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 id="276" r:id="rId20"/>
    <p:sldId id="277" r:id="rId21"/>
    <p:sldId id="280" r:id="rId22"/>
    <p:sldId id="281" r:id="rId23"/>
    <p:sldId id="282" r:id="rId24"/>
    <p:sldId id="283" r:id="rId25"/>
    <p:sldId id="284" r:id="rId26"/>
    <p:sldId id="285" r:id="rId27"/>
    <p:sldId id="286" r:id="rId28"/>
    <p:sldId id="287" r:id="rId29"/>
    <p:sldId id="288" r:id="rId30"/>
    <p:sldId id="289" r:id="rId31"/>
    <p:sldId id="293" r:id="rId32"/>
    <p:sldId id="291"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99" autoAdjust="0"/>
    <p:restoredTop sz="68813" autoAdjust="0"/>
  </p:normalViewPr>
  <p:slideViewPr>
    <p:cSldViewPr snapToGrid="0">
      <p:cViewPr varScale="1">
        <p:scale>
          <a:sx n="58" d="100"/>
          <a:sy n="58" d="100"/>
        </p:scale>
        <p:origin x="1805"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F8AE27-B753-4094-B51F-C1C943A84C45}" type="datetimeFigureOut">
              <a:rPr lang="zh-CN" altLang="en-US" smtClean="0"/>
              <a:t>2020/1/8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A43768-AAD5-42F3-AB54-9AAAB450E0BF}" type="slidenum">
              <a:rPr lang="zh-CN" altLang="en-US" smtClean="0"/>
              <a:t>‹#›</a:t>
            </a:fld>
            <a:endParaRPr lang="zh-CN" altLang="en-US"/>
          </a:p>
        </p:txBody>
      </p:sp>
    </p:spTree>
    <p:extLst>
      <p:ext uri="{BB962C8B-B14F-4D97-AF65-F5344CB8AC3E}">
        <p14:creationId xmlns:p14="http://schemas.microsoft.com/office/powerpoint/2010/main" val="1860105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a:t>
            </a:fld>
            <a:endParaRPr lang="zh-CN" altLang="en-US"/>
          </a:p>
        </p:txBody>
      </p:sp>
    </p:spTree>
    <p:extLst>
      <p:ext uri="{BB962C8B-B14F-4D97-AF65-F5344CB8AC3E}">
        <p14:creationId xmlns:p14="http://schemas.microsoft.com/office/powerpoint/2010/main" val="2650286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11</a:t>
            </a:fld>
            <a:endParaRPr lang="zh-CN" altLang="en-US"/>
          </a:p>
        </p:txBody>
      </p:sp>
    </p:spTree>
    <p:extLst>
      <p:ext uri="{BB962C8B-B14F-4D97-AF65-F5344CB8AC3E}">
        <p14:creationId xmlns:p14="http://schemas.microsoft.com/office/powerpoint/2010/main" val="50640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12</a:t>
            </a:fld>
            <a:endParaRPr lang="zh-CN" altLang="en-US"/>
          </a:p>
        </p:txBody>
      </p:sp>
    </p:spTree>
    <p:extLst>
      <p:ext uri="{BB962C8B-B14F-4D97-AF65-F5344CB8AC3E}">
        <p14:creationId xmlns:p14="http://schemas.microsoft.com/office/powerpoint/2010/main" val="2925939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13</a:t>
            </a:fld>
            <a:endParaRPr lang="zh-CN" altLang="en-US"/>
          </a:p>
        </p:txBody>
      </p:sp>
    </p:spTree>
    <p:extLst>
      <p:ext uri="{BB962C8B-B14F-4D97-AF65-F5344CB8AC3E}">
        <p14:creationId xmlns:p14="http://schemas.microsoft.com/office/powerpoint/2010/main" val="366080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14</a:t>
            </a:fld>
            <a:endParaRPr lang="zh-CN" altLang="en-US"/>
          </a:p>
        </p:txBody>
      </p:sp>
    </p:spTree>
    <p:extLst>
      <p:ext uri="{BB962C8B-B14F-4D97-AF65-F5344CB8AC3E}">
        <p14:creationId xmlns:p14="http://schemas.microsoft.com/office/powerpoint/2010/main" val="11362103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15</a:t>
            </a:fld>
            <a:endParaRPr lang="zh-CN" altLang="en-US"/>
          </a:p>
        </p:txBody>
      </p:sp>
    </p:spTree>
    <p:extLst>
      <p:ext uri="{BB962C8B-B14F-4D97-AF65-F5344CB8AC3E}">
        <p14:creationId xmlns:p14="http://schemas.microsoft.com/office/powerpoint/2010/main" val="7531227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16</a:t>
            </a:fld>
            <a:endParaRPr lang="zh-CN" altLang="en-US"/>
          </a:p>
        </p:txBody>
      </p:sp>
    </p:spTree>
    <p:extLst>
      <p:ext uri="{BB962C8B-B14F-4D97-AF65-F5344CB8AC3E}">
        <p14:creationId xmlns:p14="http://schemas.microsoft.com/office/powerpoint/2010/main" val="84075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17</a:t>
            </a:fld>
            <a:endParaRPr lang="zh-CN" altLang="en-US"/>
          </a:p>
        </p:txBody>
      </p:sp>
    </p:spTree>
    <p:extLst>
      <p:ext uri="{BB962C8B-B14F-4D97-AF65-F5344CB8AC3E}">
        <p14:creationId xmlns:p14="http://schemas.microsoft.com/office/powerpoint/2010/main" val="2075087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18</a:t>
            </a:fld>
            <a:endParaRPr lang="zh-CN" altLang="en-US"/>
          </a:p>
        </p:txBody>
      </p:sp>
    </p:spTree>
    <p:extLst>
      <p:ext uri="{BB962C8B-B14F-4D97-AF65-F5344CB8AC3E}">
        <p14:creationId xmlns:p14="http://schemas.microsoft.com/office/powerpoint/2010/main" val="283143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19</a:t>
            </a:fld>
            <a:endParaRPr lang="zh-CN" altLang="en-US"/>
          </a:p>
        </p:txBody>
      </p:sp>
    </p:spTree>
    <p:extLst>
      <p:ext uri="{BB962C8B-B14F-4D97-AF65-F5344CB8AC3E}">
        <p14:creationId xmlns:p14="http://schemas.microsoft.com/office/powerpoint/2010/main" val="37034947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20</a:t>
            </a:fld>
            <a:endParaRPr lang="zh-CN" altLang="en-US"/>
          </a:p>
        </p:txBody>
      </p:sp>
    </p:spTree>
    <p:extLst>
      <p:ext uri="{BB962C8B-B14F-4D97-AF65-F5344CB8AC3E}">
        <p14:creationId xmlns:p14="http://schemas.microsoft.com/office/powerpoint/2010/main" val="1562663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3</a:t>
            </a:fld>
            <a:endParaRPr lang="zh-CN" altLang="en-US"/>
          </a:p>
        </p:txBody>
      </p:sp>
    </p:spTree>
    <p:extLst>
      <p:ext uri="{BB962C8B-B14F-4D97-AF65-F5344CB8AC3E}">
        <p14:creationId xmlns:p14="http://schemas.microsoft.com/office/powerpoint/2010/main" val="2135283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21</a:t>
            </a:fld>
            <a:endParaRPr lang="zh-CN" altLang="en-US"/>
          </a:p>
        </p:txBody>
      </p:sp>
    </p:spTree>
    <p:extLst>
      <p:ext uri="{BB962C8B-B14F-4D97-AF65-F5344CB8AC3E}">
        <p14:creationId xmlns:p14="http://schemas.microsoft.com/office/powerpoint/2010/main" val="3941850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22</a:t>
            </a:fld>
            <a:endParaRPr lang="zh-CN" altLang="en-US"/>
          </a:p>
        </p:txBody>
      </p:sp>
    </p:spTree>
    <p:extLst>
      <p:ext uri="{BB962C8B-B14F-4D97-AF65-F5344CB8AC3E}">
        <p14:creationId xmlns:p14="http://schemas.microsoft.com/office/powerpoint/2010/main" val="1263316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23</a:t>
            </a:fld>
            <a:endParaRPr lang="zh-CN" altLang="en-US"/>
          </a:p>
        </p:txBody>
      </p:sp>
    </p:spTree>
    <p:extLst>
      <p:ext uri="{BB962C8B-B14F-4D97-AF65-F5344CB8AC3E}">
        <p14:creationId xmlns:p14="http://schemas.microsoft.com/office/powerpoint/2010/main" val="359997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24</a:t>
            </a:fld>
            <a:endParaRPr lang="zh-CN" altLang="en-US"/>
          </a:p>
        </p:txBody>
      </p:sp>
    </p:spTree>
    <p:extLst>
      <p:ext uri="{BB962C8B-B14F-4D97-AF65-F5344CB8AC3E}">
        <p14:creationId xmlns:p14="http://schemas.microsoft.com/office/powerpoint/2010/main" val="20203860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25</a:t>
            </a:fld>
            <a:endParaRPr lang="zh-CN" altLang="en-US"/>
          </a:p>
        </p:txBody>
      </p:sp>
    </p:spTree>
    <p:extLst>
      <p:ext uri="{BB962C8B-B14F-4D97-AF65-F5344CB8AC3E}">
        <p14:creationId xmlns:p14="http://schemas.microsoft.com/office/powerpoint/2010/main" val="36263152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26</a:t>
            </a:fld>
            <a:endParaRPr lang="zh-CN" altLang="en-US"/>
          </a:p>
        </p:txBody>
      </p:sp>
    </p:spTree>
    <p:extLst>
      <p:ext uri="{BB962C8B-B14F-4D97-AF65-F5344CB8AC3E}">
        <p14:creationId xmlns:p14="http://schemas.microsoft.com/office/powerpoint/2010/main" val="1209379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This is example of template file.</a:t>
            </a:r>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27</a:t>
            </a:fld>
            <a:endParaRPr lang="zh-CN" altLang="en-US"/>
          </a:p>
        </p:txBody>
      </p:sp>
    </p:spTree>
    <p:extLst>
      <p:ext uri="{BB962C8B-B14F-4D97-AF65-F5344CB8AC3E}">
        <p14:creationId xmlns:p14="http://schemas.microsoft.com/office/powerpoint/2010/main" val="4841327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28</a:t>
            </a:fld>
            <a:endParaRPr lang="zh-CN" altLang="en-US"/>
          </a:p>
        </p:txBody>
      </p:sp>
    </p:spTree>
    <p:extLst>
      <p:ext uri="{BB962C8B-B14F-4D97-AF65-F5344CB8AC3E}">
        <p14:creationId xmlns:p14="http://schemas.microsoft.com/office/powerpoint/2010/main" val="7777721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This is command line.</a:t>
            </a:r>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29</a:t>
            </a:fld>
            <a:endParaRPr lang="zh-CN" altLang="en-US"/>
          </a:p>
        </p:txBody>
      </p:sp>
    </p:spTree>
    <p:extLst>
      <p:ext uri="{BB962C8B-B14F-4D97-AF65-F5344CB8AC3E}">
        <p14:creationId xmlns:p14="http://schemas.microsoft.com/office/powerpoint/2010/main" val="2100539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en-US" altLang="zh-CN" dirty="0"/>
          </a:p>
          <a:p>
            <a:r>
              <a:rPr lang="en-US" altLang="zh-CN" dirty="0"/>
              <a:t>This is a detailed explanation of each parameter</a:t>
            </a:r>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30</a:t>
            </a:fld>
            <a:endParaRPr lang="zh-CN" altLang="en-US"/>
          </a:p>
        </p:txBody>
      </p:sp>
    </p:spTree>
    <p:extLst>
      <p:ext uri="{BB962C8B-B14F-4D97-AF65-F5344CB8AC3E}">
        <p14:creationId xmlns:p14="http://schemas.microsoft.com/office/powerpoint/2010/main" val="4268767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4</a:t>
            </a:fld>
            <a:endParaRPr lang="zh-CN" altLang="en-US"/>
          </a:p>
        </p:txBody>
      </p:sp>
    </p:spTree>
    <p:extLst>
      <p:ext uri="{BB962C8B-B14F-4D97-AF65-F5344CB8AC3E}">
        <p14:creationId xmlns:p14="http://schemas.microsoft.com/office/powerpoint/2010/main" val="12429751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31</a:t>
            </a:fld>
            <a:endParaRPr lang="zh-CN" altLang="en-US"/>
          </a:p>
        </p:txBody>
      </p:sp>
    </p:spTree>
    <p:extLst>
      <p:ext uri="{BB962C8B-B14F-4D97-AF65-F5344CB8AC3E}">
        <p14:creationId xmlns:p14="http://schemas.microsoft.com/office/powerpoint/2010/main" val="1988051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5</a:t>
            </a:fld>
            <a:endParaRPr lang="zh-CN" altLang="en-US"/>
          </a:p>
        </p:txBody>
      </p:sp>
    </p:spTree>
    <p:extLst>
      <p:ext uri="{BB962C8B-B14F-4D97-AF65-F5344CB8AC3E}">
        <p14:creationId xmlns:p14="http://schemas.microsoft.com/office/powerpoint/2010/main" val="679765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en-US" altLang="zh-CN" dirty="0"/>
          </a:p>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6</a:t>
            </a:fld>
            <a:endParaRPr lang="zh-CN" altLang="en-US"/>
          </a:p>
        </p:txBody>
      </p:sp>
    </p:spTree>
    <p:extLst>
      <p:ext uri="{BB962C8B-B14F-4D97-AF65-F5344CB8AC3E}">
        <p14:creationId xmlns:p14="http://schemas.microsoft.com/office/powerpoint/2010/main" val="2077459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7</a:t>
            </a:fld>
            <a:endParaRPr lang="zh-CN" altLang="en-US"/>
          </a:p>
        </p:txBody>
      </p:sp>
    </p:spTree>
    <p:extLst>
      <p:ext uri="{BB962C8B-B14F-4D97-AF65-F5344CB8AC3E}">
        <p14:creationId xmlns:p14="http://schemas.microsoft.com/office/powerpoint/2010/main" val="1241282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8</a:t>
            </a:fld>
            <a:endParaRPr lang="zh-CN" altLang="en-US"/>
          </a:p>
        </p:txBody>
      </p:sp>
    </p:spTree>
    <p:extLst>
      <p:ext uri="{BB962C8B-B14F-4D97-AF65-F5344CB8AC3E}">
        <p14:creationId xmlns:p14="http://schemas.microsoft.com/office/powerpoint/2010/main" val="3998507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9</a:t>
            </a:fld>
            <a:endParaRPr lang="zh-CN" altLang="en-US"/>
          </a:p>
        </p:txBody>
      </p:sp>
    </p:spTree>
    <p:extLst>
      <p:ext uri="{BB962C8B-B14F-4D97-AF65-F5344CB8AC3E}">
        <p14:creationId xmlns:p14="http://schemas.microsoft.com/office/powerpoint/2010/main" val="203475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FEA43768-AAD5-42F3-AB54-9AAAB450E0BF}" type="slidenum">
              <a:rPr lang="zh-CN" altLang="en-US" smtClean="0"/>
              <a:t>10</a:t>
            </a:fld>
            <a:endParaRPr lang="zh-CN" altLang="en-US"/>
          </a:p>
        </p:txBody>
      </p:sp>
    </p:spTree>
    <p:extLst>
      <p:ext uri="{BB962C8B-B14F-4D97-AF65-F5344CB8AC3E}">
        <p14:creationId xmlns:p14="http://schemas.microsoft.com/office/powerpoint/2010/main" val="319827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60C6404-AD6E-4860-8E75-697CA40B95DA}"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1/8/2020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583436" y="3143250"/>
            <a:ext cx="4270248" cy="259677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7" name="Date Placeholder 6"/>
          <p:cNvSpPr>
            <a:spLocks noGrp="1"/>
          </p:cNvSpPr>
          <p:nvPr>
            <p:ph type="dt" sz="half" idx="10"/>
          </p:nvPr>
        </p:nvSpPr>
        <p:spPr/>
        <p:txBody>
          <a:bodyPr/>
          <a:lstStyle/>
          <a:p>
            <a:fld id="{4F7D4976-E339-4826-83B7-FBD03F55ECF8}" type="datetimeFigureOut">
              <a:rPr lang="en-US" dirty="0"/>
              <a:t>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9" name="Date Placeholder 8"/>
          <p:cNvSpPr>
            <a:spLocks noGrp="1"/>
          </p:cNvSpPr>
          <p:nvPr>
            <p:ph type="dt" sz="half" idx="10"/>
          </p:nvPr>
        </p:nvSpPr>
        <p:spPr/>
        <p:txBody>
          <a:bodyPr/>
          <a:lstStyle/>
          <a:p>
            <a:fld id="{D1BE4249-C0D0-4B06-8692-E8BB871AF643}" type="datetimeFigureOut">
              <a:rPr lang="en-US" dirty="0"/>
              <a:t>1/8/2020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1/8/2020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1/8/2020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a:extLst>
              <a:ext uri="{FF2B5EF4-FFF2-40B4-BE49-F238E27FC236}">
                <a16:creationId xmlns:a16="http://schemas.microsoft.com/office/drawing/2014/main" id="{50649F85-C0A2-4984-AA77-04D4C61F036F}"/>
              </a:ext>
            </a:extLst>
          </p:cNvPr>
          <p:cNvSpPr>
            <a:spLocks noGrp="1"/>
          </p:cNvSpPr>
          <p:nvPr>
            <p:ph type="subTitle" idx="1"/>
          </p:nvPr>
        </p:nvSpPr>
        <p:spPr>
          <a:xfrm>
            <a:off x="2695194" y="2809053"/>
            <a:ext cx="6801612" cy="1239894"/>
          </a:xfrm>
        </p:spPr>
        <p:txBody>
          <a:bodyPr/>
          <a:lstStyle/>
          <a:p>
            <a:r>
              <a:rPr lang="en-US" altLang="zh-CN" sz="7200" b="1" dirty="0"/>
              <a:t>fastsimocal2</a:t>
            </a:r>
            <a:endParaRPr lang="zh-CN" altLang="en-US" b="1" dirty="0"/>
          </a:p>
        </p:txBody>
      </p:sp>
    </p:spTree>
    <p:extLst>
      <p:ext uri="{BB962C8B-B14F-4D97-AF65-F5344CB8AC3E}">
        <p14:creationId xmlns:p14="http://schemas.microsoft.com/office/powerpoint/2010/main" val="1500000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4434122-ACAD-44AB-BD91-B982E65A19E6}"/>
              </a:ext>
            </a:extLst>
          </p:cNvPr>
          <p:cNvSpPr>
            <a:spLocks noGrp="1"/>
          </p:cNvSpPr>
          <p:nvPr>
            <p:ph idx="1"/>
          </p:nvPr>
        </p:nvSpPr>
        <p:spPr>
          <a:xfrm>
            <a:off x="142360" y="109997"/>
            <a:ext cx="7729728" cy="3101983"/>
          </a:xfrm>
        </p:spPr>
        <p:txBody>
          <a:bodyPr/>
          <a:lstStyle/>
          <a:p>
            <a:pPr marL="0" indent="0">
              <a:buNone/>
            </a:pPr>
            <a:r>
              <a:rPr lang="en-US" altLang="zh-CN" sz="2800" b="1" dirty="0"/>
              <a:t>Input File Syntax</a:t>
            </a:r>
          </a:p>
          <a:p>
            <a:endParaRPr lang="zh-CN" altLang="en-US" dirty="0"/>
          </a:p>
        </p:txBody>
      </p:sp>
      <p:pic>
        <p:nvPicPr>
          <p:cNvPr id="5" name="图片 4" descr="图片包含 游戏机&#10;&#10;描述已自动生成">
            <a:extLst>
              <a:ext uri="{FF2B5EF4-FFF2-40B4-BE49-F238E27FC236}">
                <a16:creationId xmlns:a16="http://schemas.microsoft.com/office/drawing/2014/main" id="{8DD0D57A-29B1-4366-B485-779D081ACD98}"/>
              </a:ext>
            </a:extLst>
          </p:cNvPr>
          <p:cNvPicPr>
            <a:picLocks noChangeAspect="1"/>
          </p:cNvPicPr>
          <p:nvPr/>
        </p:nvPicPr>
        <p:blipFill>
          <a:blip r:embed="rId3"/>
          <a:stretch>
            <a:fillRect/>
          </a:stretch>
        </p:blipFill>
        <p:spPr>
          <a:xfrm>
            <a:off x="2674323" y="708424"/>
            <a:ext cx="6843353" cy="5441152"/>
          </a:xfrm>
          <a:prstGeom prst="rect">
            <a:avLst/>
          </a:prstGeom>
        </p:spPr>
      </p:pic>
    </p:spTree>
    <p:extLst>
      <p:ext uri="{BB962C8B-B14F-4D97-AF65-F5344CB8AC3E}">
        <p14:creationId xmlns:p14="http://schemas.microsoft.com/office/powerpoint/2010/main" val="96049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CCA9D54-A342-459F-A4CF-AD31AE15CAF9}"/>
              </a:ext>
            </a:extLst>
          </p:cNvPr>
          <p:cNvSpPr>
            <a:spLocks noGrp="1"/>
          </p:cNvSpPr>
          <p:nvPr>
            <p:ph idx="1"/>
          </p:nvPr>
        </p:nvSpPr>
        <p:spPr>
          <a:xfrm>
            <a:off x="818585" y="1768642"/>
            <a:ext cx="4608935" cy="762729"/>
          </a:xfrm>
          <a:solidFill>
            <a:schemeClr val="bg1">
              <a:lumMod val="75000"/>
            </a:schemeClr>
          </a:solidFill>
        </p:spPr>
        <p:txBody>
          <a:bodyPr>
            <a:normAutofit lnSpcReduction="10000"/>
          </a:bodyPr>
          <a:lstStyle/>
          <a:p>
            <a:pPr marL="0" indent="0">
              <a:buNone/>
            </a:pPr>
            <a:r>
              <a:rPr lang="en-US" altLang="zh-CN" dirty="0"/>
              <a:t>//Number of population samples (demes) </a:t>
            </a:r>
          </a:p>
          <a:p>
            <a:pPr marL="0" indent="0">
              <a:buNone/>
            </a:pPr>
            <a:r>
              <a:rPr lang="en-US" altLang="zh-CN" dirty="0"/>
              <a:t>3 samples to simulate </a:t>
            </a:r>
            <a:endParaRPr lang="zh-CN" altLang="en-US" dirty="0"/>
          </a:p>
        </p:txBody>
      </p:sp>
      <p:sp>
        <p:nvSpPr>
          <p:cNvPr id="4" name="矩形 3">
            <a:extLst>
              <a:ext uri="{FF2B5EF4-FFF2-40B4-BE49-F238E27FC236}">
                <a16:creationId xmlns:a16="http://schemas.microsoft.com/office/drawing/2014/main" id="{798F944E-2634-4D9D-BB69-E508EF5875BC}"/>
              </a:ext>
            </a:extLst>
          </p:cNvPr>
          <p:cNvSpPr/>
          <p:nvPr/>
        </p:nvSpPr>
        <p:spPr>
          <a:xfrm>
            <a:off x="736144" y="1091330"/>
            <a:ext cx="3615092" cy="369332"/>
          </a:xfrm>
          <a:prstGeom prst="rect">
            <a:avLst/>
          </a:prstGeom>
        </p:spPr>
        <p:txBody>
          <a:bodyPr wrap="none">
            <a:spAutoFit/>
          </a:bodyPr>
          <a:lstStyle/>
          <a:p>
            <a:r>
              <a:rPr lang="zh-CN" altLang="en-US" b="1" dirty="0"/>
              <a:t>Number of populations samples</a:t>
            </a:r>
          </a:p>
        </p:txBody>
      </p:sp>
      <p:sp>
        <p:nvSpPr>
          <p:cNvPr id="5" name="矩形 4">
            <a:extLst>
              <a:ext uri="{FF2B5EF4-FFF2-40B4-BE49-F238E27FC236}">
                <a16:creationId xmlns:a16="http://schemas.microsoft.com/office/drawing/2014/main" id="{0520C50B-5488-4F4B-8C4E-6DCED90951B1}"/>
              </a:ext>
            </a:extLst>
          </p:cNvPr>
          <p:cNvSpPr/>
          <p:nvPr/>
        </p:nvSpPr>
        <p:spPr>
          <a:xfrm>
            <a:off x="818585" y="2797336"/>
            <a:ext cx="1407950" cy="369332"/>
          </a:xfrm>
          <a:prstGeom prst="rect">
            <a:avLst/>
          </a:prstGeom>
        </p:spPr>
        <p:txBody>
          <a:bodyPr wrap="none">
            <a:spAutoFit/>
          </a:bodyPr>
          <a:lstStyle/>
          <a:p>
            <a:r>
              <a:rPr lang="zh-CN" altLang="en-US" b="1" dirty="0"/>
              <a:t>Deme sizes</a:t>
            </a:r>
          </a:p>
        </p:txBody>
      </p:sp>
      <p:sp>
        <p:nvSpPr>
          <p:cNvPr id="6" name="矩形 5">
            <a:extLst>
              <a:ext uri="{FF2B5EF4-FFF2-40B4-BE49-F238E27FC236}">
                <a16:creationId xmlns:a16="http://schemas.microsoft.com/office/drawing/2014/main" id="{59F671DD-FFEB-442E-A134-85CA7BC7ADFB}"/>
              </a:ext>
            </a:extLst>
          </p:cNvPr>
          <p:cNvSpPr/>
          <p:nvPr/>
        </p:nvSpPr>
        <p:spPr>
          <a:xfrm>
            <a:off x="849587" y="3324115"/>
            <a:ext cx="4504838" cy="1477328"/>
          </a:xfrm>
          <a:prstGeom prst="rect">
            <a:avLst/>
          </a:prstGeom>
          <a:solidFill>
            <a:schemeClr val="bg1">
              <a:lumMod val="75000"/>
            </a:schemeClr>
          </a:solidFill>
        </p:spPr>
        <p:txBody>
          <a:bodyPr wrap="square">
            <a:spAutoFit/>
          </a:bodyPr>
          <a:lstStyle/>
          <a:p>
            <a:r>
              <a:rPr lang="zh-CN" altLang="en-US" dirty="0"/>
              <a:t>//Population effective sizes (number of genes) </a:t>
            </a:r>
            <a:endParaRPr lang="en-US" altLang="zh-CN" dirty="0"/>
          </a:p>
          <a:p>
            <a:r>
              <a:rPr lang="en-US" altLang="zh-CN" dirty="0"/>
              <a:t>1</a:t>
            </a:r>
            <a:r>
              <a:rPr lang="zh-CN" altLang="en-US" dirty="0"/>
              <a:t>000 </a:t>
            </a:r>
            <a:endParaRPr lang="en-US" altLang="zh-CN" dirty="0"/>
          </a:p>
          <a:p>
            <a:r>
              <a:rPr lang="en-US" altLang="zh-CN" dirty="0"/>
              <a:t>2</a:t>
            </a:r>
            <a:r>
              <a:rPr lang="zh-CN" altLang="en-US" dirty="0"/>
              <a:t>000 </a:t>
            </a:r>
            <a:endParaRPr lang="en-US" altLang="zh-CN" dirty="0"/>
          </a:p>
          <a:p>
            <a:r>
              <a:rPr lang="zh-CN" altLang="en-US" dirty="0"/>
              <a:t>100</a:t>
            </a:r>
            <a:r>
              <a:rPr lang="en-US" altLang="zh-CN" dirty="0"/>
              <a:t>0</a:t>
            </a:r>
            <a:r>
              <a:rPr lang="zh-CN" altLang="en-US" dirty="0"/>
              <a:t> </a:t>
            </a:r>
          </a:p>
          <a:p>
            <a:r>
              <a:rPr lang="zh-CN" altLang="en-US" dirty="0"/>
              <a:t> </a:t>
            </a:r>
          </a:p>
        </p:txBody>
      </p:sp>
      <p:sp>
        <p:nvSpPr>
          <p:cNvPr id="7" name="矩形 6">
            <a:extLst>
              <a:ext uri="{FF2B5EF4-FFF2-40B4-BE49-F238E27FC236}">
                <a16:creationId xmlns:a16="http://schemas.microsoft.com/office/drawing/2014/main" id="{44F41C48-3CC8-4E4E-9235-AB4F854D4FDD}"/>
              </a:ext>
            </a:extLst>
          </p:cNvPr>
          <p:cNvSpPr/>
          <p:nvPr/>
        </p:nvSpPr>
        <p:spPr>
          <a:xfrm>
            <a:off x="849587" y="4808207"/>
            <a:ext cx="3700244" cy="369332"/>
          </a:xfrm>
          <a:prstGeom prst="rect">
            <a:avLst/>
          </a:prstGeom>
        </p:spPr>
        <p:txBody>
          <a:bodyPr wrap="none">
            <a:spAutoFit/>
          </a:bodyPr>
          <a:lstStyle/>
          <a:p>
            <a:r>
              <a:rPr lang="zh-CN" altLang="en-US" b="1" dirty="0"/>
              <a:t>Sample sizes and sampling times</a:t>
            </a:r>
          </a:p>
        </p:txBody>
      </p:sp>
      <p:sp>
        <p:nvSpPr>
          <p:cNvPr id="8" name="矩形 7">
            <a:extLst>
              <a:ext uri="{FF2B5EF4-FFF2-40B4-BE49-F238E27FC236}">
                <a16:creationId xmlns:a16="http://schemas.microsoft.com/office/drawing/2014/main" id="{DCB417D5-923F-4341-9488-22336BAC11ED}"/>
              </a:ext>
            </a:extLst>
          </p:cNvPr>
          <p:cNvSpPr/>
          <p:nvPr/>
        </p:nvSpPr>
        <p:spPr>
          <a:xfrm>
            <a:off x="849587" y="5443504"/>
            <a:ext cx="1470274" cy="646331"/>
          </a:xfrm>
          <a:prstGeom prst="rect">
            <a:avLst/>
          </a:prstGeom>
          <a:solidFill>
            <a:schemeClr val="bg1">
              <a:lumMod val="75000"/>
            </a:schemeClr>
          </a:solidFill>
        </p:spPr>
        <p:txBody>
          <a:bodyPr wrap="none">
            <a:spAutoFit/>
          </a:bodyPr>
          <a:lstStyle/>
          <a:p>
            <a:r>
              <a:rPr lang="zh-CN" altLang="en-US" dirty="0"/>
              <a:t>//Sample sizes</a:t>
            </a:r>
            <a:endParaRPr lang="en-US" altLang="zh-CN" dirty="0"/>
          </a:p>
          <a:p>
            <a:r>
              <a:rPr lang="zh-CN" altLang="en-US" dirty="0"/>
              <a:t> </a:t>
            </a:r>
            <a:r>
              <a:rPr lang="en-US" altLang="zh-CN" dirty="0"/>
              <a:t>2</a:t>
            </a:r>
            <a:r>
              <a:rPr lang="zh-CN" altLang="en-US" dirty="0"/>
              <a:t>0 </a:t>
            </a:r>
            <a:r>
              <a:rPr lang="en-US" altLang="zh-CN" dirty="0"/>
              <a:t>3</a:t>
            </a:r>
            <a:r>
              <a:rPr lang="zh-CN" altLang="en-US" dirty="0"/>
              <a:t>0 </a:t>
            </a:r>
            <a:r>
              <a:rPr lang="en-US" altLang="zh-CN" dirty="0"/>
              <a:t>1</a:t>
            </a:r>
            <a:r>
              <a:rPr lang="zh-CN" altLang="en-US" dirty="0"/>
              <a:t>0 </a:t>
            </a:r>
          </a:p>
        </p:txBody>
      </p:sp>
      <p:pic>
        <p:nvPicPr>
          <p:cNvPr id="9" name="图片 8">
            <a:extLst>
              <a:ext uri="{FF2B5EF4-FFF2-40B4-BE49-F238E27FC236}">
                <a16:creationId xmlns:a16="http://schemas.microsoft.com/office/drawing/2014/main" id="{03FDE1D3-78E8-4722-BB4F-0CE2CEC696C7}"/>
              </a:ext>
            </a:extLst>
          </p:cNvPr>
          <p:cNvPicPr>
            <a:picLocks noChangeAspect="1"/>
          </p:cNvPicPr>
          <p:nvPr/>
        </p:nvPicPr>
        <p:blipFill>
          <a:blip r:embed="rId3"/>
          <a:stretch>
            <a:fillRect/>
          </a:stretch>
        </p:blipFill>
        <p:spPr>
          <a:xfrm>
            <a:off x="6659936" y="584947"/>
            <a:ext cx="5362575" cy="5867400"/>
          </a:xfrm>
          <a:prstGeom prst="rect">
            <a:avLst/>
          </a:prstGeom>
        </p:spPr>
      </p:pic>
      <p:sp>
        <p:nvSpPr>
          <p:cNvPr id="10" name="矩形 9">
            <a:extLst>
              <a:ext uri="{FF2B5EF4-FFF2-40B4-BE49-F238E27FC236}">
                <a16:creationId xmlns:a16="http://schemas.microsoft.com/office/drawing/2014/main" id="{BB734222-D652-4B84-A28D-383006CCB6E9}"/>
              </a:ext>
            </a:extLst>
          </p:cNvPr>
          <p:cNvSpPr/>
          <p:nvPr/>
        </p:nvSpPr>
        <p:spPr>
          <a:xfrm>
            <a:off x="176697" y="190201"/>
            <a:ext cx="4280339" cy="523220"/>
          </a:xfrm>
          <a:prstGeom prst="rect">
            <a:avLst/>
          </a:prstGeom>
        </p:spPr>
        <p:txBody>
          <a:bodyPr wrap="none">
            <a:spAutoFit/>
          </a:bodyPr>
          <a:lstStyle/>
          <a:p>
            <a:r>
              <a:rPr lang="zh-CN" altLang="en-US" sz="2800" b="1" dirty="0"/>
              <a:t>Example of an Input File</a:t>
            </a:r>
          </a:p>
        </p:txBody>
      </p:sp>
    </p:spTree>
    <p:extLst>
      <p:ext uri="{BB962C8B-B14F-4D97-AF65-F5344CB8AC3E}">
        <p14:creationId xmlns:p14="http://schemas.microsoft.com/office/powerpoint/2010/main" val="1907932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0A289543-ACD9-467E-9E4C-E77625FDE1EF}"/>
              </a:ext>
            </a:extLst>
          </p:cNvPr>
          <p:cNvSpPr/>
          <p:nvPr/>
        </p:nvSpPr>
        <p:spPr>
          <a:xfrm>
            <a:off x="592873" y="384593"/>
            <a:ext cx="4379725" cy="523220"/>
          </a:xfrm>
          <a:prstGeom prst="rect">
            <a:avLst/>
          </a:prstGeom>
        </p:spPr>
        <p:txBody>
          <a:bodyPr wrap="none">
            <a:spAutoFit/>
          </a:bodyPr>
          <a:lstStyle/>
          <a:p>
            <a:r>
              <a:rPr lang="zh-CN" altLang="en-US" sz="2800" b="1" dirty="0"/>
              <a:t>Example of an Input File </a:t>
            </a:r>
          </a:p>
        </p:txBody>
      </p:sp>
      <p:sp>
        <p:nvSpPr>
          <p:cNvPr id="5" name="矩形 4">
            <a:extLst>
              <a:ext uri="{FF2B5EF4-FFF2-40B4-BE49-F238E27FC236}">
                <a16:creationId xmlns:a16="http://schemas.microsoft.com/office/drawing/2014/main" id="{2D37BB05-78F0-4F0C-B106-457222A26E7F}"/>
              </a:ext>
            </a:extLst>
          </p:cNvPr>
          <p:cNvSpPr/>
          <p:nvPr/>
        </p:nvSpPr>
        <p:spPr>
          <a:xfrm>
            <a:off x="592873" y="1117973"/>
            <a:ext cx="6096000" cy="461665"/>
          </a:xfrm>
          <a:prstGeom prst="rect">
            <a:avLst/>
          </a:prstGeom>
        </p:spPr>
        <p:txBody>
          <a:bodyPr>
            <a:spAutoFit/>
          </a:bodyPr>
          <a:lstStyle/>
          <a:p>
            <a:r>
              <a:rPr lang="zh-CN" altLang="en-US" sz="2400" b="1" dirty="0"/>
              <a:t>Growth rates</a:t>
            </a:r>
          </a:p>
        </p:txBody>
      </p:sp>
      <p:sp>
        <p:nvSpPr>
          <p:cNvPr id="6" name="矩形 5">
            <a:extLst>
              <a:ext uri="{FF2B5EF4-FFF2-40B4-BE49-F238E27FC236}">
                <a16:creationId xmlns:a16="http://schemas.microsoft.com/office/drawing/2014/main" id="{464FC8E3-5E4E-4BD1-B401-EA1420CD66B4}"/>
              </a:ext>
            </a:extLst>
          </p:cNvPr>
          <p:cNvSpPr/>
          <p:nvPr/>
        </p:nvSpPr>
        <p:spPr>
          <a:xfrm>
            <a:off x="519953" y="1487305"/>
            <a:ext cx="6096000" cy="1200329"/>
          </a:xfrm>
          <a:prstGeom prst="rect">
            <a:avLst/>
          </a:prstGeom>
          <a:solidFill>
            <a:schemeClr val="bg1">
              <a:lumMod val="75000"/>
            </a:schemeClr>
          </a:solidFill>
        </p:spPr>
        <p:txBody>
          <a:bodyPr>
            <a:spAutoFit/>
          </a:bodyPr>
          <a:lstStyle/>
          <a:p>
            <a:r>
              <a:rPr lang="zh-CN" altLang="en-US" dirty="0"/>
              <a:t>//Growth rates  : negative growth implies population expansion</a:t>
            </a:r>
            <a:endParaRPr lang="en-US" altLang="zh-CN" dirty="0"/>
          </a:p>
          <a:p>
            <a:r>
              <a:rPr lang="en-US" altLang="zh-CN" dirty="0"/>
              <a:t>0</a:t>
            </a:r>
          </a:p>
          <a:p>
            <a:r>
              <a:rPr lang="en-US" altLang="zh-CN" dirty="0"/>
              <a:t>0</a:t>
            </a:r>
          </a:p>
          <a:p>
            <a:r>
              <a:rPr lang="en-US" altLang="zh-CN" dirty="0"/>
              <a:t>0</a:t>
            </a:r>
            <a:r>
              <a:rPr lang="zh-CN" altLang="en-US" dirty="0"/>
              <a:t> </a:t>
            </a:r>
          </a:p>
        </p:txBody>
      </p:sp>
      <p:sp>
        <p:nvSpPr>
          <p:cNvPr id="7" name="矩形 6">
            <a:extLst>
              <a:ext uri="{FF2B5EF4-FFF2-40B4-BE49-F238E27FC236}">
                <a16:creationId xmlns:a16="http://schemas.microsoft.com/office/drawing/2014/main" id="{8EF3FF95-6979-4C3A-B3E2-3F8F9B51C2B5}"/>
              </a:ext>
            </a:extLst>
          </p:cNvPr>
          <p:cNvSpPr/>
          <p:nvPr/>
        </p:nvSpPr>
        <p:spPr>
          <a:xfrm>
            <a:off x="592873" y="2828835"/>
            <a:ext cx="2924198" cy="461665"/>
          </a:xfrm>
          <a:prstGeom prst="rect">
            <a:avLst/>
          </a:prstGeom>
        </p:spPr>
        <p:txBody>
          <a:bodyPr wrap="none">
            <a:spAutoFit/>
          </a:bodyPr>
          <a:lstStyle/>
          <a:p>
            <a:r>
              <a:rPr lang="zh-CN" altLang="en-US" sz="2400" b="1" dirty="0"/>
              <a:t>Migration matrices</a:t>
            </a:r>
          </a:p>
        </p:txBody>
      </p:sp>
      <p:sp>
        <p:nvSpPr>
          <p:cNvPr id="8" name="矩形 7">
            <a:extLst>
              <a:ext uri="{FF2B5EF4-FFF2-40B4-BE49-F238E27FC236}">
                <a16:creationId xmlns:a16="http://schemas.microsoft.com/office/drawing/2014/main" id="{7FE51551-F73D-439B-A821-C44C374AF99E}"/>
              </a:ext>
            </a:extLst>
          </p:cNvPr>
          <p:cNvSpPr/>
          <p:nvPr/>
        </p:nvSpPr>
        <p:spPr>
          <a:xfrm>
            <a:off x="458402" y="3442588"/>
            <a:ext cx="7636727" cy="3139321"/>
          </a:xfrm>
          <a:prstGeom prst="rect">
            <a:avLst/>
          </a:prstGeom>
          <a:solidFill>
            <a:schemeClr val="bg1">
              <a:lumMod val="75000"/>
            </a:schemeClr>
          </a:solidFill>
        </p:spPr>
        <p:txBody>
          <a:bodyPr wrap="square">
            <a:spAutoFit/>
          </a:bodyPr>
          <a:lstStyle/>
          <a:p>
            <a:r>
              <a:rPr lang="en-US" altLang="zh-CN" dirty="0">
                <a:latin typeface="Verdana" panose="020B0604030504040204" pitchFamily="34" charset="0"/>
              </a:rPr>
              <a:t>//Number of migration matrices : If 0 : No migration between demes</a:t>
            </a:r>
            <a:br>
              <a:rPr lang="en-US" altLang="zh-CN" b="1" dirty="0">
                <a:latin typeface="Verdana" panose="020B0604030504040204" pitchFamily="34" charset="0"/>
              </a:rPr>
            </a:br>
            <a:r>
              <a:rPr lang="en-US" altLang="zh-CN" dirty="0">
                <a:latin typeface="Verdana" panose="020B0604030504040204" pitchFamily="34" charset="0"/>
              </a:rPr>
              <a:t>2</a:t>
            </a:r>
            <a:br>
              <a:rPr lang="en-US" altLang="zh-CN" dirty="0">
                <a:latin typeface="Verdana" panose="020B0604030504040204" pitchFamily="34" charset="0"/>
              </a:rPr>
            </a:br>
            <a:r>
              <a:rPr lang="en-US" altLang="zh-CN" dirty="0">
                <a:latin typeface="Verdana" panose="020B0604030504040204" pitchFamily="34" charset="0"/>
              </a:rPr>
              <a:t>//Migration rates matrix 0 : </a:t>
            </a:r>
            <a:br>
              <a:rPr lang="en-US" altLang="zh-CN" b="1" dirty="0">
                <a:latin typeface="Verdana" panose="020B0604030504040204" pitchFamily="34" charset="0"/>
              </a:rPr>
            </a:br>
            <a:r>
              <a:rPr lang="en-US" altLang="zh-CN" dirty="0">
                <a:latin typeface="Verdana" panose="020B0604030504040204" pitchFamily="34" charset="0"/>
              </a:rPr>
              <a:t>0.000 0.005 0.000</a:t>
            </a:r>
            <a:br>
              <a:rPr lang="en-US" altLang="zh-CN" dirty="0">
                <a:latin typeface="Verdana" panose="020B0604030504040204" pitchFamily="34" charset="0"/>
              </a:rPr>
            </a:br>
            <a:r>
              <a:rPr lang="en-US" altLang="zh-CN" dirty="0">
                <a:latin typeface="Verdana" panose="020B0604030504040204" pitchFamily="34" charset="0"/>
              </a:rPr>
              <a:t>0.005 0.000 0.005</a:t>
            </a:r>
            <a:br>
              <a:rPr lang="en-US" altLang="zh-CN" dirty="0">
                <a:latin typeface="Verdana" panose="020B0604030504040204" pitchFamily="34" charset="0"/>
              </a:rPr>
            </a:br>
            <a:r>
              <a:rPr lang="en-US" altLang="zh-CN" dirty="0">
                <a:latin typeface="Verdana" panose="020B0604030504040204" pitchFamily="34" charset="0"/>
              </a:rPr>
              <a:t>0.000 0.005 0.000</a:t>
            </a:r>
            <a:br>
              <a:rPr lang="en-US" altLang="zh-CN" dirty="0">
                <a:latin typeface="Verdana" panose="020B0604030504040204" pitchFamily="34" charset="0"/>
              </a:rPr>
            </a:br>
            <a:r>
              <a:rPr lang="en-US" altLang="zh-CN" dirty="0">
                <a:latin typeface="Verdana" panose="020B0604030504040204" pitchFamily="34" charset="0"/>
              </a:rPr>
              <a:t>//Migration rates matrix 1 : No migrations</a:t>
            </a:r>
            <a:br>
              <a:rPr lang="en-US" altLang="zh-CN" b="1" dirty="0">
                <a:latin typeface="Verdana" panose="020B0604030504040204" pitchFamily="34" charset="0"/>
              </a:rPr>
            </a:br>
            <a:r>
              <a:rPr lang="en-US" altLang="zh-CN" dirty="0">
                <a:latin typeface="Verdana" panose="020B0604030504040204" pitchFamily="34" charset="0"/>
              </a:rPr>
              <a:t>0 0 0</a:t>
            </a:r>
            <a:br>
              <a:rPr lang="en-US" altLang="zh-CN" dirty="0">
                <a:latin typeface="Verdana" panose="020B0604030504040204" pitchFamily="34" charset="0"/>
              </a:rPr>
            </a:br>
            <a:r>
              <a:rPr lang="en-US" altLang="zh-CN" dirty="0">
                <a:latin typeface="Verdana" panose="020B0604030504040204" pitchFamily="34" charset="0"/>
              </a:rPr>
              <a:t>0 0 0</a:t>
            </a:r>
            <a:br>
              <a:rPr lang="en-US" altLang="zh-CN" dirty="0">
                <a:latin typeface="Verdana" panose="020B0604030504040204" pitchFamily="34" charset="0"/>
              </a:rPr>
            </a:br>
            <a:r>
              <a:rPr lang="en-US" altLang="zh-CN" dirty="0">
                <a:latin typeface="Verdana" panose="020B0604030504040204" pitchFamily="34" charset="0"/>
              </a:rPr>
              <a:t>0 0 0</a:t>
            </a:r>
            <a:endParaRPr lang="zh-CN" altLang="en-US" dirty="0"/>
          </a:p>
        </p:txBody>
      </p:sp>
      <p:sp>
        <p:nvSpPr>
          <p:cNvPr id="9" name="矩形 8">
            <a:extLst>
              <a:ext uri="{FF2B5EF4-FFF2-40B4-BE49-F238E27FC236}">
                <a16:creationId xmlns:a16="http://schemas.microsoft.com/office/drawing/2014/main" id="{22FFAD7F-8147-4CF3-9D58-62C607A7836F}"/>
              </a:ext>
            </a:extLst>
          </p:cNvPr>
          <p:cNvSpPr/>
          <p:nvPr/>
        </p:nvSpPr>
        <p:spPr>
          <a:xfrm>
            <a:off x="8272020" y="3854377"/>
            <a:ext cx="3826727" cy="2308324"/>
          </a:xfrm>
          <a:prstGeom prst="rect">
            <a:avLst/>
          </a:prstGeom>
        </p:spPr>
        <p:txBody>
          <a:bodyPr wrap="square">
            <a:spAutoFit/>
          </a:bodyPr>
          <a:lstStyle/>
          <a:p>
            <a:r>
              <a:rPr lang="zh-CN" altLang="en-US" sz="2400" dirty="0"/>
              <a:t>Any gene from </a:t>
            </a:r>
            <a:r>
              <a:rPr lang="en-US" altLang="zh-CN" sz="2400" dirty="0"/>
              <a:t>deme</a:t>
            </a:r>
            <a:r>
              <a:rPr lang="zh-CN" altLang="en-US" sz="2400" dirty="0"/>
              <a:t> 0 has probability 0.005 to be sent to </a:t>
            </a:r>
            <a:r>
              <a:rPr lang="en-US" altLang="zh-CN" sz="2400" dirty="0"/>
              <a:t>deme</a:t>
            </a:r>
            <a:r>
              <a:rPr lang="zh-CN" altLang="en-US" sz="2400" dirty="0"/>
              <a:t> 1, and that a gene from </a:t>
            </a:r>
            <a:r>
              <a:rPr lang="en-US" altLang="zh-CN" sz="2400" dirty="0"/>
              <a:t>deme</a:t>
            </a:r>
            <a:r>
              <a:rPr lang="zh-CN" altLang="en-US" sz="2400" dirty="0"/>
              <a:t> 1 has a probability 0.005 to move to </a:t>
            </a:r>
            <a:r>
              <a:rPr lang="en-US" altLang="zh-CN" sz="2400" dirty="0"/>
              <a:t>deme</a:t>
            </a:r>
            <a:r>
              <a:rPr lang="zh-CN" altLang="en-US" sz="2400" dirty="0"/>
              <a:t> 0</a:t>
            </a:r>
            <a:r>
              <a:rPr lang="en-US" altLang="zh-CN" sz="2400" dirty="0"/>
              <a:t>………</a:t>
            </a:r>
            <a:endParaRPr lang="zh-CN" altLang="en-US" sz="2400" dirty="0"/>
          </a:p>
        </p:txBody>
      </p:sp>
      <p:graphicFrame>
        <p:nvGraphicFramePr>
          <p:cNvPr id="10" name="表格 10">
            <a:extLst>
              <a:ext uri="{FF2B5EF4-FFF2-40B4-BE49-F238E27FC236}">
                <a16:creationId xmlns:a16="http://schemas.microsoft.com/office/drawing/2014/main" id="{5F8DE6C4-9F75-4F28-A643-BBE816FEA790}"/>
              </a:ext>
            </a:extLst>
          </p:cNvPr>
          <p:cNvGraphicFramePr>
            <a:graphicFrameLocks noGrp="1"/>
          </p:cNvGraphicFramePr>
          <p:nvPr>
            <p:extLst>
              <p:ext uri="{D42A27DB-BD31-4B8C-83A1-F6EECF244321}">
                <p14:modId xmlns:p14="http://schemas.microsoft.com/office/powerpoint/2010/main" val="2738281150"/>
              </p:ext>
            </p:extLst>
          </p:nvPr>
        </p:nvGraphicFramePr>
        <p:xfrm>
          <a:off x="3847548" y="1029298"/>
          <a:ext cx="8128000" cy="23825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195171392"/>
                    </a:ext>
                  </a:extLst>
                </a:gridCol>
                <a:gridCol w="2032000">
                  <a:extLst>
                    <a:ext uri="{9D8B030D-6E8A-4147-A177-3AD203B41FA5}">
                      <a16:colId xmlns:a16="http://schemas.microsoft.com/office/drawing/2014/main" val="4095597264"/>
                    </a:ext>
                  </a:extLst>
                </a:gridCol>
                <a:gridCol w="2032000">
                  <a:extLst>
                    <a:ext uri="{9D8B030D-6E8A-4147-A177-3AD203B41FA5}">
                      <a16:colId xmlns:a16="http://schemas.microsoft.com/office/drawing/2014/main" val="2046217075"/>
                    </a:ext>
                  </a:extLst>
                </a:gridCol>
                <a:gridCol w="2032000">
                  <a:extLst>
                    <a:ext uri="{9D8B030D-6E8A-4147-A177-3AD203B41FA5}">
                      <a16:colId xmlns:a16="http://schemas.microsoft.com/office/drawing/2014/main" val="2938028930"/>
                    </a:ext>
                  </a:extLst>
                </a:gridCol>
              </a:tblGrid>
              <a:tr h="370840">
                <a:tc>
                  <a:txBody>
                    <a:bodyPr/>
                    <a:lstStyle/>
                    <a:p>
                      <a:r>
                        <a:rPr lang="en-US" altLang="zh-CN" dirty="0" err="1"/>
                        <a:t>i</a:t>
                      </a:r>
                      <a:r>
                        <a:rPr lang="en-US" altLang="zh-CN" dirty="0"/>
                        <a:t>-&gt;j</a:t>
                      </a:r>
                      <a:endParaRPr lang="zh-CN" altLang="en-US" dirty="0"/>
                    </a:p>
                  </a:txBody>
                  <a:tcPr>
                    <a:solidFill>
                      <a:schemeClr val="accent3">
                        <a:lumMod val="60000"/>
                        <a:lumOff val="40000"/>
                      </a:schemeClr>
                    </a:solidFill>
                  </a:tcPr>
                </a:tc>
                <a:tc>
                  <a:txBody>
                    <a:bodyPr/>
                    <a:lstStyle/>
                    <a:p>
                      <a:r>
                        <a:rPr lang="en-US" altLang="zh-CN" dirty="0"/>
                        <a:t>j0</a:t>
                      </a:r>
                      <a:endParaRPr lang="zh-CN" altLang="en-US" dirty="0"/>
                    </a:p>
                  </a:txBody>
                  <a:tcPr>
                    <a:solidFill>
                      <a:schemeClr val="accent3">
                        <a:lumMod val="60000"/>
                        <a:lumOff val="40000"/>
                      </a:schemeClr>
                    </a:solidFill>
                  </a:tcPr>
                </a:tc>
                <a:tc>
                  <a:txBody>
                    <a:bodyPr/>
                    <a:lstStyle/>
                    <a:p>
                      <a:r>
                        <a:rPr lang="en-US" altLang="zh-CN" dirty="0"/>
                        <a:t>j1</a:t>
                      </a:r>
                      <a:endParaRPr lang="zh-CN" altLang="en-US" dirty="0"/>
                    </a:p>
                  </a:txBody>
                  <a:tcPr>
                    <a:solidFill>
                      <a:schemeClr val="accent3">
                        <a:lumMod val="60000"/>
                        <a:lumOff val="40000"/>
                      </a:schemeClr>
                    </a:solidFill>
                  </a:tcPr>
                </a:tc>
                <a:tc>
                  <a:txBody>
                    <a:bodyPr/>
                    <a:lstStyle/>
                    <a:p>
                      <a:r>
                        <a:rPr lang="en-US" altLang="zh-CN" dirty="0"/>
                        <a:t>j2</a:t>
                      </a:r>
                      <a:endParaRPr lang="zh-CN" altLang="en-US" dirty="0"/>
                    </a:p>
                  </a:txBody>
                  <a:tcPr>
                    <a:solidFill>
                      <a:schemeClr val="accent3">
                        <a:lumMod val="60000"/>
                        <a:lumOff val="40000"/>
                      </a:schemeClr>
                    </a:solidFill>
                  </a:tcPr>
                </a:tc>
                <a:extLst>
                  <a:ext uri="{0D108BD9-81ED-4DB2-BD59-A6C34878D82A}">
                    <a16:rowId xmlns:a16="http://schemas.microsoft.com/office/drawing/2014/main" val="1738765214"/>
                  </a:ext>
                </a:extLst>
              </a:tr>
              <a:tr h="257142">
                <a:tc>
                  <a:txBody>
                    <a:bodyPr/>
                    <a:lstStyle/>
                    <a:p>
                      <a:r>
                        <a:rPr lang="en-US" altLang="zh-CN" dirty="0"/>
                        <a:t>I0</a:t>
                      </a:r>
                    </a:p>
                  </a:txBody>
                  <a:tcP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a:t>
                      </a:r>
                      <a:r>
                        <a:rPr lang="en-US" altLang="zh-CN" sz="2000" b="1" dirty="0">
                          <a:solidFill>
                            <a:srgbClr val="FF0000"/>
                          </a:solidFill>
                        </a:rPr>
                        <a:t>X</a:t>
                      </a:r>
                      <a:endParaRPr lang="zh-CN" altLang="en-US" sz="2000" b="1" dirty="0">
                        <a:solidFill>
                          <a:srgbClr val="FF0000"/>
                        </a:solidFill>
                      </a:endParaRPr>
                    </a:p>
                    <a:p>
                      <a:endParaRPr lang="zh-CN" altLang="en-US" dirty="0"/>
                    </a:p>
                  </a:txBody>
                  <a:tcPr>
                    <a:solidFill>
                      <a:schemeClr val="accent3">
                        <a:lumMod val="20000"/>
                        <a:lumOff val="80000"/>
                      </a:schemeClr>
                    </a:solidFill>
                  </a:tcPr>
                </a:tc>
                <a:tc>
                  <a:txBody>
                    <a:bodyPr/>
                    <a:lstStyle/>
                    <a:p>
                      <a:r>
                        <a:rPr lang="en-US" altLang="zh-CN" dirty="0"/>
                        <a:t>0.005</a:t>
                      </a:r>
                    </a:p>
                    <a:p>
                      <a:r>
                        <a:rPr lang="en-US" altLang="zh-CN" dirty="0"/>
                        <a:t>(deme0-&gt;deme1)</a:t>
                      </a:r>
                      <a:endParaRPr lang="zh-CN" altLang="en-US" dirty="0"/>
                    </a:p>
                  </a:txBody>
                  <a:tcP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a:t>
                      </a:r>
                      <a:r>
                        <a:rPr lang="en-US" altLang="zh-CN" sz="2000" b="1" dirty="0">
                          <a:solidFill>
                            <a:srgbClr val="FF0000"/>
                          </a:solidFill>
                        </a:rPr>
                        <a:t>X</a:t>
                      </a:r>
                      <a:endParaRPr lang="zh-CN" altLang="en-US" sz="2000" b="1" dirty="0">
                        <a:solidFill>
                          <a:srgbClr val="FF0000"/>
                        </a:solidFill>
                      </a:endParaRPr>
                    </a:p>
                    <a:p>
                      <a:endParaRPr lang="zh-CN" altLang="en-US" dirty="0"/>
                    </a:p>
                  </a:txBody>
                  <a:tcPr>
                    <a:solidFill>
                      <a:schemeClr val="accent3">
                        <a:lumMod val="20000"/>
                        <a:lumOff val="80000"/>
                      </a:schemeClr>
                    </a:solidFill>
                  </a:tcPr>
                </a:tc>
                <a:extLst>
                  <a:ext uri="{0D108BD9-81ED-4DB2-BD59-A6C34878D82A}">
                    <a16:rowId xmlns:a16="http://schemas.microsoft.com/office/drawing/2014/main" val="1400426258"/>
                  </a:ext>
                </a:extLst>
              </a:tr>
              <a:tr h="486751">
                <a:tc>
                  <a:txBody>
                    <a:bodyPr/>
                    <a:lstStyle/>
                    <a:p>
                      <a:r>
                        <a:rPr lang="en-US" altLang="zh-CN" dirty="0"/>
                        <a:t>i1</a:t>
                      </a:r>
                      <a:endParaRPr lang="zh-CN" altLang="en-US" dirty="0"/>
                    </a:p>
                  </a:txBody>
                  <a:tcPr>
                    <a:solidFill>
                      <a:schemeClr val="accent3">
                        <a:lumMod val="60000"/>
                        <a:lumOff val="40000"/>
                      </a:schemeClr>
                    </a:solidFill>
                  </a:tcPr>
                </a:tc>
                <a:tc>
                  <a:txBody>
                    <a:bodyPr/>
                    <a:lstStyle/>
                    <a:p>
                      <a:r>
                        <a:rPr lang="en-US" altLang="zh-CN" dirty="0"/>
                        <a:t>0.005</a:t>
                      </a:r>
                    </a:p>
                    <a:p>
                      <a:r>
                        <a:rPr lang="en-US" altLang="zh-CN" dirty="0"/>
                        <a:t>(deme1-&gt;deme0)</a:t>
                      </a:r>
                      <a:endParaRPr lang="zh-CN" altLang="en-US" dirty="0"/>
                    </a:p>
                  </a:txBody>
                  <a:tcPr>
                    <a:solidFill>
                      <a:schemeClr val="accent3">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a:t>
                      </a:r>
                      <a:r>
                        <a:rPr lang="en-US" altLang="zh-CN" sz="2000" b="1" dirty="0">
                          <a:solidFill>
                            <a:srgbClr val="FF0000"/>
                          </a:solidFill>
                        </a:rPr>
                        <a:t>X</a:t>
                      </a:r>
                      <a:endParaRPr lang="zh-CN" altLang="en-US" sz="2000" b="1" dirty="0">
                        <a:solidFill>
                          <a:srgbClr val="FF0000"/>
                        </a:solidFill>
                      </a:endParaRPr>
                    </a:p>
                    <a:p>
                      <a:endParaRPr lang="zh-CN" altLang="en-US" dirty="0"/>
                    </a:p>
                  </a:txBody>
                  <a:tcPr>
                    <a:solidFill>
                      <a:schemeClr val="accent3">
                        <a:lumMod val="60000"/>
                        <a:lumOff val="40000"/>
                      </a:schemeClr>
                    </a:solidFill>
                  </a:tcPr>
                </a:tc>
                <a:tc>
                  <a:txBody>
                    <a:bodyPr/>
                    <a:lstStyle/>
                    <a:p>
                      <a:r>
                        <a:rPr lang="en-US" altLang="zh-CN" dirty="0"/>
                        <a:t>0.005</a:t>
                      </a:r>
                    </a:p>
                    <a:p>
                      <a:r>
                        <a:rPr lang="en-US" altLang="zh-CN" dirty="0"/>
                        <a:t>(deme1-&gt;deme2)</a:t>
                      </a:r>
                      <a:endParaRPr lang="zh-CN" altLang="en-US" dirty="0"/>
                    </a:p>
                  </a:txBody>
                  <a:tcPr>
                    <a:solidFill>
                      <a:schemeClr val="accent3">
                        <a:lumMod val="60000"/>
                        <a:lumOff val="40000"/>
                      </a:schemeClr>
                    </a:solidFill>
                  </a:tcPr>
                </a:tc>
                <a:extLst>
                  <a:ext uri="{0D108BD9-81ED-4DB2-BD59-A6C34878D82A}">
                    <a16:rowId xmlns:a16="http://schemas.microsoft.com/office/drawing/2014/main" val="3163203178"/>
                  </a:ext>
                </a:extLst>
              </a:tr>
              <a:tr h="370840">
                <a:tc>
                  <a:txBody>
                    <a:bodyPr/>
                    <a:lstStyle/>
                    <a:p>
                      <a:r>
                        <a:rPr lang="en-US" altLang="zh-CN" dirty="0"/>
                        <a:t>i2</a:t>
                      </a:r>
                      <a:endParaRPr lang="zh-CN" altLang="en-US" dirty="0"/>
                    </a:p>
                  </a:txBody>
                  <a:tcP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a:t>
                      </a:r>
                      <a:r>
                        <a:rPr lang="en-US" altLang="zh-CN" sz="2000" b="1" dirty="0">
                          <a:solidFill>
                            <a:srgbClr val="FF0000"/>
                          </a:solidFill>
                        </a:rPr>
                        <a:t>X</a:t>
                      </a:r>
                      <a:endParaRPr lang="zh-CN" altLang="en-US" sz="2000" b="1" dirty="0">
                        <a:solidFill>
                          <a:srgbClr val="FF0000"/>
                        </a:solidFill>
                      </a:endParaRPr>
                    </a:p>
                    <a:p>
                      <a:endParaRPr lang="zh-CN" altLang="en-US" dirty="0"/>
                    </a:p>
                  </a:txBody>
                  <a:tcPr>
                    <a:solidFill>
                      <a:schemeClr val="accent3">
                        <a:lumMod val="20000"/>
                        <a:lumOff val="80000"/>
                      </a:schemeClr>
                    </a:solidFill>
                  </a:tcPr>
                </a:tc>
                <a:tc>
                  <a:txBody>
                    <a:bodyPr/>
                    <a:lstStyle/>
                    <a:p>
                      <a:r>
                        <a:rPr lang="en-US" altLang="zh-CN" dirty="0"/>
                        <a:t>0.005</a:t>
                      </a:r>
                    </a:p>
                    <a:p>
                      <a:r>
                        <a:rPr lang="en-US" altLang="zh-CN" dirty="0"/>
                        <a:t>(deme2-&gt;deme1)</a:t>
                      </a:r>
                      <a:endParaRPr lang="zh-CN" altLang="en-US" dirty="0"/>
                    </a:p>
                  </a:txBody>
                  <a:tcPr>
                    <a:solidFill>
                      <a:schemeClr val="accent3">
                        <a:lumMod val="20000"/>
                        <a:lumOff val="80000"/>
                      </a:schemeClr>
                    </a:solidFill>
                  </a:tcPr>
                </a:tc>
                <a:tc>
                  <a:txBody>
                    <a:bodyPr/>
                    <a:lstStyle/>
                    <a:p>
                      <a:r>
                        <a:rPr lang="en-US" altLang="zh-CN" dirty="0"/>
                        <a:t>0</a:t>
                      </a:r>
                      <a:r>
                        <a:rPr lang="en-US" altLang="zh-CN" sz="2000" b="1" dirty="0">
                          <a:solidFill>
                            <a:srgbClr val="FF0000"/>
                          </a:solidFill>
                        </a:rPr>
                        <a:t>X</a:t>
                      </a:r>
                      <a:endParaRPr lang="zh-CN" altLang="en-US" b="1" dirty="0">
                        <a:solidFill>
                          <a:srgbClr val="FF0000"/>
                        </a:solidFill>
                      </a:endParaRPr>
                    </a:p>
                  </a:txBody>
                  <a:tcPr>
                    <a:solidFill>
                      <a:schemeClr val="accent3">
                        <a:lumMod val="20000"/>
                        <a:lumOff val="80000"/>
                      </a:schemeClr>
                    </a:solidFill>
                  </a:tcPr>
                </a:tc>
                <a:extLst>
                  <a:ext uri="{0D108BD9-81ED-4DB2-BD59-A6C34878D82A}">
                    <a16:rowId xmlns:a16="http://schemas.microsoft.com/office/drawing/2014/main" val="1197553745"/>
                  </a:ext>
                </a:extLst>
              </a:tr>
            </a:tbl>
          </a:graphicData>
        </a:graphic>
      </p:graphicFrame>
    </p:spTree>
    <p:extLst>
      <p:ext uri="{BB962C8B-B14F-4D97-AF65-F5344CB8AC3E}">
        <p14:creationId xmlns:p14="http://schemas.microsoft.com/office/powerpoint/2010/main" val="206386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E45AB9B-4A35-42F4-AF3D-2A157CAB8E7F}"/>
              </a:ext>
            </a:extLst>
          </p:cNvPr>
          <p:cNvSpPr>
            <a:spLocks noGrp="1"/>
          </p:cNvSpPr>
          <p:nvPr>
            <p:ph idx="1"/>
          </p:nvPr>
        </p:nvSpPr>
        <p:spPr/>
        <p:txBody>
          <a:bodyPr/>
          <a:lstStyle/>
          <a:p>
            <a:endParaRPr lang="zh-CN" altLang="en-US" dirty="0"/>
          </a:p>
        </p:txBody>
      </p:sp>
      <p:sp>
        <p:nvSpPr>
          <p:cNvPr id="4" name="矩形 3">
            <a:extLst>
              <a:ext uri="{FF2B5EF4-FFF2-40B4-BE49-F238E27FC236}">
                <a16:creationId xmlns:a16="http://schemas.microsoft.com/office/drawing/2014/main" id="{AB7FBF13-E044-4DE4-BFA2-807B5E96D663}"/>
              </a:ext>
            </a:extLst>
          </p:cNvPr>
          <p:cNvSpPr/>
          <p:nvPr/>
        </p:nvSpPr>
        <p:spPr>
          <a:xfrm>
            <a:off x="81270" y="303911"/>
            <a:ext cx="2588273" cy="461665"/>
          </a:xfrm>
          <a:prstGeom prst="rect">
            <a:avLst/>
          </a:prstGeom>
        </p:spPr>
        <p:txBody>
          <a:bodyPr wrap="none">
            <a:spAutoFit/>
          </a:bodyPr>
          <a:lstStyle/>
          <a:p>
            <a:r>
              <a:rPr lang="zh-CN" altLang="en-US" sz="2400" b="1" dirty="0"/>
              <a:t>Historical events</a:t>
            </a:r>
          </a:p>
        </p:txBody>
      </p:sp>
      <p:sp>
        <p:nvSpPr>
          <p:cNvPr id="6" name="矩形 5">
            <a:extLst>
              <a:ext uri="{FF2B5EF4-FFF2-40B4-BE49-F238E27FC236}">
                <a16:creationId xmlns:a16="http://schemas.microsoft.com/office/drawing/2014/main" id="{03883054-2870-4F9A-BB0B-95C9B144B624}"/>
              </a:ext>
            </a:extLst>
          </p:cNvPr>
          <p:cNvSpPr/>
          <p:nvPr/>
        </p:nvSpPr>
        <p:spPr>
          <a:xfrm>
            <a:off x="524329" y="3646034"/>
            <a:ext cx="6096000" cy="738664"/>
          </a:xfrm>
          <a:prstGeom prst="rect">
            <a:avLst/>
          </a:prstGeom>
        </p:spPr>
        <p:txBody>
          <a:bodyPr>
            <a:spAutoFit/>
          </a:bodyPr>
          <a:lstStyle/>
          <a:p>
            <a:r>
              <a:rPr lang="zh-CN" altLang="en-US" sz="2400" b="1" dirty="0"/>
              <a:t>Genetic information</a:t>
            </a:r>
          </a:p>
          <a:p>
            <a:endParaRPr lang="zh-CN" altLang="en-US" dirty="0"/>
          </a:p>
        </p:txBody>
      </p:sp>
      <p:sp>
        <p:nvSpPr>
          <p:cNvPr id="7" name="矩形 6">
            <a:extLst>
              <a:ext uri="{FF2B5EF4-FFF2-40B4-BE49-F238E27FC236}">
                <a16:creationId xmlns:a16="http://schemas.microsoft.com/office/drawing/2014/main" id="{E2356111-D31D-4D71-B722-98CECD057145}"/>
              </a:ext>
            </a:extLst>
          </p:cNvPr>
          <p:cNvSpPr/>
          <p:nvPr/>
        </p:nvSpPr>
        <p:spPr>
          <a:xfrm>
            <a:off x="524329" y="1051643"/>
            <a:ext cx="8247529" cy="1631216"/>
          </a:xfrm>
          <a:prstGeom prst="rect">
            <a:avLst/>
          </a:prstGeom>
          <a:solidFill>
            <a:schemeClr val="bg1">
              <a:lumMod val="75000"/>
            </a:schemeClr>
          </a:solidFill>
        </p:spPr>
        <p:txBody>
          <a:bodyPr wrap="square">
            <a:spAutoFit/>
          </a:bodyPr>
          <a:lstStyle/>
          <a:p>
            <a:r>
              <a:rPr lang="en-US" altLang="zh-CN" sz="2000" dirty="0">
                <a:latin typeface="Verdana" panose="020B0604030504040204" pitchFamily="34" charset="0"/>
              </a:rPr>
              <a:t>//Historical event: time, source, sink, proportion of migrants, new deme size, new growth rate, new migration matrix</a:t>
            </a:r>
            <a:br>
              <a:rPr lang="en-US" altLang="zh-CN" sz="2000" b="1" dirty="0">
                <a:latin typeface="Verdana" panose="020B0604030504040204" pitchFamily="34" charset="0"/>
              </a:rPr>
            </a:br>
            <a:r>
              <a:rPr lang="en-US" altLang="zh-CN" sz="2000" dirty="0">
                <a:latin typeface="Verdana" panose="020B0604030504040204" pitchFamily="34" charset="0"/>
              </a:rPr>
              <a:t>2 historical events</a:t>
            </a:r>
            <a:br>
              <a:rPr lang="en-US" altLang="zh-CN" sz="2000" dirty="0">
                <a:latin typeface="Verdana" panose="020B0604030504040204" pitchFamily="34" charset="0"/>
              </a:rPr>
            </a:br>
            <a:r>
              <a:rPr lang="en-US" altLang="zh-CN" sz="2000" dirty="0">
                <a:latin typeface="Verdana" panose="020B0604030504040204" pitchFamily="34" charset="0"/>
              </a:rPr>
              <a:t>500 0 1 1 1 0 1</a:t>
            </a:r>
            <a:br>
              <a:rPr lang="en-US" altLang="zh-CN" sz="2000" dirty="0">
                <a:latin typeface="Verdana" panose="020B0604030504040204" pitchFamily="34" charset="0"/>
              </a:rPr>
            </a:br>
            <a:r>
              <a:rPr lang="en-US" altLang="zh-CN" sz="2000" dirty="0">
                <a:latin typeface="Verdana" panose="020B0604030504040204" pitchFamily="34" charset="0"/>
              </a:rPr>
              <a:t>500 2 1 1 1 0 1 </a:t>
            </a:r>
            <a:endParaRPr lang="en-US" altLang="zh-CN" sz="2000" dirty="0"/>
          </a:p>
        </p:txBody>
      </p:sp>
      <p:sp>
        <p:nvSpPr>
          <p:cNvPr id="9" name="矩形 8">
            <a:extLst>
              <a:ext uri="{FF2B5EF4-FFF2-40B4-BE49-F238E27FC236}">
                <a16:creationId xmlns:a16="http://schemas.microsoft.com/office/drawing/2014/main" id="{1E823A23-EAD4-4136-906D-4D77B0BF997C}"/>
              </a:ext>
            </a:extLst>
          </p:cNvPr>
          <p:cNvSpPr/>
          <p:nvPr/>
        </p:nvSpPr>
        <p:spPr>
          <a:xfrm>
            <a:off x="524329" y="4307320"/>
            <a:ext cx="9261617" cy="2246769"/>
          </a:xfrm>
          <a:prstGeom prst="rect">
            <a:avLst/>
          </a:prstGeom>
          <a:solidFill>
            <a:schemeClr val="bg1">
              <a:lumMod val="75000"/>
            </a:schemeClr>
          </a:solidFill>
        </p:spPr>
        <p:txBody>
          <a:bodyPr wrap="square">
            <a:spAutoFit/>
          </a:bodyPr>
          <a:lstStyle/>
          <a:p>
            <a:r>
              <a:rPr lang="zh-CN" altLang="en-US" sz="2000" dirty="0"/>
              <a:t>//Number of independent loci [chromosome] </a:t>
            </a:r>
            <a:endParaRPr lang="en-US" altLang="zh-CN" sz="2000" dirty="0"/>
          </a:p>
          <a:p>
            <a:r>
              <a:rPr lang="zh-CN" altLang="en-US" sz="2000" dirty="0"/>
              <a:t> </a:t>
            </a:r>
            <a:r>
              <a:rPr lang="en-US" altLang="zh-CN" sz="2000" dirty="0"/>
              <a:t>1  0</a:t>
            </a:r>
            <a:r>
              <a:rPr lang="zh-CN" altLang="en-US" sz="2000" dirty="0"/>
              <a:t>  </a:t>
            </a:r>
            <a:endParaRPr lang="en-US" altLang="zh-CN" sz="2000" dirty="0"/>
          </a:p>
          <a:p>
            <a:r>
              <a:rPr lang="zh-CN" altLang="en-US" sz="2000" dirty="0"/>
              <a:t>//Per chromosome: Number of linkage blocks </a:t>
            </a:r>
            <a:endParaRPr lang="en-US" altLang="zh-CN" sz="2000" dirty="0"/>
          </a:p>
          <a:p>
            <a:r>
              <a:rPr lang="en-US" altLang="zh-CN" sz="2000" dirty="0"/>
              <a:t> 2</a:t>
            </a:r>
          </a:p>
          <a:p>
            <a:r>
              <a:rPr lang="zh-CN" altLang="en-US" sz="2000" dirty="0"/>
              <a:t> //per Block: data type, num loci, rec. rate and mut rate + optional parameters </a:t>
            </a:r>
            <a:endParaRPr lang="en-US" altLang="zh-CN" sz="2000" dirty="0"/>
          </a:p>
          <a:p>
            <a:r>
              <a:rPr lang="zh-CN" altLang="en-US" sz="2000" dirty="0"/>
              <a:t>DNA 1000 0 0.0000002 0.33 </a:t>
            </a:r>
            <a:endParaRPr lang="en-US" altLang="zh-CN" sz="2000" dirty="0"/>
          </a:p>
          <a:p>
            <a:r>
              <a:rPr lang="zh-CN" altLang="en-US" sz="2000" dirty="0"/>
              <a:t>SNP 3 0 0  </a:t>
            </a:r>
            <a:endParaRPr lang="en-US" altLang="zh-CN" sz="2000" dirty="0"/>
          </a:p>
        </p:txBody>
      </p:sp>
    </p:spTree>
    <p:extLst>
      <p:ext uri="{BB962C8B-B14F-4D97-AF65-F5344CB8AC3E}">
        <p14:creationId xmlns:p14="http://schemas.microsoft.com/office/powerpoint/2010/main" val="1819671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B1BB2208-65FF-4BBE-8A23-31C2E8014F53}"/>
              </a:ext>
            </a:extLst>
          </p:cNvPr>
          <p:cNvSpPr/>
          <p:nvPr/>
        </p:nvSpPr>
        <p:spPr>
          <a:xfrm>
            <a:off x="565073" y="413088"/>
            <a:ext cx="11348631" cy="3600986"/>
          </a:xfrm>
          <a:prstGeom prst="rect">
            <a:avLst/>
          </a:prstGeom>
        </p:spPr>
        <p:txBody>
          <a:bodyPr wrap="square">
            <a:spAutoFit/>
          </a:bodyPr>
          <a:lstStyle/>
          <a:p>
            <a:r>
              <a:rPr lang="zh-CN" altLang="en-US" sz="2400" b="1" dirty="0"/>
              <a:t>ESTIMATING PARAMETERS FROM THE SITE FREQUENCY SPECTRUM</a:t>
            </a:r>
            <a:endParaRPr lang="en-US" altLang="zh-CN" sz="2400" b="1" dirty="0"/>
          </a:p>
          <a:p>
            <a:endParaRPr lang="en-US" altLang="zh-CN" sz="2400" b="1" dirty="0"/>
          </a:p>
          <a:p>
            <a:r>
              <a:rPr lang="zh-CN" altLang="en-US" dirty="0"/>
              <a:t> </a:t>
            </a:r>
            <a:endParaRPr lang="en-US" altLang="zh-CN" dirty="0"/>
          </a:p>
          <a:p>
            <a:endParaRPr lang="en-US" altLang="zh-CN" dirty="0"/>
          </a:p>
          <a:p>
            <a:endParaRPr lang="en-US" altLang="zh-CN" dirty="0"/>
          </a:p>
          <a:p>
            <a:endParaRPr lang="en-US" altLang="zh-CN" dirty="0"/>
          </a:p>
          <a:p>
            <a:endParaRPr lang="en-US" altLang="zh-CN" dirty="0"/>
          </a:p>
          <a:p>
            <a:endParaRPr lang="en-US" altLang="zh-CN" dirty="0"/>
          </a:p>
          <a:p>
            <a:r>
              <a:rPr lang="zh-CN" altLang="en-US" sz="2400" dirty="0"/>
              <a:t>• fastsimcoal2 implements a new way to estimate demographic parameters from the site frequency spectrum (SFS) computed from DNA sequence data or from ascertained SNP chips</a:t>
            </a:r>
            <a:r>
              <a:rPr lang="en-US" altLang="zh-CN" sz="2400" dirty="0"/>
              <a:t>.</a:t>
            </a:r>
            <a:endParaRPr lang="zh-CN" altLang="en-US" sz="2400" dirty="0"/>
          </a:p>
        </p:txBody>
      </p:sp>
    </p:spTree>
    <p:extLst>
      <p:ext uri="{BB962C8B-B14F-4D97-AF65-F5344CB8AC3E}">
        <p14:creationId xmlns:p14="http://schemas.microsoft.com/office/powerpoint/2010/main" val="4141021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1544947-0796-4F00-B384-17014BC93A30}"/>
              </a:ext>
            </a:extLst>
          </p:cNvPr>
          <p:cNvSpPr/>
          <p:nvPr/>
        </p:nvSpPr>
        <p:spPr>
          <a:xfrm>
            <a:off x="1577417" y="1696278"/>
            <a:ext cx="8838791" cy="1569660"/>
          </a:xfrm>
          <a:prstGeom prst="rect">
            <a:avLst/>
          </a:prstGeom>
        </p:spPr>
        <p:txBody>
          <a:bodyPr wrap="square">
            <a:spAutoFit/>
          </a:bodyPr>
          <a:lstStyle/>
          <a:p>
            <a:r>
              <a:rPr lang="zh-CN" altLang="en-US" sz="2400" dirty="0"/>
              <a:t>• fastsimcoal2 simulates the expected SFS under a given set of parameters and computes their (composite) likelihood. It uses a  maximization procedure to find those parameters maximizing the composite likelihood.</a:t>
            </a:r>
          </a:p>
        </p:txBody>
      </p:sp>
    </p:spTree>
    <p:extLst>
      <p:ext uri="{BB962C8B-B14F-4D97-AF65-F5344CB8AC3E}">
        <p14:creationId xmlns:p14="http://schemas.microsoft.com/office/powerpoint/2010/main" val="2579223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00486AC5-2FFC-4A43-B6A4-B478B95CADDF}"/>
              </a:ext>
            </a:extLst>
          </p:cNvPr>
          <p:cNvSpPr/>
          <p:nvPr/>
        </p:nvSpPr>
        <p:spPr>
          <a:xfrm>
            <a:off x="583096" y="477077"/>
            <a:ext cx="10442712" cy="3416320"/>
          </a:xfrm>
          <a:prstGeom prst="rect">
            <a:avLst/>
          </a:prstGeom>
        </p:spPr>
        <p:txBody>
          <a:bodyPr wrap="square">
            <a:spAutoFit/>
          </a:bodyPr>
          <a:lstStyle/>
          <a:p>
            <a:r>
              <a:rPr lang="zh-CN" altLang="en-US" sz="2400" dirty="0"/>
              <a:t>In order to do this, you need the following three input files:</a:t>
            </a:r>
          </a:p>
          <a:p>
            <a:endParaRPr lang="en-US" altLang="zh-CN" sz="2400" dirty="0"/>
          </a:p>
          <a:p>
            <a:r>
              <a:rPr lang="zh-CN" altLang="en-US" sz="2400" dirty="0"/>
              <a:t>• 1. A file or a series of files containing </a:t>
            </a:r>
            <a:r>
              <a:rPr lang="zh-CN" altLang="en-US" sz="2400" b="1" dirty="0"/>
              <a:t>the observed (joint) SFS</a:t>
            </a:r>
            <a:r>
              <a:rPr lang="zh-CN" altLang="en-US" sz="2400" dirty="0"/>
              <a:t>. </a:t>
            </a:r>
            <a:endParaRPr lang="en-US" altLang="zh-CN" sz="2400" dirty="0"/>
          </a:p>
          <a:p>
            <a:endParaRPr lang="en-US" altLang="zh-CN" sz="2400" dirty="0"/>
          </a:p>
          <a:p>
            <a:r>
              <a:rPr lang="zh-CN" altLang="en-US" sz="2400" dirty="0"/>
              <a:t>• 2. </a:t>
            </a:r>
            <a:r>
              <a:rPr lang="zh-CN" altLang="en-US" sz="2400" b="1" dirty="0"/>
              <a:t>A template file (*.tpl) </a:t>
            </a:r>
            <a:r>
              <a:rPr lang="en-US" altLang="zh-CN" sz="2400" b="1" dirty="0"/>
              <a:t> </a:t>
            </a:r>
            <a:r>
              <a:rPr lang="en-US" altLang="zh-CN" sz="2400" dirty="0"/>
              <a:t>describes the demographic model and the parameters of interests, which parameters are replaced by keywords.  </a:t>
            </a:r>
          </a:p>
          <a:p>
            <a:r>
              <a:rPr lang="en-US" altLang="zh-CN" sz="2400" dirty="0"/>
              <a:t> </a:t>
            </a:r>
          </a:p>
          <a:p>
            <a:r>
              <a:rPr lang="zh-CN" altLang="en-US" sz="2400" dirty="0"/>
              <a:t> • 3. </a:t>
            </a:r>
            <a:r>
              <a:rPr lang="zh-CN" altLang="en-US" sz="2400" b="1" dirty="0"/>
              <a:t>An estimation file (*.est )</a:t>
            </a:r>
            <a:r>
              <a:rPr lang="zh-CN" altLang="en-US" sz="2400" dirty="0"/>
              <a:t>which specifies the list of the search ranges for those parameters</a:t>
            </a:r>
            <a:r>
              <a:rPr lang="en-US" altLang="zh-CN" sz="2400" dirty="0"/>
              <a:t>.</a:t>
            </a:r>
            <a:endParaRPr lang="zh-CN" altLang="en-US" sz="2400" dirty="0"/>
          </a:p>
        </p:txBody>
      </p:sp>
    </p:spTree>
    <p:extLst>
      <p:ext uri="{BB962C8B-B14F-4D97-AF65-F5344CB8AC3E}">
        <p14:creationId xmlns:p14="http://schemas.microsoft.com/office/powerpoint/2010/main" val="53261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788D82A1-88DF-47D8-987D-DE9B8A0C6D84}"/>
              </a:ext>
            </a:extLst>
          </p:cNvPr>
          <p:cNvSpPr/>
          <p:nvPr/>
        </p:nvSpPr>
        <p:spPr>
          <a:xfrm>
            <a:off x="861391" y="887895"/>
            <a:ext cx="10243931" cy="3477875"/>
          </a:xfrm>
          <a:prstGeom prst="rect">
            <a:avLst/>
          </a:prstGeom>
        </p:spPr>
        <p:txBody>
          <a:bodyPr wrap="square">
            <a:spAutoFit/>
          </a:bodyPr>
          <a:lstStyle/>
          <a:p>
            <a:r>
              <a:rPr lang="zh-CN" altLang="en-US" sz="2800" b="1" dirty="0"/>
              <a:t>Site frequency spectrum (SFS) </a:t>
            </a:r>
          </a:p>
          <a:p>
            <a:endParaRPr lang="en-US" altLang="zh-CN" sz="2400" dirty="0"/>
          </a:p>
          <a:p>
            <a:endParaRPr lang="en-US" altLang="zh-CN" sz="2400" dirty="0"/>
          </a:p>
          <a:p>
            <a:endParaRPr lang="en-US" altLang="zh-CN" sz="2400" dirty="0"/>
          </a:p>
          <a:p>
            <a:endParaRPr lang="en-US" altLang="zh-CN" sz="2400" dirty="0"/>
          </a:p>
          <a:p>
            <a:endParaRPr lang="en-US" altLang="zh-CN" sz="2400" dirty="0"/>
          </a:p>
          <a:p>
            <a:r>
              <a:rPr lang="zh-CN" altLang="en-US" sz="2400" dirty="0"/>
              <a:t>• Site frequency spectra (SFSs) are widely used to summarize patterns of genomewide variation at the single nucleotide polymorphisms (SNPs) that abound in virtually all organisms. </a:t>
            </a:r>
          </a:p>
        </p:txBody>
      </p:sp>
    </p:spTree>
    <p:extLst>
      <p:ext uri="{BB962C8B-B14F-4D97-AF65-F5344CB8AC3E}">
        <p14:creationId xmlns:p14="http://schemas.microsoft.com/office/powerpoint/2010/main" val="1454695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E182306C-C110-451C-B172-672F0CD81B14}"/>
              </a:ext>
            </a:extLst>
          </p:cNvPr>
          <p:cNvSpPr/>
          <p:nvPr/>
        </p:nvSpPr>
        <p:spPr>
          <a:xfrm>
            <a:off x="2557668" y="1437359"/>
            <a:ext cx="8282609" cy="2677656"/>
          </a:xfrm>
          <a:prstGeom prst="rect">
            <a:avLst/>
          </a:prstGeom>
        </p:spPr>
        <p:txBody>
          <a:bodyPr wrap="square">
            <a:spAutoFit/>
          </a:bodyPr>
          <a:lstStyle/>
          <a:p>
            <a:r>
              <a:rPr lang="zh-CN" altLang="en-US" sz="2400" b="1" dirty="0"/>
              <a:t>ONE OBSERVED SAMPLE </a:t>
            </a:r>
          </a:p>
          <a:p>
            <a:endParaRPr lang="en-US" altLang="zh-CN" sz="2400" dirty="0"/>
          </a:p>
          <a:p>
            <a:r>
              <a:rPr lang="zh-CN" altLang="en-US" sz="2400" dirty="0"/>
              <a:t>• </a:t>
            </a:r>
            <a:r>
              <a:rPr lang="zh-CN" altLang="en-US" sz="2400" b="1" dirty="0"/>
              <a:t>-_DAFpop0.obs </a:t>
            </a:r>
            <a:r>
              <a:rPr lang="zh-CN" altLang="en-US" sz="2400" dirty="0"/>
              <a:t>if it is a file listing the derived allele SFS (unfolded spectrum) </a:t>
            </a:r>
            <a:endParaRPr lang="en-US" altLang="zh-CN" sz="2400" dirty="0"/>
          </a:p>
          <a:p>
            <a:endParaRPr lang="en-US" altLang="zh-CN" sz="2400" dirty="0"/>
          </a:p>
          <a:p>
            <a:r>
              <a:rPr lang="zh-CN" altLang="en-US" sz="2400" dirty="0"/>
              <a:t>• </a:t>
            </a:r>
            <a:r>
              <a:rPr lang="zh-CN" altLang="en-US" sz="2400" b="1" dirty="0"/>
              <a:t>-_MAFpop0.obs </a:t>
            </a:r>
            <a:r>
              <a:rPr lang="zh-CN" altLang="en-US" sz="2400" dirty="0"/>
              <a:t>if it is a file listing the minor allele SFS (folded spectrum</a:t>
            </a:r>
          </a:p>
        </p:txBody>
      </p:sp>
      <p:sp>
        <p:nvSpPr>
          <p:cNvPr id="5" name="矩形 4">
            <a:extLst>
              <a:ext uri="{FF2B5EF4-FFF2-40B4-BE49-F238E27FC236}">
                <a16:creationId xmlns:a16="http://schemas.microsoft.com/office/drawing/2014/main" id="{8A455146-1B54-432B-8F52-C65DDD7F9D27}"/>
              </a:ext>
            </a:extLst>
          </p:cNvPr>
          <p:cNvSpPr/>
          <p:nvPr/>
        </p:nvSpPr>
        <p:spPr>
          <a:xfrm>
            <a:off x="3692572" y="5158661"/>
            <a:ext cx="4528869" cy="461665"/>
          </a:xfrm>
          <a:prstGeom prst="rect">
            <a:avLst/>
          </a:prstGeom>
        </p:spPr>
        <p:txBody>
          <a:bodyPr wrap="none">
            <a:spAutoFit/>
          </a:bodyPr>
          <a:lstStyle/>
          <a:p>
            <a:r>
              <a:rPr lang="zh-CN" altLang="en-US" sz="2400" dirty="0">
                <a:solidFill>
                  <a:srgbClr val="FF0000"/>
                </a:solidFill>
              </a:rPr>
              <a:t>If there is a single observed sample</a:t>
            </a:r>
          </a:p>
        </p:txBody>
      </p:sp>
      <p:sp>
        <p:nvSpPr>
          <p:cNvPr id="6" name="矩形 5">
            <a:extLst>
              <a:ext uri="{FF2B5EF4-FFF2-40B4-BE49-F238E27FC236}">
                <a16:creationId xmlns:a16="http://schemas.microsoft.com/office/drawing/2014/main" id="{A1970A66-A6DE-4027-80BD-D7B90B4D8185}"/>
              </a:ext>
            </a:extLst>
          </p:cNvPr>
          <p:cNvSpPr/>
          <p:nvPr/>
        </p:nvSpPr>
        <p:spPr>
          <a:xfrm>
            <a:off x="709896" y="546204"/>
            <a:ext cx="5366469" cy="523220"/>
          </a:xfrm>
          <a:prstGeom prst="rect">
            <a:avLst/>
          </a:prstGeom>
        </p:spPr>
        <p:txBody>
          <a:bodyPr wrap="none">
            <a:spAutoFit/>
          </a:bodyPr>
          <a:lstStyle/>
          <a:p>
            <a:r>
              <a:rPr lang="en-US" altLang="zh-CN" sz="2800" b="1" dirty="0"/>
              <a:t>OBSERVED SFS FILE NAMES </a:t>
            </a:r>
            <a:endParaRPr lang="zh-CN" altLang="en-US" sz="2800" b="1" dirty="0"/>
          </a:p>
        </p:txBody>
      </p:sp>
    </p:spTree>
    <p:extLst>
      <p:ext uri="{BB962C8B-B14F-4D97-AF65-F5344CB8AC3E}">
        <p14:creationId xmlns:p14="http://schemas.microsoft.com/office/powerpoint/2010/main" val="3660100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3F64EC82-DBB9-42FA-B647-0C37F5E606FE}"/>
              </a:ext>
            </a:extLst>
          </p:cNvPr>
          <p:cNvSpPr/>
          <p:nvPr/>
        </p:nvSpPr>
        <p:spPr>
          <a:xfrm>
            <a:off x="4569437" y="4688821"/>
            <a:ext cx="4232569" cy="461665"/>
          </a:xfrm>
          <a:prstGeom prst="rect">
            <a:avLst/>
          </a:prstGeom>
        </p:spPr>
        <p:txBody>
          <a:bodyPr wrap="none">
            <a:spAutoFit/>
          </a:bodyPr>
          <a:lstStyle/>
          <a:p>
            <a:r>
              <a:rPr lang="zh-CN" altLang="en-US" sz="2400" dirty="0">
                <a:solidFill>
                  <a:srgbClr val="FF0000"/>
                </a:solidFill>
              </a:rPr>
              <a:t>If there is </a:t>
            </a:r>
            <a:r>
              <a:rPr lang="en-US" altLang="zh-CN" sz="2400" dirty="0">
                <a:solidFill>
                  <a:srgbClr val="FF0000"/>
                </a:solidFill>
              </a:rPr>
              <a:t>two</a:t>
            </a:r>
            <a:r>
              <a:rPr lang="zh-CN" altLang="en-US" sz="2400" dirty="0">
                <a:solidFill>
                  <a:srgbClr val="FF0000"/>
                </a:solidFill>
              </a:rPr>
              <a:t> observed sample</a:t>
            </a:r>
            <a:r>
              <a:rPr lang="en-US" altLang="zh-CN" sz="2400" dirty="0">
                <a:solidFill>
                  <a:srgbClr val="FF0000"/>
                </a:solidFill>
              </a:rPr>
              <a:t>s</a:t>
            </a:r>
            <a:endParaRPr lang="zh-CN" altLang="en-US" sz="2400" dirty="0">
              <a:solidFill>
                <a:srgbClr val="FF0000"/>
              </a:solidFill>
            </a:endParaRPr>
          </a:p>
        </p:txBody>
      </p:sp>
      <p:sp>
        <p:nvSpPr>
          <p:cNvPr id="5" name="矩形 4">
            <a:extLst>
              <a:ext uri="{FF2B5EF4-FFF2-40B4-BE49-F238E27FC236}">
                <a16:creationId xmlns:a16="http://schemas.microsoft.com/office/drawing/2014/main" id="{23FA5B1D-1050-45B3-B9DB-B709D092B0DF}"/>
              </a:ext>
            </a:extLst>
          </p:cNvPr>
          <p:cNvSpPr/>
          <p:nvPr/>
        </p:nvSpPr>
        <p:spPr>
          <a:xfrm>
            <a:off x="2332383" y="1283445"/>
            <a:ext cx="8706678" cy="2677656"/>
          </a:xfrm>
          <a:prstGeom prst="rect">
            <a:avLst/>
          </a:prstGeom>
        </p:spPr>
        <p:txBody>
          <a:bodyPr wrap="square">
            <a:spAutoFit/>
          </a:bodyPr>
          <a:lstStyle/>
          <a:p>
            <a:r>
              <a:rPr lang="zh-CN" altLang="en-US" sz="2400" b="1" dirty="0"/>
              <a:t>TWO OBSERVED SAMPLES </a:t>
            </a:r>
            <a:endParaRPr lang="en-US" altLang="zh-CN" sz="2400" b="1" dirty="0"/>
          </a:p>
          <a:p>
            <a:endParaRPr lang="zh-CN" altLang="en-US" sz="2400" b="1" dirty="0"/>
          </a:p>
          <a:p>
            <a:r>
              <a:rPr lang="zh-CN" altLang="en-US" sz="2400" dirty="0"/>
              <a:t>• </a:t>
            </a:r>
            <a:r>
              <a:rPr lang="zh-CN" altLang="en-US" sz="2400" b="1" dirty="0"/>
              <a:t>-_jointDAFpop1_0.obs </a:t>
            </a:r>
            <a:r>
              <a:rPr lang="zh-CN" altLang="en-US" sz="2400" dirty="0"/>
              <a:t>if it is a file listing the derived allele SFS (unfolded spectrum) </a:t>
            </a:r>
            <a:endParaRPr lang="en-US" altLang="zh-CN" sz="2400" dirty="0"/>
          </a:p>
          <a:p>
            <a:endParaRPr lang="en-US" altLang="zh-CN" sz="2400" dirty="0"/>
          </a:p>
          <a:p>
            <a:r>
              <a:rPr lang="zh-CN" altLang="en-US" sz="2400" dirty="0"/>
              <a:t>• </a:t>
            </a:r>
            <a:r>
              <a:rPr lang="zh-CN" altLang="en-US" sz="2400" b="1" dirty="0"/>
              <a:t>-_jointMAFpop1_0.obs </a:t>
            </a:r>
            <a:r>
              <a:rPr lang="zh-CN" altLang="en-US" sz="2400" dirty="0"/>
              <a:t>if it is a file listing the minor allele SFS (folded spectrum)</a:t>
            </a:r>
          </a:p>
        </p:txBody>
      </p:sp>
    </p:spTree>
    <p:extLst>
      <p:ext uri="{BB962C8B-B14F-4D97-AF65-F5344CB8AC3E}">
        <p14:creationId xmlns:p14="http://schemas.microsoft.com/office/powerpoint/2010/main" val="1182192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08BA8D3-5D45-4AB1-9294-19709559119F}"/>
              </a:ext>
            </a:extLst>
          </p:cNvPr>
          <p:cNvSpPr>
            <a:spLocks noGrp="1"/>
          </p:cNvSpPr>
          <p:nvPr>
            <p:ph idx="1"/>
          </p:nvPr>
        </p:nvSpPr>
        <p:spPr>
          <a:xfrm>
            <a:off x="1430702" y="834887"/>
            <a:ext cx="9687872" cy="4069407"/>
          </a:xfrm>
        </p:spPr>
        <p:txBody>
          <a:bodyPr>
            <a:normAutofit/>
          </a:bodyPr>
          <a:lstStyle/>
          <a:p>
            <a:r>
              <a:rPr lang="en-US" altLang="zh-CN" sz="2400" dirty="0"/>
              <a:t>Genetic studies focus on increasingly larger genomic regions of both extant and ancient DNA, and there is a need for simulation software to match these technological advances. </a:t>
            </a:r>
          </a:p>
          <a:p>
            <a:endParaRPr lang="en-US" altLang="zh-CN" sz="2400" dirty="0"/>
          </a:p>
          <a:p>
            <a:r>
              <a:rPr lang="en-US" altLang="zh-CN" sz="2400" dirty="0"/>
              <a:t>We present here a new coalescent-based simulation program </a:t>
            </a:r>
            <a:r>
              <a:rPr lang="en-US" altLang="zh-CN" sz="2400" dirty="0" err="1"/>
              <a:t>fastsimcoal</a:t>
            </a:r>
            <a:r>
              <a:rPr lang="en-US" altLang="zh-CN" sz="2400" dirty="0"/>
              <a:t>, which is able to quickly simulate a variety of genetic markers scattered over very long genomic regions with arbitrary recombination patterns under complex evolutionary scenarios.</a:t>
            </a:r>
            <a:endParaRPr lang="zh-CN" altLang="en-US" sz="2400" dirty="0"/>
          </a:p>
        </p:txBody>
      </p:sp>
    </p:spTree>
    <p:extLst>
      <p:ext uri="{BB962C8B-B14F-4D97-AF65-F5344CB8AC3E}">
        <p14:creationId xmlns:p14="http://schemas.microsoft.com/office/powerpoint/2010/main" val="2052984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482C2A42-3C74-4D61-A85E-63D9693230B2}"/>
              </a:ext>
            </a:extLst>
          </p:cNvPr>
          <p:cNvSpPr/>
          <p:nvPr/>
        </p:nvSpPr>
        <p:spPr>
          <a:xfrm>
            <a:off x="3572148" y="4576757"/>
            <a:ext cx="5614614" cy="461665"/>
          </a:xfrm>
          <a:prstGeom prst="rect">
            <a:avLst/>
          </a:prstGeom>
        </p:spPr>
        <p:txBody>
          <a:bodyPr wrap="none">
            <a:spAutoFit/>
          </a:bodyPr>
          <a:lstStyle/>
          <a:p>
            <a:r>
              <a:rPr lang="zh-CN" altLang="en-US" sz="2400" dirty="0">
                <a:solidFill>
                  <a:srgbClr val="FF0000"/>
                </a:solidFill>
              </a:rPr>
              <a:t>If there is </a:t>
            </a:r>
            <a:r>
              <a:rPr lang="en-US" altLang="zh-CN" sz="2400" dirty="0">
                <a:solidFill>
                  <a:srgbClr val="FF0000"/>
                </a:solidFill>
              </a:rPr>
              <a:t>more</a:t>
            </a:r>
            <a:r>
              <a:rPr lang="zh-CN" altLang="en-US" sz="2400" dirty="0">
                <a:solidFill>
                  <a:srgbClr val="FF0000"/>
                </a:solidFill>
              </a:rPr>
              <a:t> </a:t>
            </a:r>
            <a:r>
              <a:rPr lang="en-US" altLang="zh-CN" sz="2400" dirty="0">
                <a:solidFill>
                  <a:srgbClr val="FF0000"/>
                </a:solidFill>
              </a:rPr>
              <a:t>than two</a:t>
            </a:r>
            <a:r>
              <a:rPr lang="zh-CN" altLang="en-US" sz="2400" dirty="0">
                <a:solidFill>
                  <a:srgbClr val="FF0000"/>
                </a:solidFill>
              </a:rPr>
              <a:t> observed sample</a:t>
            </a:r>
            <a:r>
              <a:rPr lang="en-US" altLang="zh-CN" sz="2400" dirty="0">
                <a:solidFill>
                  <a:srgbClr val="FF0000"/>
                </a:solidFill>
              </a:rPr>
              <a:t>s</a:t>
            </a:r>
            <a:endParaRPr lang="zh-CN" altLang="en-US" sz="2400" dirty="0">
              <a:solidFill>
                <a:srgbClr val="FF0000"/>
              </a:solidFill>
            </a:endParaRPr>
          </a:p>
        </p:txBody>
      </p:sp>
      <p:sp>
        <p:nvSpPr>
          <p:cNvPr id="5" name="矩形 4">
            <a:extLst>
              <a:ext uri="{FF2B5EF4-FFF2-40B4-BE49-F238E27FC236}">
                <a16:creationId xmlns:a16="http://schemas.microsoft.com/office/drawing/2014/main" id="{73BB1D6C-B91B-400B-ABAF-39E6A202ADCA}"/>
              </a:ext>
            </a:extLst>
          </p:cNvPr>
          <p:cNvSpPr/>
          <p:nvPr/>
        </p:nvSpPr>
        <p:spPr>
          <a:xfrm>
            <a:off x="3236536" y="1584498"/>
            <a:ext cx="7457968" cy="2677656"/>
          </a:xfrm>
          <a:prstGeom prst="rect">
            <a:avLst/>
          </a:prstGeom>
        </p:spPr>
        <p:txBody>
          <a:bodyPr wrap="square">
            <a:spAutoFit/>
          </a:bodyPr>
          <a:lstStyle/>
          <a:p>
            <a:r>
              <a:rPr lang="zh-CN" altLang="en-US" sz="2400" b="1" dirty="0"/>
              <a:t>MORE THAN TWO OBSERVED SAMPLES</a:t>
            </a:r>
            <a:endParaRPr lang="en-US" altLang="zh-CN" sz="2400" b="1" dirty="0"/>
          </a:p>
          <a:p>
            <a:r>
              <a:rPr lang="zh-CN" altLang="en-US" sz="2400" dirty="0"/>
              <a:t> </a:t>
            </a:r>
            <a:endParaRPr lang="en-US" altLang="zh-CN" sz="2400" dirty="0"/>
          </a:p>
          <a:p>
            <a:r>
              <a:rPr lang="zh-CN" altLang="en-US" sz="2400" dirty="0"/>
              <a:t>• </a:t>
            </a:r>
            <a:r>
              <a:rPr lang="zh-CN" altLang="en-US" sz="2400" b="1" dirty="0"/>
              <a:t>-_jointDAFpop1_0.obs</a:t>
            </a:r>
            <a:r>
              <a:rPr lang="zh-CN" altLang="en-US" sz="2400" dirty="0"/>
              <a:t>, </a:t>
            </a:r>
            <a:r>
              <a:rPr lang="zh-CN" altLang="en-US" sz="2400" b="1" dirty="0"/>
              <a:t>_jointDAFpop2_1.obs</a:t>
            </a:r>
            <a:r>
              <a:rPr lang="zh-CN" altLang="en-US" sz="2400" dirty="0"/>
              <a:t>, _</a:t>
            </a:r>
            <a:r>
              <a:rPr lang="zh-CN" altLang="en-US" sz="2400" b="1" dirty="0"/>
              <a:t>jointDAFpop2_0.obs </a:t>
            </a:r>
            <a:endParaRPr lang="en-US" altLang="zh-CN" sz="2400" b="1" dirty="0"/>
          </a:p>
          <a:p>
            <a:endParaRPr lang="en-US" altLang="zh-CN" sz="2400" dirty="0"/>
          </a:p>
          <a:p>
            <a:r>
              <a:rPr lang="zh-CN" altLang="en-US" sz="2400" dirty="0"/>
              <a:t>• For the folded spectrum, the name would begin by </a:t>
            </a:r>
            <a:r>
              <a:rPr lang="zh-CN" altLang="en-US" sz="2400" b="1" dirty="0"/>
              <a:t>_jointMAF</a:t>
            </a:r>
          </a:p>
        </p:txBody>
      </p:sp>
    </p:spTree>
    <p:extLst>
      <p:ext uri="{BB962C8B-B14F-4D97-AF65-F5344CB8AC3E}">
        <p14:creationId xmlns:p14="http://schemas.microsoft.com/office/powerpoint/2010/main" val="3057695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手机屏幕截图&#10;&#10;描述已自动生成">
            <a:extLst>
              <a:ext uri="{FF2B5EF4-FFF2-40B4-BE49-F238E27FC236}">
                <a16:creationId xmlns:a16="http://schemas.microsoft.com/office/drawing/2014/main" id="{35080097-70A2-44FE-9A74-597FB4717FF3}"/>
              </a:ext>
            </a:extLst>
          </p:cNvPr>
          <p:cNvPicPr>
            <a:picLocks noGrp="1" noChangeAspect="1"/>
          </p:cNvPicPr>
          <p:nvPr>
            <p:ph idx="1"/>
          </p:nvPr>
        </p:nvPicPr>
        <p:blipFill>
          <a:blip r:embed="rId3"/>
          <a:stretch>
            <a:fillRect/>
          </a:stretch>
        </p:blipFill>
        <p:spPr>
          <a:xfrm>
            <a:off x="2563950" y="693145"/>
            <a:ext cx="6772549" cy="3475107"/>
          </a:xfrm>
        </p:spPr>
      </p:pic>
      <p:sp>
        <p:nvSpPr>
          <p:cNvPr id="6" name="矩形 5">
            <a:extLst>
              <a:ext uri="{FF2B5EF4-FFF2-40B4-BE49-F238E27FC236}">
                <a16:creationId xmlns:a16="http://schemas.microsoft.com/office/drawing/2014/main" id="{71379D72-7AC2-4095-A371-8F85DE92B05E}"/>
              </a:ext>
            </a:extLst>
          </p:cNvPr>
          <p:cNvSpPr/>
          <p:nvPr/>
        </p:nvSpPr>
        <p:spPr>
          <a:xfrm>
            <a:off x="2902225" y="5015805"/>
            <a:ext cx="6096000" cy="830997"/>
          </a:xfrm>
          <a:prstGeom prst="rect">
            <a:avLst/>
          </a:prstGeom>
        </p:spPr>
        <p:txBody>
          <a:bodyPr>
            <a:spAutoFit/>
          </a:bodyPr>
          <a:lstStyle/>
          <a:p>
            <a:r>
              <a:rPr lang="zh-CN" altLang="en-US" sz="2400" dirty="0"/>
              <a:t>• The </a:t>
            </a:r>
            <a:r>
              <a:rPr lang="en-US" altLang="zh-CN" sz="2400" dirty="0"/>
              <a:t>u</a:t>
            </a:r>
            <a:r>
              <a:rPr lang="zh-CN" altLang="en-US" sz="2400" dirty="0"/>
              <a:t>nfolded site-frequency spectrum for this sample is (3, 1, 0, 1, 0) as explained in the text.</a:t>
            </a:r>
          </a:p>
        </p:txBody>
      </p:sp>
      <p:sp>
        <p:nvSpPr>
          <p:cNvPr id="7" name="文本框 6">
            <a:extLst>
              <a:ext uri="{FF2B5EF4-FFF2-40B4-BE49-F238E27FC236}">
                <a16:creationId xmlns:a16="http://schemas.microsoft.com/office/drawing/2014/main" id="{43052185-F746-4F9F-B189-DBE3F18F7D84}"/>
              </a:ext>
            </a:extLst>
          </p:cNvPr>
          <p:cNvSpPr txBox="1"/>
          <p:nvPr/>
        </p:nvSpPr>
        <p:spPr>
          <a:xfrm>
            <a:off x="4678016" y="4168252"/>
            <a:ext cx="6930888" cy="461665"/>
          </a:xfrm>
          <a:prstGeom prst="rect">
            <a:avLst/>
          </a:prstGeom>
          <a:noFill/>
        </p:spPr>
        <p:txBody>
          <a:bodyPr wrap="square" rtlCol="0">
            <a:spAutoFit/>
          </a:bodyPr>
          <a:lstStyle/>
          <a:p>
            <a:r>
              <a:rPr lang="en-US" altLang="zh-CN" sz="2400" dirty="0"/>
              <a:t>1:5        2:4        4:2        1:5        1:5</a:t>
            </a:r>
            <a:endParaRPr lang="zh-CN" altLang="en-US" sz="2400" dirty="0"/>
          </a:p>
        </p:txBody>
      </p:sp>
    </p:spTree>
    <p:extLst>
      <p:ext uri="{BB962C8B-B14F-4D97-AF65-F5344CB8AC3E}">
        <p14:creationId xmlns:p14="http://schemas.microsoft.com/office/powerpoint/2010/main" val="959258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5EAE20EC-4B12-40D3-B877-CF624CA71B3C}"/>
              </a:ext>
            </a:extLst>
          </p:cNvPr>
          <p:cNvSpPr/>
          <p:nvPr/>
        </p:nvSpPr>
        <p:spPr>
          <a:xfrm>
            <a:off x="1868556" y="1356510"/>
            <a:ext cx="8454887" cy="2677656"/>
          </a:xfrm>
          <a:prstGeom prst="rect">
            <a:avLst/>
          </a:prstGeom>
        </p:spPr>
        <p:txBody>
          <a:bodyPr wrap="square">
            <a:spAutoFit/>
          </a:bodyPr>
          <a:lstStyle/>
          <a:p>
            <a:r>
              <a:rPr lang="zh-CN" altLang="en-US" sz="2400" b="1" dirty="0"/>
              <a:t>Unfolded site-frequency spectrum</a:t>
            </a:r>
          </a:p>
          <a:p>
            <a:endParaRPr lang="en-US" altLang="zh-CN" sz="2400" dirty="0"/>
          </a:p>
          <a:p>
            <a:endParaRPr lang="en-US" altLang="zh-CN" sz="2400" dirty="0"/>
          </a:p>
          <a:p>
            <a:r>
              <a:rPr lang="zh-CN" altLang="en-US" sz="2400" dirty="0"/>
              <a:t>• Define the unfolded site-frequency spectrum as the random vector X (X1, X2, . . . , Xn) of sample configurations Xi, where Xi represent the number of sites that have n-i ancestral and i derived nucleotides for 1≤i≤n-1 among the n aligned nucleotide sequences.</a:t>
            </a:r>
          </a:p>
        </p:txBody>
      </p:sp>
    </p:spTree>
    <p:extLst>
      <p:ext uri="{BB962C8B-B14F-4D97-AF65-F5344CB8AC3E}">
        <p14:creationId xmlns:p14="http://schemas.microsoft.com/office/powerpoint/2010/main" val="2125831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5BD575C-08E9-4697-91F8-ECCF2C77F55F}"/>
              </a:ext>
            </a:extLst>
          </p:cNvPr>
          <p:cNvSpPr>
            <a:spLocks noGrp="1"/>
          </p:cNvSpPr>
          <p:nvPr>
            <p:ph idx="1"/>
          </p:nvPr>
        </p:nvSpPr>
        <p:spPr/>
        <p:txBody>
          <a:bodyPr/>
          <a:lstStyle/>
          <a:p>
            <a:endParaRPr lang="zh-CN" altLang="en-US"/>
          </a:p>
        </p:txBody>
      </p:sp>
      <p:pic>
        <p:nvPicPr>
          <p:cNvPr id="4" name="内容占位符 4" descr="手机屏幕截图&#10;&#10;描述已自动生成">
            <a:extLst>
              <a:ext uri="{FF2B5EF4-FFF2-40B4-BE49-F238E27FC236}">
                <a16:creationId xmlns:a16="http://schemas.microsoft.com/office/drawing/2014/main" id="{2046E5BD-DB50-4097-B9CB-C163C5761BB3}"/>
              </a:ext>
            </a:extLst>
          </p:cNvPr>
          <p:cNvPicPr>
            <a:picLocks noChangeAspect="1"/>
          </p:cNvPicPr>
          <p:nvPr/>
        </p:nvPicPr>
        <p:blipFill>
          <a:blip r:embed="rId3"/>
          <a:stretch>
            <a:fillRect/>
          </a:stretch>
        </p:blipFill>
        <p:spPr>
          <a:xfrm>
            <a:off x="2340864" y="110976"/>
            <a:ext cx="7084256" cy="3101975"/>
          </a:xfrm>
          <a:prstGeom prst="rect">
            <a:avLst/>
          </a:prstGeom>
        </p:spPr>
      </p:pic>
      <p:sp>
        <p:nvSpPr>
          <p:cNvPr id="5" name="矩形 4">
            <a:extLst>
              <a:ext uri="{FF2B5EF4-FFF2-40B4-BE49-F238E27FC236}">
                <a16:creationId xmlns:a16="http://schemas.microsoft.com/office/drawing/2014/main" id="{2CFD5A16-BE7A-4642-B66D-F40F33E4A381}"/>
              </a:ext>
            </a:extLst>
          </p:cNvPr>
          <p:cNvSpPr/>
          <p:nvPr/>
        </p:nvSpPr>
        <p:spPr>
          <a:xfrm>
            <a:off x="2231136" y="3905449"/>
            <a:ext cx="8242852" cy="2308324"/>
          </a:xfrm>
          <a:prstGeom prst="rect">
            <a:avLst/>
          </a:prstGeom>
        </p:spPr>
        <p:txBody>
          <a:bodyPr wrap="square">
            <a:spAutoFit/>
          </a:bodyPr>
          <a:lstStyle/>
          <a:p>
            <a:r>
              <a:rPr lang="zh-CN" altLang="en-US" sz="2400" dirty="0"/>
              <a:t>• For the example in Table 1 the unfolded site frequency spectrum is (3, 1, 0, 1, 0) since there are three sites where one individual carries the derived mutation, one site where two individuals carry the derived mutation, no sites where three individuals or five individuals carry the derived mutations, and one site where four individuals carry the derived mutation</a:t>
            </a:r>
          </a:p>
        </p:txBody>
      </p:sp>
    </p:spTree>
    <p:extLst>
      <p:ext uri="{BB962C8B-B14F-4D97-AF65-F5344CB8AC3E}">
        <p14:creationId xmlns:p14="http://schemas.microsoft.com/office/powerpoint/2010/main" val="2488620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E132138-FA33-464E-8BBA-02C984A96B84}"/>
              </a:ext>
            </a:extLst>
          </p:cNvPr>
          <p:cNvSpPr/>
          <p:nvPr/>
        </p:nvSpPr>
        <p:spPr>
          <a:xfrm>
            <a:off x="2080591" y="1166191"/>
            <a:ext cx="8282609" cy="4154984"/>
          </a:xfrm>
          <a:prstGeom prst="rect">
            <a:avLst/>
          </a:prstGeom>
        </p:spPr>
        <p:txBody>
          <a:bodyPr wrap="square">
            <a:spAutoFit/>
          </a:bodyPr>
          <a:lstStyle/>
          <a:p>
            <a:r>
              <a:rPr lang="zh-CN" altLang="en-US" sz="2400" b="1" dirty="0"/>
              <a:t>Folded site-frequency spectrum</a:t>
            </a:r>
          </a:p>
          <a:p>
            <a:endParaRPr lang="en-US" altLang="zh-CN" sz="2400" dirty="0"/>
          </a:p>
          <a:p>
            <a:endParaRPr lang="en-US" altLang="zh-CN" sz="2400" dirty="0"/>
          </a:p>
          <a:p>
            <a:r>
              <a:rPr lang="zh-CN" altLang="en-US" sz="2400" dirty="0"/>
              <a:t>• we have assumed that for each site we know which state is derived and which is ancestral. If this information is unknown, we would model the folded site frequency spectrum, X, defined as the number of sites where 1 individual or (n-1) individuals carry a mutation,2 individuals or (n -2) individuals carry a mutation, ,,, </a:t>
            </a:r>
            <a:endParaRPr lang="en-US" altLang="zh-CN" sz="2400" dirty="0"/>
          </a:p>
          <a:p>
            <a:endParaRPr lang="en-US" altLang="zh-CN" sz="2400" dirty="0"/>
          </a:p>
          <a:p>
            <a:r>
              <a:rPr lang="zh-CN" altLang="en-US" sz="2400" dirty="0"/>
              <a:t>• so that, for the example above, the folded sitefrequency spectrum is (3, 2, 0).</a:t>
            </a:r>
          </a:p>
        </p:txBody>
      </p:sp>
    </p:spTree>
    <p:extLst>
      <p:ext uri="{BB962C8B-B14F-4D97-AF65-F5344CB8AC3E}">
        <p14:creationId xmlns:p14="http://schemas.microsoft.com/office/powerpoint/2010/main" val="3703225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社交网站的手机截图&#10;&#10;描述已自动生成">
            <a:extLst>
              <a:ext uri="{FF2B5EF4-FFF2-40B4-BE49-F238E27FC236}">
                <a16:creationId xmlns:a16="http://schemas.microsoft.com/office/drawing/2014/main" id="{5E3DAE18-3470-4B3C-ACFE-338CDC5A5013}"/>
              </a:ext>
            </a:extLst>
          </p:cNvPr>
          <p:cNvPicPr>
            <a:picLocks noGrp="1" noChangeAspect="1"/>
          </p:cNvPicPr>
          <p:nvPr>
            <p:ph idx="1"/>
          </p:nvPr>
        </p:nvPicPr>
        <p:blipFill>
          <a:blip r:embed="rId3"/>
          <a:stretch>
            <a:fillRect/>
          </a:stretch>
        </p:blipFill>
        <p:spPr>
          <a:xfrm>
            <a:off x="1939782" y="218966"/>
            <a:ext cx="8005495" cy="6589206"/>
          </a:xfrm>
        </p:spPr>
      </p:pic>
    </p:spTree>
    <p:extLst>
      <p:ext uri="{BB962C8B-B14F-4D97-AF65-F5344CB8AC3E}">
        <p14:creationId xmlns:p14="http://schemas.microsoft.com/office/powerpoint/2010/main" val="456847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内容占位符 6" descr="图片包含 物体, 游戏机, 标志, 钟表&#10;&#10;描述已自动生成">
            <a:extLst>
              <a:ext uri="{FF2B5EF4-FFF2-40B4-BE49-F238E27FC236}">
                <a16:creationId xmlns:a16="http://schemas.microsoft.com/office/drawing/2014/main" id="{68DF40D6-F1E2-4DC6-912A-9CB8D5247BB6}"/>
              </a:ext>
            </a:extLst>
          </p:cNvPr>
          <p:cNvPicPr>
            <a:picLocks noGrp="1" noChangeAspect="1"/>
          </p:cNvPicPr>
          <p:nvPr>
            <p:ph idx="1"/>
          </p:nvPr>
        </p:nvPicPr>
        <p:blipFill>
          <a:blip r:embed="rId3"/>
          <a:stretch>
            <a:fillRect/>
          </a:stretch>
        </p:blipFill>
        <p:spPr>
          <a:xfrm>
            <a:off x="4385162" y="3149192"/>
            <a:ext cx="3421677" cy="2080440"/>
          </a:xfrm>
        </p:spPr>
      </p:pic>
      <p:sp>
        <p:nvSpPr>
          <p:cNvPr id="4" name="矩形 3">
            <a:extLst>
              <a:ext uri="{FF2B5EF4-FFF2-40B4-BE49-F238E27FC236}">
                <a16:creationId xmlns:a16="http://schemas.microsoft.com/office/drawing/2014/main" id="{58A8C0E4-929F-4B1E-BC2F-070BE6A97742}"/>
              </a:ext>
            </a:extLst>
          </p:cNvPr>
          <p:cNvSpPr/>
          <p:nvPr/>
        </p:nvSpPr>
        <p:spPr>
          <a:xfrm>
            <a:off x="926968" y="588879"/>
            <a:ext cx="9131431" cy="461665"/>
          </a:xfrm>
          <a:prstGeom prst="rect">
            <a:avLst/>
          </a:prstGeom>
        </p:spPr>
        <p:txBody>
          <a:bodyPr wrap="square">
            <a:spAutoFit/>
          </a:bodyPr>
          <a:lstStyle/>
          <a:p>
            <a:r>
              <a:rPr lang="en-US" altLang="zh-CN" sz="2400" b="1" dirty="0"/>
              <a:t>FOR </a:t>
            </a:r>
            <a:r>
              <a:rPr lang="zh-CN" altLang="en-US" sz="2400" b="1" dirty="0"/>
              <a:t>EXAMPLE</a:t>
            </a:r>
            <a:r>
              <a:rPr lang="en-US" altLang="zh-CN" sz="2400" b="1" dirty="0"/>
              <a:t>:</a:t>
            </a:r>
            <a:endParaRPr lang="zh-CN" altLang="en-US" sz="2400" b="1" dirty="0"/>
          </a:p>
        </p:txBody>
      </p:sp>
      <p:sp>
        <p:nvSpPr>
          <p:cNvPr id="5" name="矩形 4">
            <a:extLst>
              <a:ext uri="{FF2B5EF4-FFF2-40B4-BE49-F238E27FC236}">
                <a16:creationId xmlns:a16="http://schemas.microsoft.com/office/drawing/2014/main" id="{85E7731C-0586-4407-A5C7-99579E1B8F75}"/>
              </a:ext>
            </a:extLst>
          </p:cNvPr>
          <p:cNvSpPr/>
          <p:nvPr/>
        </p:nvSpPr>
        <p:spPr>
          <a:xfrm>
            <a:off x="1898935" y="1524000"/>
            <a:ext cx="6966769" cy="461665"/>
          </a:xfrm>
          <a:prstGeom prst="rect">
            <a:avLst/>
          </a:prstGeom>
        </p:spPr>
        <p:txBody>
          <a:bodyPr wrap="square">
            <a:spAutoFit/>
          </a:bodyPr>
          <a:lstStyle/>
          <a:p>
            <a:r>
              <a:rPr lang="zh-CN" altLang="en-US" sz="2400" dirty="0"/>
              <a:t>ISOLATION WITH MIGRATION (IM) SCENARIO</a:t>
            </a:r>
          </a:p>
        </p:txBody>
      </p:sp>
    </p:spTree>
    <p:extLst>
      <p:ext uri="{BB962C8B-B14F-4D97-AF65-F5344CB8AC3E}">
        <p14:creationId xmlns:p14="http://schemas.microsoft.com/office/powerpoint/2010/main" val="395709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descr="手机截图图社交软件的信息&#10;&#10;描述已自动生成">
            <a:extLst>
              <a:ext uri="{FF2B5EF4-FFF2-40B4-BE49-F238E27FC236}">
                <a16:creationId xmlns:a16="http://schemas.microsoft.com/office/drawing/2014/main" id="{64221452-D7A6-4BDC-8C49-18AC5350FBEC}"/>
              </a:ext>
            </a:extLst>
          </p:cNvPr>
          <p:cNvPicPr>
            <a:picLocks noGrp="1" noChangeAspect="1"/>
          </p:cNvPicPr>
          <p:nvPr>
            <p:ph idx="1"/>
          </p:nvPr>
        </p:nvPicPr>
        <p:blipFill>
          <a:blip r:embed="rId3"/>
          <a:stretch>
            <a:fillRect/>
          </a:stretch>
        </p:blipFill>
        <p:spPr>
          <a:xfrm>
            <a:off x="2703443" y="1042503"/>
            <a:ext cx="8037639" cy="5281407"/>
          </a:xfrm>
        </p:spPr>
      </p:pic>
      <p:sp>
        <p:nvSpPr>
          <p:cNvPr id="4" name="矩形 3">
            <a:extLst>
              <a:ext uri="{FF2B5EF4-FFF2-40B4-BE49-F238E27FC236}">
                <a16:creationId xmlns:a16="http://schemas.microsoft.com/office/drawing/2014/main" id="{5EFA3E41-051B-45B9-A57E-BDE7FF8F599B}"/>
              </a:ext>
            </a:extLst>
          </p:cNvPr>
          <p:cNvSpPr/>
          <p:nvPr/>
        </p:nvSpPr>
        <p:spPr>
          <a:xfrm>
            <a:off x="4928052" y="416840"/>
            <a:ext cx="2335896" cy="461665"/>
          </a:xfrm>
          <a:prstGeom prst="rect">
            <a:avLst/>
          </a:prstGeom>
        </p:spPr>
        <p:txBody>
          <a:bodyPr wrap="none">
            <a:spAutoFit/>
          </a:bodyPr>
          <a:lstStyle/>
          <a:p>
            <a:r>
              <a:rPr lang="zh-CN" altLang="en-US" sz="2400" b="1" dirty="0"/>
              <a:t>A template file</a:t>
            </a:r>
          </a:p>
        </p:txBody>
      </p:sp>
    </p:spTree>
    <p:extLst>
      <p:ext uri="{BB962C8B-B14F-4D97-AF65-F5344CB8AC3E}">
        <p14:creationId xmlns:p14="http://schemas.microsoft.com/office/powerpoint/2010/main" val="183778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descr="手机屏幕的截图&#10;&#10;描述已自动生成">
            <a:extLst>
              <a:ext uri="{FF2B5EF4-FFF2-40B4-BE49-F238E27FC236}">
                <a16:creationId xmlns:a16="http://schemas.microsoft.com/office/drawing/2014/main" id="{411775C8-C1B9-42E3-B917-62D72716F914}"/>
              </a:ext>
            </a:extLst>
          </p:cNvPr>
          <p:cNvPicPr>
            <a:picLocks noGrp="1" noChangeAspect="1"/>
          </p:cNvPicPr>
          <p:nvPr>
            <p:ph idx="1"/>
          </p:nvPr>
        </p:nvPicPr>
        <p:blipFill>
          <a:blip r:embed="rId3"/>
          <a:stretch>
            <a:fillRect/>
          </a:stretch>
        </p:blipFill>
        <p:spPr>
          <a:xfrm>
            <a:off x="2678804" y="1055951"/>
            <a:ext cx="8325795" cy="5159513"/>
          </a:xfrm>
        </p:spPr>
      </p:pic>
      <p:sp>
        <p:nvSpPr>
          <p:cNvPr id="4" name="矩形 3">
            <a:extLst>
              <a:ext uri="{FF2B5EF4-FFF2-40B4-BE49-F238E27FC236}">
                <a16:creationId xmlns:a16="http://schemas.microsoft.com/office/drawing/2014/main" id="{187DFC4A-4088-41AE-B489-0EBD29B33ED1}"/>
              </a:ext>
            </a:extLst>
          </p:cNvPr>
          <p:cNvSpPr/>
          <p:nvPr/>
        </p:nvSpPr>
        <p:spPr>
          <a:xfrm>
            <a:off x="4881272" y="642536"/>
            <a:ext cx="2743059" cy="461665"/>
          </a:xfrm>
          <a:prstGeom prst="rect">
            <a:avLst/>
          </a:prstGeom>
        </p:spPr>
        <p:txBody>
          <a:bodyPr wrap="none">
            <a:spAutoFit/>
          </a:bodyPr>
          <a:lstStyle/>
          <a:p>
            <a:r>
              <a:rPr lang="zh-CN" altLang="en-US" sz="2400" b="1" dirty="0"/>
              <a:t>An estimation file</a:t>
            </a:r>
          </a:p>
        </p:txBody>
      </p:sp>
    </p:spTree>
    <p:extLst>
      <p:ext uri="{BB962C8B-B14F-4D97-AF65-F5344CB8AC3E}">
        <p14:creationId xmlns:p14="http://schemas.microsoft.com/office/powerpoint/2010/main" val="682276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5E83A1F-81B8-462F-AC50-C14B5A454BF3}"/>
              </a:ext>
            </a:extLst>
          </p:cNvPr>
          <p:cNvSpPr/>
          <p:nvPr/>
        </p:nvSpPr>
        <p:spPr>
          <a:xfrm>
            <a:off x="2266121" y="2716697"/>
            <a:ext cx="8494643" cy="830997"/>
          </a:xfrm>
          <a:prstGeom prst="rect">
            <a:avLst/>
          </a:prstGeom>
        </p:spPr>
        <p:txBody>
          <a:bodyPr wrap="square">
            <a:spAutoFit/>
          </a:bodyPr>
          <a:lstStyle/>
          <a:p>
            <a:r>
              <a:rPr lang="zh-CN" altLang="en-US" sz="2400" dirty="0"/>
              <a:t>• fsc25   -t   *.tpl  -n100,000  –N 100,000 –d /-m </a:t>
            </a:r>
            <a:endParaRPr lang="en-US" altLang="zh-CN" sz="2400" dirty="0"/>
          </a:p>
          <a:p>
            <a:r>
              <a:rPr lang="zh-CN" altLang="en-US" sz="2400" dirty="0"/>
              <a:t>  -e *.est   -M 0.001  -l 10   -L 40   -q   -c8</a:t>
            </a:r>
          </a:p>
        </p:txBody>
      </p:sp>
      <p:sp>
        <p:nvSpPr>
          <p:cNvPr id="5" name="矩形 4">
            <a:extLst>
              <a:ext uri="{FF2B5EF4-FFF2-40B4-BE49-F238E27FC236}">
                <a16:creationId xmlns:a16="http://schemas.microsoft.com/office/drawing/2014/main" id="{DF001D59-5C23-4317-8611-7DA47F861567}"/>
              </a:ext>
            </a:extLst>
          </p:cNvPr>
          <p:cNvSpPr/>
          <p:nvPr/>
        </p:nvSpPr>
        <p:spPr>
          <a:xfrm>
            <a:off x="5311831" y="800785"/>
            <a:ext cx="2403222" cy="461665"/>
          </a:xfrm>
          <a:prstGeom prst="rect">
            <a:avLst/>
          </a:prstGeom>
        </p:spPr>
        <p:txBody>
          <a:bodyPr wrap="none">
            <a:spAutoFit/>
          </a:bodyPr>
          <a:lstStyle/>
          <a:p>
            <a:r>
              <a:rPr lang="zh-CN" altLang="en-US" sz="2400" b="1" dirty="0"/>
              <a:t>C</a:t>
            </a:r>
            <a:r>
              <a:rPr lang="en-US" altLang="zh-CN" sz="2400" b="1" dirty="0" err="1"/>
              <a:t>ommand</a:t>
            </a:r>
            <a:r>
              <a:rPr lang="zh-CN" altLang="en-US" sz="2400" b="1" dirty="0"/>
              <a:t> </a:t>
            </a:r>
            <a:r>
              <a:rPr lang="en-US" altLang="zh-CN" sz="2400" b="1" dirty="0"/>
              <a:t>line</a:t>
            </a:r>
            <a:r>
              <a:rPr lang="zh-CN" altLang="en-US" sz="2400" b="1" dirty="0"/>
              <a:t> </a:t>
            </a:r>
          </a:p>
        </p:txBody>
      </p:sp>
    </p:spTree>
    <p:extLst>
      <p:ext uri="{BB962C8B-B14F-4D97-AF65-F5344CB8AC3E}">
        <p14:creationId xmlns:p14="http://schemas.microsoft.com/office/powerpoint/2010/main" val="3312570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7B2D564-35F6-4D49-B1FF-18C90E1FB466}"/>
              </a:ext>
            </a:extLst>
          </p:cNvPr>
          <p:cNvSpPr/>
          <p:nvPr/>
        </p:nvSpPr>
        <p:spPr>
          <a:xfrm>
            <a:off x="941293" y="493059"/>
            <a:ext cx="10323737" cy="3970318"/>
          </a:xfrm>
          <a:prstGeom prst="rect">
            <a:avLst/>
          </a:prstGeom>
        </p:spPr>
        <p:txBody>
          <a:bodyPr wrap="square">
            <a:spAutoFit/>
          </a:bodyPr>
          <a:lstStyle/>
          <a:p>
            <a:r>
              <a:rPr lang="zh-CN" altLang="en-US" sz="2800" b="1" dirty="0"/>
              <a:t>Feature</a:t>
            </a:r>
          </a:p>
          <a:p>
            <a:endParaRPr lang="en-US" altLang="zh-CN" sz="2000" dirty="0"/>
          </a:p>
          <a:p>
            <a:endParaRPr lang="en-US" altLang="zh-CN" sz="2000" dirty="0"/>
          </a:p>
          <a:p>
            <a:endParaRPr lang="en-US" altLang="zh-CN" sz="2000" dirty="0"/>
          </a:p>
          <a:p>
            <a:endParaRPr lang="en-US" altLang="zh-CN" sz="2000" dirty="0"/>
          </a:p>
          <a:p>
            <a:endParaRPr lang="en-US" altLang="zh-CN" sz="2000" dirty="0"/>
          </a:p>
          <a:p>
            <a:endParaRPr lang="en-US" altLang="zh-CN" sz="2000" dirty="0"/>
          </a:p>
          <a:p>
            <a:r>
              <a:rPr lang="zh-CN" altLang="en-US" sz="2400" dirty="0"/>
              <a:t>The possibility to generates many replicates of random outcome of molecular diversity under a user-defined evolutionary scenario</a:t>
            </a:r>
            <a:r>
              <a:rPr lang="en-US" altLang="zh-CN" sz="2400" dirty="0"/>
              <a:t>.</a:t>
            </a:r>
            <a:endParaRPr lang="zh-CN" altLang="en-US" sz="2400" dirty="0"/>
          </a:p>
          <a:p>
            <a:endParaRPr lang="en-US" altLang="zh-CN" sz="2400" dirty="0"/>
          </a:p>
          <a:p>
            <a:r>
              <a:rPr lang="zh-CN" altLang="en-US" sz="2400" dirty="0"/>
              <a:t>Allowing it to very quickly generate genetic diversity for more genomic segments.</a:t>
            </a:r>
            <a:endParaRPr lang="zh-CN" altLang="en-US" sz="2000" dirty="0"/>
          </a:p>
        </p:txBody>
      </p:sp>
    </p:spTree>
    <p:extLst>
      <p:ext uri="{BB962C8B-B14F-4D97-AF65-F5344CB8AC3E}">
        <p14:creationId xmlns:p14="http://schemas.microsoft.com/office/powerpoint/2010/main" val="1744844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279DF926-32F4-4CC6-9C92-DA3D132CFDF9}"/>
              </a:ext>
            </a:extLst>
          </p:cNvPr>
          <p:cNvSpPr/>
          <p:nvPr/>
        </p:nvSpPr>
        <p:spPr>
          <a:xfrm>
            <a:off x="947870" y="847777"/>
            <a:ext cx="10008125" cy="4524315"/>
          </a:xfrm>
          <a:prstGeom prst="rect">
            <a:avLst/>
          </a:prstGeom>
        </p:spPr>
        <p:txBody>
          <a:bodyPr wrap="square">
            <a:spAutoFit/>
          </a:bodyPr>
          <a:lstStyle/>
          <a:p>
            <a:r>
              <a:rPr lang="zh-CN" altLang="en-US" sz="2400" dirty="0"/>
              <a:t>• the model is defined in the file *.tpl (-t)</a:t>
            </a:r>
            <a:endParaRPr lang="en-US" altLang="zh-CN" sz="2400" dirty="0"/>
          </a:p>
          <a:p>
            <a:r>
              <a:rPr lang="zh-CN" altLang="en-US" sz="2400" dirty="0"/>
              <a:t>• the search range of the parameters to be estimated are in the file *.est (-e)</a:t>
            </a:r>
            <a:endParaRPr lang="en-US" altLang="zh-CN" sz="2400" dirty="0"/>
          </a:p>
          <a:p>
            <a:r>
              <a:rPr lang="zh-CN" altLang="en-US" sz="2400" dirty="0"/>
              <a:t>• a minimum (-n) and a maximum (-N) of 100,000 simulations need to be done </a:t>
            </a:r>
            <a:endParaRPr lang="en-US" altLang="zh-CN" sz="2400" dirty="0"/>
          </a:p>
          <a:p>
            <a:r>
              <a:rPr lang="zh-CN" altLang="en-US" sz="2400" dirty="0"/>
              <a:t>• a minimum (-l) and maximum (-L) of 10 and 40 ECM cycles </a:t>
            </a:r>
            <a:endParaRPr lang="en-US" altLang="zh-CN" sz="2400" dirty="0"/>
          </a:p>
          <a:p>
            <a:r>
              <a:rPr lang="zh-CN" altLang="en-US" sz="2400" dirty="0"/>
              <a:t>• The criterion (-M) to stop ECM ( each time using a conditional maximization) cycles is 0.001 </a:t>
            </a:r>
            <a:endParaRPr lang="en-US" altLang="zh-CN" sz="2400" dirty="0"/>
          </a:p>
          <a:p>
            <a:r>
              <a:rPr lang="zh-CN" altLang="en-US" sz="2400" dirty="0"/>
              <a:t>• a minimum console output (quiet mode -q) is required.</a:t>
            </a:r>
            <a:endParaRPr lang="en-US" altLang="zh-CN" sz="2400" dirty="0"/>
          </a:p>
          <a:p>
            <a:r>
              <a:rPr lang="zh-CN" altLang="en-US" sz="2400" dirty="0"/>
              <a:t>• </a:t>
            </a:r>
            <a:r>
              <a:rPr lang="en-US" altLang="zh-CN" sz="2400" dirty="0"/>
              <a:t>use 8 threads to speed up computations  (-c8)</a:t>
            </a:r>
          </a:p>
          <a:p>
            <a:r>
              <a:rPr lang="zh-CN" altLang="en-US" sz="2400" dirty="0"/>
              <a:t>•</a:t>
            </a:r>
            <a:r>
              <a:rPr lang="en-US" altLang="zh-CN" sz="2400" dirty="0"/>
              <a:t>computes the SFS for the derived alleles ( -d ) for each population sample and for all pairs of samples</a:t>
            </a:r>
          </a:p>
          <a:p>
            <a:r>
              <a:rPr lang="en-US" altLang="zh-CN" sz="2400" dirty="0"/>
              <a:t> computes the SFS for the minor allele ( -m ) for each population sample and for all pairs of samples </a:t>
            </a:r>
            <a:endParaRPr lang="zh-CN" altLang="en-US" sz="2400" dirty="0"/>
          </a:p>
        </p:txBody>
      </p:sp>
    </p:spTree>
    <p:extLst>
      <p:ext uri="{BB962C8B-B14F-4D97-AF65-F5344CB8AC3E}">
        <p14:creationId xmlns:p14="http://schemas.microsoft.com/office/powerpoint/2010/main" val="1273654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descr="手机屏幕截图&#10;&#10;描述已自动生成">
            <a:extLst>
              <a:ext uri="{FF2B5EF4-FFF2-40B4-BE49-F238E27FC236}">
                <a16:creationId xmlns:a16="http://schemas.microsoft.com/office/drawing/2014/main" id="{6F2BA618-1D91-40F1-B436-3FC595AC8B17}"/>
              </a:ext>
            </a:extLst>
          </p:cNvPr>
          <p:cNvPicPr>
            <a:picLocks noGrp="1" noChangeAspect="1"/>
          </p:cNvPicPr>
          <p:nvPr>
            <p:ph idx="1"/>
          </p:nvPr>
        </p:nvPicPr>
        <p:blipFill rotWithShape="1">
          <a:blip r:embed="rId3"/>
          <a:srcRect l="1135" t="10357" r="11064"/>
          <a:stretch/>
        </p:blipFill>
        <p:spPr>
          <a:xfrm>
            <a:off x="2914453" y="3121119"/>
            <a:ext cx="6363093" cy="1373103"/>
          </a:xfrm>
        </p:spPr>
      </p:pic>
      <p:sp>
        <p:nvSpPr>
          <p:cNvPr id="4" name="矩形 3">
            <a:extLst>
              <a:ext uri="{FF2B5EF4-FFF2-40B4-BE49-F238E27FC236}">
                <a16:creationId xmlns:a16="http://schemas.microsoft.com/office/drawing/2014/main" id="{3FF8D835-43B7-41F1-8D8A-F287E116E14D}"/>
              </a:ext>
            </a:extLst>
          </p:cNvPr>
          <p:cNvSpPr/>
          <p:nvPr/>
        </p:nvSpPr>
        <p:spPr>
          <a:xfrm>
            <a:off x="1994383" y="1163450"/>
            <a:ext cx="8580852" cy="1200329"/>
          </a:xfrm>
          <a:prstGeom prst="rect">
            <a:avLst/>
          </a:prstGeom>
        </p:spPr>
        <p:txBody>
          <a:bodyPr wrap="square">
            <a:spAutoFit/>
          </a:bodyPr>
          <a:lstStyle/>
          <a:p>
            <a:r>
              <a:rPr lang="zh-CN" altLang="en-US" sz="2400" dirty="0"/>
              <a:t>• The results are then output in a "</a:t>
            </a:r>
            <a:r>
              <a:rPr lang="zh-CN" altLang="en-US" sz="2400" b="1" dirty="0"/>
              <a:t>&lt;template_generic_name&gt;.bestlhoods</a:t>
            </a:r>
            <a:r>
              <a:rPr lang="zh-CN" altLang="en-US" sz="2400" dirty="0"/>
              <a:t>" file, containing the estimated  parameter values: </a:t>
            </a:r>
          </a:p>
        </p:txBody>
      </p:sp>
      <p:sp>
        <p:nvSpPr>
          <p:cNvPr id="7" name="椭圆 6">
            <a:extLst>
              <a:ext uri="{FF2B5EF4-FFF2-40B4-BE49-F238E27FC236}">
                <a16:creationId xmlns:a16="http://schemas.microsoft.com/office/drawing/2014/main" id="{37321C24-21CB-4DC6-AE19-7DB8F0F79325}"/>
              </a:ext>
            </a:extLst>
          </p:cNvPr>
          <p:cNvSpPr/>
          <p:nvPr/>
        </p:nvSpPr>
        <p:spPr>
          <a:xfrm>
            <a:off x="5626061" y="2769705"/>
            <a:ext cx="1715644" cy="1881809"/>
          </a:xfrm>
          <a:prstGeom prst="ellipse">
            <a:avLst/>
          </a:prstGeom>
          <a:noFill/>
          <a:ln w="381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0692504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F3662CF-6C9E-4706-B14C-315F776051D3}"/>
              </a:ext>
            </a:extLst>
          </p:cNvPr>
          <p:cNvSpPr>
            <a:spLocks noGrp="1"/>
          </p:cNvSpPr>
          <p:nvPr>
            <p:ph idx="1"/>
          </p:nvPr>
        </p:nvSpPr>
        <p:spPr>
          <a:xfrm>
            <a:off x="3914162" y="2607796"/>
            <a:ext cx="4858777" cy="1642408"/>
          </a:xfrm>
        </p:spPr>
        <p:txBody>
          <a:bodyPr>
            <a:normAutofit/>
          </a:bodyPr>
          <a:lstStyle/>
          <a:p>
            <a:pPr marL="0" indent="0">
              <a:buNone/>
            </a:pPr>
            <a:r>
              <a:rPr lang="en-US" altLang="zh-CN" sz="8800" b="1" dirty="0"/>
              <a:t>thanks</a:t>
            </a:r>
            <a:endParaRPr lang="zh-CN" altLang="en-US" sz="8800" b="1" dirty="0"/>
          </a:p>
        </p:txBody>
      </p:sp>
    </p:spTree>
    <p:extLst>
      <p:ext uri="{BB962C8B-B14F-4D97-AF65-F5344CB8AC3E}">
        <p14:creationId xmlns:p14="http://schemas.microsoft.com/office/powerpoint/2010/main" val="1566061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C1B221F-9081-4442-A378-EC9A0F90E9C7}"/>
              </a:ext>
            </a:extLst>
          </p:cNvPr>
          <p:cNvSpPr>
            <a:spLocks noGrp="1"/>
          </p:cNvSpPr>
          <p:nvPr>
            <p:ph idx="1"/>
          </p:nvPr>
        </p:nvSpPr>
        <p:spPr>
          <a:xfrm>
            <a:off x="741701" y="398000"/>
            <a:ext cx="10664732" cy="5663435"/>
          </a:xfrm>
        </p:spPr>
        <p:txBody>
          <a:bodyPr>
            <a:normAutofit/>
          </a:bodyPr>
          <a:lstStyle/>
          <a:p>
            <a:pPr marL="0" indent="0">
              <a:buNone/>
            </a:pPr>
            <a:r>
              <a:rPr lang="en-US" altLang="zh-CN" sz="2800" b="1" dirty="0"/>
              <a:t>Input File Syntax</a:t>
            </a:r>
          </a:p>
          <a:p>
            <a:pPr marL="0" indent="0">
              <a:buNone/>
            </a:pPr>
            <a:endParaRPr lang="en-US" altLang="zh-CN" sz="2800" b="1" dirty="0"/>
          </a:p>
          <a:p>
            <a:pPr marL="0" indent="0">
              <a:buNone/>
            </a:pPr>
            <a:endParaRPr lang="en-US" altLang="zh-CN" sz="2800" b="1" dirty="0"/>
          </a:p>
          <a:p>
            <a:r>
              <a:rPr lang="en-US" altLang="zh-CN" sz="2400" dirty="0"/>
              <a:t>Number of populations samples </a:t>
            </a:r>
          </a:p>
          <a:p>
            <a:r>
              <a:rPr lang="en-US" altLang="zh-CN" sz="2400" dirty="0"/>
              <a:t>Deme sizes </a:t>
            </a:r>
          </a:p>
          <a:p>
            <a:r>
              <a:rPr lang="en-US" altLang="zh-CN" sz="2400" dirty="0"/>
              <a:t>Sample sizes and sampling times </a:t>
            </a:r>
          </a:p>
          <a:p>
            <a:r>
              <a:rPr lang="en-US" altLang="zh-CN" sz="2400" dirty="0"/>
              <a:t>Growth rates </a:t>
            </a:r>
          </a:p>
          <a:p>
            <a:r>
              <a:rPr lang="en-US" altLang="zh-CN" sz="2400" dirty="0"/>
              <a:t>Migration matrices </a:t>
            </a:r>
          </a:p>
          <a:p>
            <a:r>
              <a:rPr lang="en-US" altLang="zh-CN" sz="2400" dirty="0"/>
              <a:t>Historical events </a:t>
            </a:r>
          </a:p>
          <a:p>
            <a:r>
              <a:rPr lang="en-US" altLang="zh-CN" sz="2400" dirty="0"/>
              <a:t>Genetic information</a:t>
            </a:r>
            <a:endParaRPr lang="zh-CN" altLang="en-US" sz="2400" dirty="0"/>
          </a:p>
        </p:txBody>
      </p:sp>
    </p:spTree>
    <p:extLst>
      <p:ext uri="{BB962C8B-B14F-4D97-AF65-F5344CB8AC3E}">
        <p14:creationId xmlns:p14="http://schemas.microsoft.com/office/powerpoint/2010/main" val="476617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73F69E2-F441-45BD-986F-EACF6EF1DCB9}"/>
              </a:ext>
            </a:extLst>
          </p:cNvPr>
          <p:cNvSpPr>
            <a:spLocks noGrp="1"/>
          </p:cNvSpPr>
          <p:nvPr>
            <p:ph idx="1"/>
          </p:nvPr>
        </p:nvSpPr>
        <p:spPr>
          <a:xfrm>
            <a:off x="581445" y="441598"/>
            <a:ext cx="9278992" cy="3998426"/>
          </a:xfrm>
        </p:spPr>
        <p:txBody>
          <a:bodyPr/>
          <a:lstStyle/>
          <a:p>
            <a:pPr marL="0" indent="0">
              <a:buNone/>
            </a:pPr>
            <a:r>
              <a:rPr lang="en-US" altLang="zh-CN" sz="2800" b="1" dirty="0"/>
              <a:t>Input File Syntax</a:t>
            </a:r>
          </a:p>
          <a:p>
            <a:endParaRPr lang="en-US" altLang="zh-CN" dirty="0"/>
          </a:p>
          <a:p>
            <a:endParaRPr lang="en-US" altLang="zh-CN" dirty="0"/>
          </a:p>
          <a:p>
            <a:endParaRPr lang="en-US" altLang="zh-CN" dirty="0"/>
          </a:p>
          <a:p>
            <a:r>
              <a:rPr lang="en-US" altLang="zh-CN" sz="2400" dirty="0">
                <a:solidFill>
                  <a:srgbClr val="FF0000"/>
                </a:solidFill>
              </a:rPr>
              <a:t>Number of populations samples</a:t>
            </a:r>
            <a:r>
              <a:rPr lang="zh-CN" altLang="en-US" sz="2400" dirty="0"/>
              <a:t>：</a:t>
            </a:r>
            <a:r>
              <a:rPr lang="en-US" altLang="zh-CN" sz="2400" dirty="0"/>
              <a:t>The number of samples (or demes)  to simulate or </a:t>
            </a:r>
            <a:r>
              <a:rPr lang="en-US" altLang="zh-CN" sz="2400" dirty="0" err="1"/>
              <a:t>goven</a:t>
            </a:r>
            <a:r>
              <a:rPr lang="en-US" altLang="zh-CN" sz="2400" dirty="0"/>
              <a:t> for estimating parameters.</a:t>
            </a:r>
          </a:p>
          <a:p>
            <a:endParaRPr lang="en-US" altLang="zh-CN" sz="2400" dirty="0"/>
          </a:p>
          <a:p>
            <a:r>
              <a:rPr lang="en-US" altLang="zh-CN" sz="2400" dirty="0">
                <a:solidFill>
                  <a:srgbClr val="FF0000"/>
                </a:solidFill>
              </a:rPr>
              <a:t>Deme sizes</a:t>
            </a:r>
            <a:r>
              <a:rPr lang="en-US" altLang="zh-CN" sz="2400" dirty="0"/>
              <a:t>: The number of individuals for haploid species or two times the number of individuals for diploid species.</a:t>
            </a:r>
            <a:endParaRPr lang="zh-CN" altLang="en-US" sz="2400" dirty="0"/>
          </a:p>
        </p:txBody>
      </p:sp>
    </p:spTree>
    <p:extLst>
      <p:ext uri="{BB962C8B-B14F-4D97-AF65-F5344CB8AC3E}">
        <p14:creationId xmlns:p14="http://schemas.microsoft.com/office/powerpoint/2010/main" val="1635619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6E8C15C-0963-4C17-848D-A73AF6241610}"/>
              </a:ext>
            </a:extLst>
          </p:cNvPr>
          <p:cNvSpPr>
            <a:spLocks noGrp="1"/>
          </p:cNvSpPr>
          <p:nvPr>
            <p:ph idx="1"/>
          </p:nvPr>
        </p:nvSpPr>
        <p:spPr>
          <a:xfrm>
            <a:off x="703993" y="554720"/>
            <a:ext cx="11268047" cy="5893214"/>
          </a:xfrm>
        </p:spPr>
        <p:txBody>
          <a:bodyPr>
            <a:normAutofit/>
          </a:bodyPr>
          <a:lstStyle/>
          <a:p>
            <a:pPr marL="0" indent="0">
              <a:buNone/>
            </a:pPr>
            <a:r>
              <a:rPr lang="en-US" altLang="zh-CN" sz="2800" b="1" dirty="0"/>
              <a:t>Input File Syntax</a:t>
            </a:r>
          </a:p>
          <a:p>
            <a:pPr marL="0" indent="0">
              <a:buNone/>
            </a:pPr>
            <a:endParaRPr lang="en-US" altLang="zh-CN" sz="2800" b="1" dirty="0"/>
          </a:p>
          <a:p>
            <a:pPr marL="0" indent="0">
              <a:buNone/>
            </a:pPr>
            <a:endParaRPr lang="en-US" altLang="zh-CN" sz="2800" b="1" dirty="0"/>
          </a:p>
          <a:p>
            <a:r>
              <a:rPr lang="en-US" altLang="zh-CN" sz="2400" dirty="0">
                <a:solidFill>
                  <a:srgbClr val="FF0000"/>
                </a:solidFill>
              </a:rPr>
              <a:t>Growth rates</a:t>
            </a:r>
            <a:r>
              <a:rPr lang="en-US" altLang="zh-CN" sz="2400" dirty="0"/>
              <a:t>: The exponential growth parameter for all population samples</a:t>
            </a:r>
          </a:p>
          <a:p>
            <a:endParaRPr lang="en-US" altLang="zh-CN" sz="2400" dirty="0"/>
          </a:p>
          <a:p>
            <a:r>
              <a:rPr lang="en-US" altLang="zh-CN" sz="2400" dirty="0">
                <a:solidFill>
                  <a:srgbClr val="FF0000"/>
                </a:solidFill>
              </a:rPr>
              <a:t>Sample sizes and sampling times</a:t>
            </a:r>
            <a:r>
              <a:rPr lang="en-US" altLang="zh-CN" sz="2400" dirty="0"/>
              <a:t>: The haploid size of the sample, optionally the sampling time</a:t>
            </a:r>
          </a:p>
          <a:p>
            <a:endParaRPr lang="en-US" altLang="zh-CN" sz="2400" dirty="0"/>
          </a:p>
          <a:p>
            <a:r>
              <a:rPr lang="en-US" altLang="zh-CN" sz="2400" dirty="0">
                <a:solidFill>
                  <a:srgbClr val="FF0000"/>
                </a:solidFill>
              </a:rPr>
              <a:t>Migration matrices</a:t>
            </a:r>
            <a:r>
              <a:rPr lang="en-US" altLang="zh-CN" sz="2400" dirty="0"/>
              <a:t>: 0 implies no migration between demes</a:t>
            </a:r>
            <a:endParaRPr lang="zh-CN" altLang="en-US" sz="2400" dirty="0"/>
          </a:p>
        </p:txBody>
      </p:sp>
    </p:spTree>
    <p:extLst>
      <p:ext uri="{BB962C8B-B14F-4D97-AF65-F5344CB8AC3E}">
        <p14:creationId xmlns:p14="http://schemas.microsoft.com/office/powerpoint/2010/main" val="3353960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B71DC97F-87FD-490D-BE88-6E5028182996}"/>
              </a:ext>
            </a:extLst>
          </p:cNvPr>
          <p:cNvSpPr/>
          <p:nvPr/>
        </p:nvSpPr>
        <p:spPr>
          <a:xfrm>
            <a:off x="691298" y="501880"/>
            <a:ext cx="11327877" cy="5078313"/>
          </a:xfrm>
          <a:prstGeom prst="rect">
            <a:avLst/>
          </a:prstGeom>
        </p:spPr>
        <p:txBody>
          <a:bodyPr wrap="square">
            <a:spAutoFit/>
          </a:bodyPr>
          <a:lstStyle/>
          <a:p>
            <a:r>
              <a:rPr lang="zh-CN" altLang="en-US" sz="2800" b="1" dirty="0"/>
              <a:t>Input File Syntax</a:t>
            </a:r>
            <a:endParaRPr lang="en-US" altLang="zh-CN" sz="2800" b="1" dirty="0"/>
          </a:p>
          <a:p>
            <a:endParaRPr lang="en-US" altLang="zh-CN" sz="2800" b="1" dirty="0"/>
          </a:p>
          <a:p>
            <a:endParaRPr lang="zh-CN" altLang="en-US" sz="2800" b="1" dirty="0"/>
          </a:p>
          <a:p>
            <a:r>
              <a:rPr lang="zh-CN" altLang="en-US" sz="2400" dirty="0">
                <a:solidFill>
                  <a:srgbClr val="FF0000"/>
                </a:solidFill>
              </a:rPr>
              <a:t>Historical events</a:t>
            </a:r>
            <a:r>
              <a:rPr lang="zh-CN" altLang="en-US" sz="2400" dirty="0"/>
              <a:t>: Each historical event is defined by 7 numbers. </a:t>
            </a:r>
            <a:endParaRPr lang="en-US" altLang="zh-CN" sz="2400" dirty="0"/>
          </a:p>
          <a:p>
            <a:endParaRPr lang="en-US" altLang="zh-CN" sz="2400" dirty="0"/>
          </a:p>
          <a:p>
            <a:r>
              <a:rPr lang="zh-CN" altLang="en-US" sz="2400" dirty="0"/>
              <a:t>   </a:t>
            </a:r>
            <a:r>
              <a:rPr lang="zh-CN" altLang="en-US" sz="2400" dirty="0">
                <a:solidFill>
                  <a:srgbClr val="00B0F0"/>
                </a:solidFill>
              </a:rPr>
              <a:t>Time</a:t>
            </a:r>
            <a:r>
              <a:rPr lang="zh-CN" altLang="en-US" sz="2400" dirty="0"/>
              <a:t>: Number of generations t before present at which the historical event happened</a:t>
            </a:r>
            <a:endParaRPr lang="en-US" altLang="zh-CN" sz="2400" dirty="0"/>
          </a:p>
          <a:p>
            <a:r>
              <a:rPr lang="zh-CN" altLang="en-US" sz="2400" dirty="0"/>
              <a:t>   </a:t>
            </a:r>
            <a:r>
              <a:rPr lang="en-US" altLang="zh-CN" sz="2400" dirty="0">
                <a:solidFill>
                  <a:srgbClr val="00B0F0"/>
                </a:solidFill>
              </a:rPr>
              <a:t>S</a:t>
            </a:r>
            <a:r>
              <a:rPr lang="zh-CN" altLang="en-US" sz="2400" dirty="0">
                <a:solidFill>
                  <a:srgbClr val="00B0F0"/>
                </a:solidFill>
              </a:rPr>
              <a:t>ource deme</a:t>
            </a:r>
            <a:r>
              <a:rPr lang="zh-CN" altLang="en-US" sz="2400" dirty="0"/>
              <a:t>: The first deme is 0</a:t>
            </a:r>
            <a:endParaRPr lang="en-US" altLang="zh-CN" sz="2400" dirty="0"/>
          </a:p>
          <a:p>
            <a:r>
              <a:rPr lang="zh-CN" altLang="en-US" sz="2400" dirty="0"/>
              <a:t>   </a:t>
            </a:r>
            <a:r>
              <a:rPr lang="zh-CN" altLang="en-US" sz="2400" dirty="0">
                <a:solidFill>
                  <a:srgbClr val="00B0F0"/>
                </a:solidFill>
              </a:rPr>
              <a:t>Sink deme</a:t>
            </a:r>
            <a:r>
              <a:rPr lang="zh-CN" altLang="en-US" sz="2400" dirty="0"/>
              <a:t>: Source and sink refer to demes exchanging migrants </a:t>
            </a:r>
            <a:endParaRPr lang="en-US" altLang="zh-CN" sz="2400" dirty="0"/>
          </a:p>
          <a:p>
            <a:r>
              <a:rPr lang="zh-CN" altLang="en-US" sz="2400" dirty="0"/>
              <a:t>   </a:t>
            </a:r>
            <a:r>
              <a:rPr lang="zh-CN" altLang="en-US" sz="2400" dirty="0">
                <a:solidFill>
                  <a:srgbClr val="00B0F0"/>
                </a:solidFill>
              </a:rPr>
              <a:t>Migrants:</a:t>
            </a:r>
            <a:r>
              <a:rPr lang="zh-CN" altLang="en-US" sz="2400" dirty="0"/>
              <a:t> the probability for each lineage in the source deme to migrate to the sink deme. </a:t>
            </a:r>
            <a:endParaRPr lang="en-US" altLang="zh-CN" sz="2400" dirty="0"/>
          </a:p>
          <a:p>
            <a:r>
              <a:rPr lang="en-US" altLang="zh-CN" sz="2400" dirty="0"/>
              <a:t>   </a:t>
            </a:r>
            <a:r>
              <a:rPr lang="zh-CN" altLang="en-US" sz="2400" dirty="0">
                <a:solidFill>
                  <a:srgbClr val="00B0F0"/>
                </a:solidFill>
              </a:rPr>
              <a:t>New size</a:t>
            </a:r>
            <a:r>
              <a:rPr lang="zh-CN" altLang="en-US" sz="2400" dirty="0"/>
              <a:t>: The relative new size of the sink deme</a:t>
            </a:r>
          </a:p>
          <a:p>
            <a:r>
              <a:rPr lang="zh-CN" altLang="en-US" sz="2400" dirty="0"/>
              <a:t>   </a:t>
            </a:r>
            <a:r>
              <a:rPr lang="zh-CN" altLang="en-US" sz="2400" dirty="0">
                <a:solidFill>
                  <a:srgbClr val="00B0F0"/>
                </a:solidFill>
              </a:rPr>
              <a:t>Growth rate</a:t>
            </a:r>
            <a:r>
              <a:rPr lang="zh-CN" altLang="en-US" sz="2400" dirty="0"/>
              <a:t>: The new growth rate of the sink deme</a:t>
            </a:r>
          </a:p>
          <a:p>
            <a:r>
              <a:rPr lang="zh-CN" altLang="en-US" sz="2400" dirty="0"/>
              <a:t>   </a:t>
            </a:r>
            <a:r>
              <a:rPr lang="zh-CN" altLang="en-US" sz="2400" dirty="0">
                <a:solidFill>
                  <a:srgbClr val="00B0F0"/>
                </a:solidFill>
              </a:rPr>
              <a:t>Migr.matrix</a:t>
            </a:r>
            <a:r>
              <a:rPr lang="zh-CN" altLang="en-US" sz="2400" dirty="0"/>
              <a:t>: New migration matrix to be used further back in time</a:t>
            </a:r>
            <a:endParaRPr lang="zh-CN" altLang="en-US" dirty="0"/>
          </a:p>
        </p:txBody>
      </p:sp>
    </p:spTree>
    <p:extLst>
      <p:ext uri="{BB962C8B-B14F-4D97-AF65-F5344CB8AC3E}">
        <p14:creationId xmlns:p14="http://schemas.microsoft.com/office/powerpoint/2010/main" val="2005573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9EAC4CC-B816-4C52-9540-1B6463F81701}"/>
              </a:ext>
            </a:extLst>
          </p:cNvPr>
          <p:cNvSpPr>
            <a:spLocks noGrp="1"/>
          </p:cNvSpPr>
          <p:nvPr>
            <p:ph idx="1"/>
          </p:nvPr>
        </p:nvSpPr>
        <p:spPr>
          <a:xfrm>
            <a:off x="769980" y="526440"/>
            <a:ext cx="11088939" cy="6157164"/>
          </a:xfrm>
        </p:spPr>
        <p:txBody>
          <a:bodyPr/>
          <a:lstStyle/>
          <a:p>
            <a:pPr marL="0" indent="0">
              <a:buNone/>
            </a:pPr>
            <a:r>
              <a:rPr lang="en-US" altLang="zh-CN" sz="2800" b="1" dirty="0"/>
              <a:t>Input File Syntax</a:t>
            </a:r>
          </a:p>
          <a:p>
            <a:endParaRPr lang="en-US" altLang="zh-CN" dirty="0"/>
          </a:p>
          <a:p>
            <a:pPr marL="0" indent="0">
              <a:buNone/>
            </a:pPr>
            <a:r>
              <a:rPr lang="en-US" altLang="zh-CN" sz="2400" dirty="0">
                <a:solidFill>
                  <a:srgbClr val="FF0000"/>
                </a:solidFill>
              </a:rPr>
              <a:t>Genetic information</a:t>
            </a:r>
            <a:r>
              <a:rPr lang="en-US" altLang="zh-CN" sz="2400" dirty="0"/>
              <a:t>: consist of 3 subsections</a:t>
            </a:r>
          </a:p>
          <a:p>
            <a:pPr marL="0" indent="0">
              <a:buNone/>
            </a:pPr>
            <a:r>
              <a:rPr lang="en-US" altLang="zh-CN" sz="2400" dirty="0"/>
              <a:t>      </a:t>
            </a:r>
          </a:p>
          <a:p>
            <a:pPr marL="0" indent="0">
              <a:buNone/>
            </a:pPr>
            <a:r>
              <a:rPr lang="en-US" altLang="zh-CN" sz="2400" dirty="0">
                <a:solidFill>
                  <a:srgbClr val="00B0F0"/>
                </a:solidFill>
              </a:rPr>
              <a:t>      Number of independent chromosome segments</a:t>
            </a:r>
            <a:r>
              <a:rPr lang="en-US" altLang="zh-CN" sz="2400" dirty="0"/>
              <a:t>: The number of independent chromosome segments that needs to be simulated</a:t>
            </a:r>
          </a:p>
          <a:p>
            <a:pPr marL="0" indent="0">
              <a:buNone/>
            </a:pPr>
            <a:endParaRPr lang="en-US" altLang="zh-CN" sz="2400" dirty="0"/>
          </a:p>
          <a:p>
            <a:pPr marL="0" indent="0">
              <a:buNone/>
            </a:pPr>
            <a:r>
              <a:rPr lang="en-US" altLang="zh-CN" sz="2400" dirty="0"/>
              <a:t>      </a:t>
            </a:r>
            <a:r>
              <a:rPr lang="en-US" altLang="zh-CN" sz="2400" dirty="0">
                <a:solidFill>
                  <a:srgbClr val="00B0F0"/>
                </a:solidFill>
              </a:rPr>
              <a:t>Number of blocks</a:t>
            </a:r>
            <a:r>
              <a:rPr lang="en-US" altLang="zh-CN" sz="2400" dirty="0"/>
              <a:t>: The number of blocks to be simulated per chromosome.</a:t>
            </a:r>
          </a:p>
          <a:p>
            <a:pPr marL="0" indent="0">
              <a:buNone/>
            </a:pPr>
            <a:r>
              <a:rPr lang="en-US" altLang="zh-CN" sz="2400" dirty="0"/>
              <a:t> </a:t>
            </a:r>
          </a:p>
          <a:p>
            <a:pPr marL="0" indent="0">
              <a:buNone/>
            </a:pPr>
            <a:r>
              <a:rPr lang="en-US" altLang="zh-CN" sz="2400" dirty="0"/>
              <a:t>     </a:t>
            </a:r>
            <a:r>
              <a:rPr lang="en-US" altLang="zh-CN" sz="2400" dirty="0">
                <a:solidFill>
                  <a:srgbClr val="00B0F0"/>
                </a:solidFill>
              </a:rPr>
              <a:t>Block specificities</a:t>
            </a:r>
            <a:r>
              <a:rPr lang="en-US" altLang="zh-CN" sz="2400" dirty="0"/>
              <a:t>: The properties of genetic data to be simulated per block(4 subsections)</a:t>
            </a:r>
            <a:endParaRPr lang="zh-CN" altLang="en-US" sz="2400" dirty="0"/>
          </a:p>
        </p:txBody>
      </p:sp>
    </p:spTree>
    <p:extLst>
      <p:ext uri="{BB962C8B-B14F-4D97-AF65-F5344CB8AC3E}">
        <p14:creationId xmlns:p14="http://schemas.microsoft.com/office/powerpoint/2010/main" val="750459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522084C-4434-4272-8B67-055E2598A50E}"/>
              </a:ext>
            </a:extLst>
          </p:cNvPr>
          <p:cNvSpPr>
            <a:spLocks noGrp="1"/>
          </p:cNvSpPr>
          <p:nvPr>
            <p:ph idx="1"/>
          </p:nvPr>
        </p:nvSpPr>
        <p:spPr>
          <a:xfrm>
            <a:off x="553164" y="535867"/>
            <a:ext cx="12719775" cy="7608892"/>
          </a:xfrm>
        </p:spPr>
        <p:txBody>
          <a:bodyPr>
            <a:normAutofit/>
          </a:bodyPr>
          <a:lstStyle/>
          <a:p>
            <a:pPr marL="0" indent="0">
              <a:buNone/>
            </a:pPr>
            <a:r>
              <a:rPr lang="en-US" altLang="zh-CN" sz="2800" b="1" dirty="0"/>
              <a:t>Input File Syntax</a:t>
            </a:r>
          </a:p>
          <a:p>
            <a:endParaRPr lang="en-US" altLang="zh-CN" dirty="0"/>
          </a:p>
          <a:p>
            <a:endParaRPr lang="en-US" altLang="zh-CN" dirty="0"/>
          </a:p>
          <a:p>
            <a:pPr marL="0" indent="0">
              <a:buNone/>
            </a:pPr>
            <a:r>
              <a:rPr lang="en-US" altLang="zh-CN" sz="2400" dirty="0">
                <a:solidFill>
                  <a:srgbClr val="00B0F0"/>
                </a:solidFill>
              </a:rPr>
              <a:t>Block specificities</a:t>
            </a:r>
          </a:p>
          <a:p>
            <a:pPr marL="0" indent="0">
              <a:buNone/>
            </a:pPr>
            <a:r>
              <a:rPr lang="en-US" altLang="zh-CN" sz="2400" dirty="0"/>
              <a:t>     Date type: DNA</a:t>
            </a:r>
            <a:r>
              <a:rPr lang="zh-CN" altLang="en-US" sz="2400" dirty="0"/>
              <a:t>、</a:t>
            </a:r>
            <a:r>
              <a:rPr lang="en-US" altLang="zh-CN" sz="2400" dirty="0"/>
              <a:t>SNP</a:t>
            </a:r>
          </a:p>
          <a:p>
            <a:pPr marL="0" indent="0">
              <a:buNone/>
            </a:pPr>
            <a:r>
              <a:rPr lang="en-US" altLang="zh-CN" sz="2400" dirty="0"/>
              <a:t>    </a:t>
            </a:r>
          </a:p>
          <a:p>
            <a:pPr marL="0" indent="0">
              <a:buNone/>
            </a:pPr>
            <a:r>
              <a:rPr lang="en-US" altLang="zh-CN" sz="2400" dirty="0"/>
              <a:t>     Num loci: Number of markers with this data type to be simulated</a:t>
            </a:r>
          </a:p>
          <a:p>
            <a:pPr marL="0" indent="0">
              <a:buNone/>
            </a:pPr>
            <a:r>
              <a:rPr lang="en-US" altLang="zh-CN" sz="2400" dirty="0"/>
              <a:t>     </a:t>
            </a:r>
          </a:p>
          <a:p>
            <a:pPr marL="0" indent="0">
              <a:buNone/>
            </a:pPr>
            <a:r>
              <a:rPr lang="en-US" altLang="zh-CN" sz="2400" dirty="0"/>
              <a:t>     Recombination rate and mutation rate</a:t>
            </a:r>
          </a:p>
          <a:p>
            <a:pPr marL="0" indent="0">
              <a:buNone/>
            </a:pPr>
            <a:r>
              <a:rPr lang="en-US" altLang="zh-CN" sz="2400" dirty="0"/>
              <a:t>     </a:t>
            </a:r>
          </a:p>
          <a:p>
            <a:pPr marL="0" indent="0">
              <a:buNone/>
            </a:pPr>
            <a:r>
              <a:rPr lang="en-US" altLang="zh-CN" sz="2400" dirty="0"/>
              <a:t>     Optional parameters</a:t>
            </a:r>
            <a:endParaRPr lang="zh-CN" altLang="en-US" sz="2400" dirty="0"/>
          </a:p>
        </p:txBody>
      </p:sp>
    </p:spTree>
    <p:extLst>
      <p:ext uri="{BB962C8B-B14F-4D97-AF65-F5344CB8AC3E}">
        <p14:creationId xmlns:p14="http://schemas.microsoft.com/office/powerpoint/2010/main" val="2959708332"/>
      </p:ext>
    </p:extLst>
  </p:cSld>
  <p:clrMapOvr>
    <a:masterClrMapping/>
  </p:clrMapOvr>
</p:sld>
</file>

<file path=ppt/theme/theme1.xml><?xml version="1.0" encoding="utf-8"?>
<a:theme xmlns:a="http://schemas.openxmlformats.org/drawingml/2006/main" name="包裹">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TM10001115[[fn=包裹]]</Template>
  <TotalTime>1052</TotalTime>
  <Words>1640</Words>
  <Application>Microsoft Office PowerPoint</Application>
  <PresentationFormat>宽屏</PresentationFormat>
  <Paragraphs>235</Paragraphs>
  <Slides>32</Slides>
  <Notes>30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32</vt:i4>
      </vt:variant>
    </vt:vector>
  </HeadingPairs>
  <TitlesOfParts>
    <vt:vector size="37" baseType="lpstr">
      <vt:lpstr>等线</vt:lpstr>
      <vt:lpstr>Arial</vt:lpstr>
      <vt:lpstr>Gill Sans MT</vt:lpstr>
      <vt:lpstr>Verdana</vt:lpstr>
      <vt:lpstr>包裹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徐 慧</dc:creator>
  <cp:lastModifiedBy>徐 慧</cp:lastModifiedBy>
  <cp:revision>74</cp:revision>
  <dcterms:created xsi:type="dcterms:W3CDTF">2020-01-07T02:04:46Z</dcterms:created>
  <dcterms:modified xsi:type="dcterms:W3CDTF">2020-01-08T10:38:55Z</dcterms:modified>
</cp:coreProperties>
</file>