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58" r:id="rId5"/>
    <p:sldId id="259" r:id="rId6"/>
    <p:sldId id="260" r:id="rId7"/>
    <p:sldId id="268" r:id="rId8"/>
    <p:sldId id="269" r:id="rId9"/>
    <p:sldId id="270" r:id="rId10"/>
    <p:sldId id="271" r:id="rId11"/>
    <p:sldId id="272" r:id="rId12"/>
    <p:sldId id="274" r:id="rId13"/>
    <p:sldId id="262" r:id="rId14"/>
    <p:sldId id="284" r:id="rId15"/>
    <p:sldId id="261" r:id="rId16"/>
    <p:sldId id="263" r:id="rId17"/>
    <p:sldId id="264" r:id="rId18"/>
    <p:sldId id="265" r:id="rId19"/>
    <p:sldId id="266" r:id="rId20"/>
    <p:sldId id="275" r:id="rId21"/>
    <p:sldId id="276" r:id="rId22"/>
    <p:sldId id="27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image" Target="../media/image17.png"/><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1.xml"/><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1.xml"/><Relationship Id="rId2" Type="http://schemas.openxmlformats.org/officeDocument/2006/relationships/tags" Target="../tags/tag84.xml"/><Relationship Id="rId1" Type="http://schemas.openxmlformats.org/officeDocument/2006/relationships/tags" Target="../tags/tag8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en-US" altLang="zh-CN"/>
              <a:t>GO analysis and KEGG</a:t>
            </a:r>
            <a:endParaRPr lang="en-US" altLang="zh-CN"/>
          </a:p>
        </p:txBody>
      </p:sp>
      <p:sp>
        <p:nvSpPr>
          <p:cNvPr id="3" name="文本框 2"/>
          <p:cNvSpPr txBox="1"/>
          <p:nvPr/>
        </p:nvSpPr>
        <p:spPr>
          <a:xfrm>
            <a:off x="9323705" y="5388610"/>
            <a:ext cx="2414905" cy="645160"/>
          </a:xfrm>
          <a:prstGeom prst="rect">
            <a:avLst/>
          </a:prstGeom>
          <a:noFill/>
        </p:spPr>
        <p:txBody>
          <a:bodyPr wrap="square" rtlCol="0">
            <a:spAutoFit/>
          </a:bodyPr>
          <a:p>
            <a:pPr algn="r"/>
            <a:r>
              <a:rPr lang="en-US" altLang="zh-CN" i="1"/>
              <a:t>J.Jiang</a:t>
            </a:r>
            <a:endParaRPr lang="en-US" altLang="zh-CN"/>
          </a:p>
          <a:p>
            <a:pPr algn="r"/>
            <a:r>
              <a:rPr lang="en-US" altLang="zh-CN"/>
              <a:t>2020.1.9</a:t>
            </a:r>
            <a:endParaRPr lang="en-US" altLang="zh-CN"/>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11"/>
          <p:cNvPicPr>
            <a:picLocks noChangeAspect="1"/>
          </p:cNvPicPr>
          <p:nvPr>
            <p:ph idx="1"/>
          </p:nvPr>
        </p:nvPicPr>
        <p:blipFill>
          <a:blip r:embed="rId1"/>
          <a:stretch>
            <a:fillRect/>
          </a:stretch>
        </p:blipFill>
        <p:spPr>
          <a:xfrm>
            <a:off x="2136140" y="1530985"/>
            <a:ext cx="1628775" cy="3486150"/>
          </a:xfrm>
          <a:prstGeom prst="rect">
            <a:avLst/>
          </a:prstGeom>
        </p:spPr>
      </p:pic>
      <p:pic>
        <p:nvPicPr>
          <p:cNvPr id="5" name="图片 4" descr="12"/>
          <p:cNvPicPr>
            <a:picLocks noChangeAspect="1"/>
          </p:cNvPicPr>
          <p:nvPr/>
        </p:nvPicPr>
        <p:blipFill>
          <a:blip r:embed="rId2"/>
          <a:stretch>
            <a:fillRect/>
          </a:stretch>
        </p:blipFill>
        <p:spPr>
          <a:xfrm>
            <a:off x="6289040" y="1717040"/>
            <a:ext cx="5438775" cy="3114675"/>
          </a:xfrm>
          <a:prstGeom prst="rect">
            <a:avLst/>
          </a:prstGeom>
        </p:spPr>
      </p:pic>
      <p:sp>
        <p:nvSpPr>
          <p:cNvPr id="6" name="右箭头 5"/>
          <p:cNvSpPr/>
          <p:nvPr/>
        </p:nvSpPr>
        <p:spPr>
          <a:xfrm>
            <a:off x="4982210" y="276669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KEGG analysis</a:t>
            </a:r>
            <a:endParaRPr lang="en-US" altLang="zh-CN"/>
          </a:p>
        </p:txBody>
      </p:sp>
      <p:sp>
        <p:nvSpPr>
          <p:cNvPr id="3" name="内容占位符 2"/>
          <p:cNvSpPr>
            <a:spLocks noGrp="1"/>
          </p:cNvSpPr>
          <p:nvPr>
            <p:ph idx="1"/>
          </p:nvPr>
        </p:nvSpPr>
        <p:spPr/>
        <p:txBody>
          <a:bodyPr/>
          <a:p>
            <a:pPr marL="0" indent="0">
              <a:lnSpc>
                <a:spcPct val="170000"/>
              </a:lnSpc>
              <a:buNone/>
            </a:pPr>
            <a:r>
              <a:rPr lang="en-US" altLang="zh-CN"/>
              <a:t>KEGG website:https://www.kegg.jp/</a:t>
            </a:r>
            <a:endParaRPr lang="en-US" altLang="zh-CN"/>
          </a:p>
          <a:p>
            <a:pPr marL="0" indent="0">
              <a:lnSpc>
                <a:spcPct val="170000"/>
              </a:lnSpc>
              <a:buNone/>
            </a:pPr>
            <a:r>
              <a:rPr lang="en-US" altLang="zh-CN"/>
              <a:t>(1).KEGG pathway:a collection of manually drawn graphical diagrams, called KEGG pathway maps, representing molecular pathways for metabolism, genetic information processing, environmental information processing, cellular processes, organismal systems, human diseases, and drug development.</a:t>
            </a:r>
            <a:endParaRPr lang="en-US" altLang="zh-CN"/>
          </a:p>
          <a:p>
            <a:pPr marL="0" indent="0">
              <a:lnSpc>
                <a:spcPct val="170000"/>
              </a:lnSpc>
              <a:buNone/>
            </a:pPr>
            <a:r>
              <a:rPr lang="en-US" altLang="zh-CN"/>
              <a:t>(2).KEGG mapper:a collection of tools for KEGG mapping: most popular KEGG pathway mapping, as well as BRITE mapping and MODULE mapping. In this new release, fourteen existing tools were reorganized into just five tools. Three of them, "Reconstruct Pathway", "Search Pathway" and "Search&amp;Color Pathway" allow multiple mapping operations to be done at the same time.</a:t>
            </a:r>
            <a:endParaRPr lang="en-US" altLang="zh-CN"/>
          </a:p>
          <a:p>
            <a:pPr marL="0" indent="0">
              <a:lnSpc>
                <a:spcPct val="170000"/>
              </a:lnSpc>
              <a:buNone/>
            </a:pPr>
            <a:endParaRPr lang="en-US" altLang="zh-CN"/>
          </a:p>
          <a:p>
            <a:pPr marL="0" indent="0">
              <a:buNone/>
            </a:pPr>
            <a:endParaRPr lang="en-US" altLang="zh-CN"/>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KEGG1"/>
          <p:cNvPicPr>
            <a:picLocks noChangeAspect="1"/>
          </p:cNvPicPr>
          <p:nvPr>
            <p:ph idx="1"/>
          </p:nvPr>
        </p:nvPicPr>
        <p:blipFill>
          <a:blip r:embed="rId1"/>
          <a:stretch>
            <a:fillRect/>
          </a:stretch>
        </p:blipFill>
        <p:spPr>
          <a:xfrm>
            <a:off x="3507105" y="433705"/>
            <a:ext cx="5497195" cy="6152515"/>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501215"/>
            <a:ext cx="10852237" cy="648000"/>
          </a:xfrm>
        </p:spPr>
        <p:txBody>
          <a:bodyPr/>
          <a:p>
            <a:r>
              <a:rPr lang="en-US" altLang="zh-CN">
                <a:sym typeface="+mn-ea"/>
              </a:rPr>
              <a:t>(1).KEGG pathway</a:t>
            </a:r>
            <a:br>
              <a:rPr lang="en-US" altLang="zh-CN"/>
            </a:br>
            <a:endParaRPr lang="en-US" altLang="zh-CN"/>
          </a:p>
        </p:txBody>
      </p:sp>
      <p:sp>
        <p:nvSpPr>
          <p:cNvPr id="3" name="内容占位符 2"/>
          <p:cNvSpPr>
            <a:spLocks noGrp="1"/>
          </p:cNvSpPr>
          <p:nvPr>
            <p:ph idx="1"/>
          </p:nvPr>
        </p:nvSpPr>
        <p:spPr/>
        <p:txBody>
          <a:bodyPr/>
          <a:p>
            <a:pPr marL="0" indent="0">
              <a:buNone/>
            </a:pPr>
            <a:r>
              <a:t>①</a:t>
            </a:r>
            <a:r>
              <a:rPr lang="en-US" altLang="zh-CN"/>
              <a:t>.Reference pathway:this is the original version; white boxes are hyperlinked to KO, ENZYME, and REACTION entries in metabolic pathways; they are hyperlinked to KO entries in non-metabolic pathways.</a:t>
            </a:r>
            <a:endParaRPr lang="en-US" altLang="zh-CN"/>
          </a:p>
          <a:p>
            <a:pPr marL="0" indent="0">
              <a:buNone/>
            </a:pPr>
            <a:r>
              <a:t>②</a:t>
            </a:r>
            <a:r>
              <a:rPr lang="en-US" altLang="zh-CN"/>
              <a:t>.Reference pathway (KO): blue boxes are hyperlinked to KO entries that are selected from the original version.</a:t>
            </a:r>
            <a:endParaRPr lang="en-US" altLang="zh-CN"/>
          </a:p>
          <a:p>
            <a:pPr marL="0" indent="0">
              <a:buNone/>
            </a:pPr>
            <a:r>
              <a:t>③</a:t>
            </a:r>
            <a:r>
              <a:rPr lang="en-US" altLang="zh-CN"/>
              <a:t>.Reference pathway (EC): blue boxes are hyperlinked to ENZYME entries that are selected from the original version.</a:t>
            </a:r>
            <a:endParaRPr lang="en-US" altLang="zh-CN"/>
          </a:p>
          <a:p>
            <a:pPr marL="0" indent="0">
              <a:buNone/>
            </a:pPr>
            <a:r>
              <a:t>④</a:t>
            </a:r>
            <a:r>
              <a:rPr lang="en-US" altLang="zh-CN"/>
              <a:t>.Reference pathway (Reaction): blue boxes are hyperlinked to REACTION entries that are selected from the original version.</a:t>
            </a:r>
            <a:endParaRPr lang="en-US" altLang="zh-CN"/>
          </a:p>
          <a:p>
            <a:pPr marL="0" indent="0">
              <a:buNone/>
            </a:pPr>
            <a:r>
              <a:t>⑤</a:t>
            </a:r>
            <a:r>
              <a:rPr lang="en-US" altLang="zh-CN"/>
              <a:t>.Organism-specific pathway: green boxes are hyperlinked to GENES entries by converting K numbers (KO identifiers) to gene identifiers in the reference pathway, indicating the presence of genes in the genome and also the completeness of the pathway.</a:t>
            </a:r>
            <a:endParaRPr lang="en-US" altLang="zh-CN"/>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35455"/>
            <a:ext cx="10852237" cy="648000"/>
          </a:xfrm>
        </p:spPr>
        <p:txBody>
          <a:bodyPr/>
          <a:p>
            <a:r>
              <a:rPr>
                <a:sym typeface="+mn-ea"/>
              </a:rPr>
              <a:t>①</a:t>
            </a:r>
            <a:r>
              <a:rPr lang="en-US" altLang="zh-CN">
                <a:sym typeface="+mn-ea"/>
              </a:rPr>
              <a:t>.Reference pathway</a:t>
            </a:r>
            <a:endParaRPr lang="en-US" altLang="zh-CN"/>
          </a:p>
        </p:txBody>
      </p:sp>
      <p:sp>
        <p:nvSpPr>
          <p:cNvPr id="3" name="内容占位符 2"/>
          <p:cNvSpPr>
            <a:spLocks noGrp="1"/>
          </p:cNvSpPr>
          <p:nvPr>
            <p:ph idx="1"/>
          </p:nvPr>
        </p:nvSpPr>
        <p:spPr>
          <a:xfrm>
            <a:off x="669882" y="782920"/>
            <a:ext cx="10852237" cy="5041355"/>
          </a:xfrm>
        </p:spPr>
        <p:txBody>
          <a:bodyPr/>
          <a:p>
            <a:pPr marL="0" indent="0">
              <a:buNone/>
            </a:pPr>
            <a:r>
              <a:rPr lang="en-US" altLang="zh-CN"/>
              <a:t>e.g TCA(Citrate) cycle</a:t>
            </a:r>
            <a:endParaRPr lang="en-US" altLang="zh-CN"/>
          </a:p>
          <a:p>
            <a:pPr marL="0" indent="0">
              <a:buNone/>
            </a:pPr>
            <a:endParaRPr lang="en-US" altLang="zh-CN"/>
          </a:p>
        </p:txBody>
      </p:sp>
      <p:pic>
        <p:nvPicPr>
          <p:cNvPr id="5" name="图片 4" descr="TCA cycle"/>
          <p:cNvPicPr>
            <a:picLocks noChangeAspect="1"/>
          </p:cNvPicPr>
          <p:nvPr>
            <p:custDataLst>
              <p:tags r:id="rId1"/>
            </p:custDataLst>
          </p:nvPr>
        </p:nvPicPr>
        <p:blipFill>
          <a:blip r:embed="rId2"/>
          <a:stretch>
            <a:fillRect/>
          </a:stretch>
        </p:blipFill>
        <p:spPr>
          <a:xfrm>
            <a:off x="1753870" y="1170305"/>
            <a:ext cx="8743315" cy="546354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t>②</a:t>
            </a:r>
            <a:r>
              <a:rPr lang="en-US" altLang="zh-CN"/>
              <a:t>.Reference pathway(KO</a:t>
            </a:r>
            <a:r>
              <a:t>，</a:t>
            </a:r>
            <a:r>
              <a:rPr lang="en-US" altLang="zh-CN"/>
              <a:t>EC and Rn)</a:t>
            </a:r>
            <a:endParaRPr lang="en-US" altLang="zh-CN"/>
          </a:p>
        </p:txBody>
      </p:sp>
      <p:pic>
        <p:nvPicPr>
          <p:cNvPr id="6" name="内容占位符 5" descr="TCA cycle ko and ez"/>
          <p:cNvPicPr>
            <a:picLocks noChangeAspect="1"/>
          </p:cNvPicPr>
          <p:nvPr>
            <p:ph idx="1"/>
          </p:nvPr>
        </p:nvPicPr>
        <p:blipFill>
          <a:blip r:embed="rId1"/>
          <a:stretch>
            <a:fillRect/>
          </a:stretch>
        </p:blipFill>
        <p:spPr>
          <a:xfrm>
            <a:off x="1790700" y="1079500"/>
            <a:ext cx="8659495" cy="558927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③</a:t>
            </a:r>
            <a:r>
              <a:rPr lang="en-US" altLang="zh-CN"/>
              <a:t>.</a:t>
            </a:r>
            <a:r>
              <a:rPr lang="en-US" altLang="zh-CN">
                <a:sym typeface="+mn-ea"/>
              </a:rPr>
              <a:t>Organism-specific pathway(Homo sapiens)</a:t>
            </a:r>
            <a:endParaRPr lang="en-US" altLang="zh-CN"/>
          </a:p>
        </p:txBody>
      </p:sp>
      <p:pic>
        <p:nvPicPr>
          <p:cNvPr id="4" name="内容占位符 3" descr="TCA cycle human"/>
          <p:cNvPicPr>
            <a:picLocks noChangeAspect="1"/>
          </p:cNvPicPr>
          <p:nvPr>
            <p:ph idx="1"/>
          </p:nvPr>
        </p:nvPicPr>
        <p:blipFill>
          <a:blip r:embed="rId1"/>
          <a:stretch>
            <a:fillRect/>
          </a:stretch>
        </p:blipFill>
        <p:spPr>
          <a:xfrm>
            <a:off x="1950720" y="1138555"/>
            <a:ext cx="8527415" cy="5514340"/>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362785"/>
            <a:ext cx="10852237" cy="648000"/>
          </a:xfrm>
        </p:spPr>
        <p:txBody>
          <a:bodyPr/>
          <a:p>
            <a:r>
              <a:rPr lang="en-US" altLang="zh-CN"/>
              <a:t>(2).KEGG mapper--</a:t>
            </a:r>
            <a:r>
              <a:rPr lang="en-US" altLang="zh-CN">
                <a:sym typeface="+mn-ea"/>
              </a:rPr>
              <a:t>Search&amp;Color Pathway</a:t>
            </a:r>
            <a:endParaRPr lang="en-US" altLang="zh-CN"/>
          </a:p>
        </p:txBody>
      </p:sp>
      <p:sp>
        <p:nvSpPr>
          <p:cNvPr id="3" name="内容占位符 2"/>
          <p:cNvSpPr>
            <a:spLocks noGrp="1"/>
          </p:cNvSpPr>
          <p:nvPr>
            <p:ph idx="1"/>
          </p:nvPr>
        </p:nvSpPr>
        <p:spPr>
          <a:xfrm>
            <a:off x="669882" y="1132805"/>
            <a:ext cx="10852237" cy="5041355"/>
          </a:xfrm>
        </p:spPr>
        <p:txBody>
          <a:bodyPr/>
          <a:p>
            <a:pPr marL="0" indent="0">
              <a:lnSpc>
                <a:spcPct val="150000"/>
              </a:lnSpc>
              <a:buNone/>
            </a:pPr>
            <a:r>
              <a:rPr lang="en-US" altLang="zh-CN">
                <a:sym typeface="+mn-ea"/>
              </a:rPr>
              <a:t>  Search&amp;Color Pathway can help us find the pathway related to certain up-regulated/down-regulated genes.</a:t>
            </a:r>
            <a:endParaRPr lang="en-US" altLang="zh-CN">
              <a:sym typeface="+mn-ea"/>
            </a:endParaRPr>
          </a:p>
          <a:p>
            <a:pPr marL="0" indent="0">
              <a:lnSpc>
                <a:spcPct val="150000"/>
              </a:lnSpc>
              <a:buNone/>
            </a:pPr>
            <a:r>
              <a:rPr lang="zh-CN" altLang="en-US"/>
              <a:t>  </a:t>
            </a:r>
            <a:r>
              <a:rPr lang="en-US" altLang="zh-CN"/>
              <a:t>When we input gene ID code,we need to note that KEGG is only compatible with ID code from KEGG,NCBI and Uniprot.So if our ID code differs from the above,we should convert their formation.</a:t>
            </a:r>
            <a:endParaRPr lang="en-US" altLang="zh-CN"/>
          </a:p>
          <a:p>
            <a:pPr marL="0" indent="0">
              <a:lnSpc>
                <a:spcPct val="150000"/>
              </a:lnSpc>
              <a:buNone/>
            </a:pPr>
            <a:r>
              <a:rPr lang="en-US" altLang="zh-CN"/>
              <a:t>  Online tool from Uniprot is suggested.</a:t>
            </a:r>
            <a:endParaRPr lang="en-US" altLang="zh-CN"/>
          </a:p>
          <a:p>
            <a:pPr marL="0" indent="0">
              <a:lnSpc>
                <a:spcPct val="150000"/>
              </a:lnSpc>
              <a:buNone/>
            </a:pPr>
            <a:r>
              <a:rPr lang="en-US" altLang="zh-CN"/>
              <a:t>  website:http://www.uniprot.org/</a:t>
            </a:r>
            <a:endParaRPr lang="en-US" altLang="zh-CN"/>
          </a:p>
        </p:txBody>
      </p:sp>
      <p:pic>
        <p:nvPicPr>
          <p:cNvPr id="4" name="图片 3" descr="convert1"/>
          <p:cNvPicPr>
            <a:picLocks noChangeAspect="1"/>
          </p:cNvPicPr>
          <p:nvPr/>
        </p:nvPicPr>
        <p:blipFill>
          <a:blip r:embed="rId1"/>
          <a:stretch>
            <a:fillRect/>
          </a:stretch>
        </p:blipFill>
        <p:spPr>
          <a:xfrm>
            <a:off x="5120005" y="2813685"/>
            <a:ext cx="7011670" cy="3855085"/>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mapper"/>
          <p:cNvPicPr>
            <a:picLocks noChangeAspect="1"/>
          </p:cNvPicPr>
          <p:nvPr>
            <p:ph idx="1"/>
          </p:nvPr>
        </p:nvPicPr>
        <p:blipFill>
          <a:blip r:embed="rId1"/>
          <a:stretch>
            <a:fillRect/>
          </a:stretch>
        </p:blipFill>
        <p:spPr>
          <a:xfrm>
            <a:off x="299720" y="807085"/>
            <a:ext cx="5515610" cy="5041265"/>
          </a:xfrm>
          <a:prstGeom prst="rect">
            <a:avLst/>
          </a:prstGeom>
        </p:spPr>
      </p:pic>
      <p:pic>
        <p:nvPicPr>
          <p:cNvPr id="5" name="图片 4" descr="mapper2"/>
          <p:cNvPicPr>
            <a:picLocks noChangeAspect="1"/>
          </p:cNvPicPr>
          <p:nvPr/>
        </p:nvPicPr>
        <p:blipFill>
          <a:blip r:embed="rId2"/>
          <a:stretch>
            <a:fillRect/>
          </a:stretch>
        </p:blipFill>
        <p:spPr>
          <a:xfrm>
            <a:off x="7454265" y="1719580"/>
            <a:ext cx="4324350" cy="3419475"/>
          </a:xfrm>
          <a:prstGeom prst="rect">
            <a:avLst/>
          </a:prstGeom>
        </p:spPr>
      </p:pic>
      <p:sp>
        <p:nvSpPr>
          <p:cNvPr id="6" name="右箭头 5"/>
          <p:cNvSpPr/>
          <p:nvPr/>
        </p:nvSpPr>
        <p:spPr>
          <a:xfrm>
            <a:off x="6064885" y="318579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375285" y="6024245"/>
            <a:ext cx="6076315" cy="368300"/>
          </a:xfrm>
          <a:prstGeom prst="rect">
            <a:avLst/>
          </a:prstGeom>
          <a:noFill/>
        </p:spPr>
        <p:txBody>
          <a:bodyPr wrap="square" rtlCol="0">
            <a:spAutoFit/>
          </a:bodyPr>
          <a:p>
            <a:r>
              <a:rPr lang="en-US" altLang="zh-CN"/>
              <a:t>input up-regulated/down-regulated gene and their color</a:t>
            </a:r>
            <a:endParaRPr lang="en-US" altLang="zh-CN"/>
          </a:p>
        </p:txBody>
      </p:sp>
      <p:sp>
        <p:nvSpPr>
          <p:cNvPr id="8" name="文本框 7"/>
          <p:cNvSpPr txBox="1"/>
          <p:nvPr/>
        </p:nvSpPr>
        <p:spPr>
          <a:xfrm>
            <a:off x="7507605" y="5336540"/>
            <a:ext cx="4271010" cy="368300"/>
          </a:xfrm>
          <a:prstGeom prst="rect">
            <a:avLst/>
          </a:prstGeom>
          <a:noFill/>
        </p:spPr>
        <p:txBody>
          <a:bodyPr wrap="square" rtlCol="0">
            <a:spAutoFit/>
          </a:bodyPr>
          <a:p>
            <a:r>
              <a:rPr lang="en-US" altLang="zh-CN"/>
              <a:t>choose one with highest pertinence</a:t>
            </a:r>
            <a:endParaRPr lang="en-US" altLang="zh-CN"/>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mapper3"/>
          <p:cNvPicPr>
            <a:picLocks noChangeAspect="1"/>
          </p:cNvPicPr>
          <p:nvPr>
            <p:ph idx="1"/>
          </p:nvPr>
        </p:nvPicPr>
        <p:blipFill>
          <a:blip r:embed="rId1"/>
          <a:stretch>
            <a:fillRect/>
          </a:stretch>
        </p:blipFill>
        <p:spPr>
          <a:xfrm>
            <a:off x="3275965" y="291465"/>
            <a:ext cx="5640070" cy="5633720"/>
          </a:xfrm>
          <a:prstGeom prst="rect">
            <a:avLst/>
          </a:prstGeom>
        </p:spPr>
      </p:pic>
      <p:sp>
        <p:nvSpPr>
          <p:cNvPr id="5" name="文本框 4"/>
          <p:cNvSpPr txBox="1"/>
          <p:nvPr/>
        </p:nvSpPr>
        <p:spPr>
          <a:xfrm>
            <a:off x="5360670" y="6144260"/>
            <a:ext cx="3205480" cy="368300"/>
          </a:xfrm>
          <a:prstGeom prst="rect">
            <a:avLst/>
          </a:prstGeom>
          <a:noFill/>
        </p:spPr>
        <p:txBody>
          <a:bodyPr wrap="square" rtlCol="0">
            <a:spAutoFit/>
          </a:bodyPr>
          <a:p>
            <a:r>
              <a:rPr lang="en-US" altLang="zh-CN"/>
              <a:t>final result</a:t>
            </a:r>
            <a:endParaRPr lang="en-US" altLang="zh-CN"/>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1.What's GO and KEGG</a:t>
            </a:r>
            <a:endParaRPr lang="en-US" altLang="zh-CN"/>
          </a:p>
        </p:txBody>
      </p:sp>
      <p:sp>
        <p:nvSpPr>
          <p:cNvPr id="3" name="内容占位符 2"/>
          <p:cNvSpPr>
            <a:spLocks noGrp="1"/>
          </p:cNvSpPr>
          <p:nvPr>
            <p:ph idx="1"/>
          </p:nvPr>
        </p:nvSpPr>
        <p:spPr/>
        <p:txBody>
          <a:bodyPr/>
          <a:p>
            <a:pPr marL="0" indent="0">
              <a:lnSpc>
                <a:spcPct val="200000"/>
              </a:lnSpc>
              <a:buNone/>
            </a:pPr>
            <a:r>
              <a:rPr lang="en-US" altLang="zh-CN"/>
              <a:t>GO:gene ontology;a major bioinformatics initiative representing a series of GO terms including cellular component(CC),molecular function(MF) and biological process(BP).</a:t>
            </a:r>
            <a:endParaRPr lang="en-US" altLang="zh-CN"/>
          </a:p>
          <a:p>
            <a:pPr marL="0" indent="0">
              <a:lnSpc>
                <a:spcPct val="200000"/>
              </a:lnSpc>
              <a:buNone/>
            </a:pPr>
            <a:endParaRPr lang="en-US" altLang="zh-CN"/>
          </a:p>
          <a:p>
            <a:pPr marL="0" indent="0">
              <a:lnSpc>
                <a:spcPct val="200000"/>
              </a:lnSpc>
              <a:buNone/>
            </a:pPr>
            <a:r>
              <a:rPr lang="en-US" altLang="zh-CN"/>
              <a:t>KEGG: Kyoto Encyclopedia of Genes and Genomes;a database resource for understanding high-level functions and utilities of the biological system, such as the cell, the organism and the ecosystem, from molecular-level information, especially large-scale molecular datasets generated by genome sequencing and other high-throughput experimental technologies.</a:t>
            </a:r>
            <a:endParaRPr lang="en-US" altLang="zh-CN"/>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custDataLst>
              <p:tags r:id="rId1"/>
            </p:custDataLst>
          </p:nvPr>
        </p:nvSpPr>
        <p:spPr/>
        <p:txBody>
          <a:bodyPr/>
          <a:lstStyle/>
          <a:p>
            <a:r>
              <a:rPr lang="en-US" altLang="zh-CN"/>
              <a:t>Thanks.</a:t>
            </a:r>
            <a:endParaRPr lang="en-US" altLang="zh-CN"/>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2.Function of GO analysis and KEGG</a:t>
            </a:r>
            <a:endParaRPr lang="en-US" altLang="zh-CN"/>
          </a:p>
        </p:txBody>
      </p:sp>
      <p:sp>
        <p:nvSpPr>
          <p:cNvPr id="3" name="内容占位符 2"/>
          <p:cNvSpPr>
            <a:spLocks noGrp="1"/>
          </p:cNvSpPr>
          <p:nvPr>
            <p:ph idx="1"/>
          </p:nvPr>
        </p:nvSpPr>
        <p:spPr>
          <a:xfrm>
            <a:off x="669925" y="1296035"/>
            <a:ext cx="6417945" cy="5313045"/>
          </a:xfrm>
        </p:spPr>
        <p:txBody>
          <a:bodyPr/>
          <a:p>
            <a:pPr marL="0" indent="0">
              <a:lnSpc>
                <a:spcPct val="140000"/>
              </a:lnSpc>
              <a:buNone/>
            </a:pPr>
            <a:r>
              <a:rPr lang="en-US" altLang="zh-CN"/>
              <a:t>(1).GO analysis</a:t>
            </a:r>
            <a:endParaRPr lang="en-US" altLang="zh-CN"/>
          </a:p>
          <a:p>
            <a:pPr>
              <a:lnSpc>
                <a:spcPct val="140000"/>
              </a:lnSpc>
            </a:pPr>
            <a:r>
              <a:rPr lang="en-US" altLang="zh-CN"/>
              <a:t>perform enrichment analysis on gene sets</a:t>
            </a:r>
            <a:endParaRPr lang="en-US" altLang="zh-CN"/>
          </a:p>
          <a:p>
            <a:pPr>
              <a:lnSpc>
                <a:spcPct val="140000"/>
              </a:lnSpc>
            </a:pPr>
            <a:r>
              <a:rPr lang="en-US" altLang="zh-CN"/>
              <a:t>standard GO annotations</a:t>
            </a:r>
            <a:endParaRPr lang="en-US" altLang="zh-CN"/>
          </a:p>
          <a:p>
            <a:pPr>
              <a:lnSpc>
                <a:spcPct val="140000"/>
              </a:lnSpc>
            </a:pPr>
            <a:r>
              <a:rPr lang="en-US" altLang="zh-CN"/>
              <a:t>linking different molecular activities</a:t>
            </a:r>
            <a:endParaRPr lang="en-US" altLang="zh-CN"/>
          </a:p>
          <a:p>
            <a:pPr marL="0" indent="0">
              <a:lnSpc>
                <a:spcPct val="140000"/>
              </a:lnSpc>
              <a:buNone/>
            </a:pPr>
            <a:r>
              <a:rPr lang="en-US" altLang="zh-CN"/>
              <a:t>(2).KEGG </a:t>
            </a:r>
            <a:endParaRPr lang="en-US" altLang="zh-CN"/>
          </a:p>
          <a:p>
            <a:pPr>
              <a:lnSpc>
                <a:spcPct val="140000"/>
              </a:lnSpc>
            </a:pPr>
            <a:r>
              <a:rPr lang="en-US" altLang="zh-CN"/>
              <a:t>systems information;genomic information;chemical information;health information</a:t>
            </a:r>
            <a:endParaRPr lang="en-US" altLang="zh-CN"/>
          </a:p>
          <a:p>
            <a:pPr>
              <a:lnSpc>
                <a:spcPct val="140000"/>
              </a:lnSpc>
            </a:pPr>
            <a:r>
              <a:rPr lang="en-US" altLang="zh-CN"/>
              <a:t>detailed metabolic pathway;functional orthology;introduction to certain biochemical reaction</a:t>
            </a:r>
            <a:endParaRPr lang="en-US" altLang="zh-CN"/>
          </a:p>
          <a:p>
            <a:pPr>
              <a:lnSpc>
                <a:spcPct val="140000"/>
              </a:lnSpc>
            </a:pPr>
            <a:r>
              <a:rPr lang="en-US" altLang="zh-CN"/>
              <a:t>KEGG mapper</a:t>
            </a:r>
            <a:endParaRPr lang="en-US" altLang="zh-CN"/>
          </a:p>
        </p:txBody>
      </p:sp>
      <p:pic>
        <p:nvPicPr>
          <p:cNvPr id="4" name="图片 3" descr="GO graph"/>
          <p:cNvPicPr>
            <a:picLocks noChangeAspect="1"/>
          </p:cNvPicPr>
          <p:nvPr/>
        </p:nvPicPr>
        <p:blipFill>
          <a:blip r:embed="rId1"/>
          <a:stretch>
            <a:fillRect/>
          </a:stretch>
        </p:blipFill>
        <p:spPr>
          <a:xfrm>
            <a:off x="8211185" y="431800"/>
            <a:ext cx="2294890" cy="2793365"/>
          </a:xfrm>
          <a:prstGeom prst="rect">
            <a:avLst/>
          </a:prstGeom>
        </p:spPr>
      </p:pic>
      <p:pic>
        <p:nvPicPr>
          <p:cNvPr id="6" name="图片 5" descr="捕获"/>
          <p:cNvPicPr>
            <a:picLocks noChangeAspect="1"/>
          </p:cNvPicPr>
          <p:nvPr/>
        </p:nvPicPr>
        <p:blipFill>
          <a:blip r:embed="rId2"/>
          <a:stretch>
            <a:fillRect/>
          </a:stretch>
        </p:blipFill>
        <p:spPr>
          <a:xfrm>
            <a:off x="7087870" y="3303905"/>
            <a:ext cx="4276725" cy="3305175"/>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3.How to operate GO and KEGG analysis</a:t>
            </a:r>
            <a:endParaRPr lang="en-US" altLang="zh-CN"/>
          </a:p>
        </p:txBody>
      </p:sp>
      <p:sp>
        <p:nvSpPr>
          <p:cNvPr id="3" name="内容占位符 2"/>
          <p:cNvSpPr>
            <a:spLocks noGrp="1"/>
          </p:cNvSpPr>
          <p:nvPr>
            <p:ph idx="1"/>
          </p:nvPr>
        </p:nvSpPr>
        <p:spPr>
          <a:xfrm>
            <a:off x="669882" y="1079465"/>
            <a:ext cx="10852237" cy="5041355"/>
          </a:xfrm>
        </p:spPr>
        <p:txBody>
          <a:bodyPr/>
          <a:p>
            <a:pPr marL="0" indent="0">
              <a:lnSpc>
                <a:spcPct val="170000"/>
              </a:lnSpc>
              <a:buNone/>
            </a:pPr>
            <a:r>
              <a:rPr lang="en-US" altLang="zh-CN"/>
              <a:t>Software:GO miner,EASE,GOstat,Onto-express,GoToolBox,GOBar and so on</a:t>
            </a:r>
            <a:endParaRPr lang="en-US" altLang="zh-CN"/>
          </a:p>
          <a:p>
            <a:pPr marL="0" indent="0">
              <a:lnSpc>
                <a:spcPct val="170000"/>
              </a:lnSpc>
              <a:buNone/>
            </a:pPr>
            <a:r>
              <a:rPr lang="en-US" altLang="zh-CN"/>
              <a:t>DAVID,an online analysis tool</a:t>
            </a:r>
            <a:endParaRPr lang="en-US" altLang="zh-CN"/>
          </a:p>
          <a:p>
            <a:pPr marL="0" indent="0">
              <a:lnSpc>
                <a:spcPct val="170000"/>
              </a:lnSpc>
              <a:buNone/>
            </a:pPr>
            <a:r>
              <a:rPr lang="en-US" altLang="zh-CN"/>
              <a:t>website:https://david.ncifcrf.gov/home.jsp</a:t>
            </a:r>
            <a:endParaRPr lang="en-US" altLang="zh-CN"/>
          </a:p>
        </p:txBody>
      </p:sp>
      <p:pic>
        <p:nvPicPr>
          <p:cNvPr id="4" name="图片 3" descr="DAVID"/>
          <p:cNvPicPr>
            <a:picLocks noChangeAspect="1"/>
          </p:cNvPicPr>
          <p:nvPr/>
        </p:nvPicPr>
        <p:blipFill>
          <a:blip r:embed="rId1"/>
          <a:stretch>
            <a:fillRect/>
          </a:stretch>
        </p:blipFill>
        <p:spPr>
          <a:xfrm>
            <a:off x="5797550" y="1639570"/>
            <a:ext cx="4399915" cy="510984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descr="DAVID1"/>
          <p:cNvPicPr>
            <a:picLocks noChangeAspect="1"/>
          </p:cNvPicPr>
          <p:nvPr>
            <p:ph idx="1"/>
          </p:nvPr>
        </p:nvPicPr>
        <p:blipFill>
          <a:blip r:embed="rId1"/>
          <a:stretch>
            <a:fillRect/>
          </a:stretch>
        </p:blipFill>
        <p:spPr>
          <a:xfrm>
            <a:off x="534035" y="908050"/>
            <a:ext cx="4319905" cy="5041265"/>
          </a:xfrm>
          <a:prstGeom prst="rect">
            <a:avLst/>
          </a:prstGeom>
        </p:spPr>
      </p:pic>
      <p:sp>
        <p:nvSpPr>
          <p:cNvPr id="7" name="右箭头 6"/>
          <p:cNvSpPr/>
          <p:nvPr/>
        </p:nvSpPr>
        <p:spPr>
          <a:xfrm>
            <a:off x="5606415" y="306260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2"/>
          <p:cNvPicPr>
            <a:picLocks noChangeAspect="1"/>
          </p:cNvPicPr>
          <p:nvPr/>
        </p:nvPicPr>
        <p:blipFill>
          <a:blip r:embed="rId2"/>
          <a:stretch>
            <a:fillRect/>
          </a:stretch>
        </p:blipFill>
        <p:spPr>
          <a:xfrm>
            <a:off x="7329805" y="908050"/>
            <a:ext cx="4340225" cy="5041265"/>
          </a:xfrm>
          <a:prstGeom prst="rect">
            <a:avLst/>
          </a:prstGeom>
        </p:spPr>
      </p:pic>
      <p:sp>
        <p:nvSpPr>
          <p:cNvPr id="9" name="文本框 8"/>
          <p:cNvSpPr txBox="1"/>
          <p:nvPr/>
        </p:nvSpPr>
        <p:spPr>
          <a:xfrm>
            <a:off x="1581150" y="6247130"/>
            <a:ext cx="2913380" cy="368300"/>
          </a:xfrm>
          <a:prstGeom prst="rect">
            <a:avLst/>
          </a:prstGeom>
          <a:noFill/>
        </p:spPr>
        <p:txBody>
          <a:bodyPr wrap="square" rtlCol="0">
            <a:spAutoFit/>
          </a:bodyPr>
          <a:p>
            <a:r>
              <a:rPr lang="en-US" altLang="zh-CN"/>
              <a:t>click “Start Analysis”</a:t>
            </a:r>
            <a:endParaRPr lang="en-US" altLang="zh-CN"/>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3"/>
          <p:cNvPicPr>
            <a:picLocks noChangeAspect="1"/>
          </p:cNvPicPr>
          <p:nvPr>
            <p:ph idx="1"/>
          </p:nvPr>
        </p:nvPicPr>
        <p:blipFill>
          <a:blip r:embed="rId1"/>
          <a:stretch>
            <a:fillRect/>
          </a:stretch>
        </p:blipFill>
        <p:spPr>
          <a:xfrm>
            <a:off x="610235" y="908050"/>
            <a:ext cx="4166870" cy="5041265"/>
          </a:xfrm>
          <a:prstGeom prst="rect">
            <a:avLst/>
          </a:prstGeom>
        </p:spPr>
      </p:pic>
      <p:sp>
        <p:nvSpPr>
          <p:cNvPr id="5" name="右箭头 4"/>
          <p:cNvSpPr/>
          <p:nvPr/>
        </p:nvSpPr>
        <p:spPr>
          <a:xfrm>
            <a:off x="5399405" y="288544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4"/>
          <p:cNvPicPr>
            <a:picLocks noChangeAspect="1"/>
          </p:cNvPicPr>
          <p:nvPr/>
        </p:nvPicPr>
        <p:blipFill>
          <a:blip r:embed="rId2"/>
          <a:stretch>
            <a:fillRect/>
          </a:stretch>
        </p:blipFill>
        <p:spPr>
          <a:xfrm>
            <a:off x="7000240" y="908050"/>
            <a:ext cx="4149090" cy="5025390"/>
          </a:xfrm>
          <a:prstGeom prst="rect">
            <a:avLst/>
          </a:prstGeom>
        </p:spPr>
      </p:pic>
      <p:sp>
        <p:nvSpPr>
          <p:cNvPr id="7" name="文本框 6"/>
          <p:cNvSpPr txBox="1"/>
          <p:nvPr/>
        </p:nvSpPr>
        <p:spPr>
          <a:xfrm>
            <a:off x="1072515" y="6264910"/>
            <a:ext cx="3583305" cy="368300"/>
          </a:xfrm>
          <a:prstGeom prst="rect">
            <a:avLst/>
          </a:prstGeom>
          <a:noFill/>
        </p:spPr>
        <p:txBody>
          <a:bodyPr wrap="square" rtlCol="0">
            <a:spAutoFit/>
          </a:bodyPr>
          <a:p>
            <a:r>
              <a:rPr lang="en-US" altLang="zh-CN"/>
              <a:t>paste a list and click “Gene list”</a:t>
            </a:r>
            <a:endParaRPr lang="en-US" altLang="zh-CN"/>
          </a:p>
        </p:txBody>
      </p:sp>
      <p:sp>
        <p:nvSpPr>
          <p:cNvPr id="8" name="文本框 7"/>
          <p:cNvSpPr txBox="1"/>
          <p:nvPr/>
        </p:nvSpPr>
        <p:spPr>
          <a:xfrm>
            <a:off x="8188325" y="6195695"/>
            <a:ext cx="3188335" cy="368300"/>
          </a:xfrm>
          <a:prstGeom prst="rect">
            <a:avLst/>
          </a:prstGeom>
          <a:noFill/>
        </p:spPr>
        <p:txBody>
          <a:bodyPr wrap="square" rtlCol="0">
            <a:spAutoFit/>
          </a:bodyPr>
          <a:p>
            <a:r>
              <a:rPr lang="en-US" altLang="zh-CN"/>
              <a:t>click random link</a:t>
            </a:r>
            <a:endParaRPr lang="en-US" altLang="zh-CN"/>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5"/>
          <p:cNvPicPr>
            <a:picLocks noChangeAspect="1"/>
          </p:cNvPicPr>
          <p:nvPr>
            <p:ph idx="1"/>
          </p:nvPr>
        </p:nvPicPr>
        <p:blipFill>
          <a:blip r:embed="rId1"/>
          <a:stretch>
            <a:fillRect/>
          </a:stretch>
        </p:blipFill>
        <p:spPr>
          <a:xfrm>
            <a:off x="691515" y="908685"/>
            <a:ext cx="4166235" cy="5041265"/>
          </a:xfrm>
          <a:prstGeom prst="rect">
            <a:avLst/>
          </a:prstGeom>
        </p:spPr>
      </p:pic>
      <p:sp>
        <p:nvSpPr>
          <p:cNvPr id="5" name="右箭头 4"/>
          <p:cNvSpPr/>
          <p:nvPr/>
        </p:nvSpPr>
        <p:spPr>
          <a:xfrm>
            <a:off x="5442585" y="277749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6"/>
          <p:cNvPicPr>
            <a:picLocks noChangeAspect="1"/>
          </p:cNvPicPr>
          <p:nvPr/>
        </p:nvPicPr>
        <p:blipFill>
          <a:blip r:embed="rId2"/>
          <a:stretch>
            <a:fillRect/>
          </a:stretch>
        </p:blipFill>
        <p:spPr>
          <a:xfrm>
            <a:off x="6928485" y="908685"/>
            <a:ext cx="4022090" cy="5100955"/>
          </a:xfrm>
          <a:prstGeom prst="rect">
            <a:avLst/>
          </a:prstGeom>
        </p:spPr>
      </p:pic>
      <p:sp>
        <p:nvSpPr>
          <p:cNvPr id="7" name="文本框 6"/>
          <p:cNvSpPr txBox="1"/>
          <p:nvPr/>
        </p:nvSpPr>
        <p:spPr>
          <a:xfrm>
            <a:off x="1244600" y="6229985"/>
            <a:ext cx="3850005" cy="368300"/>
          </a:xfrm>
          <a:prstGeom prst="rect">
            <a:avLst/>
          </a:prstGeom>
          <a:noFill/>
        </p:spPr>
        <p:txBody>
          <a:bodyPr wrap="square" rtlCol="0">
            <a:spAutoFit/>
          </a:bodyPr>
          <a:p>
            <a:r>
              <a:rPr lang="en-US" altLang="zh-CN"/>
              <a:t>choose what we need </a:t>
            </a:r>
            <a:endParaRPr lang="en-US" altLang="zh-CN"/>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7"/>
          <p:cNvPicPr>
            <a:picLocks noChangeAspect="1"/>
          </p:cNvPicPr>
          <p:nvPr>
            <p:ph idx="1"/>
          </p:nvPr>
        </p:nvPicPr>
        <p:blipFill>
          <a:blip r:embed="rId1"/>
          <a:stretch>
            <a:fillRect/>
          </a:stretch>
        </p:blipFill>
        <p:spPr>
          <a:xfrm>
            <a:off x="428625" y="728345"/>
            <a:ext cx="4191635" cy="5401945"/>
          </a:xfrm>
          <a:prstGeom prst="rect">
            <a:avLst/>
          </a:prstGeom>
        </p:spPr>
      </p:pic>
      <p:sp>
        <p:nvSpPr>
          <p:cNvPr id="5" name="右箭头 4"/>
          <p:cNvSpPr/>
          <p:nvPr/>
        </p:nvSpPr>
        <p:spPr>
          <a:xfrm>
            <a:off x="4970780" y="299021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8"/>
          <p:cNvPicPr>
            <a:picLocks noChangeAspect="1"/>
          </p:cNvPicPr>
          <p:nvPr/>
        </p:nvPicPr>
        <p:blipFill>
          <a:blip r:embed="rId2"/>
          <a:stretch>
            <a:fillRect/>
          </a:stretch>
        </p:blipFill>
        <p:spPr>
          <a:xfrm>
            <a:off x="6231255" y="1809750"/>
            <a:ext cx="5875020" cy="2680335"/>
          </a:xfrm>
          <a:prstGeom prst="rect">
            <a:avLst/>
          </a:prstGeom>
        </p:spPr>
      </p:pic>
      <p:sp>
        <p:nvSpPr>
          <p:cNvPr id="11" name="文本框 10"/>
          <p:cNvSpPr txBox="1"/>
          <p:nvPr/>
        </p:nvSpPr>
        <p:spPr>
          <a:xfrm>
            <a:off x="1162050" y="6341745"/>
            <a:ext cx="2724785" cy="368300"/>
          </a:xfrm>
          <a:prstGeom prst="rect">
            <a:avLst/>
          </a:prstGeom>
          <a:noFill/>
        </p:spPr>
        <p:txBody>
          <a:bodyPr wrap="square" rtlCol="0">
            <a:spAutoFit/>
          </a:bodyPr>
          <a:p>
            <a:r>
              <a:rPr lang="en-US" altLang="zh-CN"/>
              <a:t>click “Download File”</a:t>
            </a:r>
            <a:endParaRPr lang="en-US" altLang="zh-CN"/>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9"/>
          <p:cNvPicPr>
            <a:picLocks noChangeAspect="1"/>
          </p:cNvPicPr>
          <p:nvPr>
            <p:ph idx="1"/>
          </p:nvPr>
        </p:nvPicPr>
        <p:blipFill>
          <a:blip r:embed="rId1"/>
          <a:stretch>
            <a:fillRect/>
          </a:stretch>
        </p:blipFill>
        <p:spPr>
          <a:xfrm>
            <a:off x="252095" y="838835"/>
            <a:ext cx="4644390" cy="4955540"/>
          </a:xfrm>
          <a:prstGeom prst="rect">
            <a:avLst/>
          </a:prstGeom>
        </p:spPr>
      </p:pic>
      <p:sp>
        <p:nvSpPr>
          <p:cNvPr id="5" name="文本框 4"/>
          <p:cNvSpPr txBox="1"/>
          <p:nvPr/>
        </p:nvSpPr>
        <p:spPr>
          <a:xfrm>
            <a:off x="1536065" y="6075045"/>
            <a:ext cx="3360420" cy="368300"/>
          </a:xfrm>
          <a:prstGeom prst="rect">
            <a:avLst/>
          </a:prstGeom>
          <a:noFill/>
        </p:spPr>
        <p:txBody>
          <a:bodyPr wrap="square" rtlCol="0">
            <a:spAutoFit/>
          </a:bodyPr>
          <a:p>
            <a:r>
              <a:rPr lang="en-US" altLang="zh-CN"/>
              <a:t>paste statistics into text</a:t>
            </a:r>
            <a:endParaRPr lang="en-US" altLang="zh-CN"/>
          </a:p>
        </p:txBody>
      </p:sp>
      <p:sp>
        <p:nvSpPr>
          <p:cNvPr id="6" name="右箭头 5"/>
          <p:cNvSpPr/>
          <p:nvPr/>
        </p:nvSpPr>
        <p:spPr>
          <a:xfrm>
            <a:off x="5130165" y="294386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10"/>
          <p:cNvPicPr>
            <a:picLocks noChangeAspect="1"/>
          </p:cNvPicPr>
          <p:nvPr/>
        </p:nvPicPr>
        <p:blipFill>
          <a:blip r:embed="rId2"/>
          <a:stretch>
            <a:fillRect/>
          </a:stretch>
        </p:blipFill>
        <p:spPr>
          <a:xfrm>
            <a:off x="6343015" y="838835"/>
            <a:ext cx="4899660" cy="4954905"/>
          </a:xfrm>
          <a:prstGeom prst="rect">
            <a:avLst/>
          </a:prstGeom>
        </p:spPr>
      </p:pic>
      <p:sp>
        <p:nvSpPr>
          <p:cNvPr id="8" name="文本框 7"/>
          <p:cNvSpPr txBox="1"/>
          <p:nvPr/>
        </p:nvSpPr>
        <p:spPr>
          <a:xfrm>
            <a:off x="7543165" y="6075045"/>
            <a:ext cx="3291840" cy="368300"/>
          </a:xfrm>
          <a:prstGeom prst="rect">
            <a:avLst/>
          </a:prstGeom>
          <a:noFill/>
        </p:spPr>
        <p:txBody>
          <a:bodyPr wrap="square" rtlCol="0">
            <a:spAutoFit/>
          </a:bodyPr>
          <a:p>
            <a:r>
              <a:rPr lang="en-US" altLang="zh-CN"/>
              <a:t>open text file in excel</a:t>
            </a:r>
            <a:endParaRPr lang="en-US" altLang="zh-CN"/>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BEAUTIFY_FLAG" val="#wm#"/>
  <p:tag name="KSO_WM_TEMPLATE_CATEGORY" val="custom"/>
  <p:tag name="KSO_WM_TEMPLATE_INDEX" val="20187308"/>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UNIT_PLACING_PICTURE_USER_VIEWPORT" val="{&quot;height&quot;:8604,&quot;width&quot;:14765}"/>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UNIT_ISCONTENTS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custom20187308_16*a*1"/>
  <p:tag name="KSO_WM_TEMPLATE_CATEGORY" val="custom"/>
  <p:tag name="KSO_WM_TEMPLATE_INDEX" val="20187308"/>
  <p:tag name="KSO_WM_UNIT_LAYERLEVEL" val="1"/>
  <p:tag name="KSO_WM_TAG_VERSION" val="1.0"/>
  <p:tag name="KSO_WM_BEAUTIFY_FLAG" val="#wm#"/>
  <p:tag name="KSO_WM_UNIT_PRESET_TEXT" val="谢谢观看"/>
</p:tagLst>
</file>

<file path=ppt/tags/tag84.xml><?xml version="1.0" encoding="utf-8"?>
<p:tagLst xmlns:p="http://schemas.openxmlformats.org/presentationml/2006/main">
  <p:tag name="KSO_WM_SLIDE_ID" val="custom20187308_16"/>
  <p:tag name="KSO_WM_TEMPLATE_SUBCATEGORY" val="19"/>
  <p:tag name="KSO_WM_TEMPLATE_MASTER_TYPE" val="0"/>
  <p:tag name="KSO_WM_TEMPLATE_COLOR_TYPE" val="0"/>
  <p:tag name="KSO_WM_SLIDE_TYPE" val="endPage"/>
  <p:tag name="KSO_WM_SLIDE_SUBTYPE" val="pureTxt"/>
  <p:tag name="KSO_WM_SLIDE_ITEM_CNT" val="0"/>
  <p:tag name="KSO_WM_SLIDE_INDEX" val="16"/>
  <p:tag name="KSO_WM_TAG_VERSION" val="1.0"/>
  <p:tag name="KSO_WM_BEAUTIFY_FLAG" val="#wm#"/>
  <p:tag name="KSO_WM_TEMPLATE_CATEGORY" val="custom"/>
  <p:tag name="KSO_WM_TEMPLATE_INDEX" val="20187308"/>
  <p:tag name="KSO_WM_SLIDE_LAYOUT" val="a"/>
  <p:tag name="KSO_WM_SLIDE_LAYOUT_CNT"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3395</Words>
  <Application>WPS 演示</Application>
  <PresentationFormat>宽屏</PresentationFormat>
  <Paragraphs>82</Paragraphs>
  <Slides>20</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Arial</vt:lpstr>
      <vt:lpstr>宋体</vt:lpstr>
      <vt:lpstr>Wingdings</vt:lpstr>
      <vt:lpstr>微软雅黑</vt:lpstr>
      <vt:lpstr>Arial Unicode MS</vt:lpstr>
      <vt:lpstr>Office 主题​​</vt:lpstr>
      <vt:lpstr>GO analysis and KEGG</vt:lpstr>
      <vt:lpstr>1.What's GO and KEGG</vt:lpstr>
      <vt:lpstr>2.Function of GO analysis and KEGG</vt:lpstr>
      <vt:lpstr>3.How to operate GO and KEGG analysis</vt:lpstr>
      <vt:lpstr>PowerPoint 演示文稿</vt:lpstr>
      <vt:lpstr>PowerPoint 演示文稿</vt:lpstr>
      <vt:lpstr>PowerPoint 演示文稿</vt:lpstr>
      <vt:lpstr>PowerPoint 演示文稿</vt:lpstr>
      <vt:lpstr>PowerPoint 演示文稿</vt:lpstr>
      <vt:lpstr>PowerPoint 演示文稿</vt:lpstr>
      <vt:lpstr>KEGG analysis</vt:lpstr>
      <vt:lpstr>PowerPoint 演示文稿</vt:lpstr>
      <vt:lpstr>(1).KEGG pathway </vt:lpstr>
      <vt:lpstr>①.Reference pathway</vt:lpstr>
      <vt:lpstr>②.Reference pathway(KO，EC and Rn)</vt:lpstr>
      <vt:lpstr>③.Organism-specific pathway(Homo sapiens)</vt:lpstr>
      <vt:lpstr>(2).KEGG mapper--Search&amp;Color Pathway</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p:lastModifiedBy>
  <cp:revision>34</cp:revision>
  <dcterms:created xsi:type="dcterms:W3CDTF">2019-06-19T02:08:00Z</dcterms:created>
  <dcterms:modified xsi:type="dcterms:W3CDTF">2020-01-09T05:03:03Z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