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259" r:id="rId5"/>
    <p:sldId id="260" r:id="rId6"/>
    <p:sldId id="261" r:id="rId7"/>
    <p:sldId id="262" r:id="rId8"/>
    <p:sldId id="263" r:id="rId9"/>
    <p:sldId id="264" r:id="rId10"/>
    <p:sldId id="265" r:id="rId11"/>
    <p:sldId id="266" r:id="rId12"/>
    <p:sldId id="267" r:id="rId13"/>
    <p:sldId id="257" r:id="rId14"/>
    <p:sldId id="269" r:id="rId15"/>
    <p:sldId id="270" r:id="rId16"/>
    <p:sldId id="271" r:id="rId17"/>
    <p:sldId id="272" r:id="rId18"/>
    <p:sldId id="273" r:id="rId19"/>
    <p:sldId id="293" r:id="rId20"/>
    <p:sldId id="294" r:id="rId21"/>
    <p:sldId id="274" r:id="rId22"/>
    <p:sldId id="297" r:id="rId23"/>
    <p:sldId id="275" r:id="rId24"/>
    <p:sldId id="298" r:id="rId25"/>
    <p:sldId id="276" r:id="rId26"/>
    <p:sldId id="277" r:id="rId27"/>
    <p:sldId id="278" r:id="rId28"/>
    <p:sldId id="279" r:id="rId29"/>
    <p:sldId id="300" r:id="rId30"/>
    <p:sldId id="280" r:id="rId31"/>
    <p:sldId id="299" r:id="rId32"/>
    <p:sldId id="282" r:id="rId33"/>
    <p:sldId id="283" r:id="rId3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087" autoAdjust="0"/>
  </p:normalViewPr>
  <p:slideViewPr>
    <p:cSldViewPr snapToGrid="0">
      <p:cViewPr varScale="1">
        <p:scale>
          <a:sx n="66" d="100"/>
          <a:sy n="66" d="100"/>
        </p:scale>
        <p:origin x="632" y="40"/>
      </p:cViewPr>
      <p:guideLst/>
    </p:cSldViewPr>
  </p:slideViewPr>
  <p:outlineViewPr>
    <p:cViewPr>
      <p:scale>
        <a:sx n="33" d="100"/>
        <a:sy n="33" d="100"/>
      </p:scale>
      <p:origin x="0" y="-18472"/>
    </p:cViewPr>
  </p:outlineViewPr>
  <p:notesTextViewPr>
    <p:cViewPr>
      <p:scale>
        <a:sx n="3" d="2"/>
        <a:sy n="3" d="2"/>
      </p:scale>
      <p:origin x="0" y="0"/>
    </p:cViewPr>
  </p:notesTextViewPr>
  <p:notesViewPr>
    <p:cSldViewPr snapToGrid="0">
      <p:cViewPr varScale="1">
        <p:scale>
          <a:sx n="53" d="100"/>
          <a:sy n="53" d="100"/>
        </p:scale>
        <p:origin x="2648" y="4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The negative fifty power of </a:t>
            </a:r>
            <a:r>
              <a:rPr lang="en-US" altLang="zh-CN" dirty="0" smtClean="0"/>
              <a:t>e</a:t>
            </a:r>
            <a:endParaRPr lang="en-US" altLang="zh-CN" dirty="0" smtClean="0"/>
          </a:p>
          <a:p>
            <a:endParaRPr lang="en-US" altLang="zh-CN" dirty="0"/>
          </a:p>
          <a:p>
            <a:r>
              <a:rPr lang="en-US" altLang="zh-CN" dirty="0" err="1"/>
              <a:t>1.Blast</a:t>
            </a:r>
            <a:r>
              <a:rPr lang="en-US" altLang="zh-CN" dirty="0"/>
              <a:t> hits with an E-value smaller than </a:t>
            </a:r>
            <a:r>
              <a:rPr lang="en-US" altLang="zh-CN" dirty="0" err="1"/>
              <a:t>1e</a:t>
            </a:r>
            <a:r>
              <a:rPr lang="en-US" altLang="zh-CN" dirty="0"/>
              <a:t>-50  includes database matches </a:t>
            </a:r>
            <a:r>
              <a:rPr lang="en-US" altLang="zh-CN" dirty="0" err="1"/>
              <a:t>ofquality</a:t>
            </a:r>
            <a:endParaRPr lang="en-US" altLang="zh-CN" dirty="0"/>
          </a:p>
          <a:p>
            <a:r>
              <a:rPr lang="en-US" altLang="zh-CN" dirty="0" err="1"/>
              <a:t>2.Blast</a:t>
            </a:r>
            <a:r>
              <a:rPr lang="en-US" altLang="zh-CN" dirty="0"/>
              <a:t> hits with E-value smaller than 0.01 can still </a:t>
            </a:r>
            <a:r>
              <a:rPr lang="en-US" altLang="zh-CN" dirty="0" smtClean="0"/>
              <a:t>be considered as good hit for homology matches.</a:t>
            </a:r>
            <a:endParaRPr lang="en-US" altLang="zh-CN" dirty="0"/>
          </a:p>
          <a:p>
            <a:r>
              <a:rPr lang="en-US" altLang="zh-CN" dirty="0" err="1"/>
              <a:t>3.E</a:t>
            </a:r>
            <a:r>
              <a:rPr lang="en-US" altLang="zh-CN" dirty="0"/>
              <a:t>-value smaller than 10 will be considered as good hit for homology matches.</a:t>
            </a:r>
            <a:endParaRPr lang="en-US" altLang="zh-CN" dirty="0"/>
          </a:p>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a:p>
            <a:r>
              <a:rPr lang="zh-CN" altLang="en-US">
                <a:sym typeface="+mn-ea"/>
              </a:rPr>
              <a:t>Since placental mammals are separated by an evolutionary distance of ~0.5 or fewer substitutions per neutral site</a:t>
            </a:r>
            <a:r>
              <a:rPr lang="en-US" altLang="zh-CN">
                <a:sym typeface="+mn-ea"/>
              </a:rPr>
              <a:t>,ppt</a:t>
            </a:r>
            <a:endParaRPr lang="zh-CN" altLang="en-US"/>
          </a:p>
          <a:p>
            <a:r>
              <a:rPr lang="zh-CN" altLang="en-US"/>
              <a:t>   </a:t>
            </a:r>
            <a:endParaRPr lang="zh-CN" altLang="en-US"/>
          </a:p>
          <a:p>
            <a:r>
              <a:rPr lang="zh-CN" altLang="en-US"/>
              <a:t>We considered a disrupted splice site as a deviation from the consensus donor splice site or the consensus acceptor splice site . Since big insertions or deletions  are rare in conserved genes, we also considered frame-preserving indels longer than</a:t>
            </a:r>
            <a:endParaRPr lang="zh-CN" altLang="en-US"/>
          </a:p>
          <a:p>
            <a:r>
              <a:rPr lang="zh-CN" altLang="en-US"/>
              <a:t>50 bp as an inactivating mutation.</a:t>
            </a: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algn="l"/>
            <a:r>
              <a:rPr lang="zh-CN" altLang="en-US" dirty="0"/>
              <a:t>  </a:t>
            </a:r>
            <a:r>
              <a:rPr dirty="0"/>
              <a:t>The alignment  of  the  third  exon  of  the  human  </a:t>
            </a:r>
            <a:r>
              <a:rPr dirty="0" err="1"/>
              <a:t>ARL2</a:t>
            </a:r>
            <a:r>
              <a:rPr dirty="0"/>
              <a:t>  gene  reveals  several  </a:t>
            </a:r>
            <a:r>
              <a:rPr dirty="0" err="1"/>
              <a:t>frameshifting</a:t>
            </a:r>
            <a:r>
              <a:rPr dirty="0"/>
              <a:t>  insertions   and   deletions   in   the   rabbit.   These   gene-­inactivating   mutations   are   likely  sequencing  errors  as  the corresponding  bases  in  rabbit  have  very  low  sequencing  quality scores</a:t>
            </a:r>
            <a:r>
              <a:rPr lang="zh-CN" dirty="0"/>
              <a:t>。</a:t>
            </a:r>
            <a:endParaRPr lang="zh-CN" dirty="0"/>
          </a:p>
          <a:p>
            <a:pPr algn="l"/>
            <a:r>
              <a:rPr lang="zh-CN" dirty="0"/>
              <a:t> </a:t>
            </a:r>
            <a:r>
              <a:rPr lang="en-US" altLang="zh-CN" dirty="0">
                <a:sym typeface="+mn-ea"/>
              </a:rPr>
              <a:t>  </a:t>
            </a:r>
            <a:r>
              <a:rPr lang="zh-CN" altLang="en-US" dirty="0">
                <a:sym typeface="+mn-ea"/>
              </a:rPr>
              <a:t>Our   approach  made   use   of   sequence   quality   scores,   where   available,  to  replace  all  genomic   bases   of   poor   quality   (Phred   score   &lt;40)   by   an   “N”   character,   which  were   subsequently  ignored  in  the  search  for  inactivating  mutations</a:t>
            </a:r>
            <a:endParaRPr lang="zh-CN" altLang="en-US" dirty="0"/>
          </a:p>
          <a:p>
            <a:pPr algn="l"/>
            <a:endParaRPr lang="zh-C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a:t>Genome  assembly  gaps  indicate  regions  where  parts  of  the  real  genome  are  missing  in  the  given  assembly.  Missing  sequence  can  comprise  exons  or  even  entire  genes  and,  consequently,  can  mimic  larger  deletions  of  exons  or  genes,  which  would  otherwise  be  indicative  of  gene  loss。</a:t>
            </a:r>
            <a:endParaRPr lang="zh-CN" altLang="en-US"/>
          </a:p>
          <a:p>
            <a:endParaRPr lang="zh-CN" altLang="en-US"/>
          </a:p>
          <a:p>
            <a:r>
              <a:rPr lang="zh-CN" altLang="en-US"/>
              <a:t>In  this  example,  the  first  exon  (blue  box)  of  the  human  CYP11A1  gene   aligns   to   rhesus,   mouse,   rat   and   many   other   mammals  ;  however,  this  exon  appears  to  be  deleted  in  the  cow  2007  assembly， where  it  overlaps  an assembly  gap</a:t>
            </a:r>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sz="2000" dirty="0"/>
              <a:t>  </a:t>
            </a:r>
            <a:r>
              <a:rPr lang="zh-CN" altLang="en-US" sz="2000" dirty="0"/>
              <a:t>The  ortholog  of  the  human  RPS15  gene   is  not  present  in  the  genome  assembly  of  the  tarsier,  however  several  processed  RPS15  pseudogenes  align  instead .  In contrast  to  orthologs,  both  paralogs  and  pseudogenes  are  often  located  in  a  different  context,  resulting  in  aligning chains  that  span  only  a  single  gene。</a:t>
            </a:r>
            <a:endParaRPr lang="zh-CN" altLang="en-US" sz="2000" dirty="0"/>
          </a:p>
          <a:p>
            <a:r>
              <a:rPr lang="zh-CN" altLang="en-US" sz="2000" dirty="0"/>
              <a:t>  Since   processed   pseudogenes   often   evolve   neutrally,   they   can   accumulate  inactivating  mutations</a:t>
            </a:r>
            <a:endParaRPr lang="zh-CN" altLang="en-US" sz="20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CESAR is a Hidden–Markov model-based </a:t>
            </a:r>
            <a:r>
              <a:rPr lang="en-US" altLang="zh-CN" dirty="0" smtClean="0"/>
              <a:t>exon aligner </a:t>
            </a:r>
            <a:r>
              <a:rPr lang="en-US" altLang="zh-CN" dirty="0"/>
              <a:t>that takes splice site and reading frame information into consideration </a:t>
            </a:r>
            <a:r>
              <a:rPr lang="en-US" altLang="zh-CN" dirty="0" smtClean="0"/>
              <a:t>and finds </a:t>
            </a:r>
            <a:r>
              <a:rPr lang="en-US" altLang="zh-CN" dirty="0"/>
              <a:t>an intact exon alignment whenever possible</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1800" dirty="0"/>
              <a:t>The   genome   alignment   shows   that   the   acceptor   of   exon  of   human is  mutated  in  mouse,  which  inactivates  this  splice  site.  However,  the  mouse  acceptor  site  CAG   is   shifted   by   9   bases   into   the   exon,   making   the   exon   three  codons   shorter.   CESAR   aligns   the   shifted   mouse   acceptor   splice   site   to   the  human  acceptor  splice  site,  and  thus  recognizes  that  this  exon  in  mouse  has  a  consensus  splice  site.</a:t>
            </a:r>
            <a:endParaRPr lang="zh-CN" altLang="en-US" sz="18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2000"/>
              <a:t>Genome  alignment  tools  are  not  aware  of  the  protein’s  reading  frame 。Here,  the  genome   alignment   shows   a   frameshifting   1   bp deletion   and   the   deletion   of   the   donor  splice  site  in  mouse  at  the  end  of  exon  11  of  the human  ICA1  gene.  This  is  an  alignment  ambiguity  since  CESAR  reports  an  alternative  alignment  where  the  three  bp  deletion  is  shifted  such  that  a  single  codon  is  deleted  and  an  intact  splice  site  is  present</a:t>
            </a:r>
            <a:endParaRPr lang="zh-CN" altLang="en-US" sz="2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a:t>
            </a:r>
            <a:r>
              <a:rPr lang="en-US" altLang="zh-CN" dirty="0"/>
              <a:t>we used human gene annotations as a starting point, </a:t>
            </a:r>
            <a:r>
              <a:rPr lang="en-US" altLang="zh-CN" dirty="0" smtClean="0"/>
              <a:t>we employed </a:t>
            </a:r>
            <a:r>
              <a:rPr lang="en-US" altLang="zh-CN" dirty="0"/>
              <a:t>additional filters to exclude cases where exon–intron structures </a:t>
            </a:r>
            <a:r>
              <a:rPr lang="en-US" altLang="zh-CN" dirty="0" smtClean="0"/>
              <a:t>of conserved </a:t>
            </a:r>
            <a:r>
              <a:rPr lang="en-US" altLang="zh-CN" dirty="0"/>
              <a:t>genes have changed in evolution.</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An  intron  of  the  </a:t>
            </a:r>
            <a:r>
              <a:rPr lang="en-US" altLang="zh-CN" dirty="0" err="1"/>
              <a:t>PTBP1</a:t>
            </a:r>
            <a:r>
              <a:rPr lang="en-US" altLang="zh-CN" dirty="0"/>
              <a:t>  gene  is  deleted  in  the  entire  rodent  clade  (red  font),  as  shown  by  the  single  line  in  the  genome  alignment  </a:t>
            </a:r>
            <a:r>
              <a:rPr lang="en-US" altLang="zh-CN" dirty="0" smtClean="0"/>
              <a:t>visualization</a:t>
            </a:r>
            <a:endParaRPr lang="en-US" altLang="zh-CN" dirty="0" smtClean="0"/>
          </a:p>
          <a:p>
            <a:r>
              <a:rPr lang="en-US" altLang="zh-CN" dirty="0"/>
              <a:t> While  the  deletion  of  splice  sites  is  indicative  of  gene  loss,  the  precise  deletion  of  an  entire  intron,  as  shown  here,  should  not  be  taken  as  evidence  for  gene  loss  as  it  simply  results  in  a  larger  composite  exon  in  the  </a:t>
            </a:r>
            <a:endParaRPr lang="en-US" altLang="zh-CN" dirty="0"/>
          </a:p>
          <a:p>
            <a:r>
              <a:rPr lang="en-US" altLang="zh-CN" dirty="0"/>
              <a:t>query   species. we  did  not  consider  the  splice  site  deletions  as  inactivating  mutations. </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order to explore the event of gene loss, sequence errors are deleted after standard alignment, including assembly gap events, </a:t>
            </a:r>
            <a:r>
              <a:rPr lang="en-US" altLang="zh-CN" dirty="0" err="1"/>
              <a:t>Paralogs</a:t>
            </a:r>
            <a:r>
              <a:rPr lang="en-US" altLang="zh-CN" dirty="0"/>
              <a:t> / processed </a:t>
            </a:r>
            <a:r>
              <a:rPr lang="en-US" altLang="zh-CN" dirty="0" err="1"/>
              <a:t>pseudogene</a:t>
            </a:r>
            <a:r>
              <a:rPr lang="en-US" altLang="zh-CN" dirty="0"/>
              <a:t> alignments, and shifted splice acceptor. Structural changes are also deleted, including </a:t>
            </a:r>
            <a:r>
              <a:rPr lang="en-US" altLang="zh-CN" dirty="0" err="1"/>
              <a:t>loss of intron events </a:t>
            </a:r>
            <a:r>
              <a:rPr lang="en-US" altLang="zh-CN" dirty="0"/>
              <a:t>n and Mutations in 20% gene boundary.</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Most of the content comes from Zhang Yong and </a:t>
            </a:r>
            <a:r>
              <a:rPr lang="en-US" altLang="zh-CN" dirty="0" err="1"/>
              <a:t>hecker's</a:t>
            </a:r>
            <a:r>
              <a:rPr lang="en-US" altLang="zh-CN" dirty="0"/>
              <a:t> articles. They spent a lot of time studying new genes and gene loss. I just introduced part of their work. If you are interested, you can read these articles and have some discussion with me.</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1.xml"/><Relationship Id="rId2" Type="http://schemas.openxmlformats.org/officeDocument/2006/relationships/image" Target="../media/image9.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11.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1435" y="501650"/>
            <a:ext cx="12026900" cy="1144905"/>
          </a:xfrm>
        </p:spPr>
        <p:txBody>
          <a:bodyPr>
            <a:normAutofit fontScale="90000"/>
          </a:bodyPr>
          <a:lstStyle/>
          <a:p>
            <a:pPr algn="l"/>
            <a:r>
              <a:rPr lang="en-US" altLang="zh-CN" sz="4000"/>
              <a:t>New gene </a:t>
            </a:r>
            <a:r>
              <a:rPr lang="zh-CN" altLang="en-US" sz="4000"/>
              <a:t>（</a:t>
            </a:r>
            <a:r>
              <a:rPr lang="en-US" altLang="zh-CN" sz="4000"/>
              <a:t>Y.E. Zhang</a:t>
            </a:r>
            <a:r>
              <a:rPr lang="zh-CN" altLang="en-US" sz="4000"/>
              <a:t>）</a:t>
            </a:r>
            <a:r>
              <a:rPr lang="en-US" altLang="zh-CN" sz="4000"/>
              <a:t>Identification of newly evolved genes</a:t>
            </a:r>
            <a:br>
              <a:rPr lang="zh-CN" altLang="en-US" sz="4000"/>
            </a:br>
            <a:endParaRPr lang="zh-CN" altLang="en-US" sz="4000"/>
          </a:p>
        </p:txBody>
      </p:sp>
      <p:sp>
        <p:nvSpPr>
          <p:cNvPr id="3" name="副标题 2"/>
          <p:cNvSpPr>
            <a:spLocks noGrp="1"/>
          </p:cNvSpPr>
          <p:nvPr>
            <p:ph type="subTitle" idx="1"/>
          </p:nvPr>
        </p:nvSpPr>
        <p:spPr>
          <a:xfrm>
            <a:off x="372745" y="3071495"/>
            <a:ext cx="11705590" cy="1655445"/>
          </a:xfrm>
        </p:spPr>
        <p:txBody>
          <a:bodyPr/>
          <a:lstStyle/>
          <a:p>
            <a:pPr algn="l"/>
            <a:r>
              <a:rPr lang="en-US" altLang="zh-CN" sz="3200"/>
              <a:t>  </a:t>
            </a:r>
            <a:r>
              <a:rPr lang="zh-CN" altLang="en-US" sz="3200"/>
              <a:t>For a D. melanogaster gene A, we deduced its origination time by inferring its  ortholog distribution in different species</a:t>
            </a:r>
            <a:endParaRPr lang="zh-CN" altLang="en-US" sz="3200"/>
          </a:p>
        </p:txBody>
      </p:sp>
      <p:sp>
        <p:nvSpPr>
          <p:cNvPr id="4" name="文本框 3"/>
          <p:cNvSpPr txBox="1"/>
          <p:nvPr/>
        </p:nvSpPr>
        <p:spPr>
          <a:xfrm>
            <a:off x="298450" y="1555750"/>
            <a:ext cx="11595735" cy="645160"/>
          </a:xfrm>
          <a:prstGeom prst="rect">
            <a:avLst/>
          </a:prstGeom>
          <a:noFill/>
        </p:spPr>
        <p:txBody>
          <a:bodyPr wrap="square" rtlCol="0">
            <a:spAutoFit/>
          </a:bodyPr>
          <a:lstStyle/>
          <a:p>
            <a:pPr algn="just"/>
            <a:r>
              <a:rPr lang="en-US" altLang="zh-CN" sz="3600"/>
              <a:t>Examples: Drosophila</a:t>
            </a:r>
            <a:endParaRPr lang="en-US" altLang="zh-CN" sz="36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81635" y="868680"/>
            <a:ext cx="7999730" cy="813435"/>
          </a:xfrm>
        </p:spPr>
        <p:txBody>
          <a:bodyPr>
            <a:normAutofit fontScale="90000"/>
          </a:bodyPr>
          <a:lstStyle/>
          <a:p>
            <a:r>
              <a:rPr lang="zh-CN" altLang="en-US" sz="3555"/>
              <a:t>The smaller the E-value, the better the match.</a:t>
            </a:r>
            <a:endParaRPr lang="zh-CN" altLang="en-US" sz="3555"/>
          </a:p>
        </p:txBody>
      </p:sp>
      <p:sp>
        <p:nvSpPr>
          <p:cNvPr id="3" name="副标题 2"/>
          <p:cNvSpPr>
            <a:spLocks noGrp="1"/>
          </p:cNvSpPr>
          <p:nvPr>
            <p:ph type="subTitle" idx="1"/>
          </p:nvPr>
        </p:nvSpPr>
        <p:spPr>
          <a:xfrm>
            <a:off x="254000" y="2611755"/>
            <a:ext cx="11785600" cy="3128645"/>
          </a:xfrm>
        </p:spPr>
        <p:txBody>
          <a:bodyPr>
            <a:noAutofit/>
          </a:bodyPr>
          <a:lstStyle/>
          <a:p>
            <a:pPr algn="just"/>
            <a:endParaRPr lang="zh-CN" altLang="en-US" sz="2800" dirty="0"/>
          </a:p>
        </p:txBody>
      </p:sp>
      <p:graphicFrame>
        <p:nvGraphicFramePr>
          <p:cNvPr id="4" name="表格 3"/>
          <p:cNvGraphicFramePr>
            <a:graphicFrameLocks noGrp="1"/>
          </p:cNvGraphicFramePr>
          <p:nvPr/>
        </p:nvGraphicFramePr>
        <p:xfrm>
          <a:off x="1406356" y="2611755"/>
          <a:ext cx="8536540" cy="2428724"/>
        </p:xfrm>
        <a:graphic>
          <a:graphicData uri="http://schemas.openxmlformats.org/drawingml/2006/table">
            <a:tbl>
              <a:tblPr firstRow="1" bandRow="1">
                <a:tableStyleId>{5C22544A-7EE6-4342-B048-85BDC9FD1C3A}</a:tableStyleId>
              </a:tblPr>
              <a:tblGrid>
                <a:gridCol w="4268270"/>
                <a:gridCol w="4268270"/>
              </a:tblGrid>
              <a:tr h="574282">
                <a:tc>
                  <a:txBody>
                    <a:bodyPr/>
                    <a:lstStyle/>
                    <a:p>
                      <a:pPr algn="ctr"/>
                      <a:r>
                        <a:rPr lang="en-US" altLang="zh-CN" dirty="0" smtClean="0"/>
                        <a:t>          E-value</a:t>
                      </a:r>
                      <a:endParaRPr lang="zh-CN" altLang="en-US" dirty="0"/>
                    </a:p>
                  </a:txBody>
                  <a:tcPr/>
                </a:tc>
                <a:tc>
                  <a:txBody>
                    <a:bodyPr/>
                    <a:lstStyle/>
                    <a:p>
                      <a:pPr algn="ctr"/>
                      <a:r>
                        <a:rPr lang="en-US" altLang="zh-CN" dirty="0" smtClean="0"/>
                        <a:t>Quality</a:t>
                      </a:r>
                      <a:endParaRPr lang="zh-CN" altLang="en-US" dirty="0"/>
                    </a:p>
                  </a:txBody>
                  <a:tcPr/>
                </a:tc>
              </a:tr>
              <a:tr h="574282">
                <a:tc>
                  <a:txBody>
                    <a:bodyPr/>
                    <a:lstStyle/>
                    <a:p>
                      <a:pPr algn="ctr"/>
                      <a:r>
                        <a:rPr lang="zh-CN" altLang="en-US" dirty="0" smtClean="0"/>
                        <a:t>＜</a:t>
                      </a:r>
                      <a:r>
                        <a:rPr lang="en-US" altLang="zh-CN" dirty="0" err="1" smtClean="0"/>
                        <a:t>1e</a:t>
                      </a:r>
                      <a:r>
                        <a:rPr lang="en-US" altLang="zh-CN" baseline="30000" dirty="0" smtClean="0"/>
                        <a:t>-50</a:t>
                      </a:r>
                      <a:endParaRPr lang="zh-CN" altLang="en-US" baseline="30000" dirty="0"/>
                    </a:p>
                  </a:txBody>
                  <a:tcPr/>
                </a:tc>
                <a:tc>
                  <a:txBody>
                    <a:bodyPr/>
                    <a:lstStyle/>
                    <a:p>
                      <a:pPr algn="l"/>
                      <a:r>
                        <a:rPr lang="en-US" altLang="zh-CN" dirty="0" smtClean="0"/>
                        <a:t>be considered as very high quality</a:t>
                      </a:r>
                      <a:endParaRPr lang="zh-CN" altLang="en-US" dirty="0"/>
                    </a:p>
                  </a:txBody>
                  <a:tcPr/>
                </a:tc>
              </a:tr>
              <a:tr h="574282">
                <a:tc>
                  <a:txBody>
                    <a:bodyPr/>
                    <a:lstStyle/>
                    <a:p>
                      <a:pPr algn="ctr"/>
                      <a:r>
                        <a:rPr lang="zh-CN" altLang="en-US" dirty="0" smtClean="0"/>
                        <a:t>＜</a:t>
                      </a:r>
                      <a:r>
                        <a:rPr lang="en-US" altLang="zh-CN" dirty="0" smtClean="0"/>
                        <a:t>0.01</a:t>
                      </a:r>
                      <a:endParaRPr lang="zh-CN" altLang="en-US" dirty="0"/>
                    </a:p>
                  </a:txBody>
                  <a:tcPr/>
                </a:tc>
                <a:tc>
                  <a:txBody>
                    <a:bodyPr/>
                    <a:lstStyle/>
                    <a:p>
                      <a:pPr algn="l"/>
                      <a:r>
                        <a:rPr lang="en-US" altLang="zh-CN" dirty="0" smtClean="0"/>
                        <a:t>be considered as good hit for homology matches.</a:t>
                      </a:r>
                      <a:endParaRPr lang="zh-CN" altLang="en-US" dirty="0"/>
                    </a:p>
                  </a:txBody>
                  <a:tcPr/>
                </a:tc>
              </a:tr>
              <a:tr h="574282">
                <a:tc>
                  <a:txBody>
                    <a:bodyPr/>
                    <a:lstStyle/>
                    <a:p>
                      <a:pPr algn="ctr"/>
                      <a:r>
                        <a:rPr lang="zh-CN" altLang="en-US" dirty="0" smtClean="0"/>
                        <a:t>＜ </a:t>
                      </a:r>
                      <a:r>
                        <a:rPr lang="en-US" altLang="zh-CN" dirty="0" smtClean="0"/>
                        <a:t>10</a:t>
                      </a:r>
                      <a:endParaRPr lang="zh-CN" altLang="en-US" dirty="0"/>
                    </a:p>
                  </a:txBody>
                  <a:tcPr/>
                </a:tc>
                <a:tc>
                  <a:txBody>
                    <a:bodyPr/>
                    <a:lstStyle/>
                    <a:p>
                      <a:pPr algn="l"/>
                      <a:r>
                        <a:rPr lang="en-US" altLang="zh-CN" dirty="0" smtClean="0"/>
                        <a:t>can not be </a:t>
                      </a:r>
                      <a:r>
                        <a:rPr lang="en-US" altLang="zh-CN" dirty="0" smtClean="0"/>
                        <a:t>considered as good hit for homology matches.</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34010" y="215900"/>
            <a:ext cx="11606530" cy="1468120"/>
          </a:xfrm>
        </p:spPr>
        <p:txBody>
          <a:bodyPr/>
          <a:lstStyle/>
          <a:p>
            <a:pPr algn="l"/>
            <a:r>
              <a:rPr lang="en-US" altLang="zh-CN" sz="4400"/>
              <a:t>Gene Loss(Hecker)  </a:t>
            </a:r>
            <a:endParaRPr lang="en-US" altLang="zh-CN" sz="4400"/>
          </a:p>
        </p:txBody>
      </p:sp>
      <p:sp>
        <p:nvSpPr>
          <p:cNvPr id="3" name="副标题 2"/>
          <p:cNvSpPr>
            <a:spLocks noGrp="1"/>
          </p:cNvSpPr>
          <p:nvPr>
            <p:ph type="subTitle" idx="1"/>
          </p:nvPr>
        </p:nvSpPr>
        <p:spPr>
          <a:xfrm>
            <a:off x="334010" y="2010410"/>
            <a:ext cx="11607165" cy="1655445"/>
          </a:xfrm>
        </p:spPr>
        <p:txBody>
          <a:bodyPr>
            <a:noAutofit/>
          </a:bodyPr>
          <a:lstStyle/>
          <a:p>
            <a:pPr algn="l"/>
            <a:r>
              <a:rPr lang="en-US" altLang="zh-CN" sz="3600"/>
              <a:t> 1. </a:t>
            </a:r>
            <a:r>
              <a:rPr lang="zh-CN" altLang="en-US" sz="3600"/>
              <a:t>Identifying the genomic changes that underlie phenotypic adaptations is a key challenge in evolutionary biology and genomics. </a:t>
            </a:r>
            <a:endParaRPr lang="zh-CN" altLang="en-US" sz="3600"/>
          </a:p>
          <a:p>
            <a:pPr algn="l"/>
            <a:r>
              <a:rPr lang="en-US" altLang="zh-CN" sz="3600"/>
              <a:t>2. </a:t>
            </a:r>
            <a:r>
              <a:rPr lang="zh-CN" altLang="en-US" sz="3600"/>
              <a:t>Loss of protein-coding genes is one type of genomic change with the potential to affect phenotypic evolution.</a:t>
            </a:r>
            <a:endParaRPr lang="zh-CN" altLang="en-US" sz="36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384300" y="3602355"/>
            <a:ext cx="10095865" cy="788035"/>
          </a:xfrm>
        </p:spPr>
        <p:txBody>
          <a:bodyPr>
            <a:normAutofit fontScale="90000"/>
          </a:bodyPr>
          <a:lstStyle/>
          <a:p>
            <a:pPr algn="l"/>
            <a:r>
              <a:rPr lang="en-US" altLang="zh-CN" sz="4890"/>
              <a:t>Examples: 62 placental mammals &amp;human</a:t>
            </a:r>
            <a:br>
              <a:rPr lang="en-US" altLang="zh-CN" sz="4890"/>
            </a:br>
            <a:r>
              <a:rPr lang="en-US" altLang="zh-CN" sz="4890"/>
              <a:t>                                  </a:t>
            </a:r>
            <a:r>
              <a:rPr lang="en-US" altLang="zh-CN" sz="4890">
                <a:latin typeface="Arial" panose="020B0604020202020204" pitchFamily="34" charset="0"/>
                <a:cs typeface="Arial" panose="020B0604020202020204" pitchFamily="34" charset="0"/>
              </a:rPr>
              <a:t>↓</a:t>
            </a:r>
            <a:br>
              <a:rPr lang="en-US" altLang="zh-CN" sz="4890"/>
            </a:br>
            <a:r>
              <a:rPr lang="en-US" altLang="zh-CN" sz="4890"/>
              <a:t>   </a:t>
            </a:r>
            <a:r>
              <a:rPr lang="en-US" altLang="zh-CN" sz="4890">
                <a:sym typeface="+mn-ea"/>
              </a:rPr>
              <a:t>detect gene-inactivating mutations</a:t>
            </a:r>
            <a:br>
              <a:rPr lang="en-US" altLang="zh-CN" sz="3200"/>
            </a:br>
            <a:endParaRPr lang="en-US" altLang="zh-CN" sz="320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3400" y="2576830"/>
            <a:ext cx="11949430" cy="2310130"/>
          </a:xfrm>
        </p:spPr>
        <p:txBody>
          <a:bodyPr>
            <a:normAutofit fontScale="90000"/>
          </a:bodyPr>
          <a:lstStyle/>
          <a:p>
            <a:pPr algn="l"/>
            <a:br>
              <a:rPr lang="en-US" altLang="zh-CN" sz="3555"/>
            </a:br>
            <a:br>
              <a:rPr lang="en-US" altLang="zh-CN" sz="3555"/>
            </a:br>
            <a:r>
              <a:rPr lang="en-US" altLang="zh-CN" sz="3555"/>
              <a:t>       </a:t>
            </a:r>
            <a:r>
              <a:rPr lang="zh-CN" altLang="en-US" sz="3555"/>
              <a:t>To detect intact genes and lost genes (also called unitary pseudogenes), we made use of a whole-genome alignment between human and placental mammals. These alignments were obtained with parameters that are sufficiently sensitive to align exons among placental mammals</a:t>
            </a:r>
            <a:endParaRPr lang="zh-CN" altLang="en-US" sz="3555"/>
          </a:p>
        </p:txBody>
      </p:sp>
      <p:sp>
        <p:nvSpPr>
          <p:cNvPr id="3" name="副标题 2"/>
          <p:cNvSpPr>
            <a:spLocks noGrp="1"/>
          </p:cNvSpPr>
          <p:nvPr>
            <p:ph type="subTitle" idx="1"/>
          </p:nvPr>
        </p:nvSpPr>
        <p:spPr/>
        <p:txBody>
          <a:bodyPr/>
          <a:lstStyle/>
          <a:p>
            <a:endParaRPr lang="zh-CN" altLang="en-US"/>
          </a:p>
        </p:txBody>
      </p:sp>
      <p:sp>
        <p:nvSpPr>
          <p:cNvPr id="4" name="文本框 3"/>
          <p:cNvSpPr txBox="1"/>
          <p:nvPr/>
        </p:nvSpPr>
        <p:spPr>
          <a:xfrm>
            <a:off x="342900" y="387350"/>
            <a:ext cx="4318000" cy="768350"/>
          </a:xfrm>
          <a:prstGeom prst="rect">
            <a:avLst/>
          </a:prstGeom>
          <a:noFill/>
        </p:spPr>
        <p:txBody>
          <a:bodyPr wrap="square" rtlCol="0">
            <a:spAutoFit/>
          </a:bodyPr>
          <a:lstStyle/>
          <a:p>
            <a:pPr algn="l"/>
            <a:r>
              <a:rPr lang="en-US" altLang="zh-CN" sz="4400"/>
              <a:t>Methods</a:t>
            </a:r>
            <a:endParaRPr lang="en-US" altLang="zh-CN" sz="4400"/>
          </a:p>
        </p:txBody>
      </p:sp>
      <p:sp>
        <p:nvSpPr>
          <p:cNvPr id="6" name="文本框 5"/>
          <p:cNvSpPr txBox="1"/>
          <p:nvPr/>
        </p:nvSpPr>
        <p:spPr>
          <a:xfrm>
            <a:off x="889000" y="1441450"/>
            <a:ext cx="6032500" cy="583565"/>
          </a:xfrm>
          <a:prstGeom prst="rect">
            <a:avLst/>
          </a:prstGeom>
          <a:noFill/>
        </p:spPr>
        <p:txBody>
          <a:bodyPr wrap="square" rtlCol="0">
            <a:spAutoFit/>
          </a:bodyPr>
          <a:lstStyle/>
          <a:p>
            <a:r>
              <a:rPr lang="en-US" altLang="zh-CN" sz="3200"/>
              <a:t>Strandard genome alignment</a:t>
            </a:r>
            <a:endParaRPr lang="en-US" altLang="zh-CN" sz="32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57835" y="1405255"/>
            <a:ext cx="11200130" cy="2921000"/>
          </a:xfrm>
        </p:spPr>
        <p:txBody>
          <a:bodyPr>
            <a:normAutofit fontScale="90000"/>
          </a:bodyPr>
          <a:lstStyle/>
          <a:p>
            <a:pPr algn="l"/>
            <a:r>
              <a:rPr lang="en-US" sz="3555"/>
              <a:t>  </a:t>
            </a:r>
            <a:r>
              <a:rPr sz="3555"/>
              <a:t>Genome alignments are more appropriate for detecting gene loss events than existing gene annotations, since the absence of an annotation for a gene can also be due to incomplete genomic data or other artifacts. Furthermore, gene annotations are not available for many placental mammals</a:t>
            </a:r>
            <a:endParaRPr sz="3555"/>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4670" y="1783080"/>
            <a:ext cx="12088495" cy="2387600"/>
          </a:xfrm>
        </p:spPr>
        <p:txBody>
          <a:bodyPr>
            <a:normAutofit fontScale="90000"/>
          </a:bodyPr>
          <a:lstStyle/>
          <a:p>
            <a:pPr algn="l"/>
            <a:r>
              <a:rPr lang="zh-CN" altLang="en-US" sz="4000"/>
              <a:t>Therefore, we used the gene annotation of a reference species ( the human genome) and investigated the potential loss of these 19,425 genes by searching the genome alignment for gene-inactivating mutations in 62 placental mammals</a:t>
            </a:r>
            <a:endParaRPr lang="zh-CN" altLang="en-US" sz="400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7650" y="201930"/>
            <a:ext cx="11911330" cy="2387600"/>
          </a:xfrm>
        </p:spPr>
        <p:txBody>
          <a:bodyPr>
            <a:normAutofit/>
          </a:bodyPr>
          <a:lstStyle/>
          <a:p>
            <a:pPr algn="l"/>
            <a:r>
              <a:rPr lang="en-US" altLang="zh-CN" sz="3200"/>
              <a:t>    we did not only search for the complete loss of exons or entire genes, but also searched for the following gene-inactivating mutations:</a:t>
            </a:r>
            <a:endParaRPr lang="en-US" altLang="zh-CN" sz="3200"/>
          </a:p>
        </p:txBody>
      </p:sp>
      <p:sp>
        <p:nvSpPr>
          <p:cNvPr id="3" name="副标题 2"/>
          <p:cNvSpPr>
            <a:spLocks noGrp="1"/>
          </p:cNvSpPr>
          <p:nvPr>
            <p:ph type="subTitle" idx="1"/>
          </p:nvPr>
        </p:nvSpPr>
        <p:spPr>
          <a:xfrm>
            <a:off x="546100" y="3188335"/>
            <a:ext cx="11099165" cy="2645410"/>
          </a:xfrm>
        </p:spPr>
        <p:txBody>
          <a:bodyPr>
            <a:normAutofit/>
          </a:bodyPr>
          <a:lstStyle/>
          <a:p>
            <a:pPr algn="l"/>
            <a:r>
              <a:rPr lang="zh-CN" altLang="en-US" dirty="0"/>
              <a:t>(i)  insertions and deletions that shift the reading frame</a:t>
            </a:r>
            <a:endParaRPr lang="zh-CN" altLang="en-US" dirty="0"/>
          </a:p>
          <a:p>
            <a:pPr algn="l"/>
            <a:r>
              <a:rPr lang="zh-CN" altLang="en-US" dirty="0"/>
              <a:t>(ii) frame-preserving insertions (for example due to a transposon insertion) </a:t>
            </a:r>
            <a:endParaRPr lang="en-US" altLang="zh-CN" dirty="0" smtClean="0"/>
          </a:p>
          <a:p>
            <a:pPr algn="l"/>
            <a:r>
              <a:rPr lang="en-US" altLang="zh-CN" dirty="0"/>
              <a:t> </a:t>
            </a:r>
            <a:r>
              <a:rPr lang="en-US" altLang="zh-CN" dirty="0" smtClean="0"/>
              <a:t>    </a:t>
            </a:r>
            <a:r>
              <a:rPr lang="zh-CN" altLang="en-US" dirty="0" smtClean="0"/>
              <a:t>that </a:t>
            </a:r>
            <a:r>
              <a:rPr lang="zh-CN" altLang="en-US" dirty="0"/>
              <a:t>create a premature stop codon</a:t>
            </a:r>
            <a:endParaRPr lang="zh-CN" altLang="en-US" dirty="0"/>
          </a:p>
          <a:p>
            <a:pPr algn="l"/>
            <a:r>
              <a:rPr lang="zh-CN" altLang="en-US" dirty="0"/>
              <a:t>(iii) </a:t>
            </a:r>
            <a:r>
              <a:rPr lang="zh-CN" altLang="en-US" dirty="0" smtClean="0"/>
              <a:t>substitutions </a:t>
            </a:r>
            <a:r>
              <a:rPr lang="zh-CN" altLang="en-US" dirty="0"/>
              <a:t>that create an inframe stop codon</a:t>
            </a:r>
            <a:endParaRPr lang="zh-CN" altLang="en-US" dirty="0"/>
          </a:p>
          <a:p>
            <a:pPr algn="l"/>
            <a:r>
              <a:rPr lang="zh-CN" altLang="en-US" dirty="0"/>
              <a:t>(iv) mutations that disrupt splice sites</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Interference </a:t>
            </a:r>
            <a:r>
              <a:rPr lang="en-US" altLang="zh-CN"/>
              <a:t>information</a:t>
            </a:r>
            <a:endParaRPr lang="en-US" altLang="zh-CN"/>
          </a:p>
        </p:txBody>
      </p:sp>
      <p:sp>
        <p:nvSpPr>
          <p:cNvPr id="3" name="内容占位符 2"/>
          <p:cNvSpPr>
            <a:spLocks noGrp="1"/>
          </p:cNvSpPr>
          <p:nvPr>
            <p:ph idx="1"/>
          </p:nvPr>
        </p:nvSpPr>
        <p:spPr/>
        <p:txBody>
          <a:bodyPr/>
          <a:lstStyle/>
          <a:p>
            <a:pPr marL="0" indent="0">
              <a:buNone/>
            </a:pPr>
            <a:r>
              <a:rPr lang="zh-CN" altLang="en-US"/>
              <a:t>But not all genes in the list are completely missing genes. We need to exclude some non-inactivated genes mixed in</a:t>
            </a:r>
            <a:endParaRPr lang="zh-CN" altLang="en-US"/>
          </a:p>
          <a:p>
            <a:pPr marL="0" indent="0">
              <a:buNone/>
            </a:pPr>
            <a:endParaRPr lang="zh-CN" altLang="en-US"/>
          </a:p>
          <a:p>
            <a:pPr marL="0" indent="0">
              <a:buNone/>
            </a:pPr>
            <a:r>
              <a:rPr lang="zh-CN" altLang="en-US">
                <a:latin typeface="Arial" panose="020B0604020202020204" pitchFamily="34" charset="0"/>
                <a:cs typeface="Arial" panose="020B0604020202020204" pitchFamily="34" charset="0"/>
              </a:rPr>
              <a:t>             ∙</a:t>
            </a:r>
            <a:r>
              <a:rPr lang="zh-CN" altLang="en-US">
                <a:sym typeface="+mn-ea"/>
              </a:rPr>
              <a:t>mimic real gene-inactivating mutations</a:t>
            </a:r>
            <a:endParaRPr lang="zh-CN" altLang="en-US">
              <a:sym typeface="+mn-ea"/>
            </a:endParaRPr>
          </a:p>
          <a:p>
            <a:pPr marL="0" indent="0">
              <a:buNone/>
            </a:pPr>
            <a:endParaRPr lang="zh-CN" altLang="en-US">
              <a:sym typeface="+mn-ea"/>
            </a:endParaRPr>
          </a:p>
          <a:p>
            <a:pPr marL="0" indent="0">
              <a:buNone/>
            </a:pPr>
            <a:r>
              <a:rPr lang="zh-CN" altLang="en-US">
                <a:latin typeface="Arial" panose="020B0604020202020204" pitchFamily="34" charset="0"/>
                <a:cs typeface="Arial" panose="020B0604020202020204" pitchFamily="34" charset="0"/>
                <a:sym typeface="+mn-ea"/>
              </a:rPr>
              <a:t>         ∙</a:t>
            </a:r>
            <a:r>
              <a:rPr lang="zh-CN" altLang="en-US">
                <a:sym typeface="+mn-ea"/>
              </a:rPr>
              <a:t>exon–intron structures of conserved genes have changed</a:t>
            </a:r>
            <a:endParaRPr lang="zh-CN"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753110"/>
            <a:ext cx="10515600" cy="1325563"/>
          </a:xfrm>
        </p:spPr>
        <p:txBody>
          <a:bodyPr>
            <a:normAutofit/>
          </a:bodyPr>
          <a:lstStyle/>
          <a:p>
            <a:r>
              <a:rPr lang="zh-CN" altLang="en-US" sz="2800"/>
              <a:t> Sequencing   errors  mimic  gene­inactivating  mutations</a:t>
            </a:r>
            <a:endParaRPr lang="zh-CN" altLang="en-US" sz="2800"/>
          </a:p>
        </p:txBody>
      </p:sp>
      <p:sp>
        <p:nvSpPr>
          <p:cNvPr id="7" name="下箭头 6"/>
          <p:cNvSpPr/>
          <p:nvPr/>
        </p:nvSpPr>
        <p:spPr>
          <a:xfrm>
            <a:off x="7687310" y="3894455"/>
            <a:ext cx="750570" cy="1177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5810250" y="5149850"/>
            <a:ext cx="5008880" cy="521970"/>
          </a:xfrm>
          <a:prstGeom prst="rect">
            <a:avLst/>
          </a:prstGeom>
          <a:noFill/>
        </p:spPr>
        <p:txBody>
          <a:bodyPr wrap="square" rtlCol="0">
            <a:spAutoFit/>
          </a:bodyPr>
          <a:lstStyle/>
          <a:p>
            <a:r>
              <a:rPr lang="zh-CN" altLang="en-US" sz="2800"/>
              <a:t>low sequencing quality scores</a:t>
            </a:r>
            <a:endParaRPr lang="zh-CN" altLang="en-US" sz="2800"/>
          </a:p>
        </p:txBody>
      </p:sp>
      <p:pic>
        <p:nvPicPr>
          <p:cNvPr id="10" name="内容占位符 9"/>
          <p:cNvPicPr>
            <a:picLocks noGrp="1" noChangeAspect="1"/>
          </p:cNvPicPr>
          <p:nvPr>
            <p:ph idx="1"/>
          </p:nvPr>
        </p:nvPicPr>
        <p:blipFill>
          <a:blip r:embed="rId1"/>
          <a:stretch>
            <a:fillRect/>
          </a:stretch>
        </p:blipFill>
        <p:spPr>
          <a:xfrm>
            <a:off x="1450340" y="1863725"/>
            <a:ext cx="9368790" cy="172466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28600" y="-33020"/>
            <a:ext cx="11454765" cy="2387600"/>
          </a:xfrm>
        </p:spPr>
        <p:txBody>
          <a:bodyPr>
            <a:normAutofit/>
          </a:bodyPr>
          <a:lstStyle/>
          <a:p>
            <a:r>
              <a:rPr lang="zh-CN" altLang="en-US"/>
              <a:t> </a:t>
            </a:r>
            <a:r>
              <a:rPr lang="zh-CN" altLang="en-US" sz="3555"/>
              <a:t>exclude potential artifacts that can mimic real gene-inactivating mutations</a:t>
            </a:r>
            <a:endParaRPr lang="zh-CN" altLang="en-US" sz="3555"/>
          </a:p>
        </p:txBody>
      </p:sp>
      <p:sp>
        <p:nvSpPr>
          <p:cNvPr id="3" name="副标题 2"/>
          <p:cNvSpPr>
            <a:spLocks noGrp="1"/>
          </p:cNvSpPr>
          <p:nvPr>
            <p:ph type="subTitle" idx="1"/>
          </p:nvPr>
        </p:nvSpPr>
        <p:spPr>
          <a:xfrm>
            <a:off x="13970" y="3615055"/>
            <a:ext cx="11707495" cy="2480945"/>
          </a:xfrm>
        </p:spPr>
        <p:txBody>
          <a:bodyPr>
            <a:noAutofit/>
          </a:bodyPr>
          <a:lstStyle/>
          <a:p>
            <a:r>
              <a:rPr lang="zh-CN" altLang="en-US" sz="3100" dirty="0"/>
              <a:t> </a:t>
            </a:r>
            <a:r>
              <a:rPr lang="en-US" altLang="zh-CN" sz="3100" dirty="0"/>
              <a:t>1.</a:t>
            </a:r>
            <a:r>
              <a:rPr lang="zh-CN" altLang="en-US" sz="3100" dirty="0"/>
              <a:t>we excluded deleted or unaligning exons or genes from the list of inactivating mutations if the respective genomic region overlaps a</a:t>
            </a:r>
            <a:r>
              <a:rPr lang="en-US" altLang="zh-CN" sz="3100" dirty="0"/>
              <a:t>n</a:t>
            </a:r>
            <a:r>
              <a:rPr lang="zh-CN" altLang="en-US" sz="3100" dirty="0"/>
              <a:t>   assembly gap in the query species</a:t>
            </a:r>
            <a:endParaRPr lang="zh-CN" altLang="en-US" sz="3100" dirty="0"/>
          </a:p>
        </p:txBody>
      </p:sp>
      <p:sp>
        <p:nvSpPr>
          <p:cNvPr id="4" name="文本框 3"/>
          <p:cNvSpPr txBox="1"/>
          <p:nvPr/>
        </p:nvSpPr>
        <p:spPr>
          <a:xfrm>
            <a:off x="1105535" y="2712720"/>
            <a:ext cx="3847465" cy="583565"/>
          </a:xfrm>
          <a:prstGeom prst="rect">
            <a:avLst/>
          </a:prstGeom>
          <a:noFill/>
        </p:spPr>
        <p:txBody>
          <a:bodyPr wrap="square" rtlCol="0" anchor="t">
            <a:spAutoFit/>
          </a:bodyPr>
          <a:lstStyle/>
          <a:p>
            <a:r>
              <a:rPr lang="zh-CN" altLang="en-US"/>
              <a:t> </a:t>
            </a:r>
            <a:r>
              <a:rPr lang="zh-CN" altLang="en-US" sz="3200"/>
              <a:t>a series of filter</a:t>
            </a:r>
            <a:endParaRPr lang="zh-CN" altLang="en-US" sz="3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2140" y="591820"/>
            <a:ext cx="10968355" cy="2387600"/>
          </a:xfrm>
        </p:spPr>
        <p:txBody>
          <a:bodyPr>
            <a:normAutofit fontScale="90000"/>
          </a:bodyPr>
          <a:lstStyle/>
          <a:p>
            <a:pPr algn="l"/>
            <a:r>
              <a:rPr lang="en-US" altLang="zh-CN" sz="3555"/>
              <a:t>  </a:t>
            </a:r>
            <a:r>
              <a:rPr lang="zh-CN" altLang="en-US" sz="3555"/>
              <a:t>In other words, we used gene A presence or absence in an outgroup species such as D. simulans. More specifically, we addressed this question by investigating whether gene A exists in the syntenic chain between D. melanogaster and another species </a:t>
            </a:r>
            <a:endParaRPr lang="zh-CN" altLang="en-US" sz="3555"/>
          </a:p>
        </p:txBody>
      </p:sp>
      <p:sp>
        <p:nvSpPr>
          <p:cNvPr id="3" name="副标题 2"/>
          <p:cNvSpPr>
            <a:spLocks noGrp="1"/>
          </p:cNvSpPr>
          <p:nvPr>
            <p:ph type="subTitle" idx="1"/>
          </p:nvPr>
        </p:nvSpPr>
        <p:spPr/>
        <p:txBody>
          <a:bodyPr/>
          <a:lstStyle/>
          <a:p>
            <a:endParaRPr lang="zh-CN" altLang="en-US"/>
          </a:p>
        </p:txBody>
      </p:sp>
      <p:sp>
        <p:nvSpPr>
          <p:cNvPr id="4" name="文本框 3"/>
          <p:cNvSpPr txBox="1"/>
          <p:nvPr/>
        </p:nvSpPr>
        <p:spPr>
          <a:xfrm>
            <a:off x="3195955" y="3874135"/>
            <a:ext cx="6782435" cy="2061210"/>
          </a:xfrm>
          <a:prstGeom prst="rect">
            <a:avLst/>
          </a:prstGeom>
          <a:noFill/>
        </p:spPr>
        <p:txBody>
          <a:bodyPr wrap="square" rtlCol="0">
            <a:spAutoFit/>
          </a:bodyPr>
          <a:lstStyle/>
          <a:p>
            <a:r>
              <a:rPr lang="zh-CN" altLang="en-US" sz="3200">
                <a:sym typeface="+mn-ea"/>
              </a:rPr>
              <a:t>D. melanogaster</a:t>
            </a:r>
            <a:r>
              <a:rPr lang="en-US" altLang="zh-CN" sz="3200">
                <a:sym typeface="+mn-ea"/>
              </a:rPr>
              <a:t>:subject species</a:t>
            </a:r>
            <a:endParaRPr lang="en-US" altLang="zh-CN" sz="3200">
              <a:sym typeface="+mn-ea"/>
            </a:endParaRPr>
          </a:p>
          <a:p>
            <a:endParaRPr lang="en-US" altLang="zh-CN" sz="3200">
              <a:sym typeface="+mn-ea"/>
            </a:endParaRPr>
          </a:p>
          <a:p>
            <a:r>
              <a:rPr lang="zh-CN" altLang="en-US" sz="3200">
                <a:sym typeface="+mn-ea"/>
              </a:rPr>
              <a:t>another species</a:t>
            </a:r>
            <a:r>
              <a:rPr lang="en-US" altLang="zh-CN" sz="3200">
                <a:sym typeface="+mn-ea"/>
              </a:rPr>
              <a:t>:reference species</a:t>
            </a:r>
            <a:endParaRPr lang="en-US" altLang="zh-CN" sz="3200">
              <a:sym typeface="+mn-ea"/>
            </a:endParaRPr>
          </a:p>
          <a:p>
            <a:endParaRPr lang="en-US" altLang="zh-CN" sz="3200">
              <a:sym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110"/>
              <a:t>Assembly  gaps  mimic  exon  or  gene  deletions</a:t>
            </a:r>
            <a:endParaRPr lang="zh-CN" altLang="en-US" sz="3110"/>
          </a:p>
        </p:txBody>
      </p:sp>
      <p:pic>
        <p:nvPicPr>
          <p:cNvPr id="6" name="内容占位符 5"/>
          <p:cNvPicPr>
            <a:picLocks noGrp="1" noChangeAspect="1"/>
          </p:cNvPicPr>
          <p:nvPr>
            <p:ph idx="1"/>
          </p:nvPr>
        </p:nvPicPr>
        <p:blipFill>
          <a:blip r:embed="rId1"/>
          <a:stretch>
            <a:fillRect/>
          </a:stretch>
        </p:blipFill>
        <p:spPr>
          <a:xfrm>
            <a:off x="408305" y="1691005"/>
            <a:ext cx="11164570" cy="2125980"/>
          </a:xfrm>
          <a:prstGeom prst="rect">
            <a:avLst/>
          </a:prstGeom>
        </p:spPr>
      </p:pic>
      <p:sp>
        <p:nvSpPr>
          <p:cNvPr id="7" name="下箭头 6"/>
          <p:cNvSpPr/>
          <p:nvPr/>
        </p:nvSpPr>
        <p:spPr>
          <a:xfrm>
            <a:off x="4529455" y="3990975"/>
            <a:ext cx="892810" cy="1009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2574290" y="5142865"/>
            <a:ext cx="5034280" cy="11391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800" dirty="0"/>
              <a:t> it  </a:t>
            </a:r>
            <a:r>
              <a:rPr lang="zh-CN" altLang="en-US" sz="2800" dirty="0" smtClean="0"/>
              <a:t>overlaps  an  assembly  gap</a:t>
            </a:r>
            <a:endParaRPr lang="zh-CN" alt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165" y="1122680"/>
            <a:ext cx="12183110" cy="3461385"/>
          </a:xfrm>
        </p:spPr>
        <p:txBody>
          <a:bodyPr>
            <a:normAutofit/>
          </a:bodyPr>
          <a:lstStyle/>
          <a:p>
            <a:pPr algn="l"/>
            <a:r>
              <a:rPr lang="en-US" altLang="zh-CN" sz="3555" dirty="0"/>
              <a:t> 2.</a:t>
            </a:r>
            <a:r>
              <a:rPr lang="zh-CN" altLang="en-US" sz="3555" dirty="0"/>
              <a:t>we only considered genes that occur in a context of conserved gene order in a query species to exclude potential misalignments to processed pseudogenes and paralogs that are typically located in a different context. This also implies that all considered exon or gene deletions occur in an otherwise- conserved context</a:t>
            </a:r>
            <a:endParaRPr lang="zh-CN" altLang="en-US" sz="3555" dirty="0"/>
          </a:p>
        </p:txBody>
      </p:sp>
      <p:sp>
        <p:nvSpPr>
          <p:cNvPr id="3" name="副标题 2"/>
          <p:cNvSpPr>
            <a:spLocks noGrp="1"/>
          </p:cNvSpPr>
          <p:nvPr>
            <p:ph type="subTitle" idx="1"/>
          </p:nvPr>
        </p:nvSpPr>
        <p:spPr>
          <a:xfrm>
            <a:off x="1569720" y="4584065"/>
            <a:ext cx="9144000" cy="1655762"/>
          </a:xfrm>
        </p:spPr>
        <p:txBody>
          <a:bodyPr/>
          <a:lstStyle/>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stretch>
            <a:fillRect/>
          </a:stretch>
        </p:blipFill>
        <p:spPr>
          <a:xfrm>
            <a:off x="838200" y="1893570"/>
            <a:ext cx="10516235" cy="1562735"/>
          </a:xfrm>
          <a:prstGeom prst="rect">
            <a:avLst/>
          </a:prstGeom>
        </p:spPr>
      </p:pic>
      <p:sp>
        <p:nvSpPr>
          <p:cNvPr id="5" name="下箭头 4"/>
          <p:cNvSpPr/>
          <p:nvPr/>
        </p:nvSpPr>
        <p:spPr>
          <a:xfrm>
            <a:off x="5694045" y="3700145"/>
            <a:ext cx="815340" cy="1035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548890" y="4968240"/>
            <a:ext cx="8805545" cy="1198880"/>
          </a:xfrm>
          <a:prstGeom prst="rect">
            <a:avLst/>
          </a:prstGeom>
          <a:noFill/>
        </p:spPr>
        <p:txBody>
          <a:bodyPr wrap="square" rtlCol="0">
            <a:spAutoFit/>
          </a:bodyPr>
          <a:lstStyle/>
          <a:p>
            <a:r>
              <a:rPr lang="zh-CN" altLang="en-US" sz="2400" dirty="0"/>
              <a:t>boxes  in  an  “alignment  chain”  represent  aligning  regions,  the  single   horizontal   lines   show   the   lack   of   all   introns,   which   is   a   hallmark   of   a   processed pseudogene</a:t>
            </a:r>
            <a:endParaRPr lang="zh-CN" alt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21995" y="1874520"/>
            <a:ext cx="11162665" cy="2387600"/>
          </a:xfrm>
        </p:spPr>
        <p:txBody>
          <a:bodyPr>
            <a:normAutofit/>
          </a:bodyPr>
          <a:lstStyle/>
          <a:p>
            <a:pPr algn="l"/>
            <a:r>
              <a:rPr lang="en-US" altLang="zh-CN" sz="3555" dirty="0"/>
              <a:t>  </a:t>
            </a:r>
            <a:r>
              <a:rPr lang="en-US" altLang="zh-CN" sz="3555" dirty="0" err="1" smtClean="0"/>
              <a:t>3.A</a:t>
            </a:r>
            <a:r>
              <a:rPr lang="zh-CN" altLang="en-US" sz="3555" dirty="0" smtClean="0"/>
              <a:t>void</a:t>
            </a:r>
            <a:r>
              <a:rPr lang="en-US" altLang="zh-CN" sz="3555" dirty="0" err="1" smtClean="0"/>
              <a:t>ing</a:t>
            </a:r>
            <a:r>
              <a:rPr lang="zh-CN" altLang="en-US" sz="3555" dirty="0" smtClean="0"/>
              <a:t> </a:t>
            </a:r>
            <a:r>
              <a:rPr lang="zh-CN" altLang="en-US" sz="3555" dirty="0"/>
              <a:t>cases where an inactivating mutation is not observed in an alternative exon alignment, we realigned each coding exon with CESAR</a:t>
            </a:r>
            <a:endParaRPr lang="zh-CN" altLang="en-US" sz="3555" dirty="0"/>
          </a:p>
        </p:txBody>
      </p:sp>
      <p:sp>
        <p:nvSpPr>
          <p:cNvPr id="3" name="副标题 2"/>
          <p:cNvSpPr>
            <a:spLocks noGrp="1"/>
          </p:cNvSpPr>
          <p:nvPr>
            <p:ph type="subTitle" idx="1"/>
          </p:nvPr>
        </p:nvSpPr>
        <p:spPr>
          <a:xfrm>
            <a:off x="1731010" y="4261803"/>
            <a:ext cx="9144000" cy="1655762"/>
          </a:xfrm>
        </p:spPr>
        <p:txBody>
          <a:bodyPr/>
          <a:lstStyle/>
          <a:p>
            <a:endParaRPr lang="zh-CN"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lstStyle/>
          <a:p>
            <a:endParaRPr lang="zh-CN" altLang="en-US" dirty="0"/>
          </a:p>
        </p:txBody>
      </p:sp>
      <p:pic>
        <p:nvPicPr>
          <p:cNvPr id="5" name="图片 4" descr="0dd070d4fa9c869a2359616b5b7a800"/>
          <p:cNvPicPr>
            <a:picLocks noChangeAspect="1"/>
          </p:cNvPicPr>
          <p:nvPr/>
        </p:nvPicPr>
        <p:blipFill>
          <a:blip r:embed="rId1"/>
          <a:stretch>
            <a:fillRect/>
          </a:stretch>
        </p:blipFill>
        <p:spPr>
          <a:xfrm>
            <a:off x="660400" y="1318895"/>
            <a:ext cx="4930775" cy="2045335"/>
          </a:xfrm>
          <a:prstGeom prst="rect">
            <a:avLst/>
          </a:prstGeom>
        </p:spPr>
      </p:pic>
      <p:sp>
        <p:nvSpPr>
          <p:cNvPr id="6" name="右箭头 5"/>
          <p:cNvSpPr/>
          <p:nvPr/>
        </p:nvSpPr>
        <p:spPr>
          <a:xfrm>
            <a:off x="5694045" y="2172970"/>
            <a:ext cx="1061085" cy="75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8a14c3f50d8b0a9118737e4f10839ba"/>
          <p:cNvPicPr>
            <a:picLocks noChangeAspect="1"/>
          </p:cNvPicPr>
          <p:nvPr/>
        </p:nvPicPr>
        <p:blipFill>
          <a:blip r:embed="rId2"/>
          <a:stretch>
            <a:fillRect/>
          </a:stretch>
        </p:blipFill>
        <p:spPr>
          <a:xfrm>
            <a:off x="7016115" y="1318895"/>
            <a:ext cx="4211955" cy="2045335"/>
          </a:xfrm>
          <a:prstGeom prst="rect">
            <a:avLst/>
          </a:prstGeom>
        </p:spPr>
      </p:pic>
      <p:cxnSp>
        <p:nvCxnSpPr>
          <p:cNvPr id="8" name="直接箭头连接符 7"/>
          <p:cNvCxnSpPr/>
          <p:nvPr/>
        </p:nvCxnSpPr>
        <p:spPr>
          <a:xfrm>
            <a:off x="4394635" y="3602038"/>
            <a:ext cx="0" cy="3232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3222942" y="3963671"/>
            <a:ext cx="3001645" cy="398780"/>
          </a:xfrm>
          <a:prstGeom prst="rect">
            <a:avLst/>
          </a:prstGeom>
          <a:noFill/>
        </p:spPr>
        <p:txBody>
          <a:bodyPr wrap="square" rtlCol="0">
            <a:spAutoFit/>
          </a:bodyPr>
          <a:lstStyle/>
          <a:p>
            <a:r>
              <a:rPr lang="zh-CN" altLang="en-US" sz="2000" dirty="0"/>
              <a:t>shifted splice acceptor</a:t>
            </a:r>
            <a:endParaRPr lang="zh-CN" alt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lstStyle/>
          <a:p>
            <a:endParaRPr lang="zh-CN" altLang="en-US" dirty="0"/>
          </a:p>
        </p:txBody>
      </p:sp>
      <p:pic>
        <p:nvPicPr>
          <p:cNvPr id="4" name="图片 3" descr="6c12efe4a0e11b1c5c96611731635ad"/>
          <p:cNvPicPr>
            <a:picLocks noChangeAspect="1"/>
          </p:cNvPicPr>
          <p:nvPr/>
        </p:nvPicPr>
        <p:blipFill>
          <a:blip r:embed="rId1"/>
          <a:stretch>
            <a:fillRect/>
          </a:stretch>
        </p:blipFill>
        <p:spPr>
          <a:xfrm>
            <a:off x="1112520" y="1461135"/>
            <a:ext cx="4723130" cy="1490345"/>
          </a:xfrm>
          <a:prstGeom prst="rect">
            <a:avLst/>
          </a:prstGeom>
        </p:spPr>
      </p:pic>
      <p:pic>
        <p:nvPicPr>
          <p:cNvPr id="5" name="图片 4" descr="0425d478c2801bc7a54fddc7772831b"/>
          <p:cNvPicPr>
            <a:picLocks noChangeAspect="1"/>
          </p:cNvPicPr>
          <p:nvPr/>
        </p:nvPicPr>
        <p:blipFill>
          <a:blip r:embed="rId2"/>
          <a:stretch>
            <a:fillRect/>
          </a:stretch>
        </p:blipFill>
        <p:spPr>
          <a:xfrm>
            <a:off x="7752080" y="1461135"/>
            <a:ext cx="4200525" cy="1490345"/>
          </a:xfrm>
          <a:prstGeom prst="rect">
            <a:avLst/>
          </a:prstGeom>
        </p:spPr>
      </p:pic>
      <p:sp>
        <p:nvSpPr>
          <p:cNvPr id="6" name="右箭头 5"/>
          <p:cNvSpPr/>
          <p:nvPr/>
        </p:nvSpPr>
        <p:spPr>
          <a:xfrm>
            <a:off x="5836285" y="2192020"/>
            <a:ext cx="1915795" cy="5435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a:off x="4050665" y="2903855"/>
            <a:ext cx="12700" cy="388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2112645" y="3343910"/>
            <a:ext cx="3876040" cy="398780"/>
          </a:xfrm>
          <a:prstGeom prst="rect">
            <a:avLst/>
          </a:prstGeom>
          <a:noFill/>
        </p:spPr>
        <p:txBody>
          <a:bodyPr wrap="square" rtlCol="0">
            <a:spAutoFit/>
          </a:bodyPr>
          <a:lstStyle/>
          <a:p>
            <a:r>
              <a:rPr lang="zh-CN" altLang="en-US" sz="2000" dirty="0"/>
              <a:t>frameshift and splice site deletion</a:t>
            </a:r>
            <a:endParaRPr lang="zh-CN" altLang="en-US" sz="2000" dirty="0"/>
          </a:p>
        </p:txBody>
      </p:sp>
      <p:cxnSp>
        <p:nvCxnSpPr>
          <p:cNvPr id="9" name="直接箭头连接符 8"/>
          <p:cNvCxnSpPr/>
          <p:nvPr/>
        </p:nvCxnSpPr>
        <p:spPr>
          <a:xfrm>
            <a:off x="10301605" y="2891155"/>
            <a:ext cx="12700" cy="401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8709660" y="3343910"/>
            <a:ext cx="2950845" cy="398780"/>
          </a:xfrm>
          <a:prstGeom prst="rect">
            <a:avLst/>
          </a:prstGeom>
          <a:noFill/>
        </p:spPr>
        <p:txBody>
          <a:bodyPr wrap="square" rtlCol="0">
            <a:spAutoFit/>
          </a:bodyPr>
          <a:lstStyle/>
          <a:p>
            <a:r>
              <a:rPr lang="en-US" altLang="zh-CN" dirty="0"/>
              <a:t>     </a:t>
            </a:r>
            <a:r>
              <a:rPr lang="en-US" altLang="zh-CN" sz="2000" dirty="0"/>
              <a:t>  </a:t>
            </a:r>
            <a:r>
              <a:rPr lang="zh-CN" altLang="en-US" sz="2000" dirty="0"/>
              <a:t>single codon deletion</a:t>
            </a:r>
            <a:endParaRPr lang="zh-CN" alt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274570" y="145098"/>
            <a:ext cx="9144000" cy="2387600"/>
          </a:xfrm>
        </p:spPr>
        <p:txBody>
          <a:bodyPr>
            <a:normAutofit/>
          </a:bodyPr>
          <a:lstStyle/>
          <a:p>
            <a:br>
              <a:rPr lang="en-US" altLang="zh-CN" sz="4000"/>
            </a:br>
            <a:endParaRPr lang="en-US" altLang="zh-CN" sz="3555"/>
          </a:p>
        </p:txBody>
      </p:sp>
      <p:sp>
        <p:nvSpPr>
          <p:cNvPr id="3" name="副标题 2"/>
          <p:cNvSpPr>
            <a:spLocks noGrp="1"/>
          </p:cNvSpPr>
          <p:nvPr>
            <p:ph type="subTitle" idx="1"/>
          </p:nvPr>
        </p:nvSpPr>
        <p:spPr/>
        <p:txBody>
          <a:bodyPr/>
          <a:lstStyle/>
          <a:p>
            <a:endParaRPr lang="zh-CN" altLang="en-US"/>
          </a:p>
        </p:txBody>
      </p:sp>
      <p:sp>
        <p:nvSpPr>
          <p:cNvPr id="5" name="文本框 4"/>
          <p:cNvSpPr txBox="1"/>
          <p:nvPr/>
        </p:nvSpPr>
        <p:spPr>
          <a:xfrm>
            <a:off x="172085" y="3203575"/>
            <a:ext cx="11847830" cy="2553335"/>
          </a:xfrm>
          <a:prstGeom prst="rect">
            <a:avLst/>
          </a:prstGeom>
          <a:noFill/>
        </p:spPr>
        <p:txBody>
          <a:bodyPr wrap="square" rtlCol="0" anchor="t">
            <a:spAutoFit/>
          </a:bodyPr>
          <a:lstStyle/>
          <a:p>
            <a:r>
              <a:rPr lang="en-US" altLang="zh-CN" sz="3200" dirty="0"/>
              <a:t>  1.</a:t>
            </a:r>
            <a:r>
              <a:rPr sz="3200" dirty="0"/>
              <a:t> </a:t>
            </a:r>
            <a:r>
              <a:rPr sz="3200" dirty="0" smtClean="0"/>
              <a:t>CESAR re-alignment step detects cases where the position of splice sites has shifted. CESAR also explicitly considers the possibility of precise intron deletions, which simply result in a larger composite exon. In case of splice site shifts or intron deletions, we excluded the respective splice site mutations from the list of mutations</a:t>
            </a:r>
            <a:endParaRPr sz="3200" dirty="0"/>
          </a:p>
        </p:txBody>
      </p:sp>
      <p:sp>
        <p:nvSpPr>
          <p:cNvPr id="6" name="文本框 5"/>
          <p:cNvSpPr txBox="1"/>
          <p:nvPr/>
        </p:nvSpPr>
        <p:spPr>
          <a:xfrm>
            <a:off x="480060" y="678180"/>
            <a:ext cx="11309350" cy="1322070"/>
          </a:xfrm>
          <a:prstGeom prst="rect">
            <a:avLst/>
          </a:prstGeom>
          <a:noFill/>
        </p:spPr>
        <p:txBody>
          <a:bodyPr wrap="square" rtlCol="0">
            <a:spAutoFit/>
          </a:bodyPr>
          <a:lstStyle/>
          <a:p>
            <a:pPr algn="ctr"/>
            <a:r>
              <a:rPr lang="en-US" altLang="zh-CN" sz="4000"/>
              <a:t>    </a:t>
            </a:r>
            <a:r>
              <a:rPr lang="zh-CN" altLang="en-US" sz="4000"/>
              <a:t>exclude cases where exon–intron structures of conserved genes have changed in evolution</a:t>
            </a:r>
            <a:endParaRPr lang="zh-CN" altLang="en-US" sz="4000"/>
          </a:p>
        </p:txBody>
      </p:sp>
      <p:sp>
        <p:nvSpPr>
          <p:cNvPr id="4" name="文本框 3"/>
          <p:cNvSpPr txBox="1"/>
          <p:nvPr/>
        </p:nvSpPr>
        <p:spPr>
          <a:xfrm>
            <a:off x="480060" y="2164715"/>
            <a:ext cx="3597910" cy="583565"/>
          </a:xfrm>
          <a:prstGeom prst="rect">
            <a:avLst/>
          </a:prstGeom>
          <a:noFill/>
        </p:spPr>
        <p:txBody>
          <a:bodyPr wrap="square" rtlCol="0">
            <a:spAutoFit/>
          </a:bodyPr>
          <a:lstStyle/>
          <a:p>
            <a:r>
              <a:rPr lang="en-US" altLang="zh-CN" sz="3200" dirty="0"/>
              <a:t>Additional filter </a:t>
            </a:r>
            <a:endParaRPr lang="en-US" altLang="zh-CN"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a:t>
            </a:r>
            <a:r>
              <a:rPr lang="en-US" altLang="zh-CN" sz="3200" dirty="0"/>
              <a:t>Precise  intron  deletions  mimic  splice  site  mutations</a:t>
            </a:r>
            <a:endParaRPr lang="zh-CN" altLang="en-US" sz="3200" dirty="0"/>
          </a:p>
        </p:txBody>
      </p:sp>
      <p:pic>
        <p:nvPicPr>
          <p:cNvPr id="4" name="内容占位符 3"/>
          <p:cNvPicPr>
            <a:picLocks noGrp="1" noChangeAspect="1"/>
          </p:cNvPicPr>
          <p:nvPr>
            <p:ph idx="1"/>
          </p:nvPr>
        </p:nvPicPr>
        <p:blipFill>
          <a:blip r:embed="rId1"/>
          <a:stretch>
            <a:fillRect/>
          </a:stretch>
        </p:blipFill>
        <p:spPr>
          <a:xfrm>
            <a:off x="1078029" y="1430989"/>
            <a:ext cx="8961119" cy="4351338"/>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69875" y="838200"/>
            <a:ext cx="11938000" cy="2387600"/>
          </a:xfrm>
        </p:spPr>
        <p:txBody>
          <a:bodyPr>
            <a:normAutofit fontScale="90000"/>
          </a:bodyPr>
          <a:lstStyle/>
          <a:p>
            <a:pPr algn="l"/>
            <a:r>
              <a:rPr lang="en-US" altLang="zh-CN" sz="3555" dirty="0"/>
              <a:t>  </a:t>
            </a:r>
            <a:r>
              <a:rPr lang="en-US" altLang="zh-CN" sz="3555" dirty="0" err="1"/>
              <a:t>2.since</a:t>
            </a:r>
            <a:r>
              <a:rPr lang="en-US" altLang="zh-CN" sz="3555" dirty="0"/>
              <a:t> N or C termini of proteins are generally less constrained in evolution, we removed all mutations that are within the first or</a:t>
            </a:r>
            <a:br>
              <a:rPr lang="en-US" altLang="zh-CN" sz="3555" dirty="0"/>
            </a:br>
            <a:r>
              <a:rPr lang="en-US" altLang="zh-CN" sz="3555" dirty="0"/>
              <a:t>last 20% of the protein sequence from the list of inactivating mutations</a:t>
            </a:r>
            <a:endParaRPr lang="en-US" altLang="zh-CN" sz="3555"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altLang="zh-CN" dirty="0"/>
            </a:br>
            <a:r>
              <a:rPr lang="en-US" altLang="zh-CN" dirty="0" smtClean="0"/>
              <a:t>Gene loss events</a:t>
            </a:r>
            <a:br>
              <a:rPr lang="en-US" altLang="zh-CN" dirty="0" smtClean="0"/>
            </a:br>
            <a:endParaRPr lang="zh-CN" altLang="en-US" dirty="0"/>
          </a:p>
        </p:txBody>
      </p:sp>
      <p:sp>
        <p:nvSpPr>
          <p:cNvPr id="3" name="内容占位符 2"/>
          <p:cNvSpPr>
            <a:spLocks noGrp="1"/>
          </p:cNvSpPr>
          <p:nvPr>
            <p:ph idx="1"/>
          </p:nvPr>
        </p:nvSpPr>
        <p:spPr>
          <a:xfrm>
            <a:off x="838200" y="1758248"/>
            <a:ext cx="10515600" cy="4351338"/>
          </a:xfrm>
        </p:spPr>
        <p:txBody>
          <a:bodyPr>
            <a:normAutofit/>
          </a:bodyPr>
          <a:lstStyle/>
          <a:p>
            <a:pPr marL="0" indent="0">
              <a:buNone/>
            </a:pPr>
            <a:r>
              <a:rPr lang="en-US" altLang="zh-CN" sz="2000" dirty="0" smtClean="0"/>
              <a:t>Standard genome alignment</a:t>
            </a:r>
            <a:endParaRPr lang="zh-CN" altLang="en-US" sz="2000" dirty="0"/>
          </a:p>
        </p:txBody>
      </p:sp>
      <p:cxnSp>
        <p:nvCxnSpPr>
          <p:cNvPr id="5" name="曲线连接符 4"/>
          <p:cNvCxnSpPr/>
          <p:nvPr/>
        </p:nvCxnSpPr>
        <p:spPr>
          <a:xfrm>
            <a:off x="4109987" y="1934678"/>
            <a:ext cx="1838426" cy="500514"/>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6096000" y="2550694"/>
            <a:ext cx="3003082" cy="369332"/>
          </a:xfrm>
          <a:prstGeom prst="rect">
            <a:avLst/>
          </a:prstGeom>
          <a:noFill/>
        </p:spPr>
        <p:txBody>
          <a:bodyPr wrap="square" rtlCol="0">
            <a:spAutoFit/>
          </a:bodyPr>
          <a:lstStyle/>
          <a:p>
            <a:r>
              <a:rPr lang="en-US" altLang="zh-CN" dirty="0" smtClean="0"/>
              <a:t>  Low sequencing quality</a:t>
            </a:r>
            <a:endParaRPr lang="zh-CN" altLang="en-US" dirty="0"/>
          </a:p>
        </p:txBody>
      </p:sp>
      <p:cxnSp>
        <p:nvCxnSpPr>
          <p:cNvPr id="10" name="曲线连接符 9"/>
          <p:cNvCxnSpPr>
            <a:stCxn id="6" idx="2"/>
          </p:cNvCxnSpPr>
          <p:nvPr/>
        </p:nvCxnSpPr>
        <p:spPr>
          <a:xfrm rot="5400000">
            <a:off x="6842140" y="2719319"/>
            <a:ext cx="554694" cy="956109"/>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125002" y="3513406"/>
            <a:ext cx="6096000" cy="369332"/>
          </a:xfrm>
          <a:prstGeom prst="rect">
            <a:avLst/>
          </a:prstGeom>
        </p:spPr>
        <p:txBody>
          <a:bodyPr>
            <a:spAutoFit/>
          </a:bodyPr>
          <a:lstStyle/>
          <a:p>
            <a:r>
              <a:rPr lang="en-US" altLang="zh-CN" dirty="0" err="1" smtClean="0"/>
              <a:t>Paralogs</a:t>
            </a:r>
            <a:r>
              <a:rPr lang="en-US" altLang="zh-CN" dirty="0" smtClean="0"/>
              <a:t>/processed </a:t>
            </a:r>
            <a:r>
              <a:rPr lang="en-US" altLang="zh-CN" dirty="0" err="1" smtClean="0"/>
              <a:t>pseudogene</a:t>
            </a:r>
            <a:r>
              <a:rPr lang="en-US" altLang="zh-CN" dirty="0" smtClean="0"/>
              <a:t> </a:t>
            </a:r>
            <a:r>
              <a:rPr lang="en-US" altLang="zh-CN" dirty="0"/>
              <a:t>alignments</a:t>
            </a:r>
            <a:endParaRPr lang="zh-CN" altLang="en-US" dirty="0"/>
          </a:p>
        </p:txBody>
      </p:sp>
      <p:cxnSp>
        <p:nvCxnSpPr>
          <p:cNvPr id="13" name="曲线连接符 12"/>
          <p:cNvCxnSpPr>
            <a:stCxn id="11" idx="1"/>
          </p:cNvCxnSpPr>
          <p:nvPr/>
        </p:nvCxnSpPr>
        <p:spPr>
          <a:xfrm rot="10800000" flipV="1">
            <a:off x="2502568" y="3698071"/>
            <a:ext cx="622434" cy="1201187"/>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838200" y="4960952"/>
            <a:ext cx="3388092" cy="664143"/>
          </a:xfrm>
          <a:prstGeom prst="rect">
            <a:avLst/>
          </a:prstGeom>
          <a:noFill/>
        </p:spPr>
        <p:txBody>
          <a:bodyPr wrap="square" rtlCol="0">
            <a:spAutoFit/>
          </a:bodyPr>
          <a:lstStyle/>
          <a:p>
            <a:r>
              <a:rPr lang="en-US" altLang="zh-CN" dirty="0"/>
              <a:t>Splice site shifts </a:t>
            </a:r>
            <a:r>
              <a:rPr lang="en-US" altLang="zh-CN" dirty="0" smtClean="0"/>
              <a:t>and alignment </a:t>
            </a:r>
            <a:r>
              <a:rPr lang="en-US" altLang="zh-CN" dirty="0"/>
              <a:t>ambiguities</a:t>
            </a:r>
            <a:endParaRPr lang="zh-CN" altLang="en-US" dirty="0"/>
          </a:p>
        </p:txBody>
      </p:sp>
      <p:cxnSp>
        <p:nvCxnSpPr>
          <p:cNvPr id="19" name="曲线连接符 18"/>
          <p:cNvCxnSpPr/>
          <p:nvPr/>
        </p:nvCxnSpPr>
        <p:spPr>
          <a:xfrm flipV="1">
            <a:off x="4459237" y="4775651"/>
            <a:ext cx="1986013" cy="51673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5948413" y="5740254"/>
            <a:ext cx="3564556" cy="369332"/>
          </a:xfrm>
          <a:prstGeom prst="rect">
            <a:avLst/>
          </a:prstGeom>
          <a:noFill/>
        </p:spPr>
        <p:txBody>
          <a:bodyPr wrap="square" rtlCol="0">
            <a:spAutoFit/>
          </a:bodyPr>
          <a:lstStyle/>
          <a:p>
            <a:r>
              <a:rPr lang="en-US" altLang="zh-CN" dirty="0"/>
              <a:t>Mutations in </a:t>
            </a:r>
            <a:r>
              <a:rPr lang="en-US" altLang="zh-CN" dirty="0" smtClean="0"/>
              <a:t>20% gene </a:t>
            </a:r>
            <a:r>
              <a:rPr lang="en-US" altLang="zh-CN" dirty="0"/>
              <a:t>boundary</a:t>
            </a:r>
            <a:endParaRPr lang="zh-CN" altLang="en-US" dirty="0"/>
          </a:p>
        </p:txBody>
      </p:sp>
      <p:cxnSp>
        <p:nvCxnSpPr>
          <p:cNvPr id="23" name="曲线连接符 22"/>
          <p:cNvCxnSpPr/>
          <p:nvPr/>
        </p:nvCxnSpPr>
        <p:spPr>
          <a:xfrm>
            <a:off x="8576109" y="2791326"/>
            <a:ext cx="1443790" cy="231007"/>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10019899" y="2791326"/>
            <a:ext cx="1848050" cy="369332"/>
          </a:xfrm>
          <a:prstGeom prst="rect">
            <a:avLst/>
          </a:prstGeom>
          <a:noFill/>
        </p:spPr>
        <p:txBody>
          <a:bodyPr wrap="square" rtlCol="0">
            <a:spAutoFit/>
          </a:bodyPr>
          <a:lstStyle/>
          <a:p>
            <a:r>
              <a:rPr lang="en-US" altLang="zh-CN"/>
              <a:t>Assembly gaps</a:t>
            </a:r>
            <a:endParaRPr lang="zh-CN" altLang="en-US" dirty="0"/>
          </a:p>
        </p:txBody>
      </p:sp>
      <p:sp>
        <p:nvSpPr>
          <p:cNvPr id="4" name="文本框 3"/>
          <p:cNvSpPr txBox="1"/>
          <p:nvPr/>
        </p:nvSpPr>
        <p:spPr>
          <a:xfrm>
            <a:off x="7131050" y="4407470"/>
            <a:ext cx="4055445" cy="368300"/>
          </a:xfrm>
          <a:prstGeom prst="rect">
            <a:avLst/>
          </a:prstGeom>
          <a:noFill/>
        </p:spPr>
        <p:txBody>
          <a:bodyPr wrap="square" rtlCol="0">
            <a:spAutoFit/>
          </a:bodyPr>
          <a:lstStyle/>
          <a:p>
            <a:r>
              <a:rPr lang="en-US" altLang="zh-CN" dirty="0"/>
              <a:t>loss of </a:t>
            </a:r>
            <a:r>
              <a:rPr lang="en-US" altLang="zh-CN" dirty="0"/>
              <a:t>intron </a:t>
            </a:r>
            <a:endParaRPr lang="en-US" altLang="zh-CN" dirty="0"/>
          </a:p>
        </p:txBody>
      </p:sp>
      <p:cxnSp>
        <p:nvCxnSpPr>
          <p:cNvPr id="8" name="曲线连接符 7"/>
          <p:cNvCxnSpPr/>
          <p:nvPr/>
        </p:nvCxnSpPr>
        <p:spPr>
          <a:xfrm rot="10800000" flipV="1">
            <a:off x="6894596" y="4886666"/>
            <a:ext cx="1405289" cy="812463"/>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a:xfrm>
            <a:off x="256540" y="3589655"/>
            <a:ext cx="11031855" cy="1655445"/>
          </a:xfrm>
        </p:spPr>
        <p:txBody>
          <a:bodyPr/>
          <a:lstStyle/>
          <a:p>
            <a:pPr algn="l"/>
            <a:r>
              <a:rPr lang="en-US" altLang="zh-CN" sz="2800"/>
              <a:t>                      </a:t>
            </a:r>
            <a:endParaRPr lang="en-US" altLang="zh-CN" sz="2800"/>
          </a:p>
          <a:p>
            <a:pPr algn="l"/>
            <a:r>
              <a:rPr lang="en-US" altLang="zh-CN" sz="2800"/>
              <a:t>          1.</a:t>
            </a:r>
            <a:r>
              <a:rPr lang="zh-CN" altLang="en-US" sz="2800"/>
              <a:t>The two lines indicate a syntenic chain between species</a:t>
            </a:r>
            <a:endParaRPr lang="zh-CN" altLang="en-US" sz="2800"/>
          </a:p>
          <a:p>
            <a:pPr algn="l"/>
            <a:r>
              <a:rPr lang="zh-CN" altLang="en-US" sz="2800"/>
              <a:t>          </a:t>
            </a:r>
            <a:r>
              <a:rPr lang="en-US" altLang="zh-CN" sz="2800"/>
              <a:t>2.</a:t>
            </a:r>
            <a:r>
              <a:rPr lang="zh-CN" altLang="en-US" sz="2800"/>
              <a:t>Boxes marked in the same color indicate orthologous regions</a:t>
            </a:r>
            <a:r>
              <a:rPr lang="en-US" altLang="zh-CN" sz="2800"/>
              <a:t>.</a:t>
            </a:r>
            <a:endParaRPr lang="en-US" altLang="zh-CN" sz="2800"/>
          </a:p>
          <a:p>
            <a:pPr algn="l"/>
            <a:endParaRPr lang="en-US" altLang="zh-CN" sz="2800"/>
          </a:p>
        </p:txBody>
      </p:sp>
      <p:pic>
        <p:nvPicPr>
          <p:cNvPr id="4" name="图片 3"/>
          <p:cNvPicPr>
            <a:picLocks noChangeAspect="1"/>
          </p:cNvPicPr>
          <p:nvPr/>
        </p:nvPicPr>
        <p:blipFill>
          <a:blip r:embed="rId1"/>
          <a:stretch>
            <a:fillRect/>
          </a:stretch>
        </p:blipFill>
        <p:spPr>
          <a:xfrm>
            <a:off x="2031365" y="602615"/>
            <a:ext cx="8491220" cy="2805430"/>
          </a:xfrm>
          <a:prstGeom prst="rect">
            <a:avLst/>
          </a:prstGeom>
        </p:spPr>
      </p:pic>
      <p:sp>
        <p:nvSpPr>
          <p:cNvPr id="5" name="文本框 4"/>
          <p:cNvSpPr txBox="1"/>
          <p:nvPr/>
        </p:nvSpPr>
        <p:spPr>
          <a:xfrm>
            <a:off x="1022350" y="5029200"/>
            <a:ext cx="11182985" cy="953135"/>
          </a:xfrm>
          <a:prstGeom prst="rect">
            <a:avLst/>
          </a:prstGeom>
          <a:noFill/>
        </p:spPr>
        <p:txBody>
          <a:bodyPr wrap="square" rtlCol="0" anchor="t">
            <a:spAutoFit/>
          </a:bodyPr>
          <a:lstStyle/>
          <a:p>
            <a:r>
              <a:rPr lang="en-US" altLang="zh-CN" sz="2800"/>
              <a:t>3.</a:t>
            </a:r>
            <a:r>
              <a:rPr lang="zh-CN" altLang="en-US" sz="2800"/>
              <a:t>The blue box represents a candidate new gene because it is absent in the reference species.</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stretch>
            <a:fillRect/>
          </a:stretch>
        </p:blipFill>
        <p:spPr>
          <a:xfrm>
            <a:off x="5486400" y="814888"/>
            <a:ext cx="5181600" cy="5104649"/>
          </a:xfrm>
          <a:prstGeom prst="rect">
            <a:avLst/>
          </a:prstGeom>
        </p:spPr>
      </p:pic>
      <p:sp>
        <p:nvSpPr>
          <p:cNvPr id="2" name="标题 1"/>
          <p:cNvSpPr>
            <a:spLocks noGrp="1"/>
          </p:cNvSpPr>
          <p:nvPr>
            <p:ph type="ctrTitle"/>
          </p:nvPr>
        </p:nvSpPr>
        <p:spPr/>
        <p:txBody>
          <a:bodyPr/>
          <a:lstStyle/>
          <a:p>
            <a:endParaRPr lang="en-US" altLang="zh-CN" dirty="0"/>
          </a:p>
        </p:txBody>
      </p:sp>
      <p:sp>
        <p:nvSpPr>
          <p:cNvPr id="3" name="副标题 2"/>
          <p:cNvSpPr>
            <a:spLocks noGrp="1"/>
          </p:cNvSpPr>
          <p:nvPr>
            <p:ph type="subTitle" idx="1"/>
          </p:nvPr>
        </p:nvSpPr>
        <p:spPr>
          <a:xfrm>
            <a:off x="1303020" y="1580733"/>
            <a:ext cx="9144000" cy="1655762"/>
          </a:xfrm>
        </p:spPr>
        <p:txBody>
          <a:bodyPr/>
          <a:lstStyle/>
          <a:p>
            <a:endParaRPr lang="zh-CN" altLang="en-US" dirty="0"/>
          </a:p>
        </p:txBody>
      </p:sp>
      <p:pic>
        <p:nvPicPr>
          <p:cNvPr id="4" name="图片 3"/>
          <p:cNvPicPr>
            <a:picLocks noChangeAspect="1"/>
          </p:cNvPicPr>
          <p:nvPr/>
        </p:nvPicPr>
        <p:blipFill>
          <a:blip r:embed="rId2"/>
          <a:stretch>
            <a:fillRect/>
          </a:stretch>
        </p:blipFill>
        <p:spPr>
          <a:xfrm>
            <a:off x="1135380" y="1031875"/>
            <a:ext cx="4351020" cy="499745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4000" dirty="0" smtClean="0"/>
              <a:t>Thanks</a:t>
            </a:r>
            <a:r>
              <a:rPr lang="en-US" altLang="zh-CN" sz="4000" dirty="0"/>
              <a:t> </a:t>
            </a:r>
            <a:r>
              <a:rPr lang="en-US" altLang="zh-CN" sz="4000" dirty="0" smtClean="0"/>
              <a:t>for</a:t>
            </a:r>
            <a:r>
              <a:rPr lang="en-US" altLang="zh-CN" sz="4000" dirty="0"/>
              <a:t> </a:t>
            </a:r>
            <a:r>
              <a:rPr lang="en-US" altLang="zh-CN" sz="4000" dirty="0" smtClean="0"/>
              <a:t>your listening</a:t>
            </a:r>
            <a:br>
              <a:rPr lang="en-US" altLang="zh-CN" sz="4000" dirty="0" smtClean="0"/>
            </a:br>
            <a:endParaRPr lang="en-US" altLang="zh-CN" sz="4000"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41705" y="540068"/>
            <a:ext cx="9144000" cy="2387600"/>
          </a:xfrm>
        </p:spPr>
        <p:txBody>
          <a:bodyPr>
            <a:normAutofit/>
          </a:bodyPr>
          <a:lstStyle/>
          <a:p>
            <a:pPr algn="l"/>
            <a:r>
              <a:rPr lang="en-US" altLang="zh-CN" sz="4400" dirty="0"/>
              <a:t>Young gene </a:t>
            </a:r>
            <a:r>
              <a:rPr lang="en-US" altLang="zh-CN" sz="4400" dirty="0" smtClean="0"/>
              <a:t>classification</a:t>
            </a:r>
            <a:br>
              <a:rPr lang="en-US" altLang="zh-CN" dirty="0"/>
            </a:br>
            <a:endParaRPr lang="en-US" altLang="zh-CN" dirty="0"/>
          </a:p>
        </p:txBody>
      </p:sp>
      <p:sp>
        <p:nvSpPr>
          <p:cNvPr id="3" name="副标题 2"/>
          <p:cNvSpPr>
            <a:spLocks noGrp="1"/>
          </p:cNvSpPr>
          <p:nvPr>
            <p:ph type="subTitle" idx="1"/>
          </p:nvPr>
        </p:nvSpPr>
        <p:spPr>
          <a:xfrm>
            <a:off x="1343025" y="2735263"/>
            <a:ext cx="9144000" cy="1655762"/>
          </a:xfrm>
        </p:spPr>
        <p:txBody>
          <a:bodyPr>
            <a:noAutofit/>
          </a:bodyPr>
          <a:lstStyle/>
          <a:p>
            <a:r>
              <a:rPr lang="zh-CN" altLang="en-US" sz="3200"/>
              <a:t>DNA-based duplication</a:t>
            </a:r>
            <a:endParaRPr lang="zh-CN" altLang="en-US" sz="3200"/>
          </a:p>
          <a:p>
            <a:r>
              <a:rPr lang="zh-CN" altLang="en-US" sz="3200"/>
              <a:t> </a:t>
            </a:r>
            <a:r>
              <a:rPr lang="en-US" altLang="zh-CN" sz="3200"/>
              <a:t>R</a:t>
            </a:r>
            <a:r>
              <a:rPr lang="zh-CN" altLang="en-US" sz="3200"/>
              <a:t>etroposition </a:t>
            </a:r>
            <a:endParaRPr lang="zh-CN" altLang="en-US" sz="3200"/>
          </a:p>
          <a:p>
            <a:r>
              <a:rPr lang="zh-CN" altLang="en-US" sz="3200"/>
              <a:t> </a:t>
            </a:r>
            <a:r>
              <a:rPr lang="en-US" altLang="zh-CN" sz="3200"/>
              <a:t>d</a:t>
            </a:r>
            <a:r>
              <a:rPr lang="zh-CN" altLang="en-US" sz="3200"/>
              <a:t>e novo gene origination</a:t>
            </a:r>
            <a:endParaRPr lang="zh-CN" altLang="en-US" sz="3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l"/>
            <a:br>
              <a:rPr lang="zh-CN" altLang="en-US"/>
            </a:br>
            <a:endParaRPr lang="zh-CN" altLang="en-US"/>
          </a:p>
        </p:txBody>
      </p:sp>
      <p:sp>
        <p:nvSpPr>
          <p:cNvPr id="3" name="副标题 2"/>
          <p:cNvSpPr>
            <a:spLocks noGrp="1"/>
          </p:cNvSpPr>
          <p:nvPr>
            <p:ph type="subTitle" idx="1"/>
          </p:nvPr>
        </p:nvSpPr>
        <p:spPr>
          <a:xfrm>
            <a:off x="876935" y="2269490"/>
            <a:ext cx="11045825" cy="1655445"/>
          </a:xfrm>
        </p:spPr>
        <p:txBody>
          <a:bodyPr>
            <a:noAutofit/>
          </a:bodyPr>
          <a:lstStyle/>
          <a:p>
            <a:pPr algn="l"/>
            <a:r>
              <a:rPr lang="en-US" altLang="zh-CN" sz="3200"/>
              <a:t> 1.</a:t>
            </a:r>
            <a:r>
              <a:rPr lang="zh-CN" altLang="en-US" sz="3200"/>
              <a:t>Gene duplication was the first mechanism of gene generation to be suggested , and this process does indeed appear to be the most common way of creating new genes</a:t>
            </a:r>
            <a:r>
              <a:rPr lang="en-US" altLang="zh-CN" sz="3200"/>
              <a:t>.</a:t>
            </a:r>
            <a:endParaRPr lang="en-US" altLang="zh-CN" sz="3200"/>
          </a:p>
          <a:p>
            <a:pPr algn="l"/>
            <a:r>
              <a:rPr lang="en-US" altLang="zh-CN" sz="3200"/>
              <a:t> 2.A duplication may be described as involving an entire genome, large segments of a genome, individual genes, individual exons, or even specific parts of exons </a:t>
            </a:r>
            <a:endParaRPr lang="en-US" altLang="zh-CN" sz="3200"/>
          </a:p>
        </p:txBody>
      </p:sp>
      <p:sp>
        <p:nvSpPr>
          <p:cNvPr id="4" name="文本框 3"/>
          <p:cNvSpPr txBox="1"/>
          <p:nvPr/>
        </p:nvSpPr>
        <p:spPr>
          <a:xfrm>
            <a:off x="1242060" y="1122680"/>
            <a:ext cx="3972560" cy="583565"/>
          </a:xfrm>
          <a:prstGeom prst="rect">
            <a:avLst/>
          </a:prstGeom>
          <a:noFill/>
        </p:spPr>
        <p:txBody>
          <a:bodyPr wrap="none" rtlCol="0">
            <a:spAutoFit/>
          </a:bodyPr>
          <a:lstStyle/>
          <a:p>
            <a:pPr algn="l"/>
            <a:r>
              <a:rPr lang="zh-CN" altLang="en-US" sz="3200">
                <a:sym typeface="+mn-ea"/>
              </a:rPr>
              <a:t>DNA-based duplication</a:t>
            </a: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13715" y="1238885"/>
            <a:ext cx="9144000" cy="861060"/>
          </a:xfrm>
        </p:spPr>
        <p:txBody>
          <a:bodyPr/>
          <a:lstStyle/>
          <a:p>
            <a:pPr algn="l"/>
            <a:r>
              <a:rPr lang="zh-CN" altLang="en-US" sz="3200">
                <a:sym typeface="+mn-ea"/>
              </a:rPr>
              <a:t> </a:t>
            </a:r>
            <a:r>
              <a:rPr lang="en-US" altLang="zh-CN" sz="3200">
                <a:sym typeface="+mn-ea"/>
              </a:rPr>
              <a:t>R</a:t>
            </a:r>
            <a:r>
              <a:rPr lang="zh-CN" altLang="en-US" sz="3200">
                <a:sym typeface="+mn-ea"/>
              </a:rPr>
              <a:t>etroposition</a:t>
            </a:r>
            <a:endParaRPr lang="zh-CN" altLang="en-US" sz="3200"/>
          </a:p>
        </p:txBody>
      </p:sp>
      <p:sp>
        <p:nvSpPr>
          <p:cNvPr id="3" name="副标题 2"/>
          <p:cNvSpPr>
            <a:spLocks noGrp="1"/>
          </p:cNvSpPr>
          <p:nvPr>
            <p:ph type="subTitle" idx="1"/>
          </p:nvPr>
        </p:nvSpPr>
        <p:spPr>
          <a:xfrm>
            <a:off x="864235" y="2489200"/>
            <a:ext cx="11135995" cy="2199005"/>
          </a:xfrm>
        </p:spPr>
        <p:txBody>
          <a:bodyPr/>
          <a:lstStyle/>
          <a:p>
            <a:pPr algn="l"/>
            <a:r>
              <a:rPr lang="en-US" altLang="zh-CN" sz="3200"/>
              <a:t>  </a:t>
            </a:r>
            <a:r>
              <a:rPr lang="zh-CN" altLang="en-US" sz="3200"/>
              <a:t>Retroposons are repetitive DNA fragments which are inserted into chromosomes after they had been reverse transcribed from any RNA molecule.</a:t>
            </a:r>
            <a:endParaRPr lang="zh-CN" altLang="en-US" sz="32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9120" y="242253"/>
            <a:ext cx="9144000" cy="2387600"/>
          </a:xfrm>
        </p:spPr>
        <p:txBody>
          <a:bodyPr/>
          <a:lstStyle/>
          <a:p>
            <a:pPr algn="l"/>
            <a:r>
              <a:rPr lang="en-US" altLang="zh-CN" sz="3200">
                <a:sym typeface="+mn-ea"/>
              </a:rPr>
              <a:t>d</a:t>
            </a:r>
            <a:r>
              <a:rPr lang="zh-CN" altLang="en-US" sz="3200">
                <a:sym typeface="+mn-ea"/>
              </a:rPr>
              <a:t>e novo gene origination</a:t>
            </a:r>
            <a:br>
              <a:rPr lang="zh-CN" altLang="en-US"/>
            </a:br>
            <a:endParaRPr lang="zh-CN" altLang="en-US"/>
          </a:p>
        </p:txBody>
      </p:sp>
      <p:sp>
        <p:nvSpPr>
          <p:cNvPr id="3" name="副标题 2"/>
          <p:cNvSpPr>
            <a:spLocks noGrp="1"/>
          </p:cNvSpPr>
          <p:nvPr>
            <p:ph type="subTitle" idx="1"/>
          </p:nvPr>
        </p:nvSpPr>
        <p:spPr>
          <a:xfrm>
            <a:off x="88265" y="2345055"/>
            <a:ext cx="12079605" cy="2912745"/>
          </a:xfrm>
        </p:spPr>
        <p:txBody>
          <a:bodyPr>
            <a:noAutofit/>
          </a:bodyPr>
          <a:lstStyle/>
          <a:p>
            <a:pPr algn="l"/>
            <a:r>
              <a:rPr lang="en-US" altLang="zh-CN" sz="3100"/>
              <a:t>1.</a:t>
            </a:r>
            <a:r>
              <a:rPr lang="zh-CN" altLang="en-US" sz="3100"/>
              <a:t>New genes can additionally originate de novo from noncoding regions of DNA. </a:t>
            </a:r>
            <a:endParaRPr lang="zh-CN" altLang="en-US" sz="3100"/>
          </a:p>
          <a:p>
            <a:pPr algn="l"/>
            <a:r>
              <a:rPr lang="en-US" altLang="zh-CN" sz="3100"/>
              <a:t>2.</a:t>
            </a:r>
            <a:r>
              <a:rPr lang="en-US" altLang="zh-CN" sz="3100">
                <a:sym typeface="+mn-ea"/>
              </a:rPr>
              <a:t>S</a:t>
            </a:r>
            <a:r>
              <a:rPr lang="zh-CN" altLang="en-US" sz="3100">
                <a:sym typeface="+mn-ea"/>
              </a:rPr>
              <a:t>everal novel genes derived from noncoding DNA have recently been described in Drosophila . </a:t>
            </a:r>
            <a:endParaRPr lang="zh-CN" altLang="en-US" sz="3100">
              <a:sym typeface="+mn-ea"/>
            </a:endParaRPr>
          </a:p>
          <a:p>
            <a:pPr algn="l"/>
            <a:r>
              <a:rPr lang="en-US" altLang="zh-CN" sz="3100">
                <a:sym typeface="+mn-ea"/>
              </a:rPr>
              <a:t>3.</a:t>
            </a:r>
            <a:r>
              <a:rPr lang="zh-CN" altLang="en-US" sz="3100">
                <a:sym typeface="+mn-ea"/>
              </a:rPr>
              <a:t>Note, however, that the de novo genes described in various species thus far include both protein-coding and noncoding genes. </a:t>
            </a:r>
            <a:endParaRPr lang="zh-CN" altLang="en-US" sz="3100"/>
          </a:p>
          <a:p>
            <a:pPr algn="l"/>
            <a:endParaRPr lang="zh-CN" altLang="en-US" sz="3100"/>
          </a:p>
          <a:p>
            <a:pPr algn="l"/>
            <a:r>
              <a:rPr lang="en-US" altLang="zh-CN" sz="3100">
                <a:sym typeface="+mn-ea"/>
              </a:rPr>
              <a:t>           </a:t>
            </a:r>
            <a:endParaRPr lang="zh-CN" altLang="en-US" sz="3100"/>
          </a:p>
          <a:p>
            <a:pPr algn="l"/>
            <a:r>
              <a:rPr lang="zh-CN" altLang="en-US" sz="3100"/>
              <a:t>         </a:t>
            </a:r>
            <a:endParaRPr lang="zh-CN" altLang="en-US" sz="31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680"/>
            <a:ext cx="9144000" cy="1003300"/>
          </a:xfrm>
        </p:spPr>
        <p:txBody>
          <a:bodyPr>
            <a:normAutofit fontScale="90000"/>
          </a:bodyPr>
          <a:lstStyle/>
          <a:p>
            <a:pPr algn="l"/>
            <a:r>
              <a:rPr lang="en-US" altLang="zh-CN" sz="3555"/>
              <a:t>Pipeline</a:t>
            </a:r>
            <a:br>
              <a:rPr lang="en-US" altLang="zh-CN"/>
            </a:br>
            <a:endParaRPr lang="en-US" altLang="zh-CN"/>
          </a:p>
        </p:txBody>
      </p:sp>
      <p:sp>
        <p:nvSpPr>
          <p:cNvPr id="3" name="副标题 2"/>
          <p:cNvSpPr>
            <a:spLocks noGrp="1"/>
          </p:cNvSpPr>
          <p:nvPr>
            <p:ph type="subTitle" idx="1"/>
          </p:nvPr>
        </p:nvSpPr>
        <p:spPr/>
        <p:txBody>
          <a:bodyPr/>
          <a:lstStyle/>
          <a:p>
            <a:endParaRPr lang="zh-CN" altLang="en-US"/>
          </a:p>
        </p:txBody>
      </p:sp>
      <p:pic>
        <p:nvPicPr>
          <p:cNvPr id="4" name="图片 3" descr="81a99db398e132c1e8d312ee0a2064e"/>
          <p:cNvPicPr>
            <a:picLocks noChangeAspect="1"/>
          </p:cNvPicPr>
          <p:nvPr/>
        </p:nvPicPr>
        <p:blipFill>
          <a:blip r:embed="rId1"/>
          <a:stretch>
            <a:fillRect/>
          </a:stretch>
        </p:blipFill>
        <p:spPr>
          <a:xfrm>
            <a:off x="1524000" y="1497330"/>
            <a:ext cx="9848215" cy="432244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400" y="855980"/>
            <a:ext cx="3850005" cy="864235"/>
          </a:xfrm>
        </p:spPr>
        <p:txBody>
          <a:bodyPr/>
          <a:lstStyle/>
          <a:p>
            <a:r>
              <a:rPr lang="en-US" altLang="zh-CN" sz="3200"/>
              <a:t>BLAST E-value</a:t>
            </a:r>
            <a:endParaRPr lang="en-US" altLang="zh-CN" sz="3200"/>
          </a:p>
        </p:txBody>
      </p:sp>
      <p:sp>
        <p:nvSpPr>
          <p:cNvPr id="3" name="副标题 2"/>
          <p:cNvSpPr>
            <a:spLocks noGrp="1"/>
          </p:cNvSpPr>
          <p:nvPr>
            <p:ph type="subTitle" idx="1"/>
          </p:nvPr>
        </p:nvSpPr>
        <p:spPr>
          <a:xfrm>
            <a:off x="730250" y="1720215"/>
            <a:ext cx="10730865" cy="3458845"/>
          </a:xfrm>
        </p:spPr>
        <p:txBody>
          <a:bodyPr>
            <a:normAutofit fontScale="40000" lnSpcReduction="20000"/>
          </a:bodyPr>
          <a:lstStyle/>
          <a:p>
            <a:pPr algn="l"/>
            <a:r>
              <a:rPr lang="en-US" altLang="zh-CN" sz="3200"/>
              <a:t>             </a:t>
            </a:r>
            <a:endParaRPr lang="en-US" altLang="zh-CN" sz="3200"/>
          </a:p>
          <a:p>
            <a:pPr algn="l"/>
            <a:r>
              <a:rPr lang="en-US" altLang="zh-CN" sz="8000"/>
              <a:t>       BLAST:Basic Local Alignment Search Tool</a:t>
            </a:r>
            <a:endParaRPr lang="en-US" altLang="zh-CN" sz="8000"/>
          </a:p>
          <a:p>
            <a:pPr algn="l"/>
            <a:r>
              <a:rPr lang="en-US" altLang="zh-CN" sz="3200"/>
              <a:t>               </a:t>
            </a:r>
            <a:r>
              <a:rPr lang="zh-CN" altLang="en-US" sz="8000"/>
              <a:t>The BLAST E-value is the number of expected hits of similar quality (score) that could be found just by chance</a:t>
            </a:r>
            <a:endParaRPr lang="zh-CN" altLang="en-US" sz="8000"/>
          </a:p>
          <a:p>
            <a:pPr algn="l"/>
            <a:r>
              <a:rPr lang="zh-CN" altLang="en-US" sz="8000"/>
              <a:t>       E-value can be used as a first quality filter for the BLAST search result, to obtain only results equal to or better than the number given by the -evalue  option. </a:t>
            </a:r>
            <a:endParaRPr lang="zh-CN" altLang="en-US" sz="8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6291</Words>
  <Application>WPS 演示</Application>
  <PresentationFormat>宽屏</PresentationFormat>
  <Paragraphs>163</Paragraphs>
  <Slides>31</Slides>
  <Notes>24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31</vt:i4>
      </vt:variant>
    </vt:vector>
  </HeadingPairs>
  <TitlesOfParts>
    <vt:vector size="38" baseType="lpstr">
      <vt:lpstr>Arial</vt:lpstr>
      <vt:lpstr>宋体</vt:lpstr>
      <vt:lpstr>Wingdings</vt:lpstr>
      <vt:lpstr>Calibri</vt:lpstr>
      <vt:lpstr>微软雅黑</vt:lpstr>
      <vt:lpstr>Arial Unicode MS</vt:lpstr>
      <vt:lpstr>Office 主题</vt:lpstr>
      <vt:lpstr>New gene （Y.E. Zhang）Identification of newly evolved genes </vt:lpstr>
      <vt:lpstr>  In other words, we used gene A presence or absence in an outgroup species such as D. simulans. More specifically, we addressed this question by investigating whether gene A exists in the syntenic chain between D. melanogaster and another species </vt:lpstr>
      <vt:lpstr>PowerPoint 演示文稿</vt:lpstr>
      <vt:lpstr>Young gene classification </vt:lpstr>
      <vt:lpstr> </vt:lpstr>
      <vt:lpstr> Retroposition</vt:lpstr>
      <vt:lpstr>de novo gene origination </vt:lpstr>
      <vt:lpstr>Pipeline </vt:lpstr>
      <vt:lpstr>BLAST E-value</vt:lpstr>
      <vt:lpstr>The smaller the E-value, the better the match.</vt:lpstr>
      <vt:lpstr>Gene Loss(Hecker)  </vt:lpstr>
      <vt:lpstr>Examples: 62 placental mammals &amp;human                                   ↓    detect gene-inactivating mutations </vt:lpstr>
      <vt:lpstr>         To detect intact genes and lost genes (also called unitary pseudogenes), we made use of a whole-genome alignment between human and placental mammals. These alignments were obtained with parameters that are sufficiently sensitive to align exons among placental mammals</vt:lpstr>
      <vt:lpstr>  Genome alignments are more appropriate for detecting gene loss events than existing gene annotations, since the absence of an annotation for a gene can also be due to incomplete genomic data or other artifacts. Furthermore, gene annotations are not available for many placental mammals</vt:lpstr>
      <vt:lpstr>Therefore, we used the gene annotation of a reference species ( the human genome) and investigated the potential loss of these 19,425 genes by searching the genome alignment for gene-inactivating mutations in 62 placental mammals</vt:lpstr>
      <vt:lpstr>    we did not only search for the complete loss of exons or entire genes, but also searched for the following gene-inactivating mutations:</vt:lpstr>
      <vt:lpstr>Interference information</vt:lpstr>
      <vt:lpstr> Sequencing   errors  mimic  gene­inactivating  mutations</vt:lpstr>
      <vt:lpstr> exclude potential artifacts that can mimic real gene-inactivating mutations</vt:lpstr>
      <vt:lpstr>Assembly  gaps  mimic  exon  or  gene  deletions</vt:lpstr>
      <vt:lpstr> 2.we only considered genes that occur in a context of conserved gene order in a query species to exclude potential misalignments to processed pseudogenes and paralogs that are typically located in a different context. This also implies that all considered exon or gene deletions occur in an otherwise- conserved context</vt:lpstr>
      <vt:lpstr>PowerPoint 演示文稿</vt:lpstr>
      <vt:lpstr>  3.Avoiding cases where an inactivating mutation is not observed in an alternative exon alignment, we realigned each coding exon with CESAR</vt:lpstr>
      <vt:lpstr>PowerPoint 演示文稿</vt:lpstr>
      <vt:lpstr>PowerPoint 演示文稿</vt:lpstr>
      <vt:lpstr> </vt:lpstr>
      <vt:lpstr> Precise  intron  deletions  mimic  splice  site  mutations</vt:lpstr>
      <vt:lpstr>  2.since N or C termini of proteins are generally less constrained in evolution, we removed all mutations that are within the first or last 20% of the protein sequence from the list of inactivating mutations</vt:lpstr>
      <vt:lpstr> Gene loss events </vt:lpstr>
      <vt:lpstr>PowerPoint 演示文稿</vt:lpstr>
      <vt:lpstr>Thanks for your listening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gene （Y.E. Zhang）Identification of newly evolved genes </dc:title>
  <dc:creator>Administrator</dc:creator>
  <cp:lastModifiedBy>gdg</cp:lastModifiedBy>
  <cp:revision>24</cp:revision>
  <dcterms:created xsi:type="dcterms:W3CDTF">2020-01-05T14:54:00Z</dcterms:created>
  <dcterms:modified xsi:type="dcterms:W3CDTF">2020-01-08T17:02:37Z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