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7"/>
  </p:notesMasterIdLst>
  <p:sldIdLst>
    <p:sldId id="256" r:id="rId3"/>
    <p:sldId id="298" r:id="rId4"/>
    <p:sldId id="259" r:id="rId5"/>
    <p:sldId id="284" r:id="rId6"/>
    <p:sldId id="455" r:id="rId8"/>
    <p:sldId id="327" r:id="rId9"/>
    <p:sldId id="329" r:id="rId10"/>
    <p:sldId id="297" r:id="rId11"/>
    <p:sldId id="456" r:id="rId12"/>
    <p:sldId id="500" r:id="rId13"/>
    <p:sldId id="356" r:id="rId14"/>
    <p:sldId id="261" r:id="rId15"/>
    <p:sldId id="262" r:id="rId16"/>
    <p:sldId id="263" r:id="rId17"/>
    <p:sldId id="264" r:id="rId18"/>
    <p:sldId id="265" r:id="rId19"/>
    <p:sldId id="270" r:id="rId20"/>
    <p:sldId id="315" r:id="rId21"/>
    <p:sldId id="266" r:id="rId22"/>
    <p:sldId id="267" r:id="rId23"/>
    <p:sldId id="497" r:id="rId24"/>
    <p:sldId id="528" r:id="rId25"/>
    <p:sldId id="352" r:id="rId26"/>
    <p:sldId id="498" r:id="rId27"/>
    <p:sldId id="354" r:id="rId28"/>
    <p:sldId id="268" r:id="rId29"/>
    <p:sldId id="446" r:id="rId30"/>
    <p:sldId id="445" r:id="rId31"/>
    <p:sldId id="269" r:id="rId32"/>
    <p:sldId id="499" r:id="rId33"/>
    <p:sldId id="458" r:id="rId34"/>
    <p:sldId id="457" r:id="rId35"/>
    <p:sldId id="459" r:id="rId36"/>
    <p:sldId id="501" r:id="rId37"/>
    <p:sldId id="362" r:id="rId38"/>
    <p:sldId id="363" r:id="rId39"/>
  </p:sldIdLst>
  <p:sldSz cx="12192000" cy="6858000"/>
  <p:notesSz cx="7103745" cy="10234295"/>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notesMaster" Target="notesMasters/notesMaster1.xml"/><Relationship Id="rId6" Type="http://schemas.openxmlformats.org/officeDocument/2006/relationships/slide" Target="slides/slide4.xml"/><Relationship Id="rId5" Type="http://schemas.openxmlformats.org/officeDocument/2006/relationships/slide" Target="slides/slide3.xml"/><Relationship Id="rId42" Type="http://schemas.openxmlformats.org/officeDocument/2006/relationships/tableStyles" Target="tableStyles.xml"/><Relationship Id="rId41" Type="http://schemas.openxmlformats.org/officeDocument/2006/relationships/viewProps" Target="viewProps.xml"/><Relationship Id="rId40" Type="http://schemas.openxmlformats.org/officeDocument/2006/relationships/presProps" Target="presProps.xml"/><Relationship Id="rId4" Type="http://schemas.openxmlformats.org/officeDocument/2006/relationships/slide" Target="slides/slide2.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3812" y="0"/>
            <a:ext cx="3078290" cy="513492"/>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481584" y="1279287"/>
            <a:ext cx="6140577" cy="3454075"/>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10375" y="4925254"/>
            <a:ext cx="5682996" cy="4029754"/>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9720804"/>
            <a:ext cx="3078290" cy="513491"/>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3812" y="9720804"/>
            <a:ext cx="3078290" cy="513491"/>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838200" y="365125"/>
            <a:ext cx="10515600" cy="58118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3" name="日期占位符 2"/>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1186774" y="1778438"/>
            <a:ext cx="4873574"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1186774" y="2665379"/>
            <a:ext cx="4873574"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256938" y="1778438"/>
            <a:ext cx="4897576"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256938" y="2665379"/>
            <a:ext cx="4897576"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4165349"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457201"/>
            <a:ext cx="6172200"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4165349" cy="3811588"/>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1" Type="http://schemas.openxmlformats.org/officeDocument/2006/relationships/theme" Target="../theme/theme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F288E0-7875-42C4-84C8-98DBBD3BF4D2}"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9BB5D0-35E4-459D-AEF3-FE4D7C45CC19}"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8.xml"/><Relationship Id="rId1"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ctrTitle"/>
          </p:nvPr>
        </p:nvSpPr>
        <p:spPr/>
        <p:txBody>
          <a:bodyPr/>
          <a:p>
            <a:r>
              <a:rPr lang="zh-CN" altLang="en-US"/>
              <a:t>Gene tree</a:t>
            </a:r>
            <a:br>
              <a:rPr lang="zh-CN" altLang="en-US"/>
            </a:br>
            <a:endParaRPr lang="zh-CN" altLang="en-US"/>
          </a:p>
        </p:txBody>
      </p:sp>
      <p:sp>
        <p:nvSpPr>
          <p:cNvPr id="3" name="副标题 2"/>
          <p:cNvSpPr>
            <a:spLocks noGrp="1"/>
          </p:cNvSpPr>
          <p:nvPr>
            <p:ph type="subTitle" idx="1"/>
          </p:nvPr>
        </p:nvSpPr>
        <p:spPr/>
        <p:txBody>
          <a:bodyPr/>
          <a:p>
            <a:r>
              <a:rPr lang="en-US" altLang="zh-CN"/>
              <a:t>HuYun</a:t>
            </a:r>
            <a:endParaRPr lang="en-US" altLang="zh-CN"/>
          </a:p>
          <a:p>
            <a:r>
              <a:rPr lang="en-US" altLang="zh-CN"/>
              <a:t>2020.01.06</a:t>
            </a:r>
            <a:endParaRPr lang="en-US" altLang="zh-CN"/>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ctrTitle"/>
          </p:nvPr>
        </p:nvSpPr>
        <p:spPr>
          <a:xfrm>
            <a:off x="1524000" y="480695"/>
            <a:ext cx="9144000" cy="796925"/>
          </a:xfrm>
        </p:spPr>
        <p:txBody>
          <a:bodyPr>
            <a:normAutofit fontScale="90000"/>
          </a:bodyPr>
          <a:p>
            <a:r>
              <a:rPr lang="zh-CN" altLang="en-US">
                <a:solidFill>
                  <a:schemeClr val="tx1"/>
                </a:solidFill>
                <a:sym typeface="+mn-ea"/>
              </a:rPr>
              <a:t>heterogeneity</a:t>
            </a:r>
            <a:endParaRPr lang="zh-CN" altLang="en-US">
              <a:solidFill>
                <a:schemeClr val="tx1"/>
              </a:solidFill>
              <a:sym typeface="+mn-ea"/>
            </a:endParaRPr>
          </a:p>
        </p:txBody>
      </p:sp>
      <p:sp>
        <p:nvSpPr>
          <p:cNvPr id="3" name="副标题 2"/>
          <p:cNvSpPr>
            <a:spLocks noGrp="1"/>
          </p:cNvSpPr>
          <p:nvPr>
            <p:ph type="subTitle" idx="1"/>
          </p:nvPr>
        </p:nvSpPr>
        <p:spPr>
          <a:xfrm>
            <a:off x="1524000" y="1401445"/>
            <a:ext cx="9144000" cy="5049520"/>
          </a:xfrm>
        </p:spPr>
        <p:txBody>
          <a:bodyPr/>
          <a:p>
            <a:r>
              <a:rPr lang="en-US" altLang="zh-CN" b="1"/>
              <a:t> </a:t>
            </a:r>
            <a:endParaRPr lang="en-US" altLang="zh-CN" b="1"/>
          </a:p>
        </p:txBody>
      </p:sp>
      <p:sp>
        <p:nvSpPr>
          <p:cNvPr id="4" name="矩形 3"/>
          <p:cNvSpPr/>
          <p:nvPr/>
        </p:nvSpPr>
        <p:spPr>
          <a:xfrm>
            <a:off x="3961765" y="3068955"/>
            <a:ext cx="1162685" cy="2908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5" name="矩形 4"/>
          <p:cNvSpPr/>
          <p:nvPr/>
        </p:nvSpPr>
        <p:spPr>
          <a:xfrm>
            <a:off x="7449820" y="3068955"/>
            <a:ext cx="1162685" cy="290830"/>
          </a:xfrm>
          <a:prstGeom prst="rect">
            <a:avLst/>
          </a:prstGeom>
        </p:spPr>
        <p:style>
          <a:lnRef idx="1">
            <a:schemeClr val="accent6"/>
          </a:lnRef>
          <a:fillRef idx="3">
            <a:schemeClr val="accent6"/>
          </a:fillRef>
          <a:effectRef idx="2">
            <a:schemeClr val="accent6"/>
          </a:effectRef>
          <a:fontRef idx="minor">
            <a:schemeClr val="lt1"/>
          </a:fontRef>
        </p:style>
        <p:txBody>
          <a:bodyPr rtlCol="0" anchor="ctr"/>
          <a:p>
            <a:pPr algn="ctr"/>
            <a:endParaRPr lang="zh-CN" altLang="en-US"/>
          </a:p>
        </p:txBody>
      </p:sp>
      <p:sp>
        <p:nvSpPr>
          <p:cNvPr id="6" name="矩形 5"/>
          <p:cNvSpPr/>
          <p:nvPr/>
        </p:nvSpPr>
        <p:spPr>
          <a:xfrm>
            <a:off x="2799080" y="3068955"/>
            <a:ext cx="1162685" cy="29083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p>
            <a:pPr algn="ctr"/>
            <a:endParaRPr lang="zh-CN" altLang="en-US"/>
          </a:p>
        </p:txBody>
      </p:sp>
      <p:sp>
        <p:nvSpPr>
          <p:cNvPr id="7" name="矩形 6"/>
          <p:cNvSpPr/>
          <p:nvPr/>
        </p:nvSpPr>
        <p:spPr>
          <a:xfrm>
            <a:off x="5124450" y="3068955"/>
            <a:ext cx="1162685" cy="29083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p>
            <a:pPr algn="ctr"/>
            <a:endParaRPr lang="zh-CN" altLang="en-US"/>
          </a:p>
        </p:txBody>
      </p:sp>
      <p:sp>
        <p:nvSpPr>
          <p:cNvPr id="8" name="矩形 7"/>
          <p:cNvSpPr/>
          <p:nvPr/>
        </p:nvSpPr>
        <p:spPr>
          <a:xfrm>
            <a:off x="6287135" y="3068955"/>
            <a:ext cx="1162685" cy="2908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cxnSp>
        <p:nvCxnSpPr>
          <p:cNvPr id="9" name="直接箭头连接符 8"/>
          <p:cNvCxnSpPr/>
          <p:nvPr/>
        </p:nvCxnSpPr>
        <p:spPr>
          <a:xfrm>
            <a:off x="3303270" y="3359785"/>
            <a:ext cx="0" cy="1299845"/>
          </a:xfrm>
          <a:prstGeom prst="straightConnector1">
            <a:avLst/>
          </a:prstGeom>
          <a:ln>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10" name="直接箭头连接符 9"/>
          <p:cNvCxnSpPr/>
          <p:nvPr/>
        </p:nvCxnSpPr>
        <p:spPr>
          <a:xfrm>
            <a:off x="5702935" y="3405505"/>
            <a:ext cx="5080" cy="1254125"/>
          </a:xfrm>
          <a:prstGeom prst="straightConnector1">
            <a:avLst/>
          </a:prstGeom>
          <a:ln>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11" name="文本框 10"/>
          <p:cNvSpPr txBox="1"/>
          <p:nvPr/>
        </p:nvSpPr>
        <p:spPr>
          <a:xfrm>
            <a:off x="2501265" y="4659630"/>
            <a:ext cx="4084320" cy="521970"/>
          </a:xfrm>
          <a:prstGeom prst="rect">
            <a:avLst/>
          </a:prstGeom>
          <a:noFill/>
        </p:spPr>
        <p:txBody>
          <a:bodyPr wrap="square" rtlCol="0">
            <a:spAutoFit/>
          </a:bodyPr>
          <a:p>
            <a:r>
              <a:rPr lang="zh-CN" altLang="en-US" sz="2800"/>
              <a:t>The same rate of evolution</a:t>
            </a:r>
            <a:endParaRPr lang="zh-CN" altLang="en-US" sz="2800"/>
          </a:p>
        </p:txBody>
      </p:sp>
      <p:cxnSp>
        <p:nvCxnSpPr>
          <p:cNvPr id="12" name="直接箭头连接符 11"/>
          <p:cNvCxnSpPr>
            <a:stCxn id="4" idx="0"/>
          </p:cNvCxnSpPr>
          <p:nvPr/>
        </p:nvCxnSpPr>
        <p:spPr>
          <a:xfrm flipH="1" flipV="1">
            <a:off x="4542790" y="2028825"/>
            <a:ext cx="635" cy="104013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直接箭头连接符 12"/>
          <p:cNvCxnSpPr/>
          <p:nvPr/>
        </p:nvCxnSpPr>
        <p:spPr>
          <a:xfrm flipH="1" flipV="1">
            <a:off x="6868160" y="2028825"/>
            <a:ext cx="635" cy="104013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文本框 13"/>
          <p:cNvSpPr txBox="1"/>
          <p:nvPr/>
        </p:nvSpPr>
        <p:spPr>
          <a:xfrm>
            <a:off x="3541395" y="1554480"/>
            <a:ext cx="5109845" cy="798830"/>
          </a:xfrm>
          <a:prstGeom prst="rect">
            <a:avLst/>
          </a:prstGeom>
          <a:noFill/>
        </p:spPr>
        <p:txBody>
          <a:bodyPr wrap="square" rtlCol="0">
            <a:spAutoFit/>
          </a:bodyPr>
          <a:p>
            <a:r>
              <a:rPr lang="zh-CN" altLang="en-US" sz="2800">
                <a:sym typeface="+mn-ea"/>
              </a:rPr>
              <a:t>The same rate of evolution</a:t>
            </a:r>
            <a:endParaRPr lang="zh-CN" altLang="en-US"/>
          </a:p>
          <a:p>
            <a:endParaRPr lang="zh-CN" altLang="en-US"/>
          </a:p>
        </p:txBody>
      </p:sp>
      <p:sp>
        <p:nvSpPr>
          <p:cNvPr id="17" name="文本框 16"/>
          <p:cNvSpPr txBox="1"/>
          <p:nvPr/>
        </p:nvSpPr>
        <p:spPr>
          <a:xfrm>
            <a:off x="329565" y="2953385"/>
            <a:ext cx="2354580" cy="521970"/>
          </a:xfrm>
          <a:prstGeom prst="rect">
            <a:avLst/>
          </a:prstGeom>
          <a:noFill/>
        </p:spPr>
        <p:txBody>
          <a:bodyPr wrap="square" rtlCol="0">
            <a:spAutoFit/>
          </a:bodyPr>
          <a:p>
            <a:r>
              <a:rPr lang="zh-CN" altLang="en-US" sz="2800"/>
              <a:t>Gene fragment</a:t>
            </a:r>
            <a:endParaRPr lang="zh-CN" altLang="en-US" sz="2800"/>
          </a:p>
        </p:txBody>
      </p:sp>
      <p:sp>
        <p:nvSpPr>
          <p:cNvPr id="18" name="文本框 17"/>
          <p:cNvSpPr txBox="1"/>
          <p:nvPr/>
        </p:nvSpPr>
        <p:spPr>
          <a:xfrm>
            <a:off x="1054735" y="1355725"/>
            <a:ext cx="612140" cy="521970"/>
          </a:xfrm>
          <a:prstGeom prst="rect">
            <a:avLst/>
          </a:prstGeom>
          <a:noFill/>
        </p:spPr>
        <p:txBody>
          <a:bodyPr wrap="square" rtlCol="0">
            <a:spAutoFit/>
          </a:bodyPr>
          <a:p>
            <a:r>
              <a:rPr lang="zh-CN" altLang="en-US" sz="2800"/>
              <a:t>eg</a:t>
            </a:r>
            <a:r>
              <a:rPr lang="en-US" altLang="zh-CN"/>
              <a:t>.</a:t>
            </a:r>
            <a:endParaRPr lang="en-US" altLang="zh-CN"/>
          </a:p>
        </p:txBody>
      </p:sp>
      <p:cxnSp>
        <p:nvCxnSpPr>
          <p:cNvPr id="19" name="直接箭头连接符 18"/>
          <p:cNvCxnSpPr/>
          <p:nvPr/>
        </p:nvCxnSpPr>
        <p:spPr>
          <a:xfrm>
            <a:off x="6287135" y="3405505"/>
            <a:ext cx="914400" cy="914400"/>
          </a:xfrm>
          <a:prstGeom prst="straightConnector1">
            <a:avLst/>
          </a:prstGeom>
          <a:ln>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20" name="直接箭头连接符 19"/>
          <p:cNvCxnSpPr/>
          <p:nvPr/>
        </p:nvCxnSpPr>
        <p:spPr>
          <a:xfrm>
            <a:off x="7327900" y="3422015"/>
            <a:ext cx="882650" cy="91313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直接箭头连接符 20"/>
          <p:cNvCxnSpPr/>
          <p:nvPr/>
        </p:nvCxnSpPr>
        <p:spPr>
          <a:xfrm>
            <a:off x="8371205" y="3359785"/>
            <a:ext cx="914400" cy="914400"/>
          </a:xfrm>
          <a:prstGeom prst="straightConnector1">
            <a:avLst/>
          </a:prstGeom>
          <a:ln>
            <a:solidFill>
              <a:schemeClr val="accent6"/>
            </a:solidFill>
            <a:tailEnd type="arrow"/>
          </a:ln>
        </p:spPr>
        <p:style>
          <a:lnRef idx="1">
            <a:schemeClr val="accent1"/>
          </a:lnRef>
          <a:fillRef idx="0">
            <a:schemeClr val="accent1"/>
          </a:fillRef>
          <a:effectRef idx="0">
            <a:schemeClr val="accent1"/>
          </a:effectRef>
          <a:fontRef idx="minor">
            <a:schemeClr val="tx1"/>
          </a:fontRef>
        </p:style>
      </p:cxnSp>
      <p:sp>
        <p:nvSpPr>
          <p:cNvPr id="22" name="文本框 21"/>
          <p:cNvSpPr txBox="1"/>
          <p:nvPr/>
        </p:nvSpPr>
        <p:spPr>
          <a:xfrm>
            <a:off x="7327900" y="4319905"/>
            <a:ext cx="4757420" cy="798830"/>
          </a:xfrm>
          <a:prstGeom prst="rect">
            <a:avLst/>
          </a:prstGeom>
          <a:noFill/>
        </p:spPr>
        <p:txBody>
          <a:bodyPr wrap="square" rtlCol="0">
            <a:spAutoFit/>
          </a:bodyPr>
          <a:p>
            <a:r>
              <a:rPr lang="en-US" altLang="zh-CN" sz="2800">
                <a:sym typeface="+mn-ea"/>
              </a:rPr>
              <a:t>different </a:t>
            </a:r>
            <a:r>
              <a:rPr lang="zh-CN" altLang="en-US" sz="2800">
                <a:sym typeface="+mn-ea"/>
              </a:rPr>
              <a:t>rate of evolution</a:t>
            </a:r>
            <a:endParaRPr lang="zh-CN" altLang="en-US" sz="2800"/>
          </a:p>
          <a:p>
            <a:endParaRPr lang="zh-CN"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副标题 2"/>
          <p:cNvSpPr>
            <a:spLocks noGrp="1"/>
          </p:cNvSpPr>
          <p:nvPr>
            <p:ph type="subTitle" idx="1"/>
          </p:nvPr>
        </p:nvSpPr>
        <p:spPr>
          <a:xfrm>
            <a:off x="1026795" y="711200"/>
            <a:ext cx="10138410" cy="5617845"/>
          </a:xfrm>
        </p:spPr>
        <p:txBody>
          <a:bodyPr>
            <a:noAutofit/>
          </a:bodyPr>
          <a:p>
            <a:pPr algn="l"/>
            <a:r>
              <a:rPr lang="zh-CN" altLang="en-US" sz="2800">
                <a:latin typeface="+mj-lt"/>
                <a:ea typeface="+mj-ea"/>
                <a:cs typeface="+mj-cs"/>
                <a:sym typeface="+mn-ea"/>
              </a:rPr>
              <a:t>CAT is an infinite mixture model accounting for site-specific amino-acid or nucleotide preferences. It is well suited to phylogenomic studies using large multigene alignments.</a:t>
            </a:r>
            <a:endParaRPr lang="zh-CN" altLang="en-US" sz="2800">
              <a:latin typeface="+mj-lt"/>
              <a:ea typeface="+mj-ea"/>
              <a:cs typeface="+mj-cs"/>
              <a:sym typeface="+mn-ea"/>
            </a:endParaRPr>
          </a:p>
          <a:p>
            <a:pPr algn="l"/>
            <a:endParaRPr lang="zh-CN" altLang="en-US" sz="2800">
              <a:latin typeface="+mj-lt"/>
              <a:ea typeface="+mj-ea"/>
              <a:cs typeface="+mj-cs"/>
              <a:sym typeface="+mn-ea"/>
            </a:endParaRPr>
          </a:p>
          <a:p>
            <a:pPr algn="l">
              <a:lnSpc>
                <a:spcPct val="100000"/>
              </a:lnSpc>
            </a:pPr>
            <a:r>
              <a:rPr lang="zh-CN" altLang="en-US" sz="2800">
                <a:latin typeface="+mj-lt"/>
                <a:ea typeface="+mj-ea"/>
                <a:cs typeface="+mj-cs"/>
                <a:sym typeface="+mn-ea"/>
              </a:rPr>
              <a:t>Recommened literature:</a:t>
            </a:r>
            <a:endParaRPr lang="zh-CN" altLang="en-US" sz="2800">
              <a:latin typeface="+mj-lt"/>
              <a:ea typeface="+mj-ea"/>
              <a:cs typeface="+mj-cs"/>
              <a:sym typeface="+mn-ea"/>
            </a:endParaRPr>
          </a:p>
          <a:p>
            <a:pPr algn="l">
              <a:lnSpc>
                <a:spcPct val="100000"/>
              </a:lnSpc>
            </a:pPr>
            <a:r>
              <a:rPr lang="zh-CN" altLang="en-US" sz="2800">
                <a:latin typeface="+mj-lt"/>
                <a:ea typeface="+mj-ea"/>
                <a:cs typeface="+mj-cs"/>
                <a:sym typeface="+mn-ea"/>
              </a:rPr>
              <a:t>Phylogenetic models of rate heterogeneity: a high performance computing perspective</a:t>
            </a:r>
            <a:endParaRPr lang="zh-CN" altLang="en-US" sz="2800">
              <a:latin typeface="+mj-lt"/>
              <a:ea typeface="+mj-ea"/>
              <a:cs typeface="+mj-cs"/>
            </a:endParaRPr>
          </a:p>
          <a:p>
            <a:pPr algn="l">
              <a:lnSpc>
                <a:spcPct val="100000"/>
              </a:lnSpc>
            </a:pPr>
            <a:r>
              <a:rPr lang="zh-CN" altLang="en-US" sz="2800">
                <a:latin typeface="+mj-lt"/>
                <a:ea typeface="+mj-ea"/>
                <a:cs typeface="+mj-cs"/>
                <a:sym typeface="+mn-ea"/>
              </a:rPr>
              <a:t>A Bayesian Mixture Model for Across-Site Heterogeneities in</a:t>
            </a:r>
            <a:endParaRPr lang="zh-CN" altLang="en-US" sz="2800">
              <a:latin typeface="+mj-lt"/>
              <a:ea typeface="+mj-ea"/>
              <a:cs typeface="+mj-cs"/>
            </a:endParaRPr>
          </a:p>
          <a:p>
            <a:pPr algn="l">
              <a:lnSpc>
                <a:spcPct val="100000"/>
              </a:lnSpc>
            </a:pPr>
            <a:r>
              <a:rPr lang="zh-CN" altLang="en-US" sz="2800">
                <a:latin typeface="+mj-lt"/>
                <a:ea typeface="+mj-ea"/>
                <a:cs typeface="+mj-cs"/>
                <a:sym typeface="+mn-ea"/>
              </a:rPr>
              <a:t>the Amino-Acid Replacement Process</a:t>
            </a:r>
            <a:endParaRPr lang="zh-CN" altLang="en-US" sz="2800"/>
          </a:p>
          <a:p>
            <a:pPr algn="l"/>
            <a:endParaRPr lang="zh-CN" altLang="en-US" sz="2800">
              <a:sym typeface="+mn-ea"/>
            </a:endParaRPr>
          </a:p>
          <a:p>
            <a:pPr algn="l"/>
            <a:endParaRPr lang="zh-CN" altLang="en-US" sz="2800">
              <a:sym typeface="+mn-ea"/>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ctrTitle"/>
          </p:nvPr>
        </p:nvSpPr>
        <p:spPr>
          <a:xfrm>
            <a:off x="1524000" y="1122680"/>
            <a:ext cx="9144000" cy="1066800"/>
          </a:xfrm>
        </p:spPr>
        <p:txBody>
          <a:bodyPr>
            <a:normAutofit fontScale="90000"/>
          </a:bodyPr>
          <a:p>
            <a:br>
              <a:rPr lang="zh-CN" altLang="en-US"/>
            </a:br>
            <a:r>
              <a:rPr lang="en-US" altLang="zh-CN"/>
              <a:t>The methods of build tree</a:t>
            </a:r>
            <a:endParaRPr lang="en-US" altLang="zh-CN"/>
          </a:p>
        </p:txBody>
      </p:sp>
      <p:sp>
        <p:nvSpPr>
          <p:cNvPr id="3" name="副标题 2"/>
          <p:cNvSpPr>
            <a:spLocks noGrp="1"/>
          </p:cNvSpPr>
          <p:nvPr>
            <p:ph type="subTitle" idx="1"/>
          </p:nvPr>
        </p:nvSpPr>
        <p:spPr>
          <a:xfrm>
            <a:off x="3273425" y="2190115"/>
            <a:ext cx="3527425" cy="4019550"/>
          </a:xfrm>
        </p:spPr>
        <p:txBody>
          <a:bodyPr>
            <a:normAutofit/>
          </a:bodyPr>
          <a:p>
            <a:pPr algn="l">
              <a:lnSpc>
                <a:spcPct val="200000"/>
              </a:lnSpc>
            </a:pPr>
            <a:r>
              <a:rPr lang="zh-CN" altLang="en-US" sz="4000"/>
              <a:t>（</a:t>
            </a:r>
            <a:r>
              <a:rPr lang="en-US" altLang="zh-CN" sz="4000"/>
              <a:t>1</a:t>
            </a:r>
            <a:r>
              <a:rPr lang="zh-CN" altLang="en-US" sz="4000"/>
              <a:t>）NJ</a:t>
            </a:r>
            <a:endParaRPr lang="zh-CN" altLang="en-US" sz="4000"/>
          </a:p>
          <a:p>
            <a:pPr algn="l">
              <a:lnSpc>
                <a:spcPct val="200000"/>
              </a:lnSpc>
            </a:pPr>
            <a:r>
              <a:rPr lang="zh-CN" altLang="en-US" sz="4000">
                <a:solidFill>
                  <a:srgbClr val="FF0000"/>
                </a:solidFill>
              </a:rPr>
              <a:t>（</a:t>
            </a:r>
            <a:r>
              <a:rPr lang="en-US" altLang="zh-CN" sz="4000">
                <a:solidFill>
                  <a:srgbClr val="FF0000"/>
                </a:solidFill>
              </a:rPr>
              <a:t>3</a:t>
            </a:r>
            <a:r>
              <a:rPr lang="zh-CN" altLang="en-US" sz="4000">
                <a:solidFill>
                  <a:srgbClr val="FF0000"/>
                </a:solidFill>
              </a:rPr>
              <a:t>）ML</a:t>
            </a:r>
            <a:endParaRPr lang="zh-CN" altLang="en-US" sz="4000">
              <a:solidFill>
                <a:srgbClr val="FF0000"/>
              </a:solidFill>
            </a:endParaRPr>
          </a:p>
          <a:p>
            <a:pPr algn="l"/>
            <a:endParaRPr lang="zh-CN" altLang="en-US" sz="4000"/>
          </a:p>
        </p:txBody>
      </p:sp>
      <p:sp>
        <p:nvSpPr>
          <p:cNvPr id="4" name="文本框 3"/>
          <p:cNvSpPr txBox="1"/>
          <p:nvPr/>
        </p:nvSpPr>
        <p:spPr>
          <a:xfrm>
            <a:off x="6800850" y="2190115"/>
            <a:ext cx="3090545" cy="2958465"/>
          </a:xfrm>
          <a:prstGeom prst="rect">
            <a:avLst/>
          </a:prstGeom>
          <a:noFill/>
        </p:spPr>
        <p:txBody>
          <a:bodyPr wrap="square" rtlCol="0">
            <a:spAutoFit/>
          </a:bodyPr>
          <a:p>
            <a:pPr algn="l">
              <a:lnSpc>
                <a:spcPct val="200000"/>
              </a:lnSpc>
              <a:spcBef>
                <a:spcPts val="1000"/>
              </a:spcBef>
              <a:buFont typeface="Arial" panose="020B0604020202020204" pitchFamily="34" charset="0"/>
            </a:pPr>
            <a:r>
              <a:rPr lang="zh-CN" altLang="en-US" sz="4000">
                <a:sym typeface="+mn-ea"/>
              </a:rPr>
              <a:t>（2）MP</a:t>
            </a:r>
            <a:endParaRPr lang="zh-CN" altLang="en-US" sz="4000">
              <a:sym typeface="+mn-ea"/>
            </a:endParaRPr>
          </a:p>
          <a:p>
            <a:pPr algn="l">
              <a:lnSpc>
                <a:spcPct val="200000"/>
              </a:lnSpc>
              <a:spcBef>
                <a:spcPts val="1000"/>
              </a:spcBef>
              <a:buFont typeface="Arial" panose="020B0604020202020204" pitchFamily="34" charset="0"/>
            </a:pPr>
            <a:r>
              <a:rPr lang="zh-CN" altLang="en-US" sz="4000">
                <a:sym typeface="+mn-ea"/>
              </a:rPr>
              <a:t>（4）BI</a:t>
            </a:r>
            <a:endParaRPr lang="zh-CN" altLang="en-US" sz="4000"/>
          </a:p>
          <a:p>
            <a:pPr algn="l"/>
            <a:endParaRPr lang="zh-CN"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ctrTitle"/>
          </p:nvPr>
        </p:nvSpPr>
        <p:spPr>
          <a:xfrm>
            <a:off x="1524000" y="336550"/>
            <a:ext cx="9144000" cy="832485"/>
          </a:xfrm>
        </p:spPr>
        <p:txBody>
          <a:bodyPr>
            <a:normAutofit fontScale="90000"/>
          </a:bodyPr>
          <a:p>
            <a:pPr algn="l"/>
            <a:r>
              <a:rPr lang="zh-CN" altLang="en-US">
                <a:sym typeface="+mn-ea"/>
              </a:rPr>
              <a:t>（</a:t>
            </a:r>
            <a:r>
              <a:rPr lang="en-US" altLang="zh-CN">
                <a:sym typeface="+mn-ea"/>
              </a:rPr>
              <a:t>1</a:t>
            </a:r>
            <a:r>
              <a:rPr lang="zh-CN" altLang="en-US">
                <a:sym typeface="+mn-ea"/>
              </a:rPr>
              <a:t>）NJ</a:t>
            </a:r>
            <a:endParaRPr lang="zh-CN" altLang="en-US"/>
          </a:p>
        </p:txBody>
      </p:sp>
      <p:sp>
        <p:nvSpPr>
          <p:cNvPr id="3" name="副标题 2"/>
          <p:cNvSpPr>
            <a:spLocks noGrp="1"/>
          </p:cNvSpPr>
          <p:nvPr>
            <p:ph type="subTitle" idx="1"/>
          </p:nvPr>
        </p:nvSpPr>
        <p:spPr>
          <a:xfrm>
            <a:off x="1524000" y="1337310"/>
            <a:ext cx="9785985" cy="4945380"/>
          </a:xfrm>
        </p:spPr>
        <p:txBody>
          <a:bodyPr>
            <a:noAutofit/>
          </a:bodyPr>
          <a:p>
            <a:pPr algn="l" fontAlgn="auto">
              <a:lnSpc>
                <a:spcPct val="150000"/>
              </a:lnSpc>
            </a:pPr>
            <a:r>
              <a:rPr lang="en-US" altLang="zh-CN" sz="2800"/>
              <a:t>B</a:t>
            </a:r>
            <a:r>
              <a:rPr lang="zh-CN" altLang="en-US" sz="2800"/>
              <a:t>asic characteristic： When merging classes, not only does the class to be merged be similar, but the class to be merged is far away from other classes.</a:t>
            </a:r>
            <a:endParaRPr lang="zh-CN" altLang="en-US" sz="2800"/>
          </a:p>
          <a:p>
            <a:pPr algn="l" fontAlgn="auto">
              <a:lnSpc>
                <a:spcPct val="150000"/>
              </a:lnSpc>
            </a:pPr>
            <a:endParaRPr lang="zh-CN" altLang="en-US" sz="2800"/>
          </a:p>
          <a:p>
            <a:pPr algn="l" fontAlgn="auto">
              <a:lnSpc>
                <a:spcPct val="150000"/>
              </a:lnSpc>
            </a:pPr>
            <a:r>
              <a:rPr lang="en-US" altLang="zh-CN" sz="2800"/>
              <a:t>Applicable situation</a:t>
            </a:r>
            <a:r>
              <a:rPr lang="zh-CN" altLang="en-US" sz="2800"/>
              <a:t>：A short sequence of distant sequences with little evolutionary distance and few information points.</a:t>
            </a:r>
            <a:endParaRPr lang="zh-CN" altLang="en-US" sz="28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ctrTitle"/>
          </p:nvPr>
        </p:nvSpPr>
        <p:spPr>
          <a:xfrm>
            <a:off x="1524000" y="219710"/>
            <a:ext cx="9144000" cy="832485"/>
          </a:xfrm>
        </p:spPr>
        <p:txBody>
          <a:bodyPr>
            <a:normAutofit fontScale="90000"/>
          </a:bodyPr>
          <a:p>
            <a:pPr algn="l"/>
            <a:r>
              <a:rPr lang="zh-CN" altLang="en-US">
                <a:sym typeface="+mn-ea"/>
              </a:rPr>
              <a:t>（</a:t>
            </a:r>
            <a:r>
              <a:rPr lang="en-US" altLang="zh-CN">
                <a:sym typeface="+mn-ea"/>
              </a:rPr>
              <a:t>2</a:t>
            </a:r>
            <a:r>
              <a:rPr lang="zh-CN" altLang="en-US">
                <a:sym typeface="+mn-ea"/>
              </a:rPr>
              <a:t>）MP</a:t>
            </a:r>
            <a:endParaRPr lang="zh-CN" altLang="en-US"/>
          </a:p>
        </p:txBody>
      </p:sp>
      <p:sp>
        <p:nvSpPr>
          <p:cNvPr id="3" name="副标题 2"/>
          <p:cNvSpPr>
            <a:spLocks noGrp="1"/>
          </p:cNvSpPr>
          <p:nvPr>
            <p:ph type="subTitle" idx="1"/>
          </p:nvPr>
        </p:nvSpPr>
        <p:spPr>
          <a:xfrm>
            <a:off x="1524000" y="1312545"/>
            <a:ext cx="9882505" cy="5072380"/>
          </a:xfrm>
        </p:spPr>
        <p:txBody>
          <a:bodyPr>
            <a:normAutofit lnSpcReduction="20000"/>
          </a:bodyPr>
          <a:p>
            <a:pPr algn="l" fontAlgn="auto">
              <a:lnSpc>
                <a:spcPct val="150000"/>
              </a:lnSpc>
            </a:pPr>
            <a:r>
              <a:rPr lang="en-US" altLang="zh-CN" sz="2800">
                <a:sym typeface="+mn-ea"/>
              </a:rPr>
              <a:t>B</a:t>
            </a:r>
            <a:r>
              <a:rPr lang="zh-CN" altLang="en-US" sz="2800">
                <a:sym typeface="+mn-ea"/>
              </a:rPr>
              <a:t>asic characteristic</a:t>
            </a:r>
            <a:r>
              <a:rPr lang="en-US" altLang="zh-CN" sz="2800">
                <a:sym typeface="+mn-ea"/>
              </a:rPr>
              <a:t>:</a:t>
            </a:r>
            <a:r>
              <a:rPr lang="zh-CN" altLang="en-US" sz="2800"/>
              <a:t> Calculate all possible topologies and calculate </a:t>
            </a:r>
            <a:r>
              <a:rPr lang="zh-CN" altLang="en-US" sz="2800">
                <a:solidFill>
                  <a:srgbClr val="FF0000"/>
                </a:solidFill>
              </a:rPr>
              <a:t>t</a:t>
            </a:r>
            <a:r>
              <a:rPr lang="zh-CN" altLang="en-US" sz="2800">
                <a:solidFill>
                  <a:srgbClr val="FF0000"/>
                </a:solidFill>
              </a:rPr>
              <a:t>he topology with the</a:t>
            </a:r>
            <a:r>
              <a:rPr lang="zh-CN" altLang="en-US" sz="2800">
                <a:solidFill>
                  <a:srgbClr val="FF0000"/>
                </a:solidFill>
              </a:rPr>
              <a:t> least number of base substitutions </a:t>
            </a:r>
            <a:r>
              <a:rPr lang="zh-CN" altLang="en-US" sz="2800"/>
              <a:t>as the best tree</a:t>
            </a:r>
            <a:endParaRPr lang="zh-CN" altLang="en-US" sz="2800"/>
          </a:p>
          <a:p>
            <a:pPr algn="l" fontAlgn="auto">
              <a:lnSpc>
                <a:spcPct val="150000"/>
              </a:lnSpc>
            </a:pPr>
            <a:endParaRPr lang="zh-CN" altLang="en-US" sz="2800"/>
          </a:p>
          <a:p>
            <a:pPr algn="l" fontAlgn="auto">
              <a:lnSpc>
                <a:spcPct val="150000"/>
              </a:lnSpc>
            </a:pPr>
            <a:r>
              <a:rPr lang="en-US" altLang="zh-CN" sz="2800">
                <a:sym typeface="+mn-ea"/>
              </a:rPr>
              <a:t>Applicable situation</a:t>
            </a:r>
            <a:r>
              <a:rPr lang="zh-CN" altLang="en-US" sz="2800">
                <a:sym typeface="+mn-ea"/>
              </a:rPr>
              <a:t>：</a:t>
            </a:r>
            <a:r>
              <a:rPr lang="zh-CN" altLang="en-US" sz="2800"/>
              <a:t>The number of species sequences is less than or equal to 12.Residues have little difference, have approximate variation rate,</a:t>
            </a:r>
            <a:endParaRPr lang="zh-CN" altLang="en-US" sz="28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ctrTitle"/>
          </p:nvPr>
        </p:nvSpPr>
        <p:spPr>
          <a:xfrm>
            <a:off x="1432560" y="346075"/>
            <a:ext cx="9144000" cy="794385"/>
          </a:xfrm>
        </p:spPr>
        <p:txBody>
          <a:bodyPr>
            <a:normAutofit fontScale="90000"/>
          </a:bodyPr>
          <a:p>
            <a:pPr algn="l"/>
            <a:r>
              <a:rPr lang="zh-CN" altLang="en-US">
                <a:sym typeface="+mn-ea"/>
              </a:rPr>
              <a:t>（</a:t>
            </a:r>
            <a:r>
              <a:rPr lang="en-US" altLang="zh-CN">
                <a:sym typeface="+mn-ea"/>
              </a:rPr>
              <a:t>3</a:t>
            </a:r>
            <a:r>
              <a:rPr lang="zh-CN" altLang="en-US">
                <a:sym typeface="+mn-ea"/>
              </a:rPr>
              <a:t>）ML</a:t>
            </a:r>
            <a:endParaRPr lang="zh-CN" altLang="en-US"/>
          </a:p>
        </p:txBody>
      </p:sp>
      <p:sp>
        <p:nvSpPr>
          <p:cNvPr id="3" name="副标题 2"/>
          <p:cNvSpPr>
            <a:spLocks noGrp="1"/>
          </p:cNvSpPr>
          <p:nvPr>
            <p:ph type="subTitle" idx="1"/>
          </p:nvPr>
        </p:nvSpPr>
        <p:spPr>
          <a:xfrm>
            <a:off x="1432560" y="1477010"/>
            <a:ext cx="10522585" cy="4856480"/>
          </a:xfrm>
        </p:spPr>
        <p:txBody>
          <a:bodyPr>
            <a:noAutofit/>
          </a:bodyPr>
          <a:p>
            <a:pPr algn="l" fontAlgn="auto">
              <a:lnSpc>
                <a:spcPct val="150000"/>
              </a:lnSpc>
            </a:pPr>
            <a:r>
              <a:rPr lang="en-US" altLang="zh-CN" sz="2800">
                <a:sym typeface="+mn-ea"/>
              </a:rPr>
              <a:t>B</a:t>
            </a:r>
            <a:r>
              <a:rPr lang="zh-CN" altLang="en-US" sz="2800">
                <a:sym typeface="+mn-ea"/>
              </a:rPr>
              <a:t>asic characteristic：</a:t>
            </a:r>
            <a:r>
              <a:rPr lang="zh-CN" altLang="en-US" sz="2800"/>
              <a:t>Rely on a specific alternative model to analyze a given set of sequence data so that the likelihood of each topology obtained is the maximum, and then select the topology with the </a:t>
            </a:r>
            <a:r>
              <a:rPr lang="zh-CN" altLang="en-US" sz="2800">
                <a:solidFill>
                  <a:schemeClr val="tx1"/>
                </a:solidFill>
              </a:rPr>
              <a:t>highest likelihood </a:t>
            </a:r>
            <a:r>
              <a:rPr lang="zh-CN" altLang="en-US" sz="2800"/>
              <a:t>as the optimal tree .</a:t>
            </a:r>
            <a:endParaRPr lang="zh-CN" altLang="en-US" sz="2800"/>
          </a:p>
          <a:p>
            <a:pPr algn="l" fontAlgn="auto">
              <a:lnSpc>
                <a:spcPct val="150000"/>
              </a:lnSpc>
            </a:pPr>
            <a:endParaRPr lang="zh-CN" altLang="en-US" sz="2800"/>
          </a:p>
          <a:p>
            <a:pPr algn="l" fontAlgn="auto">
              <a:lnSpc>
                <a:spcPct val="150000"/>
              </a:lnSpc>
            </a:pPr>
            <a:r>
              <a:rPr lang="en-US" altLang="zh-CN" sz="2800">
                <a:sym typeface="+mn-ea"/>
              </a:rPr>
              <a:t>Usage</a:t>
            </a:r>
            <a:r>
              <a:rPr lang="zh-CN" altLang="en-US" sz="2800">
                <a:sym typeface="+mn-ea"/>
              </a:rPr>
              <a:t>：Specific alternative models, ML is the tree that most closely matches evolutionary facts when there are models .</a:t>
            </a:r>
            <a:endParaRPr lang="zh-CN" altLang="en-US" sz="2800">
              <a:sym typeface="+mn-ea"/>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ctrTitle"/>
          </p:nvPr>
        </p:nvSpPr>
        <p:spPr>
          <a:xfrm>
            <a:off x="1524000" y="495935"/>
            <a:ext cx="9144000" cy="949325"/>
          </a:xfrm>
        </p:spPr>
        <p:txBody>
          <a:bodyPr>
            <a:normAutofit fontScale="90000"/>
          </a:bodyPr>
          <a:p>
            <a:pPr algn="l"/>
            <a:r>
              <a:rPr lang="zh-CN" altLang="en-US">
                <a:sym typeface="+mn-ea"/>
              </a:rPr>
              <a:t>（</a:t>
            </a:r>
            <a:r>
              <a:rPr lang="en-US" altLang="zh-CN">
                <a:sym typeface="+mn-ea"/>
              </a:rPr>
              <a:t>4</a:t>
            </a:r>
            <a:r>
              <a:rPr lang="zh-CN" altLang="en-US">
                <a:sym typeface="+mn-ea"/>
              </a:rPr>
              <a:t>）BI</a:t>
            </a:r>
            <a:endParaRPr lang="zh-CN" altLang="en-US"/>
          </a:p>
        </p:txBody>
      </p:sp>
      <p:sp>
        <p:nvSpPr>
          <p:cNvPr id="3" name="副标题 2"/>
          <p:cNvSpPr>
            <a:spLocks noGrp="1"/>
          </p:cNvSpPr>
          <p:nvPr>
            <p:ph type="subTitle" idx="1"/>
          </p:nvPr>
        </p:nvSpPr>
        <p:spPr>
          <a:xfrm>
            <a:off x="1524000" y="2072005"/>
            <a:ext cx="9144000" cy="4561840"/>
          </a:xfrm>
        </p:spPr>
        <p:txBody>
          <a:bodyPr>
            <a:noAutofit/>
          </a:bodyPr>
          <a:p>
            <a:pPr algn="l" fontAlgn="auto">
              <a:lnSpc>
                <a:spcPct val="150000"/>
              </a:lnSpc>
            </a:pPr>
            <a:r>
              <a:rPr lang="en-US" altLang="zh-CN" sz="2800">
                <a:sym typeface="+mn-ea"/>
              </a:rPr>
              <a:t>B</a:t>
            </a:r>
            <a:r>
              <a:rPr lang="zh-CN" altLang="en-US" sz="2800">
                <a:sym typeface="+mn-ea"/>
              </a:rPr>
              <a:t>asic characteristic：The statistical inference method of the genetic evolution model directly reflects the reliability of each branch through the </a:t>
            </a:r>
            <a:r>
              <a:rPr lang="zh-CN" altLang="en-US" sz="2800">
                <a:solidFill>
                  <a:schemeClr val="tx1"/>
                </a:solidFill>
                <a:sym typeface="+mn-ea"/>
              </a:rPr>
              <a:t>posterior probability</a:t>
            </a:r>
            <a:r>
              <a:rPr lang="zh-CN" altLang="en-US" sz="2800">
                <a:sym typeface="+mn-ea"/>
              </a:rPr>
              <a:t>, and does not need to be tested by the bootstrap method.</a:t>
            </a:r>
            <a:endParaRPr lang="zh-CN" altLang="en-US" sz="2800">
              <a:sym typeface="+mn-ea"/>
            </a:endParaRPr>
          </a:p>
          <a:p>
            <a:pPr algn="l" fontAlgn="auto">
              <a:lnSpc>
                <a:spcPct val="110000"/>
              </a:lnSpc>
            </a:pPr>
            <a:endParaRPr lang="zh-CN" altLang="en-US" sz="2800">
              <a:sym typeface="+mn-ea"/>
            </a:endParaRPr>
          </a:p>
          <a:p>
            <a:pPr algn="l" fontAlgn="auto">
              <a:lnSpc>
                <a:spcPct val="150000"/>
              </a:lnSpc>
            </a:pPr>
            <a:r>
              <a:rPr lang="en-US" altLang="zh-CN" sz="2800">
                <a:sym typeface="+mn-ea"/>
              </a:rPr>
              <a:t>Applicable situation</a:t>
            </a:r>
            <a:r>
              <a:rPr lang="zh-CN" altLang="en-US" sz="2800">
                <a:sym typeface="+mn-ea"/>
              </a:rPr>
              <a:t>：Large and complex data sets</a:t>
            </a:r>
            <a:endParaRPr lang="zh-CN" altLang="en-US" sz="2800">
              <a:sym typeface="+mn-ea"/>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ctrTitle"/>
          </p:nvPr>
        </p:nvSpPr>
        <p:spPr>
          <a:xfrm>
            <a:off x="533400" y="60325"/>
            <a:ext cx="12070080" cy="709295"/>
          </a:xfrm>
        </p:spPr>
        <p:txBody>
          <a:bodyPr>
            <a:normAutofit/>
          </a:bodyPr>
          <a:p>
            <a:pPr algn="l"/>
            <a:r>
              <a:rPr lang="en-US" altLang="zh-CN" sz="3200"/>
              <a:t>The </a:t>
            </a:r>
            <a:r>
              <a:rPr lang="zh-CN" altLang="en-US" sz="3200"/>
              <a:t>Advantages and disadvantages of the four methods</a:t>
            </a:r>
            <a:endParaRPr lang="zh-CN" altLang="en-US" sz="3200"/>
          </a:p>
        </p:txBody>
      </p:sp>
      <p:sp>
        <p:nvSpPr>
          <p:cNvPr id="4" name="文本框 3"/>
          <p:cNvSpPr txBox="1"/>
          <p:nvPr/>
        </p:nvSpPr>
        <p:spPr>
          <a:xfrm>
            <a:off x="533400" y="1329690"/>
            <a:ext cx="5125720" cy="4911725"/>
          </a:xfrm>
          <a:prstGeom prst="rect">
            <a:avLst/>
          </a:prstGeom>
          <a:noFill/>
        </p:spPr>
        <p:txBody>
          <a:bodyPr wrap="square" rtlCol="0">
            <a:spAutoFit/>
          </a:bodyPr>
          <a:p>
            <a:pPr lvl="0" indent="0" algn="l">
              <a:lnSpc>
                <a:spcPct val="80000"/>
              </a:lnSpc>
              <a:buNone/>
            </a:pPr>
            <a:r>
              <a:rPr lang="en-US" altLang="zh-CN" sz="2800">
                <a:latin typeface="宋体" panose="02010600030101010101" pitchFamily="2" charset="-122"/>
                <a:ea typeface="宋体" panose="02010600030101010101" pitchFamily="2" charset="-122"/>
                <a:cs typeface="宋体" panose="02010600030101010101" pitchFamily="2" charset="-122"/>
                <a:sym typeface="+mn-ea"/>
              </a:rPr>
              <a:t>Advantage</a:t>
            </a:r>
            <a:endParaRPr lang="en-US" altLang="zh-CN" sz="2800">
              <a:latin typeface="宋体" panose="02010600030101010101" pitchFamily="2" charset="-122"/>
              <a:ea typeface="宋体" panose="02010600030101010101" pitchFamily="2" charset="-122"/>
              <a:cs typeface="宋体" panose="02010600030101010101" pitchFamily="2" charset="-122"/>
              <a:sym typeface="+mn-ea"/>
            </a:endParaRPr>
          </a:p>
          <a:p>
            <a:pPr lvl="0" indent="0" algn="l">
              <a:lnSpc>
                <a:spcPct val="80000"/>
              </a:lnSpc>
              <a:buNone/>
            </a:pPr>
            <a:endParaRPr lang="en-US" altLang="zh-CN" sz="2800">
              <a:latin typeface="宋体" panose="02010600030101010101" pitchFamily="2" charset="-122"/>
              <a:ea typeface="宋体" panose="02010600030101010101" pitchFamily="2" charset="-122"/>
              <a:cs typeface="宋体" panose="02010600030101010101" pitchFamily="2" charset="-122"/>
              <a:sym typeface="+mn-ea"/>
            </a:endParaRPr>
          </a:p>
          <a:p>
            <a:pPr lvl="0" indent="0" algn="l">
              <a:lnSpc>
                <a:spcPct val="80000"/>
              </a:lnSpc>
              <a:buNone/>
            </a:pPr>
            <a:r>
              <a:rPr lang="en-US" altLang="zh-CN" sz="2800">
                <a:latin typeface="宋体" panose="02010600030101010101" pitchFamily="2" charset="-122"/>
                <a:ea typeface="宋体" panose="02010600030101010101" pitchFamily="2" charset="-122"/>
                <a:cs typeface="宋体" panose="02010600030101010101" pitchFamily="2" charset="-122"/>
                <a:sym typeface="+mn-ea"/>
              </a:rPr>
              <a:t>NJ</a:t>
            </a:r>
            <a:r>
              <a:rPr lang="zh-CN" altLang="en-US" sz="2800">
                <a:latin typeface="宋体" panose="02010600030101010101" pitchFamily="2" charset="-122"/>
                <a:ea typeface="宋体" panose="02010600030101010101" pitchFamily="2" charset="-122"/>
                <a:cs typeface="宋体" panose="02010600030101010101" pitchFamily="2" charset="-122"/>
                <a:sym typeface="+mn-ea"/>
              </a:rPr>
              <a:t>：</a:t>
            </a:r>
            <a:r>
              <a:rPr lang="en-US" altLang="zh-CN" sz="2800">
                <a:latin typeface="宋体" panose="02010600030101010101" pitchFamily="2" charset="-122"/>
                <a:ea typeface="宋体" panose="02010600030101010101" pitchFamily="2" charset="-122"/>
                <a:cs typeface="宋体" panose="02010600030101010101" pitchFamily="2" charset="-122"/>
                <a:sym typeface="+mn-ea"/>
              </a:rPr>
              <a:t>There are few assumptions,</a:t>
            </a:r>
            <a:r>
              <a:rPr lang="en-US" altLang="zh-CN" sz="2800">
                <a:solidFill>
                  <a:srgbClr val="FF0000"/>
                </a:solidFill>
                <a:latin typeface="宋体" panose="02010600030101010101" pitchFamily="2" charset="-122"/>
                <a:ea typeface="宋体" panose="02010600030101010101" pitchFamily="2" charset="-122"/>
                <a:cs typeface="宋体" panose="02010600030101010101" pitchFamily="2" charset="-122"/>
                <a:sym typeface="+mn-ea"/>
              </a:rPr>
              <a:t> the calculation</a:t>
            </a:r>
            <a:r>
              <a:rPr lang="en-US" altLang="zh-CN" sz="2800">
                <a:latin typeface="宋体" panose="02010600030101010101" pitchFamily="2" charset="-122"/>
                <a:ea typeface="宋体" panose="02010600030101010101" pitchFamily="2" charset="-122"/>
                <a:cs typeface="宋体" panose="02010600030101010101" pitchFamily="2" charset="-122"/>
                <a:sym typeface="+mn-ea"/>
              </a:rPr>
              <a:t> </a:t>
            </a:r>
            <a:r>
              <a:rPr lang="en-US" altLang="zh-CN" sz="2800">
                <a:solidFill>
                  <a:srgbClr val="FF0000"/>
                </a:solidFill>
                <a:latin typeface="宋体" panose="02010600030101010101" pitchFamily="2" charset="-122"/>
                <a:ea typeface="宋体" panose="02010600030101010101" pitchFamily="2" charset="-122"/>
                <a:cs typeface="宋体" panose="02010600030101010101" pitchFamily="2" charset="-122"/>
                <a:sym typeface="+mn-ea"/>
              </a:rPr>
              <a:t>speed is fast</a:t>
            </a:r>
            <a:r>
              <a:rPr lang="en-US" altLang="zh-CN" sz="2800">
                <a:latin typeface="宋体" panose="02010600030101010101" pitchFamily="2" charset="-122"/>
                <a:ea typeface="宋体" panose="02010600030101010101" pitchFamily="2" charset="-122"/>
                <a:cs typeface="宋体" panose="02010600030101010101" pitchFamily="2" charset="-122"/>
                <a:sym typeface="+mn-ea"/>
              </a:rPr>
              <a:t>, </a:t>
            </a:r>
            <a:r>
              <a:rPr lang="en-US" altLang="zh-CN" sz="2800">
                <a:solidFill>
                  <a:srgbClr val="FF0000"/>
                </a:solidFill>
                <a:latin typeface="宋体" panose="02010600030101010101" pitchFamily="2" charset="-122"/>
                <a:ea typeface="宋体" panose="02010600030101010101" pitchFamily="2" charset="-122"/>
                <a:cs typeface="宋体" panose="02010600030101010101" pitchFamily="2" charset="-122"/>
                <a:sym typeface="+mn-ea"/>
              </a:rPr>
              <a:t>only one tree can be analyzed</a:t>
            </a:r>
            <a:r>
              <a:rPr lang="en-US" altLang="zh-CN" sz="2800">
                <a:latin typeface="宋体" panose="02010600030101010101" pitchFamily="2" charset="-122"/>
                <a:ea typeface="宋体" panose="02010600030101010101" pitchFamily="2" charset="-122"/>
                <a:cs typeface="宋体" panose="02010600030101010101" pitchFamily="2" charset="-122"/>
                <a:sym typeface="+mn-ea"/>
              </a:rPr>
              <a:t>,  and the running speed is better than the maximum parsimony method.</a:t>
            </a:r>
            <a:endParaRPr lang="en-US" altLang="zh-CN" sz="2800">
              <a:latin typeface="宋体" panose="02010600030101010101" pitchFamily="2" charset="-122"/>
              <a:ea typeface="宋体" panose="02010600030101010101" pitchFamily="2" charset="-122"/>
              <a:cs typeface="宋体" panose="02010600030101010101" pitchFamily="2" charset="-122"/>
              <a:sym typeface="+mn-ea"/>
            </a:endParaRPr>
          </a:p>
          <a:p>
            <a:pPr lvl="0" indent="0" algn="l">
              <a:lnSpc>
                <a:spcPct val="80000"/>
              </a:lnSpc>
              <a:buNone/>
            </a:pPr>
            <a:endParaRPr lang="en-US" altLang="zh-CN" sz="2800">
              <a:latin typeface="宋体" panose="02010600030101010101" pitchFamily="2" charset="-122"/>
              <a:ea typeface="宋体" panose="02010600030101010101" pitchFamily="2" charset="-122"/>
              <a:cs typeface="宋体" panose="02010600030101010101" pitchFamily="2" charset="-122"/>
              <a:sym typeface="+mn-ea"/>
            </a:endParaRPr>
          </a:p>
          <a:p>
            <a:pPr lvl="0" indent="0" algn="l">
              <a:lnSpc>
                <a:spcPct val="80000"/>
              </a:lnSpc>
              <a:buNone/>
            </a:pPr>
            <a:r>
              <a:rPr lang="en-US" altLang="zh-CN" sz="2800">
                <a:latin typeface="宋体" panose="02010600030101010101" pitchFamily="2" charset="-122"/>
                <a:ea typeface="宋体" panose="02010600030101010101" pitchFamily="2" charset="-122"/>
                <a:cs typeface="宋体" panose="02010600030101010101" pitchFamily="2" charset="-122"/>
                <a:sym typeface="+mn-ea"/>
              </a:rPr>
              <a:t>MP</a:t>
            </a:r>
            <a:r>
              <a:rPr lang="zh-CN" altLang="en-US" sz="2800">
                <a:latin typeface="宋体" panose="02010600030101010101" pitchFamily="2" charset="-122"/>
                <a:ea typeface="宋体" panose="02010600030101010101" pitchFamily="2" charset="-122"/>
                <a:cs typeface="宋体" panose="02010600030101010101" pitchFamily="2" charset="-122"/>
                <a:sym typeface="+mn-ea"/>
              </a:rPr>
              <a:t>：</a:t>
            </a:r>
            <a:r>
              <a:rPr lang="en-US" altLang="zh-CN" sz="2800">
                <a:latin typeface="宋体" panose="02010600030101010101" pitchFamily="2" charset="-122"/>
                <a:ea typeface="宋体" panose="02010600030101010101" pitchFamily="2" charset="-122"/>
                <a:cs typeface="宋体" panose="02010600030101010101" pitchFamily="2" charset="-122"/>
                <a:sym typeface="+mn-ea"/>
              </a:rPr>
              <a:t>Good at analyzing some special molecular data such as </a:t>
            </a:r>
            <a:r>
              <a:rPr lang="en-US" altLang="zh-CN" sz="2800">
                <a:solidFill>
                  <a:srgbClr val="FF0000"/>
                </a:solidFill>
                <a:latin typeface="宋体" panose="02010600030101010101" pitchFamily="2" charset="-122"/>
                <a:ea typeface="宋体" panose="02010600030101010101" pitchFamily="2" charset="-122"/>
                <a:cs typeface="宋体" panose="02010600030101010101" pitchFamily="2" charset="-122"/>
                <a:sym typeface="+mn-ea"/>
              </a:rPr>
              <a:t>insertions, deletions </a:t>
            </a:r>
            <a:r>
              <a:rPr lang="en-US" altLang="zh-CN" sz="2800">
                <a:latin typeface="宋体" panose="02010600030101010101" pitchFamily="2" charset="-122"/>
                <a:ea typeface="宋体" panose="02010600030101010101" pitchFamily="2" charset="-122"/>
                <a:cs typeface="宋体" panose="02010600030101010101" pitchFamily="2" charset="-122"/>
                <a:sym typeface="+mn-ea"/>
              </a:rPr>
              <a:t>and other sequences. </a:t>
            </a:r>
            <a:endParaRPr lang="zh-CN" altLang="en-US"/>
          </a:p>
        </p:txBody>
      </p:sp>
      <p:sp>
        <p:nvSpPr>
          <p:cNvPr id="6" name="文本框 5"/>
          <p:cNvSpPr txBox="1"/>
          <p:nvPr/>
        </p:nvSpPr>
        <p:spPr>
          <a:xfrm>
            <a:off x="5948680" y="1186180"/>
            <a:ext cx="6057900" cy="5343525"/>
          </a:xfrm>
          <a:prstGeom prst="rect">
            <a:avLst/>
          </a:prstGeom>
          <a:noFill/>
        </p:spPr>
        <p:txBody>
          <a:bodyPr wrap="square" rtlCol="0">
            <a:spAutoFit/>
          </a:bodyPr>
          <a:p>
            <a:r>
              <a:rPr lang="en-US" altLang="zh-CN" sz="2800">
                <a:latin typeface="宋体" panose="02010600030101010101" pitchFamily="2" charset="-122"/>
                <a:ea typeface="宋体" panose="02010600030101010101" pitchFamily="2" charset="-122"/>
                <a:cs typeface="宋体" panose="02010600030101010101" pitchFamily="2" charset="-122"/>
                <a:sym typeface="+mn-ea"/>
              </a:rPr>
              <a:t>Disadvantage</a:t>
            </a:r>
            <a:endParaRPr lang="en-US" altLang="zh-CN" sz="2800">
              <a:latin typeface="宋体" panose="02010600030101010101" pitchFamily="2" charset="-122"/>
              <a:ea typeface="宋体" panose="02010600030101010101" pitchFamily="2" charset="-122"/>
              <a:cs typeface="宋体" panose="02010600030101010101" pitchFamily="2" charset="-122"/>
              <a:sym typeface="+mn-ea"/>
            </a:endParaRPr>
          </a:p>
          <a:p>
            <a:endParaRPr lang="en-US" altLang="zh-CN" sz="2800">
              <a:latin typeface="宋体" panose="02010600030101010101" pitchFamily="2" charset="-122"/>
              <a:ea typeface="宋体" panose="02010600030101010101" pitchFamily="2" charset="-122"/>
              <a:cs typeface="宋体" panose="02010600030101010101" pitchFamily="2" charset="-122"/>
              <a:sym typeface="+mn-ea"/>
            </a:endParaRPr>
          </a:p>
          <a:p>
            <a:pPr>
              <a:lnSpc>
                <a:spcPct val="90000"/>
              </a:lnSpc>
            </a:pPr>
            <a:r>
              <a:rPr lang="en-US" altLang="zh-CN" sz="2800">
                <a:latin typeface="宋体" panose="02010600030101010101" pitchFamily="2" charset="-122"/>
                <a:ea typeface="宋体" panose="02010600030101010101" pitchFamily="2" charset="-122"/>
                <a:cs typeface="宋体" panose="02010600030101010101" pitchFamily="2" charset="-122"/>
                <a:sym typeface="+mn-ea"/>
              </a:rPr>
              <a:t>NJ</a:t>
            </a:r>
            <a:r>
              <a:rPr lang="zh-CN" altLang="en-US" sz="2800">
                <a:latin typeface="宋体" panose="02010600030101010101" pitchFamily="2" charset="-122"/>
                <a:ea typeface="宋体" panose="02010600030101010101" pitchFamily="2" charset="-122"/>
                <a:cs typeface="宋体" panose="02010600030101010101" pitchFamily="2" charset="-122"/>
                <a:sym typeface="+mn-ea"/>
              </a:rPr>
              <a:t>：</a:t>
            </a:r>
            <a:r>
              <a:rPr lang="en-US" altLang="zh-CN" sz="2800">
                <a:solidFill>
                  <a:srgbClr val="FF0000"/>
                </a:solidFill>
                <a:latin typeface="宋体" panose="02010600030101010101" pitchFamily="2" charset="-122"/>
                <a:ea typeface="宋体" panose="02010600030101010101" pitchFamily="2" charset="-122"/>
                <a:cs typeface="宋体" panose="02010600030101010101" pitchFamily="2" charset="-122"/>
                <a:sym typeface="+mn-ea"/>
              </a:rPr>
              <a:t>All positions on the sequence are treated equally</a:t>
            </a:r>
            <a:r>
              <a:rPr lang="en-US" altLang="zh-CN" sz="2800">
                <a:latin typeface="宋体" panose="02010600030101010101" pitchFamily="2" charset="-122"/>
                <a:ea typeface="宋体" panose="02010600030101010101" pitchFamily="2" charset="-122"/>
                <a:cs typeface="宋体" panose="02010600030101010101" pitchFamily="2" charset="-122"/>
                <a:sym typeface="+mn-ea"/>
              </a:rPr>
              <a:t>, and the evolutionary distance of the analyzed sequence cannot be too large</a:t>
            </a:r>
            <a:endParaRPr lang="en-US" altLang="zh-CN" sz="2800">
              <a:latin typeface="宋体" panose="02010600030101010101" pitchFamily="2" charset="-122"/>
              <a:ea typeface="宋体" panose="02010600030101010101" pitchFamily="2" charset="-122"/>
              <a:cs typeface="宋体" panose="02010600030101010101" pitchFamily="2" charset="-122"/>
            </a:endParaRPr>
          </a:p>
          <a:p>
            <a:pPr>
              <a:lnSpc>
                <a:spcPct val="170000"/>
              </a:lnSpc>
            </a:pPr>
            <a:endParaRPr lang="en-US" altLang="zh-CN" sz="2800">
              <a:latin typeface="宋体" panose="02010600030101010101" pitchFamily="2" charset="-122"/>
              <a:ea typeface="宋体" panose="02010600030101010101" pitchFamily="2" charset="-122"/>
              <a:cs typeface="宋体" panose="02010600030101010101" pitchFamily="2" charset="-122"/>
              <a:sym typeface="+mn-ea"/>
            </a:endParaRPr>
          </a:p>
          <a:p>
            <a:pPr>
              <a:lnSpc>
                <a:spcPct val="80000"/>
              </a:lnSpc>
            </a:pPr>
            <a:r>
              <a:rPr lang="en-US" altLang="zh-CN" sz="2800">
                <a:latin typeface="宋体" panose="02010600030101010101" pitchFamily="2" charset="-122"/>
                <a:ea typeface="宋体" panose="02010600030101010101" pitchFamily="2" charset="-122"/>
                <a:cs typeface="宋体" panose="02010600030101010101" pitchFamily="2" charset="-122"/>
                <a:sym typeface="+mn-ea"/>
              </a:rPr>
              <a:t>MP</a:t>
            </a:r>
            <a:r>
              <a:rPr lang="zh-CN" altLang="en-US" sz="2800">
                <a:latin typeface="宋体" panose="02010600030101010101" pitchFamily="2" charset="-122"/>
                <a:ea typeface="宋体" panose="02010600030101010101" pitchFamily="2" charset="-122"/>
                <a:cs typeface="宋体" panose="02010600030101010101" pitchFamily="2" charset="-122"/>
                <a:sym typeface="+mn-ea"/>
              </a:rPr>
              <a:t>：</a:t>
            </a:r>
            <a:r>
              <a:rPr lang="en-US" altLang="zh-CN" sz="2800">
                <a:solidFill>
                  <a:srgbClr val="FF0000"/>
                </a:solidFill>
                <a:latin typeface="宋体" panose="02010600030101010101" pitchFamily="2" charset="-122"/>
                <a:ea typeface="宋体" panose="02010600030101010101" pitchFamily="2" charset="-122"/>
                <a:cs typeface="宋体" panose="02010600030101010101" pitchFamily="2" charset="-122"/>
                <a:sym typeface="+mn-ea"/>
              </a:rPr>
              <a:t>Only suitable for sequence number N≤12.</a:t>
            </a:r>
            <a:r>
              <a:rPr lang="en-US" altLang="zh-CN" sz="2800">
                <a:latin typeface="宋体" panose="02010600030101010101" pitchFamily="2" charset="-122"/>
                <a:ea typeface="宋体" panose="02010600030101010101" pitchFamily="2" charset="-122"/>
                <a:cs typeface="宋体" panose="02010600030101010101" pitchFamily="2" charset="-122"/>
                <a:sym typeface="+mn-ea"/>
              </a:rPr>
              <a:t>  The long-varying sequences will attract long branches, which will lead to tree construction errors.</a:t>
            </a:r>
            <a:endParaRPr lang="zh-CN" altLang="en-US"/>
          </a:p>
        </p:txBody>
      </p:sp>
      <p:cxnSp>
        <p:nvCxnSpPr>
          <p:cNvPr id="7" name="直接连接符 6"/>
          <p:cNvCxnSpPr/>
          <p:nvPr/>
        </p:nvCxnSpPr>
        <p:spPr>
          <a:xfrm>
            <a:off x="5659120" y="1329690"/>
            <a:ext cx="0" cy="5078730"/>
          </a:xfrm>
          <a:prstGeom prst="line">
            <a:avLst/>
          </a:prstGeom>
          <a:ln w="28575">
            <a:solidFill>
              <a:schemeClr val="accent1"/>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347980" y="49530"/>
            <a:ext cx="10515600" cy="589280"/>
          </a:xfrm>
        </p:spPr>
        <p:txBody>
          <a:bodyPr>
            <a:normAutofit/>
          </a:bodyPr>
          <a:p>
            <a:r>
              <a:rPr lang="en-US" altLang="zh-CN" sz="3200">
                <a:sym typeface="+mn-ea"/>
              </a:rPr>
              <a:t>The </a:t>
            </a:r>
            <a:r>
              <a:rPr lang="zh-CN" altLang="en-US" sz="3200">
                <a:sym typeface="+mn-ea"/>
              </a:rPr>
              <a:t>Advantages and disadvantages of the four methods</a:t>
            </a:r>
            <a:endParaRPr lang="zh-CN" altLang="en-US" sz="3200"/>
          </a:p>
        </p:txBody>
      </p:sp>
      <p:sp>
        <p:nvSpPr>
          <p:cNvPr id="3" name="文本框 2"/>
          <p:cNvSpPr txBox="1"/>
          <p:nvPr/>
        </p:nvSpPr>
        <p:spPr>
          <a:xfrm>
            <a:off x="347980" y="809625"/>
            <a:ext cx="6043295" cy="5815965"/>
          </a:xfrm>
          <a:prstGeom prst="rect">
            <a:avLst/>
          </a:prstGeom>
          <a:noFill/>
        </p:spPr>
        <p:txBody>
          <a:bodyPr wrap="square" rtlCol="0">
            <a:spAutoFit/>
          </a:bodyPr>
          <a:p>
            <a:pPr>
              <a:lnSpc>
                <a:spcPct val="100000"/>
              </a:lnSpc>
            </a:pPr>
            <a:r>
              <a:rPr lang="en-US" altLang="zh-CN" sz="2800">
                <a:latin typeface="宋体" panose="02010600030101010101" pitchFamily="2" charset="-122"/>
                <a:ea typeface="宋体" panose="02010600030101010101" pitchFamily="2" charset="-122"/>
                <a:cs typeface="宋体" panose="02010600030101010101" pitchFamily="2" charset="-122"/>
                <a:sym typeface="+mn-ea"/>
              </a:rPr>
              <a:t>Advantage</a:t>
            </a:r>
            <a:endParaRPr lang="en-US" altLang="zh-CN" sz="2800">
              <a:latin typeface="宋体" panose="02010600030101010101" pitchFamily="2" charset="-122"/>
              <a:ea typeface="宋体" panose="02010600030101010101" pitchFamily="2" charset="-122"/>
              <a:cs typeface="宋体" panose="02010600030101010101" pitchFamily="2" charset="-122"/>
            </a:endParaRPr>
          </a:p>
          <a:p>
            <a:pPr>
              <a:lnSpc>
                <a:spcPct val="100000"/>
              </a:lnSpc>
            </a:pPr>
            <a:endParaRPr lang="en-US" altLang="zh-CN" sz="2800">
              <a:latin typeface="宋体" panose="02010600030101010101" pitchFamily="2" charset="-122"/>
              <a:ea typeface="宋体" panose="02010600030101010101" pitchFamily="2" charset="-122"/>
              <a:cs typeface="宋体" panose="02010600030101010101" pitchFamily="2" charset="-122"/>
              <a:sym typeface="+mn-ea"/>
            </a:endParaRPr>
          </a:p>
          <a:p>
            <a:pPr>
              <a:lnSpc>
                <a:spcPct val="100000"/>
              </a:lnSpc>
            </a:pPr>
            <a:r>
              <a:rPr lang="en-US" altLang="zh-CN" sz="2400">
                <a:latin typeface="宋体" panose="02010600030101010101" pitchFamily="2" charset="-122"/>
                <a:ea typeface="宋体" panose="02010600030101010101" pitchFamily="2" charset="-122"/>
                <a:cs typeface="宋体" panose="02010600030101010101" pitchFamily="2" charset="-122"/>
                <a:sym typeface="+mn-ea"/>
              </a:rPr>
              <a:t>ML:The likelihood method can obtain the minimum variance of the parameter statistics when the sample is large. </a:t>
            </a:r>
            <a:r>
              <a:rPr lang="en-US" altLang="zh-CN" sz="2400">
                <a:solidFill>
                  <a:srgbClr val="FF0000"/>
                </a:solidFill>
                <a:latin typeface="宋体" panose="02010600030101010101" pitchFamily="2" charset="-122"/>
                <a:ea typeface="宋体" panose="02010600030101010101" pitchFamily="2" charset="-122"/>
                <a:cs typeface="宋体" panose="02010600030101010101" pitchFamily="2" charset="-122"/>
                <a:sym typeface="+mn-ea"/>
              </a:rPr>
              <a:t>When the evolution model is determined, the</a:t>
            </a:r>
            <a:r>
              <a:rPr lang="en-US" altLang="zh-CN" sz="2400">
                <a:latin typeface="宋体" panose="02010600030101010101" pitchFamily="2" charset="-122"/>
                <a:ea typeface="宋体" panose="02010600030101010101" pitchFamily="2" charset="-122"/>
                <a:cs typeface="宋体" panose="02010600030101010101" pitchFamily="2" charset="-122"/>
                <a:sym typeface="+mn-ea"/>
              </a:rPr>
              <a:t> </a:t>
            </a:r>
            <a:r>
              <a:rPr lang="en-US" altLang="zh-CN" sz="2400">
                <a:solidFill>
                  <a:srgbClr val="FF0000"/>
                </a:solidFill>
                <a:latin typeface="宋体" panose="02010600030101010101" pitchFamily="2" charset="-122"/>
                <a:ea typeface="宋体" panose="02010600030101010101" pitchFamily="2" charset="-122"/>
                <a:cs typeface="宋体" panose="02010600030101010101" pitchFamily="2" charset="-122"/>
                <a:sym typeface="+mn-ea"/>
              </a:rPr>
              <a:t>ML method is the best construction algorithm that matches the evolutionary facts.</a:t>
            </a:r>
            <a:endParaRPr lang="en-US" altLang="zh-CN" sz="2400">
              <a:solidFill>
                <a:srgbClr val="FF0000"/>
              </a:solidFill>
              <a:latin typeface="宋体" panose="02010600030101010101" pitchFamily="2" charset="-122"/>
              <a:ea typeface="宋体" panose="02010600030101010101" pitchFamily="2" charset="-122"/>
              <a:cs typeface="宋体" panose="02010600030101010101" pitchFamily="2" charset="-122"/>
              <a:sym typeface="+mn-ea"/>
            </a:endParaRPr>
          </a:p>
          <a:p>
            <a:pPr>
              <a:lnSpc>
                <a:spcPct val="100000"/>
              </a:lnSpc>
            </a:pPr>
            <a:endParaRPr lang="en-US" altLang="zh-CN" sz="2400">
              <a:solidFill>
                <a:srgbClr val="FF0000"/>
              </a:solidFill>
              <a:latin typeface="宋体" panose="02010600030101010101" pitchFamily="2" charset="-122"/>
              <a:ea typeface="宋体" panose="02010600030101010101" pitchFamily="2" charset="-122"/>
              <a:cs typeface="宋体" panose="02010600030101010101" pitchFamily="2" charset="-122"/>
              <a:sym typeface="+mn-ea"/>
            </a:endParaRPr>
          </a:p>
          <a:p>
            <a:pPr>
              <a:lnSpc>
                <a:spcPct val="100000"/>
              </a:lnSpc>
            </a:pPr>
            <a:r>
              <a:rPr lang="en-US" altLang="zh-CN" sz="2400">
                <a:latin typeface="宋体" panose="02010600030101010101" pitchFamily="2" charset="-122"/>
                <a:ea typeface="宋体" panose="02010600030101010101" pitchFamily="2" charset="-122"/>
                <a:cs typeface="宋体" panose="02010600030101010101" pitchFamily="2" charset="-122"/>
                <a:sym typeface="+mn-ea"/>
              </a:rPr>
              <a:t>BI:Evolutionary model with a solid mathematical and statistical foundation that</a:t>
            </a:r>
            <a:r>
              <a:rPr lang="en-US" altLang="zh-CN" sz="2400">
                <a:solidFill>
                  <a:srgbClr val="FF0000"/>
                </a:solidFill>
                <a:latin typeface="宋体" panose="02010600030101010101" pitchFamily="2" charset="-122"/>
                <a:ea typeface="宋体" panose="02010600030101010101" pitchFamily="2" charset="-122"/>
                <a:cs typeface="宋体" panose="02010600030101010101" pitchFamily="2" charset="-122"/>
                <a:sym typeface="+mn-ea"/>
              </a:rPr>
              <a:t> can handle complex and near-real situations</a:t>
            </a:r>
            <a:endParaRPr lang="en-US" altLang="zh-CN" sz="2400">
              <a:solidFill>
                <a:srgbClr val="FF0000"/>
              </a:solidFill>
              <a:latin typeface="宋体" panose="02010600030101010101" pitchFamily="2" charset="-122"/>
              <a:ea typeface="宋体" panose="02010600030101010101" pitchFamily="2" charset="-122"/>
              <a:cs typeface="宋体" panose="02010600030101010101" pitchFamily="2" charset="-122"/>
              <a:sym typeface="+mn-ea"/>
            </a:endParaRPr>
          </a:p>
          <a:p>
            <a:pPr>
              <a:lnSpc>
                <a:spcPct val="100000"/>
              </a:lnSpc>
            </a:pPr>
            <a:endParaRPr lang="en-US" altLang="zh-CN" sz="2400">
              <a:solidFill>
                <a:srgbClr val="FF0000"/>
              </a:solidFill>
              <a:latin typeface="宋体" panose="02010600030101010101" pitchFamily="2" charset="-122"/>
              <a:ea typeface="宋体" panose="02010600030101010101" pitchFamily="2" charset="-122"/>
              <a:cs typeface="宋体" panose="02010600030101010101" pitchFamily="2" charset="-122"/>
              <a:sym typeface="+mn-ea"/>
            </a:endParaRPr>
          </a:p>
        </p:txBody>
      </p:sp>
      <p:sp>
        <p:nvSpPr>
          <p:cNvPr id="4" name="文本框 3"/>
          <p:cNvSpPr txBox="1"/>
          <p:nvPr/>
        </p:nvSpPr>
        <p:spPr>
          <a:xfrm>
            <a:off x="6669405" y="809625"/>
            <a:ext cx="5337810" cy="6068060"/>
          </a:xfrm>
          <a:prstGeom prst="rect">
            <a:avLst/>
          </a:prstGeom>
          <a:noFill/>
        </p:spPr>
        <p:txBody>
          <a:bodyPr wrap="square" rtlCol="0">
            <a:spAutoFit/>
          </a:bodyPr>
          <a:p>
            <a:pPr indent="0" algn="l">
              <a:lnSpc>
                <a:spcPct val="100000"/>
              </a:lnSpc>
              <a:buNone/>
            </a:pPr>
            <a:r>
              <a:rPr lang="en-US" altLang="zh-CN" sz="2800">
                <a:latin typeface="宋体" panose="02010600030101010101" pitchFamily="2" charset="-122"/>
                <a:ea typeface="宋体" panose="02010600030101010101" pitchFamily="2" charset="-122"/>
                <a:cs typeface="宋体" panose="02010600030101010101" pitchFamily="2" charset="-122"/>
                <a:sym typeface="+mn-ea"/>
              </a:rPr>
              <a:t>Disadvantage</a:t>
            </a:r>
            <a:endParaRPr lang="en-US" altLang="zh-CN" sz="2800">
              <a:latin typeface="宋体" panose="02010600030101010101" pitchFamily="2" charset="-122"/>
              <a:ea typeface="宋体" panose="02010600030101010101" pitchFamily="2" charset="-122"/>
              <a:cs typeface="宋体" panose="02010600030101010101" pitchFamily="2" charset="-122"/>
              <a:sym typeface="+mn-ea"/>
            </a:endParaRPr>
          </a:p>
          <a:p>
            <a:pPr indent="0" algn="l">
              <a:lnSpc>
                <a:spcPct val="100000"/>
              </a:lnSpc>
              <a:buNone/>
            </a:pPr>
            <a:endParaRPr lang="zh-CN" altLang="en-US" sz="2800"/>
          </a:p>
          <a:p>
            <a:pPr indent="0" algn="l">
              <a:lnSpc>
                <a:spcPct val="100000"/>
              </a:lnSpc>
              <a:buNone/>
            </a:pPr>
            <a:r>
              <a:rPr lang="en-US" altLang="zh-CN" sz="2400">
                <a:latin typeface="宋体" panose="02010600030101010101" pitchFamily="2" charset="-122"/>
                <a:ea typeface="宋体" panose="02010600030101010101" pitchFamily="2" charset="-122"/>
                <a:cs typeface="宋体" panose="02010600030101010101" pitchFamily="2" charset="-122"/>
                <a:sym typeface="+mn-ea"/>
              </a:rPr>
              <a:t>ML:</a:t>
            </a:r>
            <a:r>
              <a:rPr lang="en-US" altLang="zh-CN" sz="2400">
                <a:solidFill>
                  <a:srgbClr val="FF0000"/>
                </a:solidFill>
                <a:latin typeface="宋体" panose="02010600030101010101" pitchFamily="2" charset="-122"/>
                <a:ea typeface="宋体" panose="02010600030101010101" pitchFamily="2" charset="-122"/>
                <a:cs typeface="宋体" panose="02010600030101010101" pitchFamily="2" charset="-122"/>
                <a:sym typeface="+mn-ea"/>
              </a:rPr>
              <a:t>All possible phylogenetic trees calculate the likelihood function, which is computationally intensive and takes a long time.</a:t>
            </a:r>
            <a:r>
              <a:rPr lang="en-US" altLang="zh-CN" sz="2800">
                <a:solidFill>
                  <a:srgbClr val="FF0000"/>
                </a:solidFill>
                <a:latin typeface="宋体" panose="02010600030101010101" pitchFamily="2" charset="-122"/>
                <a:ea typeface="宋体" panose="02010600030101010101" pitchFamily="2" charset="-122"/>
                <a:cs typeface="宋体" panose="02010600030101010101" pitchFamily="2" charset="-122"/>
                <a:sym typeface="+mn-ea"/>
              </a:rPr>
              <a:t> </a:t>
            </a:r>
            <a:endParaRPr lang="en-US" altLang="zh-CN" sz="2800">
              <a:solidFill>
                <a:srgbClr val="FF0000"/>
              </a:solidFill>
              <a:latin typeface="宋体" panose="02010600030101010101" pitchFamily="2" charset="-122"/>
              <a:ea typeface="宋体" panose="02010600030101010101" pitchFamily="2" charset="-122"/>
              <a:cs typeface="宋体" panose="02010600030101010101" pitchFamily="2" charset="-122"/>
              <a:sym typeface="+mn-ea"/>
            </a:endParaRPr>
          </a:p>
          <a:p>
            <a:pPr indent="0" algn="l">
              <a:lnSpc>
                <a:spcPct val="230000"/>
              </a:lnSpc>
              <a:buNone/>
            </a:pPr>
            <a:endParaRPr lang="zh-CN" altLang="en-US" sz="2800"/>
          </a:p>
          <a:p>
            <a:pPr indent="0" algn="l" fontAlgn="auto">
              <a:lnSpc>
                <a:spcPct val="100000"/>
              </a:lnSpc>
              <a:buNone/>
            </a:pPr>
            <a:r>
              <a:rPr lang="en-US" altLang="zh-CN" sz="2400">
                <a:latin typeface="宋体" panose="02010600030101010101" pitchFamily="2" charset="-122"/>
                <a:ea typeface="宋体" panose="02010600030101010101" pitchFamily="2" charset="-122"/>
                <a:cs typeface="宋体" panose="02010600030101010101" pitchFamily="2" charset="-122"/>
                <a:sym typeface="+mn-ea"/>
              </a:rPr>
              <a:t>BI:Sensitive to evolutionary models, the posterior probability of each amino acid specified in the BI method is established under </a:t>
            </a:r>
            <a:r>
              <a:rPr lang="en-US" altLang="zh-CN" sz="2400">
                <a:solidFill>
                  <a:srgbClr val="FF0000"/>
                </a:solidFill>
                <a:latin typeface="宋体" panose="02010600030101010101" pitchFamily="2" charset="-122"/>
                <a:ea typeface="宋体" panose="02010600030101010101" pitchFamily="2" charset="-122"/>
                <a:cs typeface="宋体" panose="02010600030101010101" pitchFamily="2" charset="-122"/>
                <a:sym typeface="+mn-ea"/>
              </a:rPr>
              <a:t>many assumptions, which may not be true in reality.</a:t>
            </a:r>
            <a:endParaRPr lang="en-US" altLang="zh-CN" sz="2400">
              <a:solidFill>
                <a:srgbClr val="FF0000"/>
              </a:solidFill>
              <a:latin typeface="宋体" panose="02010600030101010101" pitchFamily="2" charset="-122"/>
              <a:ea typeface="宋体" panose="02010600030101010101" pitchFamily="2" charset="-122"/>
              <a:cs typeface="宋体" panose="02010600030101010101" pitchFamily="2" charset="-122"/>
              <a:sym typeface="+mn-ea"/>
            </a:endParaRPr>
          </a:p>
        </p:txBody>
      </p:sp>
      <p:cxnSp>
        <p:nvCxnSpPr>
          <p:cNvPr id="6" name="直接连接符 5"/>
          <p:cNvCxnSpPr/>
          <p:nvPr/>
        </p:nvCxnSpPr>
        <p:spPr>
          <a:xfrm>
            <a:off x="6391910" y="1748155"/>
            <a:ext cx="1905" cy="4902200"/>
          </a:xfrm>
          <a:prstGeom prst="line">
            <a:avLst/>
          </a:prstGeom>
          <a:ln w="28575">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ctrTitle"/>
          </p:nvPr>
        </p:nvSpPr>
        <p:spPr>
          <a:xfrm>
            <a:off x="1524000" y="1122680"/>
            <a:ext cx="9144000" cy="696595"/>
          </a:xfrm>
        </p:spPr>
        <p:txBody>
          <a:bodyPr>
            <a:normAutofit fontScale="90000"/>
          </a:bodyPr>
          <a:p>
            <a:pPr algn="ctr"/>
            <a:r>
              <a:rPr lang="zh-CN" altLang="en-US"/>
              <a:t>Software based on ML</a:t>
            </a:r>
            <a:endParaRPr lang="zh-CN" altLang="en-US"/>
          </a:p>
        </p:txBody>
      </p:sp>
      <p:sp>
        <p:nvSpPr>
          <p:cNvPr id="3" name="副标题 2"/>
          <p:cNvSpPr>
            <a:spLocks noGrp="1"/>
          </p:cNvSpPr>
          <p:nvPr>
            <p:ph type="subTitle" idx="1"/>
          </p:nvPr>
        </p:nvSpPr>
        <p:spPr>
          <a:xfrm>
            <a:off x="1524000" y="1819275"/>
            <a:ext cx="9144000" cy="4490085"/>
          </a:xfrm>
        </p:spPr>
        <p:txBody>
          <a:bodyPr>
            <a:normAutofit/>
          </a:bodyPr>
          <a:p>
            <a:pPr>
              <a:lnSpc>
                <a:spcPct val="300000"/>
              </a:lnSpc>
            </a:pPr>
            <a:r>
              <a:rPr lang="zh-CN" altLang="en-US" sz="2800"/>
              <a:t>（</a:t>
            </a:r>
            <a:r>
              <a:rPr lang="en-US" altLang="zh-CN" sz="2800"/>
              <a:t>1</a:t>
            </a:r>
            <a:r>
              <a:rPr lang="zh-CN" altLang="en-US" sz="2800"/>
              <a:t>）RAxML</a:t>
            </a:r>
            <a:endParaRPr lang="zh-CN" altLang="en-US" sz="2800"/>
          </a:p>
          <a:p>
            <a:pPr>
              <a:lnSpc>
                <a:spcPct val="300000"/>
              </a:lnSpc>
            </a:pPr>
            <a:r>
              <a:rPr lang="zh-CN" altLang="en-US" sz="2800"/>
              <a:t>（</a:t>
            </a:r>
            <a:r>
              <a:rPr lang="en-US" altLang="zh-CN" sz="2800"/>
              <a:t>2</a:t>
            </a:r>
            <a:r>
              <a:rPr lang="zh-CN" altLang="en-US" sz="2800"/>
              <a:t>）ExaML</a:t>
            </a:r>
            <a:endParaRPr lang="zh-CN" altLang="en-US" sz="2800"/>
          </a:p>
          <a:p>
            <a:pPr>
              <a:lnSpc>
                <a:spcPct val="300000"/>
              </a:lnSpc>
            </a:pPr>
            <a:r>
              <a:rPr lang="zh-CN" altLang="en-US" sz="2800"/>
              <a:t>（</a:t>
            </a:r>
            <a:r>
              <a:rPr lang="en-US" altLang="zh-CN" sz="2800"/>
              <a:t>3</a:t>
            </a:r>
            <a:r>
              <a:rPr lang="zh-CN" altLang="en-US" sz="2800"/>
              <a:t>） IQ-tree</a:t>
            </a:r>
            <a:endParaRPr lang="zh-CN" altLang="en-US" sz="28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838200" y="60960"/>
            <a:ext cx="10515600" cy="1920240"/>
          </a:xfrm>
        </p:spPr>
        <p:txBody>
          <a:bodyPr>
            <a:normAutofit fontScale="90000"/>
          </a:bodyPr>
          <a:p>
            <a:r>
              <a:rPr lang="zh-CN" altLang="en-US">
                <a:sym typeface="+mn-ea"/>
              </a:rPr>
              <a:t>GeneTree </a:t>
            </a:r>
            <a:r>
              <a:rPr lang="en-US" altLang="zh-CN">
                <a:sym typeface="+mn-ea"/>
              </a:rPr>
              <a:t>is</a:t>
            </a:r>
            <a:r>
              <a:rPr lang="zh-CN" altLang="en-US">
                <a:sym typeface="+mn-ea"/>
              </a:rPr>
              <a:t> a family history </a:t>
            </a:r>
            <a:r>
              <a:rPr lang="en-US" altLang="zh-CN">
                <a:sym typeface="+mn-ea"/>
              </a:rPr>
              <a:t>network</a:t>
            </a:r>
            <a:r>
              <a:rPr lang="zh-CN" altLang="en-US">
                <a:sym typeface="+mn-ea"/>
              </a:rPr>
              <a:t> focused on using DNA to trace ancestry.</a:t>
            </a:r>
            <a:br>
              <a:rPr lang="zh-CN" altLang="en-US"/>
            </a:br>
            <a:endParaRPr lang="zh-CN" altLang="en-US"/>
          </a:p>
        </p:txBody>
      </p:sp>
      <p:pic>
        <p:nvPicPr>
          <p:cNvPr id="4" name="内容占位符 3" descr="捕获"/>
          <p:cNvPicPr>
            <a:picLocks noChangeAspect="1"/>
          </p:cNvPicPr>
          <p:nvPr>
            <p:ph idx="1"/>
          </p:nvPr>
        </p:nvPicPr>
        <p:blipFill>
          <a:blip r:embed="rId1"/>
          <a:stretch>
            <a:fillRect/>
          </a:stretch>
        </p:blipFill>
        <p:spPr>
          <a:xfrm>
            <a:off x="838200" y="1459865"/>
            <a:ext cx="9283065" cy="5306695"/>
          </a:xfrm>
          <a:prstGeom prst="rect">
            <a:avLst/>
          </a:prstGeom>
        </p:spPr>
      </p:pic>
      <p:sp>
        <p:nvSpPr>
          <p:cNvPr id="5" name="文本框 4"/>
          <p:cNvSpPr txBox="1"/>
          <p:nvPr/>
        </p:nvSpPr>
        <p:spPr>
          <a:xfrm>
            <a:off x="533400" y="3852545"/>
            <a:ext cx="1097280" cy="521970"/>
          </a:xfrm>
          <a:prstGeom prst="rect">
            <a:avLst/>
          </a:prstGeom>
          <a:noFill/>
        </p:spPr>
        <p:txBody>
          <a:bodyPr wrap="square" rtlCol="0">
            <a:spAutoFit/>
          </a:bodyPr>
          <a:p>
            <a:r>
              <a:rPr lang="en-US" altLang="zh-CN" sz="2800">
                <a:solidFill>
                  <a:srgbClr val="FF0000"/>
                </a:solidFill>
              </a:rPr>
              <a:t>Root</a:t>
            </a:r>
            <a:endParaRPr lang="en-US" altLang="zh-CN" sz="2800">
              <a:solidFill>
                <a:srgbClr val="FF0000"/>
              </a:solidFill>
            </a:endParaRPr>
          </a:p>
        </p:txBody>
      </p:sp>
      <p:sp>
        <p:nvSpPr>
          <p:cNvPr id="8" name="文本框 7"/>
          <p:cNvSpPr txBox="1"/>
          <p:nvPr/>
        </p:nvSpPr>
        <p:spPr>
          <a:xfrm>
            <a:off x="1882140" y="4660900"/>
            <a:ext cx="2387600" cy="521970"/>
          </a:xfrm>
          <a:prstGeom prst="rect">
            <a:avLst/>
          </a:prstGeom>
          <a:noFill/>
        </p:spPr>
        <p:txBody>
          <a:bodyPr wrap="none" rtlCol="0" anchor="t">
            <a:spAutoFit/>
          </a:bodyPr>
          <a:p>
            <a:pPr marL="342900" indent="-342900">
              <a:spcBef>
                <a:spcPct val="20000"/>
              </a:spcBef>
            </a:pPr>
            <a:r>
              <a:rPr lang="en-US" sz="2800">
                <a:solidFill>
                  <a:srgbClr val="FF0609"/>
                </a:solidFill>
                <a:sym typeface="+mn-ea"/>
              </a:rPr>
              <a:t>Terminal nodes</a:t>
            </a:r>
            <a:endParaRPr lang="zh-CN" altLang="en-US" sz="2800"/>
          </a:p>
        </p:txBody>
      </p:sp>
      <p:sp>
        <p:nvSpPr>
          <p:cNvPr id="10" name="文本框 9"/>
          <p:cNvSpPr txBox="1"/>
          <p:nvPr/>
        </p:nvSpPr>
        <p:spPr>
          <a:xfrm>
            <a:off x="2124075" y="5803265"/>
            <a:ext cx="1186815" cy="521970"/>
          </a:xfrm>
          <a:prstGeom prst="rect">
            <a:avLst/>
          </a:prstGeom>
          <a:noFill/>
        </p:spPr>
        <p:txBody>
          <a:bodyPr wrap="none" rtlCol="0" anchor="t">
            <a:spAutoFit/>
          </a:bodyPr>
          <a:p>
            <a:r>
              <a:rPr lang="en-US" sz="2800">
                <a:solidFill>
                  <a:srgbClr val="FF0609"/>
                </a:solidFill>
                <a:sym typeface="+mn-ea"/>
              </a:rPr>
              <a:t>Branch</a:t>
            </a:r>
            <a:endParaRPr lang="zh-CN" altLang="en-US"/>
          </a:p>
        </p:txBody>
      </p:sp>
      <p:sp>
        <p:nvSpPr>
          <p:cNvPr id="12" name="文本框 11"/>
          <p:cNvSpPr txBox="1"/>
          <p:nvPr/>
        </p:nvSpPr>
        <p:spPr>
          <a:xfrm>
            <a:off x="838200" y="1459865"/>
            <a:ext cx="2267585" cy="521970"/>
          </a:xfrm>
          <a:prstGeom prst="rect">
            <a:avLst/>
          </a:prstGeom>
          <a:noFill/>
        </p:spPr>
        <p:txBody>
          <a:bodyPr wrap="none" rtlCol="0" anchor="t">
            <a:spAutoFit/>
          </a:bodyPr>
          <a:p>
            <a:pPr marL="342900" indent="-342900">
              <a:spcBef>
                <a:spcPct val="20000"/>
              </a:spcBef>
            </a:pPr>
            <a:r>
              <a:rPr lang="en-US" sz="2800">
                <a:solidFill>
                  <a:srgbClr val="FF0609"/>
                </a:solidFill>
                <a:sym typeface="+mn-ea"/>
              </a:rPr>
              <a:t>Internal nodes</a:t>
            </a:r>
            <a:endParaRPr lang="zh-CN" altLang="en-US"/>
          </a:p>
        </p:txBody>
      </p:sp>
      <p:cxnSp>
        <p:nvCxnSpPr>
          <p:cNvPr id="13" name="直接箭头连接符 12"/>
          <p:cNvCxnSpPr>
            <a:stCxn id="12" idx="3"/>
          </p:cNvCxnSpPr>
          <p:nvPr/>
        </p:nvCxnSpPr>
        <p:spPr>
          <a:xfrm>
            <a:off x="3105785" y="1720850"/>
            <a:ext cx="567055" cy="367030"/>
          </a:xfrm>
          <a:prstGeom prst="straightConnector1">
            <a:avLst/>
          </a:prstGeom>
          <a:ln>
            <a:solidFill>
              <a:srgbClr val="FF0000"/>
            </a:solidFill>
            <a:tailEnd type="arrow" w="med" len="med"/>
          </a:ln>
        </p:spPr>
        <p:style>
          <a:lnRef idx="3">
            <a:schemeClr val="dk1"/>
          </a:lnRef>
          <a:fillRef idx="0">
            <a:schemeClr val="dk1"/>
          </a:fillRef>
          <a:effectRef idx="2">
            <a:schemeClr val="dk1"/>
          </a:effectRef>
          <a:fontRef idx="minor">
            <a:schemeClr val="tx1"/>
          </a:fontRef>
        </p:style>
      </p:cxnSp>
      <p:cxnSp>
        <p:nvCxnSpPr>
          <p:cNvPr id="14" name="直接箭头连接符 13"/>
          <p:cNvCxnSpPr/>
          <p:nvPr/>
        </p:nvCxnSpPr>
        <p:spPr>
          <a:xfrm>
            <a:off x="1080135" y="4374515"/>
            <a:ext cx="3175" cy="611505"/>
          </a:xfrm>
          <a:prstGeom prst="straightConnector1">
            <a:avLst/>
          </a:prstGeom>
          <a:ln>
            <a:solidFill>
              <a:srgbClr val="FF0000"/>
            </a:solidFill>
            <a:tailEnd type="arrow" w="med" len="med"/>
          </a:ln>
        </p:spPr>
        <p:style>
          <a:lnRef idx="3">
            <a:schemeClr val="dk1"/>
          </a:lnRef>
          <a:fillRef idx="0">
            <a:schemeClr val="dk1"/>
          </a:fillRef>
          <a:effectRef idx="2">
            <a:schemeClr val="dk1"/>
          </a:effectRef>
          <a:fontRef idx="minor">
            <a:schemeClr val="tx1"/>
          </a:fontRef>
        </p:style>
      </p:cxnSp>
      <p:cxnSp>
        <p:nvCxnSpPr>
          <p:cNvPr id="15" name="直接箭头连接符 14"/>
          <p:cNvCxnSpPr/>
          <p:nvPr/>
        </p:nvCxnSpPr>
        <p:spPr>
          <a:xfrm flipH="1">
            <a:off x="3295650" y="5182870"/>
            <a:ext cx="15240" cy="350520"/>
          </a:xfrm>
          <a:prstGeom prst="straightConnector1">
            <a:avLst/>
          </a:prstGeom>
          <a:ln>
            <a:solidFill>
              <a:srgbClr val="FF0000"/>
            </a:solidFill>
            <a:tailEnd type="arrow" w="med" len="med"/>
          </a:ln>
        </p:spPr>
        <p:style>
          <a:lnRef idx="3">
            <a:schemeClr val="dk1"/>
          </a:lnRef>
          <a:fillRef idx="0">
            <a:schemeClr val="dk1"/>
          </a:fillRef>
          <a:effectRef idx="2">
            <a:schemeClr val="dk1"/>
          </a:effectRef>
          <a:fontRef idx="minor">
            <a:schemeClr val="tx1"/>
          </a:fontRef>
        </p:style>
      </p:cxnSp>
      <p:cxnSp>
        <p:nvCxnSpPr>
          <p:cNvPr id="16" name="直接箭头连接符 15"/>
          <p:cNvCxnSpPr/>
          <p:nvPr/>
        </p:nvCxnSpPr>
        <p:spPr>
          <a:xfrm flipH="1">
            <a:off x="3295650" y="6178550"/>
            <a:ext cx="15240" cy="350520"/>
          </a:xfrm>
          <a:prstGeom prst="straightConnector1">
            <a:avLst/>
          </a:prstGeom>
          <a:ln>
            <a:solidFill>
              <a:srgbClr val="FF0000"/>
            </a:solidFill>
            <a:tailEnd type="arrow" w="med" len="med"/>
          </a:ln>
        </p:spPr>
        <p:style>
          <a:lnRef idx="3">
            <a:schemeClr val="dk1"/>
          </a:lnRef>
          <a:fillRef idx="0">
            <a:schemeClr val="dk1"/>
          </a:fillRef>
          <a:effectRef idx="2">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1"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randombar(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randombar(horizontal)">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randombar(horizontal)">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randombar(horizontal)">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randombar(horizontal)">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nodeType="clickEffect">
                                  <p:stCondLst>
                                    <p:cond delay="0"/>
                                  </p:stCondLst>
                                  <p:childTnLst>
                                    <p:set>
                                      <p:cBhvr>
                                        <p:cTn id="31" dur="1" fill="hold">
                                          <p:stCondLst>
                                            <p:cond delay="0"/>
                                          </p:stCondLst>
                                        </p:cTn>
                                        <p:tgtEl>
                                          <p:spTgt spid="16"/>
                                        </p:tgtEl>
                                        <p:attrNameLst>
                                          <p:attrName>style.visibility</p:attrName>
                                        </p:attrNameLst>
                                      </p:cBhvr>
                                      <p:to>
                                        <p:strVal val="visible"/>
                                      </p:to>
                                    </p:set>
                                    <p:animEffect transition="in" filter="randombar(horizontal)">
                                      <p:cBhvr>
                                        <p:cTn id="32" dur="500"/>
                                        <p:tgtEl>
                                          <p:spTgt spid="16"/>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randombar(horizontal)">
                                      <p:cBhvr>
                                        <p:cTn id="37" dur="5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nodeType="click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randombar(horizontal)">
                                      <p:cBhvr>
                                        <p:cTn id="4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1"/>
      <p:bldP spid="12" grpId="0"/>
      <p:bldP spid="10" grpId="0"/>
      <p:bldP spid="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ctrTitle"/>
          </p:nvPr>
        </p:nvSpPr>
        <p:spPr>
          <a:xfrm>
            <a:off x="1524000" y="208280"/>
            <a:ext cx="9144000" cy="665480"/>
          </a:xfrm>
        </p:spPr>
        <p:txBody>
          <a:bodyPr>
            <a:normAutofit/>
          </a:bodyPr>
          <a:p>
            <a:pPr algn="l">
              <a:lnSpc>
                <a:spcPct val="100000"/>
              </a:lnSpc>
            </a:pPr>
            <a:r>
              <a:rPr lang="zh-CN" altLang="en-US" sz="3200">
                <a:sym typeface="+mn-ea"/>
              </a:rPr>
              <a:t>RAxML(Randomized Axelerated Maximum Likelihood）</a:t>
            </a:r>
            <a:endParaRPr lang="zh-CN" altLang="en-US" sz="3200"/>
          </a:p>
        </p:txBody>
      </p:sp>
      <p:sp>
        <p:nvSpPr>
          <p:cNvPr id="3" name="副标题 2"/>
          <p:cNvSpPr>
            <a:spLocks noGrp="1"/>
          </p:cNvSpPr>
          <p:nvPr>
            <p:ph type="subTitle" idx="1"/>
          </p:nvPr>
        </p:nvSpPr>
        <p:spPr>
          <a:xfrm>
            <a:off x="1524000" y="1346200"/>
            <a:ext cx="9144000" cy="4384040"/>
          </a:xfrm>
        </p:spPr>
        <p:txBody>
          <a:bodyPr>
            <a:normAutofit/>
          </a:bodyPr>
          <a:p>
            <a:pPr algn="l">
              <a:lnSpc>
                <a:spcPct val="150000"/>
              </a:lnSpc>
            </a:pPr>
            <a:r>
              <a:rPr lang="zh-CN" altLang="en-US" sz="2800"/>
              <a:t>GTR is the only nucleotide substitution model for </a:t>
            </a:r>
            <a:r>
              <a:rPr lang="zh-CN" altLang="en-US" sz="2800">
                <a:sym typeface="+mn-ea"/>
              </a:rPr>
              <a:t>RAxML</a:t>
            </a:r>
            <a:endParaRPr lang="zh-CN" altLang="en-US" sz="2800">
              <a:sym typeface="+mn-ea"/>
            </a:endParaRPr>
          </a:p>
          <a:p>
            <a:pPr algn="l">
              <a:lnSpc>
                <a:spcPct val="150000"/>
              </a:lnSpc>
            </a:pPr>
            <a:endParaRPr lang="zh-CN" altLang="en-US" sz="2800"/>
          </a:p>
          <a:p>
            <a:pPr algn="l">
              <a:lnSpc>
                <a:spcPct val="150000"/>
              </a:lnSpc>
            </a:pPr>
            <a:r>
              <a:rPr lang="zh-CN" altLang="en-US" sz="2800">
                <a:sym typeface="+mn-ea"/>
              </a:rPr>
              <a:t>substitution model </a:t>
            </a:r>
            <a:r>
              <a:rPr lang="en-US" altLang="zh-CN" sz="2800">
                <a:sym typeface="+mn-ea"/>
              </a:rPr>
              <a:t>is  constant,we will  </a:t>
            </a:r>
            <a:r>
              <a:rPr lang="en-US" altLang="zh-CN" sz="2800">
                <a:sym typeface="+mn-ea"/>
              </a:rPr>
              <a:t>add</a:t>
            </a:r>
            <a:r>
              <a:rPr lang="en-US" altLang="zh-CN" sz="2800">
                <a:sym typeface="+mn-ea"/>
              </a:rPr>
              <a:t> different modle of Variation rate .</a:t>
            </a:r>
            <a:endParaRPr lang="en-US" altLang="zh-CN" sz="2800">
              <a:sym typeface="+mn-ea"/>
            </a:endParaRPr>
          </a:p>
          <a:p>
            <a:pPr algn="l">
              <a:lnSpc>
                <a:spcPct val="150000"/>
              </a:lnSpc>
            </a:pPr>
            <a:r>
              <a:rPr lang="en-US" altLang="zh-CN" sz="2800">
                <a:sym typeface="+mn-ea"/>
              </a:rPr>
              <a:t>eg.GTRCAT;GTRGAMMA</a:t>
            </a:r>
            <a:endParaRPr lang="en-US" altLang="zh-CN" sz="2800">
              <a:sym typeface="+mn-ea"/>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ctrTitle"/>
          </p:nvPr>
        </p:nvSpPr>
        <p:spPr>
          <a:xfrm>
            <a:off x="775335" y="128270"/>
            <a:ext cx="11116310" cy="1134745"/>
          </a:xfrm>
        </p:spPr>
        <p:txBody>
          <a:bodyPr>
            <a:normAutofit/>
          </a:bodyPr>
          <a:p>
            <a:r>
              <a:rPr lang="zh-CN" altLang="en-US" sz="3600">
                <a:sym typeface="+mn-ea"/>
              </a:rPr>
              <a:t>RAxML offers  different ways to obtain bootstrap support.</a:t>
            </a:r>
            <a:endParaRPr lang="zh-CN" altLang="en-US" sz="3600"/>
          </a:p>
        </p:txBody>
      </p:sp>
      <p:sp>
        <p:nvSpPr>
          <p:cNvPr id="3" name="副标题 2"/>
          <p:cNvSpPr>
            <a:spLocks noGrp="1"/>
          </p:cNvSpPr>
          <p:nvPr>
            <p:ph type="subTitle" idx="1"/>
          </p:nvPr>
        </p:nvSpPr>
        <p:spPr>
          <a:xfrm>
            <a:off x="1524000" y="2195195"/>
            <a:ext cx="9144000" cy="3933825"/>
          </a:xfrm>
        </p:spPr>
        <p:txBody>
          <a:bodyPr>
            <a:normAutofit/>
          </a:bodyPr>
          <a:p>
            <a:pPr algn="l"/>
            <a:r>
              <a:rPr lang="zh-CN" altLang="en-US" sz="2800"/>
              <a:t>It implements the standard non-parametric bootstrap and also the so-called rapid bootstrap</a:t>
            </a:r>
            <a:endParaRPr lang="zh-CN" altLang="en-US" sz="2800"/>
          </a:p>
          <a:p>
            <a:pPr algn="l"/>
            <a:endParaRPr lang="zh-CN" altLang="en-US" sz="2800"/>
          </a:p>
          <a:p>
            <a:pPr algn="l"/>
            <a:r>
              <a:rPr lang="zh-CN" altLang="en-US" sz="2800"/>
              <a:t>It also offers an option to calculate so-called SH-like support values</a:t>
            </a:r>
            <a:endParaRPr lang="zh-CN" altLang="en-US" sz="2800"/>
          </a:p>
          <a:p>
            <a:pPr algn="l"/>
            <a:endParaRPr lang="zh-CN" altLang="en-US" sz="2800"/>
          </a:p>
          <a:p>
            <a:pPr algn="l"/>
            <a:r>
              <a:rPr lang="zh-CN" altLang="en-US" sz="2800"/>
              <a:t>RAxML also offers a so-called bootstopping option </a:t>
            </a:r>
            <a:endParaRPr lang="zh-CN" altLang="en-US" sz="28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ctrTitle"/>
          </p:nvPr>
        </p:nvSpPr>
        <p:spPr>
          <a:xfrm>
            <a:off x="1524000" y="434340"/>
            <a:ext cx="9144000" cy="843280"/>
          </a:xfrm>
        </p:spPr>
        <p:txBody>
          <a:bodyPr>
            <a:normAutofit fontScale="90000"/>
          </a:bodyPr>
          <a:p>
            <a:r>
              <a:rPr lang="en-US" altLang="zh-CN"/>
              <a:t>bootstrap</a:t>
            </a:r>
            <a:endParaRPr lang="en-US" altLang="zh-CN"/>
          </a:p>
        </p:txBody>
      </p:sp>
      <p:sp>
        <p:nvSpPr>
          <p:cNvPr id="3" name="副标题 2"/>
          <p:cNvSpPr>
            <a:spLocks noGrp="1"/>
          </p:cNvSpPr>
          <p:nvPr>
            <p:ph type="subTitle" idx="1"/>
          </p:nvPr>
        </p:nvSpPr>
        <p:spPr>
          <a:xfrm>
            <a:off x="1524000" y="1965960"/>
            <a:ext cx="9144000" cy="3291840"/>
          </a:xfrm>
        </p:spPr>
        <p:txBody>
          <a:bodyPr/>
          <a:p>
            <a:pPr algn="l">
              <a:lnSpc>
                <a:spcPct val="150000"/>
              </a:lnSpc>
            </a:pPr>
            <a:r>
              <a:rPr lang="zh-CN" altLang="en-US">
                <a:sym typeface="+mn-ea"/>
              </a:rPr>
              <a:t>It can be used to check the branch reliability of the calculated evolutionary tree</a:t>
            </a:r>
            <a:endParaRPr lang="zh-CN" altLang="en-US">
              <a:sym typeface="+mn-ea"/>
            </a:endParaRPr>
          </a:p>
          <a:p>
            <a:pPr algn="l">
              <a:lnSpc>
                <a:spcPct val="150000"/>
              </a:lnSpc>
            </a:pPr>
            <a:endParaRPr lang="zh-CN" altLang="en-US">
              <a:sym typeface="+mn-ea"/>
            </a:endParaRPr>
          </a:p>
          <a:p>
            <a:pPr algn="l">
              <a:lnSpc>
                <a:spcPct val="150000"/>
              </a:lnSpc>
            </a:pPr>
            <a:r>
              <a:rPr lang="zh-CN" altLang="en-US">
                <a:sym typeface="+mn-ea"/>
              </a:rPr>
              <a:t>One way to measure the quality of a tree is to look at the bootstrap value</a:t>
            </a:r>
            <a:endParaRPr lang="zh-CN" altLang="en-US">
              <a:sym typeface="+mn-ea"/>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ctrTitle"/>
          </p:nvPr>
        </p:nvSpPr>
        <p:spPr>
          <a:xfrm>
            <a:off x="1524000" y="617855"/>
            <a:ext cx="9144000" cy="767080"/>
          </a:xfrm>
        </p:spPr>
        <p:txBody>
          <a:bodyPr>
            <a:normAutofit/>
          </a:bodyPr>
          <a:p>
            <a:r>
              <a:rPr kumimoji="1" lang="en-US" altLang="zh-CN" sz="3600" dirty="0" smtClean="0">
                <a:latin typeface="+mj-ea"/>
                <a:sym typeface="+mn-ea"/>
              </a:rPr>
              <a:t>Usage</a:t>
            </a:r>
            <a:endParaRPr lang="zh-CN" altLang="en-US" sz="3600">
              <a:latin typeface="+mj-ea"/>
            </a:endParaRPr>
          </a:p>
        </p:txBody>
      </p:sp>
      <p:sp>
        <p:nvSpPr>
          <p:cNvPr id="3" name="副标题 2"/>
          <p:cNvSpPr>
            <a:spLocks noGrp="1"/>
          </p:cNvSpPr>
          <p:nvPr>
            <p:ph type="subTitle" idx="1"/>
          </p:nvPr>
        </p:nvSpPr>
        <p:spPr>
          <a:xfrm>
            <a:off x="1524000" y="1890395"/>
            <a:ext cx="9144000" cy="3367405"/>
          </a:xfrm>
        </p:spPr>
        <p:txBody>
          <a:bodyPr/>
          <a:p>
            <a:pPr algn="l"/>
            <a:r>
              <a:rPr lang="zh-CN" altLang="en-US" sz="2800">
                <a:latin typeface="+mn-ea"/>
                <a:sym typeface="+mn-ea"/>
              </a:rPr>
              <a:t>DNA_selected_aligned.fas</a:t>
            </a:r>
            <a:endParaRPr lang="zh-CN" altLang="en-US" sz="2800">
              <a:latin typeface="+mn-ea"/>
            </a:endParaRPr>
          </a:p>
          <a:p>
            <a:pPr algn="l"/>
            <a:endParaRPr lang="zh-CN" altLang="en-US" sz="2800">
              <a:latin typeface="+mn-ea"/>
            </a:endParaRPr>
          </a:p>
          <a:p>
            <a:pPr algn="l"/>
            <a:r>
              <a:rPr lang="zh-CN" altLang="en-US" sz="2800">
                <a:latin typeface="+mn-ea"/>
                <a:sym typeface="+mn-ea"/>
              </a:rPr>
              <a:t>concat_loci.pl--------DNA_selested_aligned.phy</a:t>
            </a:r>
            <a:endParaRPr lang="zh-CN" altLang="en-US" sz="2800">
              <a:latin typeface="+mn-ea"/>
            </a:endParaRPr>
          </a:p>
          <a:p>
            <a:pPr algn="l"/>
            <a:endParaRPr lang="zh-CN" altLang="en-US" sz="2800">
              <a:latin typeface="+mn-ea"/>
            </a:endParaRPr>
          </a:p>
          <a:p>
            <a:pPr algn="l"/>
            <a:r>
              <a:rPr lang="zh-CN" altLang="en-US" sz="2800">
                <a:latin typeface="+mn-ea"/>
                <a:sym typeface="+mn-ea"/>
              </a:rPr>
              <a:t>raxmlHPC-PTHREADS  –T 12 –p 12345 –m GTRGAMMA –s ***.phy –n raxml -y -f a –x 12345 -# 100 –q partation.txt</a:t>
            </a:r>
            <a:endParaRPr lang="zh-CN" altLang="en-US" sz="2800">
              <a:latin typeface="+mn-ea"/>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副标题 2"/>
          <p:cNvSpPr>
            <a:spLocks noGrp="1"/>
          </p:cNvSpPr>
          <p:nvPr>
            <p:ph type="subTitle" idx="1"/>
          </p:nvPr>
        </p:nvSpPr>
        <p:spPr>
          <a:xfrm>
            <a:off x="1524000" y="848995"/>
            <a:ext cx="9144000" cy="5356860"/>
          </a:xfrm>
        </p:spPr>
        <p:txBody>
          <a:bodyPr>
            <a:noAutofit/>
          </a:bodyPr>
          <a:p>
            <a:pPr algn="l"/>
            <a:r>
              <a:rPr lang="zh-CN" altLang="en-US" sz="2800">
                <a:latin typeface="+mn-ea"/>
                <a:sym typeface="+mn-ea"/>
              </a:rPr>
              <a:t>-T number of nodes</a:t>
            </a:r>
            <a:endParaRPr lang="zh-CN" altLang="en-US" sz="2800">
              <a:latin typeface="+mn-ea"/>
              <a:sym typeface="+mn-ea"/>
            </a:endParaRPr>
          </a:p>
          <a:p>
            <a:pPr algn="l"/>
            <a:r>
              <a:rPr lang="zh-CN" altLang="en-US" sz="2800">
                <a:latin typeface="+mn-ea"/>
                <a:sym typeface="+mn-ea"/>
              </a:rPr>
              <a:t>-p parsimony Random Seed</a:t>
            </a:r>
            <a:endParaRPr lang="zh-CN" altLang="en-US" sz="2800">
              <a:latin typeface="+mn-ea"/>
              <a:sym typeface="+mn-ea"/>
            </a:endParaRPr>
          </a:p>
          <a:p>
            <a:pPr algn="l"/>
            <a:r>
              <a:rPr lang="zh-CN" altLang="en-US" sz="2800">
                <a:latin typeface="+mn-ea"/>
                <a:sym typeface="+mn-ea"/>
              </a:rPr>
              <a:t>-m substitution Model </a:t>
            </a:r>
            <a:endParaRPr lang="zh-CN" altLang="en-US" sz="2800">
              <a:latin typeface="+mn-ea"/>
              <a:sym typeface="+mn-ea"/>
            </a:endParaRPr>
          </a:p>
          <a:p>
            <a:pPr algn="l"/>
            <a:r>
              <a:rPr lang="zh-CN" altLang="en-US" sz="2800">
                <a:latin typeface="+mn-ea"/>
                <a:sym typeface="+mn-ea"/>
              </a:rPr>
              <a:t>­-s sequence File Name </a:t>
            </a:r>
            <a:endParaRPr lang="zh-CN" altLang="en-US" sz="2800">
              <a:latin typeface="+mn-ea"/>
              <a:sym typeface="+mn-ea"/>
            </a:endParaRPr>
          </a:p>
          <a:p>
            <a:pPr algn="l"/>
            <a:r>
              <a:rPr lang="zh-CN" altLang="en-US" sz="2800">
                <a:latin typeface="+mn-ea"/>
                <a:sym typeface="+mn-ea"/>
              </a:rPr>
              <a:t>­-n output File Name</a:t>
            </a:r>
            <a:endParaRPr lang="zh-CN" altLang="en-US" sz="2800">
              <a:latin typeface="+mn-ea"/>
              <a:sym typeface="+mn-ea"/>
            </a:endParaRPr>
          </a:p>
          <a:p>
            <a:pPr algn="l"/>
            <a:r>
              <a:rPr lang="zh-CN" altLang="en-US" sz="2800">
                <a:latin typeface="+mn-ea"/>
                <a:sym typeface="+mn-ea"/>
              </a:rPr>
              <a:t>-f a rapid Bootstrap analysis and search for best-scoring ML tree in one program run </a:t>
            </a:r>
            <a:endParaRPr lang="zh-CN" altLang="en-US" sz="2800">
              <a:latin typeface="+mn-ea"/>
              <a:sym typeface="+mn-ea"/>
            </a:endParaRPr>
          </a:p>
          <a:p>
            <a:pPr algn="l"/>
            <a:r>
              <a:rPr lang="zh-CN" altLang="en-US" sz="2800">
                <a:latin typeface="+mn-ea"/>
                <a:sym typeface="+mn-ea"/>
              </a:rPr>
              <a:t>–x  Specify an integer number (random seed) and turn on rapid bootstrapping </a:t>
            </a:r>
            <a:endParaRPr lang="zh-CN" altLang="en-US" sz="2800">
              <a:latin typeface="+mn-ea"/>
              <a:sym typeface="+mn-ea"/>
            </a:endParaRPr>
          </a:p>
          <a:p>
            <a:pPr algn="l"/>
            <a:r>
              <a:rPr lang="zh-CN" altLang="en-US" sz="2800">
                <a:latin typeface="+mn-ea"/>
                <a:sym typeface="+mn-ea"/>
              </a:rPr>
              <a:t>-#  Specify the number of alternative runs on distinct starting trees</a:t>
            </a:r>
            <a:endParaRPr lang="en-US" altLang="zh-CN" sz="2800" dirty="0" smtClean="0">
              <a:latin typeface="+mn-ea"/>
              <a:sym typeface="+mn-ea"/>
            </a:endParaRPr>
          </a:p>
          <a:p>
            <a:pPr algn="l"/>
            <a:endParaRPr lang="zh-CN" altLang="en-US" sz="2800">
              <a:latin typeface="+mn-ea"/>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副标题 2"/>
          <p:cNvSpPr>
            <a:spLocks noGrp="1"/>
          </p:cNvSpPr>
          <p:nvPr>
            <p:ph type="subTitle" idx="1"/>
          </p:nvPr>
        </p:nvSpPr>
        <p:spPr>
          <a:xfrm>
            <a:off x="1524000" y="894715"/>
            <a:ext cx="10290810" cy="5846445"/>
          </a:xfrm>
        </p:spPr>
        <p:txBody>
          <a:bodyPr>
            <a:normAutofit/>
          </a:bodyPr>
          <a:p>
            <a:pPr algn="l">
              <a:lnSpc>
                <a:spcPct val="150000"/>
              </a:lnSpc>
            </a:pPr>
            <a:r>
              <a:rPr lang="en-US" altLang="zh-CN" sz="2800">
                <a:sym typeface="+mn-ea"/>
              </a:rPr>
              <a:t>recommended literature</a:t>
            </a:r>
            <a:r>
              <a:rPr lang="zh-CN" altLang="en-US" sz="2800">
                <a:sym typeface="+mn-ea"/>
              </a:rPr>
              <a:t>：RAxML version 8: a tool for phylogenetic analysis and post-analysis of large phylogenies</a:t>
            </a:r>
            <a:endParaRPr lang="zh-CN" altLang="en-US" sz="2800">
              <a:sym typeface="+mn-ea"/>
            </a:endParaRPr>
          </a:p>
          <a:p>
            <a:pPr algn="l">
              <a:lnSpc>
                <a:spcPct val="50000"/>
              </a:lnSpc>
            </a:pPr>
            <a:endParaRPr lang="zh-CN" altLang="en-US" sz="2800"/>
          </a:p>
          <a:p>
            <a:pPr algn="l">
              <a:lnSpc>
                <a:spcPct val="150000"/>
              </a:lnSpc>
            </a:pPr>
            <a:r>
              <a:rPr lang="en-US" altLang="zh-CN" sz="2800">
                <a:sym typeface="+mn-ea"/>
              </a:rPr>
              <a:t>Download link </a:t>
            </a:r>
            <a:r>
              <a:rPr lang="zh-CN" altLang="en-US" sz="2800">
                <a:sym typeface="+mn-ea"/>
              </a:rPr>
              <a:t>：https://github.com/stamatak/standard-RAxML</a:t>
            </a:r>
            <a:endParaRPr lang="zh-CN" altLang="en-US" sz="2800">
              <a:sym typeface="+mn-ea"/>
            </a:endParaRPr>
          </a:p>
          <a:p>
            <a:pPr algn="l">
              <a:lnSpc>
                <a:spcPct val="40000"/>
              </a:lnSpc>
            </a:pPr>
            <a:endParaRPr lang="zh-CN" altLang="en-US" sz="2800">
              <a:sym typeface="+mn-ea"/>
            </a:endParaRPr>
          </a:p>
          <a:p>
            <a:pPr algn="l">
              <a:lnSpc>
                <a:spcPct val="150000"/>
              </a:lnSpc>
            </a:pPr>
            <a:r>
              <a:rPr lang="zh-CN" altLang="en-US" sz="2800"/>
              <a:t>User manual：http://sco.hits.org/exelixis/web/software/raxml/hands_on.html</a:t>
            </a:r>
            <a:endParaRPr lang="zh-CN" altLang="en-US" sz="2800"/>
          </a:p>
          <a:p>
            <a:pPr algn="l">
              <a:lnSpc>
                <a:spcPct val="150000"/>
              </a:lnSpc>
            </a:pPr>
            <a:endParaRPr lang="zh-CN" altLang="en-US" sz="28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ctrTitle"/>
          </p:nvPr>
        </p:nvSpPr>
        <p:spPr>
          <a:xfrm>
            <a:off x="1524000" y="357505"/>
            <a:ext cx="9144000" cy="1332230"/>
          </a:xfrm>
        </p:spPr>
        <p:txBody>
          <a:bodyPr>
            <a:normAutofit fontScale="90000"/>
          </a:bodyPr>
          <a:p>
            <a:pPr algn="l"/>
            <a:r>
              <a:rPr lang="zh-CN" altLang="en-US" sz="3200">
                <a:sym typeface="+mn-ea"/>
              </a:rPr>
              <a:t>ExaML（Exascale Maximum Likelihood ）</a:t>
            </a:r>
            <a:br>
              <a:rPr lang="zh-CN" altLang="en-US" sz="3200">
                <a:sym typeface="+mn-ea"/>
              </a:rPr>
            </a:br>
            <a:r>
              <a:rPr lang="zh-CN" altLang="en-US" sz="3200">
                <a:sym typeface="+mn-ea"/>
              </a:rPr>
              <a:t>ExaML </a:t>
            </a:r>
            <a:r>
              <a:rPr lang="en-US" altLang="zh-CN" sz="3200">
                <a:sym typeface="+mn-ea"/>
              </a:rPr>
              <a:t>is </a:t>
            </a:r>
            <a:r>
              <a:rPr lang="zh-CN" altLang="en-US" sz="3200">
                <a:sym typeface="+mn-ea"/>
              </a:rPr>
              <a:t>sister program </a:t>
            </a:r>
            <a:r>
              <a:rPr lang="en-US" altLang="zh-CN" sz="3200">
                <a:sym typeface="+mn-ea"/>
              </a:rPr>
              <a:t>RAxML, extremely large analyses on supercomputers</a:t>
            </a:r>
            <a:r>
              <a:rPr lang="zh-CN" altLang="en-US" sz="3200">
                <a:sym typeface="+mn-ea"/>
              </a:rPr>
              <a:t>。</a:t>
            </a:r>
            <a:endParaRPr lang="zh-CN" altLang="en-US" sz="3200">
              <a:sym typeface="+mn-ea"/>
            </a:endParaRPr>
          </a:p>
        </p:txBody>
      </p:sp>
      <p:sp>
        <p:nvSpPr>
          <p:cNvPr id="3" name="副标题 2"/>
          <p:cNvSpPr>
            <a:spLocks noGrp="1"/>
          </p:cNvSpPr>
          <p:nvPr>
            <p:ph type="subTitle" idx="1"/>
          </p:nvPr>
        </p:nvSpPr>
        <p:spPr>
          <a:xfrm>
            <a:off x="1524000" y="2225040"/>
            <a:ext cx="9144000" cy="1410970"/>
          </a:xfrm>
        </p:spPr>
        <p:txBody>
          <a:bodyPr>
            <a:normAutofit/>
          </a:bodyPr>
          <a:p>
            <a:pPr algn="l">
              <a:lnSpc>
                <a:spcPct val="100000"/>
              </a:lnSpc>
            </a:pPr>
            <a:r>
              <a:rPr lang="en-US" altLang="zh-CN" sz="2800">
                <a:latin typeface="+mn-ea"/>
              </a:rPr>
              <a:t>Advantage:It is up to 4 times faster than its predecessor RAxML-Light and scales to a larger number of processors.</a:t>
            </a:r>
            <a:endParaRPr lang="en-US" altLang="zh-CN" sz="2800">
              <a:latin typeface="+mn-ea"/>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副标题 2"/>
          <p:cNvSpPr>
            <a:spLocks noGrp="1"/>
          </p:cNvSpPr>
          <p:nvPr>
            <p:ph type="subTitle" idx="1"/>
          </p:nvPr>
        </p:nvSpPr>
        <p:spPr>
          <a:xfrm>
            <a:off x="3328670" y="1017270"/>
            <a:ext cx="8960485" cy="4240530"/>
          </a:xfrm>
        </p:spPr>
        <p:txBody>
          <a:bodyPr/>
          <a:p>
            <a:pPr algn="l"/>
            <a:r>
              <a:rPr lang="zh-CN" altLang="en-US" sz="2800"/>
              <a:t>./parse­examl ­s ../testData/49 ­m DNA ­n 49.unpartitioned</a:t>
            </a:r>
            <a:endParaRPr lang="zh-CN" altLang="en-US" sz="2800"/>
          </a:p>
          <a:p>
            <a:endParaRPr lang="zh-CN" altLang="en-US" sz="2800"/>
          </a:p>
          <a:p>
            <a:endParaRPr lang="zh-CN" altLang="en-US" sz="2800"/>
          </a:p>
          <a:p>
            <a:r>
              <a:rPr lang="zh-CN" altLang="en-US" sz="2800"/>
              <a:t>49.unpartitioned.binary</a:t>
            </a:r>
            <a:endParaRPr lang="zh-CN" altLang="en-US" sz="2800"/>
          </a:p>
          <a:p>
            <a:endParaRPr lang="zh-CN" altLang="en-US" sz="2800"/>
          </a:p>
          <a:p>
            <a:endParaRPr lang="zh-CN" altLang="en-US" sz="2800"/>
          </a:p>
          <a:p>
            <a:r>
              <a:rPr lang="zh-CN" altLang="en-US" sz="2800"/>
              <a:t>49.partitioned.binary</a:t>
            </a:r>
            <a:endParaRPr lang="zh-CN" altLang="en-US" sz="2800"/>
          </a:p>
        </p:txBody>
      </p:sp>
      <p:sp>
        <p:nvSpPr>
          <p:cNvPr id="6" name="文本框 5"/>
          <p:cNvSpPr txBox="1"/>
          <p:nvPr/>
        </p:nvSpPr>
        <p:spPr>
          <a:xfrm>
            <a:off x="228600" y="466725"/>
            <a:ext cx="3712210" cy="6000750"/>
          </a:xfrm>
          <a:prstGeom prst="rect">
            <a:avLst/>
          </a:prstGeom>
          <a:noFill/>
        </p:spPr>
        <p:txBody>
          <a:bodyPr wrap="square" rtlCol="0">
            <a:spAutoFit/>
          </a:bodyPr>
          <a:p>
            <a:r>
              <a:rPr lang="en-US" altLang="zh-CN" sz="2400"/>
              <a:t>Note:</a:t>
            </a:r>
            <a:endParaRPr lang="en-US" altLang="zh-CN" sz="2400"/>
          </a:p>
          <a:p>
            <a:endParaRPr lang="en-US" altLang="zh-CN" sz="2400"/>
          </a:p>
          <a:p>
            <a:r>
              <a:rPr lang="zh-CN" altLang="en-US" sz="2400"/>
              <a:t>­s sequenceFileName</a:t>
            </a:r>
            <a:endParaRPr lang="zh-CN" altLang="en-US" sz="2400"/>
          </a:p>
          <a:p>
            <a:r>
              <a:rPr lang="zh-CN" altLang="en-US" sz="2400"/>
              <a:t>­n outputFileName</a:t>
            </a:r>
            <a:endParaRPr lang="zh-CN" altLang="en-US" sz="2400"/>
          </a:p>
          <a:p>
            <a:r>
              <a:rPr lang="zh-CN" altLang="en-US" sz="2400"/>
              <a:t>­m substitutionModel</a:t>
            </a:r>
            <a:endParaRPr lang="zh-CN" altLang="en-US" sz="2400"/>
          </a:p>
          <a:p>
            <a:r>
              <a:rPr lang="zh-CN" altLang="en-US" sz="2400"/>
              <a:t>       [­c]</a:t>
            </a:r>
            <a:endParaRPr lang="zh-CN" altLang="en-US" sz="2400"/>
          </a:p>
          <a:p>
            <a:r>
              <a:rPr lang="zh-CN" altLang="en-US" sz="2400"/>
              <a:t>       [­q]</a:t>
            </a:r>
            <a:endParaRPr lang="zh-CN" altLang="en-US" sz="2400"/>
          </a:p>
          <a:p>
            <a:r>
              <a:rPr lang="zh-CN" altLang="en-US" sz="2400"/>
              <a:t>       [­h]</a:t>
            </a:r>
            <a:endParaRPr lang="zh-CN" altLang="en-US" sz="2400"/>
          </a:p>
          <a:p>
            <a:endParaRPr lang="zh-CN" altLang="en-US" sz="2400"/>
          </a:p>
          <a:p>
            <a:r>
              <a:rPr lang="zh-CN" altLang="en-US" sz="2400"/>
              <a:t>­m   Type of Data:</a:t>
            </a:r>
            <a:endParaRPr lang="zh-CN" altLang="en-US" sz="2400"/>
          </a:p>
          <a:p>
            <a:r>
              <a:rPr lang="zh-CN" altLang="en-US" sz="2400"/>
              <a:t>           For DNA data use:    DNA</a:t>
            </a:r>
            <a:endParaRPr lang="zh-CN" altLang="en-US" sz="2400"/>
          </a:p>
          <a:p>
            <a:r>
              <a:rPr lang="zh-CN" altLang="en-US" sz="2400"/>
              <a:t>For AA data use:     PROT</a:t>
            </a:r>
            <a:endParaRPr lang="zh-CN" altLang="en-US" sz="2400"/>
          </a:p>
          <a:p>
            <a:r>
              <a:rPr lang="zh-CN" altLang="en-US" sz="2400"/>
              <a:t>For Binary data use: BIN</a:t>
            </a:r>
            <a:endParaRPr lang="zh-CN" altLang="en-US" sz="2400"/>
          </a:p>
          <a:p>
            <a:endParaRPr lang="zh-CN" altLang="en-US" sz="2400"/>
          </a:p>
          <a:p>
            <a:endParaRPr lang="zh-CN" altLang="en-US" sz="2400"/>
          </a:p>
        </p:txBody>
      </p:sp>
      <p:sp>
        <p:nvSpPr>
          <p:cNvPr id="7" name="下箭头 6"/>
          <p:cNvSpPr/>
          <p:nvPr/>
        </p:nvSpPr>
        <p:spPr>
          <a:xfrm>
            <a:off x="7647940" y="1585595"/>
            <a:ext cx="321310" cy="887095"/>
          </a:xfrm>
          <a:prstGeom prst="downArrow">
            <a:avLst/>
          </a:prstGeom>
        </p:spPr>
        <p:style>
          <a:lnRef idx="2">
            <a:schemeClr val="accent1"/>
          </a:lnRef>
          <a:fillRef idx="1">
            <a:schemeClr val="lt1"/>
          </a:fillRef>
          <a:effectRef idx="0">
            <a:schemeClr val="accent1"/>
          </a:effectRef>
          <a:fontRef idx="minor">
            <a:schemeClr val="dk1"/>
          </a:fontRef>
        </p:style>
        <p:txBody>
          <a:bodyPr rtlCol="0" anchor="ctr"/>
          <a:p>
            <a:pPr algn="ctr"/>
            <a:endParaRPr lang="zh-CN" altLang="en-US"/>
          </a:p>
        </p:txBody>
      </p:sp>
      <p:sp>
        <p:nvSpPr>
          <p:cNvPr id="8" name="下箭头 7"/>
          <p:cNvSpPr/>
          <p:nvPr/>
        </p:nvSpPr>
        <p:spPr>
          <a:xfrm>
            <a:off x="7648575" y="3211195"/>
            <a:ext cx="321310" cy="887095"/>
          </a:xfrm>
          <a:prstGeom prst="downArrow">
            <a:avLst/>
          </a:prstGeom>
        </p:spPr>
        <p:style>
          <a:lnRef idx="2">
            <a:schemeClr val="accent1"/>
          </a:lnRef>
          <a:fillRef idx="1">
            <a:schemeClr val="lt1"/>
          </a:fillRef>
          <a:effectRef idx="0">
            <a:schemeClr val="accent1"/>
          </a:effectRef>
          <a:fontRef idx="minor">
            <a:schemeClr val="dk1"/>
          </a:fontRef>
        </p:style>
        <p:txBody>
          <a:bodyPr rtlCol="0" anchor="ctr"/>
          <a:p>
            <a:pPr algn="ctr"/>
            <a:endParaRPr lang="zh-CN" altLang="en-US"/>
          </a:p>
        </p:txBody>
      </p:sp>
      <p:sp>
        <p:nvSpPr>
          <p:cNvPr id="2" name="文本框 1"/>
          <p:cNvSpPr txBox="1"/>
          <p:nvPr/>
        </p:nvSpPr>
        <p:spPr>
          <a:xfrm>
            <a:off x="4879975" y="5630545"/>
            <a:ext cx="6533515" cy="829945"/>
          </a:xfrm>
          <a:prstGeom prst="rect">
            <a:avLst/>
          </a:prstGeom>
          <a:noFill/>
        </p:spPr>
        <p:txBody>
          <a:bodyPr wrap="square" rtlCol="0" anchor="t">
            <a:spAutoFit/>
          </a:bodyPr>
          <a:p>
            <a:r>
              <a:rPr lang="zh-CN" altLang="en-US" sz="2400">
                <a:sym typeface="+mn-ea"/>
              </a:rPr>
              <a:t>The usage philosophy is similar to RAxML, albeit it only implements a subset of RAxML features. </a:t>
            </a:r>
            <a:endParaRPr lang="zh-CN" altLang="en-US" sz="2400"/>
          </a:p>
        </p:txBody>
      </p:sp>
      <p:sp>
        <p:nvSpPr>
          <p:cNvPr id="4" name="文本框 3"/>
          <p:cNvSpPr txBox="1"/>
          <p:nvPr/>
        </p:nvSpPr>
        <p:spPr>
          <a:xfrm>
            <a:off x="4556125" y="93980"/>
            <a:ext cx="2329180" cy="583565"/>
          </a:xfrm>
          <a:prstGeom prst="rect">
            <a:avLst/>
          </a:prstGeom>
          <a:noFill/>
        </p:spPr>
        <p:txBody>
          <a:bodyPr wrap="square" rtlCol="0" anchor="t">
            <a:spAutoFit/>
          </a:bodyPr>
          <a:p>
            <a:r>
              <a:rPr lang="en-US" altLang="zh-CN" sz="3200">
                <a:latin typeface="+mj-ea"/>
                <a:sym typeface="+mn-ea"/>
              </a:rPr>
              <a:t>Usage</a:t>
            </a:r>
            <a:endParaRPr lang="zh-CN" altLang="en-US" sz="32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ctrTitle"/>
          </p:nvPr>
        </p:nvSpPr>
        <p:spPr>
          <a:xfrm>
            <a:off x="1524000" y="205740"/>
            <a:ext cx="10412730" cy="857885"/>
          </a:xfrm>
        </p:spPr>
        <p:txBody>
          <a:bodyPr>
            <a:normAutofit/>
          </a:bodyPr>
          <a:p>
            <a:pPr algn="l"/>
            <a:r>
              <a:rPr lang="en-US" altLang="zh-CN" sz="2800"/>
              <a:t>Download link:https://cme.hits.org/exelixis/web/software/examl/</a:t>
            </a:r>
            <a:endParaRPr lang="en-US" altLang="zh-CN" sz="2800"/>
          </a:p>
        </p:txBody>
      </p:sp>
      <p:sp>
        <p:nvSpPr>
          <p:cNvPr id="3" name="副标题 2"/>
          <p:cNvSpPr>
            <a:spLocks noGrp="1"/>
          </p:cNvSpPr>
          <p:nvPr>
            <p:ph type="subTitle" idx="1"/>
          </p:nvPr>
        </p:nvSpPr>
        <p:spPr>
          <a:xfrm>
            <a:off x="1524000" y="1063625"/>
            <a:ext cx="9144000" cy="5784215"/>
          </a:xfrm>
        </p:spPr>
        <p:txBody>
          <a:bodyPr>
            <a:normAutofit fontScale="90000"/>
          </a:bodyPr>
          <a:p>
            <a:pPr algn="l">
              <a:lnSpc>
                <a:spcPct val="150000"/>
              </a:lnSpc>
            </a:pPr>
            <a:r>
              <a:rPr lang="en-US" altLang="zh-CN" sz="2800">
                <a:latin typeface="+mn-ea"/>
              </a:rPr>
              <a:t>recommend literature:</a:t>
            </a:r>
            <a:endParaRPr lang="en-US" altLang="zh-CN" sz="2800">
              <a:latin typeface="+mn-ea"/>
            </a:endParaRPr>
          </a:p>
          <a:p>
            <a:pPr algn="l">
              <a:lnSpc>
                <a:spcPct val="150000"/>
              </a:lnSpc>
            </a:pPr>
            <a:r>
              <a:rPr lang="en-US" altLang="zh-CN" sz="2800">
                <a:latin typeface="+mn-ea"/>
              </a:rPr>
              <a:t>(1)Whole-genome analyses resolve early branches in the tree of life of modern birds</a:t>
            </a:r>
            <a:endParaRPr lang="en-US" altLang="zh-CN" sz="2800">
              <a:latin typeface="+mn-ea"/>
            </a:endParaRPr>
          </a:p>
          <a:p>
            <a:pPr algn="l">
              <a:lnSpc>
                <a:spcPct val="150000"/>
              </a:lnSpc>
            </a:pPr>
            <a:r>
              <a:rPr lang="en-US" altLang="zh-CN" sz="2800">
                <a:latin typeface="+mn-ea"/>
              </a:rPr>
              <a:t>(2)Phylogenomics resolves the timing and pattern of insect evolution</a:t>
            </a:r>
            <a:endParaRPr lang="en-US" altLang="zh-CN" sz="2800">
              <a:latin typeface="+mn-ea"/>
            </a:endParaRPr>
          </a:p>
          <a:p>
            <a:pPr algn="l">
              <a:lnSpc>
                <a:spcPct val="150000"/>
              </a:lnSpc>
            </a:pPr>
            <a:r>
              <a:rPr lang="en-US" altLang="zh-CN" sz="2800">
                <a:latin typeface="+mn-ea"/>
              </a:rPr>
              <a:t>(3)RAxML-Light: a tool for computing terabyte phylogenies</a:t>
            </a:r>
            <a:endParaRPr lang="en-US" altLang="zh-CN" sz="2800">
              <a:latin typeface="+mn-ea"/>
            </a:endParaRPr>
          </a:p>
          <a:p>
            <a:pPr algn="l">
              <a:lnSpc>
                <a:spcPct val="150000"/>
              </a:lnSpc>
            </a:pPr>
            <a:r>
              <a:rPr lang="en-US" altLang="zh-CN" sz="2800">
                <a:latin typeface="+mn-ea"/>
              </a:rPr>
              <a:t>(4)Novel Parallelization Schemes for Large-Scale Likelihood-based PhylogeneticInference</a:t>
            </a:r>
            <a:endParaRPr lang="en-US" altLang="zh-CN" sz="2800">
              <a:latin typeface="+mn-ea"/>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ctrTitle"/>
          </p:nvPr>
        </p:nvSpPr>
        <p:spPr>
          <a:xfrm>
            <a:off x="1524000" y="254635"/>
            <a:ext cx="9144000" cy="894080"/>
          </a:xfrm>
        </p:spPr>
        <p:txBody>
          <a:bodyPr>
            <a:normAutofit/>
          </a:bodyPr>
          <a:p>
            <a:r>
              <a:rPr lang="zh-CN" altLang="en-US" sz="3200">
                <a:sym typeface="+mn-ea"/>
              </a:rPr>
              <a:t>IQ-tree</a:t>
            </a:r>
            <a:endParaRPr lang="zh-CN" altLang="en-US" sz="3200"/>
          </a:p>
        </p:txBody>
      </p:sp>
      <p:sp>
        <p:nvSpPr>
          <p:cNvPr id="3" name="副标题 2"/>
          <p:cNvSpPr>
            <a:spLocks noGrp="1"/>
          </p:cNvSpPr>
          <p:nvPr>
            <p:ph type="subTitle" idx="1"/>
          </p:nvPr>
        </p:nvSpPr>
        <p:spPr>
          <a:xfrm>
            <a:off x="1524000" y="1376680"/>
            <a:ext cx="9144000" cy="4890135"/>
          </a:xfrm>
        </p:spPr>
        <p:txBody>
          <a:bodyPr>
            <a:normAutofit/>
          </a:bodyPr>
          <a:p>
            <a:pPr algn="l"/>
            <a:r>
              <a:rPr lang="en-US" altLang="zh-CN" sz="2800">
                <a:sym typeface="+mn-ea"/>
              </a:rPr>
              <a:t>When we build gene tree,the major challenges is analyze big data, where most phylogenetic software cannot handle.But iqtree can work it.</a:t>
            </a:r>
            <a:endParaRPr lang="en-US" altLang="zh-CN" sz="2800">
              <a:sym typeface="+mn-ea"/>
            </a:endParaRPr>
          </a:p>
          <a:p>
            <a:pPr algn="l"/>
            <a:endParaRPr lang="en-US" altLang="zh-CN" sz="2800">
              <a:sym typeface="+mn-ea"/>
            </a:endParaRPr>
          </a:p>
          <a:p>
            <a:pPr algn="l"/>
            <a:r>
              <a:rPr lang="en-US" altLang="zh-CN" sz="2800">
                <a:sym typeface="+mn-ea"/>
              </a:rPr>
              <a:t>IQ-TREE can automatically determine the best-fit model for  alignment.</a:t>
            </a:r>
            <a:endParaRPr lang="en-US" altLang="zh-CN" sz="2800">
              <a:sym typeface="+mn-ea"/>
            </a:endParaRPr>
          </a:p>
          <a:p>
            <a:pPr algn="l"/>
            <a:endParaRPr lang="en-US" altLang="zh-CN" sz="2800">
              <a:sym typeface="+mn-ea"/>
            </a:endParaRPr>
          </a:p>
          <a:p>
            <a:pPr algn="l"/>
            <a:endParaRPr lang="en-US" altLang="zh-CN" sz="2800">
              <a:sym typeface="+mn-ea"/>
            </a:endParaRPr>
          </a:p>
          <a:p>
            <a:pPr algn="l"/>
            <a:endParaRPr lang="zh-CN" altLang="en-US" sz="2800">
              <a:latin typeface="+mn-ea"/>
            </a:endParaRPr>
          </a:p>
          <a:p>
            <a:pPr algn="l"/>
            <a:endParaRPr lang="zh-CN" altLang="en-US" sz="2800">
              <a:latin typeface="+mn-e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ctrTitle"/>
          </p:nvPr>
        </p:nvSpPr>
        <p:spPr>
          <a:xfrm>
            <a:off x="1456055" y="667385"/>
            <a:ext cx="9144000" cy="759460"/>
          </a:xfrm>
        </p:spPr>
        <p:txBody>
          <a:bodyPr>
            <a:normAutofit fontScale="90000"/>
          </a:bodyPr>
          <a:p>
            <a:pPr algn="l"/>
            <a:r>
              <a:rPr lang="zh-CN" altLang="en-US">
                <a:sym typeface="+mn-ea"/>
              </a:rPr>
              <a:t>Theory</a:t>
            </a:r>
            <a:r>
              <a:rPr lang="en-US" altLang="zh-CN">
                <a:sym typeface="+mn-ea"/>
              </a:rPr>
              <a:t>:</a:t>
            </a:r>
            <a:endParaRPr lang="en-US" altLang="zh-CN">
              <a:sym typeface="+mn-ea"/>
            </a:endParaRPr>
          </a:p>
        </p:txBody>
      </p:sp>
      <p:sp>
        <p:nvSpPr>
          <p:cNvPr id="3" name="副标题 2"/>
          <p:cNvSpPr>
            <a:spLocks noGrp="1"/>
          </p:cNvSpPr>
          <p:nvPr>
            <p:ph type="subTitle" idx="1"/>
          </p:nvPr>
        </p:nvSpPr>
        <p:spPr>
          <a:xfrm>
            <a:off x="1524000" y="1427480"/>
            <a:ext cx="9144000" cy="4946015"/>
          </a:xfrm>
        </p:spPr>
        <p:txBody>
          <a:bodyPr>
            <a:normAutofit/>
          </a:bodyPr>
          <a:p>
            <a:pPr indent="457200" algn="l" fontAlgn="auto"/>
            <a:r>
              <a:rPr lang="zh-CN" altLang="en-US"/>
              <a:t>（1）data preparation</a:t>
            </a:r>
            <a:endParaRPr lang="zh-CN" altLang="en-US"/>
          </a:p>
          <a:p>
            <a:pPr algn="l"/>
            <a:r>
              <a:rPr lang="en-US" altLang="zh-CN"/>
              <a:t>		The data download from GenBank or experiment.</a:t>
            </a:r>
            <a:endParaRPr lang="en-US" altLang="zh-CN"/>
          </a:p>
          <a:p>
            <a:pPr indent="457200" algn="l" fontAlgn="auto"/>
            <a:r>
              <a:rPr lang="zh-CN" altLang="en-US">
                <a:sym typeface="+mn-ea"/>
              </a:rPr>
              <a:t>（</a:t>
            </a:r>
            <a:r>
              <a:rPr lang="en-US" altLang="zh-CN">
                <a:sym typeface="+mn-ea"/>
              </a:rPr>
              <a:t>2</a:t>
            </a:r>
            <a:r>
              <a:rPr lang="zh-CN" altLang="en-US">
                <a:sym typeface="+mn-ea"/>
              </a:rPr>
              <a:t>）</a:t>
            </a:r>
            <a:r>
              <a:rPr lang="zh-CN" altLang="en-US"/>
              <a:t>Sequence assembly</a:t>
            </a:r>
            <a:endParaRPr lang="zh-CN" altLang="en-US"/>
          </a:p>
          <a:p>
            <a:pPr indent="457200" algn="l" fontAlgn="auto"/>
            <a:r>
              <a:rPr lang="en-US" altLang="zh-CN"/>
              <a:t>		Only the correct combine can get the target genome or transcriptome.</a:t>
            </a:r>
            <a:endParaRPr lang="zh-CN" altLang="en-US"/>
          </a:p>
          <a:p>
            <a:pPr indent="457200" algn="l" fontAlgn="auto"/>
            <a:r>
              <a:rPr lang="zh-CN" altLang="en-US">
                <a:sym typeface="+mn-ea"/>
              </a:rPr>
              <a:t>（</a:t>
            </a:r>
            <a:r>
              <a:rPr lang="en-US" altLang="zh-CN">
                <a:sym typeface="+mn-ea"/>
              </a:rPr>
              <a:t>3</a:t>
            </a:r>
            <a:r>
              <a:rPr lang="zh-CN" altLang="en-US">
                <a:sym typeface="+mn-ea"/>
              </a:rPr>
              <a:t>）</a:t>
            </a:r>
            <a:r>
              <a:rPr lang="en-US" altLang="zh-CN">
                <a:sym typeface="+mn-ea"/>
              </a:rPr>
              <a:t>Sequence alignment</a:t>
            </a:r>
            <a:endParaRPr lang="en-US" altLang="zh-CN">
              <a:sym typeface="+mn-ea"/>
            </a:endParaRPr>
          </a:p>
          <a:p>
            <a:pPr indent="457200" algn="l" fontAlgn="auto"/>
            <a:r>
              <a:rPr lang="en-US" altLang="zh-CN">
                <a:sym typeface="+mn-ea"/>
              </a:rPr>
              <a:t>		To determine the similarity between two or more sequences such that they are homologous.</a:t>
            </a:r>
            <a:endParaRPr lang="en-US" altLang="zh-CN">
              <a:sym typeface="+mn-ea"/>
            </a:endParaRPr>
          </a:p>
          <a:p>
            <a:pPr indent="457200" algn="l" fontAlgn="auto"/>
            <a:r>
              <a:rPr lang="zh-CN" altLang="en-US">
                <a:sym typeface="+mn-ea"/>
              </a:rPr>
              <a:t>（</a:t>
            </a:r>
            <a:r>
              <a:rPr lang="en-US" altLang="zh-CN">
                <a:sym typeface="+mn-ea"/>
              </a:rPr>
              <a:t>4</a:t>
            </a:r>
            <a:r>
              <a:rPr lang="zh-CN" altLang="en-US">
                <a:sym typeface="+mn-ea"/>
              </a:rPr>
              <a:t>）Correction of disputed sites</a:t>
            </a:r>
            <a:endParaRPr lang="en-US" altLang="zh-CN">
              <a:sym typeface="+mn-ea"/>
            </a:endParaRPr>
          </a:p>
          <a:p>
            <a:pPr indent="457200" algn="l" fontAlgn="auto"/>
            <a:r>
              <a:rPr lang="zh-CN" altLang="en-US">
                <a:sym typeface="+mn-ea"/>
              </a:rPr>
              <a:t>（</a:t>
            </a:r>
            <a:r>
              <a:rPr lang="en-US" altLang="zh-CN">
                <a:sym typeface="+mn-ea"/>
              </a:rPr>
              <a:t>5</a:t>
            </a:r>
            <a:r>
              <a:rPr lang="zh-CN" altLang="en-US">
                <a:sym typeface="+mn-ea"/>
              </a:rPr>
              <a:t>）Model selection</a:t>
            </a:r>
            <a:endParaRPr lang="zh-CN" altLang="en-US">
              <a:sym typeface="+mn-ea"/>
            </a:endParaRPr>
          </a:p>
          <a:p>
            <a:pPr indent="457200" algn="l" fontAlgn="auto"/>
            <a:r>
              <a:rPr lang="zh-CN" altLang="en-US">
                <a:sym typeface="+mn-ea"/>
              </a:rPr>
              <a:t>（</a:t>
            </a:r>
            <a:r>
              <a:rPr lang="en-US" altLang="zh-CN">
                <a:sym typeface="+mn-ea"/>
              </a:rPr>
              <a:t>6</a:t>
            </a:r>
            <a:r>
              <a:rPr lang="zh-CN" altLang="en-US">
                <a:sym typeface="+mn-ea"/>
              </a:rPr>
              <a:t>）Select method </a:t>
            </a:r>
            <a:r>
              <a:rPr lang="en-US" altLang="zh-CN">
                <a:sym typeface="+mn-ea"/>
              </a:rPr>
              <a:t>of build tree</a:t>
            </a:r>
            <a:endParaRPr lang="en-US" altLang="zh-CN">
              <a:sym typeface="+mn-ea"/>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ctrTitle"/>
          </p:nvPr>
        </p:nvSpPr>
        <p:spPr>
          <a:xfrm>
            <a:off x="1524000" y="618490"/>
            <a:ext cx="9144000" cy="1132205"/>
          </a:xfrm>
        </p:spPr>
        <p:txBody>
          <a:bodyPr>
            <a:normAutofit/>
          </a:bodyPr>
          <a:p>
            <a:r>
              <a:rPr lang="zh-CN" altLang="en-US"/>
              <a:t>Key features</a:t>
            </a:r>
            <a:endParaRPr lang="zh-CN" altLang="en-US"/>
          </a:p>
        </p:txBody>
      </p:sp>
      <p:sp>
        <p:nvSpPr>
          <p:cNvPr id="3" name="副标题 2"/>
          <p:cNvSpPr>
            <a:spLocks noGrp="1"/>
          </p:cNvSpPr>
          <p:nvPr>
            <p:ph type="subTitle" idx="1"/>
          </p:nvPr>
        </p:nvSpPr>
        <p:spPr>
          <a:xfrm>
            <a:off x="1524000" y="2011045"/>
            <a:ext cx="9144000" cy="3507105"/>
          </a:xfrm>
        </p:spPr>
        <p:txBody>
          <a:bodyPr/>
          <a:p>
            <a:pPr algn="l"/>
            <a:r>
              <a:rPr lang="zh-CN" altLang="en-US" sz="2800"/>
              <a:t>￭Efficient search algorithm</a:t>
            </a:r>
            <a:endParaRPr lang="zh-CN" altLang="en-US" sz="2800"/>
          </a:p>
          <a:p>
            <a:pPr algn="l"/>
            <a:r>
              <a:rPr lang="zh-CN" altLang="en-US" sz="2800">
                <a:sym typeface="+mn-ea"/>
              </a:rPr>
              <a:t>￭Ultrafast bootstrap</a:t>
            </a:r>
            <a:endParaRPr lang="zh-CN" altLang="en-US" sz="2800">
              <a:sym typeface="+mn-ea"/>
            </a:endParaRPr>
          </a:p>
          <a:p>
            <a:pPr algn="l"/>
            <a:r>
              <a:rPr lang="zh-CN" altLang="en-US" sz="2800">
                <a:sym typeface="+mn-ea"/>
              </a:rPr>
              <a:t>￭Ultrafast model selection</a:t>
            </a:r>
            <a:endParaRPr lang="zh-CN" altLang="en-US" sz="2800">
              <a:sym typeface="+mn-ea"/>
            </a:endParaRPr>
          </a:p>
          <a:p>
            <a:pPr algn="l"/>
            <a:r>
              <a:rPr lang="zh-CN" altLang="en-US" sz="2800">
                <a:sym typeface="+mn-ea"/>
              </a:rPr>
              <a:t>￭Big Data Analysis</a:t>
            </a:r>
            <a:endParaRPr lang="zh-CN" altLang="en-US" sz="2800">
              <a:sym typeface="+mn-ea"/>
            </a:endParaRPr>
          </a:p>
          <a:p>
            <a:pPr algn="l"/>
            <a:r>
              <a:rPr lang="zh-CN" altLang="en-US" sz="2800">
                <a:sym typeface="+mn-ea"/>
              </a:rPr>
              <a:t>￭Partition models</a:t>
            </a:r>
            <a:endParaRPr lang="zh-CN" altLang="en-US" sz="2800">
              <a:sym typeface="+mn-ea"/>
            </a:endParaRPr>
          </a:p>
          <a:p>
            <a:pPr algn="l"/>
            <a:r>
              <a:rPr lang="zh-CN" altLang="en-US" sz="2800">
                <a:sym typeface="+mn-ea"/>
              </a:rPr>
              <a:t>￭Polymorphism-aware models</a:t>
            </a:r>
            <a:endParaRPr lang="zh-CN" altLang="en-US" sz="2800">
              <a:sym typeface="+mn-ea"/>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ctrTitle"/>
          </p:nvPr>
        </p:nvSpPr>
        <p:spPr>
          <a:xfrm>
            <a:off x="1524000" y="234950"/>
            <a:ext cx="9144000" cy="828040"/>
          </a:xfrm>
        </p:spPr>
        <p:txBody>
          <a:bodyPr>
            <a:normAutofit fontScale="90000"/>
          </a:bodyPr>
          <a:p>
            <a:r>
              <a:rPr lang="zh-CN" altLang="en-US">
                <a:solidFill>
                  <a:schemeClr val="tx1"/>
                </a:solidFill>
                <a:sym typeface="+mn-ea"/>
              </a:rPr>
              <a:t>Accuracy:</a:t>
            </a:r>
            <a:endParaRPr lang="zh-CN" altLang="en-US">
              <a:solidFill>
                <a:schemeClr val="tx1"/>
              </a:solidFill>
              <a:sym typeface="+mn-ea"/>
            </a:endParaRPr>
          </a:p>
        </p:txBody>
      </p:sp>
      <p:sp>
        <p:nvSpPr>
          <p:cNvPr id="3" name="副标题 2"/>
          <p:cNvSpPr>
            <a:spLocks noGrp="1"/>
          </p:cNvSpPr>
          <p:nvPr>
            <p:ph type="subTitle" idx="1"/>
          </p:nvPr>
        </p:nvSpPr>
        <p:spPr>
          <a:xfrm>
            <a:off x="1524000" y="1063625"/>
            <a:ext cx="9144000" cy="5647055"/>
          </a:xfrm>
        </p:spPr>
        <p:txBody>
          <a:bodyPr>
            <a:normAutofit/>
          </a:bodyPr>
          <a:p>
            <a:pPr algn="l"/>
            <a:r>
              <a:rPr lang="zh-CN" altLang="en-US"/>
              <a:t>New Approaches presents a fast and effective stochastic algorithm for finding ML trees. The core idea is to perform an efficient sampling of local optima in the tree space.we combine elements of hill-climbing algorithms, random perturbation of current best trees, and a broad sampling of initial starting trees.Comparative analyses for many large DNA and amino acid (AA) multiple sequence alignments retrieved from TreeBASEshowed that our new search strategy often achieves higher likelihoods compared with RAxML</a:t>
            </a:r>
            <a:r>
              <a:rPr lang="en-US" altLang="zh-CN"/>
              <a:t>.</a:t>
            </a:r>
            <a:endParaRPr lang="en-US" altLang="zh-CN"/>
          </a:p>
          <a:p>
            <a:pPr algn="l"/>
            <a:endParaRPr lang="zh-CN" altLang="en-US"/>
          </a:p>
          <a:p>
            <a:pPr algn="l"/>
            <a:r>
              <a:rPr lang="zh-CN" altLang="en-US"/>
              <a:t>The new tree search strategy helps to escape local optima and, thus, leads to trees with high likelihood and the phylogenetic likelihood library  reduces the time for the likelihood computation</a:t>
            </a:r>
            <a:r>
              <a:rPr lang="en-US" altLang="zh-CN"/>
              <a:t>.</a:t>
            </a:r>
            <a:endParaRPr lang="en-US" altLang="zh-CN"/>
          </a:p>
          <a:p>
            <a:pPr algn="l"/>
            <a:endParaRPr lang="en-US" altLang="zh-CN"/>
          </a:p>
          <a:p>
            <a:pPr algn="l"/>
            <a:r>
              <a:rPr lang="zh-CN" altLang="en-US">
                <a:sym typeface="+mn-ea"/>
              </a:rPr>
              <a:t>references</a:t>
            </a:r>
            <a:r>
              <a:rPr lang="en-US" altLang="zh-CN">
                <a:sym typeface="+mn-ea"/>
              </a:rPr>
              <a:t>:</a:t>
            </a:r>
            <a:r>
              <a:rPr lang="en-US" altLang="zh-CN"/>
              <a:t>(IQ-TREE: A Fast and Effective Stochastic Algorithm for Estimating Maximum-Likelihood Phylogenies)</a:t>
            </a:r>
            <a:endParaRPr lang="en-US" altLang="zh-CN"/>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ctrTitle"/>
          </p:nvPr>
        </p:nvSpPr>
        <p:spPr>
          <a:xfrm>
            <a:off x="1524000" y="313690"/>
            <a:ext cx="9144000" cy="887095"/>
          </a:xfrm>
        </p:spPr>
        <p:txBody>
          <a:bodyPr>
            <a:normAutofit fontScale="90000"/>
          </a:bodyPr>
          <a:p>
            <a:r>
              <a:rPr lang="zh-CN" altLang="en-US">
                <a:solidFill>
                  <a:schemeClr val="tx1"/>
                </a:solidFill>
                <a:sym typeface="+mn-ea"/>
              </a:rPr>
              <a:t> Flexibility</a:t>
            </a:r>
            <a:endParaRPr lang="zh-CN" altLang="en-US">
              <a:solidFill>
                <a:schemeClr val="tx1"/>
              </a:solidFill>
              <a:sym typeface="+mn-ea"/>
            </a:endParaRPr>
          </a:p>
        </p:txBody>
      </p:sp>
      <p:sp>
        <p:nvSpPr>
          <p:cNvPr id="3" name="副标题 2"/>
          <p:cNvSpPr>
            <a:spLocks noGrp="1"/>
          </p:cNvSpPr>
          <p:nvPr>
            <p:ph type="subTitle" idx="1"/>
          </p:nvPr>
        </p:nvSpPr>
        <p:spPr>
          <a:xfrm>
            <a:off x="1524000" y="1200150"/>
            <a:ext cx="9144000" cy="6167755"/>
          </a:xfrm>
        </p:spPr>
        <p:txBody>
          <a:bodyPr>
            <a:normAutofit/>
          </a:bodyPr>
          <a:p>
            <a:pPr algn="l"/>
            <a:r>
              <a:rPr lang="en-US" altLang="zh-CN">
                <a:sym typeface="+mn-ea"/>
              </a:rPr>
              <a:t>ModelFinder</a:t>
            </a:r>
            <a:r>
              <a:rPr lang="zh-CN" altLang="en-US">
                <a:sym typeface="+mn-ea"/>
              </a:rPr>
              <a:t>：</a:t>
            </a:r>
            <a:r>
              <a:rPr lang="zh-CN" altLang="en-US"/>
              <a:t> </a:t>
            </a:r>
            <a:r>
              <a:rPr lang="zh-CN" altLang="en-US">
                <a:sym typeface="+mn-ea"/>
              </a:rPr>
              <a:t>a model-selection method that combines substitu-tion models used in other popular model-selection methods（WAG + I +Γ5）with a flexible rate heterogeneity across sites (RHAS) model and show that its use often leads to substantial improvements in the fit between tree, model and data </a:t>
            </a:r>
            <a:endParaRPr lang="zh-CN" altLang="en-US">
              <a:sym typeface="+mn-ea"/>
            </a:endParaRPr>
          </a:p>
          <a:p>
            <a:pPr algn="l">
              <a:lnSpc>
                <a:spcPct val="50000"/>
              </a:lnSpc>
            </a:pPr>
            <a:endParaRPr lang="zh-CN" altLang="en-US"/>
          </a:p>
          <a:p>
            <a:pPr algn="l"/>
            <a:r>
              <a:rPr lang="zh-CN" altLang="en-US"/>
              <a:t>three  models  of  RHAS</a:t>
            </a:r>
            <a:r>
              <a:rPr lang="en-US" altLang="zh-CN"/>
              <a:t>:</a:t>
            </a:r>
            <a:endParaRPr lang="en-US" altLang="zh-CN"/>
          </a:p>
          <a:p>
            <a:pPr algn="l"/>
            <a:r>
              <a:rPr lang="zh-CN" altLang="en-US"/>
              <a:t> (i) all sites evolved at the same rate, </a:t>
            </a:r>
            <a:endParaRPr lang="zh-CN" altLang="en-US"/>
          </a:p>
          <a:p>
            <a:pPr algn="l"/>
            <a:r>
              <a:rPr lang="zh-CN" altLang="en-US"/>
              <a:t>(ii) some sites evolved at the same rate whilst the others were invariable </a:t>
            </a:r>
            <a:endParaRPr lang="zh-CN" altLang="en-US"/>
          </a:p>
          <a:p>
            <a:pPr algn="l"/>
            <a:r>
              <a:rPr lang="zh-CN" altLang="en-US"/>
              <a:t>(iii) RHAS follows a probability distribution like the popular discrete Γ distribution.</a:t>
            </a:r>
            <a:endParaRPr lang="zh-CN" altLang="en-US"/>
          </a:p>
          <a:p>
            <a:pPr algn="l">
              <a:lnSpc>
                <a:spcPct val="50000"/>
              </a:lnSpc>
            </a:pPr>
            <a:endParaRPr lang="zh-CN" altLang="en-US"/>
          </a:p>
          <a:p>
            <a:pPr algn="l"/>
            <a:r>
              <a:rPr lang="zh-CN" altLang="en-US"/>
              <a:t>references</a:t>
            </a:r>
            <a:r>
              <a:rPr lang="en-US" altLang="zh-CN"/>
              <a:t>:(</a:t>
            </a:r>
            <a:r>
              <a:rPr lang="zh-CN" altLang="en-US"/>
              <a:t>modelfinder: fast model selection for accurate phylogenetic estimates</a:t>
            </a:r>
            <a:r>
              <a:rPr lang="en-US" altLang="zh-CN"/>
              <a:t>)</a:t>
            </a:r>
            <a:endParaRPr lang="zh-CN" alt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ctrTitle"/>
          </p:nvPr>
        </p:nvSpPr>
        <p:spPr>
          <a:xfrm>
            <a:off x="1524000" y="357505"/>
            <a:ext cx="9144000" cy="965835"/>
          </a:xfrm>
        </p:spPr>
        <p:txBody>
          <a:bodyPr>
            <a:normAutofit fontScale="90000"/>
          </a:bodyPr>
          <a:p>
            <a:r>
              <a:rPr lang="zh-CN" altLang="en-US">
                <a:sym typeface="+mn-ea"/>
              </a:rPr>
              <a:t>Speed</a:t>
            </a:r>
            <a:endParaRPr lang="zh-CN" altLang="en-US"/>
          </a:p>
        </p:txBody>
      </p:sp>
      <p:sp>
        <p:nvSpPr>
          <p:cNvPr id="3" name="副标题 2"/>
          <p:cNvSpPr>
            <a:spLocks noGrp="1"/>
          </p:cNvSpPr>
          <p:nvPr>
            <p:ph type="subTitle" idx="1"/>
          </p:nvPr>
        </p:nvSpPr>
        <p:spPr>
          <a:xfrm>
            <a:off x="1524000" y="1888490"/>
            <a:ext cx="9144000" cy="3369310"/>
          </a:xfrm>
        </p:spPr>
        <p:txBody>
          <a:bodyPr>
            <a:normAutofit lnSpcReduction="10000"/>
          </a:bodyPr>
          <a:p>
            <a:pPr algn="l"/>
            <a:r>
              <a:rPr lang="en-US" altLang="zh-CN"/>
              <a:t>A</a:t>
            </a:r>
            <a:r>
              <a:rPr lang="zh-CN" altLang="en-US"/>
              <a:t>n ultrafast bootstrap approximation approach (UFBoot)</a:t>
            </a:r>
            <a:endParaRPr lang="zh-CN" altLang="en-US"/>
          </a:p>
          <a:p>
            <a:pPr algn="l"/>
            <a:r>
              <a:rPr lang="en-US" altLang="zh-CN">
                <a:solidFill>
                  <a:srgbClr val="FF0000"/>
                </a:solidFill>
              </a:rPr>
              <a:t>bootstrap</a:t>
            </a:r>
            <a:r>
              <a:rPr lang="en-US" altLang="zh-CN"/>
              <a:t> used to test Branch credibility</a:t>
            </a:r>
            <a:r>
              <a:rPr lang="zh-CN" altLang="en-US"/>
              <a:t>，</a:t>
            </a:r>
            <a:r>
              <a:rPr lang="en-US" altLang="zh-CN"/>
              <a:t>it must be </a:t>
            </a:r>
            <a:r>
              <a:rPr lang="zh-CN" altLang="en-US"/>
              <a:t>count </a:t>
            </a:r>
            <a:r>
              <a:rPr lang="en-US" altLang="zh-CN"/>
              <a:t> 1000 times .</a:t>
            </a:r>
            <a:endParaRPr lang="en-US" altLang="zh-CN"/>
          </a:p>
          <a:p>
            <a:pPr algn="l"/>
            <a:endParaRPr lang="zh-CN" altLang="en-US"/>
          </a:p>
          <a:p>
            <a:pPr algn="l"/>
            <a:r>
              <a:rPr lang="zh-CN" altLang="en-US"/>
              <a:t>UFBoot provides approximately unbiased branch support values and runs 100X faster than nonparametric bootstrap and 10 to 40 times faster than RAxML rapid bootstrap</a:t>
            </a:r>
            <a:endParaRPr lang="zh-CN" altLang="en-US"/>
          </a:p>
          <a:p>
            <a:pPr algn="l"/>
            <a:endParaRPr lang="zh-CN" altLang="en-US"/>
          </a:p>
          <a:p>
            <a:pPr algn="l"/>
            <a:r>
              <a:rPr lang="en-US" altLang="zh-CN">
                <a:sym typeface="+mn-ea"/>
              </a:rPr>
              <a:t>R</a:t>
            </a:r>
            <a:r>
              <a:rPr lang="zh-CN" altLang="en-US">
                <a:sym typeface="+mn-ea"/>
              </a:rPr>
              <a:t>eferences</a:t>
            </a:r>
            <a:r>
              <a:rPr lang="en-US" altLang="zh-CN">
                <a:sym typeface="+mn-ea"/>
              </a:rPr>
              <a:t>:(</a:t>
            </a:r>
            <a:r>
              <a:rPr lang="zh-CN" altLang="en-US"/>
              <a:t>Ultrafast Approximation for Phylogenetic Bootstrap</a:t>
            </a:r>
            <a:r>
              <a:rPr lang="en-US" altLang="zh-CN"/>
              <a:t>)</a:t>
            </a:r>
            <a:endParaRPr lang="en-US" altLang="zh-CN"/>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ctrTitle"/>
          </p:nvPr>
        </p:nvSpPr>
        <p:spPr>
          <a:xfrm>
            <a:off x="1226185" y="342900"/>
            <a:ext cx="9740265" cy="1547495"/>
          </a:xfrm>
        </p:spPr>
        <p:txBody>
          <a:bodyPr>
            <a:normAutofit/>
          </a:bodyPr>
          <a:p>
            <a:pPr algn="l">
              <a:spcBef>
                <a:spcPts val="1000"/>
              </a:spcBef>
              <a:buFont typeface="Arial" panose="020B0604020202020204" pitchFamily="34" charset="0"/>
            </a:pPr>
            <a:r>
              <a:rPr lang="zh-CN" altLang="en-US" sz="3200">
                <a:latin typeface="+mj-ea"/>
                <a:cs typeface="+mn-cs"/>
                <a:sym typeface="+mn-ea"/>
              </a:rPr>
              <a:t>Polymorphism-aware models:(Accounting for incomplete lineage sorting to infer species tree from genome-wide population data )</a:t>
            </a:r>
            <a:endParaRPr lang="zh-CN" altLang="en-US" sz="3200">
              <a:latin typeface="+mj-ea"/>
              <a:cs typeface="+mn-cs"/>
            </a:endParaRPr>
          </a:p>
        </p:txBody>
      </p:sp>
      <p:sp>
        <p:nvSpPr>
          <p:cNvPr id="3" name="副标题 2"/>
          <p:cNvSpPr>
            <a:spLocks noGrp="1"/>
          </p:cNvSpPr>
          <p:nvPr>
            <p:ph type="subTitle" idx="1"/>
          </p:nvPr>
        </p:nvSpPr>
        <p:spPr>
          <a:xfrm>
            <a:off x="1225550" y="2533015"/>
            <a:ext cx="9740265" cy="3367405"/>
          </a:xfrm>
        </p:spPr>
        <p:txBody>
          <a:bodyPr/>
          <a:p>
            <a:pPr algn="l"/>
            <a:r>
              <a:rPr lang="en-US" altLang="zh-CN">
                <a:latin typeface="+mn-ea"/>
              </a:rPr>
              <a:t>Iqtree </a:t>
            </a:r>
            <a:r>
              <a:rPr lang="zh-CN" altLang="en-US">
                <a:latin typeface="+mn-ea"/>
              </a:rPr>
              <a:t>present a reversible Polymorphism-Aware Phylogenetic Model (revPoMo) for species tree estimation from genome-wide data.revPoMo enables the reconstruction of large scale species trees for many within-species samples. It expands the alphabet of DNA substitution models to include polymorphic states, thereby, naturally accounting for incomplete lineage sorting.</a:t>
            </a:r>
            <a:endParaRPr lang="zh-CN" altLang="en-US">
              <a:latin typeface="+mn-ea"/>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ctrTitle"/>
          </p:nvPr>
        </p:nvSpPr>
        <p:spPr>
          <a:xfrm>
            <a:off x="1524000" y="344805"/>
            <a:ext cx="9144000" cy="865505"/>
          </a:xfrm>
        </p:spPr>
        <p:txBody>
          <a:bodyPr>
            <a:normAutofit fontScale="90000"/>
          </a:bodyPr>
          <a:p>
            <a:r>
              <a:rPr lang="en-US" altLang="zh-CN"/>
              <a:t>Usage</a:t>
            </a:r>
            <a:endParaRPr lang="en-US" altLang="zh-CN"/>
          </a:p>
        </p:txBody>
      </p:sp>
      <p:sp>
        <p:nvSpPr>
          <p:cNvPr id="3" name="副标题 2"/>
          <p:cNvSpPr>
            <a:spLocks noGrp="1"/>
          </p:cNvSpPr>
          <p:nvPr>
            <p:ph type="subTitle" idx="1"/>
          </p:nvPr>
        </p:nvSpPr>
        <p:spPr>
          <a:xfrm>
            <a:off x="671195" y="1210310"/>
            <a:ext cx="11337290" cy="5525135"/>
          </a:xfrm>
        </p:spPr>
        <p:txBody>
          <a:bodyPr>
            <a:noAutofit/>
          </a:bodyPr>
          <a:p>
            <a:pPr algn="l">
              <a:lnSpc>
                <a:spcPct val="150000"/>
              </a:lnSpc>
            </a:pPr>
            <a:r>
              <a:rPr lang="zh-CN" altLang="en-US" sz="2800"/>
              <a:t>Since IQ-TREE is a command-line program, clicking on iqtree.exe will not work. You have to open a Command Prompt for all analyses:</a:t>
            </a:r>
            <a:endParaRPr lang="zh-CN" altLang="en-US" sz="2800"/>
          </a:p>
          <a:p>
            <a:pPr algn="l">
              <a:lnSpc>
                <a:spcPct val="150000"/>
              </a:lnSpc>
            </a:pPr>
            <a:r>
              <a:rPr lang="zh-CN" altLang="en-US" sz="2800"/>
              <a:t>1. Click on “Start” menu .</a:t>
            </a:r>
            <a:endParaRPr lang="zh-CN" altLang="en-US" sz="2800"/>
          </a:p>
          <a:p>
            <a:pPr algn="l">
              <a:lnSpc>
                <a:spcPct val="150000"/>
              </a:lnSpc>
            </a:pPr>
            <a:r>
              <a:rPr lang="zh-CN" altLang="en-US" sz="2800"/>
              <a:t>2. Type in “cmd” and press “Enter”.</a:t>
            </a:r>
            <a:endParaRPr lang="zh-CN" altLang="en-US" sz="2800"/>
          </a:p>
          <a:p>
            <a:pPr algn="l">
              <a:lnSpc>
                <a:spcPct val="150000"/>
              </a:lnSpc>
            </a:pPr>
            <a:r>
              <a:rPr lang="zh-CN" altLang="en-US" sz="2800"/>
              <a:t>3. Go into IQ-TREE folder you just extracted by entering </a:t>
            </a:r>
            <a:r>
              <a:rPr lang="en-US" altLang="zh-CN" sz="2800"/>
              <a:t>.</a:t>
            </a:r>
            <a:endParaRPr lang="en-US" altLang="zh-CN" sz="2800"/>
          </a:p>
          <a:p>
            <a:pPr algn="l">
              <a:lnSpc>
                <a:spcPct val="150000"/>
              </a:lnSpc>
            </a:pPr>
            <a:r>
              <a:rPr lang="zh-CN" altLang="en-US" sz="2800"/>
              <a:t>4. Now you can try an example run by entering</a:t>
            </a:r>
            <a:r>
              <a:rPr lang="en-US" altLang="zh-CN" sz="2800"/>
              <a:t>.</a:t>
            </a:r>
            <a:endParaRPr lang="en-US" altLang="zh-CN" sz="2800"/>
          </a:p>
          <a:p>
            <a:pPr algn="l">
              <a:lnSpc>
                <a:spcPct val="150000"/>
              </a:lnSpc>
            </a:pPr>
            <a:r>
              <a:rPr lang="zh-CN" altLang="en-US" sz="2800"/>
              <a:t>5. You have finished the first IQ-TREE analysis.</a:t>
            </a:r>
            <a:endParaRPr lang="zh-CN" altLang="en-US" sz="280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副标题 2"/>
          <p:cNvSpPr>
            <a:spLocks noGrp="1"/>
          </p:cNvSpPr>
          <p:nvPr>
            <p:ph type="subTitle" idx="1"/>
          </p:nvPr>
        </p:nvSpPr>
        <p:spPr>
          <a:xfrm>
            <a:off x="1524000" y="1261745"/>
            <a:ext cx="9144000" cy="3354070"/>
          </a:xfrm>
        </p:spPr>
        <p:txBody>
          <a:bodyPr>
            <a:normAutofit/>
          </a:bodyPr>
          <a:p>
            <a:pPr algn="l"/>
            <a:r>
              <a:rPr lang="en-US" altLang="zh-CN" sz="2800">
                <a:sym typeface="+mn-ea"/>
              </a:rPr>
              <a:t>D</a:t>
            </a:r>
            <a:r>
              <a:rPr lang="zh-CN" altLang="en-US" sz="2800">
                <a:sym typeface="+mn-ea"/>
              </a:rPr>
              <a:t>ownload link：</a:t>
            </a:r>
            <a:r>
              <a:rPr lang="zh-CN" altLang="en-US" sz="2800"/>
              <a:t> </a:t>
            </a:r>
            <a:endParaRPr lang="zh-CN" altLang="en-US" sz="2800"/>
          </a:p>
          <a:p>
            <a:pPr algn="l"/>
            <a:r>
              <a:rPr lang="zh-CN" altLang="en-US" sz="2800"/>
              <a:t>http://www.iqtree.org/ </a:t>
            </a:r>
            <a:endParaRPr lang="zh-CN" altLang="en-US" sz="2800"/>
          </a:p>
          <a:p>
            <a:pPr algn="l"/>
            <a:endParaRPr lang="zh-CN" altLang="en-US" sz="2800"/>
          </a:p>
          <a:p>
            <a:pPr algn="l"/>
            <a:r>
              <a:rPr lang="zh-CN" altLang="en-US" sz="2800">
                <a:sym typeface="+mn-ea"/>
              </a:rPr>
              <a:t>Recommended Literature：</a:t>
            </a:r>
            <a:endParaRPr lang="zh-CN" altLang="en-US" sz="2800">
              <a:sym typeface="+mn-ea"/>
            </a:endParaRPr>
          </a:p>
          <a:p>
            <a:pPr algn="l"/>
            <a:r>
              <a:rPr lang="zh-CN" altLang="en-US" sz="2800"/>
              <a:t>Dominik's paper accepted at Journal of Theoretical Biology</a:t>
            </a:r>
            <a:endParaRPr lang="zh-CN" altLang="en-US" sz="2800"/>
          </a:p>
          <a:p>
            <a:pPr algn="l"/>
            <a:endParaRPr lang="zh-CN" altLang="en-US" sz="28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918845" y="353060"/>
            <a:ext cx="4165600" cy="916940"/>
          </a:xfrm>
        </p:spPr>
        <p:txBody>
          <a:bodyPr>
            <a:normAutofit/>
          </a:bodyPr>
          <a:p>
            <a:pPr>
              <a:lnSpc>
                <a:spcPct val="150000"/>
              </a:lnSpc>
            </a:pPr>
            <a:r>
              <a:rPr lang="en-US" altLang="zh-CN" sz="3600">
                <a:sym typeface="+mn-ea"/>
              </a:rPr>
              <a:t>PartitionFinder2</a:t>
            </a:r>
            <a:endParaRPr lang="zh-CN" altLang="en-US"/>
          </a:p>
        </p:txBody>
      </p:sp>
      <p:pic>
        <p:nvPicPr>
          <p:cNvPr id="5" name="图片占位符 4" descr="图片1"/>
          <p:cNvPicPr>
            <a:picLocks noChangeAspect="1"/>
          </p:cNvPicPr>
          <p:nvPr>
            <p:ph type="pic" idx="1"/>
          </p:nvPr>
        </p:nvPicPr>
        <p:blipFill>
          <a:blip r:embed="rId1"/>
          <a:stretch>
            <a:fillRect/>
          </a:stretch>
        </p:blipFill>
        <p:spPr>
          <a:xfrm>
            <a:off x="5443220" y="457200"/>
            <a:ext cx="5659755" cy="5412105"/>
          </a:xfrm>
          <a:prstGeom prst="rect">
            <a:avLst/>
          </a:prstGeom>
        </p:spPr>
      </p:pic>
      <p:sp>
        <p:nvSpPr>
          <p:cNvPr id="4" name="文本占位符 3"/>
          <p:cNvSpPr>
            <a:spLocks noGrp="1"/>
          </p:cNvSpPr>
          <p:nvPr>
            <p:ph type="body" sz="half" idx="2"/>
          </p:nvPr>
        </p:nvSpPr>
        <p:spPr>
          <a:xfrm>
            <a:off x="918845" y="1861185"/>
            <a:ext cx="4165600" cy="4008120"/>
          </a:xfrm>
        </p:spPr>
        <p:txBody>
          <a:bodyPr>
            <a:normAutofit fontScale="80000"/>
          </a:bodyPr>
          <a:p>
            <a:pPr indent="457200" fontAlgn="auto">
              <a:lnSpc>
                <a:spcPct val="150000"/>
              </a:lnSpc>
            </a:pPr>
            <a:r>
              <a:rPr lang="en-US" altLang="zh-CN" sz="3200" dirty="0">
                <a:sym typeface="+mn-ea"/>
              </a:rPr>
              <a:t>PartitionFinder2 is a program for selecting </a:t>
            </a:r>
            <a:r>
              <a:rPr lang="en-US" altLang="zh-CN" sz="3200" b="1" dirty="0">
                <a:sym typeface="+mn-ea"/>
              </a:rPr>
              <a:t>best-fit </a:t>
            </a:r>
            <a:r>
              <a:rPr lang="en-US" altLang="zh-CN" sz="3200" dirty="0">
                <a:sym typeface="+mn-ea"/>
              </a:rPr>
              <a:t>partitioning schemes and models of evolution for nucleotide, amino acid, and morphology alignments. </a:t>
            </a:r>
            <a:endParaRPr lang="zh-CN" altLang="en-US" sz="32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randombar(horizont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ctrTitle"/>
          </p:nvPr>
        </p:nvSpPr>
        <p:spPr>
          <a:xfrm>
            <a:off x="1524000" y="434340"/>
            <a:ext cx="9144000" cy="843280"/>
          </a:xfrm>
        </p:spPr>
        <p:txBody>
          <a:bodyPr>
            <a:normAutofit fontScale="90000"/>
          </a:bodyPr>
          <a:p>
            <a:r>
              <a:rPr lang="zh-CN" altLang="en-US"/>
              <a:t>Why partition</a:t>
            </a:r>
            <a:r>
              <a:rPr lang="en-US" altLang="zh-CN"/>
              <a:t>?</a:t>
            </a:r>
            <a:endParaRPr lang="en-US" altLang="zh-CN"/>
          </a:p>
        </p:txBody>
      </p:sp>
      <p:sp>
        <p:nvSpPr>
          <p:cNvPr id="3" name="副标题 2"/>
          <p:cNvSpPr>
            <a:spLocks noGrp="1"/>
          </p:cNvSpPr>
          <p:nvPr>
            <p:ph type="subTitle" idx="1"/>
          </p:nvPr>
        </p:nvSpPr>
        <p:spPr>
          <a:xfrm>
            <a:off x="1524000" y="1721485"/>
            <a:ext cx="9144000" cy="920115"/>
          </a:xfrm>
        </p:spPr>
        <p:txBody>
          <a:bodyPr>
            <a:normAutofit/>
          </a:bodyPr>
          <a:p>
            <a:pPr algn="l"/>
            <a:r>
              <a:rPr lang="zh-CN" altLang="en-US" sz="2800"/>
              <a:t>In phylogenetic analyses it is important to account for variation in rates and patterns of evolution among sites</a:t>
            </a:r>
            <a:r>
              <a:rPr lang="en-US" altLang="zh-CN" sz="2800"/>
              <a:t>.</a:t>
            </a:r>
            <a:endParaRPr lang="en-US" altLang="zh-CN" sz="2800"/>
          </a:p>
          <a:p>
            <a:pPr algn="l"/>
            <a:endParaRPr lang="en-US" altLang="zh-CN"/>
          </a:p>
          <a:p>
            <a:endParaRPr lang="zh-CN" altLang="en-US"/>
          </a:p>
          <a:p>
            <a:endParaRPr lang="zh-CN"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ctrTitle"/>
          </p:nvPr>
        </p:nvSpPr>
        <p:spPr>
          <a:xfrm>
            <a:off x="1524000" y="467360"/>
            <a:ext cx="9144000" cy="726440"/>
          </a:xfrm>
        </p:spPr>
        <p:txBody>
          <a:bodyPr>
            <a:normAutofit fontScale="90000"/>
          </a:bodyPr>
          <a:p>
            <a:r>
              <a:rPr lang="en-US" altLang="zh-CN"/>
              <a:t>what can we do?</a:t>
            </a:r>
            <a:endParaRPr lang="en-US" altLang="zh-CN"/>
          </a:p>
        </p:txBody>
      </p:sp>
      <p:sp>
        <p:nvSpPr>
          <p:cNvPr id="3" name="副标题 2"/>
          <p:cNvSpPr>
            <a:spLocks noGrp="1"/>
          </p:cNvSpPr>
          <p:nvPr>
            <p:ph type="subTitle" idx="1"/>
          </p:nvPr>
        </p:nvSpPr>
        <p:spPr>
          <a:xfrm>
            <a:off x="1524000" y="1313815"/>
            <a:ext cx="9890125" cy="5330825"/>
          </a:xfrm>
        </p:spPr>
        <p:txBody>
          <a:bodyPr>
            <a:normAutofit lnSpcReduction="20000"/>
          </a:bodyPr>
          <a:p>
            <a:pPr algn="l">
              <a:lnSpc>
                <a:spcPct val="100000"/>
              </a:lnSpc>
            </a:pPr>
            <a:r>
              <a:rPr lang="zh-CN" altLang="en-US" sz="2800"/>
              <a:t>1. Find the best-fit </a:t>
            </a:r>
            <a:r>
              <a:rPr lang="zh-CN" altLang="en-US" sz="2800">
                <a:solidFill>
                  <a:srgbClr val="FF0000"/>
                </a:solidFill>
              </a:rPr>
              <a:t>partitioning scheme</a:t>
            </a:r>
            <a:r>
              <a:rPr lang="zh-CN" altLang="en-US" sz="2800"/>
              <a:t> nucleotide, amino acid, or morphology datasets</a:t>
            </a:r>
            <a:endParaRPr lang="zh-CN" altLang="en-US" sz="2800"/>
          </a:p>
          <a:p>
            <a:pPr algn="l">
              <a:lnSpc>
                <a:spcPct val="70000"/>
              </a:lnSpc>
            </a:pPr>
            <a:endParaRPr lang="zh-CN" altLang="en-US" sz="2800">
              <a:solidFill>
                <a:srgbClr val="FF0000"/>
              </a:solidFill>
            </a:endParaRPr>
          </a:p>
          <a:p>
            <a:pPr algn="l">
              <a:lnSpc>
                <a:spcPct val="100000"/>
              </a:lnSpc>
            </a:pPr>
            <a:r>
              <a:rPr lang="en-US" altLang="zh-CN" sz="2800"/>
              <a:t>2</a:t>
            </a:r>
            <a:r>
              <a:rPr lang="zh-CN" altLang="en-US" sz="2800"/>
              <a:t>. Find best-fit </a:t>
            </a:r>
            <a:r>
              <a:rPr lang="zh-CN" altLang="en-US" sz="2800">
                <a:solidFill>
                  <a:srgbClr val="FF0000"/>
                </a:solidFill>
              </a:rPr>
              <a:t>models of evolution</a:t>
            </a:r>
            <a:r>
              <a:rPr lang="zh-CN" altLang="en-US" sz="2800"/>
              <a:t> for each subset in any partitioned dataset</a:t>
            </a:r>
            <a:endParaRPr lang="zh-CN" altLang="en-US" sz="2800"/>
          </a:p>
          <a:p>
            <a:pPr algn="l">
              <a:lnSpc>
                <a:spcPct val="50000"/>
              </a:lnSpc>
            </a:pPr>
            <a:endParaRPr lang="zh-CN" altLang="en-US" sz="2800"/>
          </a:p>
          <a:p>
            <a:pPr algn="l">
              <a:lnSpc>
                <a:spcPct val="100000"/>
              </a:lnSpc>
            </a:pPr>
            <a:r>
              <a:rPr lang="en-US" altLang="zh-CN" sz="2800">
                <a:sym typeface="+mn-ea"/>
              </a:rPr>
              <a:t>3.</a:t>
            </a:r>
            <a:r>
              <a:rPr lang="zh-CN" altLang="en-US" sz="2800">
                <a:sym typeface="+mn-ea"/>
              </a:rPr>
              <a:t>The most appropriate partitioning scheme and evolutionary model will </a:t>
            </a:r>
            <a:r>
              <a:rPr lang="zh-CN" altLang="en-US" sz="2800">
                <a:solidFill>
                  <a:srgbClr val="FF0000"/>
                </a:solidFill>
                <a:sym typeface="+mn-ea"/>
              </a:rPr>
              <a:t>improve any downstream analysis</a:t>
            </a:r>
            <a:r>
              <a:rPr lang="zh-CN" altLang="en-US" sz="2800">
                <a:sym typeface="+mn-ea"/>
              </a:rPr>
              <a:t> of the data, such as estimating phylogenetic trees or molecular dates.</a:t>
            </a:r>
            <a:endParaRPr lang="zh-CN" altLang="en-US" sz="2800">
              <a:sym typeface="+mn-ea"/>
            </a:endParaRPr>
          </a:p>
          <a:p>
            <a:pPr algn="l">
              <a:lnSpc>
                <a:spcPct val="100000"/>
              </a:lnSpc>
            </a:pPr>
            <a:endParaRPr lang="zh-CN" altLang="en-US" sz="2800"/>
          </a:p>
          <a:p>
            <a:pPr algn="l">
              <a:lnSpc>
                <a:spcPct val="100000"/>
              </a:lnSpc>
            </a:pPr>
            <a:r>
              <a:rPr lang="en-US" altLang="zh-CN" sz="2800">
                <a:sym typeface="+mn-ea"/>
              </a:rPr>
              <a:t>4.</a:t>
            </a:r>
            <a:r>
              <a:rPr lang="zh-CN" altLang="en-US" sz="2800">
                <a:sym typeface="+mn-ea"/>
              </a:rPr>
              <a:t>Then you can go directly to </a:t>
            </a:r>
            <a:r>
              <a:rPr lang="zh-CN" altLang="en-US" sz="2800">
                <a:solidFill>
                  <a:srgbClr val="FF0000"/>
                </a:solidFill>
                <a:sym typeface="+mn-ea"/>
              </a:rPr>
              <a:t>phylogenetic analysis testing or compare partitioning schemes without any other models.</a:t>
            </a:r>
            <a:endParaRPr lang="zh-CN" altLang="en-US" sz="2800">
              <a:solidFill>
                <a:srgbClr val="FF0000"/>
              </a:solidFill>
              <a:sym typeface="+mn-ea"/>
            </a:endParaRPr>
          </a:p>
          <a:p>
            <a:pPr algn="l">
              <a:lnSpc>
                <a:spcPct val="150000"/>
              </a:lnSpc>
            </a:pPr>
            <a:endParaRPr lang="zh-CN" altLang="en-US" sz="2800">
              <a:solidFill>
                <a:srgbClr val="FF0000"/>
              </a:solidFill>
              <a:sym typeface="+mn-e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ctrTitle"/>
          </p:nvPr>
        </p:nvSpPr>
        <p:spPr>
          <a:xfrm>
            <a:off x="1524000" y="132715"/>
            <a:ext cx="9144000" cy="771525"/>
          </a:xfrm>
        </p:spPr>
        <p:txBody>
          <a:bodyPr>
            <a:normAutofit fontScale="90000"/>
          </a:bodyPr>
          <a:p>
            <a:r>
              <a:rPr lang="en-US" altLang="zh-CN"/>
              <a:t>usage</a:t>
            </a:r>
            <a:endParaRPr lang="en-US" altLang="zh-CN"/>
          </a:p>
        </p:txBody>
      </p:sp>
      <p:sp>
        <p:nvSpPr>
          <p:cNvPr id="3" name="副标题 2"/>
          <p:cNvSpPr>
            <a:spLocks noGrp="1"/>
          </p:cNvSpPr>
          <p:nvPr>
            <p:ph type="subTitle" idx="1"/>
          </p:nvPr>
        </p:nvSpPr>
        <p:spPr>
          <a:xfrm>
            <a:off x="1098550" y="1164590"/>
            <a:ext cx="9995535" cy="3907155"/>
          </a:xfrm>
        </p:spPr>
        <p:txBody>
          <a:bodyPr>
            <a:normAutofit/>
          </a:bodyPr>
          <a:p>
            <a:pPr algn="l">
              <a:lnSpc>
                <a:spcPct val="100000"/>
              </a:lnSpc>
            </a:pPr>
            <a:r>
              <a:rPr lang="zh-CN" altLang="en-US" sz="2800"/>
              <a:t>1. Install Python and dependencies using Anaconda or otherwise                     </a:t>
            </a:r>
            <a:r>
              <a:rPr lang="en-US" altLang="zh-CN" sz="2800"/>
              <a:t>	2.</a:t>
            </a:r>
            <a:r>
              <a:rPr lang="zh-CN" altLang="en-US" sz="2800"/>
              <a:t>Install PartitionFinder2           </a:t>
            </a:r>
            <a:r>
              <a:rPr lang="en-US" altLang="zh-CN" sz="2800"/>
              <a:t>3.</a:t>
            </a:r>
            <a:r>
              <a:rPr lang="zh-CN" altLang="en-US" sz="2800"/>
              <a:t>Run PartitionFinder2</a:t>
            </a:r>
            <a:endParaRPr lang="zh-CN" altLang="en-US" sz="2800"/>
          </a:p>
          <a:p>
            <a:pPr algn="l">
              <a:lnSpc>
                <a:spcPct val="50000"/>
              </a:lnSpc>
            </a:pPr>
            <a:endParaRPr lang="zh-CN" altLang="en-US" sz="2800"/>
          </a:p>
          <a:p>
            <a:pPr algn="l">
              <a:lnSpc>
                <a:spcPct val="100000"/>
              </a:lnSpc>
            </a:pPr>
            <a:r>
              <a:rPr lang="en-US" altLang="zh-CN" sz="2800"/>
              <a:t>In the Terminal, you need to </a:t>
            </a:r>
            <a:r>
              <a:rPr lang="en-US" altLang="zh-CN" sz="2800">
                <a:solidFill>
                  <a:schemeClr val="tx1"/>
                </a:solidFill>
              </a:rPr>
              <a:t>tell the computer</a:t>
            </a:r>
            <a:r>
              <a:rPr lang="en-US" altLang="zh-CN" sz="2800"/>
              <a:t> where to find Python,PartititionFinder2, and your input files. </a:t>
            </a:r>
            <a:endParaRPr lang="en-US" altLang="zh-CN" sz="2800"/>
          </a:p>
          <a:p>
            <a:pPr algn="l">
              <a:lnSpc>
                <a:spcPct val="100000"/>
              </a:lnSpc>
            </a:pPr>
            <a:endParaRPr lang="en-US" altLang="zh-CN" sz="2800"/>
          </a:p>
          <a:p>
            <a:pPr algn="l">
              <a:lnSpc>
                <a:spcPct val="100000"/>
              </a:lnSpc>
            </a:pPr>
            <a:r>
              <a:rPr lang="en-US" altLang="zh-CN" sz="2800">
                <a:sym typeface="+mn-ea"/>
              </a:rPr>
              <a:t>eg</a:t>
            </a:r>
            <a:br>
              <a:rPr lang="en-US" altLang="zh-CN" sz="2800">
                <a:sym typeface="+mn-ea"/>
              </a:rPr>
            </a:br>
            <a:r>
              <a:rPr lang="zh-CN" altLang="en-US" sz="2800">
                <a:solidFill>
                  <a:schemeClr val="tx1"/>
                </a:solidFill>
                <a:sym typeface="+mn-ea"/>
              </a:rPr>
              <a:t>python “&lt;PartitionFinder.py&gt;” “&lt;InputFoldername&gt;”</a:t>
            </a:r>
            <a:endParaRPr lang="zh-CN" altLang="en-US" sz="2800">
              <a:solidFill>
                <a:schemeClr val="tx1"/>
              </a:solidFill>
              <a:sym typeface="+mn-ea"/>
            </a:endParaRPr>
          </a:p>
        </p:txBody>
      </p:sp>
      <p:sp>
        <p:nvSpPr>
          <p:cNvPr id="4" name="右箭头 3"/>
          <p:cNvSpPr/>
          <p:nvPr/>
        </p:nvSpPr>
        <p:spPr>
          <a:xfrm>
            <a:off x="1386840" y="1742440"/>
            <a:ext cx="594360" cy="289560"/>
          </a:xfrm>
          <a:prstGeom prst="rightArrow">
            <a:avLst/>
          </a:prstGeom>
        </p:spPr>
        <p:style>
          <a:lnRef idx="2">
            <a:schemeClr val="accent1"/>
          </a:lnRef>
          <a:fillRef idx="1">
            <a:schemeClr val="lt1"/>
          </a:fillRef>
          <a:effectRef idx="0">
            <a:schemeClr val="accent1"/>
          </a:effectRef>
          <a:fontRef idx="minor">
            <a:schemeClr val="dk1"/>
          </a:fontRef>
        </p:style>
        <p:txBody>
          <a:bodyPr rtlCol="0" anchor="ctr"/>
          <a:p>
            <a:pPr algn="ctr"/>
            <a:endParaRPr lang="zh-CN" altLang="en-US"/>
          </a:p>
        </p:txBody>
      </p:sp>
      <p:sp>
        <p:nvSpPr>
          <p:cNvPr id="5" name="右箭头 4"/>
          <p:cNvSpPr/>
          <p:nvPr/>
        </p:nvSpPr>
        <p:spPr>
          <a:xfrm>
            <a:off x="5799455" y="1742440"/>
            <a:ext cx="594360" cy="289560"/>
          </a:xfrm>
          <a:prstGeom prst="rightArrow">
            <a:avLst/>
          </a:prstGeom>
        </p:spPr>
        <p:style>
          <a:lnRef idx="2">
            <a:schemeClr val="accent1"/>
          </a:lnRef>
          <a:fillRef idx="1">
            <a:schemeClr val="lt1"/>
          </a:fillRef>
          <a:effectRef idx="0">
            <a:schemeClr val="accent1"/>
          </a:effectRef>
          <a:fontRef idx="minor">
            <a:schemeClr val="dk1"/>
          </a:fontRef>
        </p:style>
        <p:txBody>
          <a:bodyPr rtlCol="0" anchor="ctr"/>
          <a:p>
            <a:pPr algn="ctr"/>
            <a:endParaRPr lang="zh-CN"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副标题 2"/>
          <p:cNvSpPr>
            <a:spLocks noGrp="1"/>
          </p:cNvSpPr>
          <p:nvPr>
            <p:ph type="subTitle" idx="1"/>
          </p:nvPr>
        </p:nvSpPr>
        <p:spPr>
          <a:xfrm>
            <a:off x="1524000" y="828675"/>
            <a:ext cx="9144000" cy="4809490"/>
          </a:xfrm>
        </p:spPr>
        <p:txBody>
          <a:bodyPr>
            <a:noAutofit/>
          </a:bodyPr>
          <a:p>
            <a:pPr algn="l">
              <a:lnSpc>
                <a:spcPct val="150000"/>
              </a:lnSpc>
            </a:pPr>
            <a:r>
              <a:rPr lang="en-US" altLang="zh-CN" sz="2800"/>
              <a:t>D</a:t>
            </a:r>
            <a:r>
              <a:rPr lang="zh-CN" altLang="en-US" sz="2800"/>
              <a:t>ownload link：https://github.com/brettc/partitionfinder/releases/tag/v2.1.1</a:t>
            </a:r>
            <a:endParaRPr lang="zh-CN" altLang="en-US" sz="2800"/>
          </a:p>
          <a:p>
            <a:pPr algn="l">
              <a:lnSpc>
                <a:spcPct val="150000"/>
              </a:lnSpc>
            </a:pPr>
            <a:endParaRPr lang="zh-CN" altLang="en-US" sz="2800"/>
          </a:p>
          <a:p>
            <a:pPr algn="l">
              <a:lnSpc>
                <a:spcPct val="150000"/>
              </a:lnSpc>
            </a:pPr>
            <a:r>
              <a:rPr lang="zh-CN" altLang="en-US" sz="2800">
                <a:sym typeface="+mn-ea"/>
              </a:rPr>
              <a:t>Recommended Literature：</a:t>
            </a:r>
            <a:endParaRPr lang="zh-CN" altLang="en-US" sz="2800">
              <a:sym typeface="+mn-ea"/>
            </a:endParaRPr>
          </a:p>
          <a:p>
            <a:pPr algn="l">
              <a:lnSpc>
                <a:spcPct val="150000"/>
              </a:lnSpc>
            </a:pPr>
            <a:r>
              <a:rPr lang="zh-CN" altLang="en-US" sz="2800">
                <a:sym typeface="+mn-ea"/>
              </a:rPr>
              <a:t>PartitionFinder 2: New Methods for Selecting Partitioned Models of Evolution for Molecular and Morphological Phylogenetic Analyses </a:t>
            </a:r>
            <a:r>
              <a:rPr lang="en-US" altLang="zh-CN" sz="2800">
                <a:sym typeface="+mn-ea"/>
              </a:rPr>
              <a:t>.</a:t>
            </a:r>
            <a:endParaRPr lang="en-US" altLang="zh-CN" sz="2800" b="1">
              <a:sym typeface="+mn-ea"/>
            </a:endParaRPr>
          </a:p>
          <a:p>
            <a:pPr algn="l">
              <a:lnSpc>
                <a:spcPct val="150000"/>
              </a:lnSpc>
            </a:pPr>
            <a:endParaRPr lang="zh-CN" altLang="en-US" sz="28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ctrTitle"/>
          </p:nvPr>
        </p:nvSpPr>
        <p:spPr>
          <a:xfrm>
            <a:off x="1661795" y="91440"/>
            <a:ext cx="9144000" cy="950595"/>
          </a:xfrm>
        </p:spPr>
        <p:txBody>
          <a:bodyPr>
            <a:normAutofit fontScale="90000"/>
          </a:bodyPr>
          <a:p>
            <a:r>
              <a:rPr lang="en-US" altLang="zh-CN"/>
              <a:t>CAT</a:t>
            </a:r>
            <a:r>
              <a:rPr lang="zh-CN" altLang="en-US"/>
              <a:t>（</a:t>
            </a:r>
            <a:r>
              <a:rPr lang="en-US" altLang="zh-CN"/>
              <a:t>Category</a:t>
            </a:r>
            <a:r>
              <a:rPr lang="zh-CN" altLang="en-US"/>
              <a:t>）</a:t>
            </a:r>
            <a:endParaRPr lang="zh-CN" altLang="en-US"/>
          </a:p>
        </p:txBody>
      </p:sp>
      <p:sp>
        <p:nvSpPr>
          <p:cNvPr id="3" name="副标题 2"/>
          <p:cNvSpPr>
            <a:spLocks noGrp="1"/>
          </p:cNvSpPr>
          <p:nvPr>
            <p:ph type="subTitle" idx="1"/>
          </p:nvPr>
        </p:nvSpPr>
        <p:spPr>
          <a:xfrm>
            <a:off x="765175" y="1286510"/>
            <a:ext cx="4450715" cy="1976120"/>
          </a:xfrm>
          <a:ln w="28575">
            <a:solidFill>
              <a:schemeClr val="accent1"/>
            </a:solidFill>
            <a:prstDash val="sysDot"/>
          </a:ln>
        </p:spPr>
        <p:txBody>
          <a:bodyPr>
            <a:normAutofit lnSpcReduction="10000"/>
          </a:bodyPr>
          <a:p>
            <a:pPr algn="l"/>
            <a:r>
              <a:rPr lang="zh-CN" altLang="en-US"/>
              <a:t>Most current models of sequence evolution assume that </a:t>
            </a:r>
            <a:r>
              <a:rPr lang="zh-CN" altLang="en-US">
                <a:solidFill>
                  <a:srgbClr val="FF0000"/>
                </a:solidFill>
              </a:rPr>
              <a:t>all sites</a:t>
            </a:r>
            <a:r>
              <a:rPr lang="zh-CN" altLang="en-US"/>
              <a:t> of a protein evolve under the </a:t>
            </a:r>
            <a:r>
              <a:rPr lang="zh-CN" altLang="en-US">
                <a:solidFill>
                  <a:srgbClr val="FF0000"/>
                </a:solidFill>
              </a:rPr>
              <a:t>same substitution process</a:t>
            </a:r>
            <a:r>
              <a:rPr lang="zh-CN" altLang="en-US"/>
              <a:t>,characterized by a 20 × 20 substitution matrix.</a:t>
            </a:r>
            <a:endParaRPr lang="zh-CN" altLang="en-US"/>
          </a:p>
        </p:txBody>
      </p:sp>
      <p:sp>
        <p:nvSpPr>
          <p:cNvPr id="4" name="文本框 3"/>
          <p:cNvSpPr txBox="1"/>
          <p:nvPr/>
        </p:nvSpPr>
        <p:spPr>
          <a:xfrm>
            <a:off x="6852285" y="1286510"/>
            <a:ext cx="4451350" cy="1938020"/>
          </a:xfrm>
          <a:prstGeom prst="rect">
            <a:avLst/>
          </a:prstGeom>
          <a:noFill/>
          <a:ln w="28575">
            <a:solidFill>
              <a:schemeClr val="accent1"/>
            </a:solidFill>
            <a:prstDash val="sysDot"/>
          </a:ln>
        </p:spPr>
        <p:txBody>
          <a:bodyPr wrap="square" rtlCol="0">
            <a:spAutoFit/>
          </a:bodyPr>
          <a:p>
            <a:r>
              <a:rPr lang="zh-CN" altLang="en-US" sz="2400"/>
              <a:t>CAT allows the amino-acid replacement pattern at </a:t>
            </a:r>
            <a:r>
              <a:rPr lang="zh-CN" altLang="en-US" sz="2400">
                <a:solidFill>
                  <a:srgbClr val="FF0000"/>
                </a:solidFill>
              </a:rPr>
              <a:t>different sites</a:t>
            </a:r>
            <a:r>
              <a:rPr lang="zh-CN" altLang="en-US" sz="2400"/>
              <a:t> of a protein alignment to be described by </a:t>
            </a:r>
            <a:r>
              <a:rPr lang="zh-CN" altLang="en-US" sz="2400">
                <a:solidFill>
                  <a:srgbClr val="FF0000"/>
                </a:solidFill>
              </a:rPr>
              <a:t>distinct substitution processes.</a:t>
            </a:r>
            <a:endParaRPr lang="zh-CN" altLang="en-US" sz="2400">
              <a:solidFill>
                <a:srgbClr val="FF0000"/>
              </a:solidFill>
            </a:endParaRPr>
          </a:p>
        </p:txBody>
      </p:sp>
      <p:sp>
        <p:nvSpPr>
          <p:cNvPr id="5" name="右箭头 4"/>
          <p:cNvSpPr/>
          <p:nvPr/>
        </p:nvSpPr>
        <p:spPr>
          <a:xfrm>
            <a:off x="5515610" y="2030095"/>
            <a:ext cx="1147445" cy="489585"/>
          </a:xfrm>
          <a:prstGeom prst="rightArrow">
            <a:avLst/>
          </a:prstGeom>
        </p:spPr>
        <p:style>
          <a:lnRef idx="2">
            <a:schemeClr val="accent1"/>
          </a:lnRef>
          <a:fillRef idx="1">
            <a:schemeClr val="lt1"/>
          </a:fillRef>
          <a:effectRef idx="0">
            <a:schemeClr val="accent1"/>
          </a:effectRef>
          <a:fontRef idx="minor">
            <a:schemeClr val="dk1"/>
          </a:fontRef>
        </p:style>
        <p:txBody>
          <a:bodyPr rtlCol="0" anchor="ctr"/>
          <a:p>
            <a:pPr algn="ctr"/>
            <a:endParaRPr lang="zh-CN" altLang="en-US"/>
          </a:p>
        </p:txBody>
      </p:sp>
      <p:sp>
        <p:nvSpPr>
          <p:cNvPr id="6" name="下箭头 5"/>
          <p:cNvSpPr/>
          <p:nvPr/>
        </p:nvSpPr>
        <p:spPr>
          <a:xfrm>
            <a:off x="8771890" y="3346450"/>
            <a:ext cx="520065" cy="1078865"/>
          </a:xfrm>
          <a:prstGeom prst="downArrow">
            <a:avLst/>
          </a:prstGeom>
        </p:spPr>
        <p:style>
          <a:lnRef idx="2">
            <a:schemeClr val="accent1"/>
          </a:lnRef>
          <a:fillRef idx="1">
            <a:schemeClr val="lt1"/>
          </a:fillRef>
          <a:effectRef idx="0">
            <a:schemeClr val="accent1"/>
          </a:effectRef>
          <a:fontRef idx="minor">
            <a:schemeClr val="dk1"/>
          </a:fontRef>
        </p:style>
        <p:txBody>
          <a:bodyPr rtlCol="0" anchor="ctr"/>
          <a:p>
            <a:pPr algn="ctr"/>
            <a:endParaRPr lang="zh-CN" altLang="en-US"/>
          </a:p>
        </p:txBody>
      </p:sp>
      <p:sp>
        <p:nvSpPr>
          <p:cNvPr id="8" name="文本框 7"/>
          <p:cNvSpPr txBox="1"/>
          <p:nvPr/>
        </p:nvSpPr>
        <p:spPr>
          <a:xfrm>
            <a:off x="6852285" y="4547235"/>
            <a:ext cx="4451350" cy="1845310"/>
          </a:xfrm>
          <a:prstGeom prst="rect">
            <a:avLst/>
          </a:prstGeom>
          <a:noFill/>
          <a:ln w="28575">
            <a:solidFill>
              <a:schemeClr val="accent1"/>
            </a:solidFill>
            <a:prstDash val="sysDot"/>
          </a:ln>
        </p:spPr>
        <p:txBody>
          <a:bodyPr wrap="square" rtlCol="0">
            <a:spAutoFit/>
          </a:bodyPr>
          <a:p>
            <a:r>
              <a:rPr lang="zh-CN" altLang="en-US" sz="2400">
                <a:sym typeface="+mn-ea"/>
              </a:rPr>
              <a:t> assumes the existence of distinct processes (or classes) differing by their equilibrium frequencies over the 20 residues.</a:t>
            </a:r>
            <a:endParaRPr lang="zh-CN" altLang="en-US"/>
          </a:p>
          <a:p>
            <a:endParaRPr lang="zh-CN" altLang="en-US"/>
          </a:p>
        </p:txBody>
      </p:sp>
      <p:sp>
        <p:nvSpPr>
          <p:cNvPr id="9" name="文本框 8"/>
          <p:cNvSpPr txBox="1"/>
          <p:nvPr/>
        </p:nvSpPr>
        <p:spPr>
          <a:xfrm>
            <a:off x="764540" y="4500880"/>
            <a:ext cx="4451350" cy="1938020"/>
          </a:xfrm>
          <a:prstGeom prst="rect">
            <a:avLst/>
          </a:prstGeom>
          <a:noFill/>
          <a:ln w="28575">
            <a:solidFill>
              <a:schemeClr val="accent1"/>
            </a:solidFill>
            <a:prstDash val="sysDot"/>
          </a:ln>
        </p:spPr>
        <p:txBody>
          <a:bodyPr wrap="square" rtlCol="0">
            <a:spAutoFit/>
          </a:bodyPr>
          <a:p>
            <a:r>
              <a:rPr lang="zh-CN" altLang="en-US" sz="2400"/>
              <a:t>the CAT model is able to adapt to the complexity  and it yields an estimate of the substitutional </a:t>
            </a:r>
            <a:r>
              <a:rPr lang="zh-CN" altLang="en-US" sz="2400">
                <a:solidFill>
                  <a:srgbClr val="FF0000"/>
                </a:solidFill>
              </a:rPr>
              <a:t>heterogeneity</a:t>
            </a:r>
            <a:r>
              <a:rPr lang="zh-CN" altLang="en-US" sz="2400"/>
              <a:t> through the posterior mean number of classes.</a:t>
            </a:r>
            <a:endParaRPr lang="zh-CN" altLang="en-US" sz="2400"/>
          </a:p>
        </p:txBody>
      </p:sp>
      <p:sp>
        <p:nvSpPr>
          <p:cNvPr id="11" name="左箭头 10"/>
          <p:cNvSpPr/>
          <p:nvPr/>
        </p:nvSpPr>
        <p:spPr>
          <a:xfrm>
            <a:off x="5521960" y="5240655"/>
            <a:ext cx="1148080" cy="504825"/>
          </a:xfrm>
          <a:prstGeom prst="leftArrow">
            <a:avLst/>
          </a:prstGeom>
        </p:spPr>
        <p:style>
          <a:lnRef idx="2">
            <a:schemeClr val="accent1"/>
          </a:lnRef>
          <a:fillRef idx="1">
            <a:schemeClr val="lt1"/>
          </a:fillRef>
          <a:effectRef idx="0">
            <a:schemeClr val="accent1"/>
          </a:effectRef>
          <a:fontRef idx="minor">
            <a:schemeClr val="dk1"/>
          </a:fontRef>
        </p:style>
        <p:txBody>
          <a:bodyPr rtlCol="0" anchor="ctr"/>
          <a:p>
            <a:pPr algn="ctr"/>
            <a:endParaRPr lang="zh-CN" altLang="en-US"/>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11035</Words>
  <Application>WPS 演示</Application>
  <PresentationFormat>宽屏</PresentationFormat>
  <Paragraphs>321</Paragraphs>
  <Slides>36</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36</vt:i4>
      </vt:variant>
    </vt:vector>
  </HeadingPairs>
  <TitlesOfParts>
    <vt:vector size="44" baseType="lpstr">
      <vt:lpstr>Arial</vt:lpstr>
      <vt:lpstr>宋体</vt:lpstr>
      <vt:lpstr>Wingdings</vt:lpstr>
      <vt:lpstr>Calibri Light</vt:lpstr>
      <vt:lpstr>Calibri</vt:lpstr>
      <vt:lpstr>微软雅黑</vt:lpstr>
      <vt:lpstr>Arial Unicode MS</vt:lpstr>
      <vt:lpstr>Office 主题</vt:lpstr>
      <vt:lpstr>Gene tree </vt:lpstr>
      <vt:lpstr>GeneTree was a family history website focused on using DNA testing to trace ancestry. </vt:lpstr>
      <vt:lpstr>Theory:</vt:lpstr>
      <vt:lpstr>PartitionFinder2</vt:lpstr>
      <vt:lpstr>Why partition?</vt:lpstr>
      <vt:lpstr>what can we do?</vt:lpstr>
      <vt:lpstr>usage</vt:lpstr>
      <vt:lpstr>PowerPoint 演示文稿</vt:lpstr>
      <vt:lpstr>CAT（Category）</vt:lpstr>
      <vt:lpstr>heterogeneity</vt:lpstr>
      <vt:lpstr>PowerPoint 演示文稿</vt:lpstr>
      <vt:lpstr> The methods of build tree</vt:lpstr>
      <vt:lpstr>（1）NJ</vt:lpstr>
      <vt:lpstr>（2）MP</vt:lpstr>
      <vt:lpstr>（3）ML</vt:lpstr>
      <vt:lpstr>（4）BI</vt:lpstr>
      <vt:lpstr>The Advantages and disadvantages of the four methods</vt:lpstr>
      <vt:lpstr>The Advantages and disadvantages of the four methods</vt:lpstr>
      <vt:lpstr>Software based on ML</vt:lpstr>
      <vt:lpstr>RAxML(Randomized Axelerated Maximum Likelihood）</vt:lpstr>
      <vt:lpstr>RAxML offers four different ways to obtain bootstrap support.</vt:lpstr>
      <vt:lpstr>PowerPoint 演示文稿</vt:lpstr>
      <vt:lpstr>Usage</vt:lpstr>
      <vt:lpstr>PowerPoint 演示文稿</vt:lpstr>
      <vt:lpstr>PowerPoint 演示文稿</vt:lpstr>
      <vt:lpstr>ExaML（Exascale Maximum Likelihood ） ExaML is sister program RAxML, extremely large analyses on supercomputers。</vt:lpstr>
      <vt:lpstr>PowerPoint 演示文稿</vt:lpstr>
      <vt:lpstr>Download link:https://cme.hits.org/exelixis/web/software/examl/</vt:lpstr>
      <vt:lpstr>IQ-tree</vt:lpstr>
      <vt:lpstr>Key features</vt:lpstr>
      <vt:lpstr>Accuracy:</vt:lpstr>
      <vt:lpstr> Flexibility</vt:lpstr>
      <vt:lpstr>Speed</vt:lpstr>
      <vt:lpstr>Polymorphism-aware models:(Accounting for incomplete lineage sorting to infer species tree from genome-wide population data )</vt:lpstr>
      <vt:lpstr>Usage</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daluhuashuo</dc:creator>
  <cp:lastModifiedBy>daluhuashuo</cp:lastModifiedBy>
  <cp:revision>172</cp:revision>
  <dcterms:created xsi:type="dcterms:W3CDTF">2019-12-27T00:58:00Z</dcterms:created>
  <dcterms:modified xsi:type="dcterms:W3CDTF">2020-01-06T05:18:24Z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2052-10.1.0.7224</vt:lpwstr>
  </property>
</Properties>
</file>