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与副标题">
    <p:spTree>
      <p:nvGrpSpPr>
        <p:cNvPr id="1" name=""/>
        <p:cNvGrpSpPr/>
        <p:nvPr/>
      </p:nvGrpSpPr>
      <p:grpSpPr>
        <a:xfrm>
          <a:off x="0" y="0"/>
          <a:ext cx="0" cy="0"/>
          <a:chOff x="0" y="0"/>
          <a:chExt cx="0" cy="0"/>
        </a:xfrm>
      </p:grpSpPr>
      <p:sp>
        <p:nvSpPr>
          <p:cNvPr id="11" name="标题文本"/>
          <p:cNvSpPr txBox="1"/>
          <p:nvPr>
            <p:ph type="title"/>
          </p:nvPr>
        </p:nvSpPr>
        <p:spPr>
          <a:xfrm>
            <a:off x="1270000" y="1638300"/>
            <a:ext cx="10464800" cy="3302000"/>
          </a:xfrm>
          <a:prstGeom prst="rect">
            <a:avLst/>
          </a:prstGeom>
        </p:spPr>
        <p:txBody>
          <a:bodyPr anchor="b"/>
          <a:lstStyle/>
          <a:p>
            <a:pPr/>
            <a:r>
              <a:t>标题文本</a:t>
            </a:r>
          </a:p>
        </p:txBody>
      </p:sp>
      <p:sp>
        <p:nvSpPr>
          <p:cNvPr id="12" name="正文级别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在此键入引文。”"/>
          <p:cNvSpPr txBox="1"/>
          <p:nvPr>
            <p:ph type="body" sz="quarter" idx="14"/>
          </p:nvPr>
        </p:nvSpPr>
        <p:spPr>
          <a:xfrm>
            <a:off x="1270000" y="4216400"/>
            <a:ext cx="10464800" cy="711201"/>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“在此键入引文。”</a:t>
            </a:r>
          </a:p>
        </p:txBody>
      </p:sp>
      <p:sp>
        <p:nvSpPr>
          <p:cNvPr id="9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02" name="图像"/>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图像"/>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标题文本"/>
          <p:cNvSpPr txBox="1"/>
          <p:nvPr>
            <p:ph type="title"/>
          </p:nvPr>
        </p:nvSpPr>
        <p:spPr>
          <a:xfrm>
            <a:off x="1270000" y="6718300"/>
            <a:ext cx="10464800" cy="1422400"/>
          </a:xfrm>
          <a:prstGeom prst="rect">
            <a:avLst/>
          </a:prstGeom>
        </p:spPr>
        <p:txBody>
          <a:bodyPr anchor="b"/>
          <a:lstStyle/>
          <a:p>
            <a:pPr/>
            <a:r>
              <a:t>标题文本</a:t>
            </a:r>
          </a:p>
        </p:txBody>
      </p:sp>
      <p:sp>
        <p:nvSpPr>
          <p:cNvPr id="22" name="正文级别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正文级别 1</a:t>
            </a:r>
          </a:p>
          <a:p>
            <a:pPr lvl="1"/>
            <a:r>
              <a:t>正文级别 2</a:t>
            </a:r>
          </a:p>
          <a:p>
            <a:pPr lvl="2"/>
            <a:r>
              <a:t>正文级别 3</a:t>
            </a:r>
          </a:p>
          <a:p>
            <a:pPr lvl="3"/>
            <a:r>
              <a:t>正文级别 4</a:t>
            </a:r>
          </a:p>
          <a:p>
            <a:pPr lvl="4"/>
            <a:r>
              <a:t>正文级别 5</a:t>
            </a:r>
          </a:p>
        </p:txBody>
      </p:sp>
      <p:sp>
        <p:nvSpPr>
          <p:cNvPr id="2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居中">
    <p:spTree>
      <p:nvGrpSpPr>
        <p:cNvPr id="1" name=""/>
        <p:cNvGrpSpPr/>
        <p:nvPr/>
      </p:nvGrpSpPr>
      <p:grpSpPr>
        <a:xfrm>
          <a:off x="0" y="0"/>
          <a:ext cx="0" cy="0"/>
          <a:chOff x="0" y="0"/>
          <a:chExt cx="0" cy="0"/>
        </a:xfrm>
      </p:grpSpPr>
      <p:sp>
        <p:nvSpPr>
          <p:cNvPr id="30" name="标题文本"/>
          <p:cNvSpPr txBox="1"/>
          <p:nvPr>
            <p:ph type="title"/>
          </p:nvPr>
        </p:nvSpPr>
        <p:spPr>
          <a:xfrm>
            <a:off x="1270000" y="3225800"/>
            <a:ext cx="10464800" cy="3302000"/>
          </a:xfrm>
          <a:prstGeom prst="rect">
            <a:avLst/>
          </a:prstGeom>
        </p:spPr>
        <p:txBody>
          <a:bodyPr/>
          <a:lstStyle/>
          <a:p>
            <a:pPr/>
            <a:r>
              <a:t>标题文本</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垂直">
    <p:spTree>
      <p:nvGrpSpPr>
        <p:cNvPr id="1" name=""/>
        <p:cNvGrpSpPr/>
        <p:nvPr/>
      </p:nvGrpSpPr>
      <p:grpSpPr>
        <a:xfrm>
          <a:off x="0" y="0"/>
          <a:ext cx="0" cy="0"/>
          <a:chOff x="0" y="0"/>
          <a:chExt cx="0" cy="0"/>
        </a:xfrm>
      </p:grpSpPr>
      <p:sp>
        <p:nvSpPr>
          <p:cNvPr id="38" name="图像"/>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标题文本"/>
          <p:cNvSpPr txBox="1"/>
          <p:nvPr>
            <p:ph type="title"/>
          </p:nvPr>
        </p:nvSpPr>
        <p:spPr>
          <a:xfrm>
            <a:off x="952500" y="635000"/>
            <a:ext cx="5334000" cy="3987800"/>
          </a:xfrm>
          <a:prstGeom prst="rect">
            <a:avLst/>
          </a:prstGeom>
        </p:spPr>
        <p:txBody>
          <a:bodyPr anchor="b"/>
          <a:lstStyle>
            <a:lvl1pPr>
              <a:defRPr sz="6000"/>
            </a:lvl1pPr>
          </a:lstStyle>
          <a:p>
            <a:pPr/>
            <a:r>
              <a:t>标题文本</a:t>
            </a:r>
          </a:p>
        </p:txBody>
      </p:sp>
      <p:sp>
        <p:nvSpPr>
          <p:cNvPr id="40" name="正文级别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正文级别 1</a:t>
            </a:r>
          </a:p>
          <a:p>
            <a:pPr lvl="1"/>
            <a:r>
              <a:t>正文级别 2</a:t>
            </a:r>
          </a:p>
          <a:p>
            <a:pPr lvl="2"/>
            <a:r>
              <a:t>正文级别 3</a:t>
            </a:r>
          </a:p>
          <a:p>
            <a:pPr lvl="3"/>
            <a:r>
              <a:t>正文级别 4</a:t>
            </a:r>
          </a:p>
          <a:p>
            <a:pPr lvl="4"/>
            <a:r>
              <a:t>正文级别 5</a:t>
            </a:r>
          </a:p>
        </p:txBody>
      </p:sp>
      <p:sp>
        <p:nvSpPr>
          <p:cNvPr id="4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顶部对齐">
    <p:spTree>
      <p:nvGrpSpPr>
        <p:cNvPr id="1" name=""/>
        <p:cNvGrpSpPr/>
        <p:nvPr/>
      </p:nvGrpSpPr>
      <p:grpSpPr>
        <a:xfrm>
          <a:off x="0" y="0"/>
          <a:ext cx="0" cy="0"/>
          <a:chOff x="0" y="0"/>
          <a:chExt cx="0" cy="0"/>
        </a:xfrm>
      </p:grpSpPr>
      <p:sp>
        <p:nvSpPr>
          <p:cNvPr id="48" name="标题文本"/>
          <p:cNvSpPr txBox="1"/>
          <p:nvPr>
            <p:ph type="title"/>
          </p:nvPr>
        </p:nvSpPr>
        <p:spPr>
          <a:prstGeom prst="rect">
            <a:avLst/>
          </a:prstGeom>
        </p:spPr>
        <p:txBody>
          <a:bodyPr/>
          <a:lstStyle/>
          <a:p>
            <a:pPr/>
            <a:r>
              <a:t>标题文本</a:t>
            </a:r>
          </a:p>
        </p:txBody>
      </p:sp>
      <p:sp>
        <p:nvSpPr>
          <p:cNvPr id="4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56" name="标题文本"/>
          <p:cNvSpPr txBox="1"/>
          <p:nvPr>
            <p:ph type="title"/>
          </p:nvPr>
        </p:nvSpPr>
        <p:spPr>
          <a:prstGeom prst="rect">
            <a:avLst/>
          </a:prstGeom>
        </p:spPr>
        <p:txBody>
          <a:bodyPr/>
          <a:lstStyle/>
          <a:p>
            <a:pPr/>
            <a:r>
              <a:t>标题文本</a:t>
            </a:r>
          </a:p>
        </p:txBody>
      </p:sp>
      <p:sp>
        <p:nvSpPr>
          <p:cNvPr id="57" name="正文级别 1…"/>
          <p:cNvSpPr txBox="1"/>
          <p:nvPr>
            <p:ph type="body" idx="1"/>
          </p:nvPr>
        </p:nvSpPr>
        <p:spPr>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5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65" name="图像"/>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标题文本"/>
          <p:cNvSpPr txBox="1"/>
          <p:nvPr>
            <p:ph type="title"/>
          </p:nvPr>
        </p:nvSpPr>
        <p:spPr>
          <a:prstGeom prst="rect">
            <a:avLst/>
          </a:prstGeom>
        </p:spPr>
        <p:txBody>
          <a:bodyPr/>
          <a:lstStyle/>
          <a:p>
            <a:pPr/>
            <a:r>
              <a:t>标题文本</a:t>
            </a:r>
          </a:p>
        </p:txBody>
      </p:sp>
      <p:sp>
        <p:nvSpPr>
          <p:cNvPr id="67" name="正文级别 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正文级别 1</a:t>
            </a:r>
          </a:p>
          <a:p>
            <a:pPr lvl="1"/>
            <a:r>
              <a:t>正文级别 2</a:t>
            </a:r>
          </a:p>
          <a:p>
            <a:pPr lvl="2"/>
            <a:r>
              <a:t>正文级别 3</a:t>
            </a:r>
          </a:p>
          <a:p>
            <a:pPr lvl="3"/>
            <a:r>
              <a:t>正文级别 4</a:t>
            </a:r>
          </a:p>
          <a:p>
            <a:pPr lvl="4"/>
            <a:r>
              <a:t>正文级别 5</a:t>
            </a:r>
          </a:p>
        </p:txBody>
      </p:sp>
      <p:sp>
        <p:nvSpPr>
          <p:cNvPr id="68" name="幻灯片编号"/>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75" name="正文级别 1…"/>
          <p:cNvSpPr txBox="1"/>
          <p:nvPr>
            <p:ph type="body" idx="1"/>
          </p:nvPr>
        </p:nvSpPr>
        <p:spPr>
          <a:xfrm>
            <a:off x="952500" y="1270000"/>
            <a:ext cx="11099800" cy="7213600"/>
          </a:xfrm>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7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83" name="图像"/>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图像"/>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图像"/>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3" name="正文级别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github.com/lastz/lastz.git" TargetMode="External"/><Relationship Id="rId3" Type="http://schemas.openxmlformats.org/officeDocument/2006/relationships/image" Target="../media/image1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hibba.pgml.uga.edu/mcscan2/MCScanX.zip"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Genome alignment…"/>
          <p:cNvSpPr txBox="1"/>
          <p:nvPr>
            <p:ph type="ctrTitle"/>
          </p:nvPr>
        </p:nvSpPr>
        <p:spPr>
          <a:prstGeom prst="rect">
            <a:avLst/>
          </a:prstGeom>
        </p:spPr>
        <p:txBody>
          <a:bodyPr/>
          <a:lstStyle/>
          <a:p>
            <a:pPr defTabSz="502412">
              <a:defRPr sz="6880"/>
            </a:pPr>
            <a:r>
              <a:t>Genome alignment</a:t>
            </a:r>
          </a:p>
          <a:p>
            <a:pPr defTabSz="502412">
              <a:defRPr sz="6880"/>
            </a:pPr>
            <a:r>
              <a:t>&amp;</a:t>
            </a:r>
          </a:p>
          <a:p>
            <a:pPr defTabSz="502412">
              <a:defRPr sz="6880"/>
            </a:pPr>
            <a:r>
              <a:t>Synteny</a:t>
            </a:r>
          </a:p>
        </p:txBody>
      </p:sp>
      <p:sp>
        <p:nvSpPr>
          <p:cNvPr id="120" name="Lu Liang…"/>
          <p:cNvSpPr txBox="1"/>
          <p:nvPr>
            <p:ph type="subTitle" sz="quarter" idx="1"/>
          </p:nvPr>
        </p:nvSpPr>
        <p:spPr>
          <a:xfrm>
            <a:off x="1270000" y="5041900"/>
            <a:ext cx="10464800" cy="1351906"/>
          </a:xfrm>
          <a:prstGeom prst="rect">
            <a:avLst/>
          </a:prstGeom>
        </p:spPr>
        <p:txBody>
          <a:bodyPr/>
          <a:lstStyle/>
          <a:p>
            <a:pPr defTabSz="321310">
              <a:defRPr sz="2035"/>
            </a:pPr>
            <a:r>
              <a:t>Lu Liang</a:t>
            </a:r>
          </a:p>
          <a:p>
            <a:pPr defTabSz="321310">
              <a:defRPr sz="2035"/>
            </a:pPr>
            <a:r>
              <a:t>LMSE</a:t>
            </a:r>
          </a:p>
          <a:p>
            <a:pPr defTabSz="321310">
              <a:defRPr sz="2035"/>
            </a:pPr>
            <a:r>
              <a:t>Shanghai Ocean University</a:t>
            </a:r>
          </a:p>
          <a:p>
            <a:pPr defTabSz="321310">
              <a:defRPr sz="2035"/>
            </a:pPr>
            <a:r>
              <a:t>Jan 9 2020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Interpolation"/>
          <p:cNvSpPr txBox="1"/>
          <p:nvPr/>
        </p:nvSpPr>
        <p:spPr>
          <a:xfrm>
            <a:off x="5018868" y="902165"/>
            <a:ext cx="2967064" cy="6594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vl1pPr>
          </a:lstStyle>
          <a:p>
            <a:pPr/>
            <a:r>
              <a:t>Interpolation</a:t>
            </a:r>
          </a:p>
        </p:txBody>
      </p:sp>
      <p:pic>
        <p:nvPicPr>
          <p:cNvPr id="300" name="图像" descr="图像"/>
          <p:cNvPicPr>
            <a:picLocks noChangeAspect="1"/>
          </p:cNvPicPr>
          <p:nvPr/>
        </p:nvPicPr>
        <p:blipFill>
          <a:blip r:embed="rId2">
            <a:extLst/>
          </a:blip>
          <a:stretch>
            <a:fillRect/>
          </a:stretch>
        </p:blipFill>
        <p:spPr>
          <a:xfrm>
            <a:off x="2115629" y="1860550"/>
            <a:ext cx="8773542" cy="4509523"/>
          </a:xfrm>
          <a:prstGeom prst="rect">
            <a:avLst/>
          </a:prstGeom>
          <a:ln w="12700">
            <a:miter lim="400000"/>
          </a:ln>
        </p:spPr>
      </p:pic>
      <p:sp>
        <p:nvSpPr>
          <p:cNvPr id="301" name="Once the above stages have been performed, it is not uncommon to have regions left over in which no alignment has been found. In the interpolation stage we repeat the seeding through gapped extension stages in these leftover regions, at a presumably higher sensitivity. Using such high sensitivity from the outset would be computationally prohibitive (due to the excessive number of false, low-scoring matches), but is feasible on the smaller, leftover regions."/>
          <p:cNvSpPr txBox="1"/>
          <p:nvPr/>
        </p:nvSpPr>
        <p:spPr>
          <a:xfrm>
            <a:off x="99161" y="6668834"/>
            <a:ext cx="12828728" cy="23028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Once the above stages have been performed, it is not uncommon to have regions left over in which no alignment has been found. In the interpolation stage we repeat the seeding through gapped extension stages in these leftover regions, at a presumably higher sensitivity. Using such high sensitivity from the outset would be computationally prohibitive (due to the excessive number of false, low-scoring matches), but is feasible on the smaller, leftover regions.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LASTZ usage"/>
          <p:cNvSpPr txBox="1"/>
          <p:nvPr>
            <p:ph type="title"/>
          </p:nvPr>
        </p:nvSpPr>
        <p:spPr>
          <a:xfrm>
            <a:off x="952500" y="165100"/>
            <a:ext cx="11099800" cy="1080294"/>
          </a:xfrm>
          <a:prstGeom prst="rect">
            <a:avLst/>
          </a:prstGeom>
        </p:spPr>
        <p:txBody>
          <a:bodyPr/>
          <a:lstStyle>
            <a:lvl1pPr>
              <a:defRPr b="1" sz="3700">
                <a:latin typeface="Helvetica Neue"/>
                <a:ea typeface="Helvetica Neue"/>
                <a:cs typeface="Helvetica Neue"/>
                <a:sym typeface="Helvetica Neue"/>
              </a:defRPr>
            </a:lvl1pPr>
          </a:lstStyle>
          <a:p>
            <a:pPr/>
            <a:r>
              <a:t>LASTZ usage</a:t>
            </a:r>
          </a:p>
        </p:txBody>
      </p:sp>
      <p:sp>
        <p:nvSpPr>
          <p:cNvPr id="304" name="Installation"/>
          <p:cNvSpPr txBox="1"/>
          <p:nvPr/>
        </p:nvSpPr>
        <p:spPr>
          <a:xfrm>
            <a:off x="1047339" y="1102970"/>
            <a:ext cx="171602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Installation</a:t>
            </a:r>
          </a:p>
        </p:txBody>
      </p:sp>
      <p:sp>
        <p:nvSpPr>
          <p:cNvPr id="305" name="$ git clone https://github.com/lastz/lastz.git…"/>
          <p:cNvSpPr txBox="1"/>
          <p:nvPr/>
        </p:nvSpPr>
        <p:spPr>
          <a:xfrm>
            <a:off x="1060391" y="1544982"/>
            <a:ext cx="10604617" cy="156596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FFFFFF"/>
                </a:solidFill>
              </a:defRPr>
            </a:pPr>
            <a:r>
              <a:t>$ git clone </a:t>
            </a:r>
            <a:r>
              <a:rPr u="sng">
                <a:hlinkClick r:id="rId2" invalidUrl="" action="" tgtFrame="" tooltip="" history="1" highlightClick="0" endSnd="0"/>
              </a:rPr>
              <a:t>https://github.com/lastz/lastz.git</a:t>
            </a:r>
          </a:p>
          <a:p>
            <a:pPr algn="l">
              <a:defRPr>
                <a:solidFill>
                  <a:srgbClr val="FFFFFF"/>
                </a:solidFill>
              </a:defRPr>
            </a:pPr>
            <a:r>
              <a:t>$ cd /path/to/lastz-distrib-X.XX.XX/src</a:t>
            </a:r>
          </a:p>
          <a:p>
            <a:pPr algn="l">
              <a:defRPr>
                <a:solidFill>
                  <a:srgbClr val="FFFFFF"/>
                </a:solidFill>
              </a:defRPr>
            </a:pPr>
            <a:r>
              <a:t>$ make</a:t>
            </a:r>
          </a:p>
          <a:p>
            <a:pPr algn="l">
              <a:defRPr>
                <a:solidFill>
                  <a:srgbClr val="FFFFFF"/>
                </a:solidFill>
              </a:defRPr>
            </a:pPr>
            <a:r>
              <a:t>$ make install</a:t>
            </a:r>
          </a:p>
        </p:txBody>
      </p:sp>
      <p:sp>
        <p:nvSpPr>
          <p:cNvPr id="306" name="Running"/>
          <p:cNvSpPr txBox="1"/>
          <p:nvPr/>
        </p:nvSpPr>
        <p:spPr>
          <a:xfrm>
            <a:off x="1061869" y="3109570"/>
            <a:ext cx="132222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Running</a:t>
            </a:r>
          </a:p>
        </p:txBody>
      </p:sp>
      <p:sp>
        <p:nvSpPr>
          <p:cNvPr id="307" name="$ lastz hg18.chr4.fa galGal3.chr4.fa \…"/>
          <p:cNvSpPr txBox="1"/>
          <p:nvPr/>
        </p:nvSpPr>
        <p:spPr>
          <a:xfrm>
            <a:off x="1065733" y="3928720"/>
            <a:ext cx="10593934" cy="119766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FFFFFF"/>
                </a:solidFill>
              </a:defRPr>
            </a:pPr>
            <a:r>
              <a:t>$ lastz hg18.chr4.fa galGal3.chr4.fa \</a:t>
            </a:r>
          </a:p>
          <a:p>
            <a:pPr algn="l">
              <a:defRPr>
                <a:solidFill>
                  <a:srgbClr val="FFFFFF"/>
                </a:solidFill>
              </a:defRPr>
            </a:pPr>
            <a:r>
              <a:t>      --notransition --step=20 --nogapped \</a:t>
            </a:r>
          </a:p>
          <a:p>
            <a:pPr algn="l">
              <a:defRPr>
                <a:solidFill>
                  <a:srgbClr val="FFFFFF"/>
                </a:solidFill>
              </a:defRPr>
            </a:pPr>
            <a:r>
              <a:t>      --format=maf &gt; hg18_4_vs_galGal3_4.maf</a:t>
            </a:r>
          </a:p>
        </p:txBody>
      </p:sp>
      <p:sp>
        <p:nvSpPr>
          <p:cNvPr id="308" name="Comparing a Human Chromosome and a Chicken Chromosome"/>
          <p:cNvSpPr txBox="1"/>
          <p:nvPr/>
        </p:nvSpPr>
        <p:spPr>
          <a:xfrm>
            <a:off x="1057252" y="3479114"/>
            <a:ext cx="7757656" cy="4116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100"/>
            </a:lvl1pPr>
          </a:lstStyle>
          <a:p>
            <a:pPr/>
            <a:r>
              <a:t>Comparing a Human Chromosome and a Chicken Chromosome</a:t>
            </a:r>
          </a:p>
        </p:txBody>
      </p:sp>
      <p:pic>
        <p:nvPicPr>
          <p:cNvPr id="309" name="图像" descr="图像"/>
          <p:cNvPicPr>
            <a:picLocks noChangeAspect="1"/>
          </p:cNvPicPr>
          <p:nvPr/>
        </p:nvPicPr>
        <p:blipFill>
          <a:blip r:embed="rId3">
            <a:extLst/>
          </a:blip>
          <a:stretch>
            <a:fillRect/>
          </a:stretch>
        </p:blipFill>
        <p:spPr>
          <a:xfrm>
            <a:off x="2725131" y="5164352"/>
            <a:ext cx="7275137" cy="421872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Genome Synteny"/>
          <p:cNvSpPr txBox="1"/>
          <p:nvPr>
            <p:ph type="title"/>
          </p:nvPr>
        </p:nvSpPr>
        <p:spPr>
          <a:xfrm>
            <a:off x="952500" y="685800"/>
            <a:ext cx="11099800" cy="2159000"/>
          </a:xfrm>
          <a:prstGeom prst="rect">
            <a:avLst/>
          </a:prstGeom>
        </p:spPr>
        <p:txBody>
          <a:bodyPr/>
          <a:lstStyle>
            <a:lvl1pPr>
              <a:defRPr sz="6000"/>
            </a:lvl1pPr>
          </a:lstStyle>
          <a:p>
            <a:pPr/>
            <a:r>
              <a:t>Genome Synteny</a:t>
            </a:r>
          </a:p>
        </p:txBody>
      </p:sp>
      <p:pic>
        <p:nvPicPr>
          <p:cNvPr id="312" name="图像" descr="图像"/>
          <p:cNvPicPr>
            <a:picLocks noChangeAspect="1"/>
          </p:cNvPicPr>
          <p:nvPr/>
        </p:nvPicPr>
        <p:blipFill>
          <a:blip r:embed="rId2">
            <a:extLst/>
          </a:blip>
          <a:stretch>
            <a:fillRect/>
          </a:stretch>
        </p:blipFill>
        <p:spPr>
          <a:xfrm>
            <a:off x="3693137" y="2666434"/>
            <a:ext cx="5618527" cy="6147932"/>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What is genomic synteny"/>
          <p:cNvSpPr txBox="1"/>
          <p:nvPr>
            <p:ph type="title"/>
          </p:nvPr>
        </p:nvSpPr>
        <p:spPr>
          <a:xfrm>
            <a:off x="952500" y="69604"/>
            <a:ext cx="11099800" cy="2159001"/>
          </a:xfrm>
          <a:prstGeom prst="rect">
            <a:avLst/>
          </a:prstGeom>
        </p:spPr>
        <p:txBody>
          <a:bodyPr/>
          <a:lstStyle>
            <a:lvl1pPr>
              <a:defRPr sz="6000"/>
            </a:lvl1pPr>
          </a:lstStyle>
          <a:p>
            <a:pPr/>
            <a:r>
              <a:t>What is genomic synteny </a:t>
            </a:r>
          </a:p>
        </p:txBody>
      </p:sp>
      <p:sp>
        <p:nvSpPr>
          <p:cNvPr id="315" name="Order of genes on different sequence"/>
          <p:cNvSpPr txBox="1"/>
          <p:nvPr/>
        </p:nvSpPr>
        <p:spPr>
          <a:xfrm>
            <a:off x="3040259" y="1859910"/>
            <a:ext cx="7102082" cy="5727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Order of genes on different sequence</a:t>
            </a:r>
          </a:p>
        </p:txBody>
      </p:sp>
      <p:pic>
        <p:nvPicPr>
          <p:cNvPr id="316" name="图像" descr="图像"/>
          <p:cNvPicPr>
            <a:picLocks noChangeAspect="1"/>
          </p:cNvPicPr>
          <p:nvPr/>
        </p:nvPicPr>
        <p:blipFill>
          <a:blip r:embed="rId2">
            <a:extLst/>
          </a:blip>
          <a:stretch>
            <a:fillRect/>
          </a:stretch>
        </p:blipFill>
        <p:spPr>
          <a:xfrm>
            <a:off x="463260" y="2499641"/>
            <a:ext cx="12256080" cy="3492011"/>
          </a:xfrm>
          <a:prstGeom prst="rect">
            <a:avLst/>
          </a:prstGeom>
          <a:ln w="12700">
            <a:miter lim="400000"/>
          </a:ln>
        </p:spPr>
      </p:pic>
      <p:pic>
        <p:nvPicPr>
          <p:cNvPr id="317" name="图像" descr="图像"/>
          <p:cNvPicPr>
            <a:picLocks noChangeAspect="1"/>
          </p:cNvPicPr>
          <p:nvPr/>
        </p:nvPicPr>
        <p:blipFill>
          <a:blip r:embed="rId3">
            <a:extLst/>
          </a:blip>
          <a:stretch>
            <a:fillRect/>
          </a:stretch>
        </p:blipFill>
        <p:spPr>
          <a:xfrm>
            <a:off x="1731896" y="5907088"/>
            <a:ext cx="9718808" cy="387105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9" name="图像" descr="图像"/>
          <p:cNvPicPr>
            <a:picLocks noChangeAspect="1"/>
          </p:cNvPicPr>
          <p:nvPr/>
        </p:nvPicPr>
        <p:blipFill>
          <a:blip r:embed="rId2">
            <a:extLst/>
          </a:blip>
          <a:stretch>
            <a:fillRect/>
          </a:stretch>
        </p:blipFill>
        <p:spPr>
          <a:xfrm rot="16200000">
            <a:off x="2245441" y="-135284"/>
            <a:ext cx="8513918" cy="10836968"/>
          </a:xfrm>
          <a:prstGeom prst="rect">
            <a:avLst/>
          </a:prstGeom>
          <a:ln w="12700">
            <a:miter lim="400000"/>
          </a:ln>
        </p:spPr>
      </p:pic>
      <p:pic>
        <p:nvPicPr>
          <p:cNvPr id="320" name="图像" descr="图像"/>
          <p:cNvPicPr>
            <a:picLocks noChangeAspect="1"/>
          </p:cNvPicPr>
          <p:nvPr/>
        </p:nvPicPr>
        <p:blipFill>
          <a:blip r:embed="rId3">
            <a:extLst/>
          </a:blip>
          <a:stretch>
            <a:fillRect/>
          </a:stretch>
        </p:blipFill>
        <p:spPr>
          <a:xfrm>
            <a:off x="9943986" y="849471"/>
            <a:ext cx="2689030" cy="2547260"/>
          </a:xfrm>
          <a:prstGeom prst="rect">
            <a:avLst/>
          </a:prstGeom>
          <a:ln w="12700">
            <a:miter lim="400000"/>
          </a:ln>
        </p:spPr>
      </p:pic>
      <p:pic>
        <p:nvPicPr>
          <p:cNvPr id="321" name="图像" descr="图像"/>
          <p:cNvPicPr>
            <a:picLocks noChangeAspect="1"/>
          </p:cNvPicPr>
          <p:nvPr/>
        </p:nvPicPr>
        <p:blipFill>
          <a:blip r:embed="rId4">
            <a:extLst/>
          </a:blip>
          <a:stretch>
            <a:fillRect/>
          </a:stretch>
        </p:blipFill>
        <p:spPr>
          <a:xfrm>
            <a:off x="544300" y="903900"/>
            <a:ext cx="2689030" cy="2042829"/>
          </a:xfrm>
          <a:prstGeom prst="rect">
            <a:avLst/>
          </a:prstGeom>
          <a:ln w="12700">
            <a:miter lim="400000"/>
          </a:ln>
        </p:spPr>
      </p:pic>
      <p:sp>
        <p:nvSpPr>
          <p:cNvPr id="322" name="Ph1 locus involved in genome stability and fertility"/>
          <p:cNvSpPr txBox="1"/>
          <p:nvPr/>
        </p:nvSpPr>
        <p:spPr>
          <a:xfrm>
            <a:off x="3049473" y="8989517"/>
            <a:ext cx="690585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Ph1 locus involved in genome stability and fertility</a:t>
            </a:r>
          </a:p>
        </p:txBody>
      </p:sp>
      <p:sp>
        <p:nvSpPr>
          <p:cNvPr id="323" name="Synteny between rice and Brachypodium reveals important functions of the PH1 locus"/>
          <p:cNvSpPr txBox="1"/>
          <p:nvPr/>
        </p:nvSpPr>
        <p:spPr>
          <a:xfrm>
            <a:off x="291388" y="366370"/>
            <a:ext cx="1259982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Synteny between rice and Brachypodium reveals important functions of the PH1 locus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ynteny of Hox cluster"/>
          <p:cNvSpPr txBox="1"/>
          <p:nvPr>
            <p:ph type="title"/>
          </p:nvPr>
        </p:nvSpPr>
        <p:spPr>
          <a:xfrm>
            <a:off x="952500" y="165100"/>
            <a:ext cx="11099800" cy="994371"/>
          </a:xfrm>
          <a:prstGeom prst="rect">
            <a:avLst/>
          </a:prstGeom>
        </p:spPr>
        <p:txBody>
          <a:bodyPr/>
          <a:lstStyle>
            <a:lvl1pPr>
              <a:defRPr b="1" sz="3700">
                <a:latin typeface="Helvetica Neue"/>
                <a:ea typeface="Helvetica Neue"/>
                <a:cs typeface="Helvetica Neue"/>
                <a:sym typeface="Helvetica Neue"/>
              </a:defRPr>
            </a:lvl1pPr>
          </a:lstStyle>
          <a:p>
            <a:pPr/>
            <a:r>
              <a:t>Synteny of Hox cluster</a:t>
            </a:r>
          </a:p>
        </p:txBody>
      </p:sp>
      <p:pic>
        <p:nvPicPr>
          <p:cNvPr id="326" name="图像" descr="图像"/>
          <p:cNvPicPr>
            <a:picLocks noChangeAspect="1"/>
          </p:cNvPicPr>
          <p:nvPr/>
        </p:nvPicPr>
        <p:blipFill>
          <a:blip r:embed="rId2">
            <a:extLst/>
          </a:blip>
          <a:stretch>
            <a:fillRect/>
          </a:stretch>
        </p:blipFill>
        <p:spPr>
          <a:xfrm>
            <a:off x="1534196" y="1036906"/>
            <a:ext cx="9936408" cy="7043400"/>
          </a:xfrm>
          <a:prstGeom prst="rect">
            <a:avLst/>
          </a:prstGeom>
          <a:ln w="12700">
            <a:miter lim="400000"/>
          </a:ln>
        </p:spPr>
      </p:pic>
      <p:sp>
        <p:nvSpPr>
          <p:cNvPr id="327" name="The order of genes in the &quot;Hox cluster&quot;, which are key determinants of the animal body plan and which interact with each other in critical ways, is essentially preserved throughout the animal kingdom."/>
          <p:cNvSpPr txBox="1"/>
          <p:nvPr/>
        </p:nvSpPr>
        <p:spPr>
          <a:xfrm>
            <a:off x="135128" y="8354517"/>
            <a:ext cx="12687301" cy="1197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The order of genes in the "Hox cluster", which are key determinants of the animal body plan and which interact with each other in critical ways, is essentially preserved throughout the animal kingdom.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Analyzing genomic synteny with MCScanX"/>
          <p:cNvSpPr txBox="1"/>
          <p:nvPr/>
        </p:nvSpPr>
        <p:spPr>
          <a:xfrm>
            <a:off x="2071547" y="1917612"/>
            <a:ext cx="8861706"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lvl1pPr>
          </a:lstStyle>
          <a:p>
            <a:pPr/>
            <a:r>
              <a:t>Analyzing genomic synteny with MCScanX</a:t>
            </a:r>
          </a:p>
        </p:txBody>
      </p:sp>
      <p:pic>
        <p:nvPicPr>
          <p:cNvPr id="330" name="图像" descr="图像"/>
          <p:cNvPicPr>
            <a:picLocks noChangeAspect="1"/>
          </p:cNvPicPr>
          <p:nvPr/>
        </p:nvPicPr>
        <p:blipFill>
          <a:blip r:embed="rId2">
            <a:extLst/>
          </a:blip>
          <a:stretch>
            <a:fillRect/>
          </a:stretch>
        </p:blipFill>
        <p:spPr>
          <a:xfrm>
            <a:off x="1466850" y="4286250"/>
            <a:ext cx="10071100" cy="1181100"/>
          </a:xfrm>
          <a:prstGeom prst="rect">
            <a:avLst/>
          </a:prstGeom>
          <a:ln w="12700">
            <a:miter lim="400000"/>
          </a:ln>
        </p:spPr>
      </p:pic>
      <p:sp>
        <p:nvSpPr>
          <p:cNvPr id="331" name="http://chibba.pgml.uga.edu/mcscan2/#tm"/>
          <p:cNvSpPr txBox="1"/>
          <p:nvPr/>
        </p:nvSpPr>
        <p:spPr>
          <a:xfrm>
            <a:off x="3428492" y="7226212"/>
            <a:ext cx="614781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http://chibba.pgml.uga.edu/mcscan2/#tm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MCScanX Usage"/>
          <p:cNvSpPr txBox="1"/>
          <p:nvPr/>
        </p:nvSpPr>
        <p:spPr>
          <a:xfrm>
            <a:off x="4560951" y="914865"/>
            <a:ext cx="3882899" cy="6594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vl1pPr>
          </a:lstStyle>
          <a:p>
            <a:pPr/>
            <a:r>
              <a:t>MCScanX Usage</a:t>
            </a:r>
          </a:p>
        </p:txBody>
      </p:sp>
      <p:sp>
        <p:nvSpPr>
          <p:cNvPr id="334" name="$ wget http://chibba.pgml.uga.edu/mcscan2/MCScanX.zip…"/>
          <p:cNvSpPr txBox="1"/>
          <p:nvPr/>
        </p:nvSpPr>
        <p:spPr>
          <a:xfrm>
            <a:off x="1333500" y="2430120"/>
            <a:ext cx="10662313" cy="156596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FFFFFF"/>
                </a:solidFill>
              </a:defRPr>
            </a:pPr>
            <a:r>
              <a:t>$ wget </a:t>
            </a:r>
            <a:r>
              <a:rPr u="sng">
                <a:hlinkClick r:id="rId2" invalidUrl="" action="" tgtFrame="" tooltip="" history="1" highlightClick="0" endSnd="0"/>
              </a:rPr>
              <a:t>http://chibba.pgml.uga.edu/mcscan2/MCScanX.zip</a:t>
            </a:r>
          </a:p>
          <a:p>
            <a:pPr algn="l">
              <a:defRPr>
                <a:solidFill>
                  <a:srgbClr val="FFFFFF"/>
                </a:solidFill>
              </a:defRPr>
            </a:pPr>
            <a:r>
              <a:t>$ unzip MCScanX.zip</a:t>
            </a:r>
          </a:p>
          <a:p>
            <a:pPr algn="l">
              <a:defRPr>
                <a:solidFill>
                  <a:srgbClr val="FFFFFF"/>
                </a:solidFill>
              </a:defRPr>
            </a:pPr>
            <a:r>
              <a:t>$ cd MCScanX</a:t>
            </a:r>
          </a:p>
          <a:p>
            <a:pPr algn="l">
              <a:defRPr>
                <a:solidFill>
                  <a:srgbClr val="FFFFFF"/>
                </a:solidFill>
              </a:defRPr>
            </a:pPr>
            <a:r>
              <a:t>$ make</a:t>
            </a:r>
          </a:p>
        </p:txBody>
      </p:sp>
      <p:sp>
        <p:nvSpPr>
          <p:cNvPr id="335" name="Installation"/>
          <p:cNvSpPr txBox="1"/>
          <p:nvPr/>
        </p:nvSpPr>
        <p:spPr>
          <a:xfrm>
            <a:off x="1326388" y="1941170"/>
            <a:ext cx="171602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Installation</a:t>
            </a:r>
          </a:p>
        </p:txBody>
      </p:sp>
      <p:sp>
        <p:nvSpPr>
          <p:cNvPr id="336" name="Step 1: BLAST alignment"/>
          <p:cNvSpPr txBox="1"/>
          <p:nvPr/>
        </p:nvSpPr>
        <p:spPr>
          <a:xfrm>
            <a:off x="1279143" y="4646270"/>
            <a:ext cx="371551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Step 1: BLAST alignment</a:t>
            </a:r>
          </a:p>
        </p:txBody>
      </p:sp>
      <p:sp>
        <p:nvSpPr>
          <p:cNvPr id="337" name="Use multiple genome-annotated proteins as a database…"/>
          <p:cNvSpPr txBox="1"/>
          <p:nvPr/>
        </p:nvSpPr>
        <p:spPr>
          <a:xfrm>
            <a:off x="1295502" y="5179161"/>
            <a:ext cx="7923811" cy="11224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200"/>
            </a:pPr>
            <a:r>
              <a:t>Use multiple genome-annotated proteins as a database</a:t>
            </a:r>
          </a:p>
          <a:p>
            <a:pPr algn="l">
              <a:defRPr b="0" sz="2200"/>
            </a:pPr>
            <a:r>
              <a:t>at.fa, vv.fa from MCScanX webpage</a:t>
            </a:r>
          </a:p>
          <a:p>
            <a:pPr algn="l">
              <a:defRPr b="0" sz="2200"/>
            </a:pPr>
            <a:r>
              <a:t>at means </a:t>
            </a:r>
            <a:r>
              <a:rPr i="1"/>
              <a:t>Arabidopsis thaliana</a:t>
            </a:r>
            <a:r>
              <a:t>, vv means grape(</a:t>
            </a:r>
            <a:r>
              <a:rPr i="1"/>
              <a:t>Vitis vinifera L.</a:t>
            </a:r>
            <a:r>
              <a:t>)</a:t>
            </a:r>
          </a:p>
        </p:txBody>
      </p:sp>
      <p:sp>
        <p:nvSpPr>
          <p:cNvPr id="338" name="$ cat at.fa vv.fa &gt;&gt;all.fasta…"/>
          <p:cNvSpPr txBox="1"/>
          <p:nvPr/>
        </p:nvSpPr>
        <p:spPr>
          <a:xfrm>
            <a:off x="1073100" y="6604000"/>
            <a:ext cx="11183113" cy="1565959"/>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FFFFFF"/>
                </a:solidFill>
              </a:defRPr>
            </a:pPr>
            <a:r>
              <a:t>$ cat at.fa vv.fa &gt;&gt;all.fasta</a:t>
            </a:r>
          </a:p>
          <a:p>
            <a:pPr algn="l">
              <a:defRPr>
                <a:solidFill>
                  <a:srgbClr val="FFFFFF"/>
                </a:solidFill>
              </a:defRPr>
            </a:pPr>
            <a:r>
              <a:t>$ makeblastdb -in all.fa -dbtype prot -parse_seqids -out all </a:t>
            </a:r>
          </a:p>
          <a:p>
            <a:pPr algn="l">
              <a:defRPr>
                <a:solidFill>
                  <a:srgbClr val="FFFFFF"/>
                </a:solidFill>
              </a:defRPr>
            </a:pPr>
            <a:r>
              <a:t>$ blastp -query all.fa -db all -out at_vv.blast -evalue 1e-10  -num_threads 16 </a:t>
            </a:r>
          </a:p>
          <a:p>
            <a:pPr algn="l">
              <a:defRPr>
                <a:solidFill>
                  <a:srgbClr val="FFFFFF"/>
                </a:solidFill>
              </a:defRPr>
            </a:pPr>
            <a:r>
              <a:t>-outfmt 6 -num_alignments 5</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Step 2: MCScanX input file preparation"/>
          <p:cNvSpPr txBox="1"/>
          <p:nvPr/>
        </p:nvSpPr>
        <p:spPr>
          <a:xfrm>
            <a:off x="897940" y="1102970"/>
            <a:ext cx="574792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Step 2: MCScanX input file preparation</a:t>
            </a:r>
          </a:p>
        </p:txBody>
      </p:sp>
      <p:sp>
        <p:nvSpPr>
          <p:cNvPr id="341" name="at_vv.blast"/>
          <p:cNvSpPr txBox="1"/>
          <p:nvPr/>
        </p:nvSpPr>
        <p:spPr>
          <a:xfrm>
            <a:off x="1423339" y="1902917"/>
            <a:ext cx="203012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76250" indent="-476250">
              <a:buSzPct val="100000"/>
              <a:buAutoNum type="arabicPeriod" startAt="1"/>
              <a:defRPr b="0"/>
            </a:lvl1pPr>
          </a:lstStyle>
          <a:p>
            <a:pPr/>
            <a:r>
              <a:t>at_vv.blast</a:t>
            </a:r>
          </a:p>
        </p:txBody>
      </p:sp>
      <p:sp>
        <p:nvSpPr>
          <p:cNvPr id="342" name="BLAST result"/>
          <p:cNvSpPr txBox="1"/>
          <p:nvPr/>
        </p:nvSpPr>
        <p:spPr>
          <a:xfrm>
            <a:off x="4641748" y="1902917"/>
            <a:ext cx="189250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BLAST result</a:t>
            </a:r>
          </a:p>
        </p:txBody>
      </p:sp>
      <p:sp>
        <p:nvSpPr>
          <p:cNvPr id="343" name="2. at_vv.gff"/>
          <p:cNvSpPr txBox="1"/>
          <p:nvPr/>
        </p:nvSpPr>
        <p:spPr>
          <a:xfrm>
            <a:off x="1456334" y="2703017"/>
            <a:ext cx="158313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vl1pPr>
          </a:lstStyle>
          <a:p>
            <a:pPr/>
            <a:r>
              <a:t>2. at_vv.gff</a:t>
            </a:r>
          </a:p>
        </p:txBody>
      </p:sp>
      <p:sp>
        <p:nvSpPr>
          <p:cNvPr id="344" name="A shortened version of the gff file, example:"/>
          <p:cNvSpPr txBox="1"/>
          <p:nvPr/>
        </p:nvSpPr>
        <p:spPr>
          <a:xfrm>
            <a:off x="4692650" y="2703017"/>
            <a:ext cx="7193013" cy="461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a:lvl1pPr>
          </a:lstStyle>
          <a:p>
            <a:pPr/>
            <a:r>
              <a:t>A shortened version of the gff file, example:</a:t>
            </a:r>
          </a:p>
        </p:txBody>
      </p:sp>
      <p:pic>
        <p:nvPicPr>
          <p:cNvPr id="345" name="图像" descr="图像"/>
          <p:cNvPicPr>
            <a:picLocks noChangeAspect="1"/>
          </p:cNvPicPr>
          <p:nvPr/>
        </p:nvPicPr>
        <p:blipFill>
          <a:blip r:embed="rId2">
            <a:extLst/>
          </a:blip>
          <a:stretch>
            <a:fillRect/>
          </a:stretch>
        </p:blipFill>
        <p:spPr>
          <a:xfrm>
            <a:off x="5073650" y="3503117"/>
            <a:ext cx="4940300" cy="1854201"/>
          </a:xfrm>
          <a:prstGeom prst="rect">
            <a:avLst/>
          </a:prstGeom>
          <a:ln w="12700">
            <a:miter lim="400000"/>
          </a:ln>
        </p:spPr>
      </p:pic>
      <p:sp>
        <p:nvSpPr>
          <p:cNvPr id="346" name="线条"/>
          <p:cNvSpPr/>
          <p:nvPr/>
        </p:nvSpPr>
        <p:spPr>
          <a:xfrm flipV="1">
            <a:off x="1981844" y="5278709"/>
            <a:ext cx="3136256" cy="567265"/>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47" name="线条"/>
          <p:cNvSpPr/>
          <p:nvPr/>
        </p:nvSpPr>
        <p:spPr>
          <a:xfrm flipV="1">
            <a:off x="5321300" y="4834841"/>
            <a:ext cx="0" cy="461059"/>
          </a:xfrm>
          <a:prstGeom prst="line">
            <a:avLst/>
          </a:prstGeom>
          <a:ln w="12700">
            <a:solidFill>
              <a:schemeClr val="accent5">
                <a:hueOff val="-82419"/>
                <a:satOff val="-9513"/>
                <a:lumOff val="-16343"/>
              </a:schemeClr>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48" name="Species name"/>
          <p:cNvSpPr txBox="1"/>
          <p:nvPr/>
        </p:nvSpPr>
        <p:spPr>
          <a:xfrm>
            <a:off x="458165" y="5865470"/>
            <a:ext cx="215707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Species name</a:t>
            </a:r>
          </a:p>
        </p:txBody>
      </p:sp>
      <p:sp>
        <p:nvSpPr>
          <p:cNvPr id="349" name="线条"/>
          <p:cNvSpPr/>
          <p:nvPr/>
        </p:nvSpPr>
        <p:spPr>
          <a:xfrm flipV="1">
            <a:off x="5412059" y="5194300"/>
            <a:ext cx="1" cy="710294"/>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50" name="chromosome name"/>
          <p:cNvSpPr txBox="1"/>
          <p:nvPr/>
        </p:nvSpPr>
        <p:spPr>
          <a:xfrm>
            <a:off x="3325774" y="5865470"/>
            <a:ext cx="292425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chromosome name</a:t>
            </a:r>
          </a:p>
        </p:txBody>
      </p:sp>
      <p:sp>
        <p:nvSpPr>
          <p:cNvPr id="351" name="线条"/>
          <p:cNvSpPr/>
          <p:nvPr/>
        </p:nvSpPr>
        <p:spPr>
          <a:xfrm flipH="1" flipV="1">
            <a:off x="6542111" y="5194203"/>
            <a:ext cx="337692" cy="705002"/>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52" name="gene name"/>
          <p:cNvSpPr txBox="1"/>
          <p:nvPr/>
        </p:nvSpPr>
        <p:spPr>
          <a:xfrm>
            <a:off x="6441135" y="5865470"/>
            <a:ext cx="172273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gene name</a:t>
            </a:r>
          </a:p>
        </p:txBody>
      </p:sp>
      <p:sp>
        <p:nvSpPr>
          <p:cNvPr id="353" name="线条"/>
          <p:cNvSpPr/>
          <p:nvPr/>
        </p:nvSpPr>
        <p:spPr>
          <a:xfrm flipH="1" flipV="1">
            <a:off x="7960347" y="5194202"/>
            <a:ext cx="701509" cy="701509"/>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54" name="gene starting point"/>
          <p:cNvSpPr txBox="1"/>
          <p:nvPr/>
        </p:nvSpPr>
        <p:spPr>
          <a:xfrm>
            <a:off x="8354974" y="5865470"/>
            <a:ext cx="285719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gene starting point</a:t>
            </a:r>
          </a:p>
        </p:txBody>
      </p:sp>
      <p:sp>
        <p:nvSpPr>
          <p:cNvPr id="355" name="线条"/>
          <p:cNvSpPr/>
          <p:nvPr/>
        </p:nvSpPr>
        <p:spPr>
          <a:xfrm>
            <a:off x="11535943" y="5219700"/>
            <a:ext cx="1" cy="1659256"/>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56" name="线条"/>
          <p:cNvSpPr/>
          <p:nvPr/>
        </p:nvSpPr>
        <p:spPr>
          <a:xfrm>
            <a:off x="8689730" y="5213697"/>
            <a:ext cx="2854911" cy="1"/>
          </a:xfrm>
          <a:prstGeom prst="line">
            <a:avLst/>
          </a:prstGeom>
          <a:ln w="254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57" name="gene End position"/>
          <p:cNvSpPr txBox="1"/>
          <p:nvPr/>
        </p:nvSpPr>
        <p:spPr>
          <a:xfrm>
            <a:off x="10076281" y="6965602"/>
            <a:ext cx="273283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gene End position</a:t>
            </a:r>
          </a:p>
        </p:txBody>
      </p:sp>
      <p:sp>
        <p:nvSpPr>
          <p:cNvPr id="358" name="name, point same as .blast file…"/>
          <p:cNvSpPr txBox="1"/>
          <p:nvPr/>
        </p:nvSpPr>
        <p:spPr>
          <a:xfrm>
            <a:off x="1286744" y="6834682"/>
            <a:ext cx="8602511" cy="979918"/>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900">
                <a:solidFill>
                  <a:srgbClr val="FFFFFF"/>
                </a:solidFill>
                <a:latin typeface="+mn-lt"/>
                <a:ea typeface="+mn-ea"/>
                <a:cs typeface="+mn-cs"/>
                <a:sym typeface="Helvetica Neue Medium"/>
              </a:defRPr>
            </a:pPr>
            <a:r>
              <a:t>name, point same as .blast file</a:t>
            </a:r>
          </a:p>
          <a:p>
            <a:pPr>
              <a:defRPr b="0" sz="2900">
                <a:solidFill>
                  <a:srgbClr val="FFFFFF"/>
                </a:solidFill>
                <a:latin typeface="+mn-lt"/>
                <a:ea typeface="+mn-ea"/>
                <a:cs typeface="+mn-cs"/>
                <a:sym typeface="Helvetica Neue Medium"/>
              </a:defRPr>
            </a:pPr>
            <a:r>
              <a:t>Write script to generate .gff from annotation result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tep 3: Running MCScanX"/>
          <p:cNvSpPr txBox="1"/>
          <p:nvPr/>
        </p:nvSpPr>
        <p:spPr>
          <a:xfrm>
            <a:off x="830307" y="1814170"/>
            <a:ext cx="393100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Step 3: Running MCScanX</a:t>
            </a:r>
          </a:p>
        </p:txBody>
      </p:sp>
      <p:sp>
        <p:nvSpPr>
          <p:cNvPr id="361" name="$ MCScanX at_vv"/>
          <p:cNvSpPr txBox="1"/>
          <p:nvPr/>
        </p:nvSpPr>
        <p:spPr>
          <a:xfrm>
            <a:off x="854438" y="2474570"/>
            <a:ext cx="11295925" cy="46106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FFFFFF"/>
                </a:solidFill>
              </a:defRPr>
            </a:lvl1pPr>
          </a:lstStyle>
          <a:p>
            <a:pPr/>
            <a:r>
              <a:t>$ MCScanX at_vv</a:t>
            </a:r>
          </a:p>
        </p:txBody>
      </p:sp>
      <p:sp>
        <p:nvSpPr>
          <p:cNvPr id="362" name="Note: at_vv.gff, at_vv.blast and at_vv must be named the same and in the same folder"/>
          <p:cNvSpPr txBox="1"/>
          <p:nvPr/>
        </p:nvSpPr>
        <p:spPr>
          <a:xfrm>
            <a:off x="760744" y="4233520"/>
            <a:ext cx="11483313" cy="829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Note: </a:t>
            </a:r>
            <a:r>
              <a:rPr>
                <a:solidFill>
                  <a:schemeClr val="accent5">
                    <a:hueOff val="-82419"/>
                    <a:satOff val="-9513"/>
                    <a:lumOff val="-16343"/>
                  </a:schemeClr>
                </a:solidFill>
              </a:rPr>
              <a:t>at_vv.gff,</a:t>
            </a:r>
            <a:r>
              <a:t> </a:t>
            </a:r>
            <a:r>
              <a:rPr>
                <a:solidFill>
                  <a:schemeClr val="accent5">
                    <a:hueOff val="-82419"/>
                    <a:satOff val="-9513"/>
                    <a:lumOff val="-16343"/>
                  </a:schemeClr>
                </a:solidFill>
              </a:rPr>
              <a:t>at_vv.blast</a:t>
            </a:r>
            <a:r>
              <a:t> and </a:t>
            </a:r>
            <a:r>
              <a:rPr>
                <a:solidFill>
                  <a:schemeClr val="accent5">
                    <a:hueOff val="-82419"/>
                    <a:satOff val="-9513"/>
                    <a:lumOff val="-16343"/>
                  </a:schemeClr>
                </a:solidFill>
              </a:rPr>
              <a:t>at_vv</a:t>
            </a:r>
            <a:r>
              <a:t> must be named the same and in the same folder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图像" descr="图像"/>
          <p:cNvPicPr>
            <a:picLocks noChangeAspect="1"/>
          </p:cNvPicPr>
          <p:nvPr/>
        </p:nvPicPr>
        <p:blipFill>
          <a:blip r:embed="rId2">
            <a:extLst/>
          </a:blip>
          <a:stretch>
            <a:fillRect/>
          </a:stretch>
        </p:blipFill>
        <p:spPr>
          <a:xfrm>
            <a:off x="669919" y="1333617"/>
            <a:ext cx="11664962" cy="1262361"/>
          </a:xfrm>
          <a:prstGeom prst="rect">
            <a:avLst/>
          </a:prstGeom>
          <a:ln w="12700">
            <a:miter lim="400000"/>
          </a:ln>
        </p:spPr>
      </p:pic>
      <p:pic>
        <p:nvPicPr>
          <p:cNvPr id="123" name="图像" descr="图像"/>
          <p:cNvPicPr>
            <a:picLocks noChangeAspect="1"/>
          </p:cNvPicPr>
          <p:nvPr/>
        </p:nvPicPr>
        <p:blipFill>
          <a:blip r:embed="rId3">
            <a:extLst/>
          </a:blip>
          <a:stretch>
            <a:fillRect/>
          </a:stretch>
        </p:blipFill>
        <p:spPr>
          <a:xfrm>
            <a:off x="509717" y="3127163"/>
            <a:ext cx="11985366" cy="493226"/>
          </a:xfrm>
          <a:prstGeom prst="rect">
            <a:avLst/>
          </a:prstGeom>
          <a:ln w="12700">
            <a:miter lim="400000"/>
          </a:ln>
        </p:spPr>
      </p:pic>
      <p:pic>
        <p:nvPicPr>
          <p:cNvPr id="124" name="图像" descr="图像"/>
          <p:cNvPicPr>
            <a:picLocks noChangeAspect="1"/>
          </p:cNvPicPr>
          <p:nvPr/>
        </p:nvPicPr>
        <p:blipFill>
          <a:blip r:embed="rId4">
            <a:extLst/>
          </a:blip>
          <a:stretch>
            <a:fillRect/>
          </a:stretch>
        </p:blipFill>
        <p:spPr>
          <a:xfrm>
            <a:off x="477341" y="3977089"/>
            <a:ext cx="12050118" cy="3526622"/>
          </a:xfrm>
          <a:prstGeom prst="rect">
            <a:avLst/>
          </a:prstGeom>
          <a:ln w="12700">
            <a:miter lim="400000"/>
          </a:ln>
        </p:spPr>
      </p:pic>
      <p:pic>
        <p:nvPicPr>
          <p:cNvPr id="125" name="矩形 矩形" descr="矩形 矩形"/>
          <p:cNvPicPr>
            <a:picLocks noChangeAspect="0"/>
          </p:cNvPicPr>
          <p:nvPr/>
        </p:nvPicPr>
        <p:blipFill>
          <a:blip r:embed="rId5">
            <a:extLst/>
          </a:blip>
          <a:stretch>
            <a:fillRect/>
          </a:stretch>
        </p:blipFill>
        <p:spPr>
          <a:xfrm>
            <a:off x="444500" y="3060700"/>
            <a:ext cx="12086965" cy="626153"/>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25"/>
                                        </p:tgtEl>
                                        <p:attrNameLst>
                                          <p:attrName>style.visibility</p:attrName>
                                        </p:attrNameLst>
                                      </p:cBhvr>
                                      <p:to>
                                        <p:strVal val="visible"/>
                                      </p:to>
                                    </p:set>
                                    <p:animEffect filter="wipe(left)" transition="in">
                                      <p:cBhvr>
                                        <p:cTn id="7"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Step 4: Plot, Need a control (.ctl) file"/>
          <p:cNvSpPr txBox="1"/>
          <p:nvPr/>
        </p:nvSpPr>
        <p:spPr>
          <a:xfrm>
            <a:off x="571500" y="613652"/>
            <a:ext cx="531815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Step 4: Plot, Need a control (.ctl) file</a:t>
            </a:r>
          </a:p>
        </p:txBody>
      </p:sp>
      <p:sp>
        <p:nvSpPr>
          <p:cNvPr id="365" name="1. dot_plotter"/>
          <p:cNvSpPr txBox="1"/>
          <p:nvPr/>
        </p:nvSpPr>
        <p:spPr>
          <a:xfrm>
            <a:off x="643280" y="1057783"/>
            <a:ext cx="1837640" cy="436397"/>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1. dot_plotter</a:t>
            </a:r>
          </a:p>
        </p:txBody>
      </p:sp>
      <p:sp>
        <p:nvSpPr>
          <p:cNvPr id="366" name="$ java dot_plotter -g at_vv.gff -s at_vv.collinearity -c dot.ctl -o dot.PNG"/>
          <p:cNvSpPr txBox="1"/>
          <p:nvPr/>
        </p:nvSpPr>
        <p:spPr>
          <a:xfrm>
            <a:off x="893470" y="1515720"/>
            <a:ext cx="11217859" cy="46106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FFFFFF"/>
                </a:solidFill>
              </a:defRPr>
            </a:lvl1pPr>
          </a:lstStyle>
          <a:p>
            <a:pPr/>
            <a:r>
              <a:t>$ java dot_plotter -g at_vv.gff -s at_vv.collinearity -c dot.ctl -o dot.PNG</a:t>
            </a:r>
          </a:p>
        </p:txBody>
      </p:sp>
      <p:sp>
        <p:nvSpPr>
          <p:cNvPr id="367" name="dot.ctl"/>
          <p:cNvSpPr txBox="1"/>
          <p:nvPr/>
        </p:nvSpPr>
        <p:spPr>
          <a:xfrm>
            <a:off x="885596" y="2017370"/>
            <a:ext cx="112440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dot.ctl </a:t>
            </a:r>
          </a:p>
        </p:txBody>
      </p:sp>
      <p:pic>
        <p:nvPicPr>
          <p:cNvPr id="368" name="图像" descr="图像"/>
          <p:cNvPicPr>
            <a:picLocks noChangeAspect="1"/>
          </p:cNvPicPr>
          <p:nvPr/>
        </p:nvPicPr>
        <p:blipFill>
          <a:blip r:embed="rId2">
            <a:extLst/>
          </a:blip>
          <a:stretch>
            <a:fillRect/>
          </a:stretch>
        </p:blipFill>
        <p:spPr>
          <a:xfrm>
            <a:off x="2476500" y="2076450"/>
            <a:ext cx="8051800" cy="825500"/>
          </a:xfrm>
          <a:prstGeom prst="rect">
            <a:avLst/>
          </a:prstGeom>
          <a:ln w="12700">
            <a:miter lim="400000"/>
          </a:ln>
        </p:spPr>
      </p:pic>
      <p:sp>
        <p:nvSpPr>
          <p:cNvPr id="369" name="2.dual_synteny_plotter"/>
          <p:cNvSpPr txBox="1"/>
          <p:nvPr/>
        </p:nvSpPr>
        <p:spPr>
          <a:xfrm>
            <a:off x="644918" y="3001620"/>
            <a:ext cx="3028164" cy="436397"/>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2.dual_synteny_plotter</a:t>
            </a:r>
          </a:p>
        </p:txBody>
      </p:sp>
      <p:sp>
        <p:nvSpPr>
          <p:cNvPr id="370" name="$ java dual_synteny_plotter -g at_vv.gff -s at_vv.collinearity -c dual_synteny.ctl -o dual_synteny.PNG"/>
          <p:cNvSpPr txBox="1"/>
          <p:nvPr/>
        </p:nvSpPr>
        <p:spPr>
          <a:xfrm>
            <a:off x="893470" y="3537686"/>
            <a:ext cx="11217860" cy="82936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FFFFFF"/>
                </a:solidFill>
              </a:defRPr>
            </a:lvl1pPr>
          </a:lstStyle>
          <a:p>
            <a:pPr/>
            <a:r>
              <a:t>$ java dual_synteny_plotter -g at_vv.gff -s at_vv.collinearity -c dual_synteny.ctl -o dual_synteny.PNG</a:t>
            </a:r>
          </a:p>
        </p:txBody>
      </p:sp>
      <p:sp>
        <p:nvSpPr>
          <p:cNvPr id="371" name="dual_synteny.ctl"/>
          <p:cNvSpPr txBox="1"/>
          <p:nvPr/>
        </p:nvSpPr>
        <p:spPr>
          <a:xfrm>
            <a:off x="899566" y="4462857"/>
            <a:ext cx="251886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dual_synteny.ctl </a:t>
            </a:r>
          </a:p>
        </p:txBody>
      </p:sp>
      <p:pic>
        <p:nvPicPr>
          <p:cNvPr id="372" name="图像" descr="图像"/>
          <p:cNvPicPr>
            <a:picLocks noChangeAspect="1"/>
          </p:cNvPicPr>
          <p:nvPr/>
        </p:nvPicPr>
        <p:blipFill>
          <a:blip r:embed="rId3">
            <a:extLst/>
          </a:blip>
          <a:stretch>
            <a:fillRect/>
          </a:stretch>
        </p:blipFill>
        <p:spPr>
          <a:xfrm>
            <a:off x="3746500" y="4466716"/>
            <a:ext cx="4478652" cy="766086"/>
          </a:xfrm>
          <a:prstGeom prst="rect">
            <a:avLst/>
          </a:prstGeom>
          <a:ln w="12700">
            <a:miter lim="400000"/>
          </a:ln>
        </p:spPr>
      </p:pic>
      <p:sp>
        <p:nvSpPr>
          <p:cNvPr id="373" name="3.circle_plotter"/>
          <p:cNvSpPr txBox="1"/>
          <p:nvPr/>
        </p:nvSpPr>
        <p:spPr>
          <a:xfrm>
            <a:off x="664121" y="5209666"/>
            <a:ext cx="2024558" cy="436396"/>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3.circle_plotter</a:t>
            </a:r>
          </a:p>
        </p:txBody>
      </p:sp>
      <p:sp>
        <p:nvSpPr>
          <p:cNvPr id="374" name="$ java circle_plotter -g at_vv.gff -s at_vv.collinearity -c circle.ctl -o circle.PNG"/>
          <p:cNvSpPr txBox="1"/>
          <p:nvPr/>
        </p:nvSpPr>
        <p:spPr>
          <a:xfrm>
            <a:off x="893470" y="5741311"/>
            <a:ext cx="11217860" cy="46106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FFFFFF"/>
                </a:solidFill>
              </a:defRPr>
            </a:lvl1pPr>
          </a:lstStyle>
          <a:p>
            <a:pPr/>
            <a:r>
              <a:t>$ java circle_plotter -g at_vv.gff -s at_vv.collinearity -c circle.ctl -o circle.PNG</a:t>
            </a:r>
          </a:p>
        </p:txBody>
      </p:sp>
      <p:sp>
        <p:nvSpPr>
          <p:cNvPr id="375" name="circle.ctl"/>
          <p:cNvSpPr txBox="1"/>
          <p:nvPr/>
        </p:nvSpPr>
        <p:spPr>
          <a:xfrm>
            <a:off x="884529" y="6297620"/>
            <a:ext cx="13551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circle.ctl</a:t>
            </a:r>
          </a:p>
        </p:txBody>
      </p:sp>
      <p:pic>
        <p:nvPicPr>
          <p:cNvPr id="376" name="图像" descr="图像"/>
          <p:cNvPicPr>
            <a:picLocks noChangeAspect="1"/>
          </p:cNvPicPr>
          <p:nvPr/>
        </p:nvPicPr>
        <p:blipFill>
          <a:blip r:embed="rId4">
            <a:extLst/>
          </a:blip>
          <a:stretch>
            <a:fillRect/>
          </a:stretch>
        </p:blipFill>
        <p:spPr>
          <a:xfrm>
            <a:off x="3702050" y="6410552"/>
            <a:ext cx="4152900" cy="393701"/>
          </a:xfrm>
          <a:prstGeom prst="rect">
            <a:avLst/>
          </a:prstGeom>
          <a:ln w="12700">
            <a:miter lim="400000"/>
          </a:ln>
        </p:spPr>
      </p:pic>
      <p:sp>
        <p:nvSpPr>
          <p:cNvPr id="377" name="4.bar_plotter"/>
          <p:cNvSpPr txBox="1"/>
          <p:nvPr/>
        </p:nvSpPr>
        <p:spPr>
          <a:xfrm>
            <a:off x="684631" y="6908344"/>
            <a:ext cx="1754938" cy="436396"/>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4.bar_plotter</a:t>
            </a:r>
          </a:p>
        </p:txBody>
      </p:sp>
      <p:sp>
        <p:nvSpPr>
          <p:cNvPr id="378" name="$ java bar_plotter -g at_vv.gff -s at_vv.collinearity -c bar.ctl -o bar.PNG"/>
          <p:cNvSpPr txBox="1"/>
          <p:nvPr/>
        </p:nvSpPr>
        <p:spPr>
          <a:xfrm>
            <a:off x="893470" y="7494405"/>
            <a:ext cx="11217859" cy="46106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FFFFFF"/>
                </a:solidFill>
              </a:defRPr>
            </a:lvl1pPr>
          </a:lstStyle>
          <a:p>
            <a:pPr/>
            <a:r>
              <a:t>$ java bar_plotter -g at_vv.gff -s at_vv.collinearity -c bar.ctl -o bar.PNG</a:t>
            </a:r>
          </a:p>
        </p:txBody>
      </p:sp>
      <p:sp>
        <p:nvSpPr>
          <p:cNvPr id="379" name="bar.ctl"/>
          <p:cNvSpPr txBox="1"/>
          <p:nvPr/>
        </p:nvSpPr>
        <p:spPr>
          <a:xfrm>
            <a:off x="941984" y="8050714"/>
            <a:ext cx="101163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bar.ctl</a:t>
            </a:r>
          </a:p>
        </p:txBody>
      </p:sp>
      <p:pic>
        <p:nvPicPr>
          <p:cNvPr id="380" name="图像" descr="图像"/>
          <p:cNvPicPr>
            <a:picLocks noChangeAspect="1"/>
          </p:cNvPicPr>
          <p:nvPr/>
        </p:nvPicPr>
        <p:blipFill>
          <a:blip r:embed="rId5">
            <a:extLst/>
          </a:blip>
          <a:stretch>
            <a:fillRect/>
          </a:stretch>
        </p:blipFill>
        <p:spPr>
          <a:xfrm>
            <a:off x="3498850" y="8105129"/>
            <a:ext cx="6007100" cy="7620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2" name="图像" descr="图像"/>
          <p:cNvPicPr>
            <a:picLocks noChangeAspect="1"/>
          </p:cNvPicPr>
          <p:nvPr/>
        </p:nvPicPr>
        <p:blipFill>
          <a:blip r:embed="rId2">
            <a:extLst/>
          </a:blip>
          <a:stretch>
            <a:fillRect/>
          </a:stretch>
        </p:blipFill>
        <p:spPr>
          <a:xfrm>
            <a:off x="1530350" y="254000"/>
            <a:ext cx="4445830" cy="4465826"/>
          </a:xfrm>
          <a:prstGeom prst="rect">
            <a:avLst/>
          </a:prstGeom>
          <a:ln w="12700">
            <a:miter lim="400000"/>
          </a:ln>
        </p:spPr>
      </p:pic>
      <p:pic>
        <p:nvPicPr>
          <p:cNvPr id="383" name="图像" descr="图像"/>
          <p:cNvPicPr>
            <a:picLocks noChangeAspect="1"/>
          </p:cNvPicPr>
          <p:nvPr/>
        </p:nvPicPr>
        <p:blipFill>
          <a:blip r:embed="rId3">
            <a:extLst/>
          </a:blip>
          <a:stretch>
            <a:fillRect/>
          </a:stretch>
        </p:blipFill>
        <p:spPr>
          <a:xfrm>
            <a:off x="1659044" y="4824505"/>
            <a:ext cx="4188442" cy="4847137"/>
          </a:xfrm>
          <a:prstGeom prst="rect">
            <a:avLst/>
          </a:prstGeom>
          <a:ln w="12700">
            <a:miter lim="400000"/>
          </a:ln>
        </p:spPr>
      </p:pic>
      <p:pic>
        <p:nvPicPr>
          <p:cNvPr id="384" name="图像" descr="图像"/>
          <p:cNvPicPr>
            <a:picLocks noChangeAspect="1"/>
          </p:cNvPicPr>
          <p:nvPr/>
        </p:nvPicPr>
        <p:blipFill>
          <a:blip r:embed="rId4">
            <a:extLst/>
          </a:blip>
          <a:stretch>
            <a:fillRect/>
          </a:stretch>
        </p:blipFill>
        <p:spPr>
          <a:xfrm>
            <a:off x="7299408" y="159186"/>
            <a:ext cx="4896514" cy="4655454"/>
          </a:xfrm>
          <a:prstGeom prst="rect">
            <a:avLst/>
          </a:prstGeom>
          <a:ln w="12700">
            <a:miter lim="400000"/>
          </a:ln>
        </p:spPr>
      </p:pic>
      <p:pic>
        <p:nvPicPr>
          <p:cNvPr id="385" name="图像" descr="图像"/>
          <p:cNvPicPr>
            <a:picLocks noChangeAspect="1"/>
          </p:cNvPicPr>
          <p:nvPr/>
        </p:nvPicPr>
        <p:blipFill>
          <a:blip r:embed="rId5">
            <a:extLst/>
          </a:blip>
          <a:stretch>
            <a:fillRect/>
          </a:stretch>
        </p:blipFill>
        <p:spPr>
          <a:xfrm>
            <a:off x="7581777" y="4780646"/>
            <a:ext cx="4331776" cy="4655454"/>
          </a:xfrm>
          <a:prstGeom prst="rect">
            <a:avLst/>
          </a:prstGeom>
          <a:ln w="12700">
            <a:miter lim="400000"/>
          </a:ln>
        </p:spPr>
      </p:pic>
      <p:sp>
        <p:nvSpPr>
          <p:cNvPr id="386" name="1"/>
          <p:cNvSpPr txBox="1"/>
          <p:nvPr/>
        </p:nvSpPr>
        <p:spPr>
          <a:xfrm>
            <a:off x="1046276" y="315202"/>
            <a:ext cx="269648" cy="43639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1</a:t>
            </a:r>
          </a:p>
        </p:txBody>
      </p:sp>
      <p:sp>
        <p:nvSpPr>
          <p:cNvPr id="387" name="2"/>
          <p:cNvSpPr txBox="1"/>
          <p:nvPr/>
        </p:nvSpPr>
        <p:spPr>
          <a:xfrm>
            <a:off x="1046276" y="4938002"/>
            <a:ext cx="269648" cy="43639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2</a:t>
            </a:r>
          </a:p>
        </p:txBody>
      </p:sp>
      <p:sp>
        <p:nvSpPr>
          <p:cNvPr id="388" name="3"/>
          <p:cNvSpPr txBox="1"/>
          <p:nvPr/>
        </p:nvSpPr>
        <p:spPr>
          <a:xfrm>
            <a:off x="7053376" y="315202"/>
            <a:ext cx="269648" cy="43639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3</a:t>
            </a:r>
          </a:p>
        </p:txBody>
      </p:sp>
      <p:sp>
        <p:nvSpPr>
          <p:cNvPr id="389" name="4"/>
          <p:cNvSpPr txBox="1"/>
          <p:nvPr/>
        </p:nvSpPr>
        <p:spPr>
          <a:xfrm>
            <a:off x="7053376" y="4938002"/>
            <a:ext cx="269648" cy="43639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solidFill>
                  <a:srgbClr val="FFFFFF"/>
                </a:solidFill>
                <a:latin typeface="+mn-lt"/>
                <a:ea typeface="+mn-ea"/>
                <a:cs typeface="+mn-cs"/>
                <a:sym typeface="Helvetica Neue Medium"/>
              </a:defRPr>
            </a:lvl1pPr>
          </a:lstStyle>
          <a:p>
            <a:pPr/>
            <a:r>
              <a:t>4</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1" name="图像" descr="图像"/>
          <p:cNvPicPr>
            <a:picLocks noChangeAspect="1"/>
          </p:cNvPicPr>
          <p:nvPr/>
        </p:nvPicPr>
        <p:blipFill>
          <a:blip r:embed="rId2">
            <a:extLst/>
          </a:blip>
          <a:stretch>
            <a:fillRect/>
          </a:stretch>
        </p:blipFill>
        <p:spPr>
          <a:xfrm>
            <a:off x="1422400" y="2736850"/>
            <a:ext cx="3272359" cy="4279900"/>
          </a:xfrm>
          <a:prstGeom prst="rect">
            <a:avLst/>
          </a:prstGeom>
          <a:ln w="12700">
            <a:miter lim="400000"/>
          </a:ln>
        </p:spPr>
      </p:pic>
      <p:sp>
        <p:nvSpPr>
          <p:cNvPr id="392" name="Hope you have fun in the genome"/>
          <p:cNvSpPr txBox="1"/>
          <p:nvPr/>
        </p:nvSpPr>
        <p:spPr>
          <a:xfrm>
            <a:off x="5360516" y="4622799"/>
            <a:ext cx="576356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500">
                <a:latin typeface="Krungthep"/>
                <a:ea typeface="Krungthep"/>
                <a:cs typeface="Krungthep"/>
                <a:sym typeface="Krungthep"/>
              </a:defRPr>
            </a:lvl1pPr>
          </a:lstStyle>
          <a:p>
            <a:pPr/>
            <a:r>
              <a:t>Hope you have fun in the genome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Difference between short sequence alignment and genomic alignment"/>
          <p:cNvSpPr txBox="1"/>
          <p:nvPr/>
        </p:nvSpPr>
        <p:spPr>
          <a:xfrm>
            <a:off x="720877" y="532023"/>
            <a:ext cx="11563046" cy="5107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Difference between short sequence alignment and genomic alignment</a:t>
            </a:r>
          </a:p>
        </p:txBody>
      </p:sp>
      <p:grpSp>
        <p:nvGrpSpPr>
          <p:cNvPr id="133" name="成组"/>
          <p:cNvGrpSpPr/>
          <p:nvPr/>
        </p:nvGrpSpPr>
        <p:grpSpPr>
          <a:xfrm>
            <a:off x="736600" y="1320800"/>
            <a:ext cx="11531600" cy="3733056"/>
            <a:chOff x="0" y="0"/>
            <a:chExt cx="11531600" cy="3733055"/>
          </a:xfrm>
        </p:grpSpPr>
        <p:sp>
          <p:nvSpPr>
            <p:cNvPr id="129" name="矩形"/>
            <p:cNvSpPr/>
            <p:nvPr/>
          </p:nvSpPr>
          <p:spPr>
            <a:xfrm>
              <a:off x="0" y="0"/>
              <a:ext cx="11531600" cy="3733056"/>
            </a:xfrm>
            <a:prstGeom prst="rect">
              <a:avLst/>
            </a:prstGeom>
            <a:solidFill>
              <a:schemeClr val="accent1">
                <a:alpha val="2990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30" name="Basic alignment algorithm"/>
            <p:cNvSpPr txBox="1"/>
            <p:nvPr/>
          </p:nvSpPr>
          <p:spPr>
            <a:xfrm>
              <a:off x="4497002" y="3499"/>
              <a:ext cx="2537596" cy="7042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900"/>
              </a:lvl1pPr>
            </a:lstStyle>
            <a:p>
              <a:pPr/>
              <a:r>
                <a:t>Basic alignment algorithm</a:t>
              </a:r>
            </a:p>
          </p:txBody>
        </p:sp>
        <p:pic>
          <p:nvPicPr>
            <p:cNvPr id="131" name="图像" descr="图像"/>
            <p:cNvPicPr>
              <a:picLocks noChangeAspect="1"/>
            </p:cNvPicPr>
            <p:nvPr/>
          </p:nvPicPr>
          <p:blipFill>
            <a:blip r:embed="rId2">
              <a:extLst/>
            </a:blip>
            <a:stretch>
              <a:fillRect/>
            </a:stretch>
          </p:blipFill>
          <p:spPr>
            <a:xfrm>
              <a:off x="328962" y="665117"/>
              <a:ext cx="3811575" cy="2931982"/>
            </a:xfrm>
            <a:prstGeom prst="rect">
              <a:avLst/>
            </a:prstGeom>
            <a:ln w="12700" cap="flat">
              <a:noFill/>
              <a:miter lim="400000"/>
            </a:ln>
            <a:effectLst/>
          </p:spPr>
        </p:pic>
        <p:pic>
          <p:nvPicPr>
            <p:cNvPr id="132" name="图像" descr="图像"/>
            <p:cNvPicPr>
              <a:picLocks noChangeAspect="1"/>
            </p:cNvPicPr>
            <p:nvPr/>
          </p:nvPicPr>
          <p:blipFill>
            <a:blip r:embed="rId3">
              <a:extLst/>
            </a:blip>
            <a:stretch>
              <a:fillRect/>
            </a:stretch>
          </p:blipFill>
          <p:spPr>
            <a:xfrm>
              <a:off x="5006557" y="840170"/>
              <a:ext cx="5988667" cy="2581876"/>
            </a:xfrm>
            <a:prstGeom prst="rect">
              <a:avLst/>
            </a:prstGeom>
            <a:ln w="12700" cap="flat">
              <a:noFill/>
              <a:miter lim="400000"/>
            </a:ln>
            <a:effectLst/>
          </p:spPr>
        </p:pic>
      </p:grpSp>
      <p:grpSp>
        <p:nvGrpSpPr>
          <p:cNvPr id="141" name="成组"/>
          <p:cNvGrpSpPr/>
          <p:nvPr/>
        </p:nvGrpSpPr>
        <p:grpSpPr>
          <a:xfrm>
            <a:off x="3139481" y="5331879"/>
            <a:ext cx="7105010" cy="3685150"/>
            <a:chOff x="0" y="0"/>
            <a:chExt cx="7105009" cy="3685149"/>
          </a:xfrm>
        </p:grpSpPr>
        <p:sp>
          <p:nvSpPr>
            <p:cNvPr id="134" name="Short sequence alignment"/>
            <p:cNvSpPr txBox="1"/>
            <p:nvPr/>
          </p:nvSpPr>
          <p:spPr>
            <a:xfrm>
              <a:off x="1182801" y="-1"/>
              <a:ext cx="3923996"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Short sequence alignment</a:t>
              </a:r>
            </a:p>
          </p:txBody>
        </p:sp>
        <p:pic>
          <p:nvPicPr>
            <p:cNvPr id="135" name="图像" descr="图像"/>
            <p:cNvPicPr>
              <a:picLocks noChangeAspect="1"/>
            </p:cNvPicPr>
            <p:nvPr/>
          </p:nvPicPr>
          <p:blipFill>
            <a:blip r:embed="rId4">
              <a:extLst/>
            </a:blip>
            <a:stretch>
              <a:fillRect/>
            </a:stretch>
          </p:blipFill>
          <p:spPr>
            <a:xfrm>
              <a:off x="837631" y="726206"/>
              <a:ext cx="2515300" cy="2483053"/>
            </a:xfrm>
            <a:prstGeom prst="rect">
              <a:avLst/>
            </a:prstGeom>
            <a:ln w="12700" cap="flat">
              <a:noFill/>
              <a:miter lim="400000"/>
            </a:ln>
            <a:effectLst/>
          </p:spPr>
        </p:pic>
        <p:sp>
          <p:nvSpPr>
            <p:cNvPr id="136" name="1000bp"/>
            <p:cNvSpPr txBox="1"/>
            <p:nvPr/>
          </p:nvSpPr>
          <p:spPr>
            <a:xfrm>
              <a:off x="1731781" y="3372807"/>
              <a:ext cx="727000" cy="3123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lvl1pPr>
            </a:lstStyle>
            <a:p>
              <a:pPr/>
              <a:r>
                <a:t>1000bp</a:t>
              </a:r>
            </a:p>
          </p:txBody>
        </p:sp>
        <p:sp>
          <p:nvSpPr>
            <p:cNvPr id="137" name="1000bp"/>
            <p:cNvSpPr txBox="1"/>
            <p:nvPr/>
          </p:nvSpPr>
          <p:spPr>
            <a:xfrm>
              <a:off x="0" y="1811561"/>
              <a:ext cx="726999" cy="3123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lvl1pPr>
            </a:lstStyle>
            <a:p>
              <a:pPr/>
              <a:r>
                <a:t>1000bp</a:t>
              </a:r>
            </a:p>
          </p:txBody>
        </p:sp>
        <p:sp>
          <p:nvSpPr>
            <p:cNvPr id="138" name="线条"/>
            <p:cNvSpPr/>
            <p:nvPr/>
          </p:nvSpPr>
          <p:spPr>
            <a:xfrm>
              <a:off x="2637250" y="1919820"/>
              <a:ext cx="1345623"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39" name="10^6…"/>
            <p:cNvSpPr txBox="1"/>
            <p:nvPr/>
          </p:nvSpPr>
          <p:spPr>
            <a:xfrm>
              <a:off x="4276362" y="1505141"/>
              <a:ext cx="1395376" cy="829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10^6 </a:t>
              </a:r>
            </a:p>
            <a:p>
              <a:pPr/>
              <a:r>
                <a:t>numbers</a:t>
              </a:r>
            </a:p>
          </p:txBody>
        </p:sp>
        <p:sp>
          <p:nvSpPr>
            <p:cNvPr id="140" name="≈   1MB"/>
            <p:cNvSpPr txBox="1"/>
            <p:nvPr/>
          </p:nvSpPr>
          <p:spPr>
            <a:xfrm>
              <a:off x="5893124" y="1596649"/>
              <a:ext cx="1211886"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   1MB</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33"/>
                                        </p:tgtEl>
                                        <p:attrNameLst>
                                          <p:attrName>style.visibility</p:attrName>
                                        </p:attrNameLst>
                                      </p:cBhvr>
                                      <p:to>
                                        <p:strVal val="visible"/>
                                      </p:to>
                                    </p:set>
                                    <p:animEffect filter="wipe(left)" transition="in">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41"/>
                                        </p:tgtEl>
                                        <p:attrNameLst>
                                          <p:attrName>style.visibility</p:attrName>
                                        </p:attrNameLst>
                                      </p:cBhvr>
                                      <p:to>
                                        <p:strVal val="visible"/>
                                      </p:to>
                                    </p:set>
                                    <p:animEffect filter="wipe(left)" transition="in">
                                      <p:cBhvr>
                                        <p:cTn id="12"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2"/>
      <p:bldP build="whole" bldLvl="1" animBg="1" rev="0" advAuto="0" spid="13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Long sequence alignment OR short sequence alignment to long sequence"/>
          <p:cNvSpPr txBox="1"/>
          <p:nvPr/>
        </p:nvSpPr>
        <p:spPr>
          <a:xfrm>
            <a:off x="176732" y="348057"/>
            <a:ext cx="12651335" cy="5230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Long sequence alignment OR short sequence alignment to long sequence</a:t>
            </a:r>
          </a:p>
        </p:txBody>
      </p:sp>
      <p:grpSp>
        <p:nvGrpSpPr>
          <p:cNvPr id="150" name="成组"/>
          <p:cNvGrpSpPr/>
          <p:nvPr/>
        </p:nvGrpSpPr>
        <p:grpSpPr>
          <a:xfrm>
            <a:off x="225525" y="1082811"/>
            <a:ext cx="5424626" cy="5664834"/>
            <a:chOff x="0" y="0"/>
            <a:chExt cx="5424624" cy="5664833"/>
          </a:xfrm>
        </p:grpSpPr>
        <p:pic>
          <p:nvPicPr>
            <p:cNvPr id="144" name="图像" descr="图像"/>
            <p:cNvPicPr>
              <a:picLocks noChangeAspect="1"/>
            </p:cNvPicPr>
            <p:nvPr/>
          </p:nvPicPr>
          <p:blipFill>
            <a:blip r:embed="rId2">
              <a:extLst/>
            </a:blip>
            <a:stretch>
              <a:fillRect/>
            </a:stretch>
          </p:blipFill>
          <p:spPr>
            <a:xfrm>
              <a:off x="1320280" y="0"/>
              <a:ext cx="4104345" cy="4019719"/>
            </a:xfrm>
            <a:prstGeom prst="rect">
              <a:avLst/>
            </a:prstGeom>
            <a:ln w="12700" cap="flat">
              <a:noFill/>
              <a:miter lim="400000"/>
            </a:ln>
            <a:effectLst/>
          </p:spPr>
        </p:pic>
        <p:sp>
          <p:nvSpPr>
            <p:cNvPr id="145" name="10^7 bp"/>
            <p:cNvSpPr txBox="1"/>
            <p:nvPr/>
          </p:nvSpPr>
          <p:spPr>
            <a:xfrm>
              <a:off x="2736674" y="4192586"/>
              <a:ext cx="1271557" cy="4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10^7 bp</a:t>
              </a:r>
            </a:p>
          </p:txBody>
        </p:sp>
        <p:sp>
          <p:nvSpPr>
            <p:cNvPr id="146" name="10^7 bp"/>
            <p:cNvSpPr txBox="1"/>
            <p:nvPr/>
          </p:nvSpPr>
          <p:spPr>
            <a:xfrm>
              <a:off x="0" y="1777729"/>
              <a:ext cx="1271557" cy="4642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10^7 bp</a:t>
              </a:r>
            </a:p>
          </p:txBody>
        </p:sp>
        <p:sp>
          <p:nvSpPr>
            <p:cNvPr id="147" name="线条"/>
            <p:cNvSpPr/>
            <p:nvPr/>
          </p:nvSpPr>
          <p:spPr>
            <a:xfrm flipH="1">
              <a:off x="2471218" y="2655424"/>
              <a:ext cx="1" cy="203523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8" name="10^14…"/>
            <p:cNvSpPr txBox="1"/>
            <p:nvPr/>
          </p:nvSpPr>
          <p:spPr>
            <a:xfrm>
              <a:off x="1781474" y="4829714"/>
              <a:ext cx="1405065" cy="8351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10^14</a:t>
              </a:r>
            </a:p>
            <a:p>
              <a:pPr/>
              <a:r>
                <a:t>numbers</a:t>
              </a:r>
            </a:p>
          </p:txBody>
        </p:sp>
        <p:sp>
          <p:nvSpPr>
            <p:cNvPr id="149" name="≈ 100 TB"/>
            <p:cNvSpPr txBox="1"/>
            <p:nvPr/>
          </p:nvSpPr>
          <p:spPr>
            <a:xfrm>
              <a:off x="3274726" y="5015143"/>
              <a:ext cx="1385423" cy="4642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 100 TB</a:t>
              </a:r>
            </a:p>
          </p:txBody>
        </p:sp>
      </p:grpSp>
      <p:grpSp>
        <p:nvGrpSpPr>
          <p:cNvPr id="157" name="成组"/>
          <p:cNvGrpSpPr/>
          <p:nvPr/>
        </p:nvGrpSpPr>
        <p:grpSpPr>
          <a:xfrm>
            <a:off x="6804812" y="1734922"/>
            <a:ext cx="5424626" cy="4360612"/>
            <a:chOff x="0" y="0"/>
            <a:chExt cx="5424624" cy="4360611"/>
          </a:xfrm>
        </p:grpSpPr>
        <p:pic>
          <p:nvPicPr>
            <p:cNvPr id="151" name="图像" descr="图像"/>
            <p:cNvPicPr>
              <a:picLocks noChangeAspect="1"/>
            </p:cNvPicPr>
            <p:nvPr/>
          </p:nvPicPr>
          <p:blipFill>
            <a:blip r:embed="rId2">
              <a:extLst/>
            </a:blip>
            <a:srcRect l="0" t="69107" r="0" b="0"/>
            <a:stretch>
              <a:fillRect/>
            </a:stretch>
          </p:blipFill>
          <p:spPr>
            <a:xfrm>
              <a:off x="1348587" y="0"/>
              <a:ext cx="4076038" cy="1233218"/>
            </a:xfrm>
            <a:prstGeom prst="rect">
              <a:avLst/>
            </a:prstGeom>
            <a:ln w="12700" cap="flat">
              <a:noFill/>
              <a:miter lim="400000"/>
            </a:ln>
            <a:effectLst/>
          </p:spPr>
        </p:pic>
        <p:sp>
          <p:nvSpPr>
            <p:cNvPr id="152" name="10^7 bp"/>
            <p:cNvSpPr txBox="1"/>
            <p:nvPr/>
          </p:nvSpPr>
          <p:spPr>
            <a:xfrm>
              <a:off x="2755147" y="1438018"/>
              <a:ext cx="1262788"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10^7 bp</a:t>
              </a:r>
            </a:p>
          </p:txBody>
        </p:sp>
        <p:sp>
          <p:nvSpPr>
            <p:cNvPr id="153" name="1000 bp"/>
            <p:cNvSpPr txBox="1"/>
            <p:nvPr/>
          </p:nvSpPr>
          <p:spPr>
            <a:xfrm>
              <a:off x="0" y="500315"/>
              <a:ext cx="1249376"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1000 bp</a:t>
              </a:r>
            </a:p>
          </p:txBody>
        </p:sp>
        <p:sp>
          <p:nvSpPr>
            <p:cNvPr id="154" name="线条"/>
            <p:cNvSpPr/>
            <p:nvPr/>
          </p:nvSpPr>
          <p:spPr>
            <a:xfrm flipH="1">
              <a:off x="2478888" y="762357"/>
              <a:ext cx="1" cy="247278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5" name="10^10…"/>
            <p:cNvSpPr txBox="1"/>
            <p:nvPr/>
          </p:nvSpPr>
          <p:spPr>
            <a:xfrm>
              <a:off x="1755800" y="3531252"/>
              <a:ext cx="1395376" cy="829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10^10</a:t>
              </a:r>
            </a:p>
            <a:p>
              <a:pPr/>
              <a:r>
                <a:t>numbers</a:t>
              </a:r>
            </a:p>
          </p:txBody>
        </p:sp>
        <p:sp>
          <p:nvSpPr>
            <p:cNvPr id="156" name="≈ 10 GB"/>
            <p:cNvSpPr txBox="1"/>
            <p:nvPr/>
          </p:nvSpPr>
          <p:spPr>
            <a:xfrm>
              <a:off x="3339033" y="3715402"/>
              <a:ext cx="1251510"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 10 GB</a:t>
              </a:r>
            </a:p>
          </p:txBody>
        </p:sp>
      </p:grpSp>
      <p:grpSp>
        <p:nvGrpSpPr>
          <p:cNvPr id="161" name="成组"/>
          <p:cNvGrpSpPr/>
          <p:nvPr/>
        </p:nvGrpSpPr>
        <p:grpSpPr>
          <a:xfrm>
            <a:off x="-25401" y="6959599"/>
            <a:ext cx="13055601" cy="799349"/>
            <a:chOff x="-38100" y="-38100"/>
            <a:chExt cx="13055600" cy="799347"/>
          </a:xfrm>
        </p:grpSpPr>
        <p:sp>
          <p:nvSpPr>
            <p:cNvPr id="158" name="Unacceptable time consumption…"/>
            <p:cNvSpPr txBox="1"/>
            <p:nvPr/>
          </p:nvSpPr>
          <p:spPr>
            <a:xfrm>
              <a:off x="4454016" y="82078"/>
              <a:ext cx="4071367" cy="6791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800">
                  <a:solidFill>
                    <a:schemeClr val="accent5">
                      <a:hueOff val="-82419"/>
                      <a:satOff val="-9513"/>
                      <a:lumOff val="-16343"/>
                    </a:schemeClr>
                  </a:solidFill>
                </a:defRPr>
              </a:pPr>
              <a:r>
                <a:t>Unacceptable time consumption</a:t>
              </a:r>
            </a:p>
            <a:p>
              <a:pPr>
                <a:defRPr sz="1800">
                  <a:solidFill>
                    <a:schemeClr val="accent5">
                      <a:hueOff val="-82419"/>
                      <a:satOff val="-9513"/>
                      <a:lumOff val="-16343"/>
                    </a:schemeClr>
                  </a:solidFill>
                </a:defRPr>
              </a:pPr>
              <a:r>
                <a:t>Unacceptable memory consumption</a:t>
              </a:r>
            </a:p>
          </p:txBody>
        </p:sp>
        <p:pic>
          <p:nvPicPr>
            <p:cNvPr id="159" name="线条 线条" descr="线条 线条"/>
            <p:cNvPicPr>
              <a:picLocks noChangeAspect="0"/>
            </p:cNvPicPr>
            <p:nvPr/>
          </p:nvPicPr>
          <p:blipFill>
            <a:blip r:embed="rId3">
              <a:extLst/>
            </a:blip>
            <a:stretch>
              <a:fillRect/>
            </a:stretch>
          </p:blipFill>
          <p:spPr>
            <a:xfrm>
              <a:off x="-38100" y="-38100"/>
              <a:ext cx="13055600" cy="76200"/>
            </a:xfrm>
            <a:prstGeom prst="rect">
              <a:avLst/>
            </a:prstGeom>
            <a:effectLst/>
          </p:spPr>
        </p:pic>
      </p:grpSp>
      <p:sp>
        <p:nvSpPr>
          <p:cNvPr id="162" name="Need a more efficient algorithm !"/>
          <p:cNvSpPr txBox="1"/>
          <p:nvPr/>
        </p:nvSpPr>
        <p:spPr>
          <a:xfrm>
            <a:off x="3577113" y="8469891"/>
            <a:ext cx="5850574" cy="5354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solidFill>
                  <a:schemeClr val="accent5">
                    <a:hueOff val="-82419"/>
                    <a:satOff val="-9513"/>
                    <a:lumOff val="-16343"/>
                  </a:schemeClr>
                </a:solidFill>
              </a:defRPr>
            </a:lvl1pPr>
          </a:lstStyle>
          <a:p>
            <a:pPr/>
            <a:r>
              <a:t>Need a more efficient algorithm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50"/>
                                        </p:tgtEl>
                                        <p:attrNameLst>
                                          <p:attrName>style.visibility</p:attrName>
                                        </p:attrNameLst>
                                      </p:cBhvr>
                                      <p:to>
                                        <p:strVal val="visible"/>
                                      </p:to>
                                    </p:set>
                                    <p:animEffect filter="wipe(left)" transition="in">
                                      <p:cBhvr>
                                        <p:cTn id="7" dur="10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57"/>
                                        </p:tgtEl>
                                        <p:attrNameLst>
                                          <p:attrName>style.visibility</p:attrName>
                                        </p:attrNameLst>
                                      </p:cBhvr>
                                      <p:to>
                                        <p:strVal val="visible"/>
                                      </p:to>
                                    </p:set>
                                    <p:animEffect filter="wipe(left)" transition="in">
                                      <p:cBhvr>
                                        <p:cTn id="12" dur="10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61"/>
                                        </p:tgtEl>
                                        <p:attrNameLst>
                                          <p:attrName>style.visibility</p:attrName>
                                        </p:attrNameLst>
                                      </p:cBhvr>
                                      <p:to>
                                        <p:strVal val="visible"/>
                                      </p:to>
                                    </p:set>
                                    <p:animEffect filter="wipe(left)" transition="in">
                                      <p:cBhvr>
                                        <p:cTn id="17" dur="1000"/>
                                        <p:tgtEl>
                                          <p:spTgt spid="16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162"/>
                                        </p:tgtEl>
                                        <p:attrNameLst>
                                          <p:attrName>style.visibility</p:attrName>
                                        </p:attrNameLst>
                                      </p:cBhvr>
                                      <p:to>
                                        <p:strVal val="visible"/>
                                      </p:to>
                                    </p:set>
                                    <p:animEffect filter="wipe(left)" transition="in">
                                      <p:cBhvr>
                                        <p:cTn id="22"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P build="whole" bldLvl="1" animBg="1" rev="0" advAuto="0" spid="161" grpId="3"/>
      <p:bldP build="whole" bldLvl="1" animBg="1" rev="0" advAuto="0" spid="157" grpId="2"/>
      <p:bldP build="whole" bldLvl="1" animBg="1" rev="0" advAuto="0" spid="162" grpId="4"/>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BLAST / LASTZ basic algorithm"/>
          <p:cNvSpPr txBox="1"/>
          <p:nvPr/>
        </p:nvSpPr>
        <p:spPr>
          <a:xfrm>
            <a:off x="4156659" y="569570"/>
            <a:ext cx="469148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BLAST / LASTZ basic algorithm</a:t>
            </a:r>
          </a:p>
        </p:txBody>
      </p:sp>
      <p:grpSp>
        <p:nvGrpSpPr>
          <p:cNvPr id="167" name="成组"/>
          <p:cNvGrpSpPr/>
          <p:nvPr/>
        </p:nvGrpSpPr>
        <p:grpSpPr>
          <a:xfrm>
            <a:off x="867359" y="1389241"/>
            <a:ext cx="11492792" cy="461060"/>
            <a:chOff x="0" y="0"/>
            <a:chExt cx="11492791" cy="461058"/>
          </a:xfrm>
        </p:grpSpPr>
        <p:sp>
          <p:nvSpPr>
            <p:cNvPr id="165" name="矩形"/>
            <p:cNvSpPr/>
            <p:nvPr/>
          </p:nvSpPr>
          <p:spPr>
            <a:xfrm>
              <a:off x="2081049" y="172858"/>
              <a:ext cx="9411743" cy="115343"/>
            </a:xfrm>
            <a:prstGeom prst="rect">
              <a:avLst/>
            </a:pr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6" name="Genome"/>
            <p:cNvSpPr txBox="1"/>
            <p:nvPr/>
          </p:nvSpPr>
          <p:spPr>
            <a:xfrm>
              <a:off x="0" y="-1"/>
              <a:ext cx="1338682"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Genome</a:t>
              </a:r>
            </a:p>
          </p:txBody>
        </p:sp>
      </p:grpSp>
      <p:grpSp>
        <p:nvGrpSpPr>
          <p:cNvPr id="184" name="成组"/>
          <p:cNvGrpSpPr/>
          <p:nvPr/>
        </p:nvGrpSpPr>
        <p:grpSpPr>
          <a:xfrm>
            <a:off x="1685406" y="1854200"/>
            <a:ext cx="8538094" cy="2209800"/>
            <a:chOff x="1635747" y="0"/>
            <a:chExt cx="8538093" cy="2209800"/>
          </a:xfrm>
        </p:grpSpPr>
        <p:sp>
          <p:nvSpPr>
            <p:cNvPr id="168" name="线条"/>
            <p:cNvSpPr/>
            <p:nvPr/>
          </p:nvSpPr>
          <p:spPr>
            <a:xfrm>
              <a:off x="4408041" y="0"/>
              <a:ext cx="410568" cy="0"/>
            </a:xfrm>
            <a:prstGeom prst="line">
              <a:avLst/>
            </a:prstGeom>
            <a:noFill/>
            <a:ln w="63500" cap="flat">
              <a:solidFill>
                <a:schemeClr val="accent3">
                  <a:hueOff val="362282"/>
                  <a:satOff val="31803"/>
                  <a:lumOff val="-18242"/>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9" name="线条"/>
            <p:cNvSpPr/>
            <p:nvPr/>
          </p:nvSpPr>
          <p:spPr>
            <a:xfrm>
              <a:off x="4649341" y="88900"/>
              <a:ext cx="410568" cy="0"/>
            </a:xfrm>
            <a:prstGeom prst="line">
              <a:avLst/>
            </a:prstGeom>
            <a:noFill/>
            <a:ln w="63500" cap="flat">
              <a:solidFill>
                <a:schemeClr val="accent2">
                  <a:hueOff val="-85259"/>
                  <a:satOff val="14347"/>
                  <a:lumOff val="2237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0" name="线条"/>
            <p:cNvSpPr/>
            <p:nvPr/>
          </p:nvSpPr>
          <p:spPr>
            <a:xfrm>
              <a:off x="4896991" y="194399"/>
              <a:ext cx="410568" cy="1"/>
            </a:xfrm>
            <a:prstGeom prst="line">
              <a:avLst/>
            </a:prstGeom>
            <a:noFill/>
            <a:ln w="63500" cap="flat">
              <a:solidFill>
                <a:schemeClr val="accent5">
                  <a:hueOff val="-152896"/>
                  <a:lumOff val="12368"/>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1" name="线条"/>
            <p:cNvSpPr/>
            <p:nvPr/>
          </p:nvSpPr>
          <p:spPr>
            <a:xfrm>
              <a:off x="5176391" y="302850"/>
              <a:ext cx="410568" cy="1"/>
            </a:xfrm>
            <a:prstGeom prst="line">
              <a:avLst/>
            </a:prstGeom>
            <a:noFill/>
            <a:ln w="63500" cap="flat">
              <a:solidFill>
                <a:schemeClr val="accent4">
                  <a:hueOff val="-461056"/>
                  <a:satOff val="4338"/>
                  <a:lumOff val="-10225"/>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2" name="线条"/>
            <p:cNvSpPr/>
            <p:nvPr/>
          </p:nvSpPr>
          <p:spPr>
            <a:xfrm>
              <a:off x="5366891" y="405399"/>
              <a:ext cx="410568" cy="1"/>
            </a:xfrm>
            <a:prstGeom prst="line">
              <a:avLst/>
            </a:prstGeom>
            <a:noFill/>
            <a:ln w="63500" cap="flat">
              <a:solidFill>
                <a:schemeClr val="accent6">
                  <a:satOff val="-15808"/>
                  <a:lumOff val="-17557"/>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3" name="线条"/>
            <p:cNvSpPr/>
            <p:nvPr/>
          </p:nvSpPr>
          <p:spPr>
            <a:xfrm>
              <a:off x="5582791" y="507948"/>
              <a:ext cx="410568" cy="1"/>
            </a:xfrm>
            <a:prstGeom prst="line">
              <a:avLst/>
            </a:prstGeom>
            <a:noFill/>
            <a:ln w="63500" cap="flat">
              <a:solidFill>
                <a:schemeClr val="accent1">
                  <a:lumOff val="-13575"/>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4" name="线条"/>
            <p:cNvSpPr/>
            <p:nvPr/>
          </p:nvSpPr>
          <p:spPr>
            <a:xfrm>
              <a:off x="5802957" y="613448"/>
              <a:ext cx="410569" cy="1"/>
            </a:xfrm>
            <a:prstGeom prst="line">
              <a:avLst/>
            </a:prstGeom>
            <a:noFill/>
            <a:ln w="63500" cap="flat">
              <a:solidFill>
                <a:schemeClr val="accent6">
                  <a:hueOff val="-146070"/>
                  <a:satOff val="-10048"/>
                  <a:lumOff val="-30626"/>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5" name="线条"/>
            <p:cNvSpPr/>
            <p:nvPr/>
          </p:nvSpPr>
          <p:spPr>
            <a:xfrm>
              <a:off x="5977813" y="718947"/>
              <a:ext cx="410568" cy="1"/>
            </a:xfrm>
            <a:prstGeom prst="line">
              <a:avLst/>
            </a:prstGeom>
            <a:noFill/>
            <a:ln w="635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6" name="线条"/>
            <p:cNvSpPr/>
            <p:nvPr/>
          </p:nvSpPr>
          <p:spPr>
            <a:xfrm>
              <a:off x="6181013" y="827398"/>
              <a:ext cx="410568" cy="1"/>
            </a:xfrm>
            <a:prstGeom prst="line">
              <a:avLst/>
            </a:prstGeom>
            <a:noFill/>
            <a:ln w="63500" cap="flat">
              <a:solidFill>
                <a:schemeClr val="accent2">
                  <a:hueOff val="167855"/>
                  <a:satOff val="17755"/>
                  <a:lumOff val="-16671"/>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7" name="线条"/>
            <p:cNvSpPr/>
            <p:nvPr/>
          </p:nvSpPr>
          <p:spPr>
            <a:xfrm>
              <a:off x="6409613" y="935848"/>
              <a:ext cx="410568" cy="1"/>
            </a:xfrm>
            <a:prstGeom prst="line">
              <a:avLst/>
            </a:prstGeom>
            <a:noFill/>
            <a:ln w="63500" cap="flat">
              <a:solidFill>
                <a:schemeClr val="accent3">
                  <a:hueOff val="362282"/>
                  <a:satOff val="31803"/>
                  <a:lumOff val="-18242"/>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8" name="线条"/>
            <p:cNvSpPr/>
            <p:nvPr/>
          </p:nvSpPr>
          <p:spPr>
            <a:xfrm>
              <a:off x="6638213" y="1044299"/>
              <a:ext cx="410568" cy="1"/>
            </a:xfrm>
            <a:prstGeom prst="line">
              <a:avLst/>
            </a:prstGeom>
            <a:noFill/>
            <a:ln w="63500" cap="flat">
              <a:solidFill>
                <a:schemeClr val="accent5"/>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9" name="线条"/>
            <p:cNvSpPr/>
            <p:nvPr/>
          </p:nvSpPr>
          <p:spPr>
            <a:xfrm>
              <a:off x="6866812" y="1152749"/>
              <a:ext cx="410568" cy="1"/>
            </a:xfrm>
            <a:prstGeom prst="line">
              <a:avLst/>
            </a:prstGeom>
            <a:noFill/>
            <a:ln w="63500" cap="flat">
              <a:solidFill>
                <a:schemeClr val="accent3">
                  <a:hueOff val="362282"/>
                  <a:satOff val="31803"/>
                  <a:lumOff val="-18242"/>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0" name="线条"/>
            <p:cNvSpPr/>
            <p:nvPr/>
          </p:nvSpPr>
          <p:spPr>
            <a:xfrm>
              <a:off x="7082712" y="1261199"/>
              <a:ext cx="410568" cy="1"/>
            </a:xfrm>
            <a:prstGeom prst="line">
              <a:avLst/>
            </a:prstGeom>
            <a:noFill/>
            <a:ln w="63500" cap="flat">
              <a:solidFill>
                <a:schemeClr val="accent2">
                  <a:hueOff val="-85259"/>
                  <a:satOff val="14347"/>
                  <a:lumOff val="2237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1" name="线条"/>
            <p:cNvSpPr/>
            <p:nvPr/>
          </p:nvSpPr>
          <p:spPr>
            <a:xfrm>
              <a:off x="7285912" y="1369650"/>
              <a:ext cx="410568" cy="1"/>
            </a:xfrm>
            <a:prstGeom prst="line">
              <a:avLst/>
            </a:prstGeom>
            <a:noFill/>
            <a:ln w="63500" cap="flat">
              <a:solidFill>
                <a:schemeClr val="accent5">
                  <a:hueOff val="-152896"/>
                  <a:lumOff val="12368"/>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2" name="......"/>
            <p:cNvSpPr/>
            <p:nvPr/>
          </p:nvSpPr>
          <p:spPr>
            <a:xfrm>
              <a:off x="8903841" y="68580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183" name="Format database with k-mer…"/>
            <p:cNvSpPr/>
            <p:nvPr/>
          </p:nvSpPr>
          <p:spPr>
            <a:xfrm>
              <a:off x="1635747" y="93980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800"/>
              </a:pPr>
              <a:r>
                <a:t>Format database with k-mer</a:t>
              </a:r>
            </a:p>
            <a:p>
              <a:pPr>
                <a:defRPr sz="1800"/>
              </a:pPr>
              <a:r>
                <a:t>（Usually k = 12）</a:t>
              </a:r>
            </a:p>
          </p:txBody>
        </p:sp>
      </p:grpSp>
      <p:grpSp>
        <p:nvGrpSpPr>
          <p:cNvPr id="187" name="成组"/>
          <p:cNvGrpSpPr/>
          <p:nvPr/>
        </p:nvGrpSpPr>
        <p:grpSpPr>
          <a:xfrm>
            <a:off x="1244600" y="5702299"/>
            <a:ext cx="2600623" cy="752336"/>
            <a:chOff x="0" y="0"/>
            <a:chExt cx="2600622" cy="752334"/>
          </a:xfrm>
        </p:grpSpPr>
        <p:sp>
          <p:nvSpPr>
            <p:cNvPr id="185" name="矩形"/>
            <p:cNvSpPr/>
            <p:nvPr/>
          </p:nvSpPr>
          <p:spPr>
            <a:xfrm>
              <a:off x="0" y="0"/>
              <a:ext cx="2600623" cy="76200"/>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6" name="Aligning sequences"/>
            <p:cNvSpPr txBox="1"/>
            <p:nvPr/>
          </p:nvSpPr>
          <p:spPr>
            <a:xfrm>
              <a:off x="178799" y="365265"/>
              <a:ext cx="2243024" cy="387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lvl1pPr>
            </a:lstStyle>
            <a:p>
              <a:pPr/>
              <a:r>
                <a:t>Aligning sequences</a:t>
              </a:r>
            </a:p>
          </p:txBody>
        </p:sp>
      </p:grpSp>
      <p:grpSp>
        <p:nvGrpSpPr>
          <p:cNvPr id="194" name="成组"/>
          <p:cNvGrpSpPr/>
          <p:nvPr/>
        </p:nvGrpSpPr>
        <p:grpSpPr>
          <a:xfrm>
            <a:off x="2529332" y="1619770"/>
            <a:ext cx="4064995" cy="4120630"/>
            <a:chOff x="1069858" y="0"/>
            <a:chExt cx="4064993" cy="4120629"/>
          </a:xfrm>
        </p:grpSpPr>
        <p:sp>
          <p:nvSpPr>
            <p:cNvPr id="188" name="线条"/>
            <p:cNvSpPr/>
            <p:nvPr/>
          </p:nvSpPr>
          <p:spPr>
            <a:xfrm>
              <a:off x="1069858" y="4120629"/>
              <a:ext cx="361358" cy="1"/>
            </a:xfrm>
            <a:prstGeom prst="line">
              <a:avLst/>
            </a:prstGeom>
            <a:noFill/>
            <a:ln w="762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9" name="线条"/>
            <p:cNvSpPr/>
            <p:nvPr/>
          </p:nvSpPr>
          <p:spPr>
            <a:xfrm flipV="1">
              <a:off x="1258325" y="1019547"/>
              <a:ext cx="3342979" cy="305028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0" name="椭圆形"/>
            <p:cNvSpPr/>
            <p:nvPr/>
          </p:nvSpPr>
          <p:spPr>
            <a:xfrm>
              <a:off x="4382526" y="844029"/>
              <a:ext cx="752327" cy="254546"/>
            </a:xfrm>
            <a:prstGeom prst="ellipse">
              <a:avLst/>
            </a:prstGeom>
            <a:noFill/>
            <a:ln w="25400" cap="flat">
              <a:solidFill>
                <a:srgbClr val="5E5E5E"/>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1" name="线条"/>
            <p:cNvSpPr/>
            <p:nvPr/>
          </p:nvSpPr>
          <p:spPr>
            <a:xfrm flipV="1">
              <a:off x="4903226" y="117094"/>
              <a:ext cx="1" cy="75233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2" name="线条"/>
            <p:cNvSpPr/>
            <p:nvPr/>
          </p:nvSpPr>
          <p:spPr>
            <a:xfrm>
              <a:off x="4722547" y="0"/>
              <a:ext cx="361358" cy="0"/>
            </a:xfrm>
            <a:prstGeom prst="line">
              <a:avLst/>
            </a:prstGeom>
            <a:noFill/>
            <a:ln w="762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3" name="Enter k-mer as a seed…"/>
            <p:cNvSpPr/>
            <p:nvPr/>
          </p:nvSpPr>
          <p:spPr>
            <a:xfrm>
              <a:off x="1250537" y="254937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700"/>
              </a:pPr>
              <a:r>
                <a:t>Enter k-mer as a seed </a:t>
              </a:r>
            </a:p>
            <a:p>
              <a:pPr>
                <a:defRPr sz="1700"/>
              </a:pPr>
              <a:r>
                <a:t>search database</a:t>
              </a:r>
            </a:p>
          </p:txBody>
        </p:sp>
      </p:grpSp>
      <p:grpSp>
        <p:nvGrpSpPr>
          <p:cNvPr id="211" name="成组"/>
          <p:cNvGrpSpPr/>
          <p:nvPr/>
        </p:nvGrpSpPr>
        <p:grpSpPr>
          <a:xfrm>
            <a:off x="4952999" y="1109009"/>
            <a:ext cx="6288057" cy="5925188"/>
            <a:chOff x="0" y="0"/>
            <a:chExt cx="6288055" cy="5925187"/>
          </a:xfrm>
        </p:grpSpPr>
        <p:sp>
          <p:nvSpPr>
            <p:cNvPr id="195" name="线条"/>
            <p:cNvSpPr/>
            <p:nvPr/>
          </p:nvSpPr>
          <p:spPr>
            <a:xfrm flipV="1">
              <a:off x="0" y="225113"/>
              <a:ext cx="13593" cy="33882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6" name="线条"/>
            <p:cNvSpPr/>
            <p:nvPr/>
          </p:nvSpPr>
          <p:spPr>
            <a:xfrm>
              <a:off x="0" y="224490"/>
              <a:ext cx="2462915"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7" name="线条"/>
            <p:cNvSpPr/>
            <p:nvPr/>
          </p:nvSpPr>
          <p:spPr>
            <a:xfrm flipV="1">
              <a:off x="2438400" y="225113"/>
              <a:ext cx="13594" cy="33882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8" name="线条"/>
            <p:cNvSpPr/>
            <p:nvPr/>
          </p:nvSpPr>
          <p:spPr>
            <a:xfrm flipV="1">
              <a:off x="1333500" y="2372"/>
              <a:ext cx="1" cy="20336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9" name="线条"/>
            <p:cNvSpPr/>
            <p:nvPr/>
          </p:nvSpPr>
          <p:spPr>
            <a:xfrm>
              <a:off x="1320800" y="15072"/>
              <a:ext cx="3731866"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0" name="线条"/>
            <p:cNvSpPr/>
            <p:nvPr/>
          </p:nvSpPr>
          <p:spPr>
            <a:xfrm flipH="1">
              <a:off x="5041899" y="0"/>
              <a:ext cx="1" cy="26811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nvGrpSpPr>
            <p:cNvPr id="209" name="成组"/>
            <p:cNvGrpSpPr/>
            <p:nvPr/>
          </p:nvGrpSpPr>
          <p:grpSpPr>
            <a:xfrm>
              <a:off x="3814256" y="2832259"/>
              <a:ext cx="2455288" cy="2388559"/>
              <a:chOff x="0" y="0"/>
              <a:chExt cx="2455287" cy="2388557"/>
            </a:xfrm>
          </p:grpSpPr>
          <p:sp>
            <p:nvSpPr>
              <p:cNvPr id="201" name="线条"/>
              <p:cNvSpPr/>
              <p:nvPr/>
            </p:nvSpPr>
            <p:spPr>
              <a:xfrm flipV="1">
                <a:off x="29217" y="0"/>
                <a:ext cx="1" cy="2388558"/>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2" name="线条"/>
              <p:cNvSpPr/>
              <p:nvPr/>
            </p:nvSpPr>
            <p:spPr>
              <a:xfrm flipV="1">
                <a:off x="29217" y="1250537"/>
                <a:ext cx="1" cy="402310"/>
              </a:xfrm>
              <a:prstGeom prst="line">
                <a:avLst/>
              </a:prstGeom>
              <a:noFill/>
              <a:ln w="635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3" name="线条"/>
              <p:cNvSpPr/>
              <p:nvPr/>
            </p:nvSpPr>
            <p:spPr>
              <a:xfrm>
                <a:off x="0" y="2366394"/>
                <a:ext cx="2455288" cy="1"/>
              </a:xfrm>
              <a:prstGeom prst="line">
                <a:avLst/>
              </a:prstGeom>
              <a:noFill/>
              <a:ln w="88900" cap="flat">
                <a:solidFill>
                  <a:schemeClr val="accent3"/>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4" name="线条"/>
              <p:cNvSpPr/>
              <p:nvPr/>
            </p:nvSpPr>
            <p:spPr>
              <a:xfrm>
                <a:off x="808355" y="2362076"/>
                <a:ext cx="279817" cy="1"/>
              </a:xfrm>
              <a:prstGeom prst="line">
                <a:avLst/>
              </a:prstGeom>
              <a:noFill/>
              <a:ln w="635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5" name="线条"/>
              <p:cNvSpPr/>
              <p:nvPr/>
            </p:nvSpPr>
            <p:spPr>
              <a:xfrm flipV="1">
                <a:off x="58435" y="1389520"/>
                <a:ext cx="825519" cy="93931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6" name="线条"/>
              <p:cNvSpPr/>
              <p:nvPr/>
            </p:nvSpPr>
            <p:spPr>
              <a:xfrm flipV="1">
                <a:off x="1008668" y="190058"/>
                <a:ext cx="1036568" cy="117945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7" name="线条"/>
              <p:cNvSpPr/>
              <p:nvPr/>
            </p:nvSpPr>
            <p:spPr>
              <a:xfrm flipV="1">
                <a:off x="429979" y="827730"/>
                <a:ext cx="339799" cy="38663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8" name="线条"/>
              <p:cNvSpPr/>
              <p:nvPr/>
            </p:nvSpPr>
            <p:spPr>
              <a:xfrm flipV="1">
                <a:off x="1627903" y="1000960"/>
                <a:ext cx="339799" cy="38663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10" name="Basic alignment using…"/>
            <p:cNvSpPr txBox="1"/>
            <p:nvPr/>
          </p:nvSpPr>
          <p:spPr>
            <a:xfrm>
              <a:off x="3795744" y="5371913"/>
              <a:ext cx="2492312" cy="553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t>Basic alignment using </a:t>
              </a:r>
            </a:p>
            <a:p>
              <a:pPr>
                <a:defRPr sz="1500"/>
              </a:pPr>
              <a:r>
                <a:t>sequences near the seeds</a:t>
              </a:r>
            </a:p>
          </p:txBody>
        </p:sp>
      </p:grpSp>
      <p:grpSp>
        <p:nvGrpSpPr>
          <p:cNvPr id="223" name="成组"/>
          <p:cNvGrpSpPr/>
          <p:nvPr/>
        </p:nvGrpSpPr>
        <p:grpSpPr>
          <a:xfrm>
            <a:off x="3605044" y="6892881"/>
            <a:ext cx="8088062" cy="2037149"/>
            <a:chOff x="0" y="0"/>
            <a:chExt cx="8088061" cy="2037147"/>
          </a:xfrm>
        </p:grpSpPr>
        <p:sp>
          <p:nvSpPr>
            <p:cNvPr id="212" name="线条"/>
            <p:cNvSpPr/>
            <p:nvPr/>
          </p:nvSpPr>
          <p:spPr>
            <a:xfrm>
              <a:off x="6389855" y="104818"/>
              <a:ext cx="1" cy="97542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3" name="线条"/>
            <p:cNvSpPr/>
            <p:nvPr/>
          </p:nvSpPr>
          <p:spPr>
            <a:xfrm>
              <a:off x="4656275" y="1070018"/>
              <a:ext cx="1731716"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4" name="线条"/>
            <p:cNvSpPr/>
            <p:nvPr/>
          </p:nvSpPr>
          <p:spPr>
            <a:xfrm>
              <a:off x="3938755" y="346118"/>
              <a:ext cx="734375" cy="73437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5" name="线条"/>
            <p:cNvSpPr/>
            <p:nvPr/>
          </p:nvSpPr>
          <p:spPr>
            <a:xfrm flipV="1">
              <a:off x="3938755" y="1080492"/>
              <a:ext cx="734375" cy="73437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6" name="线条"/>
            <p:cNvSpPr/>
            <p:nvPr/>
          </p:nvSpPr>
          <p:spPr>
            <a:xfrm flipH="1" flipV="1">
              <a:off x="3209098" y="346118"/>
              <a:ext cx="729658"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7" name="线条"/>
            <p:cNvSpPr/>
            <p:nvPr/>
          </p:nvSpPr>
          <p:spPr>
            <a:xfrm flipH="1">
              <a:off x="3209098" y="1806618"/>
              <a:ext cx="729658"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8" name="Are the alignment results good?"/>
            <p:cNvSpPr txBox="1"/>
            <p:nvPr/>
          </p:nvSpPr>
          <p:spPr>
            <a:xfrm>
              <a:off x="4691649" y="1266660"/>
              <a:ext cx="3396413" cy="362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a:r>
                <a:t>Are the alignment results good?</a:t>
              </a:r>
            </a:p>
          </p:txBody>
        </p:sp>
        <p:sp>
          <p:nvSpPr>
            <p:cNvPr id="219" name="Y"/>
            <p:cNvSpPr txBox="1"/>
            <p:nvPr/>
          </p:nvSpPr>
          <p:spPr>
            <a:xfrm>
              <a:off x="3444773" y="0"/>
              <a:ext cx="258307" cy="3620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a:r>
                <a:t>Y</a:t>
              </a:r>
            </a:p>
          </p:txBody>
        </p:sp>
        <p:sp>
          <p:nvSpPr>
            <p:cNvPr id="220" name="N"/>
            <p:cNvSpPr txBox="1"/>
            <p:nvPr/>
          </p:nvSpPr>
          <p:spPr>
            <a:xfrm>
              <a:off x="3436785" y="1435100"/>
              <a:ext cx="274283" cy="3620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a:r>
                <a:t>N</a:t>
              </a:r>
            </a:p>
          </p:txBody>
        </p:sp>
        <p:sp>
          <p:nvSpPr>
            <p:cNvPr id="221" name="Output it"/>
            <p:cNvSpPr txBox="1"/>
            <p:nvPr/>
          </p:nvSpPr>
          <p:spPr>
            <a:xfrm>
              <a:off x="1833676" y="115589"/>
              <a:ext cx="1384403"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Output it</a:t>
              </a:r>
            </a:p>
          </p:txBody>
        </p:sp>
        <p:sp>
          <p:nvSpPr>
            <p:cNvPr id="222" name="No acceptable match"/>
            <p:cNvSpPr txBox="1"/>
            <p:nvPr/>
          </p:nvSpPr>
          <p:spPr>
            <a:xfrm>
              <a:off x="-1" y="1576089"/>
              <a:ext cx="3218080"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No acceptable match</a:t>
              </a:r>
            </a:p>
          </p:txBody>
        </p:sp>
      </p:grpSp>
      <p:grpSp>
        <p:nvGrpSpPr>
          <p:cNvPr id="236" name="成组"/>
          <p:cNvGrpSpPr/>
          <p:nvPr/>
        </p:nvGrpSpPr>
        <p:grpSpPr>
          <a:xfrm>
            <a:off x="3784600" y="949141"/>
            <a:ext cx="8583219" cy="4739735"/>
            <a:chOff x="0" y="0"/>
            <a:chExt cx="8583218" cy="4739733"/>
          </a:xfrm>
        </p:grpSpPr>
        <p:sp>
          <p:nvSpPr>
            <p:cNvPr id="224" name="线条"/>
            <p:cNvSpPr/>
            <p:nvPr/>
          </p:nvSpPr>
          <p:spPr>
            <a:xfrm flipV="1">
              <a:off x="7569200" y="358070"/>
              <a:ext cx="1" cy="34885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5" name="线条"/>
            <p:cNvSpPr/>
            <p:nvPr/>
          </p:nvSpPr>
          <p:spPr>
            <a:xfrm flipH="1">
              <a:off x="6997700" y="670629"/>
              <a:ext cx="172701" cy="1"/>
            </a:xfrm>
            <a:prstGeom prst="line">
              <a:avLst/>
            </a:prstGeom>
            <a:noFill/>
            <a:ln w="889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nvGrpSpPr>
            <p:cNvPr id="235" name="成组"/>
            <p:cNvGrpSpPr/>
            <p:nvPr/>
          </p:nvGrpSpPr>
          <p:grpSpPr>
            <a:xfrm>
              <a:off x="0" y="-1"/>
              <a:ext cx="8583219" cy="4739735"/>
              <a:chOff x="0" y="0"/>
              <a:chExt cx="8583218" cy="4739733"/>
            </a:xfrm>
          </p:grpSpPr>
          <p:sp>
            <p:nvSpPr>
              <p:cNvPr id="226" name="线条"/>
              <p:cNvSpPr/>
              <p:nvPr/>
            </p:nvSpPr>
            <p:spPr>
              <a:xfrm flipV="1">
                <a:off x="-1" y="1744419"/>
                <a:ext cx="5128472" cy="299531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7" name="线条"/>
              <p:cNvSpPr/>
              <p:nvPr/>
            </p:nvSpPr>
            <p:spPr>
              <a:xfrm flipV="1">
                <a:off x="5143499" y="759465"/>
                <a:ext cx="2024907" cy="8694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8" name="线条"/>
              <p:cNvSpPr/>
              <p:nvPr/>
            </p:nvSpPr>
            <p:spPr>
              <a:xfrm flipV="1">
                <a:off x="6591300" y="358070"/>
                <a:ext cx="1" cy="34885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9" name="线条"/>
              <p:cNvSpPr/>
              <p:nvPr/>
            </p:nvSpPr>
            <p:spPr>
              <a:xfrm flipH="1" flipV="1">
                <a:off x="6573501" y="384358"/>
                <a:ext cx="1021099"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0" name="线条"/>
              <p:cNvSpPr/>
              <p:nvPr/>
            </p:nvSpPr>
            <p:spPr>
              <a:xfrm flipH="1">
                <a:off x="6605170" y="1268750"/>
                <a:ext cx="1507366" cy="150736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1" name="线条"/>
              <p:cNvSpPr/>
              <p:nvPr/>
            </p:nvSpPr>
            <p:spPr>
              <a:xfrm flipV="1">
                <a:off x="8115300" y="67900"/>
                <a:ext cx="0" cy="120545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2" name="线条"/>
              <p:cNvSpPr/>
              <p:nvPr/>
            </p:nvSpPr>
            <p:spPr>
              <a:xfrm flipH="1" flipV="1">
                <a:off x="7105361" y="64000"/>
                <a:ext cx="1021100"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3" name="线条"/>
              <p:cNvSpPr/>
              <p:nvPr/>
            </p:nvSpPr>
            <p:spPr>
              <a:xfrm flipV="1">
                <a:off x="7118062" y="64000"/>
                <a:ext cx="1" cy="33305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4" name="...."/>
              <p:cNvSpPr txBox="1"/>
              <p:nvPr/>
            </p:nvSpPr>
            <p:spPr>
              <a:xfrm>
                <a:off x="8129981" y="-1"/>
                <a:ext cx="453238"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2" grpId="4" fill="hold">
                                  <p:stCondLst>
                                    <p:cond delay="0"/>
                                  </p:stCondLst>
                                  <p:iterate type="el" backwards="0">
                                    <p:tmAbs val="0"/>
                                  </p:iterate>
                                  <p:childTnLst>
                                    <p:set>
                                      <p:cBhvr>
                                        <p:cTn id="18" fill="hold"/>
                                        <p:tgtEl>
                                          <p:spTgt spid="194"/>
                                        </p:tgtEl>
                                        <p:attrNameLst>
                                          <p:attrName>style.visibility</p:attrName>
                                        </p:attrNameLst>
                                      </p:cBhvr>
                                      <p:to>
                                        <p:strVal val="visible"/>
                                      </p:to>
                                    </p:set>
                                    <p:animEffect filter="wipe(left)" transition="in">
                                      <p:cBhvr>
                                        <p:cTn id="19" dur="1000"/>
                                        <p:tgtEl>
                                          <p:spTgt spid="194"/>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2" grpId="5" fill="hold">
                                  <p:stCondLst>
                                    <p:cond delay="0"/>
                                  </p:stCondLst>
                                  <p:iterate type="el" backwards="0">
                                    <p:tmAbs val="0"/>
                                  </p:iterate>
                                  <p:childTnLst>
                                    <p:set>
                                      <p:cBhvr>
                                        <p:cTn id="23" fill="hold"/>
                                        <p:tgtEl>
                                          <p:spTgt spid="211"/>
                                        </p:tgtEl>
                                        <p:attrNameLst>
                                          <p:attrName>style.visibility</p:attrName>
                                        </p:attrNameLst>
                                      </p:cBhvr>
                                      <p:to>
                                        <p:strVal val="visible"/>
                                      </p:to>
                                    </p:set>
                                    <p:animEffect filter="wipe(left)" transition="in">
                                      <p:cBhvr>
                                        <p:cTn id="24" dur="1000"/>
                                        <p:tgtEl>
                                          <p:spTgt spid="211"/>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2" grpId="6" fill="hold">
                                  <p:stCondLst>
                                    <p:cond delay="0"/>
                                  </p:stCondLst>
                                  <p:iterate type="el" backwards="0">
                                    <p:tmAbs val="0"/>
                                  </p:iterate>
                                  <p:childTnLst>
                                    <p:set>
                                      <p:cBhvr>
                                        <p:cTn id="28" fill="hold"/>
                                        <p:tgtEl>
                                          <p:spTgt spid="236"/>
                                        </p:tgtEl>
                                        <p:attrNameLst>
                                          <p:attrName>style.visibility</p:attrName>
                                        </p:attrNameLst>
                                      </p:cBhvr>
                                      <p:to>
                                        <p:strVal val="visible"/>
                                      </p:to>
                                    </p:set>
                                    <p:animEffect filter="wipe(left)" transition="in">
                                      <p:cBhvr>
                                        <p:cTn id="29" dur="1000"/>
                                        <p:tgtEl>
                                          <p:spTgt spid="236"/>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2" grpId="7" fill="hold">
                                  <p:stCondLst>
                                    <p:cond delay="0"/>
                                  </p:stCondLst>
                                  <p:iterate type="el" backwards="0">
                                    <p:tmAbs val="0"/>
                                  </p:iterate>
                                  <p:childTnLst>
                                    <p:set>
                                      <p:cBhvr>
                                        <p:cTn id="33" fill="hold"/>
                                        <p:tgtEl>
                                          <p:spTgt spid="223"/>
                                        </p:tgtEl>
                                        <p:attrNameLst>
                                          <p:attrName>style.visibility</p:attrName>
                                        </p:attrNameLst>
                                      </p:cBhvr>
                                      <p:to>
                                        <p:strVal val="visible"/>
                                      </p:to>
                                    </p:set>
                                    <p:animEffect filter="wipe(left)" transition="in">
                                      <p:cBhvr>
                                        <p:cTn id="34"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2"/>
      <p:bldP build="whole" bldLvl="1" animBg="1" rev="0" advAuto="0" spid="167" grpId="1"/>
      <p:bldP build="whole" bldLvl="1" animBg="1" rev="0" advAuto="0" spid="194" grpId="4"/>
      <p:bldP build="whole" bldLvl="1" animBg="1" rev="0" advAuto="0" spid="211" grpId="5"/>
      <p:bldP build="whole" bldLvl="1" animBg="1" rev="0" advAuto="0" spid="223" grpId="7"/>
      <p:bldP build="whole" bldLvl="1" animBg="1" rev="0" advAuto="0" spid="187" grpId="3"/>
      <p:bldP build="whole" bldLvl="1" animBg="1" rev="0" advAuto="0" spid="236" grpId="6"/>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pecial design for genome alignment in LASTZ"/>
          <p:cNvSpPr txBox="1"/>
          <p:nvPr/>
        </p:nvSpPr>
        <p:spPr>
          <a:xfrm>
            <a:off x="3045510" y="455270"/>
            <a:ext cx="691378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Special design for genome alignment in LASTZ</a:t>
            </a:r>
          </a:p>
        </p:txBody>
      </p:sp>
      <p:sp>
        <p:nvSpPr>
          <p:cNvPr id="239" name="矩形"/>
          <p:cNvSpPr/>
          <p:nvPr/>
        </p:nvSpPr>
        <p:spPr>
          <a:xfrm>
            <a:off x="2948409" y="1562100"/>
            <a:ext cx="9411742" cy="115342"/>
          </a:xfrm>
          <a:prstGeom prst="rect">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40" name="Genome"/>
          <p:cNvSpPr txBox="1"/>
          <p:nvPr/>
        </p:nvSpPr>
        <p:spPr>
          <a:xfrm>
            <a:off x="867359" y="1389241"/>
            <a:ext cx="133868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Genome</a:t>
            </a:r>
          </a:p>
        </p:txBody>
      </p:sp>
      <p:grpSp>
        <p:nvGrpSpPr>
          <p:cNvPr id="243" name="成组"/>
          <p:cNvGrpSpPr/>
          <p:nvPr/>
        </p:nvGrpSpPr>
        <p:grpSpPr>
          <a:xfrm>
            <a:off x="949397" y="5702299"/>
            <a:ext cx="3191029" cy="752336"/>
            <a:chOff x="0" y="0"/>
            <a:chExt cx="3191027" cy="752334"/>
          </a:xfrm>
        </p:grpSpPr>
        <p:sp>
          <p:nvSpPr>
            <p:cNvPr id="241" name="矩形"/>
            <p:cNvSpPr/>
            <p:nvPr/>
          </p:nvSpPr>
          <p:spPr>
            <a:xfrm>
              <a:off x="295202" y="0"/>
              <a:ext cx="2600624" cy="76200"/>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2" name="Aligning genome sequences"/>
            <p:cNvSpPr txBox="1"/>
            <p:nvPr/>
          </p:nvSpPr>
          <p:spPr>
            <a:xfrm>
              <a:off x="-1" y="365265"/>
              <a:ext cx="3191029" cy="387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800"/>
              </a:pPr>
              <a:r>
                <a:t>Aligning </a:t>
              </a:r>
              <a:r>
                <a:rPr>
                  <a:solidFill>
                    <a:schemeClr val="accent5">
                      <a:hueOff val="-82419"/>
                      <a:satOff val="-9513"/>
                      <a:lumOff val="-16343"/>
                    </a:schemeClr>
                  </a:solidFill>
                </a:rPr>
                <a:t>genome</a:t>
              </a:r>
              <a:r>
                <a:t> sequences</a:t>
              </a:r>
            </a:p>
          </p:txBody>
        </p:sp>
      </p:grpSp>
      <p:grpSp>
        <p:nvGrpSpPr>
          <p:cNvPr id="267" name="成组"/>
          <p:cNvGrpSpPr/>
          <p:nvPr/>
        </p:nvGrpSpPr>
        <p:grpSpPr>
          <a:xfrm>
            <a:off x="3605044" y="1109009"/>
            <a:ext cx="8088062" cy="7821021"/>
            <a:chOff x="0" y="0"/>
            <a:chExt cx="8088061" cy="7821020"/>
          </a:xfrm>
        </p:grpSpPr>
        <p:sp>
          <p:nvSpPr>
            <p:cNvPr id="244" name="线条"/>
            <p:cNvSpPr/>
            <p:nvPr/>
          </p:nvSpPr>
          <p:spPr>
            <a:xfrm flipV="1">
              <a:off x="1347954" y="225113"/>
              <a:ext cx="13594" cy="33882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5" name="线条"/>
            <p:cNvSpPr/>
            <p:nvPr/>
          </p:nvSpPr>
          <p:spPr>
            <a:xfrm>
              <a:off x="1347955" y="224490"/>
              <a:ext cx="2462915"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6" name="线条"/>
            <p:cNvSpPr/>
            <p:nvPr/>
          </p:nvSpPr>
          <p:spPr>
            <a:xfrm flipV="1">
              <a:off x="3786355" y="225113"/>
              <a:ext cx="13594" cy="33882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7" name="线条"/>
            <p:cNvSpPr/>
            <p:nvPr/>
          </p:nvSpPr>
          <p:spPr>
            <a:xfrm flipV="1">
              <a:off x="2681455" y="2372"/>
              <a:ext cx="1" cy="20336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8" name="线条"/>
            <p:cNvSpPr/>
            <p:nvPr/>
          </p:nvSpPr>
          <p:spPr>
            <a:xfrm>
              <a:off x="2668755" y="15072"/>
              <a:ext cx="3731866"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9" name="线条"/>
            <p:cNvSpPr/>
            <p:nvPr/>
          </p:nvSpPr>
          <p:spPr>
            <a:xfrm flipH="1">
              <a:off x="6389855" y="0"/>
              <a:ext cx="1" cy="268116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0" name="线条"/>
            <p:cNvSpPr/>
            <p:nvPr/>
          </p:nvSpPr>
          <p:spPr>
            <a:xfrm flipV="1">
              <a:off x="5191429" y="2832259"/>
              <a:ext cx="1" cy="2388559"/>
            </a:xfrm>
            <a:prstGeom prst="line">
              <a:avLst/>
            </a:prstGeom>
            <a:noFill/>
            <a:ln w="88900" cap="flat">
              <a:solidFill>
                <a:schemeClr val="accent1"/>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1" name="线条"/>
            <p:cNvSpPr/>
            <p:nvPr/>
          </p:nvSpPr>
          <p:spPr>
            <a:xfrm flipV="1">
              <a:off x="5191429" y="4082797"/>
              <a:ext cx="1" cy="402310"/>
            </a:xfrm>
            <a:prstGeom prst="line">
              <a:avLst/>
            </a:prstGeom>
            <a:noFill/>
            <a:ln w="635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2" name="线条"/>
            <p:cNvSpPr/>
            <p:nvPr/>
          </p:nvSpPr>
          <p:spPr>
            <a:xfrm>
              <a:off x="5162211" y="5198653"/>
              <a:ext cx="2455288" cy="1"/>
            </a:xfrm>
            <a:prstGeom prst="line">
              <a:avLst/>
            </a:prstGeom>
            <a:noFill/>
            <a:ln w="88900" cap="flat">
              <a:solidFill>
                <a:schemeClr val="accent3"/>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3" name="线条"/>
            <p:cNvSpPr/>
            <p:nvPr/>
          </p:nvSpPr>
          <p:spPr>
            <a:xfrm>
              <a:off x="5970566" y="5194336"/>
              <a:ext cx="279818" cy="1"/>
            </a:xfrm>
            <a:prstGeom prst="line">
              <a:avLst/>
            </a:prstGeom>
            <a:noFill/>
            <a:ln w="635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4" name="线条"/>
            <p:cNvSpPr/>
            <p:nvPr/>
          </p:nvSpPr>
          <p:spPr>
            <a:xfrm flipV="1">
              <a:off x="5385635" y="3065582"/>
              <a:ext cx="2008441" cy="2008441"/>
            </a:xfrm>
            <a:prstGeom prst="line">
              <a:avLst/>
            </a:prstGeom>
            <a:noFill/>
            <a:ln w="254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5" name="Basic alignment using…"/>
            <p:cNvSpPr txBox="1"/>
            <p:nvPr/>
          </p:nvSpPr>
          <p:spPr>
            <a:xfrm>
              <a:off x="5143699" y="5371913"/>
              <a:ext cx="2492313" cy="553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pPr>
              <a:r>
                <a:t>Basic alignment using </a:t>
              </a:r>
            </a:p>
            <a:p>
              <a:pPr>
                <a:defRPr sz="1500"/>
              </a:pPr>
              <a:r>
                <a:t>sequences near the seeds</a:t>
              </a:r>
            </a:p>
          </p:txBody>
        </p:sp>
        <p:sp>
          <p:nvSpPr>
            <p:cNvPr id="256" name="线条"/>
            <p:cNvSpPr/>
            <p:nvPr/>
          </p:nvSpPr>
          <p:spPr>
            <a:xfrm>
              <a:off x="6389855" y="5888690"/>
              <a:ext cx="1" cy="97542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7" name="线条"/>
            <p:cNvSpPr/>
            <p:nvPr/>
          </p:nvSpPr>
          <p:spPr>
            <a:xfrm>
              <a:off x="4656275" y="6853890"/>
              <a:ext cx="1731716"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8" name="线条"/>
            <p:cNvSpPr/>
            <p:nvPr/>
          </p:nvSpPr>
          <p:spPr>
            <a:xfrm>
              <a:off x="3938755" y="6129990"/>
              <a:ext cx="734375" cy="73437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9" name="线条"/>
            <p:cNvSpPr/>
            <p:nvPr/>
          </p:nvSpPr>
          <p:spPr>
            <a:xfrm flipV="1">
              <a:off x="3938755" y="6864364"/>
              <a:ext cx="734375" cy="73437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0" name="线条"/>
            <p:cNvSpPr/>
            <p:nvPr/>
          </p:nvSpPr>
          <p:spPr>
            <a:xfrm flipH="1">
              <a:off x="3209098" y="6129990"/>
              <a:ext cx="729658"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1" name="线条"/>
            <p:cNvSpPr/>
            <p:nvPr/>
          </p:nvSpPr>
          <p:spPr>
            <a:xfrm flipH="1">
              <a:off x="3209098" y="7590490"/>
              <a:ext cx="729658"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2" name="Are the alignment results good?"/>
            <p:cNvSpPr txBox="1"/>
            <p:nvPr/>
          </p:nvSpPr>
          <p:spPr>
            <a:xfrm>
              <a:off x="4691649" y="7050532"/>
              <a:ext cx="3396413" cy="362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a:r>
                <a:t>Are the alignment results good?</a:t>
              </a:r>
            </a:p>
          </p:txBody>
        </p:sp>
        <p:sp>
          <p:nvSpPr>
            <p:cNvPr id="263" name="Y"/>
            <p:cNvSpPr txBox="1"/>
            <p:nvPr/>
          </p:nvSpPr>
          <p:spPr>
            <a:xfrm>
              <a:off x="3444773" y="5783872"/>
              <a:ext cx="258307" cy="3620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a:r>
                <a:t>Y</a:t>
              </a:r>
            </a:p>
          </p:txBody>
        </p:sp>
        <p:sp>
          <p:nvSpPr>
            <p:cNvPr id="264" name="N"/>
            <p:cNvSpPr txBox="1"/>
            <p:nvPr/>
          </p:nvSpPr>
          <p:spPr>
            <a:xfrm>
              <a:off x="3436785" y="7218972"/>
              <a:ext cx="274283" cy="3620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a:lvl1pPr>
            </a:lstStyle>
            <a:p>
              <a:pPr/>
              <a:r>
                <a:t>N</a:t>
              </a:r>
            </a:p>
          </p:txBody>
        </p:sp>
        <p:sp>
          <p:nvSpPr>
            <p:cNvPr id="265" name="No acceptable match"/>
            <p:cNvSpPr txBox="1"/>
            <p:nvPr/>
          </p:nvSpPr>
          <p:spPr>
            <a:xfrm>
              <a:off x="-1" y="7359961"/>
              <a:ext cx="3218080"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No acceptable match</a:t>
              </a:r>
            </a:p>
          </p:txBody>
        </p:sp>
        <p:sp>
          <p:nvSpPr>
            <p:cNvPr id="266" name="Gap-free Extension"/>
            <p:cNvSpPr txBox="1"/>
            <p:nvPr/>
          </p:nvSpPr>
          <p:spPr>
            <a:xfrm>
              <a:off x="304495" y="5899461"/>
              <a:ext cx="2913584"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5">
                      <a:hueOff val="-82419"/>
                      <a:satOff val="-9513"/>
                      <a:lumOff val="-16343"/>
                    </a:schemeClr>
                  </a:solidFill>
                </a:defRPr>
              </a:lvl1pPr>
            </a:lstStyle>
            <a:p>
              <a:pPr/>
              <a:r>
                <a:t>Gap-free Extension</a:t>
              </a:r>
            </a:p>
          </p:txBody>
        </p:sp>
      </p:grpSp>
      <p:grpSp>
        <p:nvGrpSpPr>
          <p:cNvPr id="275" name="成组"/>
          <p:cNvGrpSpPr/>
          <p:nvPr/>
        </p:nvGrpSpPr>
        <p:grpSpPr>
          <a:xfrm>
            <a:off x="1057941" y="1619770"/>
            <a:ext cx="5663386" cy="4120630"/>
            <a:chOff x="0" y="0"/>
            <a:chExt cx="5663384" cy="4120629"/>
          </a:xfrm>
        </p:grpSpPr>
        <p:sp>
          <p:nvSpPr>
            <p:cNvPr id="268" name="线条"/>
            <p:cNvSpPr/>
            <p:nvPr/>
          </p:nvSpPr>
          <p:spPr>
            <a:xfrm>
              <a:off x="1598391" y="4120629"/>
              <a:ext cx="361357" cy="1"/>
            </a:xfrm>
            <a:prstGeom prst="line">
              <a:avLst/>
            </a:prstGeom>
            <a:noFill/>
            <a:ln w="762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9" name="线条"/>
            <p:cNvSpPr/>
            <p:nvPr/>
          </p:nvSpPr>
          <p:spPr>
            <a:xfrm flipV="1">
              <a:off x="1867634" y="648776"/>
              <a:ext cx="3262202" cy="334535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70" name="椭圆形"/>
            <p:cNvSpPr/>
            <p:nvPr/>
          </p:nvSpPr>
          <p:spPr>
            <a:xfrm>
              <a:off x="4911058" y="473258"/>
              <a:ext cx="752327" cy="254547"/>
            </a:xfrm>
            <a:prstGeom prst="ellipse">
              <a:avLst/>
            </a:prstGeom>
            <a:noFill/>
            <a:ln w="25400" cap="flat">
              <a:solidFill>
                <a:srgbClr val="5E5E5E"/>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71" name="线条"/>
            <p:cNvSpPr/>
            <p:nvPr/>
          </p:nvSpPr>
          <p:spPr>
            <a:xfrm flipV="1">
              <a:off x="5431758" y="37599"/>
              <a:ext cx="1" cy="46106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72" name="线条"/>
            <p:cNvSpPr/>
            <p:nvPr/>
          </p:nvSpPr>
          <p:spPr>
            <a:xfrm>
              <a:off x="5251079" y="0"/>
              <a:ext cx="361358" cy="0"/>
            </a:xfrm>
            <a:prstGeom prst="line">
              <a:avLst/>
            </a:prstGeom>
            <a:noFill/>
            <a:ln w="762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73" name="Enter k-mer as a seed…"/>
            <p:cNvSpPr txBox="1"/>
            <p:nvPr/>
          </p:nvSpPr>
          <p:spPr>
            <a:xfrm>
              <a:off x="706332" y="2137463"/>
              <a:ext cx="2501075" cy="628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700"/>
              </a:pPr>
              <a:r>
                <a:t>Enter k-mer as a seed </a:t>
              </a:r>
            </a:p>
            <a:p>
              <a:pPr>
                <a:defRPr sz="1700"/>
              </a:pPr>
              <a:r>
                <a:t>search database</a:t>
              </a:r>
            </a:p>
          </p:txBody>
        </p:sp>
        <p:sp>
          <p:nvSpPr>
            <p:cNvPr id="274" name="Every seed search needs to be…"/>
            <p:cNvSpPr txBox="1"/>
            <p:nvPr/>
          </p:nvSpPr>
          <p:spPr>
            <a:xfrm>
              <a:off x="0" y="2803137"/>
              <a:ext cx="3769615" cy="553275"/>
            </a:xfrm>
            <a:prstGeom prst="rect">
              <a:avLst/>
            </a:prstGeom>
            <a:solidFill>
              <a:srgbClr val="56F1FF"/>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500">
                  <a:solidFill>
                    <a:schemeClr val="accent5">
                      <a:hueOff val="-82419"/>
                      <a:satOff val="-9513"/>
                      <a:lumOff val="-16343"/>
                    </a:schemeClr>
                  </a:solidFill>
                </a:defRPr>
              </a:pPr>
              <a:r>
                <a:t>Every seed search needs to be </a:t>
              </a:r>
            </a:p>
            <a:p>
              <a:pPr>
                <a:defRPr sz="1500">
                  <a:solidFill>
                    <a:schemeClr val="accent5">
                      <a:hueOff val="-82419"/>
                      <a:satOff val="-9513"/>
                      <a:lumOff val="-16343"/>
                    </a:schemeClr>
                  </a:solidFill>
                </a:defRPr>
              </a:pPr>
              <a:r>
                <a:t>compared to find slightly different seeds</a:t>
              </a:r>
            </a:p>
          </p:txBody>
        </p:sp>
      </p:grpSp>
      <p:grpSp>
        <p:nvGrpSpPr>
          <p:cNvPr id="285" name="成组"/>
          <p:cNvGrpSpPr/>
          <p:nvPr/>
        </p:nvGrpSpPr>
        <p:grpSpPr>
          <a:xfrm>
            <a:off x="112980" y="2157050"/>
            <a:ext cx="11664088" cy="1173089"/>
            <a:chOff x="0" y="0"/>
            <a:chExt cx="11664086" cy="1173088"/>
          </a:xfrm>
        </p:grpSpPr>
        <p:sp>
          <p:nvSpPr>
            <p:cNvPr id="276" name="线条"/>
            <p:cNvSpPr/>
            <p:nvPr/>
          </p:nvSpPr>
          <p:spPr>
            <a:xfrm>
              <a:off x="3392218" y="0"/>
              <a:ext cx="410569" cy="0"/>
            </a:xfrm>
            <a:prstGeom prst="line">
              <a:avLst/>
            </a:prstGeom>
            <a:noFill/>
            <a:ln w="63500" cap="flat">
              <a:solidFill>
                <a:schemeClr val="accent3">
                  <a:hueOff val="362282"/>
                  <a:satOff val="31803"/>
                  <a:lumOff val="-18242"/>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77" name="线条"/>
            <p:cNvSpPr/>
            <p:nvPr/>
          </p:nvSpPr>
          <p:spPr>
            <a:xfrm>
              <a:off x="4782868" y="2731"/>
              <a:ext cx="410569" cy="1"/>
            </a:xfrm>
            <a:prstGeom prst="line">
              <a:avLst/>
            </a:prstGeom>
            <a:noFill/>
            <a:ln w="63500" cap="flat">
              <a:solidFill>
                <a:schemeClr val="accent5">
                  <a:hueOff val="-152896"/>
                  <a:lumOff val="12368"/>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78" name="线条"/>
            <p:cNvSpPr/>
            <p:nvPr/>
          </p:nvSpPr>
          <p:spPr>
            <a:xfrm>
              <a:off x="7322869" y="0"/>
              <a:ext cx="410568" cy="0"/>
            </a:xfrm>
            <a:prstGeom prst="line">
              <a:avLst/>
            </a:prstGeom>
            <a:noFill/>
            <a:ln w="63500" cap="flat">
              <a:solidFill>
                <a:schemeClr val="accent1">
                  <a:lumOff val="-13575"/>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79" name="线条"/>
            <p:cNvSpPr/>
            <p:nvPr/>
          </p:nvSpPr>
          <p:spPr>
            <a:xfrm>
              <a:off x="6036929" y="11369"/>
              <a:ext cx="410569" cy="1"/>
            </a:xfrm>
            <a:prstGeom prst="line">
              <a:avLst/>
            </a:prstGeom>
            <a:noFill/>
            <a:ln w="635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0" name="线条"/>
            <p:cNvSpPr/>
            <p:nvPr/>
          </p:nvSpPr>
          <p:spPr>
            <a:xfrm>
              <a:off x="8645225" y="0"/>
              <a:ext cx="410568" cy="0"/>
            </a:xfrm>
            <a:prstGeom prst="line">
              <a:avLst/>
            </a:prstGeom>
            <a:noFill/>
            <a:ln w="63500" cap="flat">
              <a:solidFill>
                <a:schemeClr val="accent3">
                  <a:hueOff val="362282"/>
                  <a:satOff val="31803"/>
                  <a:lumOff val="-18242"/>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1" name="线条"/>
            <p:cNvSpPr/>
            <p:nvPr/>
          </p:nvSpPr>
          <p:spPr>
            <a:xfrm>
              <a:off x="9965790" y="0"/>
              <a:ext cx="410569" cy="0"/>
            </a:xfrm>
            <a:prstGeom prst="line">
              <a:avLst/>
            </a:prstGeom>
            <a:noFill/>
            <a:ln w="63500" cap="flat">
              <a:solidFill>
                <a:schemeClr val="accent3">
                  <a:hueOff val="362282"/>
                  <a:satOff val="31803"/>
                  <a:lumOff val="-18242"/>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2" name="线条"/>
            <p:cNvSpPr/>
            <p:nvPr/>
          </p:nvSpPr>
          <p:spPr>
            <a:xfrm>
              <a:off x="11253519" y="0"/>
              <a:ext cx="410568" cy="0"/>
            </a:xfrm>
            <a:prstGeom prst="line">
              <a:avLst/>
            </a:prstGeom>
            <a:noFill/>
            <a:ln w="63500" cap="flat">
              <a:solidFill>
                <a:schemeClr val="accent2">
                  <a:hueOff val="-85259"/>
                  <a:satOff val="14347"/>
                  <a:lumOff val="2237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3" name="Format database with seed…"/>
            <p:cNvSpPr txBox="1"/>
            <p:nvPr/>
          </p:nvSpPr>
          <p:spPr>
            <a:xfrm>
              <a:off x="-1" y="170520"/>
              <a:ext cx="3144852" cy="6791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800"/>
              </a:pPr>
              <a:r>
                <a:t>Format database with seed</a:t>
              </a:r>
            </a:p>
            <a:p>
              <a:pPr>
                <a:defRPr sz="1800"/>
              </a:pPr>
              <a:r>
                <a:t>Usually k = 12</a:t>
              </a:r>
            </a:p>
          </p:txBody>
        </p:sp>
        <p:sp>
          <p:nvSpPr>
            <p:cNvPr id="284" name="Large step sizes step = 100"/>
            <p:cNvSpPr txBox="1"/>
            <p:nvPr/>
          </p:nvSpPr>
          <p:spPr>
            <a:xfrm>
              <a:off x="35775" y="786019"/>
              <a:ext cx="3073300" cy="387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solidFill>
                    <a:schemeClr val="accent5">
                      <a:hueOff val="-82419"/>
                      <a:satOff val="-9513"/>
                      <a:lumOff val="-16343"/>
                    </a:schemeClr>
                  </a:solidFill>
                </a:defRPr>
              </a:lvl1pPr>
            </a:lstStyle>
            <a:p>
              <a:pPr/>
              <a:r>
                <a:t>Large step sizes step = 100</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5"/>
                                        </p:tgtEl>
                                        <p:attrNameLst>
                                          <p:attrName>style.visibility</p:attrName>
                                        </p:attrNameLst>
                                      </p:cBhvr>
                                      <p:to>
                                        <p:strVal val="visible"/>
                                      </p:to>
                                    </p:set>
                                    <p:animEffect filter="wipe(left)" transition="in">
                                      <p:cBhvr>
                                        <p:cTn id="7" dur="10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43"/>
                                        </p:tgtEl>
                                        <p:attrNameLst>
                                          <p:attrName>style.visibility</p:attrName>
                                        </p:attrNameLst>
                                      </p:cBhvr>
                                      <p:to>
                                        <p:strVal val="visible"/>
                                      </p:to>
                                    </p:set>
                                    <p:animEffect filter="wipe(left)" transition="in">
                                      <p:cBhvr>
                                        <p:cTn id="12" dur="1000"/>
                                        <p:tgtEl>
                                          <p:spTgt spid="24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75"/>
                                        </p:tgtEl>
                                        <p:attrNameLst>
                                          <p:attrName>style.visibility</p:attrName>
                                        </p:attrNameLst>
                                      </p:cBhvr>
                                      <p:to>
                                        <p:strVal val="visible"/>
                                      </p:to>
                                    </p:set>
                                    <p:animEffect filter="wipe(left)" transition="in">
                                      <p:cBhvr>
                                        <p:cTn id="17" dur="1000"/>
                                        <p:tgtEl>
                                          <p:spTgt spid="27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267"/>
                                        </p:tgtEl>
                                        <p:attrNameLst>
                                          <p:attrName>style.visibility</p:attrName>
                                        </p:attrNameLst>
                                      </p:cBhvr>
                                      <p:to>
                                        <p:strVal val="visible"/>
                                      </p:to>
                                    </p:set>
                                    <p:animEffect filter="wipe(left)" transition="in">
                                      <p:cBhvr>
                                        <p:cTn id="22"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5" grpId="1"/>
      <p:bldP build="whole" bldLvl="1" animBg="1" rev="0" advAuto="0" spid="243" grpId="2"/>
      <p:bldP build="whole" bldLvl="1" animBg="1" rev="0" advAuto="0" spid="275" grpId="3"/>
      <p:bldP build="whole" bldLvl="1" animBg="1" rev="0" advAuto="0" spid="267"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Use dynamic programming algorithm to connect results to generate HSP Chaining…"/>
          <p:cNvSpPr txBox="1"/>
          <p:nvPr/>
        </p:nvSpPr>
        <p:spPr>
          <a:xfrm>
            <a:off x="178435" y="647699"/>
            <a:ext cx="1264793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vl2pPr>
              <a:defRPr sz="2500"/>
            </a:lvl2pPr>
          </a:lstStyle>
          <a:p>
            <a:pPr/>
            <a:r>
              <a:t>Use dynamic programming algorithm to connect results to generate HSP Chaining</a:t>
            </a:r>
          </a:p>
          <a:p>
            <a:pPr lvl="1"/>
            <a:r>
              <a:t>（High scoring segment pairs)</a:t>
            </a:r>
          </a:p>
        </p:txBody>
      </p:sp>
      <p:pic>
        <p:nvPicPr>
          <p:cNvPr id="288" name="图像" descr="图像"/>
          <p:cNvPicPr>
            <a:picLocks noChangeAspect="1"/>
          </p:cNvPicPr>
          <p:nvPr/>
        </p:nvPicPr>
        <p:blipFill>
          <a:blip r:embed="rId2">
            <a:extLst/>
          </a:blip>
          <a:stretch>
            <a:fillRect/>
          </a:stretch>
        </p:blipFill>
        <p:spPr>
          <a:xfrm>
            <a:off x="2216150" y="2254250"/>
            <a:ext cx="8572500" cy="4406900"/>
          </a:xfrm>
          <a:prstGeom prst="rect">
            <a:avLst/>
          </a:prstGeom>
          <a:ln w="12700">
            <a:miter lim="400000"/>
          </a:ln>
        </p:spPr>
      </p:pic>
      <p:sp>
        <p:nvSpPr>
          <p:cNvPr id="289" name="The chaining stage aims to find a series of HSPs that forms a high-scoring path through the DP matrix, aligning as much as possible while avoiding backtracking in either sequence."/>
          <p:cNvSpPr txBox="1"/>
          <p:nvPr/>
        </p:nvSpPr>
        <p:spPr>
          <a:xfrm>
            <a:off x="33477" y="7511896"/>
            <a:ext cx="12642190" cy="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The chaining stage aims to find a series of HSPs that forms a high-scoring path through the DP matrix, aligning as much as possible while avoiding backtracking in either sequence.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Gapped Extension"/>
          <p:cNvSpPr txBox="1"/>
          <p:nvPr>
            <p:ph type="title"/>
          </p:nvPr>
        </p:nvSpPr>
        <p:spPr>
          <a:prstGeom prst="rect">
            <a:avLst/>
          </a:prstGeom>
        </p:spPr>
        <p:txBody>
          <a:bodyPr/>
          <a:lstStyle>
            <a:lvl1pPr>
              <a:defRPr b="1" sz="3700">
                <a:latin typeface="Helvetica Neue"/>
                <a:ea typeface="Helvetica Neue"/>
                <a:cs typeface="Helvetica Neue"/>
                <a:sym typeface="Helvetica Neue"/>
              </a:defRPr>
            </a:lvl1pPr>
          </a:lstStyle>
          <a:p>
            <a:pPr/>
            <a:r>
              <a:t>Gapped Extension</a:t>
            </a:r>
          </a:p>
        </p:txBody>
      </p:sp>
      <p:pic>
        <p:nvPicPr>
          <p:cNvPr id="292" name="图像" descr="图像"/>
          <p:cNvPicPr>
            <a:picLocks noChangeAspect="1"/>
          </p:cNvPicPr>
          <p:nvPr/>
        </p:nvPicPr>
        <p:blipFill>
          <a:blip r:embed="rId2">
            <a:extLst/>
          </a:blip>
          <a:stretch>
            <a:fillRect/>
          </a:stretch>
        </p:blipFill>
        <p:spPr>
          <a:xfrm>
            <a:off x="1957335" y="2727017"/>
            <a:ext cx="9090130" cy="4299566"/>
          </a:xfrm>
          <a:prstGeom prst="rect">
            <a:avLst/>
          </a:prstGeom>
          <a:ln w="12700">
            <a:miter lim="400000"/>
          </a:ln>
        </p:spPr>
      </p:pic>
      <p:sp>
        <p:nvSpPr>
          <p:cNvPr id="293" name="Before the HSPs are extended further by allowing gaps, each HSP is first reduced to a single anchor point; this allows for the possibility that the optimal alignment may include gaps within the region occupied by the HSP."/>
          <p:cNvSpPr txBox="1"/>
          <p:nvPr/>
        </p:nvSpPr>
        <p:spPr>
          <a:xfrm>
            <a:off x="-9348" y="7668717"/>
            <a:ext cx="12929922" cy="1197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Before the HSPs are extended further by allowing gaps, each HSP is first reduced to a single anchor point; this allows for the possibility that the optimal alignment may include gaps within the region occupied by the HSP.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5" name="图像" descr="图像"/>
          <p:cNvPicPr>
            <a:picLocks noChangeAspect="1"/>
          </p:cNvPicPr>
          <p:nvPr/>
        </p:nvPicPr>
        <p:blipFill>
          <a:blip r:embed="rId2">
            <a:extLst/>
          </a:blip>
          <a:stretch>
            <a:fillRect/>
          </a:stretch>
        </p:blipFill>
        <p:spPr>
          <a:xfrm>
            <a:off x="4042436" y="1845996"/>
            <a:ext cx="4919927" cy="4904695"/>
          </a:xfrm>
          <a:prstGeom prst="rect">
            <a:avLst/>
          </a:prstGeom>
          <a:ln w="12700">
            <a:miter lim="400000"/>
          </a:ln>
        </p:spPr>
      </p:pic>
      <p:sp>
        <p:nvSpPr>
          <p:cNvPr id="296" name="Region of DP matrix computed"/>
          <p:cNvSpPr txBox="1"/>
          <p:nvPr/>
        </p:nvSpPr>
        <p:spPr>
          <a:xfrm>
            <a:off x="3462070" y="1040944"/>
            <a:ext cx="6080660" cy="5851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Region of DP matrix computed</a:t>
            </a:r>
          </a:p>
        </p:txBody>
      </p:sp>
      <p:sp>
        <p:nvSpPr>
          <p:cNvPr id="297" name="wherever the alignment score drops below the peak score seen so far by more than the threshold specified in the option, the DP matrix is truncated and no further cells are computed along that row or column."/>
          <p:cNvSpPr txBox="1"/>
          <p:nvPr/>
        </p:nvSpPr>
        <p:spPr>
          <a:xfrm>
            <a:off x="69596" y="6970478"/>
            <a:ext cx="12975946" cy="11979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wherever the alignment score drops below the peak score seen so far by more than the threshold specified in the option, the DP matrix is truncated and no further cells are computed along that row or column.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