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Good genome quality, good data, and good results</a:t>
            </a:r>
          </a:p>
          <a:p>
            <a:pPr/>
            <a:r>
              <a:t>For a new genome, you need to know where the function is generated.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polypeptide.             chain.       protein</a:t>
            </a:r>
          </a:p>
          <a:p>
            <a:pPr/>
            <a:r>
              <a:t>pao lei paipu taide | chi ing |.    pu ru ting</a:t>
            </a:r>
          </a:p>
          <a:p>
            <a:pPr/>
            <a:r>
              <a:t>Adjacent species 临近物种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 流程.         Adjacent species 临近物种。    Introduction 介绍</a:t>
            </a:r>
          </a:p>
          <a:p>
            <a:pPr/>
            <a:r>
              <a:t>flow chart 流程图    Combine them   组合他们。  Key Information</a:t>
            </a:r>
          </a:p>
          <a:p>
            <a:pPr/>
            <a:r>
              <a:t>ab initio</a:t>
            </a:r>
          </a:p>
          <a:p>
            <a:pPr/>
            <a:r>
              <a:t>ˌab əˈniSHēˌō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hape 3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Quarter 四分之一。    generate。生成。  dice 骰子    one-sixth 六分之一</a:t>
            </a:r>
          </a:p>
          <a:p>
            <a:pPr/>
            <a:r>
              <a:t>Regular tetrahedron 正四面体</a:t>
            </a:r>
          </a:p>
          <a:p>
            <a:pPr/>
            <a:r>
              <a:t>		  tai chuo hei zhun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4" name="Shape 3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Symmetrical 对称的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9" name="Shape 4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Highest accuracy 最高准确率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Shape 4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Convenience 方便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8" name="Shape 4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preparation</a:t>
            </a:r>
          </a:p>
          <a:p>
            <a:pPr/>
            <a:r>
              <a:t>p rai per rui 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8" name="Shape 5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unzip 解压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are two ways to evaluate genomic quality</a:t>
            </a:r>
          </a:p>
          <a:p>
            <a:pPr/>
            <a:r>
              <a:t>A longer length means better quality, </a:t>
            </a:r>
          </a:p>
          <a:p>
            <a:pPr/>
            <a:r>
              <a:t>N50 is a score of evaluation length</a:t>
            </a:r>
          </a:p>
          <a:p>
            <a:pPr/>
            <a:r>
              <a:t>After evaluating the genome length, we need to evaluate the gene structure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confused</a:t>
            </a:r>
          </a:p>
          <a:p>
            <a:pPr/>
            <a:r>
              <a:t>the length of the last sequence added is N50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all single-copy orthologous genes are successfully assembled, then other genes in this new genome have a great probability of being successfully assembled.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界kingdom 门phylum 纲class 目order 科family 属genus 种species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Eukaryotic.              lineages.         actinopterygii                 vertebrate</a:t>
            </a:r>
          </a:p>
          <a:p>
            <a:pPr/>
            <a:r>
              <a:t>U care rui ao tic |     lin nie G s |.    ac tin no (p) tai ruo G |.   ver t bu rui t</a:t>
            </a:r>
          </a:p>
          <a:p>
            <a:pPr/>
            <a:r>
              <a:t>界kingdom 门phylum 纲class 目order 科family 属genus 种species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Shape 2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principle 原理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worst</a:t>
            </a:r>
          </a:p>
          <a:p>
            <a:pPr/>
            <a:r>
              <a:t>Assembled most single copy genes</a:t>
            </a:r>
          </a:p>
          <a:p>
            <a:pPr/>
            <a:r>
              <a:t>Assembled minimal single copy genes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snails 蜗牛</a:t>
            </a:r>
          </a:p>
          <a:p>
            <a:pPr/>
            <a:r>
              <a:t>evidence 证据</a:t>
            </a:r>
          </a:p>
          <a:p>
            <a:pPr/>
            <a:r>
              <a:t>shock 震惊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hyperlink" Target="http://gmod.org/wiki/MAKER_Tutorial#Ab_Initio_Gene_Prediction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nome evaluation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Genome evaluation</a:t>
            </a:r>
          </a:p>
          <a:p>
            <a:pPr defTabSz="502412">
              <a:defRPr sz="6880"/>
            </a:pPr>
            <a:r>
              <a:t>&amp;</a:t>
            </a:r>
          </a:p>
          <a:p>
            <a:pPr defTabSz="502412">
              <a:defRPr sz="6880"/>
            </a:pPr>
            <a:r>
              <a:t>Annotation</a:t>
            </a:r>
          </a:p>
        </p:txBody>
      </p:sp>
      <p:sp>
        <p:nvSpPr>
          <p:cNvPr id="120" name="Lu Liang…"/>
          <p:cNvSpPr txBox="1"/>
          <p:nvPr>
            <p:ph type="subTitle" sz="quarter" idx="1"/>
          </p:nvPr>
        </p:nvSpPr>
        <p:spPr>
          <a:xfrm>
            <a:off x="1270000" y="5041900"/>
            <a:ext cx="10464800" cy="1351906"/>
          </a:xfrm>
          <a:prstGeom prst="rect">
            <a:avLst/>
          </a:prstGeom>
        </p:spPr>
        <p:txBody>
          <a:bodyPr/>
          <a:lstStyle/>
          <a:p>
            <a:pPr defTabSz="321310">
              <a:defRPr sz="2035"/>
            </a:pPr>
            <a:r>
              <a:t>Lu Liang</a:t>
            </a:r>
          </a:p>
          <a:p>
            <a:pPr defTabSz="321310">
              <a:defRPr sz="2035"/>
            </a:pPr>
            <a:r>
              <a:t>LMSE</a:t>
            </a:r>
          </a:p>
          <a:p>
            <a:pPr defTabSz="321310">
              <a:defRPr sz="2035"/>
            </a:pPr>
            <a:r>
              <a:t>Shanghai Ocean University</a:t>
            </a:r>
          </a:p>
          <a:p>
            <a:pPr defTabSz="321310">
              <a:defRPr sz="2035"/>
            </a:pPr>
            <a:r>
              <a:t>Jan 9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8803" y="1084357"/>
            <a:ext cx="10287194" cy="7584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rediction &amp; Annotation"/>
          <p:cNvSpPr txBox="1"/>
          <p:nvPr>
            <p:ph type="title"/>
          </p:nvPr>
        </p:nvSpPr>
        <p:spPr>
          <a:xfrm>
            <a:off x="952500" y="38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Prediction &amp; Annotation</a:t>
            </a:r>
          </a:p>
        </p:txBody>
      </p:sp>
      <p:pic>
        <p:nvPicPr>
          <p:cNvPr id="28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8810" y="1606863"/>
            <a:ext cx="13162420" cy="826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矩形 矩形" descr="矩形 矩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2882007"/>
            <a:ext cx="2645420" cy="11674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成组"/>
          <p:cNvGrpSpPr/>
          <p:nvPr/>
        </p:nvGrpSpPr>
        <p:grpSpPr>
          <a:xfrm>
            <a:off x="673100" y="264770"/>
            <a:ext cx="12253070" cy="835390"/>
            <a:chOff x="0" y="0"/>
            <a:chExt cx="12253069" cy="835388"/>
          </a:xfrm>
        </p:grpSpPr>
        <p:sp>
          <p:nvSpPr>
            <p:cNvPr id="288" name="矩形"/>
            <p:cNvSpPr/>
            <p:nvPr/>
          </p:nvSpPr>
          <p:spPr>
            <a:xfrm>
              <a:off x="0" y="618199"/>
              <a:ext cx="12253070" cy="21719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9" name="New Genome"/>
            <p:cNvSpPr txBox="1"/>
            <p:nvPr/>
          </p:nvSpPr>
          <p:spPr>
            <a:xfrm>
              <a:off x="4793132" y="-1"/>
              <a:ext cx="207233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New Genome</a:t>
              </a:r>
            </a:p>
          </p:txBody>
        </p:sp>
      </p:grpSp>
      <p:grpSp>
        <p:nvGrpSpPr>
          <p:cNvPr id="310" name="成组"/>
          <p:cNvGrpSpPr/>
          <p:nvPr/>
        </p:nvGrpSpPr>
        <p:grpSpPr>
          <a:xfrm>
            <a:off x="56078" y="1962773"/>
            <a:ext cx="13070444" cy="5828054"/>
            <a:chOff x="0" y="0"/>
            <a:chExt cx="13070442" cy="5828053"/>
          </a:xfrm>
        </p:grpSpPr>
        <p:pic>
          <p:nvPicPr>
            <p:cNvPr id="291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70443" cy="57663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Non-coding region"/>
            <p:cNvSpPr txBox="1"/>
            <p:nvPr/>
          </p:nvSpPr>
          <p:spPr>
            <a:xfrm>
              <a:off x="10528836" y="304256"/>
              <a:ext cx="1365326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Non-coding region</a:t>
              </a:r>
            </a:p>
          </p:txBody>
        </p:sp>
        <p:sp>
          <p:nvSpPr>
            <p:cNvPr id="293" name="Non-coding region"/>
            <p:cNvSpPr txBox="1"/>
            <p:nvPr/>
          </p:nvSpPr>
          <p:spPr>
            <a:xfrm>
              <a:off x="2040258" y="262198"/>
              <a:ext cx="1365326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Non-coding region</a:t>
              </a:r>
            </a:p>
          </p:txBody>
        </p:sp>
        <p:sp>
          <p:nvSpPr>
            <p:cNvPr id="294" name="Coding region"/>
            <p:cNvSpPr txBox="1"/>
            <p:nvPr/>
          </p:nvSpPr>
          <p:spPr>
            <a:xfrm>
              <a:off x="6094851" y="304256"/>
              <a:ext cx="1058541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Coding region</a:t>
              </a:r>
            </a:p>
          </p:txBody>
        </p:sp>
        <p:sp>
          <p:nvSpPr>
            <p:cNvPr id="295" name="Enhancer"/>
            <p:cNvSpPr txBox="1"/>
            <p:nvPr/>
          </p:nvSpPr>
          <p:spPr>
            <a:xfrm>
              <a:off x="1515633" y="555773"/>
              <a:ext cx="752037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Enhancer</a:t>
              </a:r>
            </a:p>
          </p:txBody>
        </p:sp>
        <p:sp>
          <p:nvSpPr>
            <p:cNvPr id="296" name="Promoter"/>
            <p:cNvSpPr txBox="1"/>
            <p:nvPr/>
          </p:nvSpPr>
          <p:spPr>
            <a:xfrm>
              <a:off x="2872886" y="555773"/>
              <a:ext cx="744034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Promoter</a:t>
              </a:r>
            </a:p>
          </p:txBody>
        </p:sp>
        <p:sp>
          <p:nvSpPr>
            <p:cNvPr id="297" name="Exon"/>
            <p:cNvSpPr txBox="1"/>
            <p:nvPr/>
          </p:nvSpPr>
          <p:spPr>
            <a:xfrm>
              <a:off x="4275482" y="526669"/>
              <a:ext cx="511293" cy="3015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300"/>
              </a:lvl1pPr>
            </a:lstStyle>
            <a:p>
              <a:pPr/>
              <a:r>
                <a:t>Exon</a:t>
              </a:r>
            </a:p>
          </p:txBody>
        </p:sp>
        <p:sp>
          <p:nvSpPr>
            <p:cNvPr id="298" name="Intron"/>
            <p:cNvSpPr txBox="1"/>
            <p:nvPr/>
          </p:nvSpPr>
          <p:spPr>
            <a:xfrm>
              <a:off x="4679640" y="543194"/>
              <a:ext cx="546049" cy="28913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200"/>
              </a:lvl1pPr>
            </a:lstStyle>
            <a:p>
              <a:pPr/>
              <a:r>
                <a:t>Intron</a:t>
              </a:r>
            </a:p>
          </p:txBody>
        </p:sp>
        <p:sp>
          <p:nvSpPr>
            <p:cNvPr id="299" name="Terminator"/>
            <p:cNvSpPr txBox="1"/>
            <p:nvPr/>
          </p:nvSpPr>
          <p:spPr>
            <a:xfrm>
              <a:off x="9585664" y="545445"/>
              <a:ext cx="837403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Terminator</a:t>
              </a:r>
            </a:p>
          </p:txBody>
        </p:sp>
        <p:sp>
          <p:nvSpPr>
            <p:cNvPr id="300" name="矩形"/>
            <p:cNvSpPr/>
            <p:nvPr/>
          </p:nvSpPr>
          <p:spPr>
            <a:xfrm>
              <a:off x="9861491" y="4529754"/>
              <a:ext cx="2936742" cy="1298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1" name="Enhancer"/>
            <p:cNvSpPr txBox="1"/>
            <p:nvPr/>
          </p:nvSpPr>
          <p:spPr>
            <a:xfrm>
              <a:off x="11599404" y="555773"/>
              <a:ext cx="752036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Enhancer</a:t>
              </a:r>
            </a:p>
          </p:txBody>
        </p:sp>
        <p:sp>
          <p:nvSpPr>
            <p:cNvPr id="302" name="Transcription initiation site"/>
            <p:cNvSpPr txBox="1"/>
            <p:nvPr/>
          </p:nvSpPr>
          <p:spPr>
            <a:xfrm>
              <a:off x="2860205" y="1525844"/>
              <a:ext cx="1889880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Transcription initiation site</a:t>
              </a:r>
            </a:p>
          </p:txBody>
        </p:sp>
        <p:sp>
          <p:nvSpPr>
            <p:cNvPr id="303" name="Transcription termination site"/>
            <p:cNvSpPr txBox="1"/>
            <p:nvPr/>
          </p:nvSpPr>
          <p:spPr>
            <a:xfrm>
              <a:off x="9770791" y="1525844"/>
              <a:ext cx="2079848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Transcription termination site</a:t>
              </a:r>
            </a:p>
          </p:txBody>
        </p:sp>
        <p:sp>
          <p:nvSpPr>
            <p:cNvPr id="304" name="5‘cap"/>
            <p:cNvSpPr txBox="1"/>
            <p:nvPr/>
          </p:nvSpPr>
          <p:spPr>
            <a:xfrm>
              <a:off x="3568908" y="3088537"/>
              <a:ext cx="913313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5‘cap</a:t>
              </a:r>
            </a:p>
          </p:txBody>
        </p:sp>
        <p:sp>
          <p:nvSpPr>
            <p:cNvPr id="305" name="3‘PolyA tail"/>
            <p:cNvSpPr txBox="1"/>
            <p:nvPr/>
          </p:nvSpPr>
          <p:spPr>
            <a:xfrm>
              <a:off x="8505463" y="3057537"/>
              <a:ext cx="1058541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3‘PolyA tail</a:t>
              </a:r>
            </a:p>
          </p:txBody>
        </p:sp>
        <p:sp>
          <p:nvSpPr>
            <p:cNvPr id="306" name="Translation initiation site"/>
            <p:cNvSpPr txBox="1"/>
            <p:nvPr/>
          </p:nvSpPr>
          <p:spPr>
            <a:xfrm>
              <a:off x="3887773" y="4651230"/>
              <a:ext cx="1749475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Translation initiation site</a:t>
              </a:r>
            </a:p>
          </p:txBody>
        </p:sp>
        <p:sp>
          <p:nvSpPr>
            <p:cNvPr id="307" name="Translation termination site"/>
            <p:cNvSpPr txBox="1"/>
            <p:nvPr/>
          </p:nvSpPr>
          <p:spPr>
            <a:xfrm>
              <a:off x="7383644" y="4651230"/>
              <a:ext cx="1939443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Translation termination site</a:t>
              </a:r>
            </a:p>
          </p:txBody>
        </p:sp>
        <p:sp>
          <p:nvSpPr>
            <p:cNvPr id="308" name="（splicing or modifications）"/>
            <p:cNvSpPr txBox="1"/>
            <p:nvPr/>
          </p:nvSpPr>
          <p:spPr>
            <a:xfrm>
              <a:off x="711259" y="3892960"/>
              <a:ext cx="2045729" cy="3063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（splicing or modifications）</a:t>
              </a:r>
            </a:p>
          </p:txBody>
        </p:sp>
        <p:sp>
          <p:nvSpPr>
            <p:cNvPr id="309" name="Polypeptide chain"/>
            <p:cNvSpPr txBox="1"/>
            <p:nvPr/>
          </p:nvSpPr>
          <p:spPr>
            <a:xfrm>
              <a:off x="145745" y="5329804"/>
              <a:ext cx="1310569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pPr/>
              <a:r>
                <a:t>Polypeptide chain</a:t>
              </a:r>
            </a:p>
          </p:txBody>
        </p:sp>
      </p:grpSp>
      <p:grpSp>
        <p:nvGrpSpPr>
          <p:cNvPr id="313" name="成组"/>
          <p:cNvGrpSpPr/>
          <p:nvPr/>
        </p:nvGrpSpPr>
        <p:grpSpPr>
          <a:xfrm>
            <a:off x="6591299" y="1257300"/>
            <a:ext cx="4410540" cy="852590"/>
            <a:chOff x="0" y="0"/>
            <a:chExt cx="4410538" cy="852589"/>
          </a:xfrm>
        </p:grpSpPr>
        <p:sp>
          <p:nvSpPr>
            <p:cNvPr id="311" name="线条"/>
            <p:cNvSpPr/>
            <p:nvPr/>
          </p:nvSpPr>
          <p:spPr>
            <a:xfrm flipH="1">
              <a:off x="-1" y="0"/>
              <a:ext cx="2" cy="8525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2" name="Where are the genes, each gene structure"/>
            <p:cNvSpPr txBox="1"/>
            <p:nvPr/>
          </p:nvSpPr>
          <p:spPr>
            <a:xfrm>
              <a:off x="136061" y="245275"/>
              <a:ext cx="4274478" cy="362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1700">
                  <a:solidFill>
                    <a:srgbClr val="0006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Where are the genes, each gene structure</a:t>
              </a:r>
            </a:p>
          </p:txBody>
        </p:sp>
      </p:grpSp>
      <p:grpSp>
        <p:nvGrpSpPr>
          <p:cNvPr id="316" name="成组"/>
          <p:cNvGrpSpPr/>
          <p:nvPr/>
        </p:nvGrpSpPr>
        <p:grpSpPr>
          <a:xfrm>
            <a:off x="5340305" y="7696200"/>
            <a:ext cx="2501990" cy="1514222"/>
            <a:chOff x="0" y="0"/>
            <a:chExt cx="2501988" cy="1514221"/>
          </a:xfrm>
        </p:grpSpPr>
        <p:sp>
          <p:nvSpPr>
            <p:cNvPr id="314" name="线条"/>
            <p:cNvSpPr/>
            <p:nvPr/>
          </p:nvSpPr>
          <p:spPr>
            <a:xfrm flipH="1">
              <a:off x="1250994" y="0"/>
              <a:ext cx="1" cy="8525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5" name="Gene function"/>
            <p:cNvSpPr txBox="1"/>
            <p:nvPr/>
          </p:nvSpPr>
          <p:spPr>
            <a:xfrm>
              <a:off x="0" y="978805"/>
              <a:ext cx="2501989" cy="535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90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Gene function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4"/>
      <p:bldP build="whole" bldLvl="1" animBg="1" rev="0" advAuto="0" spid="313" grpId="2"/>
      <p:bldP build="whole" bldLvl="1" animBg="1" rev="0" advAuto="0" spid="310" grpId="3"/>
      <p:bldP build="whole" bldLvl="1" animBg="1" rev="0" advAuto="0" spid="29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b initio prediction…"/>
          <p:cNvSpPr txBox="1"/>
          <p:nvPr/>
        </p:nvSpPr>
        <p:spPr>
          <a:xfrm>
            <a:off x="2773673" y="1881520"/>
            <a:ext cx="5194301" cy="230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</a:pPr>
            <a:r>
              <a:rPr i="1"/>
              <a:t>Ab initio</a:t>
            </a:r>
            <a:r>
              <a:t> prediction</a:t>
            </a:r>
          </a:p>
          <a:p>
            <a:pPr lvl="6" indent="0" algn="l"/>
            <a:r>
              <a:t>     </a:t>
            </a:r>
          </a:p>
          <a:p>
            <a:pPr algn="l"/>
            <a:r>
              <a:t>2. homology-based prediction</a:t>
            </a:r>
          </a:p>
          <a:p>
            <a:pPr algn="l"/>
            <a:r>
              <a:t>     </a:t>
            </a:r>
          </a:p>
          <a:p>
            <a:pPr algn="l"/>
            <a:r>
              <a:t>3. transcriptome-based prediction</a:t>
            </a:r>
          </a:p>
          <a:p>
            <a:pPr algn="l"/>
            <a:r>
              <a:t>     </a:t>
            </a:r>
          </a:p>
        </p:txBody>
      </p:sp>
      <p:sp>
        <p:nvSpPr>
          <p:cNvPr id="321" name="线条"/>
          <p:cNvSpPr/>
          <p:nvPr/>
        </p:nvSpPr>
        <p:spPr>
          <a:xfrm>
            <a:off x="2568984" y="1831684"/>
            <a:ext cx="56163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2" name="线条"/>
          <p:cNvSpPr/>
          <p:nvPr/>
        </p:nvSpPr>
        <p:spPr>
          <a:xfrm>
            <a:off x="2568984" y="4233914"/>
            <a:ext cx="56163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3" name="线条"/>
          <p:cNvSpPr/>
          <p:nvPr/>
        </p:nvSpPr>
        <p:spPr>
          <a:xfrm>
            <a:off x="8169684" y="1831684"/>
            <a:ext cx="1" cy="24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4" name="线条"/>
          <p:cNvSpPr/>
          <p:nvPr/>
        </p:nvSpPr>
        <p:spPr>
          <a:xfrm flipH="1">
            <a:off x="2568984" y="1831684"/>
            <a:ext cx="1" cy="24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5" name="线条"/>
          <p:cNvSpPr/>
          <p:nvPr/>
        </p:nvSpPr>
        <p:spPr>
          <a:xfrm>
            <a:off x="5377173" y="5934749"/>
            <a:ext cx="1" cy="102866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35" name="成组"/>
          <p:cNvGrpSpPr/>
          <p:nvPr/>
        </p:nvGrpSpPr>
        <p:grpSpPr>
          <a:xfrm>
            <a:off x="5370823" y="2261888"/>
            <a:ext cx="7100266" cy="3939562"/>
            <a:chOff x="0" y="0"/>
            <a:chExt cx="7100265" cy="3939560"/>
          </a:xfrm>
        </p:grpSpPr>
        <p:sp>
          <p:nvSpPr>
            <p:cNvPr id="326" name="Multiple annotations…"/>
            <p:cNvSpPr txBox="1"/>
            <p:nvPr/>
          </p:nvSpPr>
          <p:spPr>
            <a:xfrm>
              <a:off x="3847134" y="975075"/>
              <a:ext cx="3253131" cy="199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Multiple annotations </a:t>
              </a:r>
            </a:p>
            <a:p>
              <a:pPr/>
              <a:r>
                <a:t>are often required to </a:t>
              </a:r>
            </a:p>
            <a:p>
              <a:pPr/>
              <a:r>
                <a:t>improve accuracy</a:t>
              </a:r>
            </a:p>
            <a:p>
              <a:pPr/>
              <a:r>
                <a:t>（retraining de novo </a:t>
              </a:r>
            </a:p>
            <a:p>
              <a:pPr/>
              <a:r>
                <a:t>prediction model)</a:t>
              </a:r>
            </a:p>
          </p:txBody>
        </p:sp>
        <p:sp>
          <p:nvSpPr>
            <p:cNvPr id="327" name="线条"/>
            <p:cNvSpPr/>
            <p:nvPr/>
          </p:nvSpPr>
          <p:spPr>
            <a:xfrm>
              <a:off x="0" y="3939560"/>
              <a:ext cx="540912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8" name="线条"/>
            <p:cNvSpPr/>
            <p:nvPr/>
          </p:nvSpPr>
          <p:spPr>
            <a:xfrm>
              <a:off x="3847134" y="770910"/>
              <a:ext cx="325313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9" name="线条"/>
            <p:cNvSpPr/>
            <p:nvPr/>
          </p:nvSpPr>
          <p:spPr>
            <a:xfrm>
              <a:off x="3847134" y="3027123"/>
              <a:ext cx="325313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0" name="线条"/>
            <p:cNvSpPr/>
            <p:nvPr/>
          </p:nvSpPr>
          <p:spPr>
            <a:xfrm flipH="1">
              <a:off x="3847134" y="770910"/>
              <a:ext cx="1" cy="22562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1" name="线条"/>
            <p:cNvSpPr/>
            <p:nvPr/>
          </p:nvSpPr>
          <p:spPr>
            <a:xfrm>
              <a:off x="7085634" y="770910"/>
              <a:ext cx="1" cy="22562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2" name="线条"/>
            <p:cNvSpPr/>
            <p:nvPr/>
          </p:nvSpPr>
          <p:spPr>
            <a:xfrm flipH="1" flipV="1">
              <a:off x="5392637" y="3099602"/>
              <a:ext cx="4863" cy="8354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3" name="线条"/>
            <p:cNvSpPr/>
            <p:nvPr/>
          </p:nvSpPr>
          <p:spPr>
            <a:xfrm flipV="1">
              <a:off x="5422899" y="0"/>
              <a:ext cx="1" cy="7775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4" name="线条"/>
            <p:cNvSpPr/>
            <p:nvPr/>
          </p:nvSpPr>
          <p:spPr>
            <a:xfrm flipH="1" flipV="1">
              <a:off x="2786161" y="7029"/>
              <a:ext cx="263391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42" name="成组"/>
          <p:cNvGrpSpPr/>
          <p:nvPr/>
        </p:nvGrpSpPr>
        <p:grpSpPr>
          <a:xfrm>
            <a:off x="4410855" y="4372649"/>
            <a:ext cx="1919937" cy="1424331"/>
            <a:chOff x="0" y="0"/>
            <a:chExt cx="1919935" cy="1424329"/>
          </a:xfrm>
        </p:grpSpPr>
        <p:sp>
          <p:nvSpPr>
            <p:cNvPr id="336" name="Filter results"/>
            <p:cNvSpPr txBox="1"/>
            <p:nvPr/>
          </p:nvSpPr>
          <p:spPr>
            <a:xfrm>
              <a:off x="0" y="963271"/>
              <a:ext cx="1919936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Filter results</a:t>
              </a:r>
            </a:p>
          </p:txBody>
        </p:sp>
        <p:sp>
          <p:nvSpPr>
            <p:cNvPr id="337" name="线条"/>
            <p:cNvSpPr/>
            <p:nvPr/>
          </p:nvSpPr>
          <p:spPr>
            <a:xfrm flipH="1">
              <a:off x="966317" y="0"/>
              <a:ext cx="1" cy="958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8" name="线条"/>
            <p:cNvSpPr/>
            <p:nvPr/>
          </p:nvSpPr>
          <p:spPr>
            <a:xfrm>
              <a:off x="12286" y="1406612"/>
              <a:ext cx="18978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9" name="线条"/>
            <p:cNvSpPr/>
            <p:nvPr/>
          </p:nvSpPr>
          <p:spPr>
            <a:xfrm>
              <a:off x="0" y="1017639"/>
              <a:ext cx="191993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0" name="线条"/>
            <p:cNvSpPr/>
            <p:nvPr/>
          </p:nvSpPr>
          <p:spPr>
            <a:xfrm>
              <a:off x="1913744" y="1004768"/>
              <a:ext cx="1" cy="4135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1" name="线条"/>
            <p:cNvSpPr/>
            <p:nvPr/>
          </p:nvSpPr>
          <p:spPr>
            <a:xfrm flipH="1">
              <a:off x="13817" y="1004400"/>
              <a:ext cx="1" cy="4160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49" name="成组"/>
          <p:cNvGrpSpPr/>
          <p:nvPr/>
        </p:nvGrpSpPr>
        <p:grpSpPr>
          <a:xfrm>
            <a:off x="2716523" y="7101186"/>
            <a:ext cx="5321301" cy="1847706"/>
            <a:chOff x="0" y="0"/>
            <a:chExt cx="5321300" cy="1847705"/>
          </a:xfrm>
        </p:grpSpPr>
        <p:sp>
          <p:nvSpPr>
            <p:cNvPr id="343" name="Alignment with multiple databases"/>
            <p:cNvSpPr txBox="1"/>
            <p:nvPr/>
          </p:nvSpPr>
          <p:spPr>
            <a:xfrm>
              <a:off x="98806" y="-1"/>
              <a:ext cx="512368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Alignment with multiple databases</a:t>
              </a:r>
            </a:p>
          </p:txBody>
        </p:sp>
        <p:sp>
          <p:nvSpPr>
            <p:cNvPr id="344" name="Nr; Nt; Interproscan; GO; Pfam; KEGG..."/>
            <p:cNvSpPr/>
            <p:nvPr/>
          </p:nvSpPr>
          <p:spPr>
            <a:xfrm>
              <a:off x="88900" y="598829"/>
              <a:ext cx="5143500" cy="112142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Nr; Nt; Interproscan; GO; Pfam; KEGG...</a:t>
              </a:r>
            </a:p>
          </p:txBody>
        </p:sp>
        <p:sp>
          <p:nvSpPr>
            <p:cNvPr id="345" name="线条"/>
            <p:cNvSpPr/>
            <p:nvPr/>
          </p:nvSpPr>
          <p:spPr>
            <a:xfrm>
              <a:off x="0" y="32748"/>
              <a:ext cx="53213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6" name="线条"/>
            <p:cNvSpPr/>
            <p:nvPr/>
          </p:nvSpPr>
          <p:spPr>
            <a:xfrm>
              <a:off x="0" y="1847705"/>
              <a:ext cx="53213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7" name="线条"/>
            <p:cNvSpPr/>
            <p:nvPr/>
          </p:nvSpPr>
          <p:spPr>
            <a:xfrm>
              <a:off x="5302249" y="20048"/>
              <a:ext cx="1" cy="17959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8" name="线条"/>
            <p:cNvSpPr/>
            <p:nvPr/>
          </p:nvSpPr>
          <p:spPr>
            <a:xfrm flipH="1">
              <a:off x="6350" y="20048"/>
              <a:ext cx="1" cy="18161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52" name="成组"/>
          <p:cNvGrpSpPr/>
          <p:nvPr/>
        </p:nvGrpSpPr>
        <p:grpSpPr>
          <a:xfrm>
            <a:off x="8018773" y="7101186"/>
            <a:ext cx="4073298" cy="1816104"/>
            <a:chOff x="0" y="0"/>
            <a:chExt cx="4073297" cy="1816102"/>
          </a:xfrm>
        </p:grpSpPr>
        <p:sp>
          <p:nvSpPr>
            <p:cNvPr id="350" name="线条"/>
            <p:cNvSpPr/>
            <p:nvPr/>
          </p:nvSpPr>
          <p:spPr>
            <a:xfrm>
              <a:off x="0" y="940226"/>
              <a:ext cx="78982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1" name="Structure and function of multiple genes in the genome"/>
            <p:cNvSpPr/>
            <p:nvPr/>
          </p:nvSpPr>
          <p:spPr>
            <a:xfrm>
              <a:off x="820166" y="0"/>
              <a:ext cx="3253132" cy="181610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7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Structure and function of multiple genes in the genome</a:t>
              </a:r>
            </a:p>
          </p:txBody>
        </p:sp>
      </p:grpSp>
      <p:sp>
        <p:nvSpPr>
          <p:cNvPr id="353" name="A new Genome…"/>
          <p:cNvSpPr/>
          <p:nvPr/>
        </p:nvSpPr>
        <p:spPr>
          <a:xfrm>
            <a:off x="2917955" y="502420"/>
            <a:ext cx="4905738" cy="85973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 new Genome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(After mask the repeat sequence)</a:t>
            </a:r>
          </a:p>
        </p:txBody>
      </p:sp>
      <p:sp>
        <p:nvSpPr>
          <p:cNvPr id="354" name="线条"/>
          <p:cNvSpPr/>
          <p:nvPr/>
        </p:nvSpPr>
        <p:spPr>
          <a:xfrm>
            <a:off x="5370823" y="1464349"/>
            <a:ext cx="1" cy="3125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57" name="成组"/>
          <p:cNvGrpSpPr/>
          <p:nvPr/>
        </p:nvGrpSpPr>
        <p:grpSpPr>
          <a:xfrm>
            <a:off x="342663" y="1678393"/>
            <a:ext cx="12319623" cy="5199857"/>
            <a:chOff x="0" y="0"/>
            <a:chExt cx="12319622" cy="5199856"/>
          </a:xfrm>
        </p:grpSpPr>
        <p:sp>
          <p:nvSpPr>
            <p:cNvPr id="355" name="矩形标注"/>
            <p:cNvSpPr/>
            <p:nvPr/>
          </p:nvSpPr>
          <p:spPr>
            <a:xfrm>
              <a:off x="1783781" y="0"/>
              <a:ext cx="10535842" cy="519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" y="0"/>
                  </a:moveTo>
                  <a:cubicBezTo>
                    <a:pt x="764" y="0"/>
                    <a:pt x="481" y="573"/>
                    <a:pt x="481" y="1279"/>
                  </a:cubicBezTo>
                  <a:lnTo>
                    <a:pt x="481" y="10180"/>
                  </a:lnTo>
                  <a:lnTo>
                    <a:pt x="0" y="10816"/>
                  </a:lnTo>
                  <a:lnTo>
                    <a:pt x="481" y="11453"/>
                  </a:lnTo>
                  <a:lnTo>
                    <a:pt x="481" y="20321"/>
                  </a:lnTo>
                  <a:cubicBezTo>
                    <a:pt x="481" y="21027"/>
                    <a:pt x="764" y="21600"/>
                    <a:pt x="1112" y="21600"/>
                  </a:cubicBezTo>
                  <a:lnTo>
                    <a:pt x="20969" y="21600"/>
                  </a:lnTo>
                  <a:cubicBezTo>
                    <a:pt x="21317" y="21600"/>
                    <a:pt x="21600" y="21027"/>
                    <a:pt x="21600" y="20321"/>
                  </a:cubicBezTo>
                  <a:lnTo>
                    <a:pt x="21600" y="1279"/>
                  </a:lnTo>
                  <a:cubicBezTo>
                    <a:pt x="21600" y="573"/>
                    <a:pt x="21317" y="0"/>
                    <a:pt x="20969" y="0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chemeClr val="accent1">
                <a:alpha val="145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6" name="Prediction…"/>
            <p:cNvSpPr/>
            <p:nvPr/>
          </p:nvSpPr>
          <p:spPr>
            <a:xfrm>
              <a:off x="0" y="1530037"/>
              <a:ext cx="1750368" cy="1993901"/>
            </a:xfrm>
            <a:prstGeom prst="roundRect">
              <a:avLst>
                <a:gd name="adj" fmla="val 1088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7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Prediction</a:t>
              </a:r>
            </a:p>
            <a:p>
              <a:pPr>
                <a:defRPr b="0"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for</a:t>
              </a:r>
            </a:p>
            <a:p>
              <a:pPr>
                <a:defRPr b="0"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Where are the genes each gene structure</a:t>
              </a:r>
            </a:p>
          </p:txBody>
        </p:sp>
      </p:grpSp>
      <p:grpSp>
        <p:nvGrpSpPr>
          <p:cNvPr id="360" name="成组"/>
          <p:cNvGrpSpPr/>
          <p:nvPr/>
        </p:nvGrpSpPr>
        <p:grpSpPr>
          <a:xfrm>
            <a:off x="342589" y="6886207"/>
            <a:ext cx="7901213" cy="2271714"/>
            <a:chOff x="0" y="0"/>
            <a:chExt cx="7901212" cy="2271712"/>
          </a:xfrm>
        </p:grpSpPr>
        <p:sp>
          <p:nvSpPr>
            <p:cNvPr id="358" name="矩形标注"/>
            <p:cNvSpPr/>
            <p:nvPr/>
          </p:nvSpPr>
          <p:spPr>
            <a:xfrm>
              <a:off x="1817912" y="0"/>
              <a:ext cx="6083301" cy="22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" y="0"/>
                  </a:moveTo>
                  <a:cubicBezTo>
                    <a:pt x="925" y="0"/>
                    <a:pt x="712" y="573"/>
                    <a:pt x="712" y="1279"/>
                  </a:cubicBezTo>
                  <a:lnTo>
                    <a:pt x="712" y="9713"/>
                  </a:lnTo>
                  <a:lnTo>
                    <a:pt x="0" y="10800"/>
                  </a:lnTo>
                  <a:lnTo>
                    <a:pt x="712" y="11891"/>
                  </a:lnTo>
                  <a:lnTo>
                    <a:pt x="712" y="20321"/>
                  </a:lnTo>
                  <a:cubicBezTo>
                    <a:pt x="712" y="21027"/>
                    <a:pt x="925" y="21600"/>
                    <a:pt x="1189" y="21600"/>
                  </a:cubicBezTo>
                  <a:lnTo>
                    <a:pt x="21122" y="21600"/>
                  </a:lnTo>
                  <a:cubicBezTo>
                    <a:pt x="21386" y="21600"/>
                    <a:pt x="21600" y="21027"/>
                    <a:pt x="21600" y="20321"/>
                  </a:cubicBezTo>
                  <a:lnTo>
                    <a:pt x="21600" y="1279"/>
                  </a:lnTo>
                  <a:cubicBezTo>
                    <a:pt x="21600" y="573"/>
                    <a:pt x="21386" y="0"/>
                    <a:pt x="21122" y="0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1">
                <a:alpha val="145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9" name="Annotation…"/>
            <p:cNvSpPr/>
            <p:nvPr/>
          </p:nvSpPr>
          <p:spPr>
            <a:xfrm>
              <a:off x="0" y="158255"/>
              <a:ext cx="1750368" cy="1993901"/>
            </a:xfrm>
            <a:prstGeom prst="roundRect">
              <a:avLst>
                <a:gd name="adj" fmla="val 1088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5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Annotation</a:t>
              </a:r>
            </a:p>
            <a:p>
              <a:pPr>
                <a:defRPr b="0"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for</a:t>
              </a:r>
            </a:p>
            <a:p>
              <a:pPr>
                <a:defRPr b="0" sz="1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Gene function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5"/>
      <p:bldP build="whole" bldLvl="1" animBg="1" rev="0" advAuto="0" spid="335" grpId="2"/>
      <p:bldP build="whole" bldLvl="1" animBg="1" rev="0" advAuto="0" spid="325" grpId="4"/>
      <p:bldP build="whole" bldLvl="1" animBg="1" rev="0" advAuto="0" spid="352" grpId="7"/>
      <p:bldP build="whole" bldLvl="1" animBg="1" rev="0" advAuto="0" spid="342" grpId="1"/>
      <p:bldP build="whole" bldLvl="1" animBg="1" rev="0" advAuto="0" spid="360" grpId="6"/>
      <p:bldP build="whole" bldLvl="1" animBg="1" rev="0" advAuto="0" spid="35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Ab initio prediction"/>
          <p:cNvSpPr txBox="1"/>
          <p:nvPr>
            <p:ph type="title"/>
          </p:nvPr>
        </p:nvSpPr>
        <p:spPr>
          <a:xfrm>
            <a:off x="952500" y="1524000"/>
            <a:ext cx="11099800" cy="2159000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rPr i="1"/>
              <a:t>Ab initio </a:t>
            </a:r>
            <a:r>
              <a:t>prediction</a:t>
            </a:r>
          </a:p>
        </p:txBody>
      </p:sp>
      <p:sp>
        <p:nvSpPr>
          <p:cNvPr id="365" name="Based on…"/>
          <p:cNvSpPr txBox="1"/>
          <p:nvPr/>
        </p:nvSpPr>
        <p:spPr>
          <a:xfrm>
            <a:off x="4448810" y="4221925"/>
            <a:ext cx="4107181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Based on </a:t>
            </a:r>
          </a:p>
          <a:p>
            <a:pPr>
              <a:defRPr sz="3000"/>
            </a:pPr>
            <a:r>
              <a:t>Hidden Markov Model</a:t>
            </a:r>
          </a:p>
        </p:txBody>
      </p:sp>
      <p:sp>
        <p:nvSpPr>
          <p:cNvPr id="366" name="——Probability of the next element in the sequence"/>
          <p:cNvSpPr txBox="1"/>
          <p:nvPr/>
        </p:nvSpPr>
        <p:spPr>
          <a:xfrm>
            <a:off x="1799717" y="5460175"/>
            <a:ext cx="940536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——Probability of the next element in the sequence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1690" y="1846169"/>
            <a:ext cx="10201420" cy="6924862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Hidden Markov Model of DNA Sequence"/>
          <p:cNvSpPr txBox="1"/>
          <p:nvPr/>
        </p:nvSpPr>
        <p:spPr>
          <a:xfrm>
            <a:off x="2915647" y="926091"/>
            <a:ext cx="7173507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Hidden Markov Model of DNA Sequence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Hidden Markov Model of Gene Structure"/>
          <p:cNvSpPr txBox="1"/>
          <p:nvPr>
            <p:ph type="title"/>
          </p:nvPr>
        </p:nvSpPr>
        <p:spPr>
          <a:xfrm>
            <a:off x="952500" y="-495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Hidden Markov Model of Gene Structure</a:t>
            </a:r>
          </a:p>
        </p:txBody>
      </p:sp>
      <p:pic>
        <p:nvPicPr>
          <p:cNvPr id="374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9372" y="781050"/>
            <a:ext cx="8934778" cy="877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550" y="5365750"/>
            <a:ext cx="11391900" cy="473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raining Database…"/>
          <p:cNvSpPr txBox="1"/>
          <p:nvPr/>
        </p:nvSpPr>
        <p:spPr>
          <a:xfrm>
            <a:off x="116586" y="2429015"/>
            <a:ext cx="3337408" cy="1263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/>
            </a:pPr>
            <a:r>
              <a:t>Training Database</a:t>
            </a:r>
          </a:p>
          <a:p>
            <a:pPr marL="357187" indent="-357187" algn="l">
              <a:buSzPct val="100000"/>
              <a:buAutoNum type="arabicPeriod" startAt="1"/>
              <a:defRPr sz="1800"/>
            </a:pPr>
            <a:r>
              <a:t>Homology genes</a:t>
            </a:r>
          </a:p>
          <a:p>
            <a:pPr marL="357187" indent="-357187" algn="l">
              <a:buSzPct val="100000"/>
              <a:buAutoNum type="arabicPeriod" startAt="1"/>
              <a:defRPr sz="1800"/>
            </a:pPr>
            <a:r>
              <a:t>Gene from Transcriptome</a:t>
            </a:r>
          </a:p>
          <a:p>
            <a:pPr marL="357187" indent="-357187" algn="l">
              <a:buSzPct val="100000"/>
              <a:buAutoNum type="arabicPeriod" startAt="1"/>
              <a:defRPr sz="1800"/>
            </a:pPr>
            <a:r>
              <a:t>Results of the last run</a:t>
            </a:r>
          </a:p>
        </p:txBody>
      </p:sp>
      <p:sp>
        <p:nvSpPr>
          <p:cNvPr id="377" name="矩形"/>
          <p:cNvSpPr/>
          <p:nvPr/>
        </p:nvSpPr>
        <p:spPr>
          <a:xfrm>
            <a:off x="88900" y="2425700"/>
            <a:ext cx="3312008" cy="12700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8" name="线条"/>
          <p:cNvSpPr/>
          <p:nvPr/>
        </p:nvSpPr>
        <p:spPr>
          <a:xfrm>
            <a:off x="3403600" y="3098800"/>
            <a:ext cx="48827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82" name="成组"/>
          <p:cNvGrpSpPr/>
          <p:nvPr/>
        </p:nvGrpSpPr>
        <p:grpSpPr>
          <a:xfrm>
            <a:off x="206211" y="4693003"/>
            <a:ext cx="4850518" cy="2482497"/>
            <a:chOff x="0" y="0"/>
            <a:chExt cx="4850517" cy="2482496"/>
          </a:xfrm>
        </p:grpSpPr>
        <p:pic>
          <p:nvPicPr>
            <p:cNvPr id="379" name="图像" descr="图像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850518" cy="1131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0" name="线条"/>
            <p:cNvSpPr/>
            <p:nvPr/>
          </p:nvSpPr>
          <p:spPr>
            <a:xfrm flipV="1">
              <a:off x="2498888" y="1187096"/>
              <a:ext cx="1" cy="1295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1" name="线条"/>
            <p:cNvSpPr/>
            <p:nvPr/>
          </p:nvSpPr>
          <p:spPr>
            <a:xfrm>
              <a:off x="2498888" y="2469796"/>
              <a:ext cx="160142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1"/>
      <p:bldP build="whole" bldLvl="1" animBg="1" rev="0" advAuto="0" spid="38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Homology-based prediction…"/>
          <p:cNvSpPr txBox="1"/>
          <p:nvPr/>
        </p:nvSpPr>
        <p:spPr>
          <a:xfrm>
            <a:off x="2755290" y="616599"/>
            <a:ext cx="7494220" cy="184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Homology-based prediction</a:t>
            </a:r>
          </a:p>
          <a:p>
            <a:pPr>
              <a:defRPr sz="3800"/>
            </a:pPr>
            <a:r>
              <a:t>&amp;</a:t>
            </a:r>
          </a:p>
          <a:p>
            <a:pPr>
              <a:defRPr sz="3800"/>
            </a:pPr>
            <a:r>
              <a:t>Transcriptome-based prediction</a:t>
            </a:r>
          </a:p>
        </p:txBody>
      </p:sp>
      <p:pic>
        <p:nvPicPr>
          <p:cNvPr id="38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3422650"/>
            <a:ext cx="44958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Homology genes"/>
          <p:cNvSpPr txBox="1"/>
          <p:nvPr/>
        </p:nvSpPr>
        <p:spPr>
          <a:xfrm>
            <a:off x="1702816" y="2893670"/>
            <a:ext cx="25633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Homology genes</a:t>
            </a:r>
          </a:p>
        </p:txBody>
      </p:sp>
      <p:pic>
        <p:nvPicPr>
          <p:cNvPr id="38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9450" y="3416300"/>
            <a:ext cx="3289300" cy="22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Transcriptome"/>
          <p:cNvSpPr txBox="1"/>
          <p:nvPr/>
        </p:nvSpPr>
        <p:spPr>
          <a:xfrm>
            <a:off x="8837371" y="2893670"/>
            <a:ext cx="22134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Transcriptome</a:t>
            </a:r>
          </a:p>
        </p:txBody>
      </p:sp>
      <p:grpSp>
        <p:nvGrpSpPr>
          <p:cNvPr id="393" name="成组"/>
          <p:cNvGrpSpPr/>
          <p:nvPr/>
        </p:nvGrpSpPr>
        <p:grpSpPr>
          <a:xfrm>
            <a:off x="469900" y="5281040"/>
            <a:ext cx="12253070" cy="835390"/>
            <a:chOff x="0" y="0"/>
            <a:chExt cx="12253069" cy="835388"/>
          </a:xfrm>
        </p:grpSpPr>
        <p:sp>
          <p:nvSpPr>
            <p:cNvPr id="391" name="矩形"/>
            <p:cNvSpPr/>
            <p:nvPr/>
          </p:nvSpPr>
          <p:spPr>
            <a:xfrm>
              <a:off x="0" y="618199"/>
              <a:ext cx="12253070" cy="21719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2" name="New Genome"/>
            <p:cNvSpPr txBox="1"/>
            <p:nvPr/>
          </p:nvSpPr>
          <p:spPr>
            <a:xfrm>
              <a:off x="4793132" y="-1"/>
              <a:ext cx="207233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New Genome</a:t>
              </a:r>
            </a:p>
          </p:txBody>
        </p:sp>
      </p:grpSp>
      <p:sp>
        <p:nvSpPr>
          <p:cNvPr id="394" name="线条"/>
          <p:cNvSpPr/>
          <p:nvPr/>
        </p:nvSpPr>
        <p:spPr>
          <a:xfrm flipH="1" flipV="1">
            <a:off x="3564820" y="3777027"/>
            <a:ext cx="2871054" cy="108171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5" name="线条"/>
          <p:cNvSpPr/>
          <p:nvPr/>
        </p:nvSpPr>
        <p:spPr>
          <a:xfrm flipH="1">
            <a:off x="6437798" y="3807009"/>
            <a:ext cx="3478376" cy="104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6" name="线条"/>
          <p:cNvSpPr/>
          <p:nvPr/>
        </p:nvSpPr>
        <p:spPr>
          <a:xfrm>
            <a:off x="6438900" y="4851400"/>
            <a:ext cx="0" cy="4572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7" name="Alignment…"/>
          <p:cNvSpPr txBox="1"/>
          <p:nvPr/>
        </p:nvSpPr>
        <p:spPr>
          <a:xfrm>
            <a:off x="5646369" y="3765143"/>
            <a:ext cx="171206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Alignment</a:t>
            </a:r>
          </a:p>
          <a:p>
            <a:pPr/>
            <a:r>
              <a:t>（BLAST）</a:t>
            </a:r>
          </a:p>
        </p:txBody>
      </p:sp>
      <p:sp>
        <p:nvSpPr>
          <p:cNvPr id="398" name="线条"/>
          <p:cNvSpPr/>
          <p:nvPr/>
        </p:nvSpPr>
        <p:spPr>
          <a:xfrm>
            <a:off x="4610100" y="6178969"/>
            <a:ext cx="1" cy="6075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99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6848086"/>
            <a:ext cx="7035800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9500" y="8490708"/>
            <a:ext cx="7061200" cy="120650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线条"/>
          <p:cNvSpPr/>
          <p:nvPr/>
        </p:nvSpPr>
        <p:spPr>
          <a:xfrm>
            <a:off x="8191500" y="8310447"/>
            <a:ext cx="5269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2" name="These results can be used…"/>
          <p:cNvSpPr txBox="1"/>
          <p:nvPr/>
        </p:nvSpPr>
        <p:spPr>
          <a:xfrm>
            <a:off x="8713317" y="7895767"/>
            <a:ext cx="413796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These results can be used </a:t>
            </a:r>
          </a:p>
          <a:p>
            <a:pPr/>
            <a:r>
              <a:t>to retrain the genetic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olishing, Synthesize, Selecting and Revising"/>
          <p:cNvSpPr txBox="1"/>
          <p:nvPr/>
        </p:nvSpPr>
        <p:spPr>
          <a:xfrm>
            <a:off x="3166211" y="1496670"/>
            <a:ext cx="66723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Polishing, Synthesize, Selecting and Revising</a:t>
            </a:r>
          </a:p>
        </p:txBody>
      </p:sp>
      <p:sp>
        <p:nvSpPr>
          <p:cNvPr id="405" name="Filter Result"/>
          <p:cNvSpPr txBox="1"/>
          <p:nvPr/>
        </p:nvSpPr>
        <p:spPr>
          <a:xfrm>
            <a:off x="5024234" y="750133"/>
            <a:ext cx="2956332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Filter Result</a:t>
            </a:r>
          </a:p>
        </p:txBody>
      </p:sp>
      <p:pic>
        <p:nvPicPr>
          <p:cNvPr id="40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6602" y="1969333"/>
            <a:ext cx="6971596" cy="4417934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Polishing: Use Exonerate to correct inaccurate BLAST alignments…"/>
          <p:cNvSpPr txBox="1"/>
          <p:nvPr/>
        </p:nvSpPr>
        <p:spPr>
          <a:xfrm>
            <a:off x="705136" y="6290920"/>
            <a:ext cx="11594527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Polishing: Use Exonerate to correct inaccurate BLAST alignments</a:t>
            </a:r>
          </a:p>
          <a:p>
            <a:pPr algn="l"/>
          </a:p>
          <a:p>
            <a:pPr algn="l"/>
            <a:r>
              <a:t>Synthesize: Integrate all evidence to retaining model, then produce </a:t>
            </a:r>
          </a:p>
          <a:p>
            <a:pPr algn="l"/>
            <a:r>
              <a:t>                     even better gene predictions.</a:t>
            </a:r>
          </a:p>
          <a:p>
            <a:pPr algn="l"/>
          </a:p>
          <a:p>
            <a:pPr algn="l"/>
            <a:r>
              <a:t>Selecting&amp;Revising: Updates features such as 5' and 3' UTRs based on EST                </a:t>
            </a:r>
          </a:p>
          <a:p>
            <a:pPr algn="l"/>
            <a:r>
              <a:t>                      evidence, tries to determine alternative splice forms where EST </a:t>
            </a:r>
          </a:p>
          <a:p>
            <a:pPr algn="l"/>
            <a:r>
              <a:t>                      data permits.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ene function"/>
          <p:cNvSpPr txBox="1"/>
          <p:nvPr>
            <p:ph type="title"/>
          </p:nvPr>
        </p:nvSpPr>
        <p:spPr>
          <a:xfrm>
            <a:off x="952500" y="495300"/>
            <a:ext cx="11099800" cy="1193751"/>
          </a:xfrm>
          <a:prstGeom prst="rect">
            <a:avLst/>
          </a:prstGeom>
        </p:spPr>
        <p:txBody>
          <a:bodyPr/>
          <a:lstStyle>
            <a:lvl1pPr>
              <a:defRPr b="1"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Gene function</a:t>
            </a:r>
          </a:p>
        </p:txBody>
      </p:sp>
      <p:grpSp>
        <p:nvGrpSpPr>
          <p:cNvPr id="419" name="成组"/>
          <p:cNvGrpSpPr/>
          <p:nvPr/>
        </p:nvGrpSpPr>
        <p:grpSpPr>
          <a:xfrm>
            <a:off x="3877865" y="2362200"/>
            <a:ext cx="9060062" cy="6756400"/>
            <a:chOff x="0" y="0"/>
            <a:chExt cx="9060060" cy="6756400"/>
          </a:xfrm>
        </p:grpSpPr>
        <p:sp>
          <p:nvSpPr>
            <p:cNvPr id="410" name="矩形"/>
            <p:cNvSpPr/>
            <p:nvPr/>
          </p:nvSpPr>
          <p:spPr>
            <a:xfrm>
              <a:off x="0" y="0"/>
              <a:ext cx="9060061" cy="6756400"/>
            </a:xfrm>
            <a:prstGeom prst="rect">
              <a:avLst/>
            </a:prstGeom>
            <a:solidFill>
              <a:schemeClr val="accent1">
                <a:alpha val="4879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418" name="成组"/>
            <p:cNvGrpSpPr/>
            <p:nvPr/>
          </p:nvGrpSpPr>
          <p:grpSpPr>
            <a:xfrm>
              <a:off x="190103" y="69849"/>
              <a:ext cx="8316154" cy="6604181"/>
              <a:chOff x="0" y="11888"/>
              <a:chExt cx="8316153" cy="6604179"/>
            </a:xfrm>
          </p:grpSpPr>
          <p:pic>
            <p:nvPicPr>
              <p:cNvPr id="411" name="图像" descr="图像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6935"/>
                <a:ext cx="2195383" cy="7130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2" name="Nr Nt"/>
              <p:cNvSpPr txBox="1"/>
              <p:nvPr/>
            </p:nvSpPr>
            <p:spPr>
              <a:xfrm>
                <a:off x="2149001" y="163843"/>
                <a:ext cx="1569367" cy="679214"/>
              </a:xfrm>
              <a:prstGeom prst="rect">
                <a:avLst/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400">
                    <a:solidFill>
                      <a:srgbClr val="466997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Nr Nt</a:t>
                </a:r>
              </a:p>
            </p:txBody>
          </p:sp>
          <p:pic>
            <p:nvPicPr>
              <p:cNvPr id="413" name="图像" descr="图像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51924" y="4206175"/>
                <a:ext cx="2195384" cy="8878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4" name="图像" descr="图像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529047" y="1418511"/>
                <a:ext cx="2641137" cy="10092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5" name="图像" descr="图像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720272" y="2674993"/>
                <a:ext cx="1872377" cy="1283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6" name="图像" descr="图像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11090" y="5543802"/>
                <a:ext cx="3077052" cy="8718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aphicFrame>
            <p:nvGraphicFramePr>
              <p:cNvPr id="417" name="表格"/>
              <p:cNvGraphicFramePr/>
              <p:nvPr/>
            </p:nvGraphicFramePr>
            <p:xfrm>
              <a:off x="3750888" y="11888"/>
              <a:ext cx="4565266" cy="660418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0" lastCol="0" lastRow="0" bandCol="0" bandRow="1" rtl="0">
                    <a:tableStyleId>{4C3C2611-4C71-4FC5-86AE-919BDF0F9419}</a:tableStyleId>
                  </a:tblPr>
                  <a:tblGrid>
                    <a:gridCol w="4565265"/>
                  </a:tblGrid>
                  <a:tr h="1320836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2200"/>
                            <a:t>Most comprehensive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320836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2200"/>
                            <a:t>The protein sequence is experimentally verified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320836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2200"/>
                            <a:t>Metabolic pathway annotations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320836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2200"/>
                            <a:t>Classification of protein domains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320836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2200"/>
                            <a:t>Gene ontology database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</a:tr>
                </a:tbl>
              </a:graphicData>
            </a:graphic>
          </p:graphicFrame>
        </p:grpSp>
      </p:grpSp>
      <p:sp>
        <p:nvSpPr>
          <p:cNvPr id="420" name="Prediction Result"/>
          <p:cNvSpPr/>
          <p:nvPr/>
        </p:nvSpPr>
        <p:spPr>
          <a:xfrm>
            <a:off x="279400" y="3187700"/>
            <a:ext cx="1817242" cy="1193751"/>
          </a:xfrm>
          <a:prstGeom prst="roundRect">
            <a:avLst>
              <a:gd name="adj" fmla="val 15958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Prediction Result</a:t>
            </a:r>
          </a:p>
        </p:txBody>
      </p:sp>
      <p:grpSp>
        <p:nvGrpSpPr>
          <p:cNvPr id="423" name="成组"/>
          <p:cNvGrpSpPr/>
          <p:nvPr/>
        </p:nvGrpSpPr>
        <p:grpSpPr>
          <a:xfrm>
            <a:off x="2218332" y="3400933"/>
            <a:ext cx="1537842" cy="510668"/>
            <a:chOff x="0" y="0"/>
            <a:chExt cx="1537841" cy="510666"/>
          </a:xfrm>
        </p:grpSpPr>
        <p:sp>
          <p:nvSpPr>
            <p:cNvPr id="421" name="线条"/>
            <p:cNvSpPr/>
            <p:nvPr/>
          </p:nvSpPr>
          <p:spPr>
            <a:xfrm>
              <a:off x="0" y="510666"/>
              <a:ext cx="153784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22" name="Alignment"/>
            <p:cNvSpPr txBox="1"/>
            <p:nvPr/>
          </p:nvSpPr>
          <p:spPr>
            <a:xfrm>
              <a:off x="98360" y="0"/>
              <a:ext cx="1341121" cy="411733"/>
            </a:xfrm>
            <a:prstGeom prst="rect">
              <a:avLst/>
            </a:prstGeom>
            <a:solidFill>
              <a:schemeClr val="accent2">
                <a:hueOff val="-85259"/>
                <a:satOff val="14347"/>
                <a:lumOff val="2237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Alignment</a:t>
              </a:r>
            </a:p>
          </p:txBody>
        </p:sp>
      </p:grpSp>
      <p:sp>
        <p:nvSpPr>
          <p:cNvPr id="424" name="Annotation Result"/>
          <p:cNvSpPr/>
          <p:nvPr/>
        </p:nvSpPr>
        <p:spPr>
          <a:xfrm>
            <a:off x="279400" y="7175500"/>
            <a:ext cx="1817242" cy="1193751"/>
          </a:xfrm>
          <a:prstGeom prst="roundRect">
            <a:avLst>
              <a:gd name="adj" fmla="val 15958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Annotation Result</a:t>
            </a:r>
          </a:p>
        </p:txBody>
      </p:sp>
      <p:grpSp>
        <p:nvGrpSpPr>
          <p:cNvPr id="427" name="成组"/>
          <p:cNvGrpSpPr/>
          <p:nvPr/>
        </p:nvGrpSpPr>
        <p:grpSpPr>
          <a:xfrm>
            <a:off x="2165219" y="7362597"/>
            <a:ext cx="1590956" cy="409779"/>
            <a:chOff x="0" y="0"/>
            <a:chExt cx="1590954" cy="409778"/>
          </a:xfrm>
        </p:grpSpPr>
        <p:sp>
          <p:nvSpPr>
            <p:cNvPr id="425" name="线条"/>
            <p:cNvSpPr/>
            <p:nvPr/>
          </p:nvSpPr>
          <p:spPr>
            <a:xfrm flipH="1" flipV="1">
              <a:off x="79654" y="409778"/>
              <a:ext cx="14847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26" name="Gene+Function"/>
            <p:cNvSpPr txBox="1"/>
            <p:nvPr/>
          </p:nvSpPr>
          <p:spPr>
            <a:xfrm>
              <a:off x="0" y="-1"/>
              <a:ext cx="1590955" cy="337007"/>
            </a:xfrm>
            <a:prstGeom prst="rect">
              <a:avLst/>
            </a:prstGeom>
            <a:solidFill>
              <a:schemeClr val="accent2">
                <a:hueOff val="-85259"/>
                <a:satOff val="14347"/>
                <a:lumOff val="2237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Gene+Function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4" grpId="4"/>
      <p:bldP build="whole" bldLvl="1" animBg="1" rev="0" advAuto="0" spid="423" grpId="1"/>
      <p:bldP build="whole" bldLvl="1" animBg="1" rev="0" advAuto="0" spid="419" grpId="2"/>
      <p:bldP build="whole" bldLvl="1" animBg="1" rev="0" advAuto="0" spid="42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w to evaluate the quality of genome after genome assembly is complete？"/>
          <p:cNvSpPr txBox="1"/>
          <p:nvPr>
            <p:ph type="title"/>
          </p:nvPr>
        </p:nvSpPr>
        <p:spPr>
          <a:xfrm>
            <a:off x="952500" y="749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How to evaluate the quality of genome after genome assembly is complete？</a:t>
            </a:r>
          </a:p>
        </p:txBody>
      </p:sp>
      <p:sp>
        <p:nvSpPr>
          <p:cNvPr id="125" name="1. 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Length</a:t>
            </a:r>
          </a:p>
          <a:p>
            <a:pPr lvl="2"/>
            <a:r>
              <a:t>N50</a:t>
            </a:r>
          </a:p>
          <a:p>
            <a:pPr/>
            <a:r>
              <a:t>2. Gene structure</a:t>
            </a:r>
          </a:p>
          <a:p>
            <a:pPr lvl="2"/>
            <a:r>
              <a:t>BUSCO(</a:t>
            </a:r>
            <a:r>
              <a:rPr b="1"/>
              <a:t>B</a:t>
            </a:r>
            <a:r>
              <a:t>enchmark </a:t>
            </a:r>
            <a:r>
              <a:rPr b="1"/>
              <a:t>U</a:t>
            </a:r>
            <a:r>
              <a:t>niversal </a:t>
            </a:r>
            <a:r>
              <a:rPr b="1"/>
              <a:t>S</a:t>
            </a:r>
            <a:r>
              <a:t>ingle-</a:t>
            </a:r>
            <a:r>
              <a:rPr b="1"/>
              <a:t>C</a:t>
            </a:r>
            <a:r>
              <a:t>opy </a:t>
            </a:r>
            <a:r>
              <a:rPr b="1"/>
              <a:t>O</a:t>
            </a:r>
            <a:r>
              <a:t>rtholog)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oftware for Prediction&amp;Annotation"/>
          <p:cNvSpPr txBox="1"/>
          <p:nvPr>
            <p:ph type="title"/>
          </p:nvPr>
        </p:nvSpPr>
        <p:spPr>
          <a:xfrm>
            <a:off x="952500" y="254000"/>
            <a:ext cx="11099800" cy="1426766"/>
          </a:xfrm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Software for Prediction&amp;Annotation</a:t>
            </a:r>
          </a:p>
        </p:txBody>
      </p:sp>
      <p:graphicFrame>
        <p:nvGraphicFramePr>
          <p:cNvPr id="432" name="表格"/>
          <p:cNvGraphicFramePr/>
          <p:nvPr/>
        </p:nvGraphicFramePr>
        <p:xfrm>
          <a:off x="1524000" y="2159000"/>
          <a:ext cx="10078244" cy="6286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014315"/>
                <a:gridCol w="7063928"/>
              </a:tblGrid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DNA/Protein Alignment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NCBI BLAST 2.2.X; Exonerate 1.4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Ab initio prediction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AUGUSTUS 2.0 ; SNAP 2009-02-03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Mask repeat sequence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RepeatModeler; RepeatMasker 3.1.6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Genome annotation pipeline script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MAKER 2.31.8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433" name="矩形 矩形" descr="矩形 矩形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900" y="6819899"/>
            <a:ext cx="10154444" cy="16585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How to use"/>
          <p:cNvSpPr txBox="1"/>
          <p:nvPr>
            <p:ph type="title"/>
          </p:nvPr>
        </p:nvSpPr>
        <p:spPr>
          <a:xfrm>
            <a:off x="952500" y="1663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How to use</a:t>
            </a:r>
          </a:p>
        </p:txBody>
      </p:sp>
      <p:pic>
        <p:nvPicPr>
          <p:cNvPr id="43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3848100"/>
            <a:ext cx="822960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on Linux"/>
          <p:cNvSpPr txBox="1"/>
          <p:nvPr/>
        </p:nvSpPr>
        <p:spPr>
          <a:xfrm>
            <a:off x="5724093" y="6050357"/>
            <a:ext cx="155661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on Linux</a:t>
            </a:r>
          </a:p>
        </p:txBody>
      </p:sp>
      <p:sp>
        <p:nvSpPr>
          <p:cNvPr id="439" name="http://gmod.org/wiki/MAKER_Tutorial#Ab_Initio_Gene_Prediction"/>
          <p:cNvSpPr txBox="1"/>
          <p:nvPr/>
        </p:nvSpPr>
        <p:spPr>
          <a:xfrm>
            <a:off x="3654028" y="7258049"/>
            <a:ext cx="569674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300"/>
              </a:lnSpc>
              <a:defRPr b="0" sz="1600" u="sng">
                <a:solidFill>
                  <a:srgbClr val="0000EE"/>
                </a:solidFill>
                <a:latin typeface="Times"/>
                <a:ea typeface="Times"/>
                <a:cs typeface="Times"/>
                <a:sym typeface="Times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http://gmod.org/wiki/MAKER_Tutorial#Ab_Initio_Gene_Prediction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Installation (Linux)"/>
          <p:cNvSpPr txBox="1"/>
          <p:nvPr/>
        </p:nvSpPr>
        <p:spPr>
          <a:xfrm>
            <a:off x="4456658" y="184430"/>
            <a:ext cx="40914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Installation (Linux)</a:t>
            </a:r>
          </a:p>
        </p:txBody>
      </p:sp>
      <p:grpSp>
        <p:nvGrpSpPr>
          <p:cNvPr id="448" name="成组"/>
          <p:cNvGrpSpPr/>
          <p:nvPr/>
        </p:nvGrpSpPr>
        <p:grpSpPr>
          <a:xfrm>
            <a:off x="343047" y="913436"/>
            <a:ext cx="12318706" cy="6550157"/>
            <a:chOff x="0" y="0"/>
            <a:chExt cx="12318705" cy="6550155"/>
          </a:xfrm>
        </p:grpSpPr>
        <p:sp>
          <p:nvSpPr>
            <p:cNvPr id="442" name="矩形"/>
            <p:cNvSpPr/>
            <p:nvPr/>
          </p:nvSpPr>
          <p:spPr>
            <a:xfrm>
              <a:off x="0" y="0"/>
              <a:ext cx="12299960" cy="6550156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3" name="Method 1"/>
            <p:cNvSpPr txBox="1"/>
            <p:nvPr/>
          </p:nvSpPr>
          <p:spPr>
            <a:xfrm>
              <a:off x="137535" y="49406"/>
              <a:ext cx="1496654" cy="466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t>Method 1</a:t>
              </a:r>
            </a:p>
          </p:txBody>
        </p:sp>
        <p:pic>
          <p:nvPicPr>
            <p:cNvPr id="444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02664" y="523001"/>
              <a:ext cx="4108580" cy="5893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5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3607796" y="516581"/>
              <a:ext cx="3543650" cy="4211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图像" descr="图像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16670" y="1648765"/>
              <a:ext cx="4108581" cy="1022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7" name="图像" descr="图像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6665766" y="2875002"/>
              <a:ext cx="5652940" cy="3263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1" name="成组"/>
          <p:cNvGrpSpPr/>
          <p:nvPr/>
        </p:nvGrpSpPr>
        <p:grpSpPr>
          <a:xfrm>
            <a:off x="380157" y="7629668"/>
            <a:ext cx="12065992" cy="1612846"/>
            <a:chOff x="0" y="0"/>
            <a:chExt cx="12065991" cy="1612844"/>
          </a:xfrm>
        </p:grpSpPr>
        <p:sp>
          <p:nvSpPr>
            <p:cNvPr id="449" name="$ conda install maker"/>
            <p:cNvSpPr/>
            <p:nvPr/>
          </p:nvSpPr>
          <p:spPr>
            <a:xfrm>
              <a:off x="5704" y="742829"/>
              <a:ext cx="12060288" cy="8700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$ conda install maker</a:t>
              </a:r>
            </a:p>
          </p:txBody>
        </p:sp>
        <p:sp>
          <p:nvSpPr>
            <p:cNvPr id="450" name="Method 2"/>
            <p:cNvSpPr txBox="1"/>
            <p:nvPr/>
          </p:nvSpPr>
          <p:spPr>
            <a:xfrm>
              <a:off x="0" y="0"/>
              <a:ext cx="1818547" cy="576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/>
              </a:lvl1pPr>
            </a:lstStyle>
            <a:p>
              <a:pPr/>
              <a:r>
                <a:t>Method 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8" grpId="1"/>
      <p:bldP build="whole" bldLvl="1" animBg="1" rev="0" advAuto="0" spid="45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Data prepa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Data preparation</a:t>
            </a:r>
          </a:p>
        </p:txBody>
      </p:sp>
      <p:graphicFrame>
        <p:nvGraphicFramePr>
          <p:cNvPr id="456" name="表格"/>
          <p:cNvGraphicFramePr/>
          <p:nvPr/>
        </p:nvGraphicFramePr>
        <p:xfrm>
          <a:off x="1745009" y="2495550"/>
          <a:ext cx="9514782" cy="6286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416002"/>
                <a:gridCol w="6098778"/>
              </a:tblGrid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genome.fasta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The genome you want to annotation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transcriptome.fasta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Transcriptome sequence, the same species as the genome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Protein.fasta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Protein sequences of neighboring species can be downloaded from NCBI's Taxonomy database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consensi.fa.classified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Repeated sequence database, built using RepeatModeler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un MAKER"/>
          <p:cNvSpPr txBox="1"/>
          <p:nvPr>
            <p:ph type="title"/>
          </p:nvPr>
        </p:nvSpPr>
        <p:spPr>
          <a:xfrm>
            <a:off x="940913" y="-76200"/>
            <a:ext cx="11099801" cy="215900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Run MAKER</a:t>
            </a:r>
          </a:p>
        </p:txBody>
      </p:sp>
      <p:grpSp>
        <p:nvGrpSpPr>
          <p:cNvPr id="463" name="成组"/>
          <p:cNvGrpSpPr/>
          <p:nvPr/>
        </p:nvGrpSpPr>
        <p:grpSpPr>
          <a:xfrm>
            <a:off x="669442" y="2144370"/>
            <a:ext cx="11642744" cy="1210360"/>
            <a:chOff x="0" y="0"/>
            <a:chExt cx="11642743" cy="1210358"/>
          </a:xfrm>
        </p:grpSpPr>
        <p:sp>
          <p:nvSpPr>
            <p:cNvPr id="461" name="1. Configuration"/>
            <p:cNvSpPr txBox="1"/>
            <p:nvPr/>
          </p:nvSpPr>
          <p:spPr>
            <a:xfrm>
              <a:off x="0" y="-1"/>
              <a:ext cx="244571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1. Configuration</a:t>
              </a:r>
            </a:p>
          </p:txBody>
        </p:sp>
        <p:sp>
          <p:nvSpPr>
            <p:cNvPr id="462" name="$ maker -CTL"/>
            <p:cNvSpPr txBox="1"/>
            <p:nvPr/>
          </p:nvSpPr>
          <p:spPr>
            <a:xfrm>
              <a:off x="178003" y="749299"/>
              <a:ext cx="11464741" cy="46106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$ maker -CTL</a:t>
              </a:r>
            </a:p>
          </p:txBody>
        </p:sp>
      </p:grpSp>
      <p:sp>
        <p:nvSpPr>
          <p:cNvPr id="464" name="Get three files：…"/>
          <p:cNvSpPr txBox="1"/>
          <p:nvPr/>
        </p:nvSpPr>
        <p:spPr>
          <a:xfrm>
            <a:off x="808939" y="3361952"/>
            <a:ext cx="9641962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Get three files：</a:t>
            </a:r>
          </a:p>
          <a:p>
            <a:pPr algn="l"/>
            <a:r>
              <a:t>maker_bopts.ctl </a:t>
            </a:r>
          </a:p>
          <a:p>
            <a:pPr algn="l"/>
            <a:r>
              <a:t> </a:t>
            </a:r>
          </a:p>
          <a:p>
            <a:pPr algn="l"/>
            <a:r>
              <a:t>maker_exe.ctl</a:t>
            </a:r>
          </a:p>
          <a:p>
            <a:pPr algn="l"/>
          </a:p>
          <a:p>
            <a:pPr algn="l"/>
            <a:r>
              <a:t>maker_opts.ctl</a:t>
            </a:r>
          </a:p>
        </p:txBody>
      </p:sp>
      <p:pic>
        <p:nvPicPr>
          <p:cNvPr id="465" name="矩形 矩形" descr="矩形 矩形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15" y="5207000"/>
            <a:ext cx="2547316" cy="696119"/>
          </a:xfrm>
          <a:prstGeom prst="rect">
            <a:avLst/>
          </a:prstGeom>
        </p:spPr>
      </p:pic>
      <p:grpSp>
        <p:nvGrpSpPr>
          <p:cNvPr id="469" name="成组"/>
          <p:cNvGrpSpPr/>
          <p:nvPr/>
        </p:nvGrpSpPr>
        <p:grpSpPr>
          <a:xfrm>
            <a:off x="3244421" y="1307789"/>
            <a:ext cx="9105970" cy="8290978"/>
            <a:chOff x="0" y="0"/>
            <a:chExt cx="9105969" cy="8290976"/>
          </a:xfrm>
        </p:grpSpPr>
        <p:sp>
          <p:nvSpPr>
            <p:cNvPr id="467" name="线条"/>
            <p:cNvSpPr/>
            <p:nvPr/>
          </p:nvSpPr>
          <p:spPr>
            <a:xfrm>
              <a:off x="0" y="4247269"/>
              <a:ext cx="5788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468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3679" y="0"/>
              <a:ext cx="8502291" cy="8290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9" name="成组"/>
          <p:cNvGrpSpPr/>
          <p:nvPr/>
        </p:nvGrpSpPr>
        <p:grpSpPr>
          <a:xfrm>
            <a:off x="1123950" y="1485900"/>
            <a:ext cx="3675807" cy="8208219"/>
            <a:chOff x="12700" y="0"/>
            <a:chExt cx="3675806" cy="8208218"/>
          </a:xfrm>
        </p:grpSpPr>
        <p:graphicFrame>
          <p:nvGraphicFramePr>
            <p:cNvPr id="470" name="表格"/>
            <p:cNvGraphicFramePr/>
            <p:nvPr/>
          </p:nvGraphicFramePr>
          <p:xfrm>
            <a:off x="12700" y="4552950"/>
            <a:ext cx="1982738" cy="3655269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0">
                  <a:tableStyleId>{4C3C2611-4C71-4FC5-86AE-919BDF0F9419}</a:tableStyleId>
                </a:tblPr>
                <a:tblGrid>
                  <a:gridCol w="1982737"/>
                </a:tblGrid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genome.fasta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transcriptome.fasta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Protein.fasta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consensi.fa.classified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471" name="线条"/>
            <p:cNvSpPr/>
            <p:nvPr/>
          </p:nvSpPr>
          <p:spPr>
            <a:xfrm flipV="1">
              <a:off x="1593850" y="182959"/>
              <a:ext cx="1166466" cy="4846242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2" name="线条"/>
            <p:cNvSpPr/>
            <p:nvPr/>
          </p:nvSpPr>
          <p:spPr>
            <a:xfrm flipV="1">
              <a:off x="1847850" y="2726432"/>
              <a:ext cx="920899" cy="3242568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3" name="线条"/>
            <p:cNvSpPr/>
            <p:nvPr/>
          </p:nvSpPr>
          <p:spPr>
            <a:xfrm flipV="1">
              <a:off x="1719270" y="3894286"/>
              <a:ext cx="1047651" cy="2976414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4" name="线条"/>
            <p:cNvSpPr/>
            <p:nvPr/>
          </p:nvSpPr>
          <p:spPr>
            <a:xfrm flipV="1">
              <a:off x="1897069" y="4816623"/>
              <a:ext cx="883544" cy="2955777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5" name="矩形"/>
            <p:cNvSpPr/>
            <p:nvPr/>
          </p:nvSpPr>
          <p:spPr>
            <a:xfrm>
              <a:off x="2787650" y="0"/>
              <a:ext cx="900857" cy="241499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6" name="矩形"/>
            <p:cNvSpPr/>
            <p:nvPr/>
          </p:nvSpPr>
          <p:spPr>
            <a:xfrm>
              <a:off x="2787650" y="2586012"/>
              <a:ext cx="900857" cy="24150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7" name="矩形"/>
            <p:cNvSpPr/>
            <p:nvPr/>
          </p:nvSpPr>
          <p:spPr>
            <a:xfrm>
              <a:off x="2787650" y="3703612"/>
              <a:ext cx="900857" cy="24150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8" name="矩形"/>
            <p:cNvSpPr/>
            <p:nvPr/>
          </p:nvSpPr>
          <p:spPr>
            <a:xfrm>
              <a:off x="2787650" y="4630712"/>
              <a:ext cx="900857" cy="24150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83" name="成组"/>
          <p:cNvGrpSpPr/>
          <p:nvPr/>
        </p:nvGrpSpPr>
        <p:grpSpPr>
          <a:xfrm>
            <a:off x="3897786" y="7797800"/>
            <a:ext cx="8151164" cy="1202135"/>
            <a:chOff x="0" y="0"/>
            <a:chExt cx="8151162" cy="1202134"/>
          </a:xfrm>
        </p:grpSpPr>
        <p:sp>
          <p:nvSpPr>
            <p:cNvPr id="480" name="矩形"/>
            <p:cNvSpPr/>
            <p:nvPr/>
          </p:nvSpPr>
          <p:spPr>
            <a:xfrm>
              <a:off x="0" y="774700"/>
              <a:ext cx="8151163" cy="24963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59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1" name="矩形"/>
            <p:cNvSpPr/>
            <p:nvPr/>
          </p:nvSpPr>
          <p:spPr>
            <a:xfrm>
              <a:off x="0" y="952500"/>
              <a:ext cx="8151163" cy="24963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59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2" name="矩形"/>
            <p:cNvSpPr/>
            <p:nvPr/>
          </p:nvSpPr>
          <p:spPr>
            <a:xfrm>
              <a:off x="0" y="0"/>
              <a:ext cx="8151163" cy="24963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159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87" name="成组"/>
          <p:cNvGrpSpPr/>
          <p:nvPr/>
        </p:nvGrpSpPr>
        <p:grpSpPr>
          <a:xfrm>
            <a:off x="3897786" y="2184400"/>
            <a:ext cx="8151164" cy="5863035"/>
            <a:chOff x="0" y="0"/>
            <a:chExt cx="8151162" cy="5863034"/>
          </a:xfrm>
        </p:grpSpPr>
        <p:sp>
          <p:nvSpPr>
            <p:cNvPr id="484" name="矩形"/>
            <p:cNvSpPr/>
            <p:nvPr/>
          </p:nvSpPr>
          <p:spPr>
            <a:xfrm>
              <a:off x="0" y="0"/>
              <a:ext cx="8151163" cy="249635"/>
            </a:xfrm>
            <a:prstGeom prst="rect">
              <a:avLst/>
            </a:prstGeom>
            <a:solidFill>
              <a:schemeClr val="accent3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5" name="矩形"/>
            <p:cNvSpPr/>
            <p:nvPr/>
          </p:nvSpPr>
          <p:spPr>
            <a:xfrm>
              <a:off x="0" y="5207000"/>
              <a:ext cx="8151163" cy="249635"/>
            </a:xfrm>
            <a:prstGeom prst="rect">
              <a:avLst/>
            </a:prstGeom>
            <a:solidFill>
              <a:schemeClr val="accent3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6" name="矩形"/>
            <p:cNvSpPr/>
            <p:nvPr/>
          </p:nvSpPr>
          <p:spPr>
            <a:xfrm>
              <a:off x="0" y="5613400"/>
              <a:ext cx="8151163" cy="249635"/>
            </a:xfrm>
            <a:prstGeom prst="rect">
              <a:avLst/>
            </a:prstGeom>
            <a:solidFill>
              <a:schemeClr val="accent3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92" name="成组"/>
          <p:cNvGrpSpPr/>
          <p:nvPr/>
        </p:nvGrpSpPr>
        <p:grpSpPr>
          <a:xfrm>
            <a:off x="10655300" y="397819"/>
            <a:ext cx="1945609" cy="784367"/>
            <a:chOff x="0" y="0"/>
            <a:chExt cx="1945608" cy="784365"/>
          </a:xfrm>
        </p:grpSpPr>
        <p:sp>
          <p:nvSpPr>
            <p:cNvPr id="488" name="矩形"/>
            <p:cNvSpPr/>
            <p:nvPr/>
          </p:nvSpPr>
          <p:spPr>
            <a:xfrm>
              <a:off x="0" y="46680"/>
              <a:ext cx="571401" cy="306041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3406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9" name="矩形"/>
            <p:cNvSpPr/>
            <p:nvPr/>
          </p:nvSpPr>
          <p:spPr>
            <a:xfrm>
              <a:off x="0" y="478325"/>
              <a:ext cx="571401" cy="306041"/>
            </a:xfrm>
            <a:prstGeom prst="rect">
              <a:avLst/>
            </a:prstGeom>
            <a:solidFill>
              <a:schemeClr val="accent3">
                <a:alpha val="3406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90" name="1st Run"/>
            <p:cNvSpPr txBox="1"/>
            <p:nvPr/>
          </p:nvSpPr>
          <p:spPr>
            <a:xfrm>
              <a:off x="711269" y="-1"/>
              <a:ext cx="990462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1st Run</a:t>
              </a:r>
            </a:p>
          </p:txBody>
        </p:sp>
        <p:sp>
          <p:nvSpPr>
            <p:cNvPr id="491" name="other Run"/>
            <p:cNvSpPr txBox="1"/>
            <p:nvPr/>
          </p:nvSpPr>
          <p:spPr>
            <a:xfrm>
              <a:off x="695991" y="384964"/>
              <a:ext cx="1249618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other Run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1"/>
      <p:bldP build="whole" bldLvl="1" animBg="1" rev="0" advAuto="0" spid="464" grpId="2"/>
      <p:bldP build="whole" bldLvl="1" animBg="1" rev="0" advAuto="0" spid="469" grpId="4"/>
      <p:bldP build="whole" bldLvl="1" animBg="1" rev="0" advAuto="0" spid="492" grpId="8"/>
      <p:bldP build="whole" bldLvl="1" animBg="1" rev="0" advAuto="0" spid="465" grpId="3"/>
      <p:bldP build="whole" bldLvl="1" animBg="1" rev="0" advAuto="0" spid="487" grpId="7"/>
      <p:bldP build="whole" bldLvl="1" animBg="1" rev="0" advAuto="0" spid="483" grpId="6"/>
      <p:bldP build="whole" bldLvl="1" animBg="1" rev="0" advAuto="0" spid="479" grpId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2. Running"/>
          <p:cNvSpPr txBox="1"/>
          <p:nvPr/>
        </p:nvSpPr>
        <p:spPr>
          <a:xfrm>
            <a:off x="1010920" y="1102970"/>
            <a:ext cx="166116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 Running</a:t>
            </a:r>
          </a:p>
        </p:txBody>
      </p:sp>
      <p:sp>
        <p:nvSpPr>
          <p:cNvPr id="495" name="$ maker"/>
          <p:cNvSpPr txBox="1"/>
          <p:nvPr/>
        </p:nvSpPr>
        <p:spPr>
          <a:xfrm>
            <a:off x="1197457" y="3147670"/>
            <a:ext cx="10830648" cy="4610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$ maker</a:t>
            </a:r>
          </a:p>
        </p:txBody>
      </p:sp>
      <p:sp>
        <p:nvSpPr>
          <p:cNvPr id="496" name="Use singe core"/>
          <p:cNvSpPr txBox="1"/>
          <p:nvPr/>
        </p:nvSpPr>
        <p:spPr>
          <a:xfrm>
            <a:off x="1107033" y="2557120"/>
            <a:ext cx="228173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singe core</a:t>
            </a:r>
          </a:p>
        </p:txBody>
      </p:sp>
      <p:sp>
        <p:nvSpPr>
          <p:cNvPr id="497" name="Use Multiple cores"/>
          <p:cNvSpPr txBox="1"/>
          <p:nvPr/>
        </p:nvSpPr>
        <p:spPr>
          <a:xfrm>
            <a:off x="1141323" y="5046320"/>
            <a:ext cx="28227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Multiple cores</a:t>
            </a:r>
          </a:p>
        </p:txBody>
      </p:sp>
      <p:sp>
        <p:nvSpPr>
          <p:cNvPr id="498" name="$ mpiexec -n 40 maker"/>
          <p:cNvSpPr txBox="1"/>
          <p:nvPr/>
        </p:nvSpPr>
        <p:spPr>
          <a:xfrm>
            <a:off x="1197457" y="5789270"/>
            <a:ext cx="10830648" cy="4610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$ mpiexec -n 40 maker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et Result"/>
          <p:cNvSpPr txBox="1"/>
          <p:nvPr>
            <p:ph type="title"/>
          </p:nvPr>
        </p:nvSpPr>
        <p:spPr>
          <a:xfrm>
            <a:off x="952500" y="723949"/>
            <a:ext cx="11099800" cy="1219102"/>
          </a:xfrm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Get Result</a:t>
            </a:r>
          </a:p>
        </p:txBody>
      </p:sp>
      <p:sp>
        <p:nvSpPr>
          <p:cNvPr id="501" name="$ fasta_merge -d &lt;datastore_index&gt; -o &lt;outfile&gt;…"/>
          <p:cNvSpPr txBox="1"/>
          <p:nvPr/>
        </p:nvSpPr>
        <p:spPr>
          <a:xfrm>
            <a:off x="2962808" y="2278426"/>
            <a:ext cx="7180784" cy="11976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$ fasta_merge -d &lt;datastore_index&gt; -o &lt;outfile&gt;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  <a:r>
              <a:t>$ gff3_merge -d &lt;datastore_index&gt; -o &lt;outfile&gt;</a:t>
            </a:r>
          </a:p>
        </p:txBody>
      </p:sp>
      <p:grpSp>
        <p:nvGrpSpPr>
          <p:cNvPr id="510" name="成组"/>
          <p:cNvGrpSpPr/>
          <p:nvPr/>
        </p:nvGrpSpPr>
        <p:grpSpPr>
          <a:xfrm>
            <a:off x="537260" y="2458155"/>
            <a:ext cx="12181790" cy="5231660"/>
            <a:chOff x="0" y="0"/>
            <a:chExt cx="12181789" cy="5231658"/>
          </a:xfrm>
        </p:grpSpPr>
        <p:sp>
          <p:nvSpPr>
            <p:cNvPr id="502" name="线条"/>
            <p:cNvSpPr/>
            <p:nvPr/>
          </p:nvSpPr>
          <p:spPr>
            <a:xfrm flipH="1">
              <a:off x="1261774" y="101600"/>
              <a:ext cx="1033066" cy="2320658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3" name="圆形"/>
            <p:cNvSpPr/>
            <p:nvPr/>
          </p:nvSpPr>
          <p:spPr>
            <a:xfrm>
              <a:off x="2218639" y="0"/>
              <a:ext cx="166193" cy="166192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4" name="mRNA and Protein Sequences"/>
            <p:cNvSpPr txBox="1"/>
            <p:nvPr/>
          </p:nvSpPr>
          <p:spPr>
            <a:xfrm>
              <a:off x="161849" y="2639670"/>
              <a:ext cx="449458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mRNA and Protein Sequences</a:t>
              </a:r>
            </a:p>
          </p:txBody>
        </p:sp>
        <p:sp>
          <p:nvSpPr>
            <p:cNvPr id="505" name="圆形"/>
            <p:cNvSpPr/>
            <p:nvPr/>
          </p:nvSpPr>
          <p:spPr>
            <a:xfrm>
              <a:off x="2218639" y="763141"/>
              <a:ext cx="166193" cy="166192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6" name="线条"/>
            <p:cNvSpPr/>
            <p:nvPr/>
          </p:nvSpPr>
          <p:spPr>
            <a:xfrm>
              <a:off x="2371039" y="889000"/>
              <a:ext cx="5197820" cy="1508190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7" name="Gene structure"/>
            <p:cNvSpPr txBox="1"/>
            <p:nvPr/>
          </p:nvSpPr>
          <p:spPr>
            <a:xfrm>
              <a:off x="8100568" y="2639670"/>
              <a:ext cx="2282343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Gene structure</a:t>
              </a:r>
            </a:p>
          </p:txBody>
        </p:sp>
        <p:pic>
          <p:nvPicPr>
            <p:cNvPr id="508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581917"/>
              <a:ext cx="4603472" cy="1649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35024" y="3974205"/>
              <a:ext cx="6646766" cy="392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ene Function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Gene Function Annotation</a:t>
            </a:r>
          </a:p>
        </p:txBody>
      </p:sp>
      <p:grpSp>
        <p:nvGrpSpPr>
          <p:cNvPr id="515" name="成组"/>
          <p:cNvGrpSpPr/>
          <p:nvPr/>
        </p:nvGrpSpPr>
        <p:grpSpPr>
          <a:xfrm>
            <a:off x="2622708" y="3048000"/>
            <a:ext cx="2298384" cy="1016001"/>
            <a:chOff x="0" y="0"/>
            <a:chExt cx="2298382" cy="1016000"/>
          </a:xfrm>
        </p:grpSpPr>
        <p:pic>
          <p:nvPicPr>
            <p:cNvPr id="513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4491" y="0"/>
              <a:ext cx="1549401" cy="53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4" name="InterProScan"/>
            <p:cNvSpPr txBox="1"/>
            <p:nvPr/>
          </p:nvSpPr>
          <p:spPr>
            <a:xfrm>
              <a:off x="-1" y="533400"/>
              <a:ext cx="2298384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>
                  <a:solidFill>
                    <a:srgbClr val="3F86AE"/>
                  </a:solidFill>
                  <a:latin typeface="Krungthep"/>
                  <a:ea typeface="Krungthep"/>
                  <a:cs typeface="Krungthep"/>
                  <a:sym typeface="Krungthep"/>
                </a:defRPr>
              </a:lvl1pPr>
            </a:lstStyle>
            <a:p>
              <a:pPr/>
              <a:r>
                <a:t>InterProScan</a:t>
              </a:r>
            </a:p>
          </p:txBody>
        </p:sp>
      </p:grpSp>
      <p:grpSp>
        <p:nvGrpSpPr>
          <p:cNvPr id="520" name="成组"/>
          <p:cNvGrpSpPr/>
          <p:nvPr/>
        </p:nvGrpSpPr>
        <p:grpSpPr>
          <a:xfrm>
            <a:off x="5321300" y="1765300"/>
            <a:ext cx="5913041" cy="4800600"/>
            <a:chOff x="0" y="0"/>
            <a:chExt cx="5913040" cy="4800600"/>
          </a:xfrm>
        </p:grpSpPr>
        <p:sp>
          <p:nvSpPr>
            <p:cNvPr id="516" name="矩形"/>
            <p:cNvSpPr/>
            <p:nvPr/>
          </p:nvSpPr>
          <p:spPr>
            <a:xfrm>
              <a:off x="1079500" y="0"/>
              <a:ext cx="4833541" cy="48006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517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03838" y="54051"/>
              <a:ext cx="3905113" cy="4692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8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38500" y="3790950"/>
              <a:ext cx="2387600" cy="723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9" name="线条"/>
            <p:cNvSpPr/>
            <p:nvPr/>
          </p:nvSpPr>
          <p:spPr>
            <a:xfrm>
              <a:off x="0" y="1703181"/>
              <a:ext cx="84067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23" name="成组"/>
          <p:cNvGrpSpPr/>
          <p:nvPr/>
        </p:nvGrpSpPr>
        <p:grpSpPr>
          <a:xfrm>
            <a:off x="1591996" y="6861674"/>
            <a:ext cx="3617646" cy="1609227"/>
            <a:chOff x="0" y="0"/>
            <a:chExt cx="3617646" cy="1609225"/>
          </a:xfrm>
        </p:grpSpPr>
        <p:pic>
          <p:nvPicPr>
            <p:cNvPr id="521" name="图像" descr="图像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08353" y="0"/>
              <a:ext cx="2409294" cy="160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图像" descr="图像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550612"/>
              <a:ext cx="1117600" cy="5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6" name="成组"/>
          <p:cNvGrpSpPr/>
          <p:nvPr/>
        </p:nvGrpSpPr>
        <p:grpSpPr>
          <a:xfrm>
            <a:off x="5300395" y="7210993"/>
            <a:ext cx="5756195" cy="910589"/>
            <a:chOff x="0" y="0"/>
            <a:chExt cx="5756193" cy="910588"/>
          </a:xfrm>
        </p:grpSpPr>
        <p:pic>
          <p:nvPicPr>
            <p:cNvPr id="524" name="图像" descr="图像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1423" y="0"/>
              <a:ext cx="4664771" cy="910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线条"/>
            <p:cNvSpPr/>
            <p:nvPr/>
          </p:nvSpPr>
          <p:spPr>
            <a:xfrm>
              <a:off x="0" y="455294"/>
              <a:ext cx="76964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30" name="成组"/>
          <p:cNvGrpSpPr/>
          <p:nvPr/>
        </p:nvGrpSpPr>
        <p:grpSpPr>
          <a:xfrm>
            <a:off x="1410449" y="4523963"/>
            <a:ext cx="9297271" cy="4567386"/>
            <a:chOff x="0" y="0"/>
            <a:chExt cx="9297269" cy="4567385"/>
          </a:xfrm>
        </p:grpSpPr>
        <p:sp>
          <p:nvSpPr>
            <p:cNvPr id="527" name="http://www.ebi.ac.uk/interpro/download/"/>
            <p:cNvSpPr txBox="1"/>
            <p:nvPr/>
          </p:nvSpPr>
          <p:spPr>
            <a:xfrm>
              <a:off x="450545" y="0"/>
              <a:ext cx="3821812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http://www.ebi.ac.uk/interpro/download/</a:t>
              </a:r>
            </a:p>
          </p:txBody>
        </p:sp>
        <p:sp>
          <p:nvSpPr>
            <p:cNvPr id="528" name="ftp://ftp.ncbi.nlm.nih.gov/blast/db/FASTA/"/>
            <p:cNvSpPr txBox="1"/>
            <p:nvPr/>
          </p:nvSpPr>
          <p:spPr>
            <a:xfrm>
              <a:off x="5407831" y="4242711"/>
              <a:ext cx="3889439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ftp://ftp.ncbi.nlm.nih.gov/blast/db/FASTA/</a:t>
              </a:r>
            </a:p>
          </p:txBody>
        </p:sp>
        <p:sp>
          <p:nvSpPr>
            <p:cNvPr id="529" name="ftp://ftp.ncbi.nlm.nih.gov/blast/executables/blast+/LATEST"/>
            <p:cNvSpPr txBox="1"/>
            <p:nvPr/>
          </p:nvSpPr>
          <p:spPr>
            <a:xfrm>
              <a:off x="0" y="4255043"/>
              <a:ext cx="4722902" cy="300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3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ftp://ftp.ncbi.nlm.nih.gov/blast/executables/blast+/LATEST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5"/>
      <p:bldP build="whole" bldLvl="1" animBg="1" rev="0" advAuto="0" spid="523" grpId="3"/>
      <p:bldP build="whole" bldLvl="1" animBg="1" rev="0" advAuto="0" spid="515" grpId="1"/>
      <p:bldP build="whole" bldLvl="1" animBg="1" rev="0" advAuto="0" spid="526" grpId="4"/>
      <p:bldP build="whole" bldLvl="1" animBg="1" rev="0" advAuto="0" spid="520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1150" y="1987550"/>
            <a:ext cx="31623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Software Usage"/>
          <p:cNvSpPr txBox="1"/>
          <p:nvPr/>
        </p:nvSpPr>
        <p:spPr>
          <a:xfrm>
            <a:off x="4661274" y="444965"/>
            <a:ext cx="3682252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Software Usage</a:t>
            </a:r>
          </a:p>
        </p:txBody>
      </p:sp>
      <p:sp>
        <p:nvSpPr>
          <p:cNvPr id="534" name="InterProScan"/>
          <p:cNvSpPr txBox="1"/>
          <p:nvPr/>
        </p:nvSpPr>
        <p:spPr>
          <a:xfrm>
            <a:off x="861034" y="1102970"/>
            <a:ext cx="201686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InterProScan</a:t>
            </a:r>
          </a:p>
        </p:txBody>
      </p:sp>
      <p:sp>
        <p:nvSpPr>
          <p:cNvPr id="535" name="$ interproscan.sh \…"/>
          <p:cNvSpPr txBox="1"/>
          <p:nvPr/>
        </p:nvSpPr>
        <p:spPr>
          <a:xfrm>
            <a:off x="916965" y="1642720"/>
            <a:ext cx="5704598" cy="23025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$ interproscan.sh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-i /path/to/sequences.fasta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-o /path/to/output/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-goterms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-iprlookup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--cpu 40</a:t>
            </a:r>
          </a:p>
        </p:txBody>
      </p:sp>
      <p:sp>
        <p:nvSpPr>
          <p:cNvPr id="536" name="BLAST"/>
          <p:cNvSpPr txBox="1"/>
          <p:nvPr/>
        </p:nvSpPr>
        <p:spPr>
          <a:xfrm>
            <a:off x="880084" y="4055720"/>
            <a:ext cx="110246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BLAST</a:t>
            </a:r>
          </a:p>
        </p:txBody>
      </p:sp>
      <p:sp>
        <p:nvSpPr>
          <p:cNvPr id="537" name="$ makeblastdb \…"/>
          <p:cNvSpPr txBox="1"/>
          <p:nvPr/>
        </p:nvSpPr>
        <p:spPr>
          <a:xfrm>
            <a:off x="897915" y="4500220"/>
            <a:ext cx="5704598" cy="19342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$ makeblastdb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-in nr0x.fasta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-prase_seqids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-hash_index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-dbtype nucl</a:t>
            </a:r>
          </a:p>
        </p:txBody>
      </p:sp>
      <p:sp>
        <p:nvSpPr>
          <p:cNvPr id="538" name="ftp://ftp.ncbi.nlm.nih.gov/blast/db/FASTA/"/>
          <p:cNvSpPr txBox="1"/>
          <p:nvPr/>
        </p:nvSpPr>
        <p:spPr>
          <a:xfrm>
            <a:off x="8837580" y="8601574"/>
            <a:ext cx="3889440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pPr/>
            <a:r>
              <a:t>ftp://ftp.ncbi.nlm.nih.gov/blast/db/FASTA/</a:t>
            </a:r>
          </a:p>
        </p:txBody>
      </p:sp>
      <p:sp>
        <p:nvSpPr>
          <p:cNvPr id="539" name="nucl for DNA, prot for Protein"/>
          <p:cNvSpPr txBox="1"/>
          <p:nvPr/>
        </p:nvSpPr>
        <p:spPr>
          <a:xfrm>
            <a:off x="3633241" y="6073547"/>
            <a:ext cx="2936749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/>
            <a:r>
              <a:t>nucl for DNA, prot for Protein</a:t>
            </a:r>
          </a:p>
        </p:txBody>
      </p:sp>
      <p:sp>
        <p:nvSpPr>
          <p:cNvPr id="540" name="$blastx \…"/>
          <p:cNvSpPr txBox="1"/>
          <p:nvPr/>
        </p:nvSpPr>
        <p:spPr>
          <a:xfrm>
            <a:off x="904265" y="6576670"/>
            <a:ext cx="5691898" cy="26708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$blastx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-db db_name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-query seq.fasta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-out seq.blast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-outfmt 6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-evalue 1e-5 \</a:t>
            </a:r>
          </a:p>
          <a:p>
            <a:pPr lvl="2" algn="l">
              <a:defRPr>
                <a:solidFill>
                  <a:srgbClr val="FFFFFF"/>
                </a:solidFill>
              </a:defRPr>
            </a:pPr>
            <a:r>
              <a:t>-num_threads 20</a:t>
            </a:r>
          </a:p>
        </p:txBody>
      </p:sp>
      <p:sp>
        <p:nvSpPr>
          <p:cNvPr id="541" name="线条"/>
          <p:cNvSpPr/>
          <p:nvPr/>
        </p:nvSpPr>
        <p:spPr>
          <a:xfrm flipH="1" flipV="1">
            <a:off x="3811385" y="5106172"/>
            <a:ext cx="437800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2" name="线条"/>
          <p:cNvSpPr/>
          <p:nvPr/>
        </p:nvSpPr>
        <p:spPr>
          <a:xfrm flipV="1">
            <a:off x="8191499" y="5105400"/>
            <a:ext cx="1" cy="3037488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3" name="线条"/>
          <p:cNvSpPr/>
          <p:nvPr/>
        </p:nvSpPr>
        <p:spPr>
          <a:xfrm>
            <a:off x="8177767" y="8152710"/>
            <a:ext cx="1035440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4" name="线条"/>
          <p:cNvSpPr/>
          <p:nvPr/>
        </p:nvSpPr>
        <p:spPr>
          <a:xfrm>
            <a:off x="8177767" y="7912100"/>
            <a:ext cx="1035440" cy="0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5" name="here is nr0x, from makeblastdb"/>
          <p:cNvSpPr txBox="1"/>
          <p:nvPr/>
        </p:nvSpPr>
        <p:spPr>
          <a:xfrm>
            <a:off x="3454425" y="6989420"/>
            <a:ext cx="3116581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/>
            <a:r>
              <a:t>here is nr0x, from makeblastdb</a:t>
            </a:r>
          </a:p>
        </p:txBody>
      </p:sp>
      <p:sp>
        <p:nvSpPr>
          <p:cNvPr id="546" name="from annotation"/>
          <p:cNvSpPr txBox="1"/>
          <p:nvPr/>
        </p:nvSpPr>
        <p:spPr>
          <a:xfrm>
            <a:off x="4195089" y="7367767"/>
            <a:ext cx="1660653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/>
            <a:r>
              <a:t>from annotation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66461"/>
            <a:ext cx="13004800" cy="5801479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.…"/>
          <p:cNvSpPr txBox="1"/>
          <p:nvPr/>
        </p:nvSpPr>
        <p:spPr>
          <a:xfrm>
            <a:off x="6360515" y="7345020"/>
            <a:ext cx="283770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</a:t>
            </a:r>
          </a:p>
          <a:p>
            <a:pPr/>
            <a:r>
              <a:t>.</a:t>
            </a:r>
          </a:p>
          <a:p>
            <a:pPr/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N50—A method to evaluate Genome assemble quality by leng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N50—A method to evaluate Genome assemble quality by length</a:t>
            </a:r>
          </a:p>
        </p:txBody>
      </p:sp>
      <p:sp>
        <p:nvSpPr>
          <p:cNvPr id="130" name="1.Sort genomic sequences by length, from long to short…"/>
          <p:cNvSpPr txBox="1"/>
          <p:nvPr>
            <p:ph type="body" idx="1"/>
          </p:nvPr>
        </p:nvSpPr>
        <p:spPr>
          <a:xfrm>
            <a:off x="952500" y="2590800"/>
            <a:ext cx="10897097" cy="6286500"/>
          </a:xfrm>
          <a:prstGeom prst="rect">
            <a:avLst/>
          </a:prstGeom>
        </p:spPr>
        <p:txBody>
          <a:bodyPr/>
          <a:lstStyle/>
          <a:p>
            <a:pPr/>
            <a:r>
              <a:t>1.Sort genomic sequences by length, from long to short</a:t>
            </a:r>
          </a:p>
          <a:p>
            <a:pPr/>
            <a:r>
              <a:t>2.Start with the longest one and add the sequence lengths in order</a:t>
            </a:r>
          </a:p>
          <a:p>
            <a:pPr/>
            <a:r>
              <a:t>3.When the sum of the lengths increases to 50% of the genome length, the length of the last sequence added is N50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736850"/>
            <a:ext cx="3272359" cy="42799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Hope you have fun in the genome"/>
          <p:cNvSpPr txBox="1"/>
          <p:nvPr/>
        </p:nvSpPr>
        <p:spPr>
          <a:xfrm>
            <a:off x="5360516" y="4622799"/>
            <a:ext cx="576356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500">
                <a:latin typeface="Krungthep"/>
                <a:ea typeface="Krungthep"/>
                <a:cs typeface="Krungthep"/>
                <a:sym typeface="Krungthep"/>
              </a:defRPr>
            </a:lvl1pPr>
          </a:lstStyle>
          <a:p>
            <a:pPr/>
            <a:r>
              <a:t>Hope you have fun in the genome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成组"/>
          <p:cNvGrpSpPr/>
          <p:nvPr/>
        </p:nvGrpSpPr>
        <p:grpSpPr>
          <a:xfrm>
            <a:off x="4535280" y="619416"/>
            <a:ext cx="5057329" cy="2647534"/>
            <a:chOff x="0" y="0"/>
            <a:chExt cx="5057328" cy="2647532"/>
          </a:xfrm>
        </p:grpSpPr>
        <p:sp>
          <p:nvSpPr>
            <p:cNvPr id="132" name="矩形"/>
            <p:cNvSpPr/>
            <p:nvPr/>
          </p:nvSpPr>
          <p:spPr>
            <a:xfrm>
              <a:off x="0" y="687729"/>
              <a:ext cx="5057329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3" name="Real Genome (size = 100bp)"/>
            <p:cNvSpPr txBox="1"/>
            <p:nvPr/>
          </p:nvSpPr>
          <p:spPr>
            <a:xfrm>
              <a:off x="455719" y="-1"/>
              <a:ext cx="414589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Real Genome (size = 100bp)</a:t>
              </a:r>
            </a:p>
          </p:txBody>
        </p:sp>
        <p:sp>
          <p:nvSpPr>
            <p:cNvPr id="134" name="Assemble result"/>
            <p:cNvSpPr txBox="1"/>
            <p:nvPr/>
          </p:nvSpPr>
          <p:spPr>
            <a:xfrm>
              <a:off x="1141106" y="1091860"/>
              <a:ext cx="244449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Assemble result</a:t>
              </a:r>
            </a:p>
          </p:txBody>
        </p:sp>
        <p:sp>
          <p:nvSpPr>
            <p:cNvPr id="135" name="矩形"/>
            <p:cNvSpPr/>
            <p:nvPr/>
          </p:nvSpPr>
          <p:spPr>
            <a:xfrm>
              <a:off x="486421" y="2325642"/>
              <a:ext cx="1566764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6" name="矩形"/>
            <p:cNvSpPr/>
            <p:nvPr/>
          </p:nvSpPr>
          <p:spPr>
            <a:xfrm>
              <a:off x="1212206" y="1819089"/>
              <a:ext cx="605830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7" name="矩形"/>
            <p:cNvSpPr/>
            <p:nvPr/>
          </p:nvSpPr>
          <p:spPr>
            <a:xfrm>
              <a:off x="2315221" y="2168851"/>
              <a:ext cx="734567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8" name="矩形"/>
            <p:cNvSpPr/>
            <p:nvPr/>
          </p:nvSpPr>
          <p:spPr>
            <a:xfrm>
              <a:off x="2244949" y="1736303"/>
              <a:ext cx="875110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9" name="矩形"/>
            <p:cNvSpPr/>
            <p:nvPr/>
          </p:nvSpPr>
          <p:spPr>
            <a:xfrm>
              <a:off x="3153421" y="2460951"/>
              <a:ext cx="400348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0" name="矩形"/>
            <p:cNvSpPr/>
            <p:nvPr/>
          </p:nvSpPr>
          <p:spPr>
            <a:xfrm>
              <a:off x="3483621" y="1978351"/>
              <a:ext cx="400348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1" name="矩形"/>
            <p:cNvSpPr/>
            <p:nvPr/>
          </p:nvSpPr>
          <p:spPr>
            <a:xfrm>
              <a:off x="3965077" y="2460951"/>
              <a:ext cx="605831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59" name="成组"/>
          <p:cNvGrpSpPr/>
          <p:nvPr/>
        </p:nvGrpSpPr>
        <p:grpSpPr>
          <a:xfrm>
            <a:off x="2060401" y="3143359"/>
            <a:ext cx="2800056" cy="4292382"/>
            <a:chOff x="0" y="0"/>
            <a:chExt cx="2800054" cy="4292380"/>
          </a:xfrm>
        </p:grpSpPr>
        <p:sp>
          <p:nvSpPr>
            <p:cNvPr id="143" name="线条"/>
            <p:cNvSpPr/>
            <p:nvPr/>
          </p:nvSpPr>
          <p:spPr>
            <a:xfrm flipH="1">
              <a:off x="935781" y="-1"/>
              <a:ext cx="1864274" cy="11545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4" name="Sort by length"/>
            <p:cNvSpPr txBox="1"/>
            <p:nvPr/>
          </p:nvSpPr>
          <p:spPr>
            <a:xfrm>
              <a:off x="39283" y="6062"/>
              <a:ext cx="214670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Sort by length</a:t>
              </a:r>
            </a:p>
          </p:txBody>
        </p:sp>
        <p:sp>
          <p:nvSpPr>
            <p:cNvPr id="145" name="矩形"/>
            <p:cNvSpPr/>
            <p:nvPr/>
          </p:nvSpPr>
          <p:spPr>
            <a:xfrm>
              <a:off x="0" y="1422187"/>
              <a:ext cx="1566764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6" name="矩形"/>
            <p:cNvSpPr/>
            <p:nvPr/>
          </p:nvSpPr>
          <p:spPr>
            <a:xfrm>
              <a:off x="480466" y="2721350"/>
              <a:ext cx="605831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7" name="矩形"/>
            <p:cNvSpPr/>
            <p:nvPr/>
          </p:nvSpPr>
          <p:spPr>
            <a:xfrm>
              <a:off x="416098" y="2282509"/>
              <a:ext cx="734567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8" name="矩形"/>
            <p:cNvSpPr/>
            <p:nvPr/>
          </p:nvSpPr>
          <p:spPr>
            <a:xfrm>
              <a:off x="345826" y="1844663"/>
              <a:ext cx="875111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9" name="矩形"/>
            <p:cNvSpPr/>
            <p:nvPr/>
          </p:nvSpPr>
          <p:spPr>
            <a:xfrm>
              <a:off x="583207" y="3598038"/>
              <a:ext cx="400349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0" name="矩形"/>
            <p:cNvSpPr/>
            <p:nvPr/>
          </p:nvSpPr>
          <p:spPr>
            <a:xfrm>
              <a:off x="583207" y="4030586"/>
              <a:ext cx="400349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1" name="矩形"/>
            <p:cNvSpPr/>
            <p:nvPr/>
          </p:nvSpPr>
          <p:spPr>
            <a:xfrm>
              <a:off x="548380" y="3166985"/>
              <a:ext cx="470003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2" name="10bp"/>
            <p:cNvSpPr txBox="1"/>
            <p:nvPr/>
          </p:nvSpPr>
          <p:spPr>
            <a:xfrm>
              <a:off x="1744386" y="3955374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10bp</a:t>
              </a:r>
            </a:p>
          </p:txBody>
        </p:sp>
        <p:sp>
          <p:nvSpPr>
            <p:cNvPr id="153" name="10bp"/>
            <p:cNvSpPr txBox="1"/>
            <p:nvPr/>
          </p:nvSpPr>
          <p:spPr>
            <a:xfrm>
              <a:off x="1744386" y="3522826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10bp</a:t>
              </a:r>
            </a:p>
          </p:txBody>
        </p:sp>
        <p:sp>
          <p:nvSpPr>
            <p:cNvPr id="154" name="13bp"/>
            <p:cNvSpPr txBox="1"/>
            <p:nvPr/>
          </p:nvSpPr>
          <p:spPr>
            <a:xfrm>
              <a:off x="1744386" y="3091772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13bp</a:t>
              </a:r>
            </a:p>
          </p:txBody>
        </p:sp>
        <p:sp>
          <p:nvSpPr>
            <p:cNvPr id="155" name="14bp"/>
            <p:cNvSpPr txBox="1"/>
            <p:nvPr/>
          </p:nvSpPr>
          <p:spPr>
            <a:xfrm>
              <a:off x="1744386" y="2646138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14bp</a:t>
              </a:r>
            </a:p>
          </p:txBody>
        </p:sp>
        <p:sp>
          <p:nvSpPr>
            <p:cNvPr id="156" name="20bp"/>
            <p:cNvSpPr txBox="1"/>
            <p:nvPr/>
          </p:nvSpPr>
          <p:spPr>
            <a:xfrm>
              <a:off x="1744386" y="1342585"/>
              <a:ext cx="588569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20bp</a:t>
              </a:r>
            </a:p>
          </p:txBody>
        </p:sp>
        <p:sp>
          <p:nvSpPr>
            <p:cNvPr id="157" name="18bp"/>
            <p:cNvSpPr txBox="1"/>
            <p:nvPr/>
          </p:nvSpPr>
          <p:spPr>
            <a:xfrm>
              <a:off x="1744386" y="1769450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18bp</a:t>
              </a:r>
            </a:p>
          </p:txBody>
        </p:sp>
        <p:sp>
          <p:nvSpPr>
            <p:cNvPr id="158" name="15bp"/>
            <p:cNvSpPr txBox="1"/>
            <p:nvPr/>
          </p:nvSpPr>
          <p:spPr>
            <a:xfrm>
              <a:off x="1744386" y="2207296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15bp</a:t>
              </a:r>
            </a:p>
          </p:txBody>
        </p:sp>
      </p:grpSp>
      <p:grpSp>
        <p:nvGrpSpPr>
          <p:cNvPr id="175" name="成组"/>
          <p:cNvGrpSpPr/>
          <p:nvPr/>
        </p:nvGrpSpPr>
        <p:grpSpPr>
          <a:xfrm>
            <a:off x="4570979" y="3921575"/>
            <a:ext cx="3865095" cy="3508000"/>
            <a:chOff x="0" y="0"/>
            <a:chExt cx="3865094" cy="3507998"/>
          </a:xfrm>
        </p:grpSpPr>
        <p:sp>
          <p:nvSpPr>
            <p:cNvPr id="160" name="线条"/>
            <p:cNvSpPr/>
            <p:nvPr/>
          </p:nvSpPr>
          <p:spPr>
            <a:xfrm>
              <a:off x="0" y="732871"/>
              <a:ext cx="605830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1" name="Sum"/>
            <p:cNvSpPr txBox="1"/>
            <p:nvPr/>
          </p:nvSpPr>
          <p:spPr>
            <a:xfrm>
              <a:off x="1422715" y="-1"/>
              <a:ext cx="76901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Sum</a:t>
              </a:r>
            </a:p>
          </p:txBody>
        </p:sp>
        <p:sp>
          <p:nvSpPr>
            <p:cNvPr id="162" name="线条"/>
            <p:cNvSpPr/>
            <p:nvPr/>
          </p:nvSpPr>
          <p:spPr>
            <a:xfrm>
              <a:off x="0" y="1159737"/>
              <a:ext cx="995173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3" name="线条"/>
            <p:cNvSpPr/>
            <p:nvPr/>
          </p:nvSpPr>
          <p:spPr>
            <a:xfrm>
              <a:off x="0" y="1597583"/>
              <a:ext cx="1375275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4" name="线条"/>
            <p:cNvSpPr/>
            <p:nvPr/>
          </p:nvSpPr>
          <p:spPr>
            <a:xfrm>
              <a:off x="0" y="2036425"/>
              <a:ext cx="1870570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5" name="线条"/>
            <p:cNvSpPr/>
            <p:nvPr/>
          </p:nvSpPr>
          <p:spPr>
            <a:xfrm>
              <a:off x="0" y="2482059"/>
              <a:ext cx="2264035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6" name="线条"/>
            <p:cNvSpPr/>
            <p:nvPr/>
          </p:nvSpPr>
          <p:spPr>
            <a:xfrm>
              <a:off x="0" y="2925813"/>
              <a:ext cx="2565401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7" name="线条"/>
            <p:cNvSpPr/>
            <p:nvPr/>
          </p:nvSpPr>
          <p:spPr>
            <a:xfrm>
              <a:off x="0" y="3371447"/>
              <a:ext cx="3075586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8" name="20bp"/>
            <p:cNvSpPr txBox="1"/>
            <p:nvPr/>
          </p:nvSpPr>
          <p:spPr>
            <a:xfrm>
              <a:off x="783452" y="570534"/>
              <a:ext cx="558928" cy="32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20bp</a:t>
              </a:r>
            </a:p>
          </p:txBody>
        </p:sp>
        <p:sp>
          <p:nvSpPr>
            <p:cNvPr id="169" name="38bp"/>
            <p:cNvSpPr txBox="1"/>
            <p:nvPr/>
          </p:nvSpPr>
          <p:spPr>
            <a:xfrm>
              <a:off x="1172794" y="997400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38bp</a:t>
              </a:r>
            </a:p>
          </p:txBody>
        </p:sp>
        <p:sp>
          <p:nvSpPr>
            <p:cNvPr id="170" name="53bp"/>
            <p:cNvSpPr txBox="1"/>
            <p:nvPr/>
          </p:nvSpPr>
          <p:spPr>
            <a:xfrm>
              <a:off x="1552896" y="1417617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53bp</a:t>
              </a:r>
            </a:p>
          </p:txBody>
        </p:sp>
        <p:sp>
          <p:nvSpPr>
            <p:cNvPr id="171" name="67bp"/>
            <p:cNvSpPr txBox="1"/>
            <p:nvPr/>
          </p:nvSpPr>
          <p:spPr>
            <a:xfrm>
              <a:off x="2048192" y="1829342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67bp</a:t>
              </a:r>
            </a:p>
          </p:txBody>
        </p:sp>
        <p:sp>
          <p:nvSpPr>
            <p:cNvPr id="172" name="80bp"/>
            <p:cNvSpPr txBox="1"/>
            <p:nvPr/>
          </p:nvSpPr>
          <p:spPr>
            <a:xfrm>
              <a:off x="2441657" y="2319722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80bp</a:t>
              </a:r>
            </a:p>
          </p:txBody>
        </p:sp>
        <p:sp>
          <p:nvSpPr>
            <p:cNvPr id="173" name="90bp"/>
            <p:cNvSpPr txBox="1"/>
            <p:nvPr/>
          </p:nvSpPr>
          <p:spPr>
            <a:xfrm>
              <a:off x="2743022" y="2750776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90bp</a:t>
              </a:r>
            </a:p>
          </p:txBody>
        </p:sp>
        <p:sp>
          <p:nvSpPr>
            <p:cNvPr id="174" name="100bp"/>
            <p:cNvSpPr txBox="1"/>
            <p:nvPr/>
          </p:nvSpPr>
          <p:spPr>
            <a:xfrm>
              <a:off x="3200249" y="3183324"/>
              <a:ext cx="664846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100bp</a:t>
              </a:r>
            </a:p>
          </p:txBody>
        </p:sp>
      </p:grpSp>
      <p:grpSp>
        <p:nvGrpSpPr>
          <p:cNvPr id="184" name="成组"/>
          <p:cNvGrpSpPr/>
          <p:nvPr/>
        </p:nvGrpSpPr>
        <p:grpSpPr>
          <a:xfrm>
            <a:off x="10883386" y="3984498"/>
            <a:ext cx="1243585" cy="3446666"/>
            <a:chOff x="0" y="0"/>
            <a:chExt cx="1243583" cy="3446664"/>
          </a:xfrm>
        </p:grpSpPr>
        <p:sp>
          <p:nvSpPr>
            <p:cNvPr id="176" name="Percent"/>
            <p:cNvSpPr txBox="1"/>
            <p:nvPr/>
          </p:nvSpPr>
          <p:spPr>
            <a:xfrm>
              <a:off x="-1" y="-1"/>
              <a:ext cx="124358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Percent</a:t>
              </a:r>
            </a:p>
          </p:txBody>
        </p:sp>
        <p:sp>
          <p:nvSpPr>
            <p:cNvPr id="177" name="20%"/>
            <p:cNvSpPr txBox="1"/>
            <p:nvPr/>
          </p:nvSpPr>
          <p:spPr>
            <a:xfrm>
              <a:off x="363473" y="507612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20%</a:t>
              </a:r>
            </a:p>
          </p:txBody>
        </p:sp>
        <p:sp>
          <p:nvSpPr>
            <p:cNvPr id="178" name="38%"/>
            <p:cNvSpPr txBox="1"/>
            <p:nvPr/>
          </p:nvSpPr>
          <p:spPr>
            <a:xfrm>
              <a:off x="363473" y="934478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38%</a:t>
              </a:r>
            </a:p>
          </p:txBody>
        </p:sp>
        <p:sp>
          <p:nvSpPr>
            <p:cNvPr id="179" name="53%"/>
            <p:cNvSpPr txBox="1"/>
            <p:nvPr/>
          </p:nvSpPr>
          <p:spPr>
            <a:xfrm>
              <a:off x="363473" y="1384299"/>
              <a:ext cx="516637" cy="32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53%</a:t>
              </a:r>
            </a:p>
          </p:txBody>
        </p:sp>
        <p:sp>
          <p:nvSpPr>
            <p:cNvPr id="180" name="67%"/>
            <p:cNvSpPr txBox="1"/>
            <p:nvPr/>
          </p:nvSpPr>
          <p:spPr>
            <a:xfrm>
              <a:off x="363473" y="1766419"/>
              <a:ext cx="516637" cy="32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67%</a:t>
              </a:r>
            </a:p>
          </p:txBody>
        </p:sp>
        <p:sp>
          <p:nvSpPr>
            <p:cNvPr id="181" name="80%"/>
            <p:cNvSpPr txBox="1"/>
            <p:nvPr/>
          </p:nvSpPr>
          <p:spPr>
            <a:xfrm>
              <a:off x="363473" y="2256800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80%</a:t>
              </a:r>
            </a:p>
          </p:txBody>
        </p:sp>
        <p:sp>
          <p:nvSpPr>
            <p:cNvPr id="182" name="90%"/>
            <p:cNvSpPr txBox="1"/>
            <p:nvPr/>
          </p:nvSpPr>
          <p:spPr>
            <a:xfrm>
              <a:off x="363473" y="2700553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90%</a:t>
              </a:r>
            </a:p>
          </p:txBody>
        </p:sp>
        <p:sp>
          <p:nvSpPr>
            <p:cNvPr id="183" name="100%"/>
            <p:cNvSpPr txBox="1"/>
            <p:nvPr/>
          </p:nvSpPr>
          <p:spPr>
            <a:xfrm>
              <a:off x="310514" y="3121990"/>
              <a:ext cx="622555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100%</a:t>
              </a:r>
            </a:p>
          </p:txBody>
        </p:sp>
      </p:grpSp>
      <p:grpSp>
        <p:nvGrpSpPr>
          <p:cNvPr id="225" name="成组"/>
          <p:cNvGrpSpPr/>
          <p:nvPr/>
        </p:nvGrpSpPr>
        <p:grpSpPr>
          <a:xfrm>
            <a:off x="3490674" y="5318274"/>
            <a:ext cx="8332070" cy="3820466"/>
            <a:chOff x="-38099" y="-38100"/>
            <a:chExt cx="8332068" cy="3820465"/>
          </a:xfrm>
        </p:grpSpPr>
        <p:pic>
          <p:nvPicPr>
            <p:cNvPr id="185" name="线条 线条" descr="线条 线条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90224" y="128404"/>
              <a:ext cx="4669530" cy="76201"/>
            </a:xfrm>
            <a:prstGeom prst="rect">
              <a:avLst/>
            </a:prstGeom>
            <a:effectLst/>
          </p:spPr>
        </p:pic>
        <p:pic>
          <p:nvPicPr>
            <p:cNvPr id="187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110760" y="136661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89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645278" y="144415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91" name="线条 线条" descr="线条 线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7554" y="-38100"/>
              <a:ext cx="635128" cy="76200"/>
            </a:xfrm>
            <a:prstGeom prst="rect">
              <a:avLst/>
            </a:prstGeom>
            <a:effectLst/>
          </p:spPr>
        </p:pic>
        <p:pic>
          <p:nvPicPr>
            <p:cNvPr id="193" name="线条 线条" descr="线条 线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7554" y="300218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195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2400207" y="136661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97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2934725" y="144415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99" name="线条 线条" descr="线条 线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57001" y="-38100"/>
              <a:ext cx="635128" cy="76200"/>
            </a:xfrm>
            <a:prstGeom prst="rect">
              <a:avLst/>
            </a:prstGeom>
            <a:effectLst/>
          </p:spPr>
        </p:pic>
        <p:pic>
          <p:nvPicPr>
            <p:cNvPr id="201" name="线条 线条" descr="线条 线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57001" y="300218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203" name="线条 线条" descr="线条 线条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150085"/>
              <a:ext cx="400348" cy="76201"/>
            </a:xfrm>
            <a:prstGeom prst="rect">
              <a:avLst/>
            </a:prstGeom>
            <a:effectLst/>
          </p:spPr>
        </p:pic>
        <p:pic>
          <p:nvPicPr>
            <p:cNvPr id="205" name="线条 线条" descr="线条 线条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-1700488" y="1872762"/>
              <a:ext cx="3521556" cy="76201"/>
            </a:xfrm>
            <a:prstGeom prst="rect">
              <a:avLst/>
            </a:prstGeom>
            <a:effectLst/>
          </p:spPr>
        </p:pic>
        <p:pic>
          <p:nvPicPr>
            <p:cNvPr id="207" name="线条 线条" descr="线条 线条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200000">
              <a:off x="4926881" y="1544593"/>
              <a:ext cx="2865218" cy="76201"/>
            </a:xfrm>
            <a:prstGeom prst="rect">
              <a:avLst/>
            </a:prstGeom>
            <a:effectLst/>
          </p:spPr>
        </p:pic>
        <p:pic>
          <p:nvPicPr>
            <p:cNvPr id="209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7502047" y="149337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211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8036565" y="157091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213" name="线条 线条" descr="线条 线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58841" y="-25425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215" name="线条 线条" descr="线条 线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58841" y="312894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217" name="线条 线条" descr="线条 线条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706" y="3561535"/>
              <a:ext cx="2072032" cy="76201"/>
            </a:xfrm>
            <a:prstGeom prst="rect">
              <a:avLst/>
            </a:prstGeom>
            <a:effectLst/>
          </p:spPr>
        </p:pic>
        <p:pic>
          <p:nvPicPr>
            <p:cNvPr id="219" name="线条 线条" descr="线条 线条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43521" y="2894905"/>
              <a:ext cx="1543408" cy="76201"/>
            </a:xfrm>
            <a:prstGeom prst="rect">
              <a:avLst/>
            </a:prstGeom>
            <a:effectLst/>
          </p:spPr>
        </p:pic>
        <p:sp>
          <p:nvSpPr>
            <p:cNvPr id="221" name="N50 = 15bp"/>
            <p:cNvSpPr txBox="1"/>
            <p:nvPr/>
          </p:nvSpPr>
          <p:spPr>
            <a:xfrm>
              <a:off x="2269904" y="3321306"/>
              <a:ext cx="174284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N50 = 15bp</a:t>
              </a:r>
            </a:p>
          </p:txBody>
        </p:sp>
        <p:sp>
          <p:nvSpPr>
            <p:cNvPr id="222" name="Sum / Genome size &gt;= 50%"/>
            <p:cNvSpPr txBox="1"/>
            <p:nvPr/>
          </p:nvSpPr>
          <p:spPr>
            <a:xfrm>
              <a:off x="1292294" y="2714535"/>
              <a:ext cx="3615005" cy="42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/>
              </a:lvl1pPr>
            </a:lstStyle>
            <a:p>
              <a:pPr/>
              <a:r>
                <a:t>Sum / Genome size &gt;= 50%</a:t>
              </a:r>
            </a:p>
          </p:txBody>
        </p:sp>
        <p:sp>
          <p:nvSpPr>
            <p:cNvPr id="223" name="Because"/>
            <p:cNvSpPr txBox="1"/>
            <p:nvPr/>
          </p:nvSpPr>
          <p:spPr>
            <a:xfrm>
              <a:off x="4928663" y="2451690"/>
              <a:ext cx="1373125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Because</a:t>
              </a:r>
            </a:p>
          </p:txBody>
        </p:sp>
        <p:sp>
          <p:nvSpPr>
            <p:cNvPr id="224" name="Therefore"/>
            <p:cNvSpPr txBox="1"/>
            <p:nvPr/>
          </p:nvSpPr>
          <p:spPr>
            <a:xfrm>
              <a:off x="291703" y="3149817"/>
              <a:ext cx="152003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Therefore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4"/>
      <p:bldP build="whole" bldLvl="1" animBg="1" rev="0" advAuto="0" spid="159" grpId="2"/>
      <p:bldP build="whole" bldLvl="1" animBg="1" rev="0" advAuto="0" spid="225" grpId="5"/>
      <p:bldP build="whole" bldLvl="1" animBg="1" rev="0" advAuto="0" spid="142" grpId="1"/>
      <p:bldP build="whole" bldLvl="1" animBg="1" rev="0" advAuto="0" spid="17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enchmark Universal Single-Copy Ortholo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Benchmark Universal Single-Copy Ortholog</a:t>
            </a:r>
          </a:p>
        </p:txBody>
      </p:sp>
      <p:sp>
        <p:nvSpPr>
          <p:cNvPr id="230" name="Based on evolutionarily-informed expectations of gene content of near-universal single-copy orthologs, BUSCO metric is complementary to technical metrics like N50."/>
          <p:cNvSpPr txBox="1"/>
          <p:nvPr/>
        </p:nvSpPr>
        <p:spPr>
          <a:xfrm>
            <a:off x="1033007" y="1890370"/>
            <a:ext cx="1093878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Based on evolutionarily-informed expectations of gene content of near-universal single-copy orthologs, BUSCO metric is complementary to technical metrics like N50.</a:t>
            </a:r>
          </a:p>
        </p:txBody>
      </p:sp>
      <p:pic>
        <p:nvPicPr>
          <p:cNvPr id="231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2301" y="3125901"/>
            <a:ext cx="7860198" cy="6449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209550"/>
            <a:ext cx="12242800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6388" y="3321638"/>
            <a:ext cx="5032024" cy="532706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.…"/>
          <p:cNvSpPr txBox="1"/>
          <p:nvPr/>
        </p:nvSpPr>
        <p:spPr>
          <a:xfrm>
            <a:off x="6385229" y="8645481"/>
            <a:ext cx="234342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.</a:t>
            </a:r>
          </a:p>
          <a:p>
            <a:pPr>
              <a:defRPr sz="1700"/>
            </a:pPr>
            <a:r>
              <a:t>.</a:t>
            </a:r>
          </a:p>
          <a:p>
            <a:pPr>
              <a:defRPr sz="1700"/>
            </a:pPr>
            <a:r>
              <a:t>.</a:t>
            </a:r>
          </a:p>
        </p:txBody>
      </p:sp>
      <p:sp>
        <p:nvSpPr>
          <p:cNvPr id="238" name="166 databases"/>
          <p:cNvSpPr txBox="1"/>
          <p:nvPr/>
        </p:nvSpPr>
        <p:spPr>
          <a:xfrm>
            <a:off x="6661023" y="8899665"/>
            <a:ext cx="1689355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166 databases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1135" y="0"/>
            <a:ext cx="952253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矩形 矩形" descr="矩形 矩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3900" y="3746500"/>
            <a:ext cx="9208542" cy="38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USCO usage"/>
          <p:cNvSpPr txBox="1"/>
          <p:nvPr>
            <p:ph type="title"/>
          </p:nvPr>
        </p:nvSpPr>
        <p:spPr>
          <a:xfrm>
            <a:off x="952500" y="279400"/>
            <a:ext cx="11099800" cy="904131"/>
          </a:xfrm>
          <a:prstGeom prst="rect">
            <a:avLst/>
          </a:prstGeom>
        </p:spPr>
        <p:txBody>
          <a:bodyPr/>
          <a:lstStyle>
            <a:lvl1pPr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BUSCO usage</a:t>
            </a:r>
          </a:p>
        </p:txBody>
      </p:sp>
      <p:sp>
        <p:nvSpPr>
          <p:cNvPr id="249" name="Installation (Linux)"/>
          <p:cNvSpPr txBox="1"/>
          <p:nvPr/>
        </p:nvSpPr>
        <p:spPr>
          <a:xfrm>
            <a:off x="5064283" y="1096804"/>
            <a:ext cx="287623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Installation (Linux)</a:t>
            </a:r>
          </a:p>
        </p:txBody>
      </p:sp>
      <p:grpSp>
        <p:nvGrpSpPr>
          <p:cNvPr id="254" name="成组"/>
          <p:cNvGrpSpPr/>
          <p:nvPr/>
        </p:nvGrpSpPr>
        <p:grpSpPr>
          <a:xfrm>
            <a:off x="622300" y="1674470"/>
            <a:ext cx="7463347" cy="5333897"/>
            <a:chOff x="0" y="0"/>
            <a:chExt cx="7463346" cy="5333895"/>
          </a:xfrm>
        </p:grpSpPr>
        <p:sp>
          <p:nvSpPr>
            <p:cNvPr id="250" name="矩形"/>
            <p:cNvSpPr/>
            <p:nvPr/>
          </p:nvSpPr>
          <p:spPr>
            <a:xfrm>
              <a:off x="0" y="14629"/>
              <a:ext cx="7463347" cy="5319267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  <a:alpha val="3271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1" name="Method 1"/>
            <p:cNvSpPr txBox="1"/>
            <p:nvPr/>
          </p:nvSpPr>
          <p:spPr>
            <a:xfrm>
              <a:off x="47193" y="-1"/>
              <a:ext cx="148041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Method 1</a:t>
              </a:r>
            </a:p>
          </p:txBody>
        </p:sp>
        <p:pic>
          <p:nvPicPr>
            <p:cNvPr id="252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7950" y="452779"/>
              <a:ext cx="7247447" cy="3022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250" y="3526179"/>
              <a:ext cx="7272847" cy="1610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0" name="成组"/>
          <p:cNvGrpSpPr/>
          <p:nvPr/>
        </p:nvGrpSpPr>
        <p:grpSpPr>
          <a:xfrm>
            <a:off x="578215" y="7127271"/>
            <a:ext cx="12339686" cy="2091753"/>
            <a:chOff x="0" y="0"/>
            <a:chExt cx="12339685" cy="2091752"/>
          </a:xfrm>
        </p:grpSpPr>
        <p:sp>
          <p:nvSpPr>
            <p:cNvPr id="255" name="矩形"/>
            <p:cNvSpPr/>
            <p:nvPr/>
          </p:nvSpPr>
          <p:spPr>
            <a:xfrm>
              <a:off x="0" y="0"/>
              <a:ext cx="12339686" cy="2091753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272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6" name="Method 3"/>
            <p:cNvSpPr txBox="1"/>
            <p:nvPr/>
          </p:nvSpPr>
          <p:spPr>
            <a:xfrm>
              <a:off x="91278" y="84399"/>
              <a:ext cx="148041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Method 3</a:t>
              </a:r>
            </a:p>
          </p:txBody>
        </p:sp>
        <p:sp>
          <p:nvSpPr>
            <p:cNvPr id="257" name="Run BUSCO v3 using our Ubuntu virtual machine, with all dependencies included:"/>
            <p:cNvSpPr txBox="1"/>
            <p:nvPr/>
          </p:nvSpPr>
          <p:spPr>
            <a:xfrm>
              <a:off x="124082" y="572428"/>
              <a:ext cx="9466606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Run BUSCO v3 using our Ubuntu virtual machine, with all dependencies included:</a:t>
              </a:r>
            </a:p>
          </p:txBody>
        </p:sp>
        <p:sp>
          <p:nvSpPr>
            <p:cNvPr id="258" name="$ wget https://busco-archive.ezlab.org/v3/files/BUSCO_3_Ubuntu_Gnome_16.04.ova"/>
            <p:cNvSpPr txBox="1"/>
            <p:nvPr/>
          </p:nvSpPr>
          <p:spPr>
            <a:xfrm>
              <a:off x="154181" y="998799"/>
              <a:ext cx="10794081" cy="36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$ wget https://busco-archive.ezlab.org/v3/files/BUSCO_3_Ubuntu_Gnome_16.04.ova</a:t>
              </a:r>
            </a:p>
          </p:txBody>
        </p:sp>
        <p:sp>
          <p:nvSpPr>
            <p:cNvPr id="259" name="Use VirtualBox to run this virtual system."/>
            <p:cNvSpPr txBox="1"/>
            <p:nvPr/>
          </p:nvSpPr>
          <p:spPr>
            <a:xfrm>
              <a:off x="143608" y="1387807"/>
              <a:ext cx="4779354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Use VirtualBox to run this virtual system.</a:t>
              </a:r>
            </a:p>
          </p:txBody>
        </p:sp>
      </p:grpSp>
      <p:grpSp>
        <p:nvGrpSpPr>
          <p:cNvPr id="265" name="成组"/>
          <p:cNvGrpSpPr/>
          <p:nvPr/>
        </p:nvGrpSpPr>
        <p:grpSpPr>
          <a:xfrm>
            <a:off x="8185515" y="1673067"/>
            <a:ext cx="4713485" cy="5336703"/>
            <a:chOff x="0" y="0"/>
            <a:chExt cx="4713484" cy="5336701"/>
          </a:xfrm>
        </p:grpSpPr>
        <p:grpSp>
          <p:nvGrpSpPr>
            <p:cNvPr id="263" name="成组"/>
            <p:cNvGrpSpPr/>
            <p:nvPr/>
          </p:nvGrpSpPr>
          <p:grpSpPr>
            <a:xfrm>
              <a:off x="0" y="0"/>
              <a:ext cx="4713485" cy="5336702"/>
              <a:chOff x="0" y="0"/>
              <a:chExt cx="4713484" cy="5336701"/>
            </a:xfrm>
          </p:grpSpPr>
          <p:sp>
            <p:nvSpPr>
              <p:cNvPr id="261" name="矩形"/>
              <p:cNvSpPr/>
              <p:nvPr/>
            </p:nvSpPr>
            <p:spPr>
              <a:xfrm>
                <a:off x="0" y="0"/>
                <a:ext cx="4713485" cy="5336702"/>
              </a:xfrm>
              <a:prstGeom prst="rect">
                <a:avLst/>
              </a:prstGeom>
              <a:solidFill>
                <a:schemeClr val="accent3">
                  <a:alpha val="29717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62" name="$ yum install conda…"/>
              <p:cNvSpPr txBox="1"/>
              <p:nvPr/>
            </p:nvSpPr>
            <p:spPr>
              <a:xfrm>
                <a:off x="44084" y="444436"/>
                <a:ext cx="4525304" cy="230256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$ yum install conda</a:t>
                </a: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or</a:t>
                </a: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$ apt-get install condo</a:t>
                </a: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$ conda install busco</a:t>
                </a:r>
              </a:p>
            </p:txBody>
          </p:sp>
        </p:grpSp>
        <p:sp>
          <p:nvSpPr>
            <p:cNvPr id="264" name="Method 2"/>
            <p:cNvSpPr txBox="1"/>
            <p:nvPr/>
          </p:nvSpPr>
          <p:spPr>
            <a:xfrm>
              <a:off x="27778" y="1403"/>
              <a:ext cx="1480414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Method 2</a:t>
              </a:r>
            </a:p>
          </p:txBody>
        </p:sp>
      </p:grpSp>
      <p:sp>
        <p:nvSpPr>
          <p:cNvPr id="266" name="MAC &amp; windows"/>
          <p:cNvSpPr txBox="1"/>
          <p:nvPr/>
        </p:nvSpPr>
        <p:spPr>
          <a:xfrm>
            <a:off x="2330450" y="7237070"/>
            <a:ext cx="2876233" cy="4610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pPr/>
            <a:r>
              <a:t>MAC &amp; windows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whole" bldLvl="1" animBg="1" rev="0" advAuto="0" spid="254" grpId="1"/>
      <p:bldP build="whole" bldLvl="1" animBg="1" rev="0" advAuto="0" spid="265" grpId="2"/>
      <p:bldP build="whole" bldLvl="1" animBg="1" rev="0" advAuto="0" spid="26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$ python script/run_busco.py \…"/>
          <p:cNvSpPr txBox="1"/>
          <p:nvPr/>
        </p:nvSpPr>
        <p:spPr>
          <a:xfrm>
            <a:off x="877620" y="4189070"/>
            <a:ext cx="11249560" cy="26708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$ python script/run_busco.py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-i /path/to/fish_genome.fasta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-o BUSCO_fish_genome1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-l /path/to/database/actinopterygii_odb10/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-m genome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-c 10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-sp zebrafish</a:t>
            </a:r>
          </a:p>
        </p:txBody>
      </p:sp>
      <p:sp>
        <p:nvSpPr>
          <p:cNvPr id="269" name="Running BUSCO"/>
          <p:cNvSpPr txBox="1"/>
          <p:nvPr/>
        </p:nvSpPr>
        <p:spPr>
          <a:xfrm>
            <a:off x="816000" y="3198470"/>
            <a:ext cx="25082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Running BUSCO</a:t>
            </a:r>
          </a:p>
        </p:txBody>
      </p:sp>
      <p:sp>
        <p:nvSpPr>
          <p:cNvPr id="270" name="Plot"/>
          <p:cNvSpPr txBox="1"/>
          <p:nvPr/>
        </p:nvSpPr>
        <p:spPr>
          <a:xfrm>
            <a:off x="861618" y="7211670"/>
            <a:ext cx="68976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Plot</a:t>
            </a:r>
          </a:p>
        </p:txBody>
      </p:sp>
      <p:sp>
        <p:nvSpPr>
          <p:cNvPr id="271" name="$ python scripts/generate_plot.py –wd BUSCO_fish_genome1"/>
          <p:cNvSpPr txBox="1"/>
          <p:nvPr/>
        </p:nvSpPr>
        <p:spPr>
          <a:xfrm>
            <a:off x="877621" y="8024470"/>
            <a:ext cx="11249559" cy="4610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$ python scripts/generate_plot.py –wd BUSCO_fish_genome1</a:t>
            </a:r>
          </a:p>
        </p:txBody>
      </p:sp>
      <p:sp>
        <p:nvSpPr>
          <p:cNvPr id="272" name="Download Database"/>
          <p:cNvSpPr txBox="1"/>
          <p:nvPr/>
        </p:nvSpPr>
        <p:spPr>
          <a:xfrm>
            <a:off x="761542" y="1102970"/>
            <a:ext cx="304891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Download Database</a:t>
            </a:r>
          </a:p>
        </p:txBody>
      </p:sp>
      <p:sp>
        <p:nvSpPr>
          <p:cNvPr id="273" name="https://busco.ezlab.org/busco_v4_data.html"/>
          <p:cNvSpPr txBox="1"/>
          <p:nvPr/>
        </p:nvSpPr>
        <p:spPr>
          <a:xfrm>
            <a:off x="739851" y="2150720"/>
            <a:ext cx="64958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https://busco.ezlab.org/busco_v4_data.html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