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fin 鱼鳍</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defRPr sz="1800"/>
            </a:pPr>
            <a:r>
              <a:t>d)羊瘤胃转录组中有7个基因在新产生的基因中，可以代表瘤胃产生的基因</a:t>
            </a:r>
          </a:p>
          <a:p>
            <a:pPr>
              <a:defRPr sz="1800"/>
            </a:pPr>
            <a:r>
              <a:t>e)牛角中有201个高表达基因，找到36个identified 36 of these genes harboring pecoran-specific CNEs，其中九个与骨骼发育相关</a:t>
            </a:r>
          </a:p>
          <a:p>
            <a:pPr>
              <a:defRPr sz="1800"/>
            </a:pPr>
            <a:r>
              <a:t>f)使用绵羊和山羊角芽的转录组得到七个高表达角蛋白基因。使用12种哺乳动物与反刍动物比对，找到106个同源蛋白质在两个反刍动物家族中至少含有两个共同的氨基酸变化，其中有一个角特异表达的基因，其中一个氨基酸位点在角蛋白头部结构域中，说明该蛋白对牛科角蛋白鞘形成很重要</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defRPr sz="1800"/>
            </a:pPr>
            <a:r>
              <a:t>d)羊瘤胃转录组中有7个基因在新产生的基因中，可以代表瘤胃产生的基因</a:t>
            </a:r>
          </a:p>
          <a:p>
            <a:pPr>
              <a:defRPr sz="1800"/>
            </a:pPr>
            <a:r>
              <a:t>e)牛角中有201个高表达基因，找到36个identified 36 of these genes harboring pecoran-specific CNEs，其中九个与骨骼发育相关</a:t>
            </a:r>
          </a:p>
          <a:p>
            <a:pPr>
              <a:defRPr sz="1800"/>
            </a:pPr>
            <a:r>
              <a:t>f)使用绵羊和山羊角芽的转录组得到七个高表达角蛋白基因。使用12种哺乳动物与反刍动物比对，找到106个同源蛋白质在两个反刍动物家族中至少含有两个共同的氨基酸变化，其中有一个角特异表达的基因，其中一个氨基酸位点在角蛋白头部结构域中，说明该蛋白对牛科角蛋白鞘形成很重要</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j)ruminant-specific conserved nonexonic elements（RSCNE）反刍动物特定保守的非外显子元素</a:t>
            </a:r>
          </a:p>
          <a:p>
            <a:pPr/>
            <a:r>
              <a:t>在反刍动物中有11个基因下游10kb或上游内含子中有RSCNE，其中ENAM基因中有七个RSCNE，两个氨基酸插入，几个反刍动物特有突变，是使牙齿适应特定饮食的重要因素。</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defRPr sz="1600"/>
            </a:pPr>
            <a:r>
              <a:t>染色质免疫沉淀	Chromatin immunoprecipitation</a:t>
            </a:r>
          </a:p>
          <a:p>
            <a:pPr>
              <a:defRPr sz="1600"/>
            </a:pPr>
            <a:r>
              <a:t>a)暴力比对，把之前研究比较详细的数据全部拿来比对，寻找不同</a:t>
            </a:r>
          </a:p>
          <a:p>
            <a:pPr>
              <a:defRPr sz="1600"/>
            </a:pPr>
            <a:r>
              <a:t>i.人类保守非编码元件（CNE）比对</a:t>
            </a:r>
          </a:p>
          <a:p>
            <a:pPr>
              <a:defRPr sz="1600"/>
            </a:pPr>
            <a:r>
              <a:t>ii.人类长非编码RNA（lncRNA）比对</a:t>
            </a:r>
          </a:p>
          <a:p>
            <a:pPr>
              <a:defRPr sz="1600"/>
            </a:pPr>
            <a:r>
              <a:t>B) 多物种比对得到直系同源基因，计算每个基因的dN / 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defRPr sz="1600"/>
            </a:pPr>
            <a:r>
              <a:t>比对人，恒河猴，黑猩猩和红毛猩猩基因组，有34379个基因可以对齐，使用这些基因进行MCM test。结果显示婆罗洲东北部的群体有46个正向选择的基因，苏门答腊北部的群体有33个正向选择的基因。</a:t>
            </a:r>
          </a:p>
          <a:p>
            <a:pPr>
              <a:defRPr sz="1600"/>
            </a:pPr>
            <a:r>
              <a:t>2)使用GO富集分析两组正向选择的基因，找功能</a:t>
            </a:r>
          </a:p>
          <a:p>
            <a:pPr>
              <a:defRPr sz="1600"/>
            </a:pPr>
            <a:r>
              <a:t>东北婆罗洲——肌肉，心脏，生殖，脂质代谢</a:t>
            </a:r>
          </a:p>
          <a:p>
            <a:pPr>
              <a:defRPr sz="1600"/>
            </a:pPr>
            <a:r>
              <a:t>北苏门答腊——神经系统发育，能量代谢，大脑皮层发育</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bat</a:t>
            </a:r>
          </a:p>
          <a:p>
            <a:pPr/>
            <a:r>
              <a:t>whale</a:t>
            </a:r>
          </a:p>
          <a:p>
            <a:pPr/>
            <a:r>
              <a:t>Ultrasound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defRPr sz="1500"/>
            </a:pPr>
            <a:r>
              <a:t>a)使用30种不同的胎盘哺乳动物的直系同源蛋白数据互相比对，找到14406个高质量的直系同源比对。然后用最大似然法建立系统发育树。</a:t>
            </a:r>
          </a:p>
          <a:p>
            <a:pPr>
              <a:defRPr sz="1500"/>
            </a:pPr>
            <a:r>
              <a:t>b)使用最大似然法和贝叶斯方法推断系统发育树中每个内部节点最可能的祖先蛋白序列</a:t>
            </a:r>
          </a:p>
          <a:p>
            <a:pPr>
              <a:defRPr sz="1500"/>
            </a:pPr>
            <a:r>
              <a:t>c)提取所有发生一个或多个氨基酸取代的那些蛋白，进行GO富集功能分析</a:t>
            </a:r>
          </a:p>
          <a:p>
            <a:pPr>
              <a:defRPr sz="1500"/>
            </a:pPr>
            <a:r>
              <a:t>d)结果发现最大似然发估计和贝叶斯估计都取得了与肌纤维成分，听力相关的基因</a:t>
            </a:r>
          </a:p>
          <a:p>
            <a:pPr>
              <a:defRPr sz="1500"/>
            </a:pPr>
            <a:r>
              <a:t>e)测试这些肌纤维蛋白是否在其他哺乳动物中发生氨基酸替代，发现只有microbat和海豚之间有。快肌纤维蝙蝠海豚有更多取代，慢肌纤维这两种都没有取代</a:t>
            </a:r>
          </a:p>
          <a:p>
            <a:pPr>
              <a:defRPr sz="1500"/>
            </a:pPr>
            <a:r>
              <a:t>f)使用转录组验证基因表达</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defRPr sz="1500"/>
            </a:pPr>
            <a:r>
              <a:t>a)使用人类基因组19769个基因作为参考基因组，使用62个胎盘😔哺乳动物比对到人类基因组上，找到18363个至少在一半基因组中存在的基因。</a:t>
            </a:r>
          </a:p>
          <a:p>
            <a:pPr>
              <a:defRPr sz="1500"/>
            </a:pPr>
            <a:r>
              <a:t>b)在其中找到在4个鲸类物种中不完整的基因，共有2472个</a:t>
            </a:r>
          </a:p>
          <a:p>
            <a:pPr>
              <a:defRPr sz="1500"/>
            </a:pPr>
            <a:r>
              <a:t>c)排除在超过5%（55个中的3个）陆生哺乳动物中丢失的基因，产生350个基因</a:t>
            </a:r>
          </a:p>
          <a:p>
            <a:pPr>
              <a:defRPr sz="1500"/>
            </a:pPr>
            <a:r>
              <a:t>d)之前研究过一部分，所以研究剩下的236个基因。</a:t>
            </a:r>
          </a:p>
          <a:p>
            <a:pPr>
              <a:defRPr sz="1500"/>
            </a:pPr>
            <a:r>
              <a:t>e)分为部分缺失和完全缺失两组。然后在部分缺失基因中找到鲸类断点相同的基因（至少在一条齿鲸和一条须鲸中共有），完全缺失+断点相同=110</a:t>
            </a:r>
          </a:p>
          <a:p>
            <a:pPr>
              <a:defRPr sz="1500"/>
            </a:pPr>
            <a:r>
              <a:t>f)人与鲸全基因组比对排除失活的基因，获得85个基因</a:t>
            </a:r>
          </a:p>
          <a:p>
            <a:pPr>
              <a:defRPr sz="1500"/>
            </a:pPr>
            <a:r>
              <a:t>g)转录组+原始reads验证</a:t>
            </a:r>
          </a:p>
          <a:p>
            <a:pPr>
              <a:defRPr sz="1500"/>
            </a:pPr>
            <a:r>
              <a:t>h)在其他水生或半水生哺乳动物中验证，发现这些基因有逐渐丢失的现象</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r>
              <a:t>a)Hox，Pax基因家族比对找到有关键的发育相关Pax3基因缺失</a:t>
            </a:r>
          </a:p>
          <a:p>
            <a:pPr/>
            <a:r>
              <a:t>b)其他研究说明Pax3和Pax7具有某些相同功能，但是小鼠中Pax3和Pax7缺失会造成不同表型</a:t>
            </a:r>
          </a:p>
          <a:p>
            <a:pPr/>
            <a:r>
              <a:t>c)使用CRISPR编辑蝾螈Pax7基因验证功能</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a)正向选择：PAML估计dN / dS</a:t>
            </a:r>
          </a:p>
          <a:p>
            <a:pPr/>
            <a:r>
              <a:t>b)新基因：山羊，黑木樨，叉角羚，长颈鹿，麝香鹿，虎鲸，猪，马，小鼠，人类基因组互相比对，找到反刍动物的新基因</a:t>
            </a:r>
          </a:p>
          <a:p>
            <a:pPr/>
            <a:r>
              <a:t>c)快速进化基因：PAML估计dN / dS，选择值高的</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Shape 282"/>
          <p:cNvSpPr/>
          <p:nvPr>
            <p:ph type="sldImg"/>
          </p:nvPr>
        </p:nvSpPr>
        <p:spPr>
          <a:prstGeom prst="rect">
            <a:avLst/>
          </a:prstGeom>
        </p:spPr>
        <p:txBody>
          <a:bodyPr/>
          <a:lstStyle/>
          <a:p>
            <a:pPr/>
          </a:p>
        </p:txBody>
      </p:sp>
      <p:sp>
        <p:nvSpPr>
          <p:cNvPr id="283" name="Shape 283"/>
          <p:cNvSpPr/>
          <p:nvPr>
            <p:ph type="body" sz="quarter" idx="1"/>
          </p:nvPr>
        </p:nvSpPr>
        <p:spPr>
          <a:prstGeom prst="rect">
            <a:avLst/>
          </a:prstGeom>
        </p:spPr>
        <p:txBody>
          <a:bodyPr/>
          <a:lstStyle/>
          <a:p>
            <a:pPr>
              <a:defRPr sz="1800"/>
            </a:pPr>
            <a:r>
              <a:t>d)羊瘤胃转录组中有7个基因在新产生的基因中，可以代表瘤胃产生的基因</a:t>
            </a:r>
          </a:p>
          <a:p>
            <a:pPr>
              <a:defRPr sz="1800"/>
            </a:pPr>
            <a:r>
              <a:t>e)牛角中有201个高表达基因，找到36个identified 36 of these genes harboring pecoran-specific CNEs，其中九个与骨骼发育相关</a:t>
            </a:r>
          </a:p>
          <a:p>
            <a:pPr>
              <a:defRPr sz="1800"/>
            </a:pPr>
            <a:r>
              <a:t>f)使用绵羊和山羊角芽的转录组得到七个高表达角蛋白基因。使用12种哺乳动物与反刍动物比对，找到106个同源蛋白质在两个反刍动物家族中至少含有两个共同的氨基酸变化，其中有一个角特异表达的基因，其中一个氨基酸位点在角蛋白头部结构域中，说明该蛋白对牛科角蛋白鞘形成很重要</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标题文本"/>
          <p:cNvSpPr txBox="1"/>
          <p:nvPr>
            <p:ph type="title"/>
          </p:nvPr>
        </p:nvSpPr>
        <p:spPr>
          <a:xfrm>
            <a:off x="1270000" y="1638300"/>
            <a:ext cx="10464800" cy="3302000"/>
          </a:xfrm>
          <a:prstGeom prst="rect">
            <a:avLst/>
          </a:prstGeom>
        </p:spPr>
        <p:txBody>
          <a:bodyPr anchor="b"/>
          <a:lstStyle/>
          <a:p>
            <a:pPr/>
            <a:r>
              <a:t>标题文本</a:t>
            </a:r>
          </a:p>
        </p:txBody>
      </p:sp>
      <p:sp>
        <p:nvSpPr>
          <p:cNvPr id="12" name="正文级别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在此键入引文。”"/>
          <p:cNvSpPr txBox="1"/>
          <p:nvPr>
            <p:ph type="body" sz="quarter" idx="14"/>
          </p:nvPr>
        </p:nvSpPr>
        <p:spPr>
          <a:xfrm>
            <a:off x="1270000" y="4216400"/>
            <a:ext cx="10464800" cy="711201"/>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“在此键入引文。”</a:t>
            </a:r>
          </a:p>
        </p:txBody>
      </p:sp>
      <p:sp>
        <p:nvSpPr>
          <p:cNvPr id="9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图像"/>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图像"/>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标题文本"/>
          <p:cNvSpPr txBox="1"/>
          <p:nvPr>
            <p:ph type="title"/>
          </p:nvPr>
        </p:nvSpPr>
        <p:spPr>
          <a:xfrm>
            <a:off x="1270000" y="6718300"/>
            <a:ext cx="10464800" cy="1422400"/>
          </a:xfrm>
          <a:prstGeom prst="rect">
            <a:avLst/>
          </a:prstGeom>
        </p:spPr>
        <p:txBody>
          <a:bodyPr anchor="b"/>
          <a:lstStyle/>
          <a:p>
            <a:pPr/>
            <a:r>
              <a:t>标题文本</a:t>
            </a:r>
          </a:p>
        </p:txBody>
      </p:sp>
      <p:sp>
        <p:nvSpPr>
          <p:cNvPr id="22" name="正文级别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1270000" y="3225800"/>
            <a:ext cx="10464800" cy="3302000"/>
          </a:xfrm>
          <a:prstGeom prst="rect">
            <a:avLst/>
          </a:prstGeom>
        </p:spPr>
        <p:txBody>
          <a:bodyP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图像"/>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标题文本"/>
          <p:cNvSpPr txBox="1"/>
          <p:nvPr>
            <p:ph type="title"/>
          </p:nvPr>
        </p:nvSpPr>
        <p:spPr>
          <a:xfrm>
            <a:off x="952500" y="635000"/>
            <a:ext cx="5334000" cy="3987800"/>
          </a:xfrm>
          <a:prstGeom prst="rect">
            <a:avLst/>
          </a:prstGeom>
        </p:spPr>
        <p:txBody>
          <a:bodyPr anchor="b"/>
          <a:lstStyle>
            <a:lvl1pPr>
              <a:defRPr sz="6000"/>
            </a:lvl1pPr>
          </a:lstStyle>
          <a:p>
            <a:pPr/>
            <a:r>
              <a:t>标题文本</a:t>
            </a:r>
          </a:p>
        </p:txBody>
      </p:sp>
      <p:sp>
        <p:nvSpPr>
          <p:cNvPr id="40" name="正文级别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prstGeom prst="rect">
            <a:avLst/>
          </a:prstGeom>
        </p:spPr>
        <p:txBody>
          <a:bodyP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prstGeom prst="rect">
            <a:avLst/>
          </a:prstGeom>
        </p:spPr>
        <p:txBody>
          <a:bodyPr/>
          <a:lstStyle/>
          <a:p>
            <a:pPr/>
            <a:r>
              <a:t>标题文本</a:t>
            </a:r>
          </a:p>
        </p:txBody>
      </p:sp>
      <p:sp>
        <p:nvSpPr>
          <p:cNvPr id="57" name="正文级别 1…"/>
          <p:cNvSpPr txBox="1"/>
          <p:nvPr>
            <p:ph type="body" idx="1"/>
          </p:nvPr>
        </p:nvSpPr>
        <p:spPr>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图像"/>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标题文本"/>
          <p:cNvSpPr txBox="1"/>
          <p:nvPr>
            <p:ph type="title"/>
          </p:nvPr>
        </p:nvSpPr>
        <p:spPr>
          <a:prstGeom prst="rect">
            <a:avLst/>
          </a:prstGeom>
        </p:spPr>
        <p:txBody>
          <a:bodyPr/>
          <a:lstStyle/>
          <a:p>
            <a:pPr/>
            <a:r>
              <a:t>标题文本</a:t>
            </a:r>
          </a:p>
        </p:txBody>
      </p:sp>
      <p:sp>
        <p:nvSpPr>
          <p:cNvPr id="67" name="正文级别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75" name="正文级别 1…"/>
          <p:cNvSpPr txBox="1"/>
          <p:nvPr>
            <p:ph type="body" idx="1"/>
          </p:nvPr>
        </p:nvSpPr>
        <p:spPr>
          <a:xfrm>
            <a:off x="952500" y="1270000"/>
            <a:ext cx="11099800" cy="7213600"/>
          </a:xfrm>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7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83" name="图像"/>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图像"/>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图像"/>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正文级别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Identify phenotype associated genes"/>
          <p:cNvSpPr txBox="1"/>
          <p:nvPr>
            <p:ph type="ctrTitle"/>
          </p:nvPr>
        </p:nvSpPr>
        <p:spPr>
          <a:xfrm>
            <a:off x="1270000" y="1380170"/>
            <a:ext cx="10464800" cy="3302001"/>
          </a:xfrm>
          <a:prstGeom prst="rect">
            <a:avLst/>
          </a:prstGeom>
        </p:spPr>
        <p:txBody>
          <a:bodyPr/>
          <a:lstStyle>
            <a:lvl1pPr>
              <a:defRPr sz="4700"/>
            </a:lvl1pPr>
          </a:lstStyle>
          <a:p>
            <a:pPr/>
            <a:r>
              <a:t>Identify phenotype associated genes</a:t>
            </a:r>
          </a:p>
        </p:txBody>
      </p:sp>
      <p:sp>
        <p:nvSpPr>
          <p:cNvPr id="120" name="Lu Liang…"/>
          <p:cNvSpPr txBox="1"/>
          <p:nvPr>
            <p:ph type="subTitle" sz="quarter" idx="1"/>
          </p:nvPr>
        </p:nvSpPr>
        <p:spPr>
          <a:xfrm>
            <a:off x="1270000" y="5041900"/>
            <a:ext cx="10464800" cy="1351906"/>
          </a:xfrm>
          <a:prstGeom prst="rect">
            <a:avLst/>
          </a:prstGeom>
        </p:spPr>
        <p:txBody>
          <a:bodyPr/>
          <a:lstStyle/>
          <a:p>
            <a:pPr defTabSz="321310">
              <a:defRPr sz="2035"/>
            </a:pPr>
            <a:r>
              <a:t>Lu Liang</a:t>
            </a:r>
          </a:p>
          <a:p>
            <a:pPr defTabSz="321310">
              <a:defRPr sz="2035"/>
            </a:pPr>
            <a:r>
              <a:t>LMSE</a:t>
            </a:r>
          </a:p>
          <a:p>
            <a:pPr defTabSz="321310">
              <a:defRPr sz="2035"/>
            </a:pPr>
            <a:r>
              <a:t>Shanghai Ocean University</a:t>
            </a:r>
          </a:p>
          <a:p>
            <a:pPr defTabSz="321310">
              <a:defRPr sz="2035"/>
            </a:pPr>
            <a:r>
              <a:t>Jan 9 2020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图像" descr="图像"/>
          <p:cNvPicPr>
            <a:picLocks noChangeAspect="1"/>
          </p:cNvPicPr>
          <p:nvPr/>
        </p:nvPicPr>
        <p:blipFill>
          <a:blip r:embed="rId2">
            <a:extLst/>
          </a:blip>
          <a:stretch>
            <a:fillRect/>
          </a:stretch>
        </p:blipFill>
        <p:spPr>
          <a:xfrm>
            <a:off x="1828800" y="599372"/>
            <a:ext cx="9347200" cy="2286001"/>
          </a:xfrm>
          <a:prstGeom prst="rect">
            <a:avLst/>
          </a:prstGeom>
          <a:ln w="12700">
            <a:miter lim="400000"/>
          </a:ln>
        </p:spPr>
      </p:pic>
      <p:pic>
        <p:nvPicPr>
          <p:cNvPr id="244" name="图像" descr="图像"/>
          <p:cNvPicPr>
            <a:picLocks noChangeAspect="1"/>
          </p:cNvPicPr>
          <p:nvPr/>
        </p:nvPicPr>
        <p:blipFill>
          <a:blip r:embed="rId3">
            <a:extLst/>
          </a:blip>
          <a:stretch>
            <a:fillRect/>
          </a:stretch>
        </p:blipFill>
        <p:spPr>
          <a:xfrm>
            <a:off x="2216150" y="3089761"/>
            <a:ext cx="8572500" cy="64135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6" name="图像" descr="图像"/>
          <p:cNvPicPr>
            <a:picLocks noChangeAspect="1"/>
          </p:cNvPicPr>
          <p:nvPr/>
        </p:nvPicPr>
        <p:blipFill>
          <a:blip r:embed="rId3">
            <a:extLst/>
          </a:blip>
          <a:stretch>
            <a:fillRect/>
          </a:stretch>
        </p:blipFill>
        <p:spPr>
          <a:xfrm>
            <a:off x="246370" y="-1"/>
            <a:ext cx="4731305" cy="9753601"/>
          </a:xfrm>
          <a:prstGeom prst="rect">
            <a:avLst/>
          </a:prstGeom>
          <a:ln w="12700">
            <a:miter lim="400000"/>
          </a:ln>
        </p:spPr>
      </p:pic>
      <p:sp>
        <p:nvSpPr>
          <p:cNvPr id="247" name="Mapping to the human genome using 62 placental mammals"/>
          <p:cNvSpPr txBox="1"/>
          <p:nvPr/>
        </p:nvSpPr>
        <p:spPr>
          <a:xfrm>
            <a:off x="4113089" y="1235960"/>
            <a:ext cx="3218466" cy="1565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Mapping to the human genome using 62 placental mammals</a:t>
            </a:r>
          </a:p>
        </p:txBody>
      </p:sp>
      <p:pic>
        <p:nvPicPr>
          <p:cNvPr id="248" name="图像" descr="图像"/>
          <p:cNvPicPr>
            <a:picLocks noChangeAspect="1"/>
          </p:cNvPicPr>
          <p:nvPr/>
        </p:nvPicPr>
        <p:blipFill>
          <a:blip r:embed="rId4">
            <a:extLst/>
          </a:blip>
          <a:stretch>
            <a:fillRect/>
          </a:stretch>
        </p:blipFill>
        <p:spPr>
          <a:xfrm>
            <a:off x="7172259" y="-24380"/>
            <a:ext cx="5740401" cy="3238501"/>
          </a:xfrm>
          <a:prstGeom prst="rect">
            <a:avLst/>
          </a:prstGeom>
          <a:ln w="12700">
            <a:miter lim="400000"/>
          </a:ln>
        </p:spPr>
      </p:pic>
      <p:pic>
        <p:nvPicPr>
          <p:cNvPr id="249" name="图像" descr="图像"/>
          <p:cNvPicPr>
            <a:picLocks noChangeAspect="1"/>
          </p:cNvPicPr>
          <p:nvPr/>
        </p:nvPicPr>
        <p:blipFill>
          <a:blip r:embed="rId5">
            <a:extLst/>
          </a:blip>
          <a:stretch>
            <a:fillRect/>
          </a:stretch>
        </p:blipFill>
        <p:spPr>
          <a:xfrm>
            <a:off x="7280209" y="3155721"/>
            <a:ext cx="5524501" cy="3073401"/>
          </a:xfrm>
          <a:prstGeom prst="rect">
            <a:avLst/>
          </a:prstGeom>
          <a:ln w="12700">
            <a:miter lim="400000"/>
          </a:ln>
        </p:spPr>
      </p:pic>
      <p:pic>
        <p:nvPicPr>
          <p:cNvPr id="250" name="图像" descr="图像"/>
          <p:cNvPicPr>
            <a:picLocks noChangeAspect="1"/>
          </p:cNvPicPr>
          <p:nvPr/>
        </p:nvPicPr>
        <p:blipFill>
          <a:blip r:embed="rId6">
            <a:extLst/>
          </a:blip>
          <a:stretch>
            <a:fillRect/>
          </a:stretch>
        </p:blipFill>
        <p:spPr>
          <a:xfrm>
            <a:off x="7216709" y="6244474"/>
            <a:ext cx="5651501" cy="3238501"/>
          </a:xfrm>
          <a:prstGeom prst="rect">
            <a:avLst/>
          </a:prstGeom>
          <a:ln w="12700">
            <a:miter lim="400000"/>
          </a:ln>
        </p:spPr>
      </p:pic>
      <p:sp>
        <p:nvSpPr>
          <p:cNvPr id="251" name="Verify results using transcriptome and raw reads…"/>
          <p:cNvSpPr/>
          <p:nvPr/>
        </p:nvSpPr>
        <p:spPr>
          <a:xfrm>
            <a:off x="4302178" y="5783733"/>
            <a:ext cx="2548548" cy="3721149"/>
          </a:xfrm>
          <a:prstGeom prst="rightArrow">
            <a:avLst>
              <a:gd name="adj1" fmla="val 100000"/>
              <a:gd name="adj2" fmla="val 15796"/>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1900">
                <a:solidFill>
                  <a:srgbClr val="FFFFFF"/>
                </a:solidFill>
                <a:latin typeface="+mn-lt"/>
                <a:ea typeface="+mn-ea"/>
                <a:cs typeface="+mn-cs"/>
                <a:sym typeface="Helvetica Neue Medium"/>
              </a:defRPr>
            </a:pPr>
            <a:r>
              <a:t>Verify results using transcriptome and raw reads</a:t>
            </a:r>
          </a:p>
          <a:p>
            <a:pPr>
              <a:defRPr b="0" sz="1900">
                <a:solidFill>
                  <a:srgbClr val="FFFFFF"/>
                </a:solidFill>
                <a:latin typeface="+mn-lt"/>
                <a:ea typeface="+mn-ea"/>
                <a:cs typeface="+mn-cs"/>
                <a:sym typeface="Helvetica Neue Medium"/>
              </a:defRPr>
            </a:pPr>
          </a:p>
          <a:p>
            <a:pPr>
              <a:defRPr b="0" sz="1900">
                <a:solidFill>
                  <a:srgbClr val="FFFFFF"/>
                </a:solidFill>
                <a:latin typeface="+mn-lt"/>
                <a:ea typeface="+mn-ea"/>
                <a:cs typeface="+mn-cs"/>
                <a:sym typeface="Helvetica Neue Medium"/>
              </a:defRPr>
            </a:pPr>
            <a:r>
              <a:t>Validated in other aquatic or semi-aquatic mammals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5" name="图像" descr="图像"/>
          <p:cNvPicPr>
            <a:picLocks noChangeAspect="1"/>
          </p:cNvPicPr>
          <p:nvPr/>
        </p:nvPicPr>
        <p:blipFill>
          <a:blip r:embed="rId2">
            <a:extLst/>
          </a:blip>
          <a:stretch>
            <a:fillRect/>
          </a:stretch>
        </p:blipFill>
        <p:spPr>
          <a:xfrm>
            <a:off x="615950" y="298245"/>
            <a:ext cx="11772900" cy="2667001"/>
          </a:xfrm>
          <a:prstGeom prst="rect">
            <a:avLst/>
          </a:prstGeom>
          <a:ln w="12700">
            <a:miter lim="400000"/>
          </a:ln>
        </p:spPr>
      </p:pic>
      <p:pic>
        <p:nvPicPr>
          <p:cNvPr id="256" name="图像" descr="图像"/>
          <p:cNvPicPr>
            <a:picLocks noChangeAspect="1"/>
          </p:cNvPicPr>
          <p:nvPr/>
        </p:nvPicPr>
        <p:blipFill>
          <a:blip r:embed="rId3">
            <a:extLst/>
          </a:blip>
          <a:stretch>
            <a:fillRect/>
          </a:stretch>
        </p:blipFill>
        <p:spPr>
          <a:xfrm>
            <a:off x="1162050" y="3962400"/>
            <a:ext cx="10680700" cy="355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Hox, Pax gene family alignment finds key developmental Pax3 gene deletions."/>
          <p:cNvSpPr/>
          <p:nvPr/>
        </p:nvSpPr>
        <p:spPr>
          <a:xfrm>
            <a:off x="1429506" y="205360"/>
            <a:ext cx="2518730" cy="3282315"/>
          </a:xfrm>
          <a:prstGeom prst="rightArrow">
            <a:avLst>
              <a:gd name="adj1" fmla="val 100000"/>
              <a:gd name="adj2" fmla="val 15983"/>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800">
                <a:solidFill>
                  <a:srgbClr val="FFFFFF"/>
                </a:solidFill>
                <a:latin typeface="+mn-lt"/>
                <a:ea typeface="+mn-ea"/>
                <a:cs typeface="+mn-cs"/>
                <a:sym typeface="Helvetica Neue Medium"/>
              </a:defRPr>
            </a:lvl1pPr>
          </a:lstStyle>
          <a:p>
            <a:pPr/>
            <a:r>
              <a:t>Hox, Pax gene family alignment finds key developmental Pax3 gene deletions.</a:t>
            </a:r>
          </a:p>
        </p:txBody>
      </p:sp>
      <p:sp>
        <p:nvSpPr>
          <p:cNvPr id="259" name="Other studies have shown that Pax3 and Pax7 have some of the same functions, but the absence of Pax3 and Pax7 in mice can cause different phenotypes"/>
          <p:cNvSpPr/>
          <p:nvPr/>
        </p:nvSpPr>
        <p:spPr>
          <a:xfrm>
            <a:off x="3971859" y="205360"/>
            <a:ext cx="2518730" cy="3282315"/>
          </a:xfrm>
          <a:prstGeom prst="rightArrow">
            <a:avLst>
              <a:gd name="adj1" fmla="val 100000"/>
              <a:gd name="adj2" fmla="val 15983"/>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800">
                <a:solidFill>
                  <a:srgbClr val="FFFFFF"/>
                </a:solidFill>
                <a:latin typeface="+mn-lt"/>
                <a:ea typeface="+mn-ea"/>
                <a:cs typeface="+mn-cs"/>
                <a:sym typeface="Helvetica Neue Medium"/>
              </a:defRPr>
            </a:lvl1pPr>
          </a:lstStyle>
          <a:p>
            <a:pPr/>
            <a:r>
              <a:t>Other studies have shown that Pax3 and Pax7 have some of the same functions, but the absence of Pax3 and Pax7 in mice can cause different phenotypes</a:t>
            </a:r>
          </a:p>
        </p:txBody>
      </p:sp>
      <p:sp>
        <p:nvSpPr>
          <p:cNvPr id="260" name="Editing Pax7 gene validation function with CRISPR"/>
          <p:cNvSpPr/>
          <p:nvPr/>
        </p:nvSpPr>
        <p:spPr>
          <a:xfrm>
            <a:off x="6514211" y="205360"/>
            <a:ext cx="2518730" cy="3282315"/>
          </a:xfrm>
          <a:prstGeom prst="rightArrow">
            <a:avLst>
              <a:gd name="adj1" fmla="val 100000"/>
              <a:gd name="adj2" fmla="val 15983"/>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800">
                <a:solidFill>
                  <a:srgbClr val="FFFFFF"/>
                </a:solidFill>
                <a:latin typeface="+mn-lt"/>
                <a:ea typeface="+mn-ea"/>
                <a:cs typeface="+mn-cs"/>
                <a:sym typeface="Helvetica Neue Medium"/>
              </a:defRPr>
            </a:lvl1pPr>
          </a:lstStyle>
          <a:p>
            <a:pPr/>
            <a:r>
              <a:t>Editing Pax7 gene validation function with CRISPR</a:t>
            </a:r>
          </a:p>
        </p:txBody>
      </p:sp>
      <p:sp>
        <p:nvSpPr>
          <p:cNvPr id="261" name="Using Transcriptomes to Find Highly Expressed Genes in Regenerative Tissues…"/>
          <p:cNvSpPr/>
          <p:nvPr/>
        </p:nvSpPr>
        <p:spPr>
          <a:xfrm>
            <a:off x="9056564" y="205360"/>
            <a:ext cx="2518730" cy="3282315"/>
          </a:xfrm>
          <a:prstGeom prst="rightArrow">
            <a:avLst>
              <a:gd name="adj1" fmla="val 100000"/>
              <a:gd name="adj2" fmla="val 15983"/>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1800">
                <a:solidFill>
                  <a:srgbClr val="FFFFFF"/>
                </a:solidFill>
                <a:latin typeface="+mn-lt"/>
                <a:ea typeface="+mn-ea"/>
                <a:cs typeface="+mn-cs"/>
                <a:sym typeface="Helvetica Neue Medium"/>
              </a:defRPr>
            </a:pPr>
            <a:r>
              <a:t>Using Transcriptomes to Find Highly Expressed Genes in Regenerative Tissues</a:t>
            </a:r>
          </a:p>
          <a:p>
            <a:pPr>
              <a:defRPr b="0" sz="1800">
                <a:solidFill>
                  <a:srgbClr val="FFFFFF"/>
                </a:solidFill>
                <a:latin typeface="+mn-lt"/>
                <a:ea typeface="+mn-ea"/>
                <a:cs typeface="+mn-cs"/>
                <a:sym typeface="Helvetica Neue Medium"/>
              </a:defRPr>
            </a:pPr>
          </a:p>
          <a:p>
            <a:pPr>
              <a:defRPr b="0" sz="1800">
                <a:solidFill>
                  <a:srgbClr val="FFFFFF"/>
                </a:solidFill>
                <a:latin typeface="+mn-lt"/>
                <a:ea typeface="+mn-ea"/>
                <a:cs typeface="+mn-cs"/>
                <a:sym typeface="Helvetica Neue Medium"/>
              </a:defRPr>
            </a:pPr>
            <a:r>
              <a:t>Find unusual expressed microRNA and non-coding RNAs</a:t>
            </a:r>
          </a:p>
        </p:txBody>
      </p:sp>
      <p:pic>
        <p:nvPicPr>
          <p:cNvPr id="262" name="图像" descr="图像"/>
          <p:cNvPicPr>
            <a:picLocks noChangeAspect="1"/>
          </p:cNvPicPr>
          <p:nvPr/>
        </p:nvPicPr>
        <p:blipFill>
          <a:blip r:embed="rId3">
            <a:extLst/>
          </a:blip>
          <a:stretch>
            <a:fillRect/>
          </a:stretch>
        </p:blipFill>
        <p:spPr>
          <a:xfrm>
            <a:off x="1734880" y="4277032"/>
            <a:ext cx="9535040" cy="336663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图像" descr="图像"/>
          <p:cNvPicPr>
            <a:picLocks noChangeAspect="1"/>
          </p:cNvPicPr>
          <p:nvPr/>
        </p:nvPicPr>
        <p:blipFill>
          <a:blip r:embed="rId2">
            <a:extLst/>
          </a:blip>
          <a:stretch>
            <a:fillRect/>
          </a:stretch>
        </p:blipFill>
        <p:spPr>
          <a:xfrm>
            <a:off x="176059" y="260061"/>
            <a:ext cx="5770793" cy="3454946"/>
          </a:xfrm>
          <a:prstGeom prst="rect">
            <a:avLst/>
          </a:prstGeom>
          <a:ln w="12700">
            <a:miter lim="400000"/>
          </a:ln>
        </p:spPr>
      </p:pic>
      <p:pic>
        <p:nvPicPr>
          <p:cNvPr id="267" name="图像" descr="图像"/>
          <p:cNvPicPr>
            <a:picLocks noChangeAspect="1"/>
          </p:cNvPicPr>
          <p:nvPr/>
        </p:nvPicPr>
        <p:blipFill>
          <a:blip r:embed="rId3">
            <a:extLst/>
          </a:blip>
          <a:stretch>
            <a:fillRect/>
          </a:stretch>
        </p:blipFill>
        <p:spPr>
          <a:xfrm>
            <a:off x="5984614" y="207651"/>
            <a:ext cx="6972897" cy="9053418"/>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Positive selection: PAML estimates dN / dS"/>
          <p:cNvSpPr/>
          <p:nvPr/>
        </p:nvSpPr>
        <p:spPr>
          <a:xfrm>
            <a:off x="1494590" y="3413539"/>
            <a:ext cx="3326825" cy="3282315"/>
          </a:xfrm>
          <a:prstGeom prst="rightArrow">
            <a:avLst>
              <a:gd name="adj1" fmla="val 100000"/>
              <a:gd name="adj2" fmla="val 12265"/>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Positive selection: PAML estimates dN / dS</a:t>
            </a:r>
          </a:p>
        </p:txBody>
      </p:sp>
      <p:sp>
        <p:nvSpPr>
          <p:cNvPr id="270" name="New genes: goats, black clogs, pronghorns, giraffes, musk deer, killer whales, pigs, horses, mice, human genomes are compared with each other to find new genes for ruminants"/>
          <p:cNvSpPr/>
          <p:nvPr/>
        </p:nvSpPr>
        <p:spPr>
          <a:xfrm>
            <a:off x="4811331" y="3413539"/>
            <a:ext cx="3326825" cy="3282315"/>
          </a:xfrm>
          <a:prstGeom prst="rightArrow">
            <a:avLst>
              <a:gd name="adj1" fmla="val 100000"/>
              <a:gd name="adj2" fmla="val 12265"/>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New genes: goats, black clogs, pronghorns, giraffes, musk deer, killer whales, pigs, horses, mice, human genomes are compared with each other to find new genes for ruminants</a:t>
            </a:r>
          </a:p>
        </p:txBody>
      </p:sp>
      <p:sp>
        <p:nvSpPr>
          <p:cNvPr id="271" name="Rapidly evolving genes: PAML estimates dN / dS, with high selection values"/>
          <p:cNvSpPr/>
          <p:nvPr/>
        </p:nvSpPr>
        <p:spPr>
          <a:xfrm>
            <a:off x="8183385" y="3413538"/>
            <a:ext cx="3326825" cy="3282315"/>
          </a:xfrm>
          <a:prstGeom prst="rightArrow">
            <a:avLst>
              <a:gd name="adj1" fmla="val 100000"/>
              <a:gd name="adj2" fmla="val 12265"/>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Rapidly evolving genes: PAML estimates dN / dS, with high selection values</a:t>
            </a:r>
          </a:p>
        </p:txBody>
      </p:sp>
      <p:sp>
        <p:nvSpPr>
          <p:cNvPr id="272" name="Basic Step"/>
          <p:cNvSpPr txBox="1"/>
          <p:nvPr/>
        </p:nvSpPr>
        <p:spPr>
          <a:xfrm>
            <a:off x="5054489" y="785449"/>
            <a:ext cx="2840509" cy="7338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Basic Step</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6" name="图像" descr="图像"/>
          <p:cNvPicPr>
            <a:picLocks noChangeAspect="1"/>
          </p:cNvPicPr>
          <p:nvPr/>
        </p:nvPicPr>
        <p:blipFill>
          <a:blip r:embed="rId3">
            <a:extLst/>
          </a:blip>
          <a:stretch>
            <a:fillRect/>
          </a:stretch>
        </p:blipFill>
        <p:spPr>
          <a:xfrm>
            <a:off x="9711010" y="505445"/>
            <a:ext cx="3171274" cy="1656110"/>
          </a:xfrm>
          <a:prstGeom prst="rect">
            <a:avLst/>
          </a:prstGeom>
          <a:ln w="12700">
            <a:miter lim="400000"/>
          </a:ln>
        </p:spPr>
      </p:pic>
      <p:pic>
        <p:nvPicPr>
          <p:cNvPr id="277" name="图像" descr="图像"/>
          <p:cNvPicPr>
            <a:picLocks noChangeAspect="1"/>
          </p:cNvPicPr>
          <p:nvPr/>
        </p:nvPicPr>
        <p:blipFill>
          <a:blip r:embed="rId4">
            <a:extLst/>
          </a:blip>
          <a:stretch>
            <a:fillRect/>
          </a:stretch>
        </p:blipFill>
        <p:spPr>
          <a:xfrm>
            <a:off x="10506225" y="3039585"/>
            <a:ext cx="1887045" cy="2576726"/>
          </a:xfrm>
          <a:prstGeom prst="rect">
            <a:avLst/>
          </a:prstGeom>
          <a:ln w="12700">
            <a:miter lim="400000"/>
          </a:ln>
        </p:spPr>
      </p:pic>
      <p:pic>
        <p:nvPicPr>
          <p:cNvPr id="278" name="图像" descr="图像"/>
          <p:cNvPicPr>
            <a:picLocks noChangeAspect="1"/>
          </p:cNvPicPr>
          <p:nvPr/>
        </p:nvPicPr>
        <p:blipFill>
          <a:blip r:embed="rId5">
            <a:extLst/>
          </a:blip>
          <a:stretch>
            <a:fillRect/>
          </a:stretch>
        </p:blipFill>
        <p:spPr>
          <a:xfrm>
            <a:off x="10171355" y="6494340"/>
            <a:ext cx="2250584" cy="1835583"/>
          </a:xfrm>
          <a:prstGeom prst="rect">
            <a:avLst/>
          </a:prstGeom>
          <a:ln w="12700">
            <a:miter lim="400000"/>
          </a:ln>
        </p:spPr>
      </p:pic>
      <p:sp>
        <p:nvSpPr>
          <p:cNvPr id="279" name="7 genes in the rumen transcriptome of the sheep are among the newly generated genes, which can represent the genes produced by the rumen"/>
          <p:cNvSpPr txBox="1"/>
          <p:nvPr/>
        </p:nvSpPr>
        <p:spPr>
          <a:xfrm>
            <a:off x="754683" y="1048969"/>
            <a:ext cx="8625690" cy="1122196"/>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2200">
                <a:solidFill>
                  <a:srgbClr val="FFFFFF"/>
                </a:solidFill>
                <a:latin typeface="+mn-lt"/>
                <a:ea typeface="+mn-ea"/>
                <a:cs typeface="+mn-cs"/>
                <a:sym typeface="Helvetica Neue Medium"/>
              </a:defRPr>
            </a:lvl1pPr>
          </a:lstStyle>
          <a:p>
            <a:pPr/>
            <a:r>
              <a:t>7 genes in the rumen transcriptome of the sheep are among the newly generated genes, which can represent the genes produced by the rumen</a:t>
            </a:r>
          </a:p>
        </p:txBody>
      </p:sp>
      <p:sp>
        <p:nvSpPr>
          <p:cNvPr id="280" name="There are 201 highly expressed genes in horns, 36 genes were found, nine of which are related to bone development"/>
          <p:cNvSpPr txBox="1"/>
          <p:nvPr/>
        </p:nvSpPr>
        <p:spPr>
          <a:xfrm>
            <a:off x="907227" y="4081520"/>
            <a:ext cx="8038274" cy="779296"/>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2200">
                <a:solidFill>
                  <a:srgbClr val="FFFFFF"/>
                </a:solidFill>
                <a:latin typeface="+mn-lt"/>
                <a:ea typeface="+mn-ea"/>
                <a:cs typeface="+mn-cs"/>
                <a:sym typeface="Helvetica Neue Medium"/>
              </a:defRPr>
            </a:lvl1pPr>
          </a:lstStyle>
          <a:p>
            <a:pPr/>
            <a:r>
              <a:t>There are 201 highly expressed genes in horns, 36 genes were found, nine of which are related to bone development</a:t>
            </a:r>
          </a:p>
        </p:txBody>
      </p:sp>
      <p:sp>
        <p:nvSpPr>
          <p:cNvPr id="281" name="Seven highly expressed keratin genes were obtained using the transcriptome of sheep and goat horn buds. Using 12 mammals to compare with ruminants, 106 homologous proteins were found to contain at least two common amino acid changes in two ruminant families, of which there was a horn-specifically expressed gene and one of the amino acid sites was in keratin In the head domain, this protein is important for bovine keratin sheath formation"/>
          <p:cNvSpPr txBox="1"/>
          <p:nvPr/>
        </p:nvSpPr>
        <p:spPr>
          <a:xfrm>
            <a:off x="364768" y="6165233"/>
            <a:ext cx="9405520" cy="2493796"/>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2200">
                <a:solidFill>
                  <a:srgbClr val="FFFFFF"/>
                </a:solidFill>
                <a:latin typeface="+mn-lt"/>
                <a:ea typeface="+mn-ea"/>
                <a:cs typeface="+mn-cs"/>
                <a:sym typeface="Helvetica Neue Medium"/>
              </a:defRPr>
            </a:lvl1pPr>
          </a:lstStyle>
          <a:p>
            <a:pPr/>
            <a:r>
              <a:t>Seven highly expressed keratin genes were obtained using the transcriptome of sheep and goat horn buds. Using 12 mammals to compare with ruminants, 106 homologous proteins were found to contain at least two common amino acid changes in two ruminant families, of which there was a horn-specifically expressed gene and one of the amino acid sites was in keratin In the head domain, this protein is important for bovine keratin sheath formation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Retrieved 642 individual-type development-related genes and estimated the dN / dS ratios of these genes. It was found that six genes significantly increased dN / dS with weight gain, two of which were dN / dS&gt; 1, and were strongly selected. Mineralizing osteoblasts affects osteogenesis. Disruption of this gene can affect muscle mass. In the small part of the body, five genes, dN / dS, increased significantly, and the SBDS value was greater than 1, which is a human disease-causing gene that causes bone abnormalities and dwarfing."/>
          <p:cNvSpPr txBox="1"/>
          <p:nvPr/>
        </p:nvSpPr>
        <p:spPr>
          <a:xfrm>
            <a:off x="804356" y="6506200"/>
            <a:ext cx="11396088" cy="2493796"/>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2200">
                <a:solidFill>
                  <a:srgbClr val="FFFFFF"/>
                </a:solidFill>
                <a:latin typeface="+mn-lt"/>
                <a:ea typeface="+mn-ea"/>
                <a:cs typeface="+mn-cs"/>
                <a:sym typeface="Helvetica Neue Medium"/>
              </a:defRPr>
            </a:lvl1pPr>
          </a:lstStyle>
          <a:p>
            <a:pPr/>
            <a:r>
              <a:t>Retrieved 642 individual-type development-related genes and estimated the dN / dS ratios of these genes. It was found that six genes significantly increased dN / dS with weight gain, two of which were dN / dS&gt; 1, and were strongly selected. Mineralizing osteoblasts affects osteogenesis. Disruption of this gene can affect muscle mass. In the small part of the body, five genes, dN / dS, increased significantly, and the SBDS value was greater than 1, which is a human disease-causing gene that causes bone abnormalities and dwarfing.</a:t>
            </a:r>
          </a:p>
        </p:txBody>
      </p:sp>
      <p:pic>
        <p:nvPicPr>
          <p:cNvPr id="286" name="图像" descr="图像"/>
          <p:cNvPicPr>
            <a:picLocks noChangeAspect="1"/>
          </p:cNvPicPr>
          <p:nvPr/>
        </p:nvPicPr>
        <p:blipFill>
          <a:blip r:embed="rId3">
            <a:extLst/>
          </a:blip>
          <a:stretch>
            <a:fillRect/>
          </a:stretch>
        </p:blipFill>
        <p:spPr>
          <a:xfrm>
            <a:off x="2458646" y="376882"/>
            <a:ext cx="8087508" cy="595408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Annotate the giraffe with KEGG and find 366 skeletal development-related genes. Compared with other animals, 115 of them have giraffe-specific mutations and 11 genes have more than 4 non-synonymous mutations, which may be extreme to the giraffe's body structure. Elongation related"/>
          <p:cNvSpPr txBox="1"/>
          <p:nvPr/>
        </p:nvSpPr>
        <p:spPr>
          <a:xfrm>
            <a:off x="1035086" y="7002112"/>
            <a:ext cx="10934627" cy="1465097"/>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2200">
                <a:solidFill>
                  <a:srgbClr val="FFFFFF"/>
                </a:solidFill>
                <a:latin typeface="+mn-lt"/>
                <a:ea typeface="+mn-ea"/>
                <a:cs typeface="+mn-cs"/>
                <a:sym typeface="Helvetica Neue Medium"/>
              </a:defRPr>
            </a:lvl1pPr>
          </a:lstStyle>
          <a:p>
            <a:pPr/>
            <a:r>
              <a:t> Annotate the giraffe with KEGG and find 366 skeletal development-related genes. Compared with other animals, 115 of them have giraffe-specific mutations and 11 genes have more than 4 non-synonymous mutations, which may be extreme to the giraffe's body structure. Elongation related</a:t>
            </a:r>
          </a:p>
        </p:txBody>
      </p:sp>
      <p:pic>
        <p:nvPicPr>
          <p:cNvPr id="291" name="图像" descr="图像"/>
          <p:cNvPicPr>
            <a:picLocks noChangeAspect="1"/>
          </p:cNvPicPr>
          <p:nvPr/>
        </p:nvPicPr>
        <p:blipFill>
          <a:blip r:embed="rId3">
            <a:extLst/>
          </a:blip>
          <a:stretch>
            <a:fillRect/>
          </a:stretch>
        </p:blipFill>
        <p:spPr>
          <a:xfrm>
            <a:off x="2271231" y="1262931"/>
            <a:ext cx="8462338" cy="537679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ruminant-specific conserved nonexonic elements (RSCNE)…"/>
          <p:cNvSpPr txBox="1"/>
          <p:nvPr/>
        </p:nvSpPr>
        <p:spPr>
          <a:xfrm>
            <a:off x="65570" y="7051915"/>
            <a:ext cx="12873661" cy="1807997"/>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200">
                <a:solidFill>
                  <a:srgbClr val="FFFFFF"/>
                </a:solidFill>
                <a:latin typeface="+mn-lt"/>
                <a:ea typeface="+mn-ea"/>
                <a:cs typeface="+mn-cs"/>
                <a:sym typeface="Helvetica Neue Medium"/>
              </a:defRPr>
            </a:pPr>
            <a:r>
              <a:t>ruminant-specific conserved nonexonic elements (RSCNE)</a:t>
            </a:r>
          </a:p>
          <a:p>
            <a:pPr algn="l">
              <a:defRPr b="0" sz="2200">
                <a:solidFill>
                  <a:srgbClr val="FFFFFF"/>
                </a:solidFill>
                <a:latin typeface="+mn-lt"/>
                <a:ea typeface="+mn-ea"/>
                <a:cs typeface="+mn-cs"/>
                <a:sym typeface="Helvetica Neue Medium"/>
              </a:defRPr>
            </a:pPr>
          </a:p>
          <a:p>
            <a:pPr algn="l">
              <a:defRPr b="0" sz="2200">
                <a:solidFill>
                  <a:srgbClr val="FFFFFF"/>
                </a:solidFill>
                <a:latin typeface="+mn-lt"/>
                <a:ea typeface="+mn-ea"/>
                <a:cs typeface="+mn-cs"/>
                <a:sym typeface="Helvetica Neue Medium"/>
              </a:defRPr>
            </a:pPr>
            <a:r>
              <a:t>In ruminants, there are 11 genes downstream of 10 kb or RSCNE in introns. Among them, there are seven RSCNEs in the ENAM gene, two amino acid insertions, and several ruminant-specific mutations, which are important factors for adapting teeth to specific diets.</a:t>
            </a:r>
          </a:p>
        </p:txBody>
      </p:sp>
      <p:pic>
        <p:nvPicPr>
          <p:cNvPr id="296" name="图像" descr="图像"/>
          <p:cNvPicPr>
            <a:picLocks noChangeAspect="1"/>
          </p:cNvPicPr>
          <p:nvPr/>
        </p:nvPicPr>
        <p:blipFill>
          <a:blip r:embed="rId3">
            <a:extLst/>
          </a:blip>
          <a:stretch>
            <a:fillRect/>
          </a:stretch>
        </p:blipFill>
        <p:spPr>
          <a:xfrm>
            <a:off x="4162346" y="344676"/>
            <a:ext cx="4680107" cy="589346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鱼"/>
          <p:cNvSpPr/>
          <p:nvPr/>
        </p:nvSpPr>
        <p:spPr>
          <a:xfrm>
            <a:off x="2739307" y="2067534"/>
            <a:ext cx="2321221" cy="890724"/>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3" name="金鱼"/>
          <p:cNvSpPr/>
          <p:nvPr/>
        </p:nvSpPr>
        <p:spPr>
          <a:xfrm>
            <a:off x="7591825" y="1700976"/>
            <a:ext cx="2321221" cy="1623841"/>
          </a:xfrm>
          <a:custGeom>
            <a:avLst/>
            <a:gdLst/>
            <a:ahLst/>
            <a:cxnLst>
              <a:cxn ang="0">
                <a:pos x="wd2" y="hd2"/>
              </a:cxn>
              <a:cxn ang="5400000">
                <a:pos x="wd2" y="hd2"/>
              </a:cxn>
              <a:cxn ang="10800000">
                <a:pos x="wd2" y="hd2"/>
              </a:cxn>
              <a:cxn ang="16200000">
                <a:pos x="wd2" y="hd2"/>
              </a:cxn>
            </a:cxnLst>
            <a:rect l="0" t="0" r="r" b="b"/>
            <a:pathLst>
              <a:path w="20631" h="20478" fill="norm" stroke="1" extrusionOk="0">
                <a:moveTo>
                  <a:pt x="11734" y="3"/>
                </a:moveTo>
                <a:cubicBezTo>
                  <a:pt x="11436" y="-38"/>
                  <a:pt x="11152" y="276"/>
                  <a:pt x="11125" y="724"/>
                </a:cubicBezTo>
                <a:cubicBezTo>
                  <a:pt x="11027" y="2210"/>
                  <a:pt x="11677" y="4026"/>
                  <a:pt x="10485" y="4934"/>
                </a:cubicBezTo>
                <a:cubicBezTo>
                  <a:pt x="9221" y="5900"/>
                  <a:pt x="8906" y="7504"/>
                  <a:pt x="9551" y="8778"/>
                </a:cubicBezTo>
                <a:cubicBezTo>
                  <a:pt x="9582" y="8836"/>
                  <a:pt x="9560" y="8925"/>
                  <a:pt x="9514" y="8947"/>
                </a:cubicBezTo>
                <a:cubicBezTo>
                  <a:pt x="7373" y="10104"/>
                  <a:pt x="3983" y="2532"/>
                  <a:pt x="376" y="3520"/>
                </a:cubicBezTo>
                <a:cubicBezTo>
                  <a:pt x="236" y="3557"/>
                  <a:pt x="150" y="3769"/>
                  <a:pt x="206" y="3959"/>
                </a:cubicBezTo>
                <a:cubicBezTo>
                  <a:pt x="490" y="4948"/>
                  <a:pt x="1476" y="5704"/>
                  <a:pt x="1883" y="5982"/>
                </a:cubicBezTo>
                <a:cubicBezTo>
                  <a:pt x="1945" y="6026"/>
                  <a:pt x="1939" y="6149"/>
                  <a:pt x="1872" y="6179"/>
                </a:cubicBezTo>
                <a:cubicBezTo>
                  <a:pt x="1439" y="6384"/>
                  <a:pt x="386" y="6933"/>
                  <a:pt x="139" y="7636"/>
                </a:cubicBezTo>
                <a:cubicBezTo>
                  <a:pt x="-914" y="10623"/>
                  <a:pt x="4329" y="9678"/>
                  <a:pt x="5707" y="11720"/>
                </a:cubicBezTo>
                <a:cubicBezTo>
                  <a:pt x="5748" y="11786"/>
                  <a:pt x="5757" y="11882"/>
                  <a:pt x="5721" y="11963"/>
                </a:cubicBezTo>
                <a:cubicBezTo>
                  <a:pt x="5045" y="13456"/>
                  <a:pt x="4273" y="16759"/>
                  <a:pt x="5186" y="18845"/>
                </a:cubicBezTo>
                <a:cubicBezTo>
                  <a:pt x="6254" y="21283"/>
                  <a:pt x="5840" y="15566"/>
                  <a:pt x="8430" y="14226"/>
                </a:cubicBezTo>
                <a:cubicBezTo>
                  <a:pt x="9246" y="13808"/>
                  <a:pt x="9664" y="13031"/>
                  <a:pt x="9875" y="12299"/>
                </a:cubicBezTo>
                <a:cubicBezTo>
                  <a:pt x="9906" y="12204"/>
                  <a:pt x="9999" y="12213"/>
                  <a:pt x="10025" y="12315"/>
                </a:cubicBezTo>
                <a:cubicBezTo>
                  <a:pt x="10134" y="12798"/>
                  <a:pt x="10330" y="13405"/>
                  <a:pt x="10686" y="13976"/>
                </a:cubicBezTo>
                <a:cubicBezTo>
                  <a:pt x="10722" y="14035"/>
                  <a:pt x="10707" y="14131"/>
                  <a:pt x="10656" y="14152"/>
                </a:cubicBezTo>
                <a:cubicBezTo>
                  <a:pt x="10057" y="14438"/>
                  <a:pt x="9334" y="14950"/>
                  <a:pt x="8859" y="15887"/>
                </a:cubicBezTo>
                <a:cubicBezTo>
                  <a:pt x="8328" y="16926"/>
                  <a:pt x="8348" y="18032"/>
                  <a:pt x="9179" y="17710"/>
                </a:cubicBezTo>
                <a:cubicBezTo>
                  <a:pt x="9246" y="17681"/>
                  <a:pt x="9298" y="17783"/>
                  <a:pt x="9267" y="17871"/>
                </a:cubicBezTo>
                <a:cubicBezTo>
                  <a:pt x="8746" y="19247"/>
                  <a:pt x="9411" y="21562"/>
                  <a:pt x="10051" y="19900"/>
                </a:cubicBezTo>
                <a:cubicBezTo>
                  <a:pt x="10933" y="17623"/>
                  <a:pt x="12064" y="16423"/>
                  <a:pt x="12957" y="15793"/>
                </a:cubicBezTo>
                <a:cubicBezTo>
                  <a:pt x="13044" y="15727"/>
                  <a:pt x="13143" y="15705"/>
                  <a:pt x="13241" y="15727"/>
                </a:cubicBezTo>
                <a:cubicBezTo>
                  <a:pt x="13452" y="15771"/>
                  <a:pt x="13684" y="15799"/>
                  <a:pt x="13921" y="15807"/>
                </a:cubicBezTo>
                <a:cubicBezTo>
                  <a:pt x="14004" y="15814"/>
                  <a:pt x="14050" y="15945"/>
                  <a:pt x="13998" y="16040"/>
                </a:cubicBezTo>
                <a:cubicBezTo>
                  <a:pt x="13513" y="16941"/>
                  <a:pt x="13148" y="18063"/>
                  <a:pt x="14144" y="17587"/>
                </a:cubicBezTo>
                <a:cubicBezTo>
                  <a:pt x="14933" y="17206"/>
                  <a:pt x="15350" y="16489"/>
                  <a:pt x="15547" y="15866"/>
                </a:cubicBezTo>
                <a:cubicBezTo>
                  <a:pt x="15583" y="15756"/>
                  <a:pt x="15656" y="15675"/>
                  <a:pt x="15743" y="15660"/>
                </a:cubicBezTo>
                <a:cubicBezTo>
                  <a:pt x="18999" y="14965"/>
                  <a:pt x="20686" y="12086"/>
                  <a:pt x="20629" y="11208"/>
                </a:cubicBezTo>
                <a:cubicBezTo>
                  <a:pt x="20572" y="10351"/>
                  <a:pt x="18637" y="5989"/>
                  <a:pt x="15340" y="5220"/>
                </a:cubicBezTo>
                <a:cubicBezTo>
                  <a:pt x="15268" y="5205"/>
                  <a:pt x="15211" y="5133"/>
                  <a:pt x="15190" y="5030"/>
                </a:cubicBezTo>
                <a:cubicBezTo>
                  <a:pt x="14870" y="3346"/>
                  <a:pt x="14039" y="1097"/>
                  <a:pt x="11862" y="42"/>
                </a:cubicBezTo>
                <a:cubicBezTo>
                  <a:pt x="11819" y="21"/>
                  <a:pt x="11777" y="9"/>
                  <a:pt x="11734" y="3"/>
                </a:cubicBezTo>
                <a:close/>
              </a:path>
            </a:pathLst>
          </a:cu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4" name="New gene…"/>
          <p:cNvSpPr txBox="1"/>
          <p:nvPr/>
        </p:nvSpPr>
        <p:spPr>
          <a:xfrm>
            <a:off x="5333491" y="5496006"/>
            <a:ext cx="2337817" cy="30391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New gene</a:t>
            </a:r>
          </a:p>
          <a:p>
            <a:pPr/>
            <a:r>
              <a:t>Gene mutation</a:t>
            </a:r>
          </a:p>
          <a:p>
            <a:pPr/>
            <a:r>
              <a:t>Selected site</a:t>
            </a:r>
          </a:p>
          <a:p>
            <a:pPr/>
            <a:r>
              <a:t>Gene lose</a:t>
            </a:r>
          </a:p>
          <a:p>
            <a:pPr/>
            <a:r>
              <a:t>SNP</a:t>
            </a:r>
          </a:p>
          <a:p>
            <a:pPr/>
            <a:r>
              <a:t>.</a:t>
            </a:r>
          </a:p>
          <a:p>
            <a:pPr/>
            <a:r>
              <a:t>.</a:t>
            </a:r>
          </a:p>
          <a:p>
            <a:pPr/>
            <a:r>
              <a:t>.</a:t>
            </a:r>
          </a:p>
        </p:txBody>
      </p:sp>
      <p:grpSp>
        <p:nvGrpSpPr>
          <p:cNvPr id="130" name="成组"/>
          <p:cNvGrpSpPr/>
          <p:nvPr/>
        </p:nvGrpSpPr>
        <p:grpSpPr>
          <a:xfrm>
            <a:off x="2521862" y="3092855"/>
            <a:ext cx="7961076" cy="2014475"/>
            <a:chOff x="0" y="0"/>
            <a:chExt cx="7961075" cy="2014473"/>
          </a:xfrm>
        </p:grpSpPr>
        <p:sp>
          <p:nvSpPr>
            <p:cNvPr id="125" name="矩形"/>
            <p:cNvSpPr/>
            <p:nvPr/>
          </p:nvSpPr>
          <p:spPr>
            <a:xfrm>
              <a:off x="0" y="1758437"/>
              <a:ext cx="2874306" cy="112525"/>
            </a:xfrm>
            <a:prstGeom prst="rect">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6" name="矩形"/>
            <p:cNvSpPr/>
            <p:nvPr/>
          </p:nvSpPr>
          <p:spPr>
            <a:xfrm>
              <a:off x="5086770" y="1758437"/>
              <a:ext cx="2874306" cy="112525"/>
            </a:xfrm>
            <a:prstGeom prst="rect">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7" name="线条"/>
            <p:cNvSpPr/>
            <p:nvPr/>
          </p:nvSpPr>
          <p:spPr>
            <a:xfrm flipH="1">
              <a:off x="1336990" y="0"/>
              <a:ext cx="1" cy="1623841"/>
            </a:xfrm>
            <a:prstGeom prst="line">
              <a:avLst/>
            </a:prstGeom>
            <a:noFill/>
            <a:ln w="254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8" name="线条"/>
            <p:cNvSpPr/>
            <p:nvPr/>
          </p:nvSpPr>
          <p:spPr>
            <a:xfrm>
              <a:off x="6423759" y="0"/>
              <a:ext cx="1" cy="1623841"/>
            </a:xfrm>
            <a:prstGeom prst="line">
              <a:avLst/>
            </a:prstGeom>
            <a:noFill/>
            <a:ln w="254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9" name="genome"/>
            <p:cNvSpPr txBox="1"/>
            <p:nvPr/>
          </p:nvSpPr>
          <p:spPr>
            <a:xfrm>
              <a:off x="3333752" y="1553415"/>
              <a:ext cx="1293572" cy="461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genome</a:t>
              </a:r>
            </a:p>
          </p:txBody>
        </p:sp>
      </p:grpSp>
      <p:sp>
        <p:nvSpPr>
          <p:cNvPr id="131" name="How sequences control different phenotype?"/>
          <p:cNvSpPr txBox="1"/>
          <p:nvPr/>
        </p:nvSpPr>
        <p:spPr>
          <a:xfrm>
            <a:off x="2644241" y="833442"/>
            <a:ext cx="7716318" cy="5230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How sequences control different phenotype?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wipe(left)" transition="in">
                                      <p:cBhvr>
                                        <p:cTn id="7" dur="1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31"/>
                                        </p:tgtEl>
                                        <p:attrNameLst>
                                          <p:attrName>style.visibility</p:attrName>
                                        </p:attrNameLst>
                                      </p:cBhvr>
                                      <p:to>
                                        <p:strVal val="visible"/>
                                      </p:to>
                                    </p:set>
                                    <p:animEffect filter="wipe(left)" transition="in">
                                      <p:cBhvr>
                                        <p:cTn id="12" dur="10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24"/>
                                        </p:tgtEl>
                                        <p:attrNameLst>
                                          <p:attrName>style.visibility</p:attrName>
                                        </p:attrNameLst>
                                      </p:cBhvr>
                                      <p:to>
                                        <p:strVal val="visible"/>
                                      </p:to>
                                    </p:set>
                                    <p:animEffect filter="wipe(left)" transition="in">
                                      <p:cBhvr>
                                        <p:cTn id="17"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P build="whole" bldLvl="1" animBg="1" rev="0" advAuto="0" spid="131" grpId="2"/>
      <p:bldP build="whole" bldLvl="1" animBg="1" rev="0" advAuto="0" spid="124" grpId="3"/>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Summary"/>
          <p:cNvSpPr txBox="1"/>
          <p:nvPr>
            <p:ph type="title"/>
          </p:nvPr>
        </p:nvSpPr>
        <p:spPr>
          <a:xfrm>
            <a:off x="952500" y="-8253"/>
            <a:ext cx="11099800" cy="1250435"/>
          </a:xfrm>
          <a:prstGeom prst="rect">
            <a:avLst/>
          </a:prstGeom>
        </p:spPr>
        <p:txBody>
          <a:bodyPr/>
          <a:lstStyle>
            <a:lvl1pPr>
              <a:defRPr b="1" sz="4300">
                <a:latin typeface="Helvetica Neue"/>
                <a:ea typeface="Helvetica Neue"/>
                <a:cs typeface="Helvetica Neue"/>
                <a:sym typeface="Helvetica Neue"/>
              </a:defRPr>
            </a:lvl1pPr>
          </a:lstStyle>
          <a:p>
            <a:pPr/>
            <a:r>
              <a:t>Summary</a:t>
            </a:r>
          </a:p>
        </p:txBody>
      </p:sp>
      <p:sp>
        <p:nvSpPr>
          <p:cNvPr id="301" name="Interesting Questions"/>
          <p:cNvSpPr/>
          <p:nvPr/>
        </p:nvSpPr>
        <p:spPr>
          <a:xfrm>
            <a:off x="1610930" y="1326561"/>
            <a:ext cx="9782939" cy="882576"/>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4700">
                <a:solidFill>
                  <a:srgbClr val="FFFFFF"/>
                </a:solidFill>
                <a:latin typeface="+mn-lt"/>
                <a:ea typeface="+mn-ea"/>
                <a:cs typeface="+mn-cs"/>
                <a:sym typeface="Helvetica Neue Medium"/>
              </a:defRPr>
            </a:lvl1pPr>
          </a:lstStyle>
          <a:p>
            <a:pPr/>
            <a:r>
              <a:t>Interesting Questions</a:t>
            </a:r>
          </a:p>
        </p:txBody>
      </p:sp>
      <p:grpSp>
        <p:nvGrpSpPr>
          <p:cNvPr id="310" name="成组"/>
          <p:cNvGrpSpPr/>
          <p:nvPr/>
        </p:nvGrpSpPr>
        <p:grpSpPr>
          <a:xfrm>
            <a:off x="1438533" y="2293517"/>
            <a:ext cx="10127734" cy="4841494"/>
            <a:chOff x="0" y="0"/>
            <a:chExt cx="10127734" cy="4841493"/>
          </a:xfrm>
        </p:grpSpPr>
        <p:sp>
          <p:nvSpPr>
            <p:cNvPr id="302" name="dN / dS"/>
            <p:cNvSpPr/>
            <p:nvPr/>
          </p:nvSpPr>
          <p:spPr>
            <a:xfrm>
              <a:off x="18437" y="755742"/>
              <a:ext cx="5059403" cy="1101612"/>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4000">
                  <a:solidFill>
                    <a:srgbClr val="FFFFFF"/>
                  </a:solidFill>
                  <a:latin typeface="+mn-lt"/>
                  <a:ea typeface="+mn-ea"/>
                  <a:cs typeface="+mn-cs"/>
                  <a:sym typeface="Helvetica Neue Medium"/>
                </a:defRPr>
              </a:lvl1pPr>
            </a:lstStyle>
            <a:p>
              <a:pPr/>
              <a:r>
                <a:t>dN / dS</a:t>
              </a:r>
            </a:p>
          </p:txBody>
        </p:sp>
        <p:sp>
          <p:nvSpPr>
            <p:cNvPr id="303" name="Multigenomic alignment"/>
            <p:cNvSpPr/>
            <p:nvPr/>
          </p:nvSpPr>
          <p:spPr>
            <a:xfrm>
              <a:off x="5068332" y="755742"/>
              <a:ext cx="5059403" cy="1101612"/>
            </a:xfrm>
            <a:prstGeom prst="rect">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900">
                  <a:solidFill>
                    <a:srgbClr val="FFFFFF"/>
                  </a:solidFill>
                  <a:latin typeface="+mn-lt"/>
                  <a:ea typeface="+mn-ea"/>
                  <a:cs typeface="+mn-cs"/>
                  <a:sym typeface="Helvetica Neue Medium"/>
                </a:defRPr>
              </a:lvl1pPr>
            </a:lstStyle>
            <a:p>
              <a:pPr/>
              <a:r>
                <a:t>Multigenomic alignment</a:t>
              </a:r>
            </a:p>
          </p:txBody>
        </p:sp>
        <p:sp>
          <p:nvSpPr>
            <p:cNvPr id="304" name="线条"/>
            <p:cNvSpPr/>
            <p:nvPr/>
          </p:nvSpPr>
          <p:spPr>
            <a:xfrm>
              <a:off x="5073085" y="0"/>
              <a:ext cx="1" cy="776968"/>
            </a:xfrm>
            <a:prstGeom prst="line">
              <a:avLst/>
            </a:prstGeom>
            <a:noFill/>
            <a:ln w="114300" cap="flat">
              <a:solidFill>
                <a:schemeClr val="accent2">
                  <a:hueOff val="-85259"/>
                  <a:satOff val="14347"/>
                  <a:lumOff val="22373"/>
                </a:schemeClr>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05" name="GO enrichment analysis / KEGG"/>
            <p:cNvSpPr/>
            <p:nvPr/>
          </p:nvSpPr>
          <p:spPr>
            <a:xfrm>
              <a:off x="18437" y="1828304"/>
              <a:ext cx="5059403" cy="1101612"/>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400">
                  <a:solidFill>
                    <a:srgbClr val="FFFFFF"/>
                  </a:solidFill>
                  <a:latin typeface="+mn-lt"/>
                  <a:ea typeface="+mn-ea"/>
                  <a:cs typeface="+mn-cs"/>
                  <a:sym typeface="Helvetica Neue Medium"/>
                </a:defRPr>
              </a:lvl1pPr>
            </a:lstStyle>
            <a:p>
              <a:pPr/>
              <a:r>
                <a:t>GO enrichment analysis / KEGG</a:t>
              </a:r>
            </a:p>
          </p:txBody>
        </p:sp>
        <p:sp>
          <p:nvSpPr>
            <p:cNvPr id="306" name="Transcriptome"/>
            <p:cNvSpPr/>
            <p:nvPr/>
          </p:nvSpPr>
          <p:spPr>
            <a:xfrm>
              <a:off x="5068332" y="1828304"/>
              <a:ext cx="5059403" cy="1101612"/>
            </a:xfrm>
            <a:prstGeom prst="rect">
              <a:avLst/>
            </a:prstGeom>
            <a:solidFill>
              <a:schemeClr val="accent4"/>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4000">
                  <a:solidFill>
                    <a:srgbClr val="FFFFFF"/>
                  </a:solidFill>
                  <a:latin typeface="+mn-lt"/>
                  <a:ea typeface="+mn-ea"/>
                  <a:cs typeface="+mn-cs"/>
                  <a:sym typeface="Helvetica Neue Medium"/>
                </a:defRPr>
              </a:lvl1pPr>
            </a:lstStyle>
            <a:p>
              <a:pPr/>
              <a:r>
                <a:t>Transcriptome</a:t>
              </a:r>
            </a:p>
          </p:txBody>
        </p:sp>
        <p:sp>
          <p:nvSpPr>
            <p:cNvPr id="307" name="Amino acid substitution"/>
            <p:cNvSpPr/>
            <p:nvPr/>
          </p:nvSpPr>
          <p:spPr>
            <a:xfrm>
              <a:off x="0" y="2927274"/>
              <a:ext cx="5059402" cy="965849"/>
            </a:xfrm>
            <a:prstGeom prst="rect">
              <a:avLst/>
            </a:prstGeom>
            <a:solidFill>
              <a:schemeClr val="accent6"/>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400">
                  <a:solidFill>
                    <a:srgbClr val="FFFFFF"/>
                  </a:solidFill>
                  <a:latin typeface="+mn-lt"/>
                  <a:ea typeface="+mn-ea"/>
                  <a:cs typeface="+mn-cs"/>
                  <a:sym typeface="Helvetica Neue Medium"/>
                </a:defRPr>
              </a:lvl1pPr>
            </a:lstStyle>
            <a:p>
              <a:pPr/>
              <a:r>
                <a:t>Amino acid substitution</a:t>
              </a:r>
            </a:p>
          </p:txBody>
        </p:sp>
        <p:sp>
          <p:nvSpPr>
            <p:cNvPr id="308" name="Feature screening"/>
            <p:cNvSpPr/>
            <p:nvPr/>
          </p:nvSpPr>
          <p:spPr>
            <a:xfrm>
              <a:off x="5068332" y="2927274"/>
              <a:ext cx="5059403" cy="965849"/>
            </a:xfrm>
            <a:prstGeom prst="rect">
              <a:avLst/>
            </a:prstGeom>
            <a:solidFill>
              <a:schemeClr val="accent4">
                <a:hueOff val="-1081314"/>
                <a:satOff val="4338"/>
                <a:lumOff val="-8931"/>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4000">
                  <a:solidFill>
                    <a:srgbClr val="FFFFFF"/>
                  </a:solidFill>
                  <a:latin typeface="+mn-lt"/>
                  <a:ea typeface="+mn-ea"/>
                  <a:cs typeface="+mn-cs"/>
                  <a:sym typeface="Helvetica Neue Medium"/>
                </a:defRPr>
              </a:lvl1pPr>
            </a:lstStyle>
            <a:p>
              <a:pPr/>
              <a:r>
                <a:t>Feature screening</a:t>
              </a:r>
            </a:p>
          </p:txBody>
        </p:sp>
        <p:sp>
          <p:nvSpPr>
            <p:cNvPr id="309" name="Non-coding element"/>
            <p:cNvSpPr/>
            <p:nvPr/>
          </p:nvSpPr>
          <p:spPr>
            <a:xfrm>
              <a:off x="2543385" y="3875644"/>
              <a:ext cx="5059402" cy="965850"/>
            </a:xfrm>
            <a:prstGeom prst="rect">
              <a:avLst/>
            </a:prstGeom>
            <a:solidFill>
              <a:schemeClr val="accent4">
                <a:hueOff val="-1081314"/>
                <a:satOff val="4338"/>
                <a:lumOff val="-8931"/>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4000">
                  <a:solidFill>
                    <a:srgbClr val="FFFFFF"/>
                  </a:solidFill>
                  <a:latin typeface="+mn-lt"/>
                  <a:ea typeface="+mn-ea"/>
                  <a:cs typeface="+mn-cs"/>
                  <a:sym typeface="Helvetica Neue Medium"/>
                </a:defRPr>
              </a:lvl1pPr>
            </a:lstStyle>
            <a:p>
              <a:pPr/>
              <a:r>
                <a:t>Non-coding element</a:t>
              </a:r>
            </a:p>
          </p:txBody>
        </p:sp>
      </p:grpSp>
      <p:grpSp>
        <p:nvGrpSpPr>
          <p:cNvPr id="313" name="成组"/>
          <p:cNvGrpSpPr/>
          <p:nvPr/>
        </p:nvGrpSpPr>
        <p:grpSpPr>
          <a:xfrm>
            <a:off x="1316622" y="7256560"/>
            <a:ext cx="10389993" cy="1675487"/>
            <a:chOff x="0" y="0"/>
            <a:chExt cx="10389992" cy="1675485"/>
          </a:xfrm>
        </p:grpSpPr>
        <p:sp>
          <p:nvSpPr>
            <p:cNvPr id="311" name="线条"/>
            <p:cNvSpPr/>
            <p:nvPr/>
          </p:nvSpPr>
          <p:spPr>
            <a:xfrm>
              <a:off x="5185777" y="0"/>
              <a:ext cx="1" cy="776968"/>
            </a:xfrm>
            <a:prstGeom prst="line">
              <a:avLst/>
            </a:prstGeom>
            <a:noFill/>
            <a:ln w="114300" cap="flat">
              <a:solidFill>
                <a:schemeClr val="accent2">
                  <a:hueOff val="-85259"/>
                  <a:satOff val="14347"/>
                  <a:lumOff val="22373"/>
                </a:schemeClr>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12" name="CRISPR / ChIP / ..."/>
            <p:cNvSpPr/>
            <p:nvPr/>
          </p:nvSpPr>
          <p:spPr>
            <a:xfrm>
              <a:off x="0" y="898517"/>
              <a:ext cx="10389993" cy="776969"/>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4000">
                  <a:solidFill>
                    <a:srgbClr val="FFFFFF"/>
                  </a:solidFill>
                  <a:latin typeface="+mn-lt"/>
                  <a:ea typeface="+mn-ea"/>
                  <a:cs typeface="+mn-cs"/>
                  <a:sym typeface="Helvetica Neue Medium"/>
                </a:defRPr>
              </a:lvl1pPr>
            </a:lstStyle>
            <a:p>
              <a:pPr/>
              <a:r>
                <a:t>CRISPR / ChIP /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1"/>
                                        </p:tgtEl>
                                        <p:attrNameLst>
                                          <p:attrName>style.visibility</p:attrName>
                                        </p:attrNameLst>
                                      </p:cBhvr>
                                      <p:to>
                                        <p:strVal val="visible"/>
                                      </p:to>
                                    </p:set>
                                    <p:animEffect filter="wipe(left)" transition="in">
                                      <p:cBhvr>
                                        <p:cTn id="7" dur="1000"/>
                                        <p:tgtEl>
                                          <p:spTgt spid="30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10"/>
                                        </p:tgtEl>
                                        <p:attrNameLst>
                                          <p:attrName>style.visibility</p:attrName>
                                        </p:attrNameLst>
                                      </p:cBhvr>
                                      <p:to>
                                        <p:strVal val="visible"/>
                                      </p:to>
                                    </p:set>
                                    <p:animEffect filter="wipe(left)" transition="in">
                                      <p:cBhvr>
                                        <p:cTn id="12" dur="10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313"/>
                                        </p:tgtEl>
                                        <p:attrNameLst>
                                          <p:attrName>style.visibility</p:attrName>
                                        </p:attrNameLst>
                                      </p:cBhvr>
                                      <p:to>
                                        <p:strVal val="visible"/>
                                      </p:to>
                                    </p:set>
                                    <p:animEffect filter="wipe(left)" transition="in">
                                      <p:cBhvr>
                                        <p:cTn id="17"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2"/>
      <p:bldP build="whole" bldLvl="1" animBg="1" rev="0" advAuto="0" spid="313" grpId="3"/>
      <p:bldP build="whole" bldLvl="1" animBg="1" rev="0" advAuto="0" spid="301"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dN / dS"/>
          <p:cNvSpPr/>
          <p:nvPr/>
        </p:nvSpPr>
        <p:spPr>
          <a:xfrm>
            <a:off x="830085" y="1574234"/>
            <a:ext cx="5059403" cy="1101612"/>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4000">
                <a:solidFill>
                  <a:srgbClr val="FFFFFF"/>
                </a:solidFill>
                <a:latin typeface="+mn-lt"/>
                <a:ea typeface="+mn-ea"/>
                <a:cs typeface="+mn-cs"/>
                <a:sym typeface="Helvetica Neue Medium"/>
              </a:defRPr>
            </a:lvl1pPr>
          </a:lstStyle>
          <a:p>
            <a:pPr/>
            <a:r>
              <a:t>dN / dS</a:t>
            </a:r>
          </a:p>
        </p:txBody>
      </p:sp>
      <p:sp>
        <p:nvSpPr>
          <p:cNvPr id="316" name="Multigenomic alignment"/>
          <p:cNvSpPr/>
          <p:nvPr/>
        </p:nvSpPr>
        <p:spPr>
          <a:xfrm>
            <a:off x="830085" y="3786771"/>
            <a:ext cx="5059403" cy="1101612"/>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900">
                <a:solidFill>
                  <a:srgbClr val="FFFFFF"/>
                </a:solidFill>
                <a:latin typeface="+mn-lt"/>
                <a:ea typeface="+mn-ea"/>
                <a:cs typeface="+mn-cs"/>
                <a:sym typeface="Helvetica Neue Medium"/>
              </a:defRPr>
            </a:lvl1pPr>
          </a:lstStyle>
          <a:p>
            <a:pPr/>
            <a:r>
              <a:t>Multigenomic alignment</a:t>
            </a:r>
          </a:p>
        </p:txBody>
      </p:sp>
      <p:sp>
        <p:nvSpPr>
          <p:cNvPr id="317" name="GO enrichment analysis / KEGG"/>
          <p:cNvSpPr/>
          <p:nvPr/>
        </p:nvSpPr>
        <p:spPr>
          <a:xfrm>
            <a:off x="830085" y="2683672"/>
            <a:ext cx="5059403" cy="1101612"/>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400">
                <a:solidFill>
                  <a:srgbClr val="FFFFFF"/>
                </a:solidFill>
                <a:latin typeface="+mn-lt"/>
                <a:ea typeface="+mn-ea"/>
                <a:cs typeface="+mn-cs"/>
                <a:sym typeface="Helvetica Neue Medium"/>
              </a:defRPr>
            </a:lvl1pPr>
          </a:lstStyle>
          <a:p>
            <a:pPr/>
            <a:r>
              <a:t>GO enrichment analysis / KEGG</a:t>
            </a:r>
          </a:p>
        </p:txBody>
      </p:sp>
      <p:sp>
        <p:nvSpPr>
          <p:cNvPr id="318" name="Transcriptome"/>
          <p:cNvSpPr/>
          <p:nvPr/>
        </p:nvSpPr>
        <p:spPr>
          <a:xfrm>
            <a:off x="830085" y="4877771"/>
            <a:ext cx="5059403" cy="1101612"/>
          </a:xfrm>
          <a:prstGeom prst="rect">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4000">
                <a:solidFill>
                  <a:srgbClr val="FFFFFF"/>
                </a:solidFill>
                <a:latin typeface="+mn-lt"/>
                <a:ea typeface="+mn-ea"/>
                <a:cs typeface="+mn-cs"/>
                <a:sym typeface="Helvetica Neue Medium"/>
              </a:defRPr>
            </a:lvl1pPr>
          </a:lstStyle>
          <a:p>
            <a:pPr/>
            <a:r>
              <a:t>Transcriptome</a:t>
            </a:r>
          </a:p>
        </p:txBody>
      </p:sp>
      <p:sp>
        <p:nvSpPr>
          <p:cNvPr id="319" name="Amino acid substitution"/>
          <p:cNvSpPr/>
          <p:nvPr/>
        </p:nvSpPr>
        <p:spPr>
          <a:xfrm>
            <a:off x="830085" y="5999308"/>
            <a:ext cx="5059403" cy="965849"/>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3400">
                <a:solidFill>
                  <a:srgbClr val="FFFFFF"/>
                </a:solidFill>
                <a:latin typeface="+mn-lt"/>
                <a:ea typeface="+mn-ea"/>
                <a:cs typeface="+mn-cs"/>
                <a:sym typeface="Helvetica Neue Medium"/>
              </a:defRPr>
            </a:lvl1pPr>
          </a:lstStyle>
          <a:p>
            <a:pPr/>
            <a:r>
              <a:t>Amino acid substitution</a:t>
            </a:r>
          </a:p>
        </p:txBody>
      </p:sp>
      <p:sp>
        <p:nvSpPr>
          <p:cNvPr id="320" name="Feature screening"/>
          <p:cNvSpPr/>
          <p:nvPr/>
        </p:nvSpPr>
        <p:spPr>
          <a:xfrm>
            <a:off x="830085" y="6966644"/>
            <a:ext cx="5059403" cy="965849"/>
          </a:xfrm>
          <a:prstGeom prst="rect">
            <a:avLst/>
          </a:prstGeom>
          <a:solidFill>
            <a:schemeClr val="accent4">
              <a:hueOff val="-1081314"/>
              <a:satOff val="4338"/>
              <a:lumOff val="-89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4000">
                <a:solidFill>
                  <a:srgbClr val="FFFFFF"/>
                </a:solidFill>
                <a:latin typeface="+mn-lt"/>
                <a:ea typeface="+mn-ea"/>
                <a:cs typeface="+mn-cs"/>
                <a:sym typeface="Helvetica Neue Medium"/>
              </a:defRPr>
            </a:lvl1pPr>
          </a:lstStyle>
          <a:p>
            <a:pPr/>
            <a:r>
              <a:t>Feature screening</a:t>
            </a:r>
          </a:p>
        </p:txBody>
      </p:sp>
      <p:sp>
        <p:nvSpPr>
          <p:cNvPr id="321" name="Non-coding element"/>
          <p:cNvSpPr/>
          <p:nvPr/>
        </p:nvSpPr>
        <p:spPr>
          <a:xfrm>
            <a:off x="830085" y="7939191"/>
            <a:ext cx="5059403" cy="965849"/>
          </a:xfrm>
          <a:prstGeom prst="rect">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4000">
                <a:solidFill>
                  <a:srgbClr val="FFFFFF"/>
                </a:solidFill>
                <a:latin typeface="+mn-lt"/>
                <a:ea typeface="+mn-ea"/>
                <a:cs typeface="+mn-cs"/>
                <a:sym typeface="Helvetica Neue Medium"/>
              </a:defRPr>
            </a:lvl1pPr>
          </a:lstStyle>
          <a:p>
            <a:pPr/>
            <a:r>
              <a:t>Non-coding element</a:t>
            </a:r>
          </a:p>
        </p:txBody>
      </p:sp>
      <p:graphicFrame>
        <p:nvGraphicFramePr>
          <p:cNvPr id="322" name="表格"/>
          <p:cNvGraphicFramePr/>
          <p:nvPr/>
        </p:nvGraphicFramePr>
        <p:xfrm>
          <a:off x="6367981" y="1604485"/>
          <a:ext cx="5334001" cy="737516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334000"/>
              </a:tblGrid>
              <a:tr h="1053594">
                <a:tc>
                  <a:txBody>
                    <a:bodyPr/>
                    <a:lstStyle/>
                    <a:p>
                      <a:pPr defTabSz="914400">
                        <a:defRPr sz="1800"/>
                      </a:pPr>
                      <a:r>
                        <a:rPr sz="2200">
                          <a:sym typeface="Helvetica Neue"/>
                        </a:rPr>
                        <a:t>PAML; Hyphy</a:t>
                      </a:r>
                    </a:p>
                  </a:txBody>
                  <a:tcPr marL="50800" marR="50800" marT="50800" marB="50800" anchor="ctr" anchorCtr="0" horzOverflow="overflow">
                    <a:lnL w="38100">
                      <a:solidFill>
                        <a:schemeClr val="accent1"/>
                      </a:solidFill>
                      <a:miter lim="400000"/>
                    </a:lnL>
                    <a:lnR w="38100">
                      <a:solidFill>
                        <a:schemeClr val="accent1"/>
                      </a:solidFill>
                      <a:miter lim="400000"/>
                    </a:lnR>
                    <a:lnT w="38100">
                      <a:solidFill>
                        <a:schemeClr val="accent1"/>
                      </a:solidFill>
                      <a:miter lim="400000"/>
                    </a:lnT>
                    <a:lnB w="12700">
                      <a:solidFill>
                        <a:schemeClr val="accent1"/>
                      </a:solidFill>
                      <a:miter lim="400000"/>
                    </a:lnB>
                  </a:tcPr>
                </a:tc>
              </a:tr>
              <a:tr h="1053594">
                <a:tc>
                  <a:txBody>
                    <a:bodyPr/>
                    <a:lstStyle/>
                    <a:p>
                      <a:pPr defTabSz="914400">
                        <a:defRPr sz="1800"/>
                      </a:pPr>
                      <a:r>
                        <a:rPr sz="2200">
                          <a:sym typeface="Helvetica Neue"/>
                        </a:rPr>
                        <a:t>GO / KEGG database &amp; BLAST</a:t>
                      </a:r>
                    </a:p>
                  </a:txBody>
                  <a:tcPr marL="50800" marR="50800" marT="50800" marB="50800" anchor="ctr" anchorCtr="0" horzOverflow="overflow">
                    <a:lnL w="38100">
                      <a:solidFill>
                        <a:schemeClr val="accent1"/>
                      </a:solidFill>
                      <a:miter lim="400000"/>
                    </a:lnL>
                    <a:lnR w="38100">
                      <a:solidFill>
                        <a:schemeClr val="accent1"/>
                      </a:solidFill>
                      <a:miter lim="400000"/>
                    </a:lnR>
                    <a:lnT w="12700">
                      <a:solidFill>
                        <a:schemeClr val="accent1"/>
                      </a:solidFill>
                      <a:miter lim="400000"/>
                    </a:lnT>
                    <a:lnB w="12700">
                      <a:solidFill>
                        <a:schemeClr val="accent1"/>
                      </a:solidFill>
                      <a:miter lim="400000"/>
                    </a:lnB>
                  </a:tcPr>
                </a:tc>
              </a:tr>
              <a:tr h="1053594">
                <a:tc>
                  <a:txBody>
                    <a:bodyPr/>
                    <a:lstStyle/>
                    <a:p>
                      <a:pPr defTabSz="914400">
                        <a:defRPr sz="1800"/>
                      </a:pPr>
                      <a:r>
                        <a:rPr sz="2200">
                          <a:sym typeface="Helvetica Neue"/>
                        </a:rPr>
                        <a:t>LASTZ; MULTIZ</a:t>
                      </a:r>
                    </a:p>
                  </a:txBody>
                  <a:tcPr marL="50800" marR="50800" marT="50800" marB="50800" anchor="ctr" anchorCtr="0" horzOverflow="overflow">
                    <a:lnL w="38100">
                      <a:solidFill>
                        <a:schemeClr val="accent1"/>
                      </a:solidFill>
                      <a:miter lim="400000"/>
                    </a:lnL>
                    <a:lnR w="38100">
                      <a:solidFill>
                        <a:schemeClr val="accent1"/>
                      </a:solidFill>
                      <a:miter lim="400000"/>
                    </a:lnR>
                    <a:lnT w="12700">
                      <a:solidFill>
                        <a:schemeClr val="accent1"/>
                      </a:solidFill>
                      <a:miter lim="400000"/>
                    </a:lnT>
                    <a:lnB w="12700">
                      <a:solidFill>
                        <a:schemeClr val="accent1"/>
                      </a:solidFill>
                      <a:miter lim="400000"/>
                    </a:lnB>
                  </a:tcPr>
                </a:tc>
              </a:tr>
              <a:tr h="1053594">
                <a:tc>
                  <a:txBody>
                    <a:bodyPr/>
                    <a:lstStyle/>
                    <a:p>
                      <a:pPr defTabSz="914400">
                        <a:defRPr sz="1800"/>
                      </a:pPr>
                      <a:r>
                        <a:rPr sz="2200">
                          <a:sym typeface="Helvetica Neue"/>
                        </a:rPr>
                        <a:t>Trinity; BLAST</a:t>
                      </a:r>
                    </a:p>
                  </a:txBody>
                  <a:tcPr marL="50800" marR="50800" marT="50800" marB="50800" anchor="ctr" anchorCtr="0" horzOverflow="overflow">
                    <a:lnL w="38100">
                      <a:solidFill>
                        <a:schemeClr val="accent1"/>
                      </a:solidFill>
                      <a:miter lim="400000"/>
                    </a:lnL>
                    <a:lnR w="38100">
                      <a:solidFill>
                        <a:schemeClr val="accent1"/>
                      </a:solidFill>
                      <a:miter lim="400000"/>
                    </a:lnR>
                    <a:lnT w="12700">
                      <a:solidFill>
                        <a:schemeClr val="accent1"/>
                      </a:solidFill>
                      <a:miter lim="400000"/>
                    </a:lnT>
                    <a:lnB w="12700">
                      <a:solidFill>
                        <a:schemeClr val="accent1"/>
                      </a:solidFill>
                      <a:miter lim="400000"/>
                    </a:lnB>
                  </a:tcPr>
                </a:tc>
              </a:tr>
              <a:tr h="1053594">
                <a:tc>
                  <a:txBody>
                    <a:bodyPr/>
                    <a:lstStyle/>
                    <a:p>
                      <a:pPr defTabSz="914400">
                        <a:defRPr sz="1800"/>
                      </a:pPr>
                      <a:r>
                        <a:rPr sz="2200">
                          <a:sym typeface="Helvetica Neue"/>
                        </a:rPr>
                        <a:t>RAxML</a:t>
                      </a:r>
                    </a:p>
                  </a:txBody>
                  <a:tcPr marL="50800" marR="50800" marT="50800" marB="50800" anchor="ctr" anchorCtr="0" horzOverflow="overflow">
                    <a:lnL w="38100">
                      <a:solidFill>
                        <a:schemeClr val="accent1"/>
                      </a:solidFill>
                      <a:miter lim="400000"/>
                    </a:lnL>
                    <a:lnR w="38100">
                      <a:solidFill>
                        <a:schemeClr val="accent1"/>
                      </a:solidFill>
                      <a:miter lim="400000"/>
                    </a:lnR>
                    <a:lnT w="12700">
                      <a:solidFill>
                        <a:schemeClr val="accent1"/>
                      </a:solidFill>
                      <a:miter lim="400000"/>
                    </a:lnT>
                    <a:lnB w="12700">
                      <a:solidFill>
                        <a:schemeClr val="accent1"/>
                      </a:solidFill>
                      <a:miter lim="400000"/>
                    </a:lnB>
                  </a:tcPr>
                </a:tc>
              </a:tr>
              <a:tr h="1053594">
                <a:tc>
                  <a:txBody>
                    <a:bodyPr/>
                    <a:lstStyle/>
                    <a:p>
                      <a:pPr defTabSz="914400">
                        <a:defRPr sz="1800"/>
                      </a:pPr>
                      <a:r>
                        <a:rPr sz="2200">
                          <a:sym typeface="Helvetica Neue"/>
                        </a:rPr>
                        <a:t>Custom script</a:t>
                      </a:r>
                    </a:p>
                  </a:txBody>
                  <a:tcPr marL="50800" marR="50800" marT="50800" marB="50800" anchor="ctr" anchorCtr="0" horzOverflow="overflow">
                    <a:lnL w="38100">
                      <a:solidFill>
                        <a:schemeClr val="accent1"/>
                      </a:solidFill>
                      <a:miter lim="400000"/>
                    </a:lnL>
                    <a:lnR w="38100">
                      <a:solidFill>
                        <a:schemeClr val="accent1"/>
                      </a:solidFill>
                      <a:miter lim="400000"/>
                    </a:lnR>
                    <a:lnT w="12700">
                      <a:solidFill>
                        <a:schemeClr val="accent1"/>
                      </a:solidFill>
                      <a:miter lim="400000"/>
                    </a:lnT>
                    <a:lnB w="12700">
                      <a:solidFill>
                        <a:schemeClr val="accent1"/>
                      </a:solidFill>
                      <a:miter lim="400000"/>
                    </a:lnB>
                  </a:tcPr>
                </a:tc>
              </a:tr>
              <a:tr h="1053594">
                <a:tc>
                  <a:txBody>
                    <a:bodyPr/>
                    <a:lstStyle/>
                    <a:p>
                      <a:pPr defTabSz="914400">
                        <a:defRPr sz="1800"/>
                      </a:pPr>
                      <a:r>
                        <a:rPr sz="2200">
                          <a:sym typeface="Helvetica Neue"/>
                        </a:rPr>
                        <a:t>LASTZ; MULTIZ</a:t>
                      </a:r>
                    </a:p>
                  </a:txBody>
                  <a:tcPr marL="50800" marR="50800" marT="50800" marB="50800" anchor="ctr" anchorCtr="0" horzOverflow="overflow">
                    <a:lnL w="38100">
                      <a:solidFill>
                        <a:schemeClr val="accent1"/>
                      </a:solidFill>
                      <a:miter lim="400000"/>
                    </a:lnL>
                    <a:lnR w="38100">
                      <a:solidFill>
                        <a:schemeClr val="accent1"/>
                      </a:solidFill>
                      <a:miter lim="400000"/>
                    </a:lnR>
                    <a:lnT w="12700">
                      <a:solidFill>
                        <a:schemeClr val="accent1"/>
                      </a:solidFill>
                      <a:miter lim="400000"/>
                    </a:lnT>
                    <a:lnB w="38100">
                      <a:solidFill>
                        <a:schemeClr val="accent1"/>
                      </a:solidFill>
                      <a:miter lim="400000"/>
                    </a:lnB>
                  </a:tcPr>
                </a:tc>
              </a:tr>
            </a:tbl>
          </a:graphicData>
        </a:graphic>
      </p:graphicFrame>
      <p:sp>
        <p:nvSpPr>
          <p:cNvPr id="323" name="Software"/>
          <p:cNvSpPr txBox="1"/>
          <p:nvPr/>
        </p:nvSpPr>
        <p:spPr>
          <a:xfrm>
            <a:off x="4951158" y="292699"/>
            <a:ext cx="3102484" cy="9449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500"/>
            </a:lvl1pPr>
          </a:lstStyle>
          <a:p>
            <a:pPr/>
            <a:r>
              <a:t>Software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5" name="图像" descr="图像"/>
          <p:cNvPicPr>
            <a:picLocks noChangeAspect="1"/>
          </p:cNvPicPr>
          <p:nvPr/>
        </p:nvPicPr>
        <p:blipFill>
          <a:blip r:embed="rId2">
            <a:extLst/>
          </a:blip>
          <a:stretch>
            <a:fillRect/>
          </a:stretch>
        </p:blipFill>
        <p:spPr>
          <a:xfrm>
            <a:off x="1422400" y="2736850"/>
            <a:ext cx="3272359" cy="4279900"/>
          </a:xfrm>
          <a:prstGeom prst="rect">
            <a:avLst/>
          </a:prstGeom>
          <a:ln w="12700">
            <a:miter lim="400000"/>
          </a:ln>
        </p:spPr>
      </p:pic>
      <p:sp>
        <p:nvSpPr>
          <p:cNvPr id="326" name="Hope you have fun in the genome"/>
          <p:cNvSpPr txBox="1"/>
          <p:nvPr/>
        </p:nvSpPr>
        <p:spPr>
          <a:xfrm>
            <a:off x="5360516" y="4622799"/>
            <a:ext cx="576356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500">
                <a:latin typeface="Krungthep"/>
                <a:ea typeface="Krungthep"/>
                <a:cs typeface="Krungthep"/>
                <a:sym typeface="Krungthep"/>
              </a:defRPr>
            </a:lvl1pPr>
          </a:lstStyle>
          <a:p>
            <a:pPr/>
            <a:r>
              <a:t>Hope you have fun in the genome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The basic idea"/>
          <p:cNvSpPr txBox="1"/>
          <p:nvPr/>
        </p:nvSpPr>
        <p:spPr>
          <a:xfrm>
            <a:off x="4866767" y="681291"/>
            <a:ext cx="3271267"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The basic idea</a:t>
            </a:r>
          </a:p>
        </p:txBody>
      </p:sp>
      <p:grpSp>
        <p:nvGrpSpPr>
          <p:cNvPr id="138" name="成组"/>
          <p:cNvGrpSpPr/>
          <p:nvPr/>
        </p:nvGrpSpPr>
        <p:grpSpPr>
          <a:xfrm>
            <a:off x="626882" y="3358180"/>
            <a:ext cx="2321221" cy="3820138"/>
            <a:chOff x="0" y="0"/>
            <a:chExt cx="2321219" cy="3820137"/>
          </a:xfrm>
        </p:grpSpPr>
        <p:sp>
          <p:nvSpPr>
            <p:cNvPr id="136" name="鱼"/>
            <p:cNvSpPr/>
            <p:nvPr/>
          </p:nvSpPr>
          <p:spPr>
            <a:xfrm>
              <a:off x="0" y="-1"/>
              <a:ext cx="2321220" cy="890725"/>
            </a:xfrm>
            <a:custGeom>
              <a:avLst/>
              <a:gdLst/>
              <a:ahLst/>
              <a:cxnLst>
                <a:cxn ang="0">
                  <a:pos x="wd2" y="hd2"/>
                </a:cxn>
                <a:cxn ang="5400000">
                  <a:pos x="wd2" y="hd2"/>
                </a:cxn>
                <a:cxn ang="10800000">
                  <a:pos x="wd2" y="hd2"/>
                </a:cxn>
                <a:cxn ang="16200000">
                  <a:pos x="wd2" y="hd2"/>
                </a:cxn>
              </a:cxnLst>
              <a:rect l="0" t="0" r="r" b="b"/>
              <a:pathLst>
                <a:path w="21472" h="21038" fill="norm" stroke="1"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37" name="金鱼"/>
            <p:cNvSpPr/>
            <p:nvPr/>
          </p:nvSpPr>
          <p:spPr>
            <a:xfrm>
              <a:off x="0" y="2196297"/>
              <a:ext cx="2321220" cy="1623841"/>
            </a:xfrm>
            <a:custGeom>
              <a:avLst/>
              <a:gdLst/>
              <a:ahLst/>
              <a:cxnLst>
                <a:cxn ang="0">
                  <a:pos x="wd2" y="hd2"/>
                </a:cxn>
                <a:cxn ang="5400000">
                  <a:pos x="wd2" y="hd2"/>
                </a:cxn>
                <a:cxn ang="10800000">
                  <a:pos x="wd2" y="hd2"/>
                </a:cxn>
                <a:cxn ang="16200000">
                  <a:pos x="wd2" y="hd2"/>
                </a:cxn>
              </a:cxnLst>
              <a:rect l="0" t="0" r="r" b="b"/>
              <a:pathLst>
                <a:path w="20631" h="20478" fill="norm" stroke="1" extrusionOk="0">
                  <a:moveTo>
                    <a:pt x="11734" y="3"/>
                  </a:moveTo>
                  <a:cubicBezTo>
                    <a:pt x="11436" y="-38"/>
                    <a:pt x="11152" y="276"/>
                    <a:pt x="11125" y="724"/>
                  </a:cubicBezTo>
                  <a:cubicBezTo>
                    <a:pt x="11027" y="2210"/>
                    <a:pt x="11677" y="4026"/>
                    <a:pt x="10485" y="4934"/>
                  </a:cubicBezTo>
                  <a:cubicBezTo>
                    <a:pt x="9221" y="5900"/>
                    <a:pt x="8906" y="7504"/>
                    <a:pt x="9551" y="8778"/>
                  </a:cubicBezTo>
                  <a:cubicBezTo>
                    <a:pt x="9582" y="8836"/>
                    <a:pt x="9560" y="8925"/>
                    <a:pt x="9514" y="8947"/>
                  </a:cubicBezTo>
                  <a:cubicBezTo>
                    <a:pt x="7373" y="10104"/>
                    <a:pt x="3983" y="2532"/>
                    <a:pt x="376" y="3520"/>
                  </a:cubicBezTo>
                  <a:cubicBezTo>
                    <a:pt x="236" y="3557"/>
                    <a:pt x="150" y="3769"/>
                    <a:pt x="206" y="3959"/>
                  </a:cubicBezTo>
                  <a:cubicBezTo>
                    <a:pt x="490" y="4948"/>
                    <a:pt x="1476" y="5704"/>
                    <a:pt x="1883" y="5982"/>
                  </a:cubicBezTo>
                  <a:cubicBezTo>
                    <a:pt x="1945" y="6026"/>
                    <a:pt x="1939" y="6149"/>
                    <a:pt x="1872" y="6179"/>
                  </a:cubicBezTo>
                  <a:cubicBezTo>
                    <a:pt x="1439" y="6384"/>
                    <a:pt x="386" y="6933"/>
                    <a:pt x="139" y="7636"/>
                  </a:cubicBezTo>
                  <a:cubicBezTo>
                    <a:pt x="-914" y="10623"/>
                    <a:pt x="4329" y="9678"/>
                    <a:pt x="5707" y="11720"/>
                  </a:cubicBezTo>
                  <a:cubicBezTo>
                    <a:pt x="5748" y="11786"/>
                    <a:pt x="5757" y="11882"/>
                    <a:pt x="5721" y="11963"/>
                  </a:cubicBezTo>
                  <a:cubicBezTo>
                    <a:pt x="5045" y="13456"/>
                    <a:pt x="4273" y="16759"/>
                    <a:pt x="5186" y="18845"/>
                  </a:cubicBezTo>
                  <a:cubicBezTo>
                    <a:pt x="6254" y="21283"/>
                    <a:pt x="5840" y="15566"/>
                    <a:pt x="8430" y="14226"/>
                  </a:cubicBezTo>
                  <a:cubicBezTo>
                    <a:pt x="9246" y="13808"/>
                    <a:pt x="9664" y="13031"/>
                    <a:pt x="9875" y="12299"/>
                  </a:cubicBezTo>
                  <a:cubicBezTo>
                    <a:pt x="9906" y="12204"/>
                    <a:pt x="9999" y="12213"/>
                    <a:pt x="10025" y="12315"/>
                  </a:cubicBezTo>
                  <a:cubicBezTo>
                    <a:pt x="10134" y="12798"/>
                    <a:pt x="10330" y="13405"/>
                    <a:pt x="10686" y="13976"/>
                  </a:cubicBezTo>
                  <a:cubicBezTo>
                    <a:pt x="10722" y="14035"/>
                    <a:pt x="10707" y="14131"/>
                    <a:pt x="10656" y="14152"/>
                  </a:cubicBezTo>
                  <a:cubicBezTo>
                    <a:pt x="10057" y="14438"/>
                    <a:pt x="9334" y="14950"/>
                    <a:pt x="8859" y="15887"/>
                  </a:cubicBezTo>
                  <a:cubicBezTo>
                    <a:pt x="8328" y="16926"/>
                    <a:pt x="8348" y="18032"/>
                    <a:pt x="9179" y="17710"/>
                  </a:cubicBezTo>
                  <a:cubicBezTo>
                    <a:pt x="9246" y="17681"/>
                    <a:pt x="9298" y="17783"/>
                    <a:pt x="9267" y="17871"/>
                  </a:cubicBezTo>
                  <a:cubicBezTo>
                    <a:pt x="8746" y="19247"/>
                    <a:pt x="9411" y="21562"/>
                    <a:pt x="10051" y="19900"/>
                  </a:cubicBezTo>
                  <a:cubicBezTo>
                    <a:pt x="10933" y="17623"/>
                    <a:pt x="12064" y="16423"/>
                    <a:pt x="12957" y="15793"/>
                  </a:cubicBezTo>
                  <a:cubicBezTo>
                    <a:pt x="13044" y="15727"/>
                    <a:pt x="13143" y="15705"/>
                    <a:pt x="13241" y="15727"/>
                  </a:cubicBezTo>
                  <a:cubicBezTo>
                    <a:pt x="13452" y="15771"/>
                    <a:pt x="13684" y="15799"/>
                    <a:pt x="13921" y="15807"/>
                  </a:cubicBezTo>
                  <a:cubicBezTo>
                    <a:pt x="14004" y="15814"/>
                    <a:pt x="14050" y="15945"/>
                    <a:pt x="13998" y="16040"/>
                  </a:cubicBezTo>
                  <a:cubicBezTo>
                    <a:pt x="13513" y="16941"/>
                    <a:pt x="13148" y="18063"/>
                    <a:pt x="14144" y="17587"/>
                  </a:cubicBezTo>
                  <a:cubicBezTo>
                    <a:pt x="14933" y="17206"/>
                    <a:pt x="15350" y="16489"/>
                    <a:pt x="15547" y="15866"/>
                  </a:cubicBezTo>
                  <a:cubicBezTo>
                    <a:pt x="15583" y="15756"/>
                    <a:pt x="15656" y="15675"/>
                    <a:pt x="15743" y="15660"/>
                  </a:cubicBezTo>
                  <a:cubicBezTo>
                    <a:pt x="18999" y="14965"/>
                    <a:pt x="20686" y="12086"/>
                    <a:pt x="20629" y="11208"/>
                  </a:cubicBezTo>
                  <a:cubicBezTo>
                    <a:pt x="20572" y="10351"/>
                    <a:pt x="18637" y="5989"/>
                    <a:pt x="15340" y="5220"/>
                  </a:cubicBezTo>
                  <a:cubicBezTo>
                    <a:pt x="15268" y="5205"/>
                    <a:pt x="15211" y="5133"/>
                    <a:pt x="15190" y="5030"/>
                  </a:cubicBezTo>
                  <a:cubicBezTo>
                    <a:pt x="14870" y="3346"/>
                    <a:pt x="14039" y="1097"/>
                    <a:pt x="11862" y="42"/>
                  </a:cubicBezTo>
                  <a:cubicBezTo>
                    <a:pt x="11819" y="21"/>
                    <a:pt x="11777" y="9"/>
                    <a:pt x="11734" y="3"/>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163" name="成组"/>
          <p:cNvGrpSpPr/>
          <p:nvPr/>
        </p:nvGrpSpPr>
        <p:grpSpPr>
          <a:xfrm>
            <a:off x="3010946" y="3222413"/>
            <a:ext cx="2892544" cy="5308636"/>
            <a:chOff x="0" y="-50800"/>
            <a:chExt cx="2892543" cy="5308634"/>
          </a:xfrm>
        </p:grpSpPr>
        <p:sp>
          <p:nvSpPr>
            <p:cNvPr id="139" name="椭圆形"/>
            <p:cNvSpPr/>
            <p:nvPr/>
          </p:nvSpPr>
          <p:spPr>
            <a:xfrm>
              <a:off x="1193791" y="186442"/>
              <a:ext cx="1590934" cy="1623841"/>
            </a:xfrm>
            <a:prstGeom prst="ellipse">
              <a:avLst/>
            </a:prstGeom>
            <a:solidFill>
              <a:schemeClr val="accent3"/>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0" name="椭圆形"/>
            <p:cNvSpPr/>
            <p:nvPr/>
          </p:nvSpPr>
          <p:spPr>
            <a:xfrm>
              <a:off x="1193791" y="2572377"/>
              <a:ext cx="1590934" cy="1623841"/>
            </a:xfrm>
            <a:prstGeom prst="ellipse">
              <a:avLst/>
            </a:prstGeom>
            <a:solidFill>
              <a:schemeClr val="accent3"/>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1" name="椭圆形"/>
            <p:cNvSpPr/>
            <p:nvPr/>
          </p:nvSpPr>
          <p:spPr>
            <a:xfrm>
              <a:off x="2152557" y="709003"/>
              <a:ext cx="201329"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2" name="椭圆形"/>
            <p:cNvSpPr/>
            <p:nvPr/>
          </p:nvSpPr>
          <p:spPr>
            <a:xfrm>
              <a:off x="1671110" y="3457124"/>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3" name="线条"/>
            <p:cNvSpPr/>
            <p:nvPr/>
          </p:nvSpPr>
          <p:spPr>
            <a:xfrm>
              <a:off x="0" y="3201958"/>
              <a:ext cx="718611"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4" name="线条"/>
            <p:cNvSpPr/>
            <p:nvPr/>
          </p:nvSpPr>
          <p:spPr>
            <a:xfrm>
              <a:off x="0" y="639103"/>
              <a:ext cx="718611"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5" name="椭圆形"/>
            <p:cNvSpPr/>
            <p:nvPr/>
          </p:nvSpPr>
          <p:spPr>
            <a:xfrm>
              <a:off x="1888594" y="522560"/>
              <a:ext cx="201328"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6" name="椭圆形"/>
            <p:cNvSpPr/>
            <p:nvPr/>
          </p:nvSpPr>
          <p:spPr>
            <a:xfrm>
              <a:off x="1671110" y="836003"/>
              <a:ext cx="201328"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7" name="椭圆形"/>
            <p:cNvSpPr/>
            <p:nvPr/>
          </p:nvSpPr>
          <p:spPr>
            <a:xfrm>
              <a:off x="1888594" y="1217003"/>
              <a:ext cx="201328"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8" name="椭圆形"/>
            <p:cNvSpPr/>
            <p:nvPr/>
          </p:nvSpPr>
          <p:spPr>
            <a:xfrm>
              <a:off x="1502612" y="1085874"/>
              <a:ext cx="201329" cy="224879"/>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9" name="椭圆形"/>
            <p:cNvSpPr/>
            <p:nvPr/>
          </p:nvSpPr>
          <p:spPr>
            <a:xfrm>
              <a:off x="2274575" y="1085874"/>
              <a:ext cx="201329" cy="224879"/>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0" name="椭圆形"/>
            <p:cNvSpPr/>
            <p:nvPr/>
          </p:nvSpPr>
          <p:spPr>
            <a:xfrm>
              <a:off x="1888594" y="2876311"/>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1" name="椭圆形"/>
            <p:cNvSpPr/>
            <p:nvPr/>
          </p:nvSpPr>
          <p:spPr>
            <a:xfrm>
              <a:off x="1671110" y="3067865"/>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2" name="椭圆形"/>
            <p:cNvSpPr/>
            <p:nvPr/>
          </p:nvSpPr>
          <p:spPr>
            <a:xfrm>
              <a:off x="1453625" y="3271858"/>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3" name="椭圆形"/>
            <p:cNvSpPr/>
            <p:nvPr/>
          </p:nvSpPr>
          <p:spPr>
            <a:xfrm>
              <a:off x="2089922" y="3271858"/>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4" name="椭圆形"/>
            <p:cNvSpPr/>
            <p:nvPr/>
          </p:nvSpPr>
          <p:spPr>
            <a:xfrm>
              <a:off x="2089922" y="3676313"/>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5" name="椭圆形"/>
            <p:cNvSpPr/>
            <p:nvPr/>
          </p:nvSpPr>
          <p:spPr>
            <a:xfrm>
              <a:off x="2274575" y="3067865"/>
              <a:ext cx="201329"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156" name="矩形 矩形" descr="矩形 矩形"/>
            <p:cNvPicPr>
              <a:picLocks noChangeAspect="0"/>
            </p:cNvPicPr>
            <p:nvPr/>
          </p:nvPicPr>
          <p:blipFill>
            <a:blip r:embed="rId2">
              <a:extLst/>
            </a:blip>
            <a:stretch>
              <a:fillRect/>
            </a:stretch>
          </p:blipFill>
          <p:spPr>
            <a:xfrm>
              <a:off x="1085973" y="-50800"/>
              <a:ext cx="1806571" cy="4447617"/>
            </a:xfrm>
            <a:prstGeom prst="rect">
              <a:avLst/>
            </a:prstGeom>
            <a:effectLst/>
          </p:spPr>
        </p:pic>
        <p:pic>
          <p:nvPicPr>
            <p:cNvPr id="158" name="线条 线条" descr="线条 线条"/>
            <p:cNvPicPr>
              <a:picLocks noChangeAspect="0"/>
            </p:cNvPicPr>
            <p:nvPr/>
          </p:nvPicPr>
          <p:blipFill>
            <a:blip r:embed="rId3">
              <a:extLst/>
            </a:blip>
            <a:stretch>
              <a:fillRect/>
            </a:stretch>
          </p:blipFill>
          <p:spPr>
            <a:xfrm rot="5400000">
              <a:off x="1652068" y="4553757"/>
              <a:ext cx="674381" cy="101601"/>
            </a:xfrm>
            <a:prstGeom prst="rect">
              <a:avLst/>
            </a:prstGeom>
            <a:effectLst/>
          </p:spPr>
        </p:pic>
        <p:sp>
          <p:nvSpPr>
            <p:cNvPr id="160" name="All genes"/>
            <p:cNvSpPr txBox="1"/>
            <p:nvPr/>
          </p:nvSpPr>
          <p:spPr>
            <a:xfrm>
              <a:off x="1266425" y="4796775"/>
              <a:ext cx="1445667"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All genes</a:t>
              </a:r>
            </a:p>
          </p:txBody>
        </p:sp>
        <p:sp>
          <p:nvSpPr>
            <p:cNvPr id="161" name="椭圆形"/>
            <p:cNvSpPr/>
            <p:nvPr/>
          </p:nvSpPr>
          <p:spPr>
            <a:xfrm>
              <a:off x="1888594" y="885923"/>
              <a:ext cx="201328"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2" name="椭圆形"/>
            <p:cNvSpPr/>
            <p:nvPr/>
          </p:nvSpPr>
          <p:spPr>
            <a:xfrm>
              <a:off x="1671110" y="3846382"/>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183" name="成组"/>
          <p:cNvGrpSpPr/>
          <p:nvPr/>
        </p:nvGrpSpPr>
        <p:grpSpPr>
          <a:xfrm>
            <a:off x="6104130" y="3363550"/>
            <a:ext cx="2885089" cy="5077162"/>
            <a:chOff x="0" y="0"/>
            <a:chExt cx="2885087" cy="5077161"/>
          </a:xfrm>
        </p:grpSpPr>
        <p:sp>
          <p:nvSpPr>
            <p:cNvPr id="164" name="Different genes"/>
            <p:cNvSpPr txBox="1"/>
            <p:nvPr/>
          </p:nvSpPr>
          <p:spPr>
            <a:xfrm>
              <a:off x="556110" y="4616102"/>
              <a:ext cx="2328978"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Different genes</a:t>
              </a:r>
            </a:p>
          </p:txBody>
        </p:sp>
        <p:grpSp>
          <p:nvGrpSpPr>
            <p:cNvPr id="182" name="成组"/>
            <p:cNvGrpSpPr/>
            <p:nvPr/>
          </p:nvGrpSpPr>
          <p:grpSpPr>
            <a:xfrm>
              <a:off x="-1" y="-1"/>
              <a:ext cx="2082582" cy="3619993"/>
              <a:chOff x="0" y="0"/>
              <a:chExt cx="2082580" cy="3619990"/>
            </a:xfrm>
          </p:grpSpPr>
          <p:sp>
            <p:nvSpPr>
              <p:cNvPr id="165" name="线条"/>
              <p:cNvSpPr/>
              <p:nvPr/>
            </p:nvSpPr>
            <p:spPr>
              <a:xfrm>
                <a:off x="0" y="545830"/>
                <a:ext cx="718611"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6" name="线条"/>
              <p:cNvSpPr/>
              <p:nvPr/>
            </p:nvSpPr>
            <p:spPr>
              <a:xfrm>
                <a:off x="0" y="3074160"/>
                <a:ext cx="718611"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7" name="椭圆形"/>
              <p:cNvSpPr/>
              <p:nvPr/>
            </p:nvSpPr>
            <p:spPr>
              <a:xfrm>
                <a:off x="1714758" y="186442"/>
                <a:ext cx="201329"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8" name="椭圆形"/>
              <p:cNvSpPr/>
              <p:nvPr/>
            </p:nvSpPr>
            <p:spPr>
              <a:xfrm>
                <a:off x="1450795" y="0"/>
                <a:ext cx="201329" cy="224879"/>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9" name="椭圆形"/>
              <p:cNvSpPr/>
              <p:nvPr/>
            </p:nvSpPr>
            <p:spPr>
              <a:xfrm>
                <a:off x="1233311" y="313442"/>
                <a:ext cx="201328"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0" name="椭圆形"/>
              <p:cNvSpPr/>
              <p:nvPr/>
            </p:nvSpPr>
            <p:spPr>
              <a:xfrm>
                <a:off x="1450795" y="694442"/>
                <a:ext cx="201329"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1" name="椭圆形"/>
              <p:cNvSpPr/>
              <p:nvPr/>
            </p:nvSpPr>
            <p:spPr>
              <a:xfrm>
                <a:off x="1064814" y="563313"/>
                <a:ext cx="201329"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2" name="椭圆形"/>
              <p:cNvSpPr/>
              <p:nvPr/>
            </p:nvSpPr>
            <p:spPr>
              <a:xfrm>
                <a:off x="1836777" y="563313"/>
                <a:ext cx="201329"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3" name="椭圆形"/>
              <p:cNvSpPr/>
              <p:nvPr/>
            </p:nvSpPr>
            <p:spPr>
              <a:xfrm>
                <a:off x="1450795" y="363362"/>
                <a:ext cx="201329"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4" name="椭圆形"/>
              <p:cNvSpPr/>
              <p:nvPr/>
            </p:nvSpPr>
            <p:spPr>
              <a:xfrm>
                <a:off x="1277787" y="3005853"/>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5" name="椭圆形"/>
              <p:cNvSpPr/>
              <p:nvPr/>
            </p:nvSpPr>
            <p:spPr>
              <a:xfrm>
                <a:off x="1495272" y="2425040"/>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6" name="椭圆形"/>
              <p:cNvSpPr/>
              <p:nvPr/>
            </p:nvSpPr>
            <p:spPr>
              <a:xfrm>
                <a:off x="1277787" y="2616595"/>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7" name="椭圆形"/>
              <p:cNvSpPr/>
              <p:nvPr/>
            </p:nvSpPr>
            <p:spPr>
              <a:xfrm>
                <a:off x="1060302" y="2820588"/>
                <a:ext cx="201329" cy="224879"/>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8" name="椭圆形"/>
              <p:cNvSpPr/>
              <p:nvPr/>
            </p:nvSpPr>
            <p:spPr>
              <a:xfrm>
                <a:off x="1696599" y="2820588"/>
                <a:ext cx="201328" cy="224879"/>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9" name="椭圆形"/>
              <p:cNvSpPr/>
              <p:nvPr/>
            </p:nvSpPr>
            <p:spPr>
              <a:xfrm>
                <a:off x="1696599" y="3225042"/>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0" name="椭圆形"/>
              <p:cNvSpPr/>
              <p:nvPr/>
            </p:nvSpPr>
            <p:spPr>
              <a:xfrm>
                <a:off x="1881253" y="2616595"/>
                <a:ext cx="201328" cy="224880"/>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1" name="椭圆形"/>
              <p:cNvSpPr/>
              <p:nvPr/>
            </p:nvSpPr>
            <p:spPr>
              <a:xfrm>
                <a:off x="1277787" y="3395112"/>
                <a:ext cx="201328" cy="224879"/>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grpSp>
        <p:nvGrpSpPr>
          <p:cNvPr id="191" name="成组"/>
          <p:cNvGrpSpPr/>
          <p:nvPr/>
        </p:nvGrpSpPr>
        <p:grpSpPr>
          <a:xfrm>
            <a:off x="9145547" y="4005590"/>
            <a:ext cx="3144068" cy="2795041"/>
            <a:chOff x="0" y="0"/>
            <a:chExt cx="3144067" cy="2795040"/>
          </a:xfrm>
        </p:grpSpPr>
        <p:grpSp>
          <p:nvGrpSpPr>
            <p:cNvPr id="189" name="成组"/>
            <p:cNvGrpSpPr/>
            <p:nvPr/>
          </p:nvGrpSpPr>
          <p:grpSpPr>
            <a:xfrm>
              <a:off x="-1" y="0"/>
              <a:ext cx="1998975" cy="2335911"/>
              <a:chOff x="0" y="0"/>
              <a:chExt cx="1998973" cy="2335910"/>
            </a:xfrm>
          </p:grpSpPr>
          <p:sp>
            <p:nvSpPr>
              <p:cNvPr id="184" name="线条"/>
              <p:cNvSpPr/>
              <p:nvPr/>
            </p:nvSpPr>
            <p:spPr>
              <a:xfrm flipV="1">
                <a:off x="16093" y="0"/>
                <a:ext cx="1" cy="233591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5" name="线条"/>
              <p:cNvSpPr/>
              <p:nvPr/>
            </p:nvSpPr>
            <p:spPr>
              <a:xfrm>
                <a:off x="0" y="1167955"/>
                <a:ext cx="1282706" cy="1"/>
              </a:xfrm>
              <a:prstGeom prst="line">
                <a:avLst/>
              </a:prstGeom>
              <a:noFill/>
              <a:ln w="63500" cap="flat">
                <a:solidFill>
                  <a:srgbClr val="000000"/>
                </a:solidFill>
                <a:prstDash val="sysDot"/>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6" name="椭圆形"/>
              <p:cNvSpPr/>
              <p:nvPr/>
            </p:nvSpPr>
            <p:spPr>
              <a:xfrm>
                <a:off x="1461621" y="655489"/>
                <a:ext cx="201329" cy="224880"/>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7" name="椭圆形"/>
              <p:cNvSpPr/>
              <p:nvPr/>
            </p:nvSpPr>
            <p:spPr>
              <a:xfrm>
                <a:off x="1797646" y="1270623"/>
                <a:ext cx="201328" cy="224879"/>
              </a:xfrm>
              <a:prstGeom prst="ellipse">
                <a:avLst/>
              </a:prstGeom>
              <a:solidFill>
                <a:schemeClr val="accent4">
                  <a:hueOff val="-461056"/>
                  <a:satOff val="4338"/>
                  <a:lumOff val="-10225"/>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8" name="椭圆形"/>
              <p:cNvSpPr/>
              <p:nvPr/>
            </p:nvSpPr>
            <p:spPr>
              <a:xfrm>
                <a:off x="1797646" y="839868"/>
                <a:ext cx="201328" cy="224879"/>
              </a:xfrm>
              <a:prstGeom prst="ellipse">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90" name="Genes of interest"/>
            <p:cNvSpPr txBox="1"/>
            <p:nvPr/>
          </p:nvSpPr>
          <p:spPr>
            <a:xfrm>
              <a:off x="546257" y="2333981"/>
              <a:ext cx="2597811"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Genes of interest</a:t>
              </a:r>
            </a:p>
          </p:txBody>
        </p:sp>
      </p:grpSp>
      <p:grpSp>
        <p:nvGrpSpPr>
          <p:cNvPr id="203" name="成组"/>
          <p:cNvGrpSpPr/>
          <p:nvPr/>
        </p:nvGrpSpPr>
        <p:grpSpPr>
          <a:xfrm>
            <a:off x="147281" y="2082623"/>
            <a:ext cx="12838621" cy="4242832"/>
            <a:chOff x="0" y="0"/>
            <a:chExt cx="12838619" cy="4242830"/>
          </a:xfrm>
        </p:grpSpPr>
        <p:grpSp>
          <p:nvGrpSpPr>
            <p:cNvPr id="200" name="成组"/>
            <p:cNvGrpSpPr/>
            <p:nvPr/>
          </p:nvGrpSpPr>
          <p:grpSpPr>
            <a:xfrm>
              <a:off x="-1" y="172469"/>
              <a:ext cx="12710239" cy="4070362"/>
              <a:chOff x="0" y="0"/>
              <a:chExt cx="12710236" cy="4070361"/>
            </a:xfrm>
          </p:grpSpPr>
          <p:grpSp>
            <p:nvGrpSpPr>
              <p:cNvPr id="195" name="成组"/>
              <p:cNvGrpSpPr/>
              <p:nvPr/>
            </p:nvGrpSpPr>
            <p:grpSpPr>
              <a:xfrm>
                <a:off x="8829116" y="-1"/>
                <a:ext cx="3881121" cy="3418459"/>
                <a:chOff x="0" y="0"/>
                <a:chExt cx="3881120" cy="3418457"/>
              </a:xfrm>
            </p:grpSpPr>
            <p:sp>
              <p:nvSpPr>
                <p:cNvPr id="192" name="圆形"/>
                <p:cNvSpPr/>
                <p:nvPr/>
              </p:nvSpPr>
              <p:spPr>
                <a:xfrm>
                  <a:off x="152357" y="2378089"/>
                  <a:ext cx="1040368" cy="1040369"/>
                </a:xfrm>
                <a:prstGeom prst="ellipse">
                  <a:avLst/>
                </a:prstGeom>
                <a:noFill/>
                <a:ln w="889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3" name="The most important steps"/>
                <p:cNvSpPr txBox="1"/>
                <p:nvPr/>
              </p:nvSpPr>
              <p:spPr>
                <a:xfrm>
                  <a:off x="0" y="-1"/>
                  <a:ext cx="3881121" cy="486460"/>
                </a:xfrm>
                <a:prstGeom prst="rect">
                  <a:avLst/>
                </a:prstGeom>
                <a:noFill/>
                <a:ln w="25400" cap="flat">
                  <a:solidFill>
                    <a:schemeClr val="accent5">
                      <a:hueOff val="-82419"/>
                      <a:satOff val="-9513"/>
                      <a:lumOff val="-16343"/>
                    </a:schemeClr>
                  </a:solidFill>
                  <a:prstDash val="solid"/>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The most important steps</a:t>
                  </a:r>
                </a:p>
              </p:txBody>
            </p:sp>
            <p:sp>
              <p:nvSpPr>
                <p:cNvPr id="194" name="线条"/>
                <p:cNvSpPr/>
                <p:nvPr/>
              </p:nvSpPr>
              <p:spPr>
                <a:xfrm flipV="1">
                  <a:off x="807739" y="474230"/>
                  <a:ext cx="646068" cy="1915900"/>
                </a:xfrm>
                <a:prstGeom prst="line">
                  <a:avLst/>
                </a:prstGeom>
                <a:no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96" name="线条"/>
              <p:cNvSpPr/>
              <p:nvPr/>
            </p:nvSpPr>
            <p:spPr>
              <a:xfrm>
                <a:off x="46971" y="272638"/>
                <a:ext cx="8765952" cy="1"/>
              </a:xfrm>
              <a:prstGeom prst="line">
                <a:avLst/>
              </a:prstGeom>
              <a:no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7" name="线条"/>
              <p:cNvSpPr/>
              <p:nvPr/>
            </p:nvSpPr>
            <p:spPr>
              <a:xfrm flipH="1">
                <a:off x="34963" y="250223"/>
                <a:ext cx="1" cy="3820138"/>
              </a:xfrm>
              <a:prstGeom prst="line">
                <a:avLst/>
              </a:prstGeom>
              <a:noFill/>
              <a:ln w="635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8" name="线条"/>
              <p:cNvSpPr/>
              <p:nvPr/>
            </p:nvSpPr>
            <p:spPr>
              <a:xfrm>
                <a:off x="0" y="4031094"/>
                <a:ext cx="416757" cy="1"/>
              </a:xfrm>
              <a:prstGeom prst="line">
                <a:avLst/>
              </a:prstGeom>
              <a:noFill/>
              <a:ln w="762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9" name="线条"/>
              <p:cNvSpPr/>
              <p:nvPr/>
            </p:nvSpPr>
            <p:spPr>
              <a:xfrm>
                <a:off x="0" y="1576801"/>
                <a:ext cx="416757" cy="1"/>
              </a:xfrm>
              <a:prstGeom prst="line">
                <a:avLst/>
              </a:prstGeom>
              <a:noFill/>
              <a:ln w="762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01" name="Interesting questions of the species itself"/>
            <p:cNvSpPr txBox="1"/>
            <p:nvPr/>
          </p:nvSpPr>
          <p:spPr>
            <a:xfrm>
              <a:off x="2251475" y="-1"/>
              <a:ext cx="5404740" cy="436397"/>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FFFFFF"/>
                  </a:solidFill>
                  <a:latin typeface="+mn-lt"/>
                  <a:ea typeface="+mn-ea"/>
                  <a:cs typeface="+mn-cs"/>
                  <a:sym typeface="Helvetica Neue Medium"/>
                </a:defRPr>
              </a:lvl1pPr>
            </a:lstStyle>
            <a:p>
              <a:pPr/>
              <a:r>
                <a:t>Interesting questions of the species itself</a:t>
              </a:r>
            </a:p>
          </p:txBody>
        </p:sp>
        <p:sp>
          <p:nvSpPr>
            <p:cNvPr id="202" name="How to narrow the…"/>
            <p:cNvSpPr txBox="1"/>
            <p:nvPr/>
          </p:nvSpPr>
          <p:spPr>
            <a:xfrm>
              <a:off x="9643654" y="1335135"/>
              <a:ext cx="3194966" cy="779296"/>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200">
                  <a:solidFill>
                    <a:srgbClr val="FFFFFF"/>
                  </a:solidFill>
                  <a:latin typeface="+mn-lt"/>
                  <a:ea typeface="+mn-ea"/>
                  <a:cs typeface="+mn-cs"/>
                  <a:sym typeface="Helvetica Neue Medium"/>
                </a:defRPr>
              </a:pPr>
              <a:r>
                <a:t>How to narrow the </a:t>
              </a:r>
            </a:p>
            <a:p>
              <a:pPr>
                <a:defRPr b="0" sz="2200">
                  <a:solidFill>
                    <a:srgbClr val="FFFFFF"/>
                  </a:solidFill>
                  <a:latin typeface="+mn-lt"/>
                  <a:ea typeface="+mn-ea"/>
                  <a:cs typeface="+mn-cs"/>
                  <a:sym typeface="Helvetica Neue Medium"/>
                </a:defRPr>
              </a:pPr>
              <a:r>
                <a:t>scope of gene searches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8"/>
                                        </p:tgtEl>
                                        <p:attrNameLst>
                                          <p:attrName>style.visibility</p:attrName>
                                        </p:attrNameLst>
                                      </p:cBhvr>
                                      <p:to>
                                        <p:strVal val="visible"/>
                                      </p:to>
                                    </p:set>
                                    <p:animEffect filter="wipe(left)" transition="in">
                                      <p:cBhvr>
                                        <p:cTn id="7" dur="1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63"/>
                                        </p:tgtEl>
                                        <p:attrNameLst>
                                          <p:attrName>style.visibility</p:attrName>
                                        </p:attrNameLst>
                                      </p:cBhvr>
                                      <p:to>
                                        <p:strVal val="visible"/>
                                      </p:to>
                                    </p:set>
                                    <p:animEffect filter="wipe(left)" transition="in">
                                      <p:cBhvr>
                                        <p:cTn id="12" dur="10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83"/>
                                        </p:tgtEl>
                                        <p:attrNameLst>
                                          <p:attrName>style.visibility</p:attrName>
                                        </p:attrNameLst>
                                      </p:cBhvr>
                                      <p:to>
                                        <p:strVal val="visible"/>
                                      </p:to>
                                    </p:set>
                                    <p:animEffect filter="wipe(left)" transition="in">
                                      <p:cBhvr>
                                        <p:cTn id="17" dur="1000"/>
                                        <p:tgtEl>
                                          <p:spTgt spid="18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91"/>
                                        </p:tgtEl>
                                        <p:attrNameLst>
                                          <p:attrName>style.visibility</p:attrName>
                                        </p:attrNameLst>
                                      </p:cBhvr>
                                      <p:to>
                                        <p:strVal val="visible"/>
                                      </p:to>
                                    </p:set>
                                    <p:animEffect filter="wipe(left)" transition="in">
                                      <p:cBhvr>
                                        <p:cTn id="22" dur="1000"/>
                                        <p:tgtEl>
                                          <p:spTgt spid="19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203"/>
                                        </p:tgtEl>
                                        <p:attrNameLst>
                                          <p:attrName>style.visibility</p:attrName>
                                        </p:attrNameLst>
                                      </p:cBhvr>
                                      <p:to>
                                        <p:strVal val="visible"/>
                                      </p:to>
                                    </p:set>
                                    <p:animEffect filter="wipe(left)" transition="in">
                                      <p:cBhvr>
                                        <p:cTn id="27"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2"/>
      <p:bldP build="whole" bldLvl="1" animBg="1" rev="0" advAuto="0" spid="138" grpId="1"/>
      <p:bldP build="whole" bldLvl="1" animBg="1" rev="0" advAuto="0" spid="203" grpId="5"/>
      <p:bldP build="whole" bldLvl="1" animBg="1" rev="0" advAuto="0" spid="191" grpId="4"/>
      <p:bldP build="whole" bldLvl="1" animBg="1" rev="0" advAuto="0" spid="183"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图像" descr="图像"/>
          <p:cNvPicPr>
            <a:picLocks noChangeAspect="1"/>
          </p:cNvPicPr>
          <p:nvPr/>
        </p:nvPicPr>
        <p:blipFill>
          <a:blip r:embed="rId2">
            <a:extLst/>
          </a:blip>
          <a:stretch>
            <a:fillRect/>
          </a:stretch>
        </p:blipFill>
        <p:spPr>
          <a:xfrm>
            <a:off x="590550" y="590033"/>
            <a:ext cx="11823700" cy="3632201"/>
          </a:xfrm>
          <a:prstGeom prst="rect">
            <a:avLst/>
          </a:prstGeom>
          <a:ln w="12700">
            <a:miter lim="400000"/>
          </a:ln>
        </p:spPr>
      </p:pic>
      <p:pic>
        <p:nvPicPr>
          <p:cNvPr id="206" name="图像" descr="图像"/>
          <p:cNvPicPr>
            <a:picLocks noChangeAspect="1"/>
          </p:cNvPicPr>
          <p:nvPr/>
        </p:nvPicPr>
        <p:blipFill>
          <a:blip r:embed="rId3">
            <a:extLst/>
          </a:blip>
          <a:stretch>
            <a:fillRect/>
          </a:stretch>
        </p:blipFill>
        <p:spPr>
          <a:xfrm>
            <a:off x="647712" y="5234608"/>
            <a:ext cx="12038180" cy="254552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Just alignment and dN / dS, compare all the more detailed data from previous studies, and look for differences and selected sites…"/>
          <p:cNvSpPr/>
          <p:nvPr/>
        </p:nvSpPr>
        <p:spPr>
          <a:xfrm>
            <a:off x="602973" y="260674"/>
            <a:ext cx="8221919" cy="2856372"/>
          </a:xfrm>
          <a:prstGeom prst="rightArrow">
            <a:avLst>
              <a:gd name="adj1" fmla="val 100000"/>
              <a:gd name="adj2" fmla="val 14094"/>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b="0" sz="2600">
                <a:solidFill>
                  <a:srgbClr val="FFFFFF"/>
                </a:solidFill>
                <a:latin typeface="+mn-lt"/>
                <a:ea typeface="+mn-ea"/>
                <a:cs typeface="+mn-cs"/>
                <a:sym typeface="Helvetica Neue Medium"/>
              </a:defRPr>
            </a:pPr>
            <a:r>
              <a:t>Just alignment and dN / dS, compare all the more detailed data from previous studies, and look for differences and selected sites</a:t>
            </a:r>
          </a:p>
          <a:p>
            <a:pPr algn="l">
              <a:defRPr b="0" sz="2600">
                <a:solidFill>
                  <a:srgbClr val="FFFFFF"/>
                </a:solidFill>
                <a:latin typeface="+mn-lt"/>
                <a:ea typeface="+mn-ea"/>
                <a:cs typeface="+mn-cs"/>
                <a:sym typeface="Helvetica Neue Medium"/>
              </a:defRPr>
            </a:pPr>
          </a:p>
          <a:p>
            <a:pPr algn="l">
              <a:defRPr b="0" sz="2600">
                <a:solidFill>
                  <a:srgbClr val="FFFFFF"/>
                </a:solidFill>
                <a:latin typeface="+mn-lt"/>
                <a:ea typeface="+mn-ea"/>
                <a:cs typeface="+mn-cs"/>
                <a:sym typeface="Helvetica Neue Medium"/>
              </a:defRPr>
            </a:pPr>
            <a:r>
              <a:t>Hox genes and clusters, FoxG gene....</a:t>
            </a:r>
          </a:p>
        </p:txBody>
      </p:sp>
      <p:sp>
        <p:nvSpPr>
          <p:cNvPr id="209" name="Verify results using transcriptome and…"/>
          <p:cNvSpPr/>
          <p:nvPr/>
        </p:nvSpPr>
        <p:spPr>
          <a:xfrm>
            <a:off x="8837879" y="260674"/>
            <a:ext cx="3574510" cy="2856372"/>
          </a:xfrm>
          <a:prstGeom prst="rightArrow">
            <a:avLst>
              <a:gd name="adj1" fmla="val 100000"/>
              <a:gd name="adj2" fmla="val 14094"/>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b="0" sz="2300">
                <a:solidFill>
                  <a:srgbClr val="FFFFFF"/>
                </a:solidFill>
                <a:latin typeface="+mn-lt"/>
                <a:ea typeface="+mn-ea"/>
                <a:cs typeface="+mn-cs"/>
                <a:sym typeface="Helvetica Neue Medium"/>
              </a:defRPr>
            </a:pPr>
            <a:r>
              <a:t>Verify results using transcriptome and </a:t>
            </a:r>
          </a:p>
          <a:p>
            <a:pPr algn="l">
              <a:defRPr b="0" sz="2300">
                <a:solidFill>
                  <a:srgbClr val="FFFFFF"/>
                </a:solidFill>
                <a:latin typeface="+mn-lt"/>
                <a:ea typeface="+mn-ea"/>
                <a:cs typeface="+mn-cs"/>
                <a:sym typeface="Helvetica Neue Medium"/>
              </a:defRPr>
            </a:pPr>
            <a:r>
              <a:t> chromatin immunoprecipitation</a:t>
            </a:r>
          </a:p>
          <a:p>
            <a:pPr algn="l">
              <a:defRPr b="0" sz="2300">
                <a:solidFill>
                  <a:srgbClr val="FFFFFF"/>
                </a:solidFill>
                <a:latin typeface="+mn-lt"/>
                <a:ea typeface="+mn-ea"/>
                <a:cs typeface="+mn-cs"/>
                <a:sym typeface="Helvetica Neue Medium"/>
              </a:defRPr>
            </a:pPr>
            <a:r>
              <a:t>(ChIP)</a:t>
            </a:r>
          </a:p>
        </p:txBody>
      </p:sp>
      <p:pic>
        <p:nvPicPr>
          <p:cNvPr id="210" name="图像" descr="图像"/>
          <p:cNvPicPr>
            <a:picLocks noChangeAspect="1"/>
          </p:cNvPicPr>
          <p:nvPr/>
        </p:nvPicPr>
        <p:blipFill>
          <a:blip r:embed="rId3">
            <a:extLst/>
          </a:blip>
          <a:stretch>
            <a:fillRect/>
          </a:stretch>
        </p:blipFill>
        <p:spPr>
          <a:xfrm>
            <a:off x="819150" y="3875936"/>
            <a:ext cx="11366500" cy="49149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图像" descr="图像"/>
          <p:cNvPicPr>
            <a:picLocks noChangeAspect="1"/>
          </p:cNvPicPr>
          <p:nvPr/>
        </p:nvPicPr>
        <p:blipFill>
          <a:blip r:embed="rId2">
            <a:extLst/>
          </a:blip>
          <a:stretch>
            <a:fillRect/>
          </a:stretch>
        </p:blipFill>
        <p:spPr>
          <a:xfrm>
            <a:off x="1189574" y="330067"/>
            <a:ext cx="10625652" cy="3541885"/>
          </a:xfrm>
          <a:prstGeom prst="rect">
            <a:avLst/>
          </a:prstGeom>
          <a:ln w="12700">
            <a:miter lim="400000"/>
          </a:ln>
        </p:spPr>
      </p:pic>
      <p:pic>
        <p:nvPicPr>
          <p:cNvPr id="215" name="图像" descr="图像"/>
          <p:cNvPicPr>
            <a:picLocks noChangeAspect="1"/>
          </p:cNvPicPr>
          <p:nvPr/>
        </p:nvPicPr>
        <p:blipFill>
          <a:blip r:embed="rId3">
            <a:extLst/>
          </a:blip>
          <a:stretch>
            <a:fillRect/>
          </a:stretch>
        </p:blipFill>
        <p:spPr>
          <a:xfrm>
            <a:off x="336550" y="3939052"/>
            <a:ext cx="12331700" cy="51943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Compare human, rhesus, chimpanzee and orangutan genomes.…"/>
          <p:cNvSpPr/>
          <p:nvPr/>
        </p:nvSpPr>
        <p:spPr>
          <a:xfrm>
            <a:off x="1731521" y="223798"/>
            <a:ext cx="3182779" cy="3282315"/>
          </a:xfrm>
          <a:prstGeom prst="rightArrow">
            <a:avLst>
              <a:gd name="adj1" fmla="val 100000"/>
              <a:gd name="adj2" fmla="val 12649"/>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b="0" sz="2200">
                <a:solidFill>
                  <a:srgbClr val="FFFFFF"/>
                </a:solidFill>
                <a:latin typeface="+mn-lt"/>
                <a:ea typeface="+mn-ea"/>
                <a:cs typeface="+mn-cs"/>
                <a:sym typeface="Helvetica Neue Medium"/>
              </a:defRPr>
            </a:pPr>
            <a:r>
              <a:t>Compare human, rhesus, chimpanzee and orangutan genomes.</a:t>
            </a:r>
          </a:p>
          <a:p>
            <a:pPr algn="l">
              <a:defRPr b="0" sz="2200">
                <a:solidFill>
                  <a:srgbClr val="FFFFFF"/>
                </a:solidFill>
                <a:latin typeface="+mn-lt"/>
                <a:ea typeface="+mn-ea"/>
                <a:cs typeface="+mn-cs"/>
                <a:sym typeface="Helvetica Neue Medium"/>
              </a:defRPr>
            </a:pPr>
          </a:p>
          <a:p>
            <a:pPr algn="l">
              <a:defRPr b="0" sz="2200">
                <a:solidFill>
                  <a:srgbClr val="FFFFFF"/>
                </a:solidFill>
                <a:latin typeface="+mn-lt"/>
                <a:ea typeface="+mn-ea"/>
                <a:cs typeface="+mn-cs"/>
                <a:sym typeface="Helvetica Neue Medium"/>
              </a:defRPr>
            </a:pPr>
            <a:r>
              <a:t>Got 34379 aligned genes</a:t>
            </a:r>
          </a:p>
        </p:txBody>
      </p:sp>
      <p:sp>
        <p:nvSpPr>
          <p:cNvPr id="218" name="Calculate positive selection genes with synonymous mutations and heterosense mutations (MCM test)…"/>
          <p:cNvSpPr/>
          <p:nvPr/>
        </p:nvSpPr>
        <p:spPr>
          <a:xfrm>
            <a:off x="4911010" y="223798"/>
            <a:ext cx="3182780" cy="3282315"/>
          </a:xfrm>
          <a:prstGeom prst="rightArrow">
            <a:avLst>
              <a:gd name="adj1" fmla="val 100000"/>
              <a:gd name="adj2" fmla="val 12649"/>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b="0" sz="2000">
                <a:solidFill>
                  <a:srgbClr val="FFFFFF"/>
                </a:solidFill>
                <a:latin typeface="+mn-lt"/>
                <a:ea typeface="+mn-ea"/>
                <a:cs typeface="+mn-cs"/>
                <a:sym typeface="Helvetica Neue Medium"/>
              </a:defRPr>
            </a:pPr>
            <a:r>
              <a:t>Calculate positive selection genes with synonymous mutations and heterosense mutations (MCM test)</a:t>
            </a:r>
          </a:p>
          <a:p>
            <a:pPr algn="l">
              <a:defRPr b="0" sz="2000">
                <a:solidFill>
                  <a:srgbClr val="FFFFFF"/>
                </a:solidFill>
                <a:latin typeface="+mn-lt"/>
                <a:ea typeface="+mn-ea"/>
                <a:cs typeface="+mn-cs"/>
                <a:sym typeface="Helvetica Neue Medium"/>
              </a:defRPr>
            </a:pPr>
          </a:p>
          <a:p>
            <a:pPr algn="l">
              <a:defRPr b="0" sz="2000">
                <a:solidFill>
                  <a:srgbClr val="FFFFFF"/>
                </a:solidFill>
                <a:latin typeface="+mn-lt"/>
                <a:ea typeface="+mn-ea"/>
                <a:cs typeface="+mn-cs"/>
                <a:sym typeface="Helvetica Neue Medium"/>
              </a:defRPr>
            </a:pPr>
            <a:r>
              <a:t>Northeast Bornear : 46</a:t>
            </a:r>
          </a:p>
          <a:p>
            <a:pPr algn="l">
              <a:defRPr b="0" sz="2000">
                <a:solidFill>
                  <a:srgbClr val="FFFFFF"/>
                </a:solidFill>
                <a:latin typeface="+mn-lt"/>
                <a:ea typeface="+mn-ea"/>
                <a:cs typeface="+mn-cs"/>
                <a:sym typeface="Helvetica Neue Medium"/>
              </a:defRPr>
            </a:pPr>
          </a:p>
          <a:p>
            <a:pPr algn="l">
              <a:defRPr b="0" sz="2000">
                <a:solidFill>
                  <a:srgbClr val="FFFFFF"/>
                </a:solidFill>
                <a:latin typeface="+mn-lt"/>
                <a:ea typeface="+mn-ea"/>
                <a:cs typeface="+mn-cs"/>
                <a:sym typeface="Helvetica Neue Medium"/>
              </a:defRPr>
            </a:pPr>
            <a:r>
              <a:t>North Sumatran: 33</a:t>
            </a:r>
          </a:p>
        </p:txBody>
      </p:sp>
      <p:sp>
        <p:nvSpPr>
          <p:cNvPr id="219" name="GO enrichment analysis identified  GO terms"/>
          <p:cNvSpPr/>
          <p:nvPr/>
        </p:nvSpPr>
        <p:spPr>
          <a:xfrm>
            <a:off x="8108938" y="223798"/>
            <a:ext cx="3182779" cy="3282315"/>
          </a:xfrm>
          <a:prstGeom prst="rightArrow">
            <a:avLst>
              <a:gd name="adj1" fmla="val 100000"/>
              <a:gd name="adj2" fmla="val 12649"/>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a:solidFill>
                  <a:srgbClr val="FFFFFF"/>
                </a:solidFill>
                <a:latin typeface="+mn-lt"/>
                <a:ea typeface="+mn-ea"/>
                <a:cs typeface="+mn-cs"/>
                <a:sym typeface="Helvetica Neue Medium"/>
              </a:defRPr>
            </a:lvl1pPr>
          </a:lstStyle>
          <a:p>
            <a:pPr/>
            <a:r>
              <a:t>GO enrichment analysis identified  GO terms</a:t>
            </a:r>
          </a:p>
        </p:txBody>
      </p:sp>
      <p:pic>
        <p:nvPicPr>
          <p:cNvPr id="220" name="图像" descr="图像"/>
          <p:cNvPicPr>
            <a:picLocks noChangeAspect="1"/>
          </p:cNvPicPr>
          <p:nvPr/>
        </p:nvPicPr>
        <p:blipFill>
          <a:blip r:embed="rId3">
            <a:extLst/>
          </a:blip>
          <a:stretch>
            <a:fillRect/>
          </a:stretch>
        </p:blipFill>
        <p:spPr>
          <a:xfrm>
            <a:off x="1708612" y="3823528"/>
            <a:ext cx="9624452" cy="4871759"/>
          </a:xfrm>
          <a:prstGeom prst="rect">
            <a:avLst/>
          </a:prstGeom>
          <a:ln w="12700">
            <a:miter lim="400000"/>
          </a:ln>
        </p:spPr>
      </p:pic>
      <p:sp>
        <p:nvSpPr>
          <p:cNvPr id="221" name="Bornean"/>
          <p:cNvSpPr txBox="1"/>
          <p:nvPr/>
        </p:nvSpPr>
        <p:spPr>
          <a:xfrm>
            <a:off x="277335" y="3742818"/>
            <a:ext cx="135057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Bornean</a:t>
            </a:r>
          </a:p>
        </p:txBody>
      </p:sp>
      <p:sp>
        <p:nvSpPr>
          <p:cNvPr id="222" name="Sumatran"/>
          <p:cNvSpPr txBox="1"/>
          <p:nvPr/>
        </p:nvSpPr>
        <p:spPr>
          <a:xfrm>
            <a:off x="6053080" y="3742818"/>
            <a:ext cx="152552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Sumatran</a:t>
            </a:r>
          </a:p>
        </p:txBody>
      </p:sp>
      <p:sp>
        <p:nvSpPr>
          <p:cNvPr id="223" name="fatty acid metabolism and muscle activities"/>
          <p:cNvSpPr txBox="1"/>
          <p:nvPr/>
        </p:nvSpPr>
        <p:spPr>
          <a:xfrm>
            <a:off x="1251133" y="8773130"/>
            <a:ext cx="4823689"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fatty acid metabolism and muscle activities</a:t>
            </a:r>
          </a:p>
        </p:txBody>
      </p:sp>
      <p:sp>
        <p:nvSpPr>
          <p:cNvPr id="224" name="brain-derived neurotrophic factor binding"/>
          <p:cNvSpPr txBox="1"/>
          <p:nvPr/>
        </p:nvSpPr>
        <p:spPr>
          <a:xfrm>
            <a:off x="6977527" y="8773130"/>
            <a:ext cx="4613835"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brain-derived neurotrophic factor binding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图像" descr="图像"/>
          <p:cNvPicPr>
            <a:picLocks noChangeAspect="1"/>
          </p:cNvPicPr>
          <p:nvPr/>
        </p:nvPicPr>
        <p:blipFill>
          <a:blip r:embed="rId3">
            <a:extLst/>
          </a:blip>
          <a:stretch>
            <a:fillRect/>
          </a:stretch>
        </p:blipFill>
        <p:spPr>
          <a:xfrm>
            <a:off x="1663700" y="698343"/>
            <a:ext cx="9677400" cy="2044701"/>
          </a:xfrm>
          <a:prstGeom prst="rect">
            <a:avLst/>
          </a:prstGeom>
          <a:ln w="12700">
            <a:miter lim="400000"/>
          </a:ln>
        </p:spPr>
      </p:pic>
      <p:pic>
        <p:nvPicPr>
          <p:cNvPr id="229" name="图像" descr="图像"/>
          <p:cNvPicPr>
            <a:picLocks noChangeAspect="1"/>
          </p:cNvPicPr>
          <p:nvPr/>
        </p:nvPicPr>
        <p:blipFill>
          <a:blip r:embed="rId4">
            <a:extLst/>
          </a:blip>
          <a:stretch>
            <a:fillRect/>
          </a:stretch>
        </p:blipFill>
        <p:spPr>
          <a:xfrm>
            <a:off x="692306" y="4206321"/>
            <a:ext cx="5413648" cy="3068157"/>
          </a:xfrm>
          <a:prstGeom prst="rect">
            <a:avLst/>
          </a:prstGeom>
          <a:ln w="12700">
            <a:miter lim="400000"/>
          </a:ln>
        </p:spPr>
      </p:pic>
      <p:pic>
        <p:nvPicPr>
          <p:cNvPr id="230" name="图像" descr="图像"/>
          <p:cNvPicPr>
            <a:picLocks noChangeAspect="1"/>
          </p:cNvPicPr>
          <p:nvPr/>
        </p:nvPicPr>
        <p:blipFill>
          <a:blip r:embed="rId5">
            <a:extLst/>
          </a:blip>
          <a:stretch>
            <a:fillRect/>
          </a:stretch>
        </p:blipFill>
        <p:spPr>
          <a:xfrm>
            <a:off x="6838529" y="3912715"/>
            <a:ext cx="5413648" cy="365537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Compare the orthologous protein data of 30 different placental mammals with each other, and find 14,406 high-quality orthologous alignments."/>
          <p:cNvSpPr/>
          <p:nvPr/>
        </p:nvSpPr>
        <p:spPr>
          <a:xfrm>
            <a:off x="771363" y="223798"/>
            <a:ext cx="2518730" cy="3282315"/>
          </a:xfrm>
          <a:prstGeom prst="rightArrow">
            <a:avLst>
              <a:gd name="adj1" fmla="val 100000"/>
              <a:gd name="adj2" fmla="val 15983"/>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800">
                <a:solidFill>
                  <a:srgbClr val="FFFFFF"/>
                </a:solidFill>
                <a:latin typeface="+mn-lt"/>
                <a:ea typeface="+mn-ea"/>
                <a:cs typeface="+mn-cs"/>
                <a:sym typeface="Helvetica Neue Medium"/>
              </a:defRPr>
            </a:lvl1pPr>
          </a:lstStyle>
          <a:p>
            <a:pPr/>
            <a:r>
              <a:t>Compare the orthologous protein data of 30 different placental mammals with each other, and find 14,406 high-quality orthologous alignments.</a:t>
            </a:r>
          </a:p>
        </p:txBody>
      </p:sp>
      <p:sp>
        <p:nvSpPr>
          <p:cNvPr id="235" name="Infer the most probable ancestral protein sequence of each internal node in the phylogenetic tree using maximum likelihood and Bayesian methods"/>
          <p:cNvSpPr/>
          <p:nvPr/>
        </p:nvSpPr>
        <p:spPr>
          <a:xfrm>
            <a:off x="3305529" y="223798"/>
            <a:ext cx="2377782" cy="3282315"/>
          </a:xfrm>
          <a:prstGeom prst="rightArrow">
            <a:avLst>
              <a:gd name="adj1" fmla="val 100000"/>
              <a:gd name="adj2" fmla="val 16931"/>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a:solidFill>
                  <a:srgbClr val="FFFFFF"/>
                </a:solidFill>
                <a:latin typeface="+mn-lt"/>
                <a:ea typeface="+mn-ea"/>
                <a:cs typeface="+mn-cs"/>
                <a:sym typeface="Helvetica Neue Medium"/>
              </a:defRPr>
            </a:lvl1pPr>
          </a:lstStyle>
          <a:p>
            <a:pPr/>
            <a:r>
              <a:t>Infer the most probable ancestral protein sequence of each internal node in the phylogenetic tree using maximum likelihood and Bayesian methods</a:t>
            </a:r>
          </a:p>
        </p:txBody>
      </p:sp>
      <p:sp>
        <p:nvSpPr>
          <p:cNvPr id="236" name="Extract all proteins with one or more amino acid mutations and perform GO enrichment analysis"/>
          <p:cNvSpPr/>
          <p:nvPr/>
        </p:nvSpPr>
        <p:spPr>
          <a:xfrm>
            <a:off x="5698746" y="223798"/>
            <a:ext cx="2227111" cy="3282315"/>
          </a:xfrm>
          <a:prstGeom prst="rightArrow">
            <a:avLst>
              <a:gd name="adj1" fmla="val 100000"/>
              <a:gd name="adj2" fmla="val 18076"/>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a:solidFill>
                  <a:srgbClr val="FFFFFF"/>
                </a:solidFill>
                <a:latin typeface="+mn-lt"/>
                <a:ea typeface="+mn-ea"/>
                <a:cs typeface="+mn-cs"/>
                <a:sym typeface="Helvetica Neue Medium"/>
              </a:defRPr>
            </a:lvl1pPr>
          </a:lstStyle>
          <a:p>
            <a:pPr/>
            <a:r>
              <a:t>Extract all proteins with one or more amino acid mutations and perform GO enrichment analysis</a:t>
            </a:r>
          </a:p>
        </p:txBody>
      </p:sp>
      <p:sp>
        <p:nvSpPr>
          <p:cNvPr id="237" name="Find muscle-related genes，for sound-producing “superfast” muscles, which consist of specialized fast-twitch fibers"/>
          <p:cNvSpPr/>
          <p:nvPr/>
        </p:nvSpPr>
        <p:spPr>
          <a:xfrm>
            <a:off x="7941292" y="223798"/>
            <a:ext cx="2227111" cy="3282315"/>
          </a:xfrm>
          <a:prstGeom prst="rightArrow">
            <a:avLst>
              <a:gd name="adj1" fmla="val 100000"/>
              <a:gd name="adj2" fmla="val 18076"/>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a:solidFill>
                  <a:srgbClr val="FFFFFF"/>
                </a:solidFill>
                <a:latin typeface="+mn-lt"/>
                <a:ea typeface="+mn-ea"/>
                <a:cs typeface="+mn-cs"/>
                <a:sym typeface="Helvetica Neue Medium"/>
              </a:defRPr>
            </a:lvl1pPr>
          </a:lstStyle>
          <a:p>
            <a:pPr/>
            <a:r>
              <a:t>Find muscle-related genes，for sound-producing “superfast” muscles, which consist of specialized fast-twitch fibers </a:t>
            </a:r>
          </a:p>
        </p:txBody>
      </p:sp>
      <p:pic>
        <p:nvPicPr>
          <p:cNvPr id="238" name="图像" descr="图像"/>
          <p:cNvPicPr>
            <a:picLocks noChangeAspect="1"/>
          </p:cNvPicPr>
          <p:nvPr/>
        </p:nvPicPr>
        <p:blipFill>
          <a:blip r:embed="rId3">
            <a:extLst/>
          </a:blip>
          <a:stretch>
            <a:fillRect/>
          </a:stretch>
        </p:blipFill>
        <p:spPr>
          <a:xfrm>
            <a:off x="2703608" y="3612258"/>
            <a:ext cx="7597584" cy="5742361"/>
          </a:xfrm>
          <a:prstGeom prst="rect">
            <a:avLst/>
          </a:prstGeom>
          <a:ln w="12700">
            <a:miter lim="400000"/>
          </a:ln>
        </p:spPr>
      </p:pic>
      <p:sp>
        <p:nvSpPr>
          <p:cNvPr id="239" name="Verify results using transcriptome"/>
          <p:cNvSpPr/>
          <p:nvPr/>
        </p:nvSpPr>
        <p:spPr>
          <a:xfrm>
            <a:off x="10183838" y="223798"/>
            <a:ext cx="2227111" cy="3282315"/>
          </a:xfrm>
          <a:prstGeom prst="rightArrow">
            <a:avLst>
              <a:gd name="adj1" fmla="val 100000"/>
              <a:gd name="adj2" fmla="val 18076"/>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a:solidFill>
                  <a:srgbClr val="FFFFFF"/>
                </a:solidFill>
                <a:latin typeface="+mn-lt"/>
                <a:ea typeface="+mn-ea"/>
                <a:cs typeface="+mn-cs"/>
                <a:sym typeface="Helvetica Neue Medium"/>
              </a:defRPr>
            </a:lvl1pPr>
          </a:lstStyle>
          <a:p>
            <a:pPr/>
            <a:r>
              <a:t>Verify results using transcriptome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