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sldIdLst>
    <p:sldId id="256" r:id="rId2"/>
    <p:sldId id="326" r:id="rId3"/>
    <p:sldId id="302" r:id="rId4"/>
    <p:sldId id="303" r:id="rId5"/>
    <p:sldId id="304" r:id="rId6"/>
    <p:sldId id="306" r:id="rId7"/>
    <p:sldId id="276" r:id="rId8"/>
    <p:sldId id="275" r:id="rId9"/>
    <p:sldId id="347" r:id="rId10"/>
    <p:sldId id="348" r:id="rId11"/>
    <p:sldId id="349" r:id="rId12"/>
    <p:sldId id="273" r:id="rId13"/>
    <p:sldId id="309" r:id="rId14"/>
    <p:sldId id="310"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50" r:id="rId29"/>
    <p:sldId id="351" r:id="rId30"/>
    <p:sldId id="353" r:id="rId31"/>
    <p:sldId id="354" r:id="rId32"/>
    <p:sldId id="355" r:id="rId33"/>
    <p:sldId id="356" r:id="rId34"/>
    <p:sldId id="359" r:id="rId35"/>
    <p:sldId id="357" r:id="rId36"/>
    <p:sldId id="358" r:id="rId37"/>
    <p:sldId id="360" r:id="rId38"/>
    <p:sldId id="318" r:id="rId39"/>
    <p:sldId id="274" r:id="rId40"/>
    <p:sldId id="331" r:id="rId41"/>
    <p:sldId id="333" r:id="rId42"/>
    <p:sldId id="327" r:id="rId43"/>
    <p:sldId id="328" r:id="rId44"/>
    <p:sldId id="329" r:id="rId45"/>
    <p:sldId id="319" r:id="rId46"/>
    <p:sldId id="320" r:id="rId47"/>
    <p:sldId id="321" r:id="rId48"/>
    <p:sldId id="322" r:id="rId49"/>
    <p:sldId id="323" r:id="rId50"/>
    <p:sldId id="324" r:id="rId51"/>
    <p:sldId id="325" r:id="rId52"/>
    <p:sldId id="33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747" autoAdjust="0"/>
    <p:restoredTop sz="94660"/>
  </p:normalViewPr>
  <p:slideViewPr>
    <p:cSldViewPr snapToObjects="1">
      <p:cViewPr varScale="1">
        <p:scale>
          <a:sx n="117" d="100"/>
          <a:sy n="117" d="100"/>
        </p:scale>
        <p:origin x="-3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AEC9E-3686-014D-B7AB-587C2D17372B}" type="datetimeFigureOut">
              <a:rPr lang="en-US" smtClean="0"/>
              <a:pPr/>
              <a:t>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1CC66-81C7-2B44-9707-B0B9679224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pPr/>
              <a:t>31</a:t>
            </a:fld>
            <a:endParaRPr lang="zh-CN"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639049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pPr/>
              <a:t>33</a:t>
            </a:fld>
            <a:endParaRPr lang="zh-CN"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74656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pPr/>
              <a:t>34</a:t>
            </a:fld>
            <a:endParaRPr lang="zh-CN"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74656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pPr/>
              <a:t>35</a:t>
            </a:fld>
            <a:endParaRPr lang="zh-CN"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741160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pPr/>
              <a:t>36</a:t>
            </a:fld>
            <a:endParaRPr lang="zh-CN"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201855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BF48A-FBD8-7145-B1EB-3DEA854108D9}" type="slidenum">
              <a:rPr lang="en-US"/>
              <a:pPr/>
              <a:t>42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65413-4397-5B4F-8DF4-0B2F5537E91A}" type="slidenum">
              <a:rPr lang="en-US"/>
              <a:pPr/>
              <a:t>43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pPr/>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pPr/>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pPr/>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9C578051-1AC2-1642-A8F1-E607CCAAF8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pPr/>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50A68-5C6D-9941-A0BE-33C36F1B005F}" type="datetimeFigureOut">
              <a:rPr lang="en-US" smtClean="0"/>
              <a:pPr/>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50A68-5C6D-9941-A0BE-33C36F1B005F}" type="datetimeFigureOut">
              <a:rPr lang="en-US" smtClean="0"/>
              <a:pPr/>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50A68-5C6D-9941-A0BE-33C36F1B005F}" type="datetimeFigureOut">
              <a:rPr lang="en-US" smtClean="0"/>
              <a:pPr/>
              <a:t>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50A68-5C6D-9941-A0BE-33C36F1B005F}" type="datetimeFigureOut">
              <a:rPr lang="en-US" smtClean="0"/>
              <a:pPr/>
              <a:t>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50A68-5C6D-9941-A0BE-33C36F1B005F}" type="datetimeFigureOut">
              <a:rPr lang="en-US" smtClean="0"/>
              <a:pPr/>
              <a:t>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50A68-5C6D-9941-A0BE-33C36F1B005F}" type="datetimeFigureOut">
              <a:rPr lang="en-US" smtClean="0"/>
              <a:pPr/>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50A68-5C6D-9941-A0BE-33C36F1B005F}" type="datetimeFigureOut">
              <a:rPr lang="en-US" smtClean="0"/>
              <a:pPr/>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0A68-5C6D-9941-A0BE-33C36F1B005F}" type="datetimeFigureOut">
              <a:rPr lang="en-US" smtClean="0"/>
              <a:pPr/>
              <a:t>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1925-2E6E-C84A-B6AC-7B0DB57C6C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df"/><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001000" cy="1470025"/>
          </a:xfrm>
        </p:spPr>
        <p:txBody>
          <a:bodyPr>
            <a:normAutofit/>
          </a:bodyPr>
          <a:lstStyle/>
          <a:p>
            <a:r>
              <a:rPr lang="en-US" altLang="zh-CN" dirty="0" smtClean="0"/>
              <a:t>Workshop in Molecular Evolution</a:t>
            </a:r>
            <a:endParaRPr lang="en-US" dirty="0"/>
          </a:p>
        </p:txBody>
      </p:sp>
      <p:sp>
        <p:nvSpPr>
          <p:cNvPr id="3" name="Subtitle 2"/>
          <p:cNvSpPr>
            <a:spLocks noGrp="1"/>
          </p:cNvSpPr>
          <p:nvPr>
            <p:ph type="subTitle" idx="1"/>
          </p:nvPr>
        </p:nvSpPr>
        <p:spPr/>
        <p:txBody>
          <a:bodyPr/>
          <a:lstStyle/>
          <a:p>
            <a:r>
              <a:rPr lang="en-US" dirty="0" smtClean="0"/>
              <a:t>Jan</a:t>
            </a:r>
            <a:r>
              <a:rPr lang="en-US" dirty="0" smtClean="0"/>
              <a:t> 6 </a:t>
            </a:r>
            <a:r>
              <a:rPr lang="en-US" dirty="0" smtClean="0"/>
              <a:t>- </a:t>
            </a:r>
            <a:r>
              <a:rPr lang="en-US" dirty="0" smtClean="0"/>
              <a:t>10, 2020</a:t>
            </a:r>
          </a:p>
          <a:p>
            <a:r>
              <a:rPr lang="en-US" dirty="0" smtClean="0"/>
              <a:t>Shanghai</a:t>
            </a:r>
            <a:endParaRPr lang="en-US" dirty="0"/>
          </a:p>
        </p:txBody>
      </p:sp>
      <p:pic>
        <p:nvPicPr>
          <p:cNvPr id="4" name="Picture 3" descr="labtitle.png"/>
          <p:cNvPicPr>
            <a:picLocks noChangeAspect="1"/>
          </p:cNvPicPr>
          <p:nvPr/>
        </p:nvPicPr>
        <p:blipFill>
          <a:blip r:embed="rId2"/>
          <a:stretch>
            <a:fillRect/>
          </a:stretch>
        </p:blipFill>
        <p:spPr>
          <a:xfrm>
            <a:off x="-1" y="0"/>
            <a:ext cx="9144001" cy="654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9-01-06 at 9.04.29 PM.png"/>
          <p:cNvPicPr>
            <a:picLocks noChangeAspect="1"/>
          </p:cNvPicPr>
          <p:nvPr/>
        </p:nvPicPr>
        <p:blipFill>
          <a:blip r:embed="rId2"/>
          <a:stretch>
            <a:fillRect/>
          </a:stretch>
        </p:blipFill>
        <p:spPr>
          <a:xfrm>
            <a:off x="134937" y="0"/>
            <a:ext cx="8874126"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1-18 at 7.59.16 AM.png"/>
          <p:cNvPicPr>
            <a:picLocks noChangeAspect="1"/>
          </p:cNvPicPr>
          <p:nvPr/>
        </p:nvPicPr>
        <p:blipFill>
          <a:blip r:embed="rId2"/>
          <a:stretch>
            <a:fillRect/>
          </a:stretch>
        </p:blipFill>
        <p:spPr>
          <a:xfrm>
            <a:off x="42862" y="0"/>
            <a:ext cx="9058275"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565" y="228600"/>
            <a:ext cx="8416871" cy="6400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ea typeface="ＭＳ Ｐゴシック" pitchFamily="-112" charset="-128"/>
                <a:cs typeface="ＭＳ Ｐゴシック" pitchFamily="-112" charset="-128"/>
              </a:rPr>
              <a:t>i.i.d. assumption</a:t>
            </a:r>
          </a:p>
        </p:txBody>
      </p:sp>
      <p:sp>
        <p:nvSpPr>
          <p:cNvPr id="63491" name="Rectangle 3"/>
          <p:cNvSpPr>
            <a:spLocks noGrp="1" noChangeArrowheads="1"/>
          </p:cNvSpPr>
          <p:nvPr>
            <p:ph type="body" idx="1"/>
          </p:nvPr>
        </p:nvSpPr>
        <p:spPr>
          <a:xfrm>
            <a:off x="685800" y="1981200"/>
            <a:ext cx="7772400" cy="1828800"/>
          </a:xfrm>
        </p:spPr>
        <p:txBody>
          <a:bodyPr/>
          <a:lstStyle/>
          <a:p>
            <a:pPr>
              <a:lnSpc>
                <a:spcPct val="90000"/>
              </a:lnSpc>
              <a:spcAft>
                <a:spcPct val="20000"/>
              </a:spcAft>
            </a:pPr>
            <a:r>
              <a:rPr lang="en-US" sz="2400" smtClean="0">
                <a:latin typeface="Times New Roman" pitchFamily="-112" charset="0"/>
                <a:ea typeface="ＭＳ Ｐゴシック" pitchFamily="-112" charset="-128"/>
                <a:cs typeface="ＭＳ Ｐゴシック" pitchFamily="-112" charset="-128"/>
              </a:rPr>
              <a:t>Each site evolves </a:t>
            </a:r>
            <a:r>
              <a:rPr lang="en-US" sz="2400" smtClean="0">
                <a:solidFill>
                  <a:srgbClr val="0000FF"/>
                </a:solidFill>
                <a:latin typeface="Times New Roman" pitchFamily="-112" charset="0"/>
                <a:ea typeface="ＭＳ Ｐゴシック" pitchFamily="-112" charset="-128"/>
                <a:cs typeface="ＭＳ Ｐゴシック" pitchFamily="-112" charset="-128"/>
              </a:rPr>
              <a:t>independently and according to the identical process</a:t>
            </a:r>
            <a:r>
              <a:rPr lang="en-US" sz="2400" smtClean="0">
                <a:latin typeface="Times New Roman" pitchFamily="-112" charset="0"/>
                <a:ea typeface="ＭＳ Ｐゴシック" pitchFamily="-112" charset="-128"/>
                <a:cs typeface="ＭＳ Ｐゴシック" pitchFamily="-112" charset="-128"/>
              </a:rPr>
              <a:t>, so called “</a:t>
            </a:r>
            <a:r>
              <a:rPr lang="en-US" sz="2400" smtClean="0">
                <a:solidFill>
                  <a:srgbClr val="0000FF"/>
                </a:solidFill>
                <a:latin typeface="Times New Roman" pitchFamily="-112" charset="0"/>
                <a:ea typeface="ＭＳ Ｐゴシック" pitchFamily="-112" charset="-128"/>
                <a:cs typeface="ＭＳ Ｐゴシック" pitchFamily="-112" charset="-128"/>
              </a:rPr>
              <a:t>i.i.d</a:t>
            </a:r>
            <a:r>
              <a:rPr lang="en-US" sz="2400" smtClean="0">
                <a:latin typeface="Times New Roman" pitchFamily="-112" charset="0"/>
                <a:ea typeface="ＭＳ Ｐゴシック" pitchFamily="-112" charset="-128"/>
                <a:cs typeface="ＭＳ Ｐゴシック" pitchFamily="-112" charset="-128"/>
              </a:rPr>
              <a:t>.” process.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Assumptions </a:t>
            </a:r>
            <a:r>
              <a:rPr lang="en-US" dirty="0"/>
              <a:t>in basic models</a:t>
            </a:r>
          </a:p>
        </p:txBody>
      </p:sp>
      <p:sp>
        <p:nvSpPr>
          <p:cNvPr id="63491" name="Rectangle 3"/>
          <p:cNvSpPr>
            <a:spLocks noGrp="1" noChangeArrowheads="1"/>
          </p:cNvSpPr>
          <p:nvPr>
            <p:ph type="body" idx="1"/>
          </p:nvPr>
        </p:nvSpPr>
        <p:spPr>
          <a:xfrm>
            <a:off x="685800" y="1981200"/>
            <a:ext cx="7772400" cy="4648200"/>
          </a:xfrm>
        </p:spPr>
        <p:txBody>
          <a:bodyPr/>
          <a:lstStyle/>
          <a:p>
            <a:pPr>
              <a:lnSpc>
                <a:spcPct val="90000"/>
              </a:lnSpc>
              <a:spcAft>
                <a:spcPct val="20000"/>
              </a:spcAft>
            </a:pPr>
            <a:r>
              <a:rPr lang="en-US" sz="2400" dirty="0" smtClean="0">
                <a:latin typeface="Times New Roman" pitchFamily="-106" charset="0"/>
              </a:rPr>
              <a:t>Stationarity </a:t>
            </a:r>
            <a:r>
              <a:rPr lang="en-US" sz="2400" dirty="0">
                <a:latin typeface="Times New Roman" pitchFamily="-106" charset="0"/>
              </a:rPr>
              <a:t>and time reversibility. Stationarity and time reversibility assure the expected frequencies of the nucleotides or amino acids are constant along the evolutionary pathway</a:t>
            </a:r>
            <a:r>
              <a:rPr lang="en-US" sz="2400" dirty="0" smtClean="0">
                <a:latin typeface="Times New Roman" pitchFamily="-106" charset="0"/>
              </a:rPr>
              <a:t>.</a:t>
            </a:r>
          </a:p>
          <a:p>
            <a:pPr>
              <a:lnSpc>
                <a:spcPct val="90000"/>
              </a:lnSpc>
              <a:spcAft>
                <a:spcPct val="20000"/>
              </a:spcAft>
            </a:pPr>
            <a:r>
              <a:rPr lang="en-US" sz="2400" dirty="0" smtClean="0">
                <a:latin typeface="Times New Roman" pitchFamily="-106" charset="0"/>
              </a:rPr>
              <a:t>The conditional probabilities of </a:t>
            </a:r>
            <a:r>
              <a:rPr lang="en-US" sz="2400" dirty="0" err="1" smtClean="0">
                <a:latin typeface="Times New Roman" pitchFamily="-106" charset="0"/>
              </a:rPr>
              <a:t>nucl</a:t>
            </a:r>
            <a:r>
              <a:rPr lang="en-US" sz="2400" dirty="0" smtClean="0">
                <a:latin typeface="Times New Roman" pitchFamily="-106" charset="0"/>
              </a:rPr>
              <a:t>. subst. are the same for all sites and do not change over time or among lineages.</a:t>
            </a:r>
          </a:p>
          <a:p>
            <a:pPr>
              <a:lnSpc>
                <a:spcPct val="90000"/>
              </a:lnSpc>
              <a:spcAft>
                <a:spcPct val="20000"/>
              </a:spcAft>
            </a:pPr>
            <a:endParaRPr lang="en-US" sz="2400" dirty="0" smtClean="0">
              <a:latin typeface="Times New Roman" pitchFamily="-106" charset="0"/>
            </a:endParaRPr>
          </a:p>
          <a:p>
            <a:pPr>
              <a:lnSpc>
                <a:spcPct val="90000"/>
              </a:lnSpc>
              <a:spcAft>
                <a:spcPct val="20000"/>
              </a:spcAft>
            </a:pPr>
            <a:r>
              <a:rPr lang="en-US" sz="2400" dirty="0" smtClean="0">
                <a:solidFill>
                  <a:srgbClr val="FF0000"/>
                </a:solidFill>
                <a:latin typeface="Times New Roman" pitchFamily="-106" charset="0"/>
              </a:rPr>
              <a:t>Q...... Are these assumptions reasonable?</a:t>
            </a:r>
          </a:p>
          <a:p>
            <a:pPr>
              <a:lnSpc>
                <a:spcPct val="90000"/>
              </a:lnSpc>
              <a:spcAft>
                <a:spcPct val="20000"/>
              </a:spcAft>
              <a:buNone/>
            </a:pPr>
            <a:endParaRPr lang="en-US" sz="2400" dirty="0">
              <a:latin typeface="Times New Roman"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9138" y="323850"/>
            <a:ext cx="7772400" cy="903288"/>
          </a:xfrm>
          <a:noFill/>
        </p:spPr>
        <p:txBody>
          <a:bodyPr lIns="88327" tIns="44163" rIns="88327" bIns="44163"/>
          <a:lstStyle/>
          <a:p>
            <a:pPr eaLnBrk="1" hangingPunct="1"/>
            <a:r>
              <a:rPr lang="en-US" sz="3700">
                <a:latin typeface="Times New Roman" pitchFamily="-106" charset="0"/>
                <a:ea typeface="ＭＳ Ｐゴシック" pitchFamily="-106" charset="-128"/>
                <a:cs typeface="ＭＳ Ｐゴシック" pitchFamily="-106" charset="-128"/>
              </a:rPr>
              <a:t>INDEPENDENCE?</a:t>
            </a:r>
            <a:endParaRPr lang="en-US" sz="3700" b="1">
              <a:latin typeface="Times New Roman" pitchFamily="-106" charset="0"/>
              <a:ea typeface="ＭＳ Ｐゴシック" pitchFamily="-106" charset="-128"/>
              <a:cs typeface="ＭＳ Ｐゴシック" pitchFamily="-106" charset="-128"/>
            </a:endParaRPr>
          </a:p>
        </p:txBody>
      </p:sp>
      <p:sp>
        <p:nvSpPr>
          <p:cNvPr id="925699" name="Rectangle 3"/>
          <p:cNvSpPr>
            <a:spLocks noGrp="1" noChangeArrowheads="1"/>
          </p:cNvSpPr>
          <p:nvPr>
            <p:ph type="body" idx="1"/>
          </p:nvPr>
        </p:nvSpPr>
        <p:spPr>
          <a:xfrm>
            <a:off x="288925" y="1492250"/>
            <a:ext cx="8601075" cy="3308350"/>
          </a:xfrm>
          <a:noFill/>
        </p:spPr>
        <p:txBody>
          <a:bodyPr lIns="88327" tIns="44163" rIns="88327" bIns="44163">
            <a:normAutofit/>
          </a:bodyPr>
          <a:lstStyle/>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We assume that change at one site has no effect on other sites. Frequently violated.  </a:t>
            </a:r>
            <a:r>
              <a:rPr lang="en-US" sz="2100" dirty="0" err="1">
                <a:latin typeface="Times New Roman" pitchFamily="-106" charset="0"/>
                <a:ea typeface="ＭＳ Ｐゴシック" pitchFamily="-106" charset="-128"/>
                <a:cs typeface="ＭＳ Ｐゴシック" pitchFamily="-106" charset="-128"/>
              </a:rPr>
              <a:t>eg</a:t>
            </a:r>
            <a:r>
              <a:rPr lang="en-US" sz="2100" dirty="0">
                <a:latin typeface="Times New Roman" pitchFamily="-106" charset="0"/>
                <a:ea typeface="ＭＳ Ｐゴシック" pitchFamily="-106" charset="-128"/>
                <a:cs typeface="ＭＳ Ｐゴシック" pitchFamily="-106" charset="-128"/>
              </a:rPr>
              <a:t>. Ribosomal RNA</a:t>
            </a:r>
          </a:p>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A substitution in a stem region can result in a pair of nucleotides that cannot “Watson-Crick pair” correctly, reducing stability of the structure.</a:t>
            </a:r>
          </a:p>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Often we find that single changes are accompanied by compensatory changes.</a:t>
            </a:r>
          </a:p>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Clearly violates the independence assumption.</a:t>
            </a:r>
            <a:endParaRPr lang="en-US" sz="2100" b="1" dirty="0">
              <a:latin typeface="Times New Roman" pitchFamily="-106" charset="0"/>
              <a:ea typeface="ＭＳ Ｐゴシック" pitchFamily="-106" charset="-128"/>
              <a:cs typeface="ＭＳ Ｐゴシック" pitchFamily="-106" charset="-128"/>
            </a:endParaRPr>
          </a:p>
        </p:txBody>
      </p:sp>
      <p:sp>
        <p:nvSpPr>
          <p:cNvPr id="4" name="TextBox 3"/>
          <p:cNvSpPr txBox="1"/>
          <p:nvPr/>
        </p:nvSpPr>
        <p:spPr>
          <a:xfrm>
            <a:off x="2543239" y="5410200"/>
            <a:ext cx="4057521" cy="369332"/>
          </a:xfrm>
          <a:prstGeom prst="rect">
            <a:avLst/>
          </a:prstGeom>
          <a:noFill/>
        </p:spPr>
        <p:txBody>
          <a:bodyPr wrap="none" rtlCol="0">
            <a:spAutoFit/>
          </a:bodyPr>
          <a:lstStyle/>
          <a:p>
            <a:pPr algn="ctr"/>
            <a:r>
              <a:rPr lang="en-US" dirty="0" smtClean="0"/>
              <a:t>Weight differently for stem and loop sites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5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5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5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08025" y="823913"/>
            <a:ext cx="7772400" cy="903287"/>
          </a:xfrm>
          <a:noFill/>
        </p:spPr>
        <p:txBody>
          <a:bodyPr lIns="88327" tIns="44163" rIns="88327" bIns="44163">
            <a:normAutofit fontScale="90000"/>
          </a:bodyPr>
          <a:lstStyle/>
          <a:p>
            <a:pPr eaLnBrk="1" hangingPunct="1"/>
            <a:r>
              <a:rPr lang="en-US" sz="3700" b="1">
                <a:latin typeface="Times New Roman" pitchFamily="-106" charset="0"/>
                <a:ea typeface="ＭＳ Ｐゴシック" pitchFamily="-106" charset="-128"/>
                <a:cs typeface="ＭＳ Ｐゴシック" pitchFamily="-106" charset="-128"/>
              </a:rPr>
              <a:t>Variation in rates of substitution among sites?</a:t>
            </a:r>
          </a:p>
        </p:txBody>
      </p:sp>
      <p:sp>
        <p:nvSpPr>
          <p:cNvPr id="927747" name="Rectangle 3"/>
          <p:cNvSpPr>
            <a:spLocks noGrp="1" noChangeArrowheads="1"/>
          </p:cNvSpPr>
          <p:nvPr>
            <p:ph type="body" idx="1"/>
          </p:nvPr>
        </p:nvSpPr>
        <p:spPr>
          <a:xfrm>
            <a:off x="266700" y="2278062"/>
            <a:ext cx="8601075" cy="2979737"/>
          </a:xfrm>
          <a:noFill/>
        </p:spPr>
        <p:txBody>
          <a:bodyPr lIns="88327" tIns="44163" rIns="88327" bIns="44163">
            <a:normAutofit/>
          </a:bodyPr>
          <a:lstStyle/>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All of the methods presented assume that each site in a sequence is equally likely to undergo substitution. </a:t>
            </a:r>
          </a:p>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If rates of substitution vary, can have considerable influence on sequence divergence (i.e. how much change we estimate to have occurred)</a:t>
            </a:r>
          </a:p>
          <a:p>
            <a:pPr marL="366713" indent="-366713" defTabSz="977900" eaLnBrk="1" hangingPunct="1">
              <a:lnSpc>
                <a:spcPct val="90000"/>
              </a:lnSpc>
              <a:spcBef>
                <a:spcPct val="75000"/>
              </a:spcBef>
              <a:buClr>
                <a:schemeClr val="tx1"/>
              </a:buClr>
            </a:pPr>
            <a:r>
              <a:rPr lang="en-US" sz="2100" dirty="0">
                <a:latin typeface="Times New Roman" pitchFamily="-106" charset="0"/>
                <a:ea typeface="ＭＳ Ｐゴシック" pitchFamily="-106" charset="-128"/>
                <a:cs typeface="ＭＳ Ｐゴシック" pitchFamily="-106" charset="-128"/>
              </a:rPr>
              <a:t>Consider the case where some sites are free to vary while others are constrained to be invariant</a:t>
            </a:r>
            <a:endParaRPr lang="en-US" sz="2100" b="1" dirty="0">
              <a:latin typeface="Times New Roman" pitchFamily="-106" charset="0"/>
              <a:ea typeface="ＭＳ Ｐゴシック" pitchFamily="-106" charset="-128"/>
              <a:cs typeface="ＭＳ Ｐゴシック" pitchFamily="-106"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7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7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7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2"/>
          <a:srcRect/>
          <a:stretch>
            <a:fillRect/>
          </a:stretch>
        </p:blipFill>
        <p:spPr bwMode="auto">
          <a:xfrm>
            <a:off x="585788" y="2143125"/>
            <a:ext cx="5299075" cy="4298950"/>
          </a:xfrm>
          <a:prstGeom prst="rect">
            <a:avLst/>
          </a:prstGeom>
          <a:noFill/>
          <a:ln w="12700">
            <a:noFill/>
            <a:miter lim="800000"/>
            <a:headEnd/>
            <a:tailEnd/>
          </a:ln>
        </p:spPr>
      </p:pic>
      <p:sp>
        <p:nvSpPr>
          <p:cNvPr id="40963" name="Rectangle 3"/>
          <p:cNvSpPr>
            <a:spLocks noChangeArrowheads="1"/>
          </p:cNvSpPr>
          <p:nvPr/>
        </p:nvSpPr>
        <p:spPr bwMode="auto">
          <a:xfrm>
            <a:off x="685800" y="304800"/>
            <a:ext cx="8037513" cy="1419225"/>
          </a:xfrm>
          <a:prstGeom prst="rect">
            <a:avLst/>
          </a:prstGeom>
          <a:noFill/>
          <a:ln w="12700">
            <a:noFill/>
            <a:miter lim="800000"/>
            <a:headEnd/>
            <a:tailEnd/>
          </a:ln>
        </p:spPr>
        <p:txBody>
          <a:bodyPr lIns="81203" tIns="39889" rIns="81203" bIns="39889">
            <a:prstTxWarp prst="textNoShape">
              <a:avLst/>
            </a:prstTxWarp>
            <a:spAutoFit/>
          </a:bodyPr>
          <a:lstStyle/>
          <a:p>
            <a:pPr defTabSz="820738">
              <a:spcBef>
                <a:spcPct val="75000"/>
              </a:spcBef>
            </a:pPr>
            <a:r>
              <a:rPr lang="en-US" sz="2200">
                <a:solidFill>
                  <a:schemeClr val="tx2"/>
                </a:solidFill>
                <a:latin typeface="Times New Roman" pitchFamily="-106" charset="0"/>
              </a:rPr>
              <a:t>If a large proportion of sites are not free to vary then paradoxically, sequences that evolve at a fast rate can appear to show less sequence divergence than more slowly evolving sequences that have fewer constraints.</a:t>
            </a:r>
            <a:endParaRPr lang="en-US" sz="2200" b="1">
              <a:solidFill>
                <a:schemeClr val="tx2"/>
              </a:solidFill>
              <a:latin typeface="Times New Roman" pitchFamily="-106" charset="0"/>
            </a:endParaRPr>
          </a:p>
        </p:txBody>
      </p:sp>
      <p:sp>
        <p:nvSpPr>
          <p:cNvPr id="40964" name="Rectangle 4"/>
          <p:cNvSpPr>
            <a:spLocks noChangeArrowheads="1"/>
          </p:cNvSpPr>
          <p:nvPr/>
        </p:nvSpPr>
        <p:spPr bwMode="auto">
          <a:xfrm>
            <a:off x="6176963" y="1862138"/>
            <a:ext cx="2495550" cy="1087437"/>
          </a:xfrm>
          <a:prstGeom prst="rect">
            <a:avLst/>
          </a:prstGeom>
          <a:noFill/>
          <a:ln w="12700">
            <a:noFill/>
            <a:miter lim="800000"/>
            <a:headEnd/>
            <a:tailEnd/>
          </a:ln>
        </p:spPr>
        <p:txBody>
          <a:bodyPr lIns="81203" tIns="39889" rIns="81203" bIns="39889">
            <a:prstTxWarp prst="textNoShape">
              <a:avLst/>
            </a:prstTxWarp>
            <a:spAutoFit/>
          </a:bodyPr>
          <a:lstStyle/>
          <a:p>
            <a:pPr defTabSz="820738">
              <a:spcBef>
                <a:spcPct val="75000"/>
              </a:spcBef>
            </a:pPr>
            <a:r>
              <a:rPr lang="en-US" sz="2200" b="1">
                <a:latin typeface="Times New Roman" pitchFamily="-106" charset="0"/>
              </a:rPr>
              <a:t>	(A) </a:t>
            </a:r>
            <a:endParaRPr lang="en-US" sz="1600" b="1">
              <a:latin typeface="Times New Roman" pitchFamily="-106" charset="0"/>
            </a:endParaRPr>
          </a:p>
          <a:p>
            <a:pPr defTabSz="820738">
              <a:spcBef>
                <a:spcPct val="75000"/>
              </a:spcBef>
            </a:pPr>
            <a:r>
              <a:rPr lang="en-US" sz="1600" b="1">
                <a:latin typeface="Times New Roman" pitchFamily="-106" charset="0"/>
              </a:rPr>
              <a:t>rate of subst. 0.5%/Myr: 80% of sites free to vary</a:t>
            </a:r>
          </a:p>
        </p:txBody>
      </p:sp>
      <p:sp>
        <p:nvSpPr>
          <p:cNvPr id="40965" name="Rectangle 5"/>
          <p:cNvSpPr>
            <a:spLocks noChangeArrowheads="1"/>
          </p:cNvSpPr>
          <p:nvPr/>
        </p:nvSpPr>
        <p:spPr bwMode="auto">
          <a:xfrm>
            <a:off x="6221413" y="3563938"/>
            <a:ext cx="2495550" cy="1087437"/>
          </a:xfrm>
          <a:prstGeom prst="rect">
            <a:avLst/>
          </a:prstGeom>
          <a:noFill/>
          <a:ln w="12700">
            <a:noFill/>
            <a:miter lim="800000"/>
            <a:headEnd/>
            <a:tailEnd/>
          </a:ln>
        </p:spPr>
        <p:txBody>
          <a:bodyPr lIns="81203" tIns="39889" rIns="81203" bIns="39889">
            <a:prstTxWarp prst="textNoShape">
              <a:avLst/>
            </a:prstTxWarp>
            <a:spAutoFit/>
          </a:bodyPr>
          <a:lstStyle/>
          <a:p>
            <a:pPr defTabSz="820738">
              <a:spcBef>
                <a:spcPct val="75000"/>
              </a:spcBef>
            </a:pPr>
            <a:r>
              <a:rPr lang="en-US" sz="2200" b="1">
                <a:latin typeface="Times New Roman" pitchFamily="-106" charset="0"/>
              </a:rPr>
              <a:t>	(B) </a:t>
            </a:r>
            <a:endParaRPr lang="en-US" sz="1600" b="1">
              <a:latin typeface="Times New Roman" pitchFamily="-106" charset="0"/>
            </a:endParaRPr>
          </a:p>
          <a:p>
            <a:pPr defTabSz="820738">
              <a:spcBef>
                <a:spcPct val="75000"/>
              </a:spcBef>
            </a:pPr>
            <a:r>
              <a:rPr lang="en-US" sz="1600" b="1">
                <a:latin typeface="Times New Roman" pitchFamily="-106" charset="0"/>
              </a:rPr>
              <a:t>rate of subst. 2%/Myr: 50% of sites free to vary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5588" y="193675"/>
            <a:ext cx="8766175" cy="1143000"/>
          </a:xfrm>
          <a:noFill/>
        </p:spPr>
        <p:txBody>
          <a:bodyPr lIns="88327" tIns="44163" rIns="88327" bIns="44163"/>
          <a:lstStyle/>
          <a:p>
            <a:pPr eaLnBrk="1" hangingPunct="1"/>
            <a:r>
              <a:rPr lang="en-US" sz="2200" b="1">
                <a:latin typeface="Times New Roman" pitchFamily="-106" charset="0"/>
                <a:ea typeface="ＭＳ Ｐゴシック" pitchFamily="-106" charset="-128"/>
                <a:cs typeface="ＭＳ Ｐゴシック" pitchFamily="-106" charset="-128"/>
              </a:rPr>
              <a:t>In reality sites show a range of probabilities of distribution of rates</a:t>
            </a:r>
            <a:br>
              <a:rPr lang="en-US" sz="2200" b="1">
                <a:latin typeface="Times New Roman" pitchFamily="-106" charset="0"/>
                <a:ea typeface="ＭＳ Ｐゴシック" pitchFamily="-106" charset="-128"/>
                <a:cs typeface="ＭＳ Ｐゴシック" pitchFamily="-106" charset="-128"/>
              </a:rPr>
            </a:br>
            <a:endParaRPr lang="en-US" sz="2200" b="1">
              <a:latin typeface="Times New Roman" pitchFamily="-106" charset="0"/>
              <a:ea typeface="ＭＳ Ｐゴシック" pitchFamily="-106" charset="-128"/>
              <a:cs typeface="ＭＳ Ｐゴシック" pitchFamily="-106" charset="-128"/>
            </a:endParaRPr>
          </a:p>
        </p:txBody>
      </p:sp>
      <p:sp>
        <p:nvSpPr>
          <p:cNvPr id="929795" name="Rectangle 3"/>
          <p:cNvSpPr>
            <a:spLocks noGrp="1" noChangeArrowheads="1"/>
          </p:cNvSpPr>
          <p:nvPr>
            <p:ph type="body" idx="1"/>
          </p:nvPr>
        </p:nvSpPr>
        <p:spPr>
          <a:xfrm>
            <a:off x="304800" y="1219200"/>
            <a:ext cx="8247063" cy="4116388"/>
          </a:xfrm>
          <a:noFill/>
        </p:spPr>
        <p:txBody>
          <a:bodyPr lIns="88327" tIns="44163" rIns="88327" bIns="44163"/>
          <a:lstStyle/>
          <a:p>
            <a:pPr marL="366713" indent="-366713" defTabSz="977900" eaLnBrk="1" hangingPunct="1">
              <a:lnSpc>
                <a:spcPct val="90000"/>
              </a:lnSpc>
              <a:spcBef>
                <a:spcPct val="100000"/>
              </a:spcBef>
              <a:buClr>
                <a:schemeClr val="tx1"/>
              </a:buClr>
            </a:pPr>
            <a:r>
              <a:rPr lang="en-US" sz="2100">
                <a:latin typeface="Times New Roman" pitchFamily="-106" charset="0"/>
                <a:ea typeface="ＭＳ Ｐゴシック" pitchFamily="-106" charset="-128"/>
                <a:cs typeface="ＭＳ Ｐゴシック" pitchFamily="-106" charset="-128"/>
              </a:rPr>
              <a:t>Challenge is to develop a tractable model of the rate variation</a:t>
            </a:r>
          </a:p>
          <a:p>
            <a:pPr marL="366713" indent="-366713" defTabSz="977900" eaLnBrk="1" hangingPunct="1">
              <a:lnSpc>
                <a:spcPct val="90000"/>
              </a:lnSpc>
              <a:spcBef>
                <a:spcPct val="100000"/>
              </a:spcBef>
              <a:buClr>
                <a:schemeClr val="tx1"/>
              </a:buClr>
            </a:pPr>
            <a:r>
              <a:rPr lang="en-US" sz="2100">
                <a:latin typeface="Times New Roman" pitchFamily="-106" charset="0"/>
                <a:ea typeface="ＭＳ Ｐゴシック" pitchFamily="-106" charset="-128"/>
                <a:cs typeface="ＭＳ Ｐゴシック" pitchFamily="-106" charset="-128"/>
              </a:rPr>
              <a:t>Most widely used approach uses the “gamma distribution”</a:t>
            </a:r>
          </a:p>
          <a:p>
            <a:pPr marL="366713" indent="-366713" defTabSz="977900" eaLnBrk="1" hangingPunct="1">
              <a:lnSpc>
                <a:spcPct val="90000"/>
              </a:lnSpc>
              <a:spcBef>
                <a:spcPct val="100000"/>
              </a:spcBef>
              <a:buClr>
                <a:schemeClr val="tx1"/>
              </a:buClr>
            </a:pPr>
            <a:r>
              <a:rPr lang="en-US" sz="2100">
                <a:latin typeface="Times New Roman" pitchFamily="-106" charset="0"/>
                <a:ea typeface="ＭＳ Ｐゴシック" pitchFamily="-106" charset="-128"/>
                <a:cs typeface="ＭＳ Ｐゴシック" pitchFamily="-106" charset="-128"/>
              </a:rPr>
              <a:t>Gamma distrib has a shape parameter </a:t>
            </a:r>
            <a:r>
              <a:rPr lang="en-US" sz="2600">
                <a:latin typeface="Symbol" pitchFamily="-106" charset="2"/>
                <a:ea typeface="ＭＳ Ｐゴシック" pitchFamily="-106" charset="-128"/>
                <a:cs typeface="ＭＳ Ｐゴシック" pitchFamily="-106" charset="-128"/>
              </a:rPr>
              <a:t></a:t>
            </a:r>
            <a:r>
              <a:rPr lang="en-US" sz="2100">
                <a:latin typeface="Times New Roman" pitchFamily="-106" charset="0"/>
                <a:ea typeface="ＭＳ Ｐゴシック" pitchFamily="-106" charset="-128"/>
                <a:cs typeface="ＭＳ Ｐゴシック" pitchFamily="-106" charset="-128"/>
              </a:rPr>
              <a:t> that specifies range of rate variation among sites</a:t>
            </a:r>
          </a:p>
          <a:p>
            <a:pPr marL="366713" indent="-366713" defTabSz="977900" eaLnBrk="1" hangingPunct="1">
              <a:lnSpc>
                <a:spcPct val="90000"/>
              </a:lnSpc>
              <a:spcBef>
                <a:spcPct val="100000"/>
              </a:spcBef>
              <a:buClr>
                <a:schemeClr val="tx1"/>
              </a:buClr>
            </a:pPr>
            <a:r>
              <a:rPr lang="en-US" sz="2100">
                <a:latin typeface="Times New Roman" pitchFamily="-106" charset="0"/>
                <a:ea typeface="ＭＳ Ｐゴシック" pitchFamily="-106" charset="-128"/>
                <a:cs typeface="ＭＳ Ｐゴシック" pitchFamily="-106" charset="-128"/>
              </a:rPr>
              <a:t>small values of </a:t>
            </a:r>
            <a:r>
              <a:rPr lang="en-US" sz="2600">
                <a:latin typeface="Symbol" pitchFamily="-106" charset="2"/>
                <a:ea typeface="ＭＳ Ｐゴシック" pitchFamily="-106" charset="-128"/>
                <a:cs typeface="ＭＳ Ｐゴシック" pitchFamily="-106" charset="-128"/>
              </a:rPr>
              <a:t></a:t>
            </a:r>
            <a:r>
              <a:rPr lang="en-US" sz="2100">
                <a:latin typeface="Times New Roman" pitchFamily="-106" charset="0"/>
                <a:ea typeface="ＭＳ Ｐゴシック" pitchFamily="-106" charset="-128"/>
                <a:cs typeface="ＭＳ Ｐゴシック" pitchFamily="-106" charset="-128"/>
              </a:rPr>
              <a:t> result in L-shaped distrib. larger values smaller range of rates.</a:t>
            </a:r>
          </a:p>
          <a:p>
            <a:pPr marL="366713" indent="-366713" defTabSz="977900" eaLnBrk="1" hangingPunct="1">
              <a:lnSpc>
                <a:spcPct val="90000"/>
              </a:lnSpc>
              <a:spcBef>
                <a:spcPct val="100000"/>
              </a:spcBef>
              <a:buClr>
                <a:schemeClr val="tx1"/>
              </a:buClr>
            </a:pPr>
            <a:r>
              <a:rPr lang="en-US" sz="2100">
                <a:latin typeface="Times New Roman" pitchFamily="-106" charset="0"/>
                <a:ea typeface="ＭＳ Ｐゴシック" pitchFamily="-106" charset="-128"/>
                <a:cs typeface="ＭＳ Ｐゴシック" pitchFamily="-106" charset="-128"/>
              </a:rPr>
              <a:t>when </a:t>
            </a:r>
            <a:r>
              <a:rPr lang="en-US" sz="2600">
                <a:latin typeface="Symbol" pitchFamily="-106" charset="2"/>
                <a:ea typeface="ＭＳ Ｐゴシック" pitchFamily="-106" charset="-128"/>
                <a:cs typeface="ＭＳ Ｐゴシック" pitchFamily="-106" charset="-128"/>
              </a:rPr>
              <a:t></a:t>
            </a:r>
            <a:r>
              <a:rPr lang="en-US" sz="2100">
                <a:latin typeface="Times New Roman" pitchFamily="-106" charset="0"/>
                <a:ea typeface="ＭＳ Ｐゴシック" pitchFamily="-106" charset="-128"/>
                <a:cs typeface="ＭＳ Ｐゴシック" pitchFamily="-106" charset="-128"/>
              </a:rPr>
              <a:t>&gt; 1 distribution is “bell shaped”</a:t>
            </a:r>
          </a:p>
          <a:p>
            <a:pPr marL="366713" indent="-366713" defTabSz="977900" eaLnBrk="1" hangingPunct="1">
              <a:lnSpc>
                <a:spcPct val="90000"/>
              </a:lnSpc>
              <a:spcBef>
                <a:spcPct val="100000"/>
              </a:spcBef>
              <a:buClr>
                <a:schemeClr val="tx1"/>
              </a:buClr>
            </a:pPr>
            <a:endParaRPr lang="en-US" sz="2100">
              <a:latin typeface="Times New Roman" pitchFamily="-106" charset="0"/>
              <a:ea typeface="ＭＳ Ｐゴシック" pitchFamily="-106" charset="-128"/>
              <a:cs typeface="ＭＳ Ｐゴシック" pitchFamily="-106"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9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9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9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9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9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2"/>
          <a:srcRect/>
          <a:stretch>
            <a:fillRect/>
          </a:stretch>
        </p:blipFill>
        <p:spPr bwMode="auto">
          <a:xfrm>
            <a:off x="1920875" y="1428750"/>
            <a:ext cx="5788025" cy="3762375"/>
          </a:xfrm>
          <a:prstGeom prst="rect">
            <a:avLst/>
          </a:prstGeom>
          <a:noFill/>
          <a:ln w="12700">
            <a:noFill/>
            <a:miter lim="800000"/>
            <a:headEnd/>
            <a:tailEnd/>
          </a:ln>
        </p:spPr>
      </p:pic>
      <p:sp>
        <p:nvSpPr>
          <p:cNvPr id="43011" name="Rectangle 3"/>
          <p:cNvSpPr>
            <a:spLocks noChangeArrowheads="1"/>
          </p:cNvSpPr>
          <p:nvPr/>
        </p:nvSpPr>
        <p:spPr bwMode="auto">
          <a:xfrm>
            <a:off x="128588" y="325438"/>
            <a:ext cx="7970837" cy="749300"/>
          </a:xfrm>
          <a:prstGeom prst="rect">
            <a:avLst/>
          </a:prstGeom>
          <a:noFill/>
          <a:ln w="12700">
            <a:noFill/>
            <a:miter lim="800000"/>
            <a:headEnd/>
            <a:tailEnd/>
          </a:ln>
        </p:spPr>
        <p:txBody>
          <a:bodyPr lIns="81203" tIns="39889" rIns="81203" bIns="39889">
            <a:prstTxWarp prst="textNoShape">
              <a:avLst/>
            </a:prstTxWarp>
            <a:spAutoFit/>
          </a:bodyPr>
          <a:lstStyle/>
          <a:p>
            <a:pPr algn="ctr" defTabSz="820738"/>
            <a:r>
              <a:rPr lang="en-US" sz="2200" b="1">
                <a:solidFill>
                  <a:schemeClr val="tx2"/>
                </a:solidFill>
                <a:latin typeface="Times New Roman" pitchFamily="-106" charset="0"/>
              </a:rPr>
              <a:t>Estimates of alpha vary from nuclear and mitochondrial genes vary between 0.16 (12sRNA) - 1.37 (prolactin)</a:t>
            </a:r>
          </a:p>
        </p:txBody>
      </p:sp>
      <p:sp>
        <p:nvSpPr>
          <p:cNvPr id="43012" name="Rectangle 4"/>
          <p:cNvSpPr>
            <a:spLocks noChangeArrowheads="1"/>
          </p:cNvSpPr>
          <p:nvPr/>
        </p:nvSpPr>
        <p:spPr bwMode="auto">
          <a:xfrm>
            <a:off x="1392238" y="5786438"/>
            <a:ext cx="6332537" cy="598487"/>
          </a:xfrm>
          <a:prstGeom prst="rect">
            <a:avLst/>
          </a:prstGeom>
          <a:noFill/>
          <a:ln w="12700">
            <a:noFill/>
            <a:miter lim="800000"/>
            <a:headEnd/>
            <a:tailEnd/>
          </a:ln>
        </p:spPr>
        <p:txBody>
          <a:bodyPr wrap="none" lIns="81203" tIns="39889" rIns="81203" bIns="39889">
            <a:prstTxWarp prst="textNoShape">
              <a:avLst/>
            </a:prstTxWarp>
            <a:spAutoFit/>
          </a:bodyPr>
          <a:lstStyle/>
          <a:p>
            <a:pPr algn="ctr" defTabSz="820738"/>
            <a:r>
              <a:rPr lang="en-US" sz="1800" b="1">
                <a:solidFill>
                  <a:schemeClr val="tx2"/>
                </a:solidFill>
                <a:latin typeface="Times New Roman" pitchFamily="-106" charset="0"/>
              </a:rPr>
              <a:t>note. </a:t>
            </a:r>
            <a:r>
              <a:rPr lang="en-US" sz="1600">
                <a:solidFill>
                  <a:schemeClr val="tx2"/>
                </a:solidFill>
                <a:latin typeface="Times New Roman" pitchFamily="-106" charset="0"/>
              </a:rPr>
              <a:t>Values of </a:t>
            </a:r>
            <a:r>
              <a:rPr lang="en-US" sz="1600">
                <a:solidFill>
                  <a:schemeClr val="tx2"/>
                </a:solidFill>
                <a:latin typeface="Symbol" pitchFamily="-106" charset="2"/>
              </a:rPr>
              <a:t>a</a:t>
            </a:r>
            <a:r>
              <a:rPr lang="en-US" sz="1600">
                <a:solidFill>
                  <a:schemeClr val="tx2"/>
                </a:solidFill>
                <a:latin typeface="Times New Roman" pitchFamily="-106" charset="0"/>
              </a:rPr>
              <a:t> from first &amp; 2nd codon positions tend to be smaller than </a:t>
            </a:r>
          </a:p>
          <a:p>
            <a:pPr algn="ctr" defTabSz="820738"/>
            <a:r>
              <a:rPr lang="en-US" sz="1600">
                <a:solidFill>
                  <a:schemeClr val="tx2"/>
                </a:solidFill>
                <a:latin typeface="Times New Roman" pitchFamily="-106" charset="0"/>
              </a:rPr>
              <a:t>those from 3rd codon positions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Eworkshop2020.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4717" y="-370681"/>
            <a:ext cx="9833434" cy="75993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1600200"/>
            <a:ext cx="7970838" cy="1738313"/>
          </a:xfrm>
          <a:prstGeom prst="rect">
            <a:avLst/>
          </a:prstGeom>
          <a:noFill/>
          <a:ln w="12700">
            <a:noFill/>
            <a:miter lim="800000"/>
            <a:headEnd/>
            <a:tailEnd/>
          </a:ln>
        </p:spPr>
        <p:txBody>
          <a:bodyPr lIns="81203" tIns="39889" rIns="81203" bIns="39889">
            <a:prstTxWarp prst="textNoShape">
              <a:avLst/>
            </a:prstTxWarp>
            <a:spAutoFit/>
          </a:bodyPr>
          <a:lstStyle/>
          <a:p>
            <a:pPr algn="ctr" defTabSz="820738"/>
            <a:r>
              <a:rPr lang="en-US" sz="2900">
                <a:solidFill>
                  <a:schemeClr val="tx2"/>
                </a:solidFill>
                <a:latin typeface="Times New Roman" pitchFamily="-106" charset="0"/>
              </a:rPr>
              <a:t>Can modify models of evolutionary change to include the gamma distribution - typically represented by the symbol </a:t>
            </a:r>
            <a:r>
              <a:rPr lang="en-US" sz="2900">
                <a:solidFill>
                  <a:schemeClr val="tx2"/>
                </a:solidFill>
                <a:latin typeface="Symbol" pitchFamily="-106" charset="2"/>
              </a:rPr>
              <a:t></a:t>
            </a:r>
            <a:r>
              <a:rPr lang="en-US" sz="2900">
                <a:solidFill>
                  <a:schemeClr val="tx2"/>
                </a:solidFill>
                <a:latin typeface="Times New Roman" pitchFamily="-106" charset="0"/>
              </a:rPr>
              <a:t> </a:t>
            </a:r>
            <a:endParaRPr lang="en-US" sz="2200" b="1">
              <a:solidFill>
                <a:schemeClr val="tx2"/>
              </a:solidFill>
              <a:latin typeface="Symbol" pitchFamily="-106" charset="2"/>
            </a:endParaRPr>
          </a:p>
          <a:p>
            <a:pPr algn="ctr" defTabSz="820738"/>
            <a:endParaRPr lang="en-US" sz="2200" b="1">
              <a:solidFill>
                <a:schemeClr val="tx2"/>
              </a:solidFill>
              <a:latin typeface="Symbol" pitchFamily="-106" charset="2"/>
            </a:endParaRPr>
          </a:p>
        </p:txBody>
      </p:sp>
      <p:sp>
        <p:nvSpPr>
          <p:cNvPr id="44035" name="Rectangle 3"/>
          <p:cNvSpPr>
            <a:spLocks noChangeArrowheads="1"/>
          </p:cNvSpPr>
          <p:nvPr/>
        </p:nvSpPr>
        <p:spPr bwMode="auto">
          <a:xfrm>
            <a:off x="2620963" y="4016375"/>
            <a:ext cx="2794000" cy="811213"/>
          </a:xfrm>
          <a:prstGeom prst="rect">
            <a:avLst/>
          </a:prstGeom>
          <a:noFill/>
          <a:ln w="12700">
            <a:noFill/>
            <a:miter lim="800000"/>
            <a:headEnd/>
            <a:tailEnd/>
          </a:ln>
        </p:spPr>
        <p:txBody>
          <a:bodyPr wrap="none" lIns="81203" tIns="39889" rIns="81203" bIns="39889">
            <a:prstTxWarp prst="textNoShape">
              <a:avLst/>
            </a:prstTxWarp>
            <a:spAutoFit/>
          </a:bodyPr>
          <a:lstStyle/>
          <a:p>
            <a:pPr defTabSz="820738"/>
            <a:r>
              <a:rPr lang="en-US" sz="4800" b="1">
                <a:solidFill>
                  <a:schemeClr val="tx2"/>
                </a:solidFill>
                <a:latin typeface="Times New Roman" pitchFamily="-106" charset="0"/>
              </a:rPr>
              <a:t>HKY + </a:t>
            </a:r>
            <a:r>
              <a:rPr lang="en-US" sz="4800" b="1">
                <a:solidFill>
                  <a:schemeClr val="tx2"/>
                </a:solidFill>
                <a:latin typeface="Symbol" pitchFamily="-106" charset="2"/>
              </a:rPr>
              <a:t></a:t>
            </a:r>
            <a:r>
              <a:rPr lang="en-US" sz="4800" b="1">
                <a:solidFill>
                  <a:schemeClr val="tx2"/>
                </a:solidFill>
                <a:latin typeface="Times New Roman" pitchFamily="-106" charset="0"/>
              </a:rPr>
              <a:t> </a:t>
            </a:r>
            <a:r>
              <a:rPr lang="en-US" sz="2200" b="1">
                <a:solidFill>
                  <a:schemeClr val="tx2"/>
                </a:solidFill>
                <a:latin typeface="Times New Roman" pitchFamily="-106" charset="0"/>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65113"/>
            <a:ext cx="7772400" cy="901700"/>
          </a:xfrm>
          <a:noFill/>
        </p:spPr>
        <p:txBody>
          <a:bodyPr lIns="88327" tIns="44163" rIns="88327" bIns="44163"/>
          <a:lstStyle/>
          <a:p>
            <a:pPr eaLnBrk="1" hangingPunct="1"/>
            <a:r>
              <a:rPr lang="en-US" sz="3700">
                <a:latin typeface="Times New Roman" pitchFamily="-106" charset="0"/>
                <a:ea typeface="ＭＳ Ｐゴシック" pitchFamily="-106" charset="-128"/>
                <a:cs typeface="ＭＳ Ｐゴシック" pitchFamily="-106" charset="-128"/>
              </a:rPr>
              <a:t>Base Composition Equilibrium?</a:t>
            </a:r>
            <a:endParaRPr lang="en-US" sz="3700" b="1">
              <a:latin typeface="Times New Roman" pitchFamily="-106" charset="0"/>
              <a:ea typeface="ＭＳ Ｐゴシック" pitchFamily="-106" charset="-128"/>
              <a:cs typeface="ＭＳ Ｐゴシック" pitchFamily="-106" charset="-128"/>
            </a:endParaRPr>
          </a:p>
        </p:txBody>
      </p:sp>
      <p:sp>
        <p:nvSpPr>
          <p:cNvPr id="926723" name="Rectangle 3"/>
          <p:cNvSpPr>
            <a:spLocks noGrp="1" noChangeArrowheads="1"/>
          </p:cNvSpPr>
          <p:nvPr>
            <p:ph type="body" idx="1"/>
          </p:nvPr>
        </p:nvSpPr>
        <p:spPr>
          <a:xfrm>
            <a:off x="222250" y="1730374"/>
            <a:ext cx="8601075" cy="3527426"/>
          </a:xfrm>
          <a:noFill/>
        </p:spPr>
        <p:txBody>
          <a:bodyPr lIns="88327" tIns="44163" rIns="88327" bIns="44163">
            <a:normAutofit/>
          </a:bodyPr>
          <a:lstStyle/>
          <a:p>
            <a:pPr marL="366713" indent="-366713" defTabSz="977900" eaLnBrk="1" hangingPunct="1">
              <a:lnSpc>
                <a:spcPct val="90000"/>
              </a:lnSpc>
              <a:spcBef>
                <a:spcPct val="75000"/>
              </a:spcBef>
              <a:spcAft>
                <a:spcPts val="1800"/>
              </a:spcAft>
              <a:buClr>
                <a:schemeClr val="tx1"/>
              </a:buClr>
            </a:pPr>
            <a:r>
              <a:rPr lang="en-US" sz="1900" dirty="0">
                <a:latin typeface="Times New Roman" pitchFamily="-106" charset="0"/>
                <a:ea typeface="ＭＳ Ｐゴシック" pitchFamily="-106" charset="-128"/>
                <a:cs typeface="ＭＳ Ｐゴシック" pitchFamily="-106" charset="-128"/>
              </a:rPr>
              <a:t>Assumes that base composition is roughly the same over the collection of sequences.</a:t>
            </a:r>
          </a:p>
          <a:p>
            <a:pPr marL="366713" indent="-366713" defTabSz="977900" eaLnBrk="1" hangingPunct="1">
              <a:lnSpc>
                <a:spcPct val="90000"/>
              </a:lnSpc>
              <a:spcBef>
                <a:spcPct val="75000"/>
              </a:spcBef>
              <a:spcAft>
                <a:spcPts val="1800"/>
              </a:spcAft>
              <a:buClr>
                <a:schemeClr val="tx1"/>
              </a:buClr>
            </a:pPr>
            <a:r>
              <a:rPr lang="en-US" sz="1900" dirty="0">
                <a:latin typeface="Times New Roman" pitchFamily="-106" charset="0"/>
                <a:ea typeface="ＭＳ Ｐゴシック" pitchFamily="-106" charset="-128"/>
                <a:cs typeface="ＭＳ Ｐゴシック" pitchFamily="-106" charset="-128"/>
              </a:rPr>
              <a:t>Deviations from this assumption occur commonly and often lead to misleading inferences.</a:t>
            </a:r>
          </a:p>
          <a:p>
            <a:pPr marL="366713" indent="-366713" defTabSz="977900" eaLnBrk="1" hangingPunct="1">
              <a:lnSpc>
                <a:spcPct val="90000"/>
              </a:lnSpc>
              <a:spcBef>
                <a:spcPct val="75000"/>
              </a:spcBef>
              <a:spcAft>
                <a:spcPts val="1800"/>
              </a:spcAft>
              <a:buClr>
                <a:schemeClr val="tx1"/>
              </a:buClr>
            </a:pPr>
            <a:r>
              <a:rPr lang="en-US" sz="1900" dirty="0">
                <a:latin typeface="Times New Roman" pitchFamily="-106" charset="0"/>
                <a:ea typeface="ＭＳ Ｐゴシック" pitchFamily="-106" charset="-128"/>
                <a:cs typeface="ＭＳ Ｐゴシック" pitchFamily="-106" charset="-128"/>
              </a:rPr>
              <a:t>When constructing trees there is a tendency to cluster sequences together that have similar base compositional profiles.</a:t>
            </a:r>
          </a:p>
        </p:txBody>
      </p:sp>
      <p:sp>
        <p:nvSpPr>
          <p:cNvPr id="4" name="TextBox 3"/>
          <p:cNvSpPr txBox="1"/>
          <p:nvPr/>
        </p:nvSpPr>
        <p:spPr>
          <a:xfrm>
            <a:off x="2293691" y="5410200"/>
            <a:ext cx="4556618" cy="369332"/>
          </a:xfrm>
          <a:prstGeom prst="rect">
            <a:avLst/>
          </a:prstGeom>
          <a:noFill/>
        </p:spPr>
        <p:txBody>
          <a:bodyPr wrap="none" rtlCol="0">
            <a:spAutoFit/>
          </a:bodyPr>
          <a:lstStyle/>
          <a:p>
            <a:pPr algn="ctr"/>
            <a:r>
              <a:rPr lang="en-US" dirty="0" smtClean="0"/>
              <a:t>Explicitly modeling the non-stationary process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3600"/>
              <a:t>Compositional bias </a:t>
            </a:r>
            <a:br>
              <a:rPr lang="en-US" sz="3600"/>
            </a:br>
            <a:r>
              <a:rPr lang="en-US" sz="3600"/>
              <a:t>(non-stationary)</a:t>
            </a:r>
          </a:p>
        </p:txBody>
      </p:sp>
      <p:sp>
        <p:nvSpPr>
          <p:cNvPr id="57347" name="Rectangle 3"/>
          <p:cNvSpPr>
            <a:spLocks noGrp="1" noChangeArrowheads="1"/>
          </p:cNvSpPr>
          <p:nvPr>
            <p:ph type="body" sz="half" idx="1"/>
          </p:nvPr>
        </p:nvSpPr>
        <p:spPr/>
        <p:txBody>
          <a:bodyPr/>
          <a:lstStyle/>
          <a:p>
            <a:pPr>
              <a:lnSpc>
                <a:spcPct val="90000"/>
              </a:lnSpc>
            </a:pPr>
            <a:r>
              <a:rPr lang="en-US" sz="2400"/>
              <a:t>“Compositional bias can result in the artefactual grouping of species with similar nucleotide composition, because most methods assume the homogeneity of the substitution process and the constancy of sequence composition (stationarity) through time ” (Delsuc et al. 2005).</a:t>
            </a:r>
          </a:p>
        </p:txBody>
      </p:sp>
      <p:sp>
        <p:nvSpPr>
          <p:cNvPr id="57348" name="Line 4"/>
          <p:cNvSpPr>
            <a:spLocks noChangeShapeType="1"/>
          </p:cNvSpPr>
          <p:nvPr/>
        </p:nvSpPr>
        <p:spPr bwMode="auto">
          <a:xfrm>
            <a:off x="4724400" y="2895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49" name="Line 5"/>
          <p:cNvSpPr>
            <a:spLocks noChangeShapeType="1"/>
          </p:cNvSpPr>
          <p:nvPr/>
        </p:nvSpPr>
        <p:spPr bwMode="auto">
          <a:xfrm>
            <a:off x="5181600" y="2895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0" name="Line 6"/>
          <p:cNvSpPr>
            <a:spLocks noChangeShapeType="1"/>
          </p:cNvSpPr>
          <p:nvPr/>
        </p:nvSpPr>
        <p:spPr bwMode="auto">
          <a:xfrm>
            <a:off x="6019800" y="2895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1" name="Line 7"/>
          <p:cNvSpPr>
            <a:spLocks noChangeShapeType="1"/>
          </p:cNvSpPr>
          <p:nvPr/>
        </p:nvSpPr>
        <p:spPr bwMode="auto">
          <a:xfrm>
            <a:off x="5638800" y="28956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2" name="Line 8"/>
          <p:cNvSpPr>
            <a:spLocks noChangeShapeType="1"/>
          </p:cNvSpPr>
          <p:nvPr/>
        </p:nvSpPr>
        <p:spPr bwMode="auto">
          <a:xfrm flipV="1">
            <a:off x="4724400" y="3505200"/>
            <a:ext cx="4572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3" name="Line 9"/>
          <p:cNvSpPr>
            <a:spLocks noChangeShapeType="1"/>
          </p:cNvSpPr>
          <p:nvPr/>
        </p:nvSpPr>
        <p:spPr bwMode="auto">
          <a:xfrm flipV="1">
            <a:off x="5638800" y="3505200"/>
            <a:ext cx="381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4" name="Line 10"/>
          <p:cNvSpPr>
            <a:spLocks noChangeShapeType="1"/>
          </p:cNvSpPr>
          <p:nvPr/>
        </p:nvSpPr>
        <p:spPr bwMode="auto">
          <a:xfrm>
            <a:off x="4953000" y="3505200"/>
            <a:ext cx="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5" name="Line 11"/>
          <p:cNvSpPr>
            <a:spLocks noChangeShapeType="1"/>
          </p:cNvSpPr>
          <p:nvPr/>
        </p:nvSpPr>
        <p:spPr bwMode="auto">
          <a:xfrm>
            <a:off x="5867400" y="3505200"/>
            <a:ext cx="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6" name="Line 12"/>
          <p:cNvSpPr>
            <a:spLocks noChangeShapeType="1"/>
          </p:cNvSpPr>
          <p:nvPr/>
        </p:nvSpPr>
        <p:spPr bwMode="auto">
          <a:xfrm>
            <a:off x="4953000" y="3810000"/>
            <a:ext cx="914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57" name="Text Box 13"/>
          <p:cNvSpPr txBox="1">
            <a:spLocks noChangeArrowheads="1"/>
          </p:cNvSpPr>
          <p:nvPr/>
        </p:nvSpPr>
        <p:spPr bwMode="auto">
          <a:xfrm>
            <a:off x="4572000" y="22098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A</a:t>
            </a:r>
          </a:p>
          <a:p>
            <a:pPr>
              <a:spcBef>
                <a:spcPct val="50000"/>
              </a:spcBef>
            </a:pPr>
            <a:r>
              <a:rPr lang="en-US" sz="1800"/>
              <a:t>50%</a:t>
            </a:r>
          </a:p>
        </p:txBody>
      </p:sp>
      <p:sp>
        <p:nvSpPr>
          <p:cNvPr id="57358" name="Text Box 14"/>
          <p:cNvSpPr txBox="1">
            <a:spLocks noChangeArrowheads="1"/>
          </p:cNvSpPr>
          <p:nvPr/>
        </p:nvSpPr>
        <p:spPr bwMode="auto">
          <a:xfrm>
            <a:off x="5029200" y="22098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B</a:t>
            </a:r>
          </a:p>
          <a:p>
            <a:pPr>
              <a:spcBef>
                <a:spcPct val="50000"/>
              </a:spcBef>
            </a:pPr>
            <a:r>
              <a:rPr lang="en-US" sz="1800"/>
              <a:t>70%</a:t>
            </a:r>
          </a:p>
        </p:txBody>
      </p:sp>
      <p:sp>
        <p:nvSpPr>
          <p:cNvPr id="57359" name="Text Box 15"/>
          <p:cNvSpPr txBox="1">
            <a:spLocks noChangeArrowheads="1"/>
          </p:cNvSpPr>
          <p:nvPr/>
        </p:nvSpPr>
        <p:spPr bwMode="auto">
          <a:xfrm>
            <a:off x="5562600" y="22098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C</a:t>
            </a:r>
          </a:p>
          <a:p>
            <a:pPr>
              <a:spcBef>
                <a:spcPct val="50000"/>
              </a:spcBef>
            </a:pPr>
            <a:r>
              <a:rPr lang="en-US" sz="1800"/>
              <a:t>70%</a:t>
            </a:r>
          </a:p>
        </p:txBody>
      </p:sp>
      <p:sp>
        <p:nvSpPr>
          <p:cNvPr id="57360" name="Text Box 16"/>
          <p:cNvSpPr txBox="1">
            <a:spLocks noChangeArrowheads="1"/>
          </p:cNvSpPr>
          <p:nvPr/>
        </p:nvSpPr>
        <p:spPr bwMode="auto">
          <a:xfrm>
            <a:off x="6019800" y="2208213"/>
            <a:ext cx="457200" cy="68738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D</a:t>
            </a:r>
          </a:p>
          <a:p>
            <a:pPr>
              <a:spcBef>
                <a:spcPct val="50000"/>
              </a:spcBef>
            </a:pPr>
            <a:r>
              <a:rPr lang="en-US" sz="1800"/>
              <a:t>50%</a:t>
            </a:r>
          </a:p>
        </p:txBody>
      </p:sp>
      <p:sp>
        <p:nvSpPr>
          <p:cNvPr id="57361" name="Line 17"/>
          <p:cNvSpPr>
            <a:spLocks noChangeShapeType="1"/>
          </p:cNvSpPr>
          <p:nvPr/>
        </p:nvSpPr>
        <p:spPr bwMode="auto">
          <a:xfrm>
            <a:off x="7010400" y="45720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2" name="Line 18"/>
          <p:cNvSpPr>
            <a:spLocks noChangeShapeType="1"/>
          </p:cNvSpPr>
          <p:nvPr/>
        </p:nvSpPr>
        <p:spPr bwMode="auto">
          <a:xfrm>
            <a:off x="7467600" y="4572000"/>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3" name="Line 19"/>
          <p:cNvSpPr>
            <a:spLocks noChangeShapeType="1"/>
          </p:cNvSpPr>
          <p:nvPr/>
        </p:nvSpPr>
        <p:spPr bwMode="auto">
          <a:xfrm>
            <a:off x="8305800" y="4572000"/>
            <a:ext cx="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4" name="Line 20"/>
          <p:cNvSpPr>
            <a:spLocks noChangeShapeType="1"/>
          </p:cNvSpPr>
          <p:nvPr/>
        </p:nvSpPr>
        <p:spPr bwMode="auto">
          <a:xfrm>
            <a:off x="7924800" y="4572000"/>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5" name="Line 21"/>
          <p:cNvSpPr>
            <a:spLocks noChangeShapeType="1"/>
          </p:cNvSpPr>
          <p:nvPr/>
        </p:nvSpPr>
        <p:spPr bwMode="auto">
          <a:xfrm flipV="1">
            <a:off x="7010400" y="5181600"/>
            <a:ext cx="1295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6" name="Line 22"/>
          <p:cNvSpPr>
            <a:spLocks noChangeShapeType="1"/>
          </p:cNvSpPr>
          <p:nvPr/>
        </p:nvSpPr>
        <p:spPr bwMode="auto">
          <a:xfrm flipV="1">
            <a:off x="7467600" y="4953000"/>
            <a:ext cx="4572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7" name="Line 23"/>
          <p:cNvSpPr>
            <a:spLocks noChangeShapeType="1"/>
          </p:cNvSpPr>
          <p:nvPr/>
        </p:nvSpPr>
        <p:spPr bwMode="auto">
          <a:xfrm>
            <a:off x="7696200" y="4953000"/>
            <a:ext cx="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68" name="Text Box 24"/>
          <p:cNvSpPr txBox="1">
            <a:spLocks noChangeArrowheads="1"/>
          </p:cNvSpPr>
          <p:nvPr/>
        </p:nvSpPr>
        <p:spPr bwMode="auto">
          <a:xfrm>
            <a:off x="6858000" y="38862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A</a:t>
            </a:r>
          </a:p>
          <a:p>
            <a:pPr>
              <a:spcBef>
                <a:spcPct val="50000"/>
              </a:spcBef>
            </a:pPr>
            <a:r>
              <a:rPr lang="en-US" sz="1800"/>
              <a:t>50%</a:t>
            </a:r>
          </a:p>
        </p:txBody>
      </p:sp>
      <p:sp>
        <p:nvSpPr>
          <p:cNvPr id="57369" name="Text Box 25"/>
          <p:cNvSpPr txBox="1">
            <a:spLocks noChangeArrowheads="1"/>
          </p:cNvSpPr>
          <p:nvPr/>
        </p:nvSpPr>
        <p:spPr bwMode="auto">
          <a:xfrm>
            <a:off x="7315200" y="38862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B</a:t>
            </a:r>
          </a:p>
          <a:p>
            <a:pPr>
              <a:spcBef>
                <a:spcPct val="50000"/>
              </a:spcBef>
            </a:pPr>
            <a:r>
              <a:rPr lang="en-US" sz="1800"/>
              <a:t>70%</a:t>
            </a:r>
          </a:p>
        </p:txBody>
      </p:sp>
      <p:sp>
        <p:nvSpPr>
          <p:cNvPr id="57370" name="Text Box 26"/>
          <p:cNvSpPr txBox="1">
            <a:spLocks noChangeArrowheads="1"/>
          </p:cNvSpPr>
          <p:nvPr/>
        </p:nvSpPr>
        <p:spPr bwMode="auto">
          <a:xfrm>
            <a:off x="7848600" y="3886200"/>
            <a:ext cx="457200" cy="687388"/>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C</a:t>
            </a:r>
          </a:p>
          <a:p>
            <a:pPr>
              <a:spcBef>
                <a:spcPct val="50000"/>
              </a:spcBef>
            </a:pPr>
            <a:r>
              <a:rPr lang="en-US" sz="1800"/>
              <a:t>70%</a:t>
            </a:r>
          </a:p>
        </p:txBody>
      </p:sp>
      <p:sp>
        <p:nvSpPr>
          <p:cNvPr id="57371" name="Text Box 27"/>
          <p:cNvSpPr txBox="1">
            <a:spLocks noChangeArrowheads="1"/>
          </p:cNvSpPr>
          <p:nvPr/>
        </p:nvSpPr>
        <p:spPr bwMode="auto">
          <a:xfrm>
            <a:off x="8305800" y="3884613"/>
            <a:ext cx="457200" cy="68738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D</a:t>
            </a:r>
          </a:p>
          <a:p>
            <a:pPr>
              <a:spcBef>
                <a:spcPct val="50000"/>
              </a:spcBef>
            </a:pPr>
            <a:r>
              <a:rPr lang="en-US" sz="1800"/>
              <a:t>50%</a:t>
            </a:r>
          </a:p>
        </p:txBody>
      </p:sp>
      <p:sp>
        <p:nvSpPr>
          <p:cNvPr id="57372" name="Line 28"/>
          <p:cNvSpPr>
            <a:spLocks noChangeShapeType="1"/>
          </p:cNvSpPr>
          <p:nvPr/>
        </p:nvSpPr>
        <p:spPr bwMode="auto">
          <a:xfrm>
            <a:off x="6096000" y="3962400"/>
            <a:ext cx="457200" cy="5334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57373" name="Line 29"/>
          <p:cNvSpPr>
            <a:spLocks noChangeShapeType="1"/>
          </p:cNvSpPr>
          <p:nvPr/>
        </p:nvSpPr>
        <p:spPr bwMode="auto">
          <a:xfrm>
            <a:off x="5410200" y="3810000"/>
            <a:ext cx="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7374" name="Text Box 30"/>
          <p:cNvSpPr txBox="1">
            <a:spLocks noChangeArrowheads="1"/>
          </p:cNvSpPr>
          <p:nvPr/>
        </p:nvSpPr>
        <p:spPr bwMode="auto">
          <a:xfrm>
            <a:off x="5257800" y="4144963"/>
            <a:ext cx="457200" cy="274637"/>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t>50%</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Heterotachy</a:t>
            </a:r>
          </a:p>
        </p:txBody>
      </p:sp>
      <p:sp>
        <p:nvSpPr>
          <p:cNvPr id="58371" name="Rectangle 3"/>
          <p:cNvSpPr>
            <a:spLocks noGrp="1" noChangeArrowheads="1"/>
          </p:cNvSpPr>
          <p:nvPr>
            <p:ph type="body" sz="half" idx="1"/>
          </p:nvPr>
        </p:nvSpPr>
        <p:spPr/>
        <p:txBody>
          <a:bodyPr/>
          <a:lstStyle/>
          <a:p>
            <a:r>
              <a:rPr lang="en-US" sz="2400"/>
              <a:t>Heterotachy is the variation of evolutionary rate of a given position of a molecule through time.</a:t>
            </a:r>
          </a:p>
          <a:p>
            <a:r>
              <a:rPr lang="en-US" sz="2400"/>
              <a:t>The diagram on the right is a simple scenario used by Kolaczkowski and Thornton (2004).</a:t>
            </a:r>
            <a:endParaRPr lang="en-US" sz="2400">
              <a:solidFill>
                <a:srgbClr val="000000"/>
              </a:solidFill>
              <a:latin typeface="Times New Roman" pitchFamily="-106" charset="0"/>
            </a:endParaRPr>
          </a:p>
        </p:txBody>
      </p:sp>
      <p:pic>
        <p:nvPicPr>
          <p:cNvPr id="58372" name="Picture 4" descr="Untitled-1.psd                                                 00064B5DMacintosh HD                   BEF75204:"/>
          <p:cNvPicPr>
            <a:picLocks noChangeAspect="1" noChangeArrowheads="1"/>
          </p:cNvPicPr>
          <p:nvPr/>
        </p:nvPicPr>
        <p:blipFill>
          <a:blip r:embed="rId2"/>
          <a:srcRect/>
          <a:stretch>
            <a:fillRect/>
          </a:stretch>
        </p:blipFill>
        <p:spPr bwMode="auto">
          <a:xfrm>
            <a:off x="5715000" y="2057400"/>
            <a:ext cx="2743200" cy="2108200"/>
          </a:xfrm>
          <a:prstGeom prst="rect">
            <a:avLst/>
          </a:prstGeom>
          <a:noFill/>
        </p:spPr>
      </p:pic>
      <p:sp>
        <p:nvSpPr>
          <p:cNvPr id="58373" name="Text Box 5"/>
          <p:cNvSpPr txBox="1">
            <a:spLocks noChangeArrowheads="1"/>
          </p:cNvSpPr>
          <p:nvPr/>
        </p:nvSpPr>
        <p:spPr bwMode="auto">
          <a:xfrm>
            <a:off x="5638800" y="4419600"/>
            <a:ext cx="2667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From Steel, 2005</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a:t>Long branch attraction</a:t>
            </a:r>
          </a:p>
        </p:txBody>
      </p:sp>
      <p:sp>
        <p:nvSpPr>
          <p:cNvPr id="56323" name="Rectangle 3"/>
          <p:cNvSpPr>
            <a:spLocks noGrp="1" noChangeArrowheads="1"/>
          </p:cNvSpPr>
          <p:nvPr>
            <p:ph type="body" sz="half" idx="1"/>
          </p:nvPr>
        </p:nvSpPr>
        <p:spPr/>
        <p:txBody>
          <a:bodyPr/>
          <a:lstStyle/>
          <a:p>
            <a:pPr>
              <a:lnSpc>
                <a:spcPct val="90000"/>
              </a:lnSpc>
            </a:pPr>
            <a:r>
              <a:rPr lang="en-US" sz="2400"/>
              <a:t>“Intuitively, with long branches leading to speices A and C, the probability of parallel changes that arrive at the same state becomes greater than the probability of an informative single change in the interior branch of the tree” (Felsenstein, 2004).</a:t>
            </a:r>
          </a:p>
        </p:txBody>
      </p:sp>
      <p:sp>
        <p:nvSpPr>
          <p:cNvPr id="56324" name="Line 4"/>
          <p:cNvSpPr>
            <a:spLocks noChangeShapeType="1"/>
          </p:cNvSpPr>
          <p:nvPr/>
        </p:nvSpPr>
        <p:spPr bwMode="auto">
          <a:xfrm>
            <a:off x="5334000" y="4191000"/>
            <a:ext cx="304800"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4648200" y="2133600"/>
            <a:ext cx="685800" cy="2057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26" name="Line 6"/>
          <p:cNvSpPr>
            <a:spLocks noChangeShapeType="1"/>
          </p:cNvSpPr>
          <p:nvPr/>
        </p:nvSpPr>
        <p:spPr bwMode="auto">
          <a:xfrm flipV="1">
            <a:off x="5638800" y="2133600"/>
            <a:ext cx="685800" cy="2057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27" name="Line 7"/>
          <p:cNvSpPr>
            <a:spLocks noChangeShapeType="1"/>
          </p:cNvSpPr>
          <p:nvPr/>
        </p:nvSpPr>
        <p:spPr bwMode="auto">
          <a:xfrm flipH="1">
            <a:off x="4953000" y="4191000"/>
            <a:ext cx="381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28" name="Line 8"/>
          <p:cNvSpPr>
            <a:spLocks noChangeShapeType="1"/>
          </p:cNvSpPr>
          <p:nvPr/>
        </p:nvSpPr>
        <p:spPr bwMode="auto">
          <a:xfrm>
            <a:off x="5638800" y="4191000"/>
            <a:ext cx="381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29" name="Text Box 9"/>
          <p:cNvSpPr txBox="1">
            <a:spLocks noChangeArrowheads="1"/>
          </p:cNvSpPr>
          <p:nvPr/>
        </p:nvSpPr>
        <p:spPr bwMode="auto">
          <a:xfrm>
            <a:off x="4419600" y="17526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a:t>
            </a:r>
          </a:p>
        </p:txBody>
      </p:sp>
      <p:sp>
        <p:nvSpPr>
          <p:cNvPr id="56330" name="Text Box 10"/>
          <p:cNvSpPr txBox="1">
            <a:spLocks noChangeArrowheads="1"/>
          </p:cNvSpPr>
          <p:nvPr/>
        </p:nvSpPr>
        <p:spPr bwMode="auto">
          <a:xfrm>
            <a:off x="6019800" y="47244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p>
        </p:txBody>
      </p:sp>
      <p:sp>
        <p:nvSpPr>
          <p:cNvPr id="56331" name="Text Box 11"/>
          <p:cNvSpPr txBox="1">
            <a:spLocks noChangeArrowheads="1"/>
          </p:cNvSpPr>
          <p:nvPr/>
        </p:nvSpPr>
        <p:spPr bwMode="auto">
          <a:xfrm>
            <a:off x="4648200" y="47244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a:t>
            </a:r>
          </a:p>
        </p:txBody>
      </p:sp>
      <p:sp>
        <p:nvSpPr>
          <p:cNvPr id="56332" name="Text Box 12"/>
          <p:cNvSpPr txBox="1">
            <a:spLocks noChangeArrowheads="1"/>
          </p:cNvSpPr>
          <p:nvPr/>
        </p:nvSpPr>
        <p:spPr bwMode="auto">
          <a:xfrm>
            <a:off x="6172200" y="17526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a:t>
            </a:r>
          </a:p>
        </p:txBody>
      </p:sp>
      <p:sp>
        <p:nvSpPr>
          <p:cNvPr id="56333" name="Line 13"/>
          <p:cNvSpPr>
            <a:spLocks noChangeShapeType="1"/>
          </p:cNvSpPr>
          <p:nvPr/>
        </p:nvSpPr>
        <p:spPr bwMode="auto">
          <a:xfrm flipH="1" flipV="1">
            <a:off x="7010400" y="2133600"/>
            <a:ext cx="838200" cy="838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34" name="Line 14"/>
          <p:cNvSpPr>
            <a:spLocks noChangeShapeType="1"/>
          </p:cNvSpPr>
          <p:nvPr/>
        </p:nvSpPr>
        <p:spPr bwMode="auto">
          <a:xfrm flipV="1">
            <a:off x="7848600" y="2133600"/>
            <a:ext cx="838200" cy="838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35" name="Line 15"/>
          <p:cNvSpPr>
            <a:spLocks noChangeShapeType="1"/>
          </p:cNvSpPr>
          <p:nvPr/>
        </p:nvSpPr>
        <p:spPr bwMode="auto">
          <a:xfrm flipH="1">
            <a:off x="7315200" y="4114800"/>
            <a:ext cx="53340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36" name="Line 16"/>
          <p:cNvSpPr>
            <a:spLocks noChangeShapeType="1"/>
          </p:cNvSpPr>
          <p:nvPr/>
        </p:nvSpPr>
        <p:spPr bwMode="auto">
          <a:xfrm>
            <a:off x="7848600" y="4114800"/>
            <a:ext cx="53340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37" name="Text Box 17"/>
          <p:cNvSpPr txBox="1">
            <a:spLocks noChangeArrowheads="1"/>
          </p:cNvSpPr>
          <p:nvPr/>
        </p:nvSpPr>
        <p:spPr bwMode="auto">
          <a:xfrm>
            <a:off x="6781800" y="17526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a:t>
            </a:r>
          </a:p>
        </p:txBody>
      </p:sp>
      <p:sp>
        <p:nvSpPr>
          <p:cNvPr id="56338" name="Text Box 18"/>
          <p:cNvSpPr txBox="1">
            <a:spLocks noChangeArrowheads="1"/>
          </p:cNvSpPr>
          <p:nvPr/>
        </p:nvSpPr>
        <p:spPr bwMode="auto">
          <a:xfrm>
            <a:off x="8382000" y="47244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p>
        </p:txBody>
      </p:sp>
      <p:sp>
        <p:nvSpPr>
          <p:cNvPr id="56339" name="Text Box 19"/>
          <p:cNvSpPr txBox="1">
            <a:spLocks noChangeArrowheads="1"/>
          </p:cNvSpPr>
          <p:nvPr/>
        </p:nvSpPr>
        <p:spPr bwMode="auto">
          <a:xfrm>
            <a:off x="7010400" y="47244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a:t>
            </a:r>
          </a:p>
        </p:txBody>
      </p:sp>
      <p:sp>
        <p:nvSpPr>
          <p:cNvPr id="56340" name="Text Box 20"/>
          <p:cNvSpPr txBox="1">
            <a:spLocks noChangeArrowheads="1"/>
          </p:cNvSpPr>
          <p:nvPr/>
        </p:nvSpPr>
        <p:spPr bwMode="auto">
          <a:xfrm>
            <a:off x="8534400" y="1752600"/>
            <a:ext cx="304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a:t>
            </a:r>
          </a:p>
        </p:txBody>
      </p:sp>
      <p:sp>
        <p:nvSpPr>
          <p:cNvPr id="56341" name="Line 21"/>
          <p:cNvSpPr>
            <a:spLocks noChangeShapeType="1"/>
          </p:cNvSpPr>
          <p:nvPr/>
        </p:nvSpPr>
        <p:spPr bwMode="auto">
          <a:xfrm>
            <a:off x="7848600" y="2971800"/>
            <a:ext cx="0" cy="1143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6342" name="Line 22"/>
          <p:cNvSpPr>
            <a:spLocks noChangeShapeType="1"/>
          </p:cNvSpPr>
          <p:nvPr/>
        </p:nvSpPr>
        <p:spPr bwMode="auto">
          <a:xfrm>
            <a:off x="6400800" y="3352800"/>
            <a:ext cx="4572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112" charset="-128"/>
                <a:cs typeface="ＭＳ Ｐゴシック" pitchFamily="-112" charset="-128"/>
              </a:rPr>
              <a:t>Phylogenomics</a:t>
            </a:r>
          </a:p>
        </p:txBody>
      </p:sp>
      <p:sp>
        <p:nvSpPr>
          <p:cNvPr id="16387" name="Content Placeholder 2"/>
          <p:cNvSpPr>
            <a:spLocks noGrp="1"/>
          </p:cNvSpPr>
          <p:nvPr>
            <p:ph idx="1"/>
          </p:nvPr>
        </p:nvSpPr>
        <p:spPr>
          <a:xfrm>
            <a:off x="457200" y="1981200"/>
            <a:ext cx="8153400" cy="4114800"/>
          </a:xfrm>
        </p:spPr>
        <p:txBody>
          <a:bodyPr/>
          <a:lstStyle/>
          <a:p>
            <a:pPr>
              <a:spcAft>
                <a:spcPts val="3000"/>
              </a:spcAft>
            </a:pPr>
            <a:r>
              <a:rPr lang="en-US" smtClean="0">
                <a:ea typeface="ＭＳ Ｐゴシック" pitchFamily="-112" charset="-128"/>
                <a:cs typeface="ＭＳ Ｐゴシック" pitchFamily="-112" charset="-128"/>
              </a:rPr>
              <a:t>Prediction of gene function (Eisen, 1998)</a:t>
            </a:r>
          </a:p>
          <a:p>
            <a:pPr>
              <a:spcAft>
                <a:spcPts val="3000"/>
              </a:spcAft>
            </a:pPr>
            <a:r>
              <a:rPr lang="en-US" smtClean="0">
                <a:ea typeface="ＭＳ Ｐゴシック" pitchFamily="-112" charset="-128"/>
                <a:cs typeface="ＭＳ Ｐゴシック" pitchFamily="-112" charset="-128"/>
              </a:rPr>
              <a:t>Establishment of evolutionary relationships </a:t>
            </a:r>
            <a:r>
              <a:rPr lang="en-US" altLang="zh-CN" smtClean="0">
                <a:ea typeface="ＭＳ Ｐゴシック" pitchFamily="-112" charset="-128"/>
                <a:cs typeface="ＭＳ Ｐゴシック" pitchFamily="-112" charset="-128"/>
              </a:rPr>
              <a:t>using genome or genome-scale data</a:t>
            </a:r>
            <a:endParaRPr lang="en-US" smtClean="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ea typeface="ＭＳ Ｐゴシック" pitchFamily="-112" charset="-128"/>
                <a:cs typeface="ＭＳ Ｐゴシック" pitchFamily="-112" charset="-128"/>
              </a:rPr>
              <a:t>One gene or more genes?</a:t>
            </a:r>
          </a:p>
        </p:txBody>
      </p:sp>
      <p:sp>
        <p:nvSpPr>
          <p:cNvPr id="17411" name="Rectangle 3"/>
          <p:cNvSpPr>
            <a:spLocks noGrp="1" noChangeArrowheads="1"/>
          </p:cNvSpPr>
          <p:nvPr>
            <p:ph type="body" idx="1"/>
          </p:nvPr>
        </p:nvSpPr>
        <p:spPr/>
        <p:txBody>
          <a:bodyPr/>
          <a:lstStyle/>
          <a:p>
            <a:r>
              <a:rPr lang="en-US">
                <a:ea typeface="ＭＳ Ｐゴシック" pitchFamily="-112" charset="-128"/>
                <a:cs typeface="ＭＳ Ｐゴシック" pitchFamily="-112" charset="-128"/>
              </a:rPr>
              <a:t>Single gene or a few genes often result low resolution.</a:t>
            </a:r>
          </a:p>
          <a:p>
            <a:r>
              <a:rPr lang="en-US">
                <a:ea typeface="ＭＳ Ｐゴシック" pitchFamily="-112" charset="-128"/>
                <a:cs typeface="ＭＳ Ｐゴシック" pitchFamily="-112" charset="-128"/>
              </a:rPr>
              <a:t>Single gene or a few genes may even reach to the wrong phylogeny.</a:t>
            </a:r>
          </a:p>
          <a:p>
            <a:endParaRPr lang="en-US">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217738" y="3581400"/>
            <a:ext cx="601662" cy="990600"/>
          </a:xfrm>
          <a:prstGeom prst="rect">
            <a:avLst/>
          </a:prstGeom>
          <a:noFill/>
          <a:ln w="9525">
            <a:noFill/>
            <a:miter lim="800000"/>
            <a:headEnd/>
            <a:tailEnd/>
          </a:ln>
        </p:spPr>
      </p:pic>
      <p:sp>
        <p:nvSpPr>
          <p:cNvPr id="18435" name="Text Box 3"/>
          <p:cNvSpPr txBox="1">
            <a:spLocks noChangeArrowheads="1"/>
          </p:cNvSpPr>
          <p:nvPr/>
        </p:nvSpPr>
        <p:spPr bwMode="auto">
          <a:xfrm>
            <a:off x="228600" y="3930650"/>
            <a:ext cx="1828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Phylogenetic signal</a:t>
            </a:r>
          </a:p>
        </p:txBody>
      </p:sp>
      <p:sp>
        <p:nvSpPr>
          <p:cNvPr id="18436" name="Text Box 4"/>
          <p:cNvSpPr txBox="1">
            <a:spLocks noChangeArrowheads="1"/>
          </p:cNvSpPr>
          <p:nvPr/>
        </p:nvSpPr>
        <p:spPr bwMode="auto">
          <a:xfrm>
            <a:off x="304800" y="2133600"/>
            <a:ext cx="1676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Systematic error</a:t>
            </a:r>
          </a:p>
        </p:txBody>
      </p:sp>
      <p:sp>
        <p:nvSpPr>
          <p:cNvPr id="18437" name="Line 5"/>
          <p:cNvSpPr>
            <a:spLocks noChangeShapeType="1"/>
          </p:cNvSpPr>
          <p:nvPr/>
        </p:nvSpPr>
        <p:spPr bwMode="auto">
          <a:xfrm>
            <a:off x="2743200" y="2362200"/>
            <a:ext cx="0" cy="6096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38" name="Line 6"/>
          <p:cNvSpPr>
            <a:spLocks noChangeShapeType="1"/>
          </p:cNvSpPr>
          <p:nvPr/>
        </p:nvSpPr>
        <p:spPr bwMode="auto">
          <a:xfrm>
            <a:off x="2743200" y="685800"/>
            <a:ext cx="152400" cy="12954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39" name="Line 7"/>
          <p:cNvSpPr>
            <a:spLocks noChangeShapeType="1"/>
          </p:cNvSpPr>
          <p:nvPr/>
        </p:nvSpPr>
        <p:spPr bwMode="auto">
          <a:xfrm>
            <a:off x="2438400" y="1219200"/>
            <a:ext cx="0" cy="5334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40" name="Line 8"/>
          <p:cNvSpPr>
            <a:spLocks noChangeShapeType="1"/>
          </p:cNvSpPr>
          <p:nvPr/>
        </p:nvSpPr>
        <p:spPr bwMode="auto">
          <a:xfrm>
            <a:off x="1981200" y="1524000"/>
            <a:ext cx="457200" cy="2286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41" name="Line 9"/>
          <p:cNvSpPr>
            <a:spLocks noChangeShapeType="1"/>
          </p:cNvSpPr>
          <p:nvPr/>
        </p:nvSpPr>
        <p:spPr bwMode="auto">
          <a:xfrm flipH="1">
            <a:off x="2743200" y="1066800"/>
            <a:ext cx="533400" cy="12954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42" name="Line 10"/>
          <p:cNvSpPr>
            <a:spLocks noChangeShapeType="1"/>
          </p:cNvSpPr>
          <p:nvPr/>
        </p:nvSpPr>
        <p:spPr bwMode="auto">
          <a:xfrm>
            <a:off x="2438400" y="1752600"/>
            <a:ext cx="304800" cy="6096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43" name="Line 11"/>
          <p:cNvSpPr>
            <a:spLocks noChangeShapeType="1"/>
          </p:cNvSpPr>
          <p:nvPr/>
        </p:nvSpPr>
        <p:spPr bwMode="auto">
          <a:xfrm>
            <a:off x="4876800" y="2743200"/>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4" name="Line 12"/>
          <p:cNvSpPr>
            <a:spLocks noChangeShapeType="1"/>
          </p:cNvSpPr>
          <p:nvPr/>
        </p:nvSpPr>
        <p:spPr bwMode="auto">
          <a:xfrm>
            <a:off x="4953000" y="2286000"/>
            <a:ext cx="762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5" name="Line 13"/>
          <p:cNvSpPr>
            <a:spLocks noChangeShapeType="1"/>
          </p:cNvSpPr>
          <p:nvPr/>
        </p:nvSpPr>
        <p:spPr bwMode="auto">
          <a:xfrm flipH="1">
            <a:off x="4724400" y="2286000"/>
            <a:ext cx="1524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6" name="Line 14"/>
          <p:cNvSpPr>
            <a:spLocks noChangeShapeType="1"/>
          </p:cNvSpPr>
          <p:nvPr/>
        </p:nvSpPr>
        <p:spPr bwMode="auto">
          <a:xfrm>
            <a:off x="4572000" y="2286000"/>
            <a:ext cx="1524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7" name="Line 15"/>
          <p:cNvSpPr>
            <a:spLocks noChangeShapeType="1"/>
          </p:cNvSpPr>
          <p:nvPr/>
        </p:nvSpPr>
        <p:spPr bwMode="auto">
          <a:xfrm flipH="1">
            <a:off x="4876800" y="2514600"/>
            <a:ext cx="1524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8" name="Line 16"/>
          <p:cNvSpPr>
            <a:spLocks noChangeShapeType="1"/>
          </p:cNvSpPr>
          <p:nvPr/>
        </p:nvSpPr>
        <p:spPr bwMode="auto">
          <a:xfrm>
            <a:off x="4724400" y="2514600"/>
            <a:ext cx="1524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49" name="Line 17"/>
          <p:cNvSpPr>
            <a:spLocks noChangeShapeType="1"/>
          </p:cNvSpPr>
          <p:nvPr/>
        </p:nvSpPr>
        <p:spPr bwMode="auto">
          <a:xfrm>
            <a:off x="7010400" y="2362200"/>
            <a:ext cx="0" cy="6096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0" name="Line 18"/>
          <p:cNvSpPr>
            <a:spLocks noChangeShapeType="1"/>
          </p:cNvSpPr>
          <p:nvPr/>
        </p:nvSpPr>
        <p:spPr bwMode="auto">
          <a:xfrm>
            <a:off x="7086600" y="1524000"/>
            <a:ext cx="76200" cy="6858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1" name="Line 19"/>
          <p:cNvSpPr>
            <a:spLocks noChangeShapeType="1"/>
          </p:cNvSpPr>
          <p:nvPr/>
        </p:nvSpPr>
        <p:spPr bwMode="auto">
          <a:xfrm flipH="1">
            <a:off x="7467600" y="1600200"/>
            <a:ext cx="457200" cy="3048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2" name="Line 20"/>
          <p:cNvSpPr>
            <a:spLocks noChangeShapeType="1"/>
          </p:cNvSpPr>
          <p:nvPr/>
        </p:nvSpPr>
        <p:spPr bwMode="auto">
          <a:xfrm flipH="1">
            <a:off x="7467600" y="1524000"/>
            <a:ext cx="152400" cy="3810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3" name="Line 21"/>
          <p:cNvSpPr>
            <a:spLocks noChangeShapeType="1"/>
          </p:cNvSpPr>
          <p:nvPr/>
        </p:nvSpPr>
        <p:spPr bwMode="auto">
          <a:xfrm flipH="1">
            <a:off x="7010400" y="1905000"/>
            <a:ext cx="457200" cy="4572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4" name="Line 22"/>
          <p:cNvSpPr>
            <a:spLocks noChangeShapeType="1"/>
          </p:cNvSpPr>
          <p:nvPr/>
        </p:nvSpPr>
        <p:spPr bwMode="auto">
          <a:xfrm>
            <a:off x="6553200" y="1371600"/>
            <a:ext cx="457200" cy="9906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5" name="Line 23"/>
          <p:cNvSpPr>
            <a:spLocks noChangeShapeType="1"/>
          </p:cNvSpPr>
          <p:nvPr/>
        </p:nvSpPr>
        <p:spPr bwMode="auto">
          <a:xfrm flipH="1">
            <a:off x="5029200" y="2286000"/>
            <a:ext cx="15240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8456" name="Line 24"/>
          <p:cNvSpPr>
            <a:spLocks noChangeShapeType="1"/>
          </p:cNvSpPr>
          <p:nvPr/>
        </p:nvSpPr>
        <p:spPr bwMode="auto">
          <a:xfrm flipH="1">
            <a:off x="2514600" y="1447800"/>
            <a:ext cx="228600" cy="4572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8457" name="Line 25"/>
          <p:cNvSpPr>
            <a:spLocks noChangeShapeType="1"/>
          </p:cNvSpPr>
          <p:nvPr/>
        </p:nvSpPr>
        <p:spPr bwMode="auto">
          <a:xfrm>
            <a:off x="7467600" y="990600"/>
            <a:ext cx="76200" cy="685800"/>
          </a:xfrm>
          <a:prstGeom prst="line">
            <a:avLst/>
          </a:prstGeom>
          <a:noFill/>
          <a:ln w="38100">
            <a:solidFill>
              <a:schemeClr val="tx1"/>
            </a:solidFill>
            <a:round/>
            <a:headEnd/>
            <a:tailEnd/>
          </a:ln>
        </p:spPr>
        <p:txBody>
          <a:bodyPr wrap="none" anchor="ctr">
            <a:prstTxWarp prst="textNoShape">
              <a:avLst/>
            </a:prstTxWarp>
          </a:bodyPr>
          <a:lstStyle/>
          <a:p>
            <a:endParaRPr lang="en-US"/>
          </a:p>
        </p:txBody>
      </p:sp>
      <p:pic>
        <p:nvPicPr>
          <p:cNvPr id="18458" name="Picture 26"/>
          <p:cNvPicPr>
            <a:picLocks noChangeAspect="1" noChangeArrowheads="1"/>
          </p:cNvPicPr>
          <p:nvPr/>
        </p:nvPicPr>
        <p:blipFill>
          <a:blip r:embed="rId2"/>
          <a:srcRect/>
          <a:stretch>
            <a:fillRect/>
          </a:stretch>
        </p:blipFill>
        <p:spPr bwMode="auto">
          <a:xfrm>
            <a:off x="4579938" y="3505200"/>
            <a:ext cx="601662" cy="990600"/>
          </a:xfrm>
          <a:prstGeom prst="rect">
            <a:avLst/>
          </a:prstGeom>
          <a:noFill/>
          <a:ln w="9525">
            <a:noFill/>
            <a:miter lim="800000"/>
            <a:headEnd/>
            <a:tailEnd/>
          </a:ln>
        </p:spPr>
      </p:pic>
      <p:pic>
        <p:nvPicPr>
          <p:cNvPr id="18459" name="Picture 27"/>
          <p:cNvPicPr>
            <a:picLocks noChangeAspect="1" noChangeArrowheads="1"/>
          </p:cNvPicPr>
          <p:nvPr/>
        </p:nvPicPr>
        <p:blipFill>
          <a:blip r:embed="rId2"/>
          <a:srcRect/>
          <a:stretch>
            <a:fillRect/>
          </a:stretch>
        </p:blipFill>
        <p:spPr bwMode="auto">
          <a:xfrm>
            <a:off x="6705600" y="3505200"/>
            <a:ext cx="601663" cy="990600"/>
          </a:xfrm>
          <a:prstGeom prst="rect">
            <a:avLst/>
          </a:prstGeom>
          <a:noFill/>
          <a:ln w="9525">
            <a:noFill/>
            <a:miter lim="800000"/>
            <a:headEnd/>
            <a:tailEnd/>
          </a:ln>
        </p:spPr>
      </p:pic>
      <p:sp>
        <p:nvSpPr>
          <p:cNvPr id="18460" name="Text Box 28"/>
          <p:cNvSpPr txBox="1">
            <a:spLocks noChangeArrowheads="1"/>
          </p:cNvSpPr>
          <p:nvPr/>
        </p:nvSpPr>
        <p:spPr bwMode="auto">
          <a:xfrm>
            <a:off x="2971800" y="3092450"/>
            <a:ext cx="685800" cy="823913"/>
          </a:xfrm>
          <a:prstGeom prst="rect">
            <a:avLst/>
          </a:prstGeom>
          <a:noFill/>
          <a:ln w="9525">
            <a:noFill/>
            <a:miter lim="800000"/>
            <a:headEnd/>
            <a:tailEnd/>
          </a:ln>
        </p:spPr>
        <p:txBody>
          <a:bodyPr>
            <a:prstTxWarp prst="textNoShape">
              <a:avLst/>
            </a:prstTxWarp>
            <a:spAutoFit/>
          </a:bodyPr>
          <a:lstStyle/>
          <a:p>
            <a:pPr>
              <a:spcBef>
                <a:spcPct val="50000"/>
              </a:spcBef>
            </a:pPr>
            <a:r>
              <a:rPr lang="en-US" sz="4800"/>
              <a:t>+</a:t>
            </a:r>
          </a:p>
        </p:txBody>
      </p:sp>
      <p:sp>
        <p:nvSpPr>
          <p:cNvPr id="18461" name="Text Box 29"/>
          <p:cNvSpPr txBox="1">
            <a:spLocks noChangeArrowheads="1"/>
          </p:cNvSpPr>
          <p:nvPr/>
        </p:nvSpPr>
        <p:spPr bwMode="auto">
          <a:xfrm>
            <a:off x="5638800" y="3048000"/>
            <a:ext cx="685800" cy="823913"/>
          </a:xfrm>
          <a:prstGeom prst="rect">
            <a:avLst/>
          </a:prstGeom>
          <a:noFill/>
          <a:ln w="9525">
            <a:noFill/>
            <a:miter lim="800000"/>
            <a:headEnd/>
            <a:tailEnd/>
          </a:ln>
        </p:spPr>
        <p:txBody>
          <a:bodyPr>
            <a:prstTxWarp prst="textNoShape">
              <a:avLst/>
            </a:prstTxWarp>
            <a:spAutoFit/>
          </a:bodyPr>
          <a:lstStyle/>
          <a:p>
            <a:pPr>
              <a:spcBef>
                <a:spcPct val="50000"/>
              </a:spcBef>
            </a:pPr>
            <a:r>
              <a:rPr lang="en-US" sz="4800"/>
              <a:t>+</a:t>
            </a:r>
          </a:p>
        </p:txBody>
      </p:sp>
      <p:sp>
        <p:nvSpPr>
          <p:cNvPr id="18462" name="Text Box 30"/>
          <p:cNvSpPr txBox="1">
            <a:spLocks noChangeArrowheads="1"/>
          </p:cNvSpPr>
          <p:nvPr/>
        </p:nvSpPr>
        <p:spPr bwMode="auto">
          <a:xfrm>
            <a:off x="7620000" y="3048000"/>
            <a:ext cx="1524000" cy="823913"/>
          </a:xfrm>
          <a:prstGeom prst="rect">
            <a:avLst/>
          </a:prstGeom>
          <a:noFill/>
          <a:ln w="9525">
            <a:noFill/>
            <a:miter lim="800000"/>
            <a:headEnd/>
            <a:tailEnd/>
          </a:ln>
        </p:spPr>
        <p:txBody>
          <a:bodyPr>
            <a:prstTxWarp prst="textNoShape">
              <a:avLst/>
            </a:prstTxWarp>
            <a:spAutoFit/>
          </a:bodyPr>
          <a:lstStyle/>
          <a:p>
            <a:pPr>
              <a:spcBef>
                <a:spcPct val="50000"/>
              </a:spcBef>
            </a:pPr>
            <a:r>
              <a:rPr lang="en-US" sz="4800"/>
              <a:t>+ …</a:t>
            </a:r>
          </a:p>
        </p:txBody>
      </p:sp>
      <p:sp>
        <p:nvSpPr>
          <p:cNvPr id="18463" name="Text Box 31"/>
          <p:cNvSpPr txBox="1">
            <a:spLocks noChangeArrowheads="1"/>
          </p:cNvSpPr>
          <p:nvPr/>
        </p:nvSpPr>
        <p:spPr bwMode="auto">
          <a:xfrm>
            <a:off x="2133600" y="5181600"/>
            <a:ext cx="1066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Gene A</a:t>
            </a:r>
          </a:p>
        </p:txBody>
      </p:sp>
      <p:sp>
        <p:nvSpPr>
          <p:cNvPr id="18464" name="Text Box 32"/>
          <p:cNvSpPr txBox="1">
            <a:spLocks noChangeArrowheads="1"/>
          </p:cNvSpPr>
          <p:nvPr/>
        </p:nvSpPr>
        <p:spPr bwMode="auto">
          <a:xfrm>
            <a:off x="4495800" y="5181600"/>
            <a:ext cx="1066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Gene B</a:t>
            </a:r>
          </a:p>
        </p:txBody>
      </p:sp>
      <p:sp>
        <p:nvSpPr>
          <p:cNvPr id="18465" name="Text Box 33"/>
          <p:cNvSpPr txBox="1">
            <a:spLocks noChangeArrowheads="1"/>
          </p:cNvSpPr>
          <p:nvPr/>
        </p:nvSpPr>
        <p:spPr bwMode="auto">
          <a:xfrm>
            <a:off x="6553200" y="5181600"/>
            <a:ext cx="1066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Gene 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9-11-18 at 7.51.31 PM.png"/>
          <p:cNvPicPr>
            <a:picLocks noChangeAspect="1"/>
          </p:cNvPicPr>
          <p:nvPr/>
        </p:nvPicPr>
        <p:blipFill>
          <a:blip r:embed="rId2"/>
          <a:stretch>
            <a:fillRect/>
          </a:stretch>
        </p:blipFill>
        <p:spPr>
          <a:xfrm>
            <a:off x="2098675" y="304800"/>
            <a:ext cx="4946650" cy="6248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9-11-18 at 7.53.50 PM.png"/>
          <p:cNvPicPr>
            <a:picLocks noChangeAspect="1"/>
          </p:cNvPicPr>
          <p:nvPr/>
        </p:nvPicPr>
        <p:blipFill>
          <a:blip r:embed="rId2"/>
          <a:stretch>
            <a:fillRect/>
          </a:stretch>
        </p:blipFill>
        <p:spPr>
          <a:xfrm>
            <a:off x="1534767" y="334460"/>
            <a:ext cx="6074466" cy="6189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faces of one process: phylogenetics vs. population genetics</a:t>
            </a:r>
            <a:endParaRPr lang="en-US" dirty="0"/>
          </a:p>
        </p:txBody>
      </p:sp>
      <p:pic>
        <p:nvPicPr>
          <p:cNvPr id="4" name="Content Placeholder 3" descr="treeoflifefo.jpg"/>
          <p:cNvPicPr>
            <a:picLocks noGrp="1" noChangeAspect="1"/>
          </p:cNvPicPr>
          <p:nvPr>
            <p:ph idx="1"/>
          </p:nvPr>
        </p:nvPicPr>
        <p:blipFill>
          <a:blip r:embed="rId2"/>
          <a:srcRect l="-32912" r="-32912"/>
          <a:stretch>
            <a:fillRect/>
          </a:stretch>
        </p:blipFill>
        <p:spPr/>
      </p:pic>
      <p:grpSp>
        <p:nvGrpSpPr>
          <p:cNvPr id="8" name="Group 7"/>
          <p:cNvGrpSpPr/>
          <p:nvPr/>
        </p:nvGrpSpPr>
        <p:grpSpPr>
          <a:xfrm>
            <a:off x="1219200" y="3048000"/>
            <a:ext cx="1524000" cy="990600"/>
            <a:chOff x="1219200" y="3048000"/>
            <a:chExt cx="1524000" cy="990600"/>
          </a:xfrm>
        </p:grpSpPr>
        <p:sp>
          <p:nvSpPr>
            <p:cNvPr id="5" name="Rectangle 4"/>
            <p:cNvSpPr/>
            <p:nvPr/>
          </p:nvSpPr>
          <p:spPr>
            <a:xfrm>
              <a:off x="2133600" y="3733800"/>
              <a:ext cx="609600" cy="304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219200" y="3048000"/>
              <a:ext cx="9144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altLang="zh-CN" dirty="0" smtClean="0">
                <a:latin typeface="华文楷体"/>
                <a:ea typeface="华文楷体"/>
                <a:cs typeface="华文楷体"/>
              </a:rPr>
              <a:t>DNA Barcoding  </a:t>
            </a:r>
            <a:br>
              <a:rPr lang="en-US" altLang="zh-CN" dirty="0" smtClean="0">
                <a:latin typeface="华文楷体"/>
                <a:ea typeface="华文楷体"/>
                <a:cs typeface="华文楷体"/>
              </a:rPr>
            </a:br>
            <a:r>
              <a:rPr lang="en-US" altLang="zh-CN" dirty="0" smtClean="0">
                <a:latin typeface="华文楷体"/>
                <a:ea typeface="华文楷体"/>
                <a:cs typeface="华文楷体"/>
              </a:rPr>
              <a:t>Species delimitation / identification</a:t>
            </a:r>
            <a:endParaRPr lang="en-US" dirty="0">
              <a:latin typeface="华文楷体"/>
              <a:ea typeface="华文楷体"/>
              <a:cs typeface="华文楷体"/>
            </a:endParaRPr>
          </a:p>
        </p:txBody>
      </p:sp>
      <p:grpSp>
        <p:nvGrpSpPr>
          <p:cNvPr id="3" name="组合 25"/>
          <p:cNvGrpSpPr/>
          <p:nvPr/>
        </p:nvGrpSpPr>
        <p:grpSpPr>
          <a:xfrm>
            <a:off x="533400" y="2532578"/>
            <a:ext cx="6125705" cy="1964529"/>
            <a:chOff x="465539" y="4538799"/>
            <a:chExt cx="8167607" cy="1964529"/>
          </a:xfrm>
        </p:grpSpPr>
        <p:grpSp>
          <p:nvGrpSpPr>
            <p:cNvPr id="4" name="组合 6"/>
            <p:cNvGrpSpPr/>
            <p:nvPr/>
          </p:nvGrpSpPr>
          <p:grpSpPr>
            <a:xfrm>
              <a:off x="465539" y="5273722"/>
              <a:ext cx="1888977" cy="836062"/>
              <a:chOff x="-135952" y="2049915"/>
              <a:chExt cx="1888977" cy="836062"/>
            </a:xfrm>
          </p:grpSpPr>
          <p:sp>
            <p:nvSpPr>
              <p:cNvPr id="22" name="圆角矩形 7"/>
              <p:cNvSpPr/>
              <p:nvPr/>
            </p:nvSpPr>
            <p:spPr>
              <a:xfrm>
                <a:off x="3788" y="2049915"/>
                <a:ext cx="1672125" cy="836062"/>
              </a:xfrm>
              <a:prstGeom prst="roundRect">
                <a:avLst>
                  <a:gd name="adj" fmla="val 1000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圆角矩形 4"/>
              <p:cNvSpPr/>
              <p:nvPr/>
            </p:nvSpPr>
            <p:spPr>
              <a:xfrm>
                <a:off x="-135952" y="2074402"/>
                <a:ext cx="1888977" cy="787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dirty="0" smtClean="0">
                    <a:solidFill>
                      <a:schemeClr val="tx1"/>
                    </a:solidFill>
                    <a:effectLst>
                      <a:outerShdw blurRad="50800" dist="38100" dir="2700000" algn="tl" rotWithShape="0">
                        <a:prstClr val="black">
                          <a:alpha val="40000"/>
                        </a:prstClr>
                      </a:outerShdw>
                    </a:effectLst>
                  </a:rPr>
                  <a:t>DNA Extraction</a:t>
                </a:r>
                <a:endParaRPr lang="zh-CN" altLang="en-US" sz="2400" kern="1200" dirty="0">
                  <a:solidFill>
                    <a:schemeClr val="tx1"/>
                  </a:solidFill>
                  <a:effectLst>
                    <a:outerShdw blurRad="50800" dist="38100" dir="2700000" algn="tl" rotWithShape="0">
                      <a:prstClr val="black">
                        <a:alpha val="40000"/>
                      </a:prstClr>
                    </a:outerShdw>
                  </a:effectLst>
                </a:endParaRPr>
              </a:p>
            </p:txBody>
          </p:sp>
        </p:grpSp>
        <p:sp>
          <p:nvSpPr>
            <p:cNvPr id="6" name="直接连接符 3"/>
            <p:cNvSpPr/>
            <p:nvPr/>
          </p:nvSpPr>
          <p:spPr>
            <a:xfrm>
              <a:off x="2301891" y="5625885"/>
              <a:ext cx="986380" cy="251311"/>
            </a:xfrm>
            <a:custGeom>
              <a:avLst/>
              <a:gdLst/>
              <a:ahLst/>
              <a:cxnLst/>
              <a:rect l="0" t="0" r="0" b="0"/>
              <a:pathLst>
                <a:path>
                  <a:moveTo>
                    <a:pt x="0" y="16918"/>
                  </a:moveTo>
                  <a:lnTo>
                    <a:pt x="986380" y="16918"/>
                  </a:lnTo>
                </a:path>
              </a:pathLst>
            </a:custGeom>
            <a:solidFill>
              <a:srgbClr val="7030A0"/>
            </a:solid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5" name="组合 10"/>
            <p:cNvGrpSpPr/>
            <p:nvPr/>
          </p:nvGrpSpPr>
          <p:grpSpPr>
            <a:xfrm>
              <a:off x="3431137" y="5093342"/>
              <a:ext cx="2520212" cy="1065085"/>
              <a:chOff x="3788" y="2049914"/>
              <a:chExt cx="2520212" cy="1065085"/>
            </a:xfrm>
          </p:grpSpPr>
          <p:sp>
            <p:nvSpPr>
              <p:cNvPr id="20" name="圆角矩形 11"/>
              <p:cNvSpPr/>
              <p:nvPr/>
            </p:nvSpPr>
            <p:spPr>
              <a:xfrm>
                <a:off x="3788" y="2049914"/>
                <a:ext cx="2520212" cy="1065085"/>
              </a:xfrm>
              <a:prstGeom prst="roundRect">
                <a:avLst>
                  <a:gd name="adj" fmla="val 1000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圆角矩形 4"/>
              <p:cNvSpPr/>
              <p:nvPr/>
            </p:nvSpPr>
            <p:spPr>
              <a:xfrm>
                <a:off x="28275" y="2074401"/>
                <a:ext cx="2356240" cy="1040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dirty="0" smtClean="0">
                    <a:solidFill>
                      <a:schemeClr val="tx1"/>
                    </a:solidFill>
                    <a:effectLst>
                      <a:outerShdw blurRad="50800" dist="38100" dir="2700000" algn="tl" rotWithShape="0">
                        <a:prstClr val="black">
                          <a:alpha val="40000"/>
                        </a:prstClr>
                      </a:outerShdw>
                    </a:effectLst>
                  </a:rPr>
                  <a:t>PCR </a:t>
                </a:r>
                <a:r>
                  <a:rPr lang="en-US" altLang="zh-CN" sz="2400" dirty="0" err="1" smtClean="0">
                    <a:solidFill>
                      <a:schemeClr val="tx1"/>
                    </a:solidFill>
                    <a:effectLst>
                      <a:outerShdw blurRad="50800" dist="38100" dir="2700000" algn="tl" rotWithShape="0">
                        <a:prstClr val="black">
                          <a:alpha val="40000"/>
                        </a:prstClr>
                      </a:outerShdw>
                    </a:effectLst>
                  </a:rPr>
                  <a:t>amplificationCOI</a:t>
                </a:r>
                <a:endParaRPr lang="zh-CN" altLang="en-US" sz="2400" kern="1200" dirty="0">
                  <a:solidFill>
                    <a:schemeClr val="tx1"/>
                  </a:solidFill>
                  <a:effectLst>
                    <a:outerShdw blurRad="50800" dist="38100" dir="2700000" algn="tl" rotWithShape="0">
                      <a:prstClr val="black">
                        <a:alpha val="40000"/>
                      </a:prstClr>
                    </a:outerShdw>
                  </a:effectLst>
                </a:endParaRPr>
              </a:p>
            </p:txBody>
          </p:sp>
        </p:grpSp>
        <p:grpSp>
          <p:nvGrpSpPr>
            <p:cNvPr id="7" name="组合 13"/>
            <p:cNvGrpSpPr/>
            <p:nvPr/>
          </p:nvGrpSpPr>
          <p:grpSpPr>
            <a:xfrm>
              <a:off x="6291756" y="4780532"/>
              <a:ext cx="107872" cy="986380"/>
              <a:chOff x="1927126" y="1612270"/>
              <a:chExt cx="107872" cy="986380"/>
            </a:xfrm>
          </p:grpSpPr>
          <p:sp>
            <p:nvSpPr>
              <p:cNvPr id="18" name="直接连接符 3"/>
              <p:cNvSpPr/>
              <p:nvPr/>
            </p:nvSpPr>
            <p:spPr>
              <a:xfrm rot="18761653">
                <a:off x="1450855" y="2088541"/>
                <a:ext cx="986380" cy="33838"/>
              </a:xfrm>
              <a:custGeom>
                <a:avLst/>
                <a:gdLst/>
                <a:ahLst/>
                <a:cxnLst/>
                <a:rect l="0" t="0" r="0" b="0"/>
                <a:pathLst>
                  <a:path>
                    <a:moveTo>
                      <a:pt x="0" y="16918"/>
                    </a:moveTo>
                    <a:lnTo>
                      <a:pt x="986380" y="16918"/>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直接连接符 4"/>
              <p:cNvSpPr/>
              <p:nvPr/>
            </p:nvSpPr>
            <p:spPr>
              <a:xfrm rot="18761653">
                <a:off x="1985679" y="2080800"/>
                <a:ext cx="49319" cy="49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zh-CN" altLang="en-US" sz="300" kern="1200"/>
              </a:p>
            </p:txBody>
          </p:sp>
        </p:grpSp>
        <p:grpSp>
          <p:nvGrpSpPr>
            <p:cNvPr id="8" name="组合 16"/>
            <p:cNvGrpSpPr/>
            <p:nvPr/>
          </p:nvGrpSpPr>
          <p:grpSpPr>
            <a:xfrm>
              <a:off x="5827532" y="5573875"/>
              <a:ext cx="1027350" cy="355329"/>
              <a:chOff x="1007648" y="2080800"/>
              <a:chExt cx="1027350" cy="355329"/>
            </a:xfrm>
          </p:grpSpPr>
          <p:sp>
            <p:nvSpPr>
              <p:cNvPr id="16" name="直接连接符 3"/>
              <p:cNvSpPr/>
              <p:nvPr/>
            </p:nvSpPr>
            <p:spPr>
              <a:xfrm rot="1543045">
                <a:off x="1007648" y="2346098"/>
                <a:ext cx="986380" cy="90031"/>
              </a:xfrm>
              <a:custGeom>
                <a:avLst/>
                <a:gdLst/>
                <a:ahLst/>
                <a:cxnLst/>
                <a:rect l="0" t="0" r="0" b="0"/>
                <a:pathLst>
                  <a:path>
                    <a:moveTo>
                      <a:pt x="0" y="16918"/>
                    </a:moveTo>
                    <a:lnTo>
                      <a:pt x="986380" y="16918"/>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直接连接符 4"/>
              <p:cNvSpPr/>
              <p:nvPr/>
            </p:nvSpPr>
            <p:spPr>
              <a:xfrm rot="18761653">
                <a:off x="1985679" y="2080800"/>
                <a:ext cx="49319" cy="49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zh-CN" altLang="en-US" sz="300" kern="1200"/>
              </a:p>
            </p:txBody>
          </p:sp>
        </p:grpSp>
        <p:grpSp>
          <p:nvGrpSpPr>
            <p:cNvPr id="9" name="组合 19"/>
            <p:cNvGrpSpPr/>
            <p:nvPr/>
          </p:nvGrpSpPr>
          <p:grpSpPr>
            <a:xfrm>
              <a:off x="6906231" y="4538799"/>
              <a:ext cx="1672125" cy="836062"/>
              <a:chOff x="3788" y="2049915"/>
              <a:chExt cx="1672125" cy="836062"/>
            </a:xfrm>
          </p:grpSpPr>
          <p:sp>
            <p:nvSpPr>
              <p:cNvPr id="14" name="圆角矩形 20"/>
              <p:cNvSpPr/>
              <p:nvPr/>
            </p:nvSpPr>
            <p:spPr>
              <a:xfrm>
                <a:off x="3788" y="2049915"/>
                <a:ext cx="1672125" cy="836062"/>
              </a:xfrm>
              <a:prstGeom prst="roundRect">
                <a:avLst>
                  <a:gd name="adj" fmla="val 1000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圆角矩形 4"/>
              <p:cNvSpPr/>
              <p:nvPr/>
            </p:nvSpPr>
            <p:spPr>
              <a:xfrm>
                <a:off x="28275" y="2074402"/>
                <a:ext cx="1623151" cy="787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dirty="0" smtClean="0">
                    <a:solidFill>
                      <a:schemeClr val="tx1"/>
                    </a:solidFill>
                    <a:effectLst>
                      <a:outerShdw blurRad="50800" dist="38100" dir="2700000" algn="tl" rotWithShape="0">
                        <a:prstClr val="black">
                          <a:alpha val="40000"/>
                        </a:prstClr>
                      </a:outerShdw>
                    </a:effectLst>
                  </a:rPr>
                  <a:t>Calculate distance</a:t>
                </a:r>
                <a:endParaRPr lang="zh-CN" altLang="en-US" sz="2400" kern="1200" dirty="0">
                  <a:solidFill>
                    <a:schemeClr val="tx1"/>
                  </a:solidFill>
                  <a:effectLst>
                    <a:outerShdw blurRad="50800" dist="38100" dir="2700000" algn="tl" rotWithShape="0">
                      <a:prstClr val="black">
                        <a:alpha val="40000"/>
                      </a:prstClr>
                    </a:outerShdw>
                  </a:effectLst>
                </a:endParaRPr>
              </a:p>
            </p:txBody>
          </p:sp>
        </p:grpSp>
        <p:grpSp>
          <p:nvGrpSpPr>
            <p:cNvPr id="10" name="组合 22"/>
            <p:cNvGrpSpPr/>
            <p:nvPr/>
          </p:nvGrpSpPr>
          <p:grpSpPr>
            <a:xfrm>
              <a:off x="6953653" y="5667266"/>
              <a:ext cx="1679493" cy="836062"/>
              <a:chOff x="-28067" y="2049915"/>
              <a:chExt cx="1679493" cy="836062"/>
            </a:xfrm>
          </p:grpSpPr>
          <p:sp>
            <p:nvSpPr>
              <p:cNvPr id="12" name="圆角矩形 23"/>
              <p:cNvSpPr/>
              <p:nvPr/>
            </p:nvSpPr>
            <p:spPr>
              <a:xfrm>
                <a:off x="-28067" y="2049915"/>
                <a:ext cx="1672125" cy="836062"/>
              </a:xfrm>
              <a:prstGeom prst="roundRect">
                <a:avLst>
                  <a:gd name="adj" fmla="val 1000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圆角矩形 4"/>
              <p:cNvSpPr/>
              <p:nvPr/>
            </p:nvSpPr>
            <p:spPr>
              <a:xfrm>
                <a:off x="28275" y="2074402"/>
                <a:ext cx="1623151" cy="787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chemeClr val="tx1"/>
                    </a:solidFill>
                    <a:effectLst>
                      <a:outerShdw blurRad="50800" dist="38100" dir="2700000" algn="tl" rotWithShape="0">
                        <a:prstClr val="black">
                          <a:alpha val="40000"/>
                        </a:prstClr>
                      </a:outerShdw>
                    </a:effectLst>
                  </a:rPr>
                  <a:t>Build tree</a:t>
                </a:r>
                <a:endParaRPr lang="zh-CN" altLang="en-US" sz="2400" kern="1200" dirty="0">
                  <a:solidFill>
                    <a:schemeClr val="tx1"/>
                  </a:solidFill>
                  <a:effectLst>
                    <a:outerShdw blurRad="50800" dist="38100" dir="2700000" algn="tl" rotWithShape="0">
                      <a:prstClr val="black">
                        <a:alpha val="40000"/>
                      </a:prstClr>
                    </a:outerShdw>
                  </a:effectLst>
                </a:endParaRPr>
              </a:p>
            </p:txBody>
          </p:sp>
        </p:grpSp>
      </p:grpSp>
      <p:sp>
        <p:nvSpPr>
          <p:cNvPr id="24" name="圆角矩形 23"/>
          <p:cNvSpPr/>
          <p:nvPr/>
        </p:nvSpPr>
        <p:spPr>
          <a:xfrm>
            <a:off x="7204106" y="3204948"/>
            <a:ext cx="1254094" cy="836062"/>
          </a:xfrm>
          <a:prstGeom prst="roundRect">
            <a:avLst>
              <a:gd name="adj" fmla="val 1000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26" name="Straight Connector 25"/>
          <p:cNvCxnSpPr>
            <a:stCxn id="15" idx="3"/>
            <a:endCxn id="24" idx="1"/>
          </p:cNvCxnSpPr>
          <p:nvPr/>
        </p:nvCxnSpPr>
        <p:spPr>
          <a:xfrm>
            <a:off x="6599647" y="2950609"/>
            <a:ext cx="604459" cy="6723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2" idx="3"/>
            <a:endCxn id="24" idx="1"/>
          </p:cNvCxnSpPr>
          <p:nvPr/>
        </p:nvCxnSpPr>
        <p:spPr>
          <a:xfrm flipV="1">
            <a:off x="6653579" y="3622979"/>
            <a:ext cx="550527" cy="456097"/>
          </a:xfrm>
          <a:prstGeom prst="line">
            <a:avLst/>
          </a:prstGeom>
        </p:spPr>
        <p:style>
          <a:lnRef idx="2">
            <a:schemeClr val="accent1"/>
          </a:lnRef>
          <a:fillRef idx="0">
            <a:schemeClr val="accent1"/>
          </a:fillRef>
          <a:effectRef idx="1">
            <a:schemeClr val="accent1"/>
          </a:effectRef>
          <a:fontRef idx="minor">
            <a:schemeClr val="tx1"/>
          </a:fontRef>
        </p:style>
      </p:cxnSp>
      <p:sp>
        <p:nvSpPr>
          <p:cNvPr id="29" name="圆角矩形 4"/>
          <p:cNvSpPr/>
          <p:nvPr/>
        </p:nvSpPr>
        <p:spPr>
          <a:xfrm>
            <a:off x="7086600" y="3245048"/>
            <a:ext cx="1447800" cy="787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dirty="0" smtClean="0">
                <a:solidFill>
                  <a:schemeClr val="tx1"/>
                </a:solidFill>
                <a:effectLst>
                  <a:outerShdw blurRad="50800" dist="38100" dir="2700000" algn="tl" rotWithShape="0">
                    <a:prstClr val="black">
                      <a:alpha val="40000"/>
                    </a:prstClr>
                  </a:outerShdw>
                </a:effectLst>
              </a:rPr>
              <a:t>Barcoding</a:t>
            </a:r>
            <a:endParaRPr lang="zh-CN" altLang="en-US" sz="2400" kern="1200" dirty="0">
              <a:solidFill>
                <a:schemeClr val="tx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图片 5128"/>
          <p:cNvPicPr>
            <a:picLocks noChangeAspect="1"/>
          </p:cNvPicPr>
          <p:nvPr/>
        </p:nvPicPr>
        <p:blipFill>
          <a:blip r:embed="rId3"/>
          <a:stretch>
            <a:fillRect/>
          </a:stretch>
        </p:blipFill>
        <p:spPr>
          <a:xfrm>
            <a:off x="6075556" y="4267200"/>
            <a:ext cx="1767683" cy="914400"/>
          </a:xfrm>
          <a:prstGeom prst="rect">
            <a:avLst/>
          </a:prstGeom>
          <a:noFill/>
          <a:ln w="9525">
            <a:noFill/>
          </a:ln>
        </p:spPr>
      </p:pic>
      <p:pic>
        <p:nvPicPr>
          <p:cNvPr id="10" name="图片 5129"/>
          <p:cNvPicPr>
            <a:picLocks noChangeAspect="1"/>
          </p:cNvPicPr>
          <p:nvPr/>
        </p:nvPicPr>
        <p:blipFill>
          <a:blip r:embed="rId4"/>
          <a:stretch>
            <a:fillRect/>
          </a:stretch>
        </p:blipFill>
        <p:spPr>
          <a:xfrm>
            <a:off x="6075556" y="3276600"/>
            <a:ext cx="1630581" cy="914400"/>
          </a:xfrm>
          <a:prstGeom prst="rect">
            <a:avLst/>
          </a:prstGeom>
          <a:noFill/>
          <a:ln w="9525">
            <a:noFill/>
          </a:ln>
        </p:spPr>
      </p:pic>
      <p:pic>
        <p:nvPicPr>
          <p:cNvPr id="11" name="图片 5132"/>
          <p:cNvPicPr>
            <a:picLocks noChangeAspect="1"/>
          </p:cNvPicPr>
          <p:nvPr/>
        </p:nvPicPr>
        <p:blipFill>
          <a:blip r:embed="rId5"/>
          <a:stretch>
            <a:fillRect/>
          </a:stretch>
        </p:blipFill>
        <p:spPr>
          <a:xfrm flipH="1">
            <a:off x="5144068" y="1524000"/>
            <a:ext cx="1571663" cy="914400"/>
          </a:xfrm>
          <a:prstGeom prst="rect">
            <a:avLst/>
          </a:prstGeom>
          <a:noFill/>
          <a:ln w="9525">
            <a:noFill/>
          </a:ln>
        </p:spPr>
      </p:pic>
      <p:pic>
        <p:nvPicPr>
          <p:cNvPr id="12" name="图片 5134"/>
          <p:cNvPicPr>
            <a:picLocks noChangeAspect="1"/>
          </p:cNvPicPr>
          <p:nvPr/>
        </p:nvPicPr>
        <p:blipFill>
          <a:blip r:embed="rId6"/>
          <a:stretch>
            <a:fillRect/>
          </a:stretch>
        </p:blipFill>
        <p:spPr>
          <a:xfrm flipH="1">
            <a:off x="5144068" y="457200"/>
            <a:ext cx="1904189" cy="914400"/>
          </a:xfrm>
          <a:prstGeom prst="rect">
            <a:avLst/>
          </a:prstGeom>
          <a:noFill/>
          <a:ln w="9525">
            <a:noFill/>
          </a:ln>
        </p:spPr>
      </p:pic>
      <p:pic>
        <p:nvPicPr>
          <p:cNvPr id="13" name="图片 5136"/>
          <p:cNvPicPr>
            <a:picLocks noChangeAspect="1"/>
          </p:cNvPicPr>
          <p:nvPr/>
        </p:nvPicPr>
        <p:blipFill>
          <a:blip r:embed="rId7"/>
          <a:stretch>
            <a:fillRect/>
          </a:stretch>
        </p:blipFill>
        <p:spPr>
          <a:xfrm flipH="1">
            <a:off x="7048257" y="5257800"/>
            <a:ext cx="1589964" cy="914400"/>
          </a:xfrm>
          <a:prstGeom prst="rect">
            <a:avLst/>
          </a:prstGeom>
          <a:noFill/>
          <a:ln w="9525">
            <a:noFill/>
          </a:ln>
        </p:spPr>
      </p:pic>
      <p:sp>
        <p:nvSpPr>
          <p:cNvPr id="14" name="Rectangle 13"/>
          <p:cNvSpPr/>
          <p:nvPr/>
        </p:nvSpPr>
        <p:spPr>
          <a:xfrm>
            <a:off x="355816" y="381000"/>
            <a:ext cx="1569660" cy="369332"/>
          </a:xfrm>
          <a:prstGeom prst="rect">
            <a:avLst/>
          </a:prstGeom>
        </p:spPr>
        <p:txBody>
          <a:bodyPr wrap="none">
            <a:spAutoFit/>
          </a:bodyPr>
          <a:lstStyle/>
          <a:p>
            <a:r>
              <a:rPr lang="en-US" altLang="en-US" dirty="0" smtClean="0">
                <a:latin typeface="华文仿宋"/>
                <a:ea typeface="华文仿宋"/>
                <a:cs typeface="华文仿宋"/>
              </a:rPr>
              <a:t>COI barcoding</a:t>
            </a:r>
            <a:endParaRPr lang="en-US" dirty="0"/>
          </a:p>
        </p:txBody>
      </p:sp>
      <p:pic>
        <p:nvPicPr>
          <p:cNvPr id="15" name="Picture 14" descr="FigS3.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15938" y="750332"/>
            <a:ext cx="5651500" cy="56007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9889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a:ea typeface="华文仿宋"/>
                <a:cs typeface="Times New Roman"/>
              </a:rPr>
              <a:t>Problems with current barcoding method</a:t>
            </a:r>
            <a:endParaRPr lang="en-US" sz="3600" dirty="0">
              <a:latin typeface="华文仿宋"/>
              <a:ea typeface="华文仿宋"/>
              <a:cs typeface="华文仿宋"/>
            </a:endParaRPr>
          </a:p>
        </p:txBody>
      </p:sp>
      <p:sp>
        <p:nvSpPr>
          <p:cNvPr id="7" name="Content Placeholder 2"/>
          <p:cNvSpPr txBox="1">
            <a:spLocks/>
          </p:cNvSpPr>
          <p:nvPr/>
        </p:nvSpPr>
        <p:spPr>
          <a:xfrm>
            <a:off x="457200" y="5562600"/>
            <a:ext cx="8229600" cy="609600"/>
          </a:xfrm>
          <a:prstGeom prst="rect">
            <a:avLst/>
          </a:prstGeom>
        </p:spPr>
        <p:txBody>
          <a:bodyPr vert="horz" lIns="91440" tIns="45720" rIns="91440" bIns="45720" rtlCol="0">
            <a:normAutofit/>
          </a:bodyPr>
          <a:lstStyle/>
          <a:p>
            <a:pPr marL="342900" lvl="0" indent="-342900" algn="ctr">
              <a:spcBef>
                <a:spcPct val="20000"/>
              </a:spcBef>
            </a:pPr>
            <a:r>
              <a:rPr kumimoji="0" lang="en-US" altLang="zh-CN" sz="2800" b="0" i="0" u="none" strike="noStrike" kern="1200" cap="none" spc="0" normalizeH="0" baseline="0" noProof="0" dirty="0" smtClean="0">
                <a:ln>
                  <a:noFill/>
                </a:ln>
                <a:solidFill>
                  <a:schemeClr val="tx1"/>
                </a:solidFill>
                <a:effectLst/>
                <a:uLnTx/>
                <a:uFillTx/>
                <a:latin typeface="Times New Roman"/>
                <a:ea typeface="华文仿宋"/>
                <a:cs typeface="Times New Roman"/>
              </a:rPr>
              <a:t>Solution</a:t>
            </a:r>
            <a:r>
              <a:rPr kumimoji="0" lang="zh-CN" altLang="en-US" sz="2800" b="0" i="0" u="none" strike="noStrike" kern="1200" cap="none" spc="0" normalizeH="0" baseline="0" noProof="0" dirty="0" smtClean="0">
                <a:ln>
                  <a:noFill/>
                </a:ln>
                <a:solidFill>
                  <a:schemeClr val="tx1"/>
                </a:solidFill>
                <a:effectLst/>
                <a:uLnTx/>
                <a:uFillTx/>
                <a:latin typeface="Times New Roman"/>
                <a:ea typeface="华文仿宋"/>
                <a:cs typeface="Times New Roman"/>
              </a:rPr>
              <a:t>：</a:t>
            </a:r>
            <a:r>
              <a:rPr kumimoji="0" lang="en-US" altLang="zh-CN" sz="2800" b="0" i="0" u="none" strike="noStrike" kern="1200" cap="none" spc="0" normalizeH="0" baseline="0" noProof="0" dirty="0" smtClean="0">
                <a:ln>
                  <a:noFill/>
                </a:ln>
                <a:solidFill>
                  <a:schemeClr val="tx1"/>
                </a:solidFill>
                <a:effectLst/>
                <a:uLnTx/>
                <a:uFillTx/>
                <a:latin typeface="Times New Roman"/>
                <a:ea typeface="华文仿宋"/>
                <a:cs typeface="Times New Roman"/>
              </a:rPr>
              <a:t>DNA barcoding</a:t>
            </a:r>
            <a:r>
              <a:rPr kumimoji="0" lang="en-US" altLang="zh-CN" sz="2800" b="0" i="0" u="none" strike="noStrike" kern="1200" cap="none" spc="0" normalizeH="0" noProof="0" dirty="0" smtClean="0">
                <a:ln>
                  <a:noFill/>
                </a:ln>
                <a:solidFill>
                  <a:schemeClr val="tx1"/>
                </a:solidFill>
                <a:effectLst/>
                <a:uLnTx/>
                <a:uFillTx/>
                <a:latin typeface="Times New Roman"/>
                <a:ea typeface="华文仿宋"/>
                <a:cs typeface="Times New Roman"/>
              </a:rPr>
              <a:t> using multiple loci</a:t>
            </a:r>
            <a:endParaRPr kumimoji="0" lang="en-US" sz="2800" b="0" i="0" u="none" strike="noStrike" kern="1200" cap="none" spc="0" normalizeH="0" baseline="0" noProof="0" dirty="0">
              <a:ln>
                <a:noFill/>
              </a:ln>
              <a:solidFill>
                <a:schemeClr val="tx1"/>
              </a:solidFill>
              <a:effectLst/>
              <a:uLnTx/>
              <a:uFillTx/>
              <a:latin typeface="Times New Roman"/>
              <a:ea typeface="华文仿宋"/>
              <a:cs typeface="Times New Roman"/>
            </a:endParaRPr>
          </a:p>
        </p:txBody>
      </p:sp>
      <p:pic>
        <p:nvPicPr>
          <p:cNvPr id="8" name="Picture 7" descr="Fig1.jpg"/>
          <p:cNvPicPr>
            <a:picLocks noChangeAspect="1"/>
          </p:cNvPicPr>
          <p:nvPr/>
        </p:nvPicPr>
        <p:blipFill>
          <a:blip r:embed="rId2"/>
          <a:stretch>
            <a:fillRect/>
          </a:stretch>
        </p:blipFill>
        <p:spPr>
          <a:xfrm>
            <a:off x="1524000" y="2725170"/>
            <a:ext cx="6056312" cy="1770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文本框 6"/>
          <p:cNvSpPr txBox="1"/>
          <p:nvPr/>
        </p:nvSpPr>
        <p:spPr>
          <a:xfrm>
            <a:off x="125626" y="263472"/>
            <a:ext cx="5069815" cy="523220"/>
          </a:xfrm>
          <a:prstGeom prst="rect">
            <a:avLst/>
          </a:prstGeom>
          <a:noFill/>
        </p:spPr>
        <p:txBody>
          <a:bodyPr wrap="square" rtlCol="0">
            <a:spAutoFit/>
          </a:bodyPr>
          <a:lstStyle/>
          <a:p>
            <a:r>
              <a:rPr lang="en-US" altLang="zh-CN" sz="2800" b="1" dirty="0" smtClean="0">
                <a:latin typeface="华文楷体" panose="02010600040101010101" pitchFamily="2" charset="-122"/>
                <a:ea typeface="华文楷体" panose="02010600040101010101" pitchFamily="2" charset="-122"/>
              </a:rPr>
              <a:t>Results of multilocus barcoding</a:t>
            </a:r>
            <a:endParaRPr lang="zh-CN" altLang="en-US" sz="2800" b="1" dirty="0">
              <a:latin typeface="华文楷体" panose="02010600040101010101" pitchFamily="2" charset="-122"/>
              <a:ea typeface="华文楷体" panose="02010600040101010101" pitchFamily="2" charset="-122"/>
            </a:endParaRPr>
          </a:p>
        </p:txBody>
      </p:sp>
      <p:sp>
        <p:nvSpPr>
          <p:cNvPr id="2" name="Rectangle 2"/>
          <p:cNvSpPr>
            <a:spLocks noChangeArrowheads="1"/>
          </p:cNvSpPr>
          <p:nvPr/>
        </p:nvSpPr>
        <p:spPr bwMode="auto">
          <a:xfrm>
            <a:off x="383583" y="1674590"/>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3" name="Picture 12" descr="Fig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14600" y="786692"/>
            <a:ext cx="6169617" cy="58379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6669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文本框 6"/>
          <p:cNvSpPr txBox="1"/>
          <p:nvPr/>
        </p:nvSpPr>
        <p:spPr>
          <a:xfrm>
            <a:off x="125626" y="263472"/>
            <a:ext cx="5069815" cy="523220"/>
          </a:xfrm>
          <a:prstGeom prst="rect">
            <a:avLst/>
          </a:prstGeom>
          <a:noFill/>
        </p:spPr>
        <p:txBody>
          <a:bodyPr wrap="square" rtlCol="0">
            <a:spAutoFit/>
          </a:bodyPr>
          <a:lstStyle/>
          <a:p>
            <a:r>
              <a:rPr lang="en-US" altLang="zh-CN" sz="2800" b="1" dirty="0" smtClean="0">
                <a:latin typeface="华文楷体" panose="02010600040101010101" pitchFamily="2" charset="-122"/>
                <a:ea typeface="华文楷体" panose="02010600040101010101" pitchFamily="2" charset="-122"/>
              </a:rPr>
              <a:t>Results of multilocus barcoding</a:t>
            </a:r>
            <a:endParaRPr lang="zh-CN" altLang="en-US" sz="2800" b="1" dirty="0">
              <a:latin typeface="华文楷体" panose="02010600040101010101" pitchFamily="2" charset="-122"/>
              <a:ea typeface="华文楷体" panose="02010600040101010101" pitchFamily="2" charset="-122"/>
            </a:endParaRPr>
          </a:p>
        </p:txBody>
      </p:sp>
      <p:sp>
        <p:nvSpPr>
          <p:cNvPr id="2" name="Rectangle 2"/>
          <p:cNvSpPr>
            <a:spLocks noChangeArrowheads="1"/>
          </p:cNvSpPr>
          <p:nvPr/>
        </p:nvSpPr>
        <p:spPr bwMode="auto">
          <a:xfrm>
            <a:off x="383583" y="1674590"/>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Picture 4" descr="Fig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09800" y="1651000"/>
            <a:ext cx="6400800" cy="44069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6669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组合 3"/>
          <p:cNvGrpSpPr/>
          <p:nvPr/>
        </p:nvGrpSpPr>
        <p:grpSpPr>
          <a:xfrm>
            <a:off x="125626" y="640081"/>
            <a:ext cx="3067949" cy="45719"/>
            <a:chOff x="2804139" y="4450981"/>
            <a:chExt cx="7953514" cy="223552"/>
          </a:xfrm>
          <a:solidFill>
            <a:srgbClr val="E0D84A"/>
          </a:solidFill>
        </p:grpSpPr>
        <p:sp>
          <p:nvSpPr>
            <p:cNvPr id="5"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68580" tIns="34290" rIns="68580" bIns="34290" numCol="1" anchor="t" anchorCtr="0" compatLnSpc="1"/>
            <a:lstStyle/>
            <a:p>
              <a:endParaRPr lang="zh-CN" altLang="en-US" sz="1350"/>
            </a:p>
          </p:txBody>
        </p:sp>
        <p:sp>
          <p:nvSpPr>
            <p:cNvPr id="6" name="Freeform 334"/>
            <p:cNvSpPr>
              <a:spLocks noEditPoints="1"/>
            </p:cNvSpPr>
            <p:nvPr/>
          </p:nvSpPr>
          <p:spPr bwMode="auto">
            <a:xfrm rot="10800000" flipH="1">
              <a:off x="6258538" y="4450981"/>
              <a:ext cx="4499115" cy="223552"/>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68580" tIns="34290" rIns="68580" bIns="34290" numCol="1" anchor="t" anchorCtr="0" compatLnSpc="1"/>
            <a:lstStyle/>
            <a:p>
              <a:endParaRPr lang="zh-CN" altLang="en-US" sz="1350"/>
            </a:p>
          </p:txBody>
        </p:sp>
      </p:grpSp>
      <p:sp>
        <p:nvSpPr>
          <p:cNvPr id="7" name="文本框 6"/>
          <p:cNvSpPr txBox="1"/>
          <p:nvPr/>
        </p:nvSpPr>
        <p:spPr>
          <a:xfrm>
            <a:off x="125626" y="285690"/>
            <a:ext cx="4233272" cy="400110"/>
          </a:xfrm>
          <a:prstGeom prst="rect">
            <a:avLst/>
          </a:prstGeom>
          <a:noFill/>
        </p:spPr>
        <p:txBody>
          <a:bodyPr wrap="square" rtlCol="0">
            <a:spAutoFit/>
          </a:bodyPr>
          <a:lstStyle/>
          <a:p>
            <a:r>
              <a:rPr lang="en-US" altLang="zh-CN" sz="2000" b="1" dirty="0" smtClean="0">
                <a:latin typeface="华文楷体" panose="02010600040101010101" pitchFamily="2" charset="-122"/>
                <a:ea typeface="华文楷体" panose="02010600040101010101" pitchFamily="2" charset="-122"/>
              </a:rPr>
              <a:t>Results from simulations</a:t>
            </a:r>
            <a:endParaRPr lang="zh-CN" altLang="en-US" sz="2000" b="1" dirty="0">
              <a:latin typeface="华文楷体" panose="02010600040101010101" pitchFamily="2" charset="-122"/>
              <a:ea typeface="华文楷体" panose="02010600040101010101" pitchFamily="2" charset="-122"/>
            </a:endParaRPr>
          </a:p>
        </p:txBody>
      </p:sp>
      <p:sp>
        <p:nvSpPr>
          <p:cNvPr id="2" name="Rectangle 2"/>
          <p:cNvSpPr>
            <a:spLocks noChangeArrowheads="1"/>
          </p:cNvSpPr>
          <p:nvPr/>
        </p:nvSpPr>
        <p:spPr bwMode="auto">
          <a:xfrm>
            <a:off x="383583" y="1674590"/>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2"/>
          <p:cNvSpPr>
            <a:spLocks noChangeArrowheads="1"/>
          </p:cNvSpPr>
          <p:nvPr/>
        </p:nvSpPr>
        <p:spPr bwMode="auto">
          <a:xfrm>
            <a:off x="992875" y="555006"/>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文本框 9"/>
          <p:cNvSpPr txBox="1"/>
          <p:nvPr/>
        </p:nvSpPr>
        <p:spPr>
          <a:xfrm>
            <a:off x="5059909" y="1078368"/>
            <a:ext cx="3779291" cy="5139870"/>
          </a:xfrm>
          <a:prstGeom prst="rect">
            <a:avLst/>
          </a:prstGeom>
          <a:noFill/>
        </p:spPr>
        <p:txBody>
          <a:bodyPr wrap="square" rtlCol="0">
            <a:spAutoFit/>
          </a:bodyPr>
          <a:lstStyle/>
          <a:p>
            <a:pPr>
              <a:spcAft>
                <a:spcPts val="1200"/>
              </a:spcAft>
            </a:pPr>
            <a:r>
              <a:rPr lang="en-US" altLang="zh-CN" sz="1600" dirty="0" smtClean="0">
                <a:latin typeface="Times New Roman"/>
                <a:ea typeface="华文楷体"/>
                <a:cs typeface="Times New Roman"/>
              </a:rPr>
              <a:t>Success rate of species identification under different simulated scenarios</a:t>
            </a:r>
          </a:p>
          <a:p>
            <a:pPr>
              <a:spcAft>
                <a:spcPts val="1200"/>
              </a:spcAft>
            </a:pPr>
            <a:r>
              <a:rPr lang="en-US" altLang="zh-CN" sz="1600" dirty="0" smtClean="0">
                <a:latin typeface="Times New Roman"/>
                <a:ea typeface="华文楷体"/>
                <a:cs typeface="Times New Roman"/>
              </a:rPr>
              <a:t>a</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no gene flow 700000 gen</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red lines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smtClean="0">
                <a:latin typeface="Times New Roman"/>
                <a:ea typeface="华文楷体"/>
                <a:cs typeface="Times New Roman"/>
              </a:rPr>
              <a:t>100000 gen</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black plus signs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smtClean="0">
                <a:latin typeface="Times New Roman"/>
                <a:ea typeface="华文楷体"/>
                <a:cs typeface="Times New Roman"/>
              </a:rPr>
              <a:t>10000 gen</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blue triangles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smtClean="0">
                <a:latin typeface="Times New Roman"/>
                <a:ea typeface="华文楷体"/>
                <a:cs typeface="Times New Roman"/>
              </a:rPr>
              <a:t>1000 gen</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green circles</a:t>
            </a:r>
            <a:r>
              <a:rPr lang="zh-CN" altLang="zh-CN" sz="1600" dirty="0" smtClean="0">
                <a:latin typeface="Times New Roman"/>
                <a:ea typeface="华文楷体"/>
                <a:cs typeface="Times New Roman"/>
              </a:rPr>
              <a:t>）；</a:t>
            </a:r>
            <a:endParaRPr lang="en-US" altLang="zh-CN" sz="1600" dirty="0" smtClean="0">
              <a:latin typeface="Times New Roman"/>
              <a:ea typeface="华文楷体"/>
              <a:cs typeface="Times New Roman"/>
            </a:endParaRPr>
          </a:p>
          <a:p>
            <a:pPr>
              <a:spcAft>
                <a:spcPts val="1200"/>
              </a:spcAft>
            </a:pPr>
            <a:r>
              <a:rPr lang="en-US" altLang="zh-CN" sz="1600" dirty="0" smtClean="0">
                <a:latin typeface="Times New Roman"/>
                <a:ea typeface="华文楷体"/>
                <a:cs typeface="Times New Roman"/>
              </a:rPr>
              <a:t>b</a:t>
            </a:r>
            <a:r>
              <a:rPr lang="en-US" altLang="zh-CN" sz="1600" dirty="0">
                <a:latin typeface="Times New Roman"/>
                <a:ea typeface="华文楷体"/>
                <a:cs typeface="Times New Roman"/>
              </a:rPr>
              <a:t>)</a:t>
            </a:r>
            <a:r>
              <a:rPr lang="en-US" altLang="zh-CN" sz="1600" dirty="0" smtClean="0">
                <a:latin typeface="Times New Roman"/>
                <a:ea typeface="华文楷体"/>
                <a:cs typeface="Times New Roman"/>
              </a:rPr>
              <a:t> 10000 generations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gene flow 0</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red lines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a:latin typeface="Times New Roman"/>
                <a:ea typeface="华文楷体"/>
                <a:cs typeface="Times New Roman"/>
              </a:rPr>
              <a:t>0.000001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black plus signs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a:latin typeface="Times New Roman"/>
                <a:ea typeface="华文楷体"/>
                <a:cs typeface="Times New Roman"/>
              </a:rPr>
              <a:t>0.00001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blue triangles</a:t>
            </a:r>
            <a:r>
              <a:rPr lang="zh-CN" altLang="zh-CN" sz="1600" dirty="0" smtClean="0">
                <a:latin typeface="Times New Roman"/>
                <a:ea typeface="华文楷体"/>
                <a:cs typeface="Times New Roman"/>
              </a:rPr>
              <a:t>）</a:t>
            </a:r>
            <a:r>
              <a:rPr lang="zh-CN" altLang="zh-CN" sz="1600" dirty="0">
                <a:latin typeface="Times New Roman"/>
                <a:ea typeface="华文楷体"/>
                <a:cs typeface="Times New Roman"/>
              </a:rPr>
              <a:t>，</a:t>
            </a:r>
            <a:r>
              <a:rPr lang="en-US" altLang="zh-CN" sz="1600" dirty="0">
                <a:latin typeface="Times New Roman"/>
                <a:ea typeface="华文楷体"/>
                <a:cs typeface="Times New Roman"/>
              </a:rPr>
              <a:t>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green circle</a:t>
            </a:r>
            <a:r>
              <a:rPr lang="zh-CN" altLang="zh-CN" sz="1600" dirty="0" smtClean="0">
                <a:latin typeface="Times New Roman"/>
                <a:ea typeface="华文楷体"/>
                <a:cs typeface="Times New Roman"/>
              </a:rPr>
              <a:t>）；</a:t>
            </a:r>
            <a:endParaRPr lang="en-US" altLang="zh-CN" sz="1600" dirty="0" smtClean="0">
              <a:latin typeface="Times New Roman"/>
              <a:ea typeface="华文楷体"/>
              <a:cs typeface="Times New Roman"/>
            </a:endParaRPr>
          </a:p>
          <a:p>
            <a:pPr>
              <a:spcAft>
                <a:spcPts val="1200"/>
              </a:spcAft>
            </a:pPr>
            <a:r>
              <a:rPr lang="en-US" altLang="zh-CN" sz="1600" dirty="0" smtClean="0">
                <a:latin typeface="Times New Roman"/>
                <a:ea typeface="华文楷体"/>
                <a:cs typeface="Times New Roman"/>
              </a:rPr>
              <a:t>C</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100000 generations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gene flow 0</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red lines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0.000001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black plus signs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0.00001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blue triangles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0.0001</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green circle</a:t>
            </a:r>
            <a:r>
              <a:rPr lang="zh-CN" altLang="zh-CN" sz="1600" dirty="0" smtClean="0">
                <a:latin typeface="Times New Roman"/>
                <a:ea typeface="华文楷体"/>
                <a:cs typeface="Times New Roman"/>
              </a:rPr>
              <a:t>）；</a:t>
            </a:r>
            <a:endParaRPr lang="en-US" altLang="zh-CN" sz="1600" dirty="0" smtClean="0">
              <a:latin typeface="Times New Roman"/>
              <a:ea typeface="华文楷体"/>
              <a:cs typeface="Times New Roman"/>
            </a:endParaRPr>
          </a:p>
          <a:p>
            <a:pPr>
              <a:spcAft>
                <a:spcPts val="1200"/>
              </a:spcAft>
            </a:pPr>
            <a:r>
              <a:rPr lang="en-US" altLang="zh-CN" sz="1600" dirty="0" smtClean="0">
                <a:latin typeface="Times New Roman"/>
                <a:ea typeface="华文楷体"/>
                <a:cs typeface="Times New Roman"/>
              </a:rPr>
              <a:t>D</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700000 generations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gene flow 0</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red lines</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0.000001</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black plus signs</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0.00001</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blue triangles</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0.0001</a:t>
            </a:r>
            <a:r>
              <a:rPr lang="zh-CN" altLang="en-US" sz="1600" dirty="0" smtClean="0">
                <a:latin typeface="Times New Roman"/>
                <a:ea typeface="华文楷体"/>
                <a:cs typeface="Times New Roman"/>
              </a:rPr>
              <a:t>（</a:t>
            </a:r>
            <a:r>
              <a:rPr lang="en-US" altLang="zh-CN" sz="1600" dirty="0" smtClean="0">
                <a:latin typeface="Times New Roman"/>
                <a:ea typeface="华文楷体"/>
                <a:cs typeface="Times New Roman"/>
              </a:rPr>
              <a:t>green circle</a:t>
            </a:r>
            <a:r>
              <a:rPr lang="zh-CN" altLang="en-US" sz="1600" dirty="0" smtClean="0">
                <a:latin typeface="Times New Roman"/>
                <a:ea typeface="华文楷体"/>
                <a:cs typeface="Times New Roman"/>
              </a:rPr>
              <a:t>）；</a:t>
            </a:r>
            <a:endParaRPr lang="zh-CN" altLang="en-US" sz="1600" dirty="0">
              <a:latin typeface="Times New Roman"/>
              <a:ea typeface="华文楷体"/>
              <a:cs typeface="Times New Roman"/>
            </a:endParaRPr>
          </a:p>
        </p:txBody>
      </p:sp>
      <p:pic>
        <p:nvPicPr>
          <p:cNvPr id="12" name="Picture 11" descr="Fig4.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54227" y="1066800"/>
            <a:ext cx="4605991" cy="515143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85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组合 3"/>
          <p:cNvGrpSpPr/>
          <p:nvPr/>
        </p:nvGrpSpPr>
        <p:grpSpPr>
          <a:xfrm>
            <a:off x="125627" y="716281"/>
            <a:ext cx="3231723" cy="45719"/>
            <a:chOff x="2804139" y="4450981"/>
            <a:chExt cx="7953514" cy="223552"/>
          </a:xfrm>
          <a:solidFill>
            <a:srgbClr val="E0D84A"/>
          </a:solidFill>
        </p:grpSpPr>
        <p:sp>
          <p:nvSpPr>
            <p:cNvPr id="5"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68580" tIns="34290" rIns="68580" bIns="34290" numCol="1" anchor="t" anchorCtr="0" compatLnSpc="1"/>
            <a:lstStyle/>
            <a:p>
              <a:endParaRPr lang="zh-CN" altLang="en-US" sz="1350"/>
            </a:p>
          </p:txBody>
        </p:sp>
        <p:sp>
          <p:nvSpPr>
            <p:cNvPr id="6" name="Freeform 334"/>
            <p:cNvSpPr>
              <a:spLocks noEditPoints="1"/>
            </p:cNvSpPr>
            <p:nvPr/>
          </p:nvSpPr>
          <p:spPr bwMode="auto">
            <a:xfrm rot="10800000" flipH="1">
              <a:off x="6258538" y="4450981"/>
              <a:ext cx="4499115" cy="223552"/>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68580" tIns="34290" rIns="68580" bIns="34290" numCol="1" anchor="t" anchorCtr="0" compatLnSpc="1"/>
            <a:lstStyle/>
            <a:p>
              <a:endParaRPr lang="zh-CN" altLang="en-US" sz="1350"/>
            </a:p>
          </p:txBody>
        </p:sp>
      </p:grpSp>
      <p:sp>
        <p:nvSpPr>
          <p:cNvPr id="2" name="Rectangle 2"/>
          <p:cNvSpPr>
            <a:spLocks noChangeArrowheads="1"/>
          </p:cNvSpPr>
          <p:nvPr/>
        </p:nvSpPr>
        <p:spPr bwMode="auto">
          <a:xfrm>
            <a:off x="383583" y="1674590"/>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2"/>
          <p:cNvSpPr>
            <a:spLocks noChangeArrowheads="1"/>
          </p:cNvSpPr>
          <p:nvPr/>
        </p:nvSpPr>
        <p:spPr bwMode="auto">
          <a:xfrm>
            <a:off x="992875" y="555006"/>
            <a:ext cx="184666"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8"/>
          <p:cNvSpPr>
            <a:spLocks noChangeArrowheads="1"/>
          </p:cNvSpPr>
          <p:nvPr/>
        </p:nvSpPr>
        <p:spPr bwMode="auto">
          <a:xfrm>
            <a:off x="992875" y="1232684"/>
            <a:ext cx="9144000" cy="36933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7" name="文本框 16"/>
          <p:cNvSpPr txBox="1"/>
          <p:nvPr/>
        </p:nvSpPr>
        <p:spPr>
          <a:xfrm>
            <a:off x="3215566" y="5562600"/>
            <a:ext cx="4755059" cy="1077218"/>
          </a:xfrm>
          <a:prstGeom prst="rect">
            <a:avLst/>
          </a:prstGeom>
          <a:noFill/>
        </p:spPr>
        <p:txBody>
          <a:bodyPr wrap="square" rtlCol="0">
            <a:spAutoFit/>
          </a:bodyPr>
          <a:lstStyle/>
          <a:p>
            <a:r>
              <a:rPr lang="en-US" altLang="zh-CN" sz="1600" dirty="0" smtClean="0">
                <a:latin typeface="Times New Roman"/>
                <a:ea typeface="华文楷体"/>
                <a:cs typeface="Times New Roman"/>
              </a:rPr>
              <a:t>Use one continuous locus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red circles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and multiple independent loci</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blue circles</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for species identification</a:t>
            </a:r>
            <a:r>
              <a:rPr lang="zh-CN" altLang="zh-CN" sz="1600" dirty="0" smtClean="0">
                <a:latin typeface="Times New Roman"/>
                <a:ea typeface="华文楷体"/>
                <a:cs typeface="Times New Roman"/>
              </a:rPr>
              <a:t>。</a:t>
            </a:r>
            <a:r>
              <a:rPr lang="en-US" altLang="zh-CN" sz="1600" dirty="0" smtClean="0">
                <a:latin typeface="Times New Roman"/>
                <a:ea typeface="华文楷体"/>
                <a:cs typeface="Times New Roman"/>
              </a:rPr>
              <a:t>The length of single continuous locus and total length of multiple loci are equal.</a:t>
            </a:r>
            <a:endParaRPr lang="zh-CN" altLang="en-US" sz="1600" dirty="0">
              <a:latin typeface="Times New Roman"/>
              <a:ea typeface="华文楷体"/>
              <a:cs typeface="Times New Roman"/>
            </a:endParaRPr>
          </a:p>
        </p:txBody>
      </p:sp>
      <p:sp>
        <p:nvSpPr>
          <p:cNvPr id="12" name="文本框 11"/>
          <p:cNvSpPr txBox="1"/>
          <p:nvPr/>
        </p:nvSpPr>
        <p:spPr>
          <a:xfrm>
            <a:off x="125626" y="285690"/>
            <a:ext cx="5284574" cy="400110"/>
          </a:xfrm>
          <a:prstGeom prst="rect">
            <a:avLst/>
          </a:prstGeom>
          <a:noFill/>
        </p:spPr>
        <p:txBody>
          <a:bodyPr wrap="square" rtlCol="0">
            <a:spAutoFit/>
          </a:bodyPr>
          <a:lstStyle/>
          <a:p>
            <a:r>
              <a:rPr lang="en-US" altLang="zh-CN" sz="2000" b="1" dirty="0" smtClean="0">
                <a:latin typeface="华文楷体" panose="02010600040101010101" pitchFamily="2" charset="-122"/>
                <a:ea typeface="华文楷体" panose="02010600040101010101" pitchFamily="2" charset="-122"/>
              </a:rPr>
              <a:t>Continuous/ independent sequences</a:t>
            </a:r>
          </a:p>
        </p:txBody>
      </p:sp>
      <p:pic>
        <p:nvPicPr>
          <p:cNvPr id="13" name="Picture 12" descr="Fig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529806" y="1085891"/>
            <a:ext cx="3760787" cy="440050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7977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delimitation</a:t>
            </a:r>
            <a:endParaRPr lang="en-US" dirty="0"/>
          </a:p>
        </p:txBody>
      </p:sp>
      <p:sp>
        <p:nvSpPr>
          <p:cNvPr id="3" name="Content Placeholder 2"/>
          <p:cNvSpPr>
            <a:spLocks noGrp="1"/>
          </p:cNvSpPr>
          <p:nvPr>
            <p:ph idx="1"/>
          </p:nvPr>
        </p:nvSpPr>
        <p:spPr/>
        <p:txBody>
          <a:bodyPr/>
          <a:lstStyle/>
          <a:p>
            <a:r>
              <a:rPr lang="en-US" dirty="0" smtClean="0"/>
              <a:t>Is species an objective item?</a:t>
            </a:r>
          </a:p>
          <a:p>
            <a:pPr lvl="1"/>
            <a:r>
              <a:rPr lang="en-US" dirty="0" smtClean="0">
                <a:solidFill>
                  <a:srgbClr val="FF0000"/>
                </a:solidFill>
              </a:rPr>
              <a:t>No!!!</a:t>
            </a:r>
          </a:p>
          <a:p>
            <a:r>
              <a:rPr lang="en-US" dirty="0" smtClean="0"/>
              <a:t>Two criteria to be a meaningful species – Chenhong Li </a:t>
            </a:r>
          </a:p>
          <a:p>
            <a:pPr lvl="1"/>
            <a:r>
              <a:rPr lang="en-US" dirty="0" smtClean="0">
                <a:solidFill>
                  <a:srgbClr val="FF0000"/>
                </a:solidFill>
              </a:rPr>
              <a:t>It is independently evolving</a:t>
            </a:r>
          </a:p>
          <a:p>
            <a:pPr lvl="1"/>
            <a:r>
              <a:rPr lang="en-US" dirty="0" smtClean="0">
                <a:solidFill>
                  <a:srgbClr val="FF0000"/>
                </a:solidFill>
              </a:rPr>
              <a:t>There are unique and meaningful phenotypic traits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and concepts</a:t>
            </a:r>
            <a:endParaRPr lang="en-US" dirty="0"/>
          </a:p>
        </p:txBody>
      </p:sp>
      <p:sp>
        <p:nvSpPr>
          <p:cNvPr id="3" name="Content Placeholder 2"/>
          <p:cNvSpPr>
            <a:spLocks noGrp="1"/>
          </p:cNvSpPr>
          <p:nvPr>
            <p:ph idx="1"/>
          </p:nvPr>
        </p:nvSpPr>
        <p:spPr/>
        <p:txBody>
          <a:bodyPr/>
          <a:lstStyle/>
          <a:p>
            <a:r>
              <a:rPr lang="en-US" dirty="0" smtClean="0"/>
              <a:t>Likelihood function</a:t>
            </a:r>
          </a:p>
          <a:p>
            <a:r>
              <a:rPr lang="en-US" dirty="0" smtClean="0"/>
              <a:t>Distribution</a:t>
            </a:r>
          </a:p>
          <a:p>
            <a:r>
              <a:rPr lang="en-US" dirty="0" smtClean="0"/>
              <a:t>Bayesian approach</a:t>
            </a:r>
          </a:p>
          <a:p>
            <a:r>
              <a:rPr lang="en-US" dirty="0" smtClean="0"/>
              <a:t>MCMC</a:t>
            </a:r>
          </a:p>
          <a:p>
            <a:r>
              <a:rPr lang="en-US" dirty="0" smtClean="0"/>
              <a:t>Model selection</a:t>
            </a:r>
          </a:p>
          <a:p>
            <a:r>
              <a:rPr lang="en-US" dirty="0" smtClean="0"/>
              <a:t>Testing hypothesis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Likelihood function</a:t>
            </a:r>
            <a:endParaRPr lang="en-US" dirty="0"/>
          </a:p>
        </p:txBody>
      </p:sp>
      <p:graphicFrame>
        <p:nvGraphicFramePr>
          <p:cNvPr id="23554" name="Object 2"/>
          <p:cNvGraphicFramePr>
            <a:graphicFrameLocks noChangeAspect="1"/>
          </p:cNvGraphicFramePr>
          <p:nvPr/>
        </p:nvGraphicFramePr>
        <p:xfrm>
          <a:off x="914400" y="3048000"/>
          <a:ext cx="7315200" cy="762000"/>
        </p:xfrm>
        <a:graphic>
          <a:graphicData uri="http://schemas.openxmlformats.org/presentationml/2006/ole">
            <p:oleObj spid="_x0000_s23554" name="Document" r:id="rId3" imgW="5486400" imgH="5715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Phylogenetics – model of speciation</a:t>
            </a:r>
            <a:endParaRPr lang="en-US" dirty="0"/>
          </a:p>
        </p:txBody>
      </p:sp>
      <p:grpSp>
        <p:nvGrpSpPr>
          <p:cNvPr id="10" name="Group 9"/>
          <p:cNvGrpSpPr/>
          <p:nvPr/>
        </p:nvGrpSpPr>
        <p:grpSpPr>
          <a:xfrm>
            <a:off x="1714500" y="1755775"/>
            <a:ext cx="5715000" cy="3708400"/>
            <a:chOff x="1714500" y="1755775"/>
            <a:chExt cx="5715000" cy="3708400"/>
          </a:xfrm>
        </p:grpSpPr>
        <p:pic>
          <p:nvPicPr>
            <p:cNvPr id="9" name="Picture 8" descr="ncomms6770-f2.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714500" y="1755775"/>
              <a:ext cx="5715000" cy="3708400"/>
            </a:xfrm>
            <a:prstGeom prst="rect">
              <a:avLst/>
            </a:prstGeom>
          </p:spPr>
        </p:pic>
        <p:sp>
          <p:nvSpPr>
            <p:cNvPr id="7" name="TextBox 6"/>
            <p:cNvSpPr txBox="1"/>
            <p:nvPr/>
          </p:nvSpPr>
          <p:spPr>
            <a:xfrm>
              <a:off x="1714500" y="5094843"/>
              <a:ext cx="1685077" cy="369332"/>
            </a:xfrm>
            <a:prstGeom prst="rect">
              <a:avLst/>
            </a:prstGeom>
            <a:noFill/>
          </p:spPr>
          <p:txBody>
            <a:bodyPr wrap="none" rtlCol="0">
              <a:spAutoFit/>
            </a:bodyPr>
            <a:lstStyle/>
            <a:p>
              <a:r>
                <a:rPr lang="en-US" dirty="0" smtClean="0"/>
                <a:t>Tine et al., 2014</a:t>
              </a:r>
              <a:endParaRPr lang="en-US" dirty="0"/>
            </a:p>
          </p:txBody>
        </p:sp>
      </p:grpSp>
      <p:grpSp>
        <p:nvGrpSpPr>
          <p:cNvPr id="15" name="Group 14"/>
          <p:cNvGrpSpPr/>
          <p:nvPr/>
        </p:nvGrpSpPr>
        <p:grpSpPr>
          <a:xfrm>
            <a:off x="2971800" y="2819400"/>
            <a:ext cx="1524000" cy="914400"/>
            <a:chOff x="2971800" y="2819400"/>
            <a:chExt cx="1524000" cy="914400"/>
          </a:xfrm>
        </p:grpSpPr>
        <p:sp>
          <p:nvSpPr>
            <p:cNvPr id="12" name="Rectangle 11"/>
            <p:cNvSpPr/>
            <p:nvPr/>
          </p:nvSpPr>
          <p:spPr>
            <a:xfrm>
              <a:off x="3886200" y="2819400"/>
              <a:ext cx="609600" cy="304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971800" y="3124200"/>
              <a:ext cx="9144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pic>
        <p:nvPicPr>
          <p:cNvPr id="5" name="Picture 4" descr="normal.jpeg"/>
          <p:cNvPicPr>
            <a:picLocks noChangeAspect="1"/>
          </p:cNvPicPr>
          <p:nvPr/>
        </p:nvPicPr>
        <p:blipFill>
          <a:blip r:embed="rId2"/>
          <a:stretch>
            <a:fillRect/>
          </a:stretch>
        </p:blipFill>
        <p:spPr>
          <a:xfrm>
            <a:off x="457200" y="1417638"/>
            <a:ext cx="3530600" cy="2382956"/>
          </a:xfrm>
          <a:prstGeom prst="rect">
            <a:avLst/>
          </a:prstGeom>
        </p:spPr>
      </p:pic>
      <p:pic>
        <p:nvPicPr>
          <p:cNvPr id="6" name="Picture 5" descr="lognormal.jpeg"/>
          <p:cNvPicPr>
            <a:picLocks noChangeAspect="1"/>
          </p:cNvPicPr>
          <p:nvPr/>
        </p:nvPicPr>
        <p:blipFill>
          <a:blip r:embed="rId3"/>
          <a:stretch>
            <a:fillRect/>
          </a:stretch>
        </p:blipFill>
        <p:spPr>
          <a:xfrm>
            <a:off x="4953000" y="1417639"/>
            <a:ext cx="3043713" cy="2239962"/>
          </a:xfrm>
          <a:prstGeom prst="rect">
            <a:avLst/>
          </a:prstGeom>
        </p:spPr>
      </p:pic>
      <p:pic>
        <p:nvPicPr>
          <p:cNvPr id="7" name="Picture 6" descr="gamma.jpeg"/>
          <p:cNvPicPr>
            <a:picLocks noChangeAspect="1"/>
          </p:cNvPicPr>
          <p:nvPr/>
        </p:nvPicPr>
        <p:blipFill>
          <a:blip r:embed="rId4"/>
          <a:stretch>
            <a:fillRect/>
          </a:stretch>
        </p:blipFill>
        <p:spPr>
          <a:xfrm>
            <a:off x="2776080" y="3800594"/>
            <a:ext cx="3858082"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Dirichlet</a:t>
            </a:r>
            <a:r>
              <a:rPr lang="en-US" dirty="0" smtClean="0"/>
              <a:t> Process</a:t>
            </a:r>
            <a:br>
              <a:rPr lang="en-US" dirty="0" smtClean="0"/>
            </a:br>
            <a:r>
              <a:rPr lang="en-US" dirty="0" smtClean="0"/>
              <a:t>the Chinese Restaurant Process</a:t>
            </a:r>
            <a:endParaRPr lang="en-US" dirty="0"/>
          </a:p>
        </p:txBody>
      </p:sp>
      <p:pic>
        <p:nvPicPr>
          <p:cNvPr id="4" name="Content Placeholder 3" descr="Screen Shot 2016-01-11 at 9.27.29 AM.png"/>
          <p:cNvPicPr>
            <a:picLocks noGrp="1" noChangeAspect="1"/>
          </p:cNvPicPr>
          <p:nvPr>
            <p:ph idx="1"/>
          </p:nvPr>
        </p:nvPicPr>
        <p:blipFill>
          <a:blip r:embed="rId2"/>
          <a:srcRect t="-2050" b="-2050"/>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92075" y="136525"/>
            <a:ext cx="16017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4080"/>
                </a:solidFill>
              </a:rPr>
              <a:t>Markov chain</a:t>
            </a:r>
            <a:endParaRPr lang="en-US" sz="2000"/>
          </a:p>
        </p:txBody>
      </p:sp>
      <p:sp>
        <p:nvSpPr>
          <p:cNvPr id="2052" name="Line 4"/>
          <p:cNvSpPr>
            <a:spLocks noChangeShapeType="1"/>
          </p:cNvSpPr>
          <p:nvPr/>
        </p:nvSpPr>
        <p:spPr bwMode="auto">
          <a:xfrm>
            <a:off x="381000" y="609600"/>
            <a:ext cx="8305800" cy="0"/>
          </a:xfrm>
          <a:prstGeom prst="line">
            <a:avLst/>
          </a:prstGeom>
          <a:noFill/>
          <a:ln w="57150" cmpd="thinThick">
            <a:solidFill>
              <a:srgbClr val="000080"/>
            </a:solidFill>
            <a:round/>
            <a:headEnd/>
            <a:tailEnd/>
          </a:ln>
          <a:effectLst/>
        </p:spPr>
        <p:txBody>
          <a:bodyPr wrap="none" anchor="ctr">
            <a:prstTxWarp prst="textNoShape">
              <a:avLst/>
            </a:prstTxWarp>
          </a:bodyPr>
          <a:lstStyle/>
          <a:p>
            <a:endParaRPr lang="en-US"/>
          </a:p>
        </p:txBody>
      </p:sp>
      <p:sp>
        <p:nvSpPr>
          <p:cNvPr id="2053" name="Text Box 5"/>
          <p:cNvSpPr txBox="1">
            <a:spLocks noChangeArrowheads="1"/>
          </p:cNvSpPr>
          <p:nvPr/>
        </p:nvSpPr>
        <p:spPr bwMode="auto">
          <a:xfrm>
            <a:off x="452438" y="1498600"/>
            <a:ext cx="7747000" cy="4108450"/>
          </a:xfrm>
          <a:prstGeom prst="rect">
            <a:avLst/>
          </a:prstGeom>
          <a:noFill/>
          <a:ln w="9525">
            <a:noFill/>
            <a:miter lim="800000"/>
            <a:headEnd/>
            <a:tailEnd/>
          </a:ln>
          <a:effectLst/>
        </p:spPr>
        <p:txBody>
          <a:bodyPr wrap="none">
            <a:prstTxWarp prst="textNoShape">
              <a:avLst/>
            </a:prstTxWarp>
            <a:spAutoFit/>
          </a:bodyPr>
          <a:lstStyle/>
          <a:p>
            <a:pPr algn="ctr"/>
            <a:r>
              <a:rPr lang="en-US"/>
              <a:t>A </a:t>
            </a:r>
            <a:r>
              <a:rPr lang="en-US">
                <a:solidFill>
                  <a:srgbClr val="004080"/>
                </a:solidFill>
              </a:rPr>
              <a:t>Markov chain</a:t>
            </a:r>
            <a:r>
              <a:rPr lang="en-US"/>
              <a:t> is a model in which changes in states</a:t>
            </a:r>
          </a:p>
          <a:p>
            <a:pPr algn="ctr"/>
            <a:r>
              <a:rPr lang="en-US"/>
              <a:t>follow transition probabilities.</a:t>
            </a:r>
          </a:p>
          <a:p>
            <a:pPr algn="ctr"/>
            <a:endParaRPr lang="en-US"/>
          </a:p>
          <a:p>
            <a:pPr algn="ctr"/>
            <a:endParaRPr lang="en-US"/>
          </a:p>
          <a:p>
            <a:pPr algn="ctr">
              <a:buFontTx/>
              <a:buChar char="•"/>
            </a:pPr>
            <a:r>
              <a:rPr lang="en-US"/>
              <a:t>It is a stochastic system, i.e. random process</a:t>
            </a:r>
          </a:p>
          <a:p>
            <a:pPr algn="ctr">
              <a:buFontTx/>
              <a:buChar char="•"/>
            </a:pPr>
            <a:r>
              <a:rPr lang="en-US"/>
              <a:t>The probability of the next state depends on the current state,</a:t>
            </a:r>
          </a:p>
          <a:p>
            <a:pPr algn="ctr"/>
            <a:r>
              <a:rPr lang="en-US"/>
              <a:t>but can also have a chain with memory</a:t>
            </a:r>
          </a:p>
          <a:p>
            <a:pPr algn="ctr">
              <a:buFontTx/>
              <a:buChar char="•"/>
            </a:pPr>
            <a:r>
              <a:rPr lang="en-US"/>
              <a:t>The probability of moving to another state follows a </a:t>
            </a:r>
          </a:p>
          <a:p>
            <a:pPr algn="ctr"/>
            <a:r>
              <a:rPr lang="en-US"/>
              <a:t>probability distribution </a:t>
            </a:r>
          </a:p>
          <a:p>
            <a:pPr algn="ctr">
              <a:buFontTx/>
              <a:buChar char="•"/>
            </a:pPr>
            <a:r>
              <a:rPr lang="en-US"/>
              <a:t>But it can stay in the same locality, where locality may be in </a:t>
            </a:r>
          </a:p>
          <a:p>
            <a:pPr algn="ctr"/>
            <a:r>
              <a:rPr lang="en-US"/>
              <a:t>space or time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2075" y="136525"/>
            <a:ext cx="29559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4080"/>
                </a:solidFill>
              </a:rPr>
              <a:t>Markov chain Monte Carlo</a:t>
            </a:r>
            <a:endParaRPr lang="en-US" sz="2000"/>
          </a:p>
        </p:txBody>
      </p:sp>
      <p:sp>
        <p:nvSpPr>
          <p:cNvPr id="3075" name="Line 3"/>
          <p:cNvSpPr>
            <a:spLocks noChangeShapeType="1"/>
          </p:cNvSpPr>
          <p:nvPr/>
        </p:nvSpPr>
        <p:spPr bwMode="auto">
          <a:xfrm>
            <a:off x="381000" y="609600"/>
            <a:ext cx="8305800" cy="0"/>
          </a:xfrm>
          <a:prstGeom prst="line">
            <a:avLst/>
          </a:prstGeom>
          <a:noFill/>
          <a:ln w="57150" cmpd="thinThick">
            <a:solidFill>
              <a:srgbClr val="000080"/>
            </a:solidFill>
            <a:round/>
            <a:headEnd/>
            <a:tailEnd/>
          </a:ln>
          <a:effectLst/>
        </p:spPr>
        <p:txBody>
          <a:bodyPr wrap="none" anchor="ctr">
            <a:prstTxWarp prst="textNoShape">
              <a:avLst/>
            </a:prstTxWarp>
          </a:bodyPr>
          <a:lstStyle/>
          <a:p>
            <a:endParaRPr lang="en-US"/>
          </a:p>
        </p:txBody>
      </p:sp>
      <p:sp>
        <p:nvSpPr>
          <p:cNvPr id="3076" name="Text Box 4"/>
          <p:cNvSpPr txBox="1">
            <a:spLocks noChangeArrowheads="1"/>
          </p:cNvSpPr>
          <p:nvPr/>
        </p:nvSpPr>
        <p:spPr bwMode="auto">
          <a:xfrm>
            <a:off x="227013" y="914400"/>
            <a:ext cx="8307387" cy="1187450"/>
          </a:xfrm>
          <a:prstGeom prst="rect">
            <a:avLst/>
          </a:prstGeom>
          <a:noFill/>
          <a:ln w="9525">
            <a:noFill/>
            <a:miter lim="800000"/>
            <a:headEnd/>
            <a:tailEnd/>
          </a:ln>
          <a:effectLst/>
        </p:spPr>
        <p:txBody>
          <a:bodyPr>
            <a:prstTxWarp prst="textNoShape">
              <a:avLst/>
            </a:prstTxWarp>
            <a:spAutoFit/>
          </a:bodyPr>
          <a:lstStyle/>
          <a:p>
            <a:pPr algn="ctr"/>
            <a:r>
              <a:rPr lang="en-US">
                <a:solidFill>
                  <a:srgbClr val="004080"/>
                </a:solidFill>
              </a:rPr>
              <a:t>Monte Carlo</a:t>
            </a:r>
            <a:r>
              <a:rPr lang="en-US"/>
              <a:t>: town in Monaco famous for its casino (including the European Poker Tour and World Backgammon Championship)</a:t>
            </a:r>
          </a:p>
          <a:p>
            <a:pPr>
              <a:buFontTx/>
              <a:buChar char="•"/>
            </a:pPr>
            <a:endParaRPr lang="en-US"/>
          </a:p>
        </p:txBody>
      </p:sp>
      <p:pic>
        <p:nvPicPr>
          <p:cNvPr id="3077" name="Picture 5"/>
          <p:cNvPicPr>
            <a:picLocks noChangeAspect="1" noChangeArrowheads="1"/>
          </p:cNvPicPr>
          <p:nvPr/>
        </p:nvPicPr>
        <p:blipFill>
          <a:blip r:embed="rId3"/>
          <a:srcRect/>
          <a:stretch>
            <a:fillRect/>
          </a:stretch>
        </p:blipFill>
        <p:spPr bwMode="auto">
          <a:xfrm>
            <a:off x="533400" y="2286000"/>
            <a:ext cx="3124200" cy="3003550"/>
          </a:xfrm>
          <a:prstGeom prst="rect">
            <a:avLst/>
          </a:prstGeom>
          <a:noFill/>
          <a:ln w="9525">
            <a:noFill/>
            <a:miter lim="800000"/>
            <a:headEnd/>
            <a:tailEnd/>
          </a:ln>
          <a:effectLst/>
        </p:spPr>
      </p:pic>
      <p:sp>
        <p:nvSpPr>
          <p:cNvPr id="3078" name="Oval 6"/>
          <p:cNvSpPr>
            <a:spLocks noChangeAspect="1" noChangeArrowheads="1"/>
          </p:cNvSpPr>
          <p:nvPr/>
        </p:nvSpPr>
        <p:spPr bwMode="auto">
          <a:xfrm>
            <a:off x="3048000" y="4419600"/>
            <a:ext cx="82550" cy="8255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endParaRPr lang="en-US"/>
          </a:p>
        </p:txBody>
      </p:sp>
      <p:sp>
        <p:nvSpPr>
          <p:cNvPr id="3080" name="Line 8"/>
          <p:cNvSpPr>
            <a:spLocks noChangeShapeType="1"/>
          </p:cNvSpPr>
          <p:nvPr/>
        </p:nvSpPr>
        <p:spPr bwMode="auto">
          <a:xfrm flipH="1" flipV="1">
            <a:off x="3200400" y="4572000"/>
            <a:ext cx="1143000" cy="1143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081" name="Text Box 9"/>
          <p:cNvSpPr txBox="1">
            <a:spLocks noChangeArrowheads="1"/>
          </p:cNvSpPr>
          <p:nvPr/>
        </p:nvSpPr>
        <p:spPr bwMode="auto">
          <a:xfrm>
            <a:off x="4281488" y="2362200"/>
            <a:ext cx="4332287" cy="1187450"/>
          </a:xfrm>
          <a:prstGeom prst="rect">
            <a:avLst/>
          </a:prstGeom>
          <a:noFill/>
          <a:ln w="9525">
            <a:noFill/>
            <a:miter lim="800000"/>
            <a:headEnd/>
            <a:tailEnd/>
          </a:ln>
          <a:effectLst/>
        </p:spPr>
        <p:txBody>
          <a:bodyPr wrap="none">
            <a:prstTxWarp prst="textNoShape">
              <a:avLst/>
            </a:prstTxWarp>
            <a:spAutoFit/>
          </a:bodyPr>
          <a:lstStyle/>
          <a:p>
            <a:r>
              <a:rPr lang="en-US"/>
              <a:t>Relevance ?</a:t>
            </a:r>
          </a:p>
          <a:p>
            <a:endParaRPr lang="en-US"/>
          </a:p>
          <a:p>
            <a:r>
              <a:rPr lang="en-US"/>
              <a:t>both operate on </a:t>
            </a:r>
            <a:r>
              <a:rPr lang="en-US">
                <a:solidFill>
                  <a:srgbClr val="004080"/>
                </a:solidFill>
              </a:rPr>
              <a:t>random processes</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341685" y="6043970"/>
            <a:ext cx="4130372" cy="287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r>
              <a:rPr lang="en-US" sz="1400" dirty="0" smtClean="0"/>
              <a:t>http://</a:t>
            </a:r>
            <a:r>
              <a:rPr lang="en-US" sz="1400" dirty="0" err="1" smtClean="0"/>
              <a:t>marple.eeb.uconn.edu/mcmcrobot/?page_id</a:t>
            </a:r>
            <a:r>
              <a:rPr lang="en-US" sz="1400" dirty="0" smtClean="0"/>
              <a:t>=24</a:t>
            </a:r>
            <a:endParaRPr lang="en-US" sz="1400" dirty="0">
              <a:solidFill>
                <a:srgbClr val="000000"/>
              </a:solidFill>
              <a:sym typeface="Helvetica Light"/>
            </a:endParaRPr>
          </a:p>
        </p:txBody>
      </p:sp>
      <p:pic>
        <p:nvPicPr>
          <p:cNvPr id="5" name="Picture 4" descr="robotsrules1.png"/>
          <p:cNvPicPr>
            <a:picLocks noChangeAspect="1"/>
          </p:cNvPicPr>
          <p:nvPr/>
        </p:nvPicPr>
        <p:blipFill>
          <a:blip r:embed="rId2"/>
          <a:stretch>
            <a:fillRect/>
          </a:stretch>
        </p:blipFill>
        <p:spPr>
          <a:xfrm>
            <a:off x="1093887" y="2021597"/>
            <a:ext cx="6956227" cy="3250406"/>
          </a:xfrm>
          <a:prstGeom prst="rect">
            <a:avLst/>
          </a:prstGeom>
        </p:spPr>
      </p:pic>
      <p:sp>
        <p:nvSpPr>
          <p:cNvPr id="6" name="TextBox 5"/>
          <p:cNvSpPr txBox="1"/>
          <p:nvPr/>
        </p:nvSpPr>
        <p:spPr>
          <a:xfrm>
            <a:off x="3553030" y="784083"/>
            <a:ext cx="1328886" cy="34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r>
              <a:rPr lang="en-US" dirty="0" smtClean="0"/>
              <a:t>MCMC Robot</a:t>
            </a:r>
            <a:endParaRPr lang="en-US" sz="2500" dirty="0">
              <a:solidFill>
                <a:srgbClr val="000000"/>
              </a:solidFill>
              <a:sym typeface="Helvetica Ligh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selection</a:t>
            </a:r>
            <a:endParaRPr lang="en-US" dirty="0"/>
          </a:p>
        </p:txBody>
      </p:sp>
      <p:pic>
        <p:nvPicPr>
          <p:cNvPr id="4" name="Picture 4" descr="10.1371_journal.pbio#2475AB.tif                                00064B5DMacintosh HD                   BEF75204:"/>
          <p:cNvPicPr>
            <a:picLocks noChangeAspect="1" noChangeArrowheads="1"/>
          </p:cNvPicPr>
          <p:nvPr/>
        </p:nvPicPr>
        <p:blipFill>
          <a:blip r:embed="rId2"/>
          <a:srcRect/>
          <a:stretch>
            <a:fillRect/>
          </a:stretch>
        </p:blipFill>
        <p:spPr bwMode="auto">
          <a:xfrm>
            <a:off x="2971800" y="1981200"/>
            <a:ext cx="3200400" cy="341471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ratio test</a:t>
            </a:r>
            <a:endParaRPr lang="en-US" dirty="0"/>
          </a:p>
        </p:txBody>
      </p:sp>
      <p:pic>
        <p:nvPicPr>
          <p:cNvPr id="4" name="Content Placeholder 3" descr="Screen Shot 2017-01-06 at 9.18.45 PM.png"/>
          <p:cNvPicPr>
            <a:picLocks noGrp="1" noChangeAspect="1"/>
          </p:cNvPicPr>
          <p:nvPr>
            <p:ph idx="1"/>
          </p:nvPr>
        </p:nvPicPr>
        <p:blipFill>
          <a:blip r:embed="rId2"/>
          <a:srcRect t="-69031" b="-69031"/>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01-06 at 9.19.32 PM.png"/>
          <p:cNvPicPr>
            <a:picLocks noGrp="1" noChangeAspect="1"/>
          </p:cNvPicPr>
          <p:nvPr>
            <p:ph idx="1"/>
          </p:nvPr>
        </p:nvPicPr>
        <p:blipFill>
          <a:blip r:embed="rId2"/>
          <a:srcRect l="-4037" r="-4037"/>
          <a:stretch>
            <a:fillRect/>
          </a:stretch>
        </p:blipFill>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06 at 9.19.52 PM.png"/>
          <p:cNvPicPr>
            <a:picLocks noGrp="1" noChangeAspect="1"/>
          </p:cNvPicPr>
          <p:nvPr>
            <p:ph idx="1"/>
          </p:nvPr>
        </p:nvPicPr>
        <p:blipFill>
          <a:blip r:embed="rId2"/>
          <a:srcRect t="-144376" b="-144376"/>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06 at 9.20.16 PM.png"/>
          <p:cNvPicPr>
            <a:picLocks noGrp="1" noChangeAspect="1"/>
          </p:cNvPicPr>
          <p:nvPr>
            <p:ph idx="1"/>
          </p:nvPr>
        </p:nvPicPr>
        <p:blipFill>
          <a:blip r:embed="rId2"/>
          <a:srcRect t="-133121" b="-133121"/>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genetics – model of coalescence</a:t>
            </a:r>
            <a:endParaRPr lang="en-US" dirty="0"/>
          </a:p>
        </p:txBody>
      </p:sp>
      <p:pic>
        <p:nvPicPr>
          <p:cNvPr id="4" name="Picture 3" descr="Screen Shot 2017-01-06 at 2.22.32 PM.png"/>
          <p:cNvPicPr>
            <a:picLocks noChangeAspect="1"/>
          </p:cNvPicPr>
          <p:nvPr/>
        </p:nvPicPr>
        <p:blipFill>
          <a:blip r:embed="rId2"/>
          <a:stretch>
            <a:fillRect/>
          </a:stretch>
        </p:blipFill>
        <p:spPr>
          <a:xfrm>
            <a:off x="2540000" y="2070100"/>
            <a:ext cx="4064000" cy="34925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06 at 9.20.33 PM.png"/>
          <p:cNvPicPr>
            <a:picLocks noGrp="1" noChangeAspect="1"/>
          </p:cNvPicPr>
          <p:nvPr>
            <p:ph idx="1"/>
          </p:nvPr>
        </p:nvPicPr>
        <p:blipFill>
          <a:blip r:embed="rId2"/>
          <a:srcRect t="-107033" b="-107033"/>
          <a:stretch>
            <a:fillRect/>
          </a:stretch>
        </p:blipFill>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06 at 9.20.53 PM.png"/>
          <p:cNvPicPr>
            <a:picLocks noGrp="1" noChangeAspect="1"/>
          </p:cNvPicPr>
          <p:nvPr>
            <p:ph idx="1"/>
          </p:nvPr>
        </p:nvPicPr>
        <p:blipFill>
          <a:blip r:embed="rId2"/>
          <a:srcRect t="-3015" b="-3015"/>
          <a:stretch>
            <a:fillRect/>
          </a:stretch>
        </p:blip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christmas tree.jpg                                             00064B5DMacintosh HD                   BEF75204:"/>
          <p:cNvPicPr>
            <a:picLocks noChangeAspect="1" noChangeArrowheads="1"/>
          </p:cNvPicPr>
          <p:nvPr/>
        </p:nvPicPr>
        <p:blipFill>
          <a:blip r:embed="rId2"/>
          <a:srcRect/>
          <a:stretch>
            <a:fillRect/>
          </a:stretch>
        </p:blipFill>
        <p:spPr bwMode="auto">
          <a:xfrm>
            <a:off x="1371600" y="228600"/>
            <a:ext cx="3640137" cy="5943600"/>
          </a:xfrm>
          <a:prstGeom prst="rect">
            <a:avLst/>
          </a:prstGeom>
          <a:noFill/>
          <a:ln w="9525">
            <a:noFill/>
            <a:miter lim="800000"/>
            <a:headEnd/>
            <a:tailEnd/>
          </a:ln>
        </p:spPr>
      </p:pic>
      <p:sp>
        <p:nvSpPr>
          <p:cNvPr id="7" name="TextBox 6"/>
          <p:cNvSpPr txBox="1"/>
          <p:nvPr/>
        </p:nvSpPr>
        <p:spPr>
          <a:xfrm>
            <a:off x="5943600" y="2590800"/>
            <a:ext cx="1806629" cy="523220"/>
          </a:xfrm>
          <a:prstGeom prst="rect">
            <a:avLst/>
          </a:prstGeom>
          <a:noFill/>
        </p:spPr>
        <p:txBody>
          <a:bodyPr wrap="none" rtlCol="0">
            <a:spAutoFit/>
          </a:bodyPr>
          <a:lstStyle/>
          <a:p>
            <a:r>
              <a:rPr lang="en-US" sz="2800" dirty="0" smtClean="0"/>
              <a:t>Thank you!</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pic>
        <p:nvPicPr>
          <p:cNvPr id="5" name="Picture 4" descr="Screen Shot 2017-01-06 at 2.22.40 PM.png"/>
          <p:cNvPicPr>
            <a:picLocks noChangeAspect="1"/>
          </p:cNvPicPr>
          <p:nvPr/>
        </p:nvPicPr>
        <p:blipFill>
          <a:blip r:embed="rId2"/>
          <a:stretch>
            <a:fillRect/>
          </a:stretch>
        </p:blipFill>
        <p:spPr>
          <a:xfrm>
            <a:off x="2501900" y="1917700"/>
            <a:ext cx="4140200" cy="3721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altLang="zh-CN" sz="4400" dirty="0" smtClean="0">
                <a:solidFill>
                  <a:schemeClr val="tx2"/>
                </a:solidFill>
              </a:rPr>
              <a:t>Null model of phylogenetics</a:t>
            </a:r>
            <a:endParaRPr lang="en-US" sz="4400" dirty="0">
              <a:solidFill>
                <a:schemeClr val="tx2"/>
              </a:solidFill>
            </a:endParaRPr>
          </a:p>
        </p:txBody>
      </p:sp>
      <p:sp>
        <p:nvSpPr>
          <p:cNvPr id="62467" name="Rectangle 3"/>
          <p:cNvSpPr>
            <a:spLocks noChangeArrowheads="1"/>
          </p:cNvSpPr>
          <p:nvPr/>
        </p:nvSpPr>
        <p:spPr bwMode="auto">
          <a:xfrm>
            <a:off x="3886200" y="1812925"/>
            <a:ext cx="5029200" cy="4359275"/>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buFontTx/>
              <a:buChar char="•"/>
            </a:pPr>
            <a:r>
              <a:rPr lang="en-US" dirty="0"/>
              <a:t>Topology and branch length</a:t>
            </a:r>
          </a:p>
          <a:p>
            <a:pPr marL="342900" indent="-342900" eaLnBrk="1" hangingPunct="1">
              <a:lnSpc>
                <a:spcPct val="90000"/>
              </a:lnSpc>
              <a:spcBef>
                <a:spcPct val="20000"/>
              </a:spcBef>
              <a:buFontTx/>
              <a:buChar char="•"/>
            </a:pPr>
            <a:endParaRPr lang="en-US" dirty="0" smtClean="0"/>
          </a:p>
          <a:p>
            <a:pPr marL="342900" indent="-342900" eaLnBrk="1" hangingPunct="1">
              <a:lnSpc>
                <a:spcPct val="90000"/>
              </a:lnSpc>
              <a:spcBef>
                <a:spcPct val="20000"/>
              </a:spcBef>
              <a:buFontTx/>
              <a:buChar char="•"/>
            </a:pPr>
            <a:endParaRPr lang="en-US" dirty="0" smtClean="0"/>
          </a:p>
          <a:p>
            <a:pPr marL="342900" indent="-342900" eaLnBrk="1" hangingPunct="1">
              <a:lnSpc>
                <a:spcPct val="90000"/>
              </a:lnSpc>
              <a:spcBef>
                <a:spcPct val="20000"/>
              </a:spcBef>
              <a:buFontTx/>
              <a:buChar char="•"/>
            </a:pPr>
            <a:endParaRPr lang="en-US" dirty="0" smtClean="0"/>
          </a:p>
          <a:p>
            <a:pPr marL="342900" indent="-342900" eaLnBrk="1" hangingPunct="1">
              <a:lnSpc>
                <a:spcPct val="90000"/>
              </a:lnSpc>
              <a:spcBef>
                <a:spcPct val="20000"/>
              </a:spcBef>
              <a:buFontTx/>
              <a:buChar char="•"/>
            </a:pPr>
            <a:endParaRPr lang="en-US" dirty="0"/>
          </a:p>
          <a:p>
            <a:pPr marL="342900" indent="-342900" eaLnBrk="1" hangingPunct="1">
              <a:lnSpc>
                <a:spcPct val="90000"/>
              </a:lnSpc>
              <a:spcBef>
                <a:spcPct val="20000"/>
              </a:spcBef>
              <a:buFontTx/>
              <a:buChar char="•"/>
            </a:pPr>
            <a:r>
              <a:rPr lang="en-US" dirty="0"/>
              <a:t>Substitution matrix</a:t>
            </a:r>
          </a:p>
          <a:p>
            <a:pPr marL="342900" indent="-342900" eaLnBrk="1" hangingPunct="1">
              <a:lnSpc>
                <a:spcPct val="90000"/>
              </a:lnSpc>
              <a:spcBef>
                <a:spcPct val="20000"/>
              </a:spcBef>
            </a:pPr>
            <a:r>
              <a:rPr lang="en-US" dirty="0"/>
              <a:t>     </a:t>
            </a:r>
            <a:r>
              <a:rPr lang="en-US" sz="1600" dirty="0" err="1"/>
              <a:t>r</a:t>
            </a:r>
            <a:r>
              <a:rPr lang="en-US" sz="1600" baseline="-25000" dirty="0" err="1"/>
              <a:t>TC</a:t>
            </a:r>
            <a:r>
              <a:rPr lang="en-US" sz="1600" dirty="0"/>
              <a:t> (= </a:t>
            </a:r>
            <a:r>
              <a:rPr lang="en-US" sz="1600" dirty="0" err="1"/>
              <a:t>r</a:t>
            </a:r>
            <a:r>
              <a:rPr lang="en-US" sz="1600" baseline="-25000" dirty="0" err="1"/>
              <a:t>CT</a:t>
            </a:r>
            <a:r>
              <a:rPr lang="en-US" sz="1600" dirty="0"/>
              <a:t>), </a:t>
            </a:r>
            <a:r>
              <a:rPr lang="en-US" sz="1600" dirty="0" err="1"/>
              <a:t>r</a:t>
            </a:r>
            <a:r>
              <a:rPr lang="en-US" sz="1600" baseline="-25000" dirty="0" err="1"/>
              <a:t>TA</a:t>
            </a:r>
            <a:r>
              <a:rPr lang="en-US" sz="1600" dirty="0"/>
              <a:t> (= </a:t>
            </a:r>
            <a:r>
              <a:rPr lang="en-US" sz="1600" dirty="0" err="1"/>
              <a:t>r</a:t>
            </a:r>
            <a:r>
              <a:rPr lang="en-US" sz="1600" baseline="-25000" dirty="0" err="1"/>
              <a:t>AT</a:t>
            </a:r>
            <a:r>
              <a:rPr lang="en-US" sz="1600" dirty="0"/>
              <a:t>), </a:t>
            </a:r>
            <a:r>
              <a:rPr lang="en-US" sz="1600" dirty="0" err="1"/>
              <a:t>r</a:t>
            </a:r>
            <a:r>
              <a:rPr lang="en-US" sz="1600" baseline="-25000" dirty="0" err="1"/>
              <a:t>TG</a:t>
            </a:r>
            <a:r>
              <a:rPr lang="en-US" sz="1600" dirty="0"/>
              <a:t> (= </a:t>
            </a:r>
            <a:r>
              <a:rPr lang="en-US" sz="1600" dirty="0" err="1"/>
              <a:t>r</a:t>
            </a:r>
            <a:r>
              <a:rPr lang="en-US" sz="1600" baseline="-25000" dirty="0" err="1"/>
              <a:t>GT</a:t>
            </a:r>
            <a:r>
              <a:rPr lang="en-US" sz="1600" dirty="0"/>
              <a:t>)</a:t>
            </a:r>
          </a:p>
          <a:p>
            <a:pPr marL="342900" indent="-342900" eaLnBrk="1" hangingPunct="1">
              <a:lnSpc>
                <a:spcPct val="90000"/>
              </a:lnSpc>
              <a:spcBef>
                <a:spcPct val="20000"/>
              </a:spcBef>
            </a:pPr>
            <a:r>
              <a:rPr lang="en-US" sz="1600" dirty="0"/>
              <a:t>       </a:t>
            </a:r>
            <a:r>
              <a:rPr lang="en-US" sz="1600" dirty="0" err="1"/>
              <a:t>r</a:t>
            </a:r>
            <a:r>
              <a:rPr lang="en-US" sz="1600" baseline="-25000" dirty="0" err="1"/>
              <a:t>CA</a:t>
            </a:r>
            <a:r>
              <a:rPr lang="en-US" sz="1600" dirty="0"/>
              <a:t> (= </a:t>
            </a:r>
            <a:r>
              <a:rPr lang="en-US" sz="1600" dirty="0" err="1"/>
              <a:t>r</a:t>
            </a:r>
            <a:r>
              <a:rPr lang="en-US" sz="1600" baseline="-25000" dirty="0" err="1"/>
              <a:t>AC</a:t>
            </a:r>
            <a:r>
              <a:rPr lang="en-US" sz="1600" dirty="0"/>
              <a:t>), </a:t>
            </a:r>
            <a:r>
              <a:rPr lang="en-US" sz="1600" dirty="0" err="1"/>
              <a:t>r</a:t>
            </a:r>
            <a:r>
              <a:rPr lang="en-US" sz="1600" baseline="-25000" dirty="0" err="1"/>
              <a:t>CG</a:t>
            </a:r>
            <a:r>
              <a:rPr lang="en-US" sz="1600" dirty="0"/>
              <a:t> (= </a:t>
            </a:r>
            <a:r>
              <a:rPr lang="en-US" sz="1600" dirty="0" err="1"/>
              <a:t>r</a:t>
            </a:r>
            <a:r>
              <a:rPr lang="en-US" sz="1600" baseline="-25000" dirty="0" err="1"/>
              <a:t>GC</a:t>
            </a:r>
            <a:r>
              <a:rPr lang="en-US" sz="1600" dirty="0"/>
              <a:t>)</a:t>
            </a:r>
          </a:p>
          <a:p>
            <a:pPr marL="342900" indent="-342900" eaLnBrk="1" hangingPunct="1">
              <a:lnSpc>
                <a:spcPct val="90000"/>
              </a:lnSpc>
              <a:spcBef>
                <a:spcPct val="20000"/>
              </a:spcBef>
            </a:pPr>
            <a:r>
              <a:rPr lang="en-US" sz="1600" dirty="0"/>
              <a:t>       </a:t>
            </a:r>
            <a:r>
              <a:rPr lang="en-US" sz="1600" dirty="0" err="1"/>
              <a:t>r</a:t>
            </a:r>
            <a:r>
              <a:rPr lang="en-US" sz="1600" baseline="-25000" dirty="0" err="1"/>
              <a:t>AG</a:t>
            </a:r>
            <a:r>
              <a:rPr lang="en-US" sz="1600" dirty="0"/>
              <a:t> (= </a:t>
            </a:r>
            <a:r>
              <a:rPr lang="en-US" sz="1600" dirty="0" err="1"/>
              <a:t>r</a:t>
            </a:r>
            <a:r>
              <a:rPr lang="en-US" sz="1600" baseline="-25000" dirty="0" err="1"/>
              <a:t>GA</a:t>
            </a:r>
            <a:r>
              <a:rPr lang="en-US" sz="1600" dirty="0"/>
              <a:t>)</a:t>
            </a:r>
          </a:p>
          <a:p>
            <a:pPr marL="342900" indent="-342900" eaLnBrk="1" hangingPunct="1">
              <a:lnSpc>
                <a:spcPct val="90000"/>
              </a:lnSpc>
              <a:spcBef>
                <a:spcPct val="20000"/>
              </a:spcBef>
            </a:pPr>
            <a:endParaRPr lang="en-US" dirty="0"/>
          </a:p>
          <a:p>
            <a:pPr marL="342900" indent="-342900" eaLnBrk="1" hangingPunct="1">
              <a:lnSpc>
                <a:spcPct val="90000"/>
              </a:lnSpc>
              <a:spcBef>
                <a:spcPct val="20000"/>
              </a:spcBef>
              <a:buFontTx/>
              <a:buChar char="•"/>
            </a:pPr>
            <a:r>
              <a:rPr lang="en-US" dirty="0"/>
              <a:t>Stationary base frequencies</a:t>
            </a:r>
          </a:p>
          <a:p>
            <a:pPr marL="342900" indent="-342900" eaLnBrk="1" hangingPunct="1">
              <a:lnSpc>
                <a:spcPct val="90000"/>
              </a:lnSpc>
              <a:spcBef>
                <a:spcPct val="20000"/>
              </a:spcBef>
            </a:pPr>
            <a:r>
              <a:rPr lang="en-US" dirty="0"/>
              <a:t>     </a:t>
            </a:r>
            <a:r>
              <a:rPr lang="en-US" sz="1600" dirty="0" err="1"/>
              <a:t>f</a:t>
            </a:r>
            <a:r>
              <a:rPr lang="en-US" sz="1600" baseline="-25000" dirty="0" err="1"/>
              <a:t>T</a:t>
            </a:r>
            <a:r>
              <a:rPr lang="en-US" sz="1600" dirty="0"/>
              <a:t>, </a:t>
            </a:r>
            <a:r>
              <a:rPr lang="en-US" sz="1600" dirty="0" err="1"/>
              <a:t>f</a:t>
            </a:r>
            <a:r>
              <a:rPr lang="en-US" sz="1600" baseline="-25000" dirty="0" err="1"/>
              <a:t>C</a:t>
            </a:r>
            <a:r>
              <a:rPr lang="en-US" sz="1600" dirty="0"/>
              <a:t>, </a:t>
            </a:r>
            <a:r>
              <a:rPr lang="en-US" sz="1600" dirty="0" err="1"/>
              <a:t>f</a:t>
            </a:r>
            <a:r>
              <a:rPr lang="en-US" sz="1600" baseline="-25000" dirty="0" err="1"/>
              <a:t>A</a:t>
            </a:r>
            <a:r>
              <a:rPr lang="en-US" sz="1600" dirty="0"/>
              <a:t>, </a:t>
            </a:r>
            <a:r>
              <a:rPr lang="en-US" sz="1600" dirty="0" err="1"/>
              <a:t>f</a:t>
            </a:r>
            <a:r>
              <a:rPr lang="en-US" sz="1600" baseline="-25000" dirty="0" err="1"/>
              <a:t>G</a:t>
            </a:r>
            <a:r>
              <a:rPr lang="en-US" sz="1600" dirty="0"/>
              <a:t>, </a:t>
            </a:r>
          </a:p>
        </p:txBody>
      </p:sp>
      <p:pic>
        <p:nvPicPr>
          <p:cNvPr id="62468" name="Picture 4" descr="&#10;Picture 2.png                                                  00064B5DMacintosh HD                   BEF75204:"/>
          <p:cNvPicPr>
            <a:picLocks noChangeAspect="1" noChangeArrowheads="1"/>
          </p:cNvPicPr>
          <p:nvPr/>
        </p:nvPicPr>
        <p:blipFill>
          <a:blip r:embed="rId2"/>
          <a:srcRect/>
          <a:stretch>
            <a:fillRect/>
          </a:stretch>
        </p:blipFill>
        <p:spPr bwMode="auto">
          <a:xfrm>
            <a:off x="1371600" y="2994025"/>
            <a:ext cx="2133600" cy="1333500"/>
          </a:xfrm>
          <a:prstGeom prst="rect">
            <a:avLst/>
          </a:prstGeom>
          <a:noFill/>
          <a:ln w="9525">
            <a:noFill/>
            <a:miter lim="800000"/>
            <a:headEnd/>
            <a:tailEnd/>
          </a:ln>
          <a:effectLst/>
        </p:spPr>
      </p:pic>
      <p:sp>
        <p:nvSpPr>
          <p:cNvPr id="62469" name="Rectangle 5"/>
          <p:cNvSpPr>
            <a:spLocks noChangeArrowheads="1"/>
          </p:cNvSpPr>
          <p:nvPr/>
        </p:nvSpPr>
        <p:spPr bwMode="auto">
          <a:xfrm>
            <a:off x="552450" y="2914650"/>
            <a:ext cx="812800" cy="1465263"/>
          </a:xfrm>
          <a:prstGeom prst="rect">
            <a:avLst/>
          </a:prstGeom>
          <a:noFill/>
          <a:ln w="9525">
            <a:noFill/>
            <a:miter lim="800000"/>
            <a:headEnd/>
            <a:tailEnd/>
          </a:ln>
          <a:effectLst/>
        </p:spPr>
        <p:txBody>
          <a:bodyPr wrap="none">
            <a:prstTxWarp prst="textNoShape">
              <a:avLst/>
            </a:prstTxWarp>
            <a:spAutoFit/>
          </a:bodyPr>
          <a:lstStyle/>
          <a:p>
            <a:r>
              <a:rPr lang="en-US" sz="1800"/>
              <a:t>Taxa 1</a:t>
            </a:r>
          </a:p>
          <a:p>
            <a:r>
              <a:rPr lang="en-US" sz="1800"/>
              <a:t>Taxa 2</a:t>
            </a:r>
          </a:p>
          <a:p>
            <a:r>
              <a:rPr lang="en-US" sz="1800"/>
              <a:t>Taxa 3</a:t>
            </a:r>
          </a:p>
          <a:p>
            <a:r>
              <a:rPr lang="en-US" sz="1800"/>
              <a:t>Taxa 4</a:t>
            </a:r>
          </a:p>
          <a:p>
            <a:r>
              <a:rPr lang="en-US" sz="1800"/>
              <a:t>Taxa 5</a:t>
            </a:r>
          </a:p>
        </p:txBody>
      </p:sp>
      <p:sp>
        <p:nvSpPr>
          <p:cNvPr id="62470" name="Line 6"/>
          <p:cNvSpPr>
            <a:spLocks noChangeShapeType="1"/>
          </p:cNvSpPr>
          <p:nvPr/>
        </p:nvSpPr>
        <p:spPr bwMode="auto">
          <a:xfrm>
            <a:off x="5181600" y="2422525"/>
            <a:ext cx="762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1" name="Line 7"/>
          <p:cNvSpPr>
            <a:spLocks noChangeShapeType="1"/>
          </p:cNvSpPr>
          <p:nvPr/>
        </p:nvSpPr>
        <p:spPr bwMode="auto">
          <a:xfrm>
            <a:off x="5181600" y="2574925"/>
            <a:ext cx="60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2" name="Line 8"/>
          <p:cNvSpPr>
            <a:spLocks noChangeShapeType="1"/>
          </p:cNvSpPr>
          <p:nvPr/>
        </p:nvSpPr>
        <p:spPr bwMode="auto">
          <a:xfrm>
            <a:off x="5181600" y="242252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3" name="Line 9"/>
          <p:cNvSpPr>
            <a:spLocks noChangeShapeType="1"/>
          </p:cNvSpPr>
          <p:nvPr/>
        </p:nvSpPr>
        <p:spPr bwMode="auto">
          <a:xfrm>
            <a:off x="4876800" y="2498725"/>
            <a:ext cx="304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4" name="Line 10"/>
          <p:cNvSpPr>
            <a:spLocks noChangeShapeType="1"/>
          </p:cNvSpPr>
          <p:nvPr/>
        </p:nvSpPr>
        <p:spPr bwMode="auto">
          <a:xfrm>
            <a:off x="4876800" y="2498725"/>
            <a:ext cx="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5" name="Line 11"/>
          <p:cNvSpPr>
            <a:spLocks noChangeShapeType="1"/>
          </p:cNvSpPr>
          <p:nvPr/>
        </p:nvSpPr>
        <p:spPr bwMode="auto">
          <a:xfrm>
            <a:off x="4876800" y="2727325"/>
            <a:ext cx="1295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6" name="Line 12"/>
          <p:cNvSpPr>
            <a:spLocks noChangeShapeType="1"/>
          </p:cNvSpPr>
          <p:nvPr/>
        </p:nvSpPr>
        <p:spPr bwMode="auto">
          <a:xfrm>
            <a:off x="4572000" y="2574925"/>
            <a:ext cx="304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7" name="Line 13"/>
          <p:cNvSpPr>
            <a:spLocks noChangeShapeType="1"/>
          </p:cNvSpPr>
          <p:nvPr/>
        </p:nvSpPr>
        <p:spPr bwMode="auto">
          <a:xfrm>
            <a:off x="4572000" y="2574925"/>
            <a:ext cx="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8" name="Line 14"/>
          <p:cNvSpPr>
            <a:spLocks noChangeShapeType="1"/>
          </p:cNvSpPr>
          <p:nvPr/>
        </p:nvSpPr>
        <p:spPr bwMode="auto">
          <a:xfrm>
            <a:off x="4572000" y="3032125"/>
            <a:ext cx="914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79" name="Line 15"/>
          <p:cNvSpPr>
            <a:spLocks noChangeShapeType="1"/>
          </p:cNvSpPr>
          <p:nvPr/>
        </p:nvSpPr>
        <p:spPr bwMode="auto">
          <a:xfrm>
            <a:off x="4343400" y="2803525"/>
            <a:ext cx="228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80" name="Line 16"/>
          <p:cNvSpPr>
            <a:spLocks noChangeShapeType="1"/>
          </p:cNvSpPr>
          <p:nvPr/>
        </p:nvSpPr>
        <p:spPr bwMode="auto">
          <a:xfrm>
            <a:off x="5486400" y="2879725"/>
            <a:ext cx="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81" name="Line 17"/>
          <p:cNvSpPr>
            <a:spLocks noChangeShapeType="1"/>
          </p:cNvSpPr>
          <p:nvPr/>
        </p:nvSpPr>
        <p:spPr bwMode="auto">
          <a:xfrm>
            <a:off x="5486400" y="2879725"/>
            <a:ext cx="60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2482" name="Line 18"/>
          <p:cNvSpPr>
            <a:spLocks noChangeShapeType="1"/>
          </p:cNvSpPr>
          <p:nvPr/>
        </p:nvSpPr>
        <p:spPr bwMode="auto">
          <a:xfrm>
            <a:off x="5486400" y="3184525"/>
            <a:ext cx="1143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1-18 at 7.59.16 AM.png"/>
          <p:cNvPicPr>
            <a:picLocks noChangeAspect="1"/>
          </p:cNvPicPr>
          <p:nvPr/>
        </p:nvPicPr>
        <p:blipFill>
          <a:blip r:embed="rId2"/>
          <a:stretch>
            <a:fillRect/>
          </a:stretch>
        </p:blipFill>
        <p:spPr>
          <a:xfrm>
            <a:off x="42862" y="0"/>
            <a:ext cx="9058275"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9-01-06 at 9.04.17 PM.png"/>
          <p:cNvPicPr>
            <a:picLocks noChangeAspect="1"/>
          </p:cNvPicPr>
          <p:nvPr/>
        </p:nvPicPr>
        <p:blipFill>
          <a:blip r:embed="rId2"/>
          <a:stretch>
            <a:fillRect/>
          </a:stretch>
        </p:blipFill>
        <p:spPr>
          <a:xfrm>
            <a:off x="119063" y="0"/>
            <a:ext cx="890587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3642</TotalTime>
  <Words>1272</Words>
  <Application>Microsoft Macintosh PowerPoint</Application>
  <PresentationFormat>On-screen Show (4:3)</PresentationFormat>
  <Paragraphs>175</Paragraphs>
  <Slides>52</Slides>
  <Notes>7</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52</vt:i4>
      </vt:variant>
    </vt:vector>
  </HeadingPairs>
  <TitlesOfParts>
    <vt:vector size="54" baseType="lpstr">
      <vt:lpstr>Office Theme</vt:lpstr>
      <vt:lpstr>???</vt:lpstr>
      <vt:lpstr>Workshop in Molecular Evolution</vt:lpstr>
      <vt:lpstr>Slide 2</vt:lpstr>
      <vt:lpstr>Two faces of one process: phylogenetics vs. population genetics</vt:lpstr>
      <vt:lpstr>Phylogenetics – model of speciation</vt:lpstr>
      <vt:lpstr>Population genetics – model of coalescence</vt:lpstr>
      <vt:lpstr>Population genetics</vt:lpstr>
      <vt:lpstr>Slide 7</vt:lpstr>
      <vt:lpstr>Slide 8</vt:lpstr>
      <vt:lpstr>Slide 9</vt:lpstr>
      <vt:lpstr>Slide 10</vt:lpstr>
      <vt:lpstr>Slide 11</vt:lpstr>
      <vt:lpstr>Slide 12</vt:lpstr>
      <vt:lpstr>i.i.d. assumption</vt:lpstr>
      <vt:lpstr>Assumptions in basic models</vt:lpstr>
      <vt:lpstr>INDEPENDENCE?</vt:lpstr>
      <vt:lpstr>Variation in rates of substitution among sites?</vt:lpstr>
      <vt:lpstr>Slide 17</vt:lpstr>
      <vt:lpstr>In reality sites show a range of probabilities of distribution of rates </vt:lpstr>
      <vt:lpstr>Slide 19</vt:lpstr>
      <vt:lpstr>Slide 20</vt:lpstr>
      <vt:lpstr>Base Composition Equilibrium?</vt:lpstr>
      <vt:lpstr>Compositional bias  (non-stationary)</vt:lpstr>
      <vt:lpstr>Heterotachy</vt:lpstr>
      <vt:lpstr>Long branch attraction</vt:lpstr>
      <vt:lpstr>Phylogenomics</vt:lpstr>
      <vt:lpstr>One gene or more genes?</vt:lpstr>
      <vt:lpstr>Slide 27</vt:lpstr>
      <vt:lpstr>Slide 28</vt:lpstr>
      <vt:lpstr>Slide 29</vt:lpstr>
      <vt:lpstr>DNA Barcoding   Species delimitation / identification</vt:lpstr>
      <vt:lpstr>Slide 31</vt:lpstr>
      <vt:lpstr>Problems with current barcoding method</vt:lpstr>
      <vt:lpstr>Slide 33</vt:lpstr>
      <vt:lpstr>Slide 34</vt:lpstr>
      <vt:lpstr>Slide 35</vt:lpstr>
      <vt:lpstr>Slide 36</vt:lpstr>
      <vt:lpstr>Species delimitation</vt:lpstr>
      <vt:lpstr>Statistics and concepts</vt:lpstr>
      <vt:lpstr>Likelihood function</vt:lpstr>
      <vt:lpstr>Distribution</vt:lpstr>
      <vt:lpstr>The Dirichlet Process the Chinese Restaurant Process</vt:lpstr>
      <vt:lpstr>Slide 42</vt:lpstr>
      <vt:lpstr>Slide 43</vt:lpstr>
      <vt:lpstr>Slide 44</vt:lpstr>
      <vt:lpstr>Model selection</vt:lpstr>
      <vt:lpstr>Likelihood ratio test</vt:lpstr>
      <vt:lpstr>Slide 47</vt:lpstr>
      <vt:lpstr>Slide 48</vt:lpstr>
      <vt:lpstr>Slide 49</vt:lpstr>
      <vt:lpstr>Slide 50</vt:lpstr>
      <vt:lpstr>Slide 51</vt:lpstr>
      <vt:lpstr>Slide 52</vt:lpstr>
    </vt:vector>
  </TitlesOfParts>
  <Company>unl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Li, Chenhong</cp:lastModifiedBy>
  <cp:revision>72</cp:revision>
  <dcterms:created xsi:type="dcterms:W3CDTF">2020-01-05T14:10:41Z</dcterms:created>
  <dcterms:modified xsi:type="dcterms:W3CDTF">2020-01-05T14:36:58Z</dcterms:modified>
</cp:coreProperties>
</file>