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90" r:id="rId4"/>
    <p:sldId id="257" r:id="rId5"/>
    <p:sldId id="292" r:id="rId6"/>
    <p:sldId id="258" r:id="rId7"/>
    <p:sldId id="263" r:id="rId8"/>
    <p:sldId id="259" r:id="rId9"/>
    <p:sldId id="261" r:id="rId10"/>
    <p:sldId id="262" r:id="rId11"/>
    <p:sldId id="264" r:id="rId12"/>
    <p:sldId id="279" r:id="rId13"/>
    <p:sldId id="280" r:id="rId14"/>
    <p:sldId id="291" r:id="rId15"/>
    <p:sldId id="260" r:id="rId16"/>
    <p:sldId id="281" r:id="rId17"/>
    <p:sldId id="282" r:id="rId18"/>
    <p:sldId id="283" r:id="rId19"/>
    <p:sldId id="284" r:id="rId20"/>
    <p:sldId id="285" r:id="rId21"/>
    <p:sldId id="286" r:id="rId22"/>
    <p:sldId id="287" r:id="rId23"/>
    <p:sldId id="288" r:id="rId24"/>
    <p:sldId id="265" r:id="rId25"/>
    <p:sldId id="267" r:id="rId26"/>
    <p:sldId id="268" r:id="rId27"/>
    <p:sldId id="271" r:id="rId28"/>
    <p:sldId id="272" r:id="rId29"/>
    <p:sldId id="27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30" autoAdjust="0"/>
    <p:restoredTop sz="93305" autoAdjust="0"/>
  </p:normalViewPr>
  <p:slideViewPr>
    <p:cSldViewPr snapToGrid="0">
      <p:cViewPr varScale="1">
        <p:scale>
          <a:sx n="63" d="100"/>
          <a:sy n="63" d="100"/>
        </p:scale>
        <p:origin x="816" y="72"/>
      </p:cViewPr>
      <p:guideLst/>
    </p:cSldViewPr>
  </p:slideViewPr>
  <p:outlineViewPr>
    <p:cViewPr>
      <p:scale>
        <a:sx n="33" d="100"/>
        <a:sy n="33" d="100"/>
      </p:scale>
      <p:origin x="0" y="-14790"/>
    </p:cViewPr>
  </p:outlineViewPr>
  <p:notesTextViewPr>
    <p:cViewPr>
      <p:scale>
        <a:sx n="3" d="2"/>
        <a:sy n="3" d="2"/>
      </p:scale>
      <p:origin x="0" y="0"/>
    </p:cViewPr>
  </p:notesTextViewPr>
  <p:notesViewPr>
    <p:cSldViewPr snapToGrid="0">
      <p:cViewPr>
        <p:scale>
          <a:sx n="75" d="100"/>
          <a:sy n="75" d="100"/>
        </p:scale>
        <p:origin x="330" y="-8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61197-3E0B-443A-8440-2B0FBDC1D8DE}" type="datetimeFigureOut">
              <a:rPr lang="zh-CN" altLang="en-US" smtClean="0"/>
              <a:t>2020/1/8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DFC48-7E94-4645-9884-CCE0F6BD9984}" type="slidenum">
              <a:rPr lang="zh-CN" altLang="en-US" smtClean="0"/>
              <a:t>‹#›</a:t>
            </a:fld>
            <a:endParaRPr lang="zh-CN" altLang="en-US"/>
          </a:p>
        </p:txBody>
      </p:sp>
    </p:spTree>
    <p:extLst>
      <p:ext uri="{BB962C8B-B14F-4D97-AF65-F5344CB8AC3E}">
        <p14:creationId xmlns:p14="http://schemas.microsoft.com/office/powerpoint/2010/main" val="386826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aike.baidu.com/item/%E5%9F%BA%E5%9B%A0%E5%9E%8B/257478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baike.baidu.com/item/%E7%82%B9%E7%AA%81%E5%8F%98/1995970" TargetMode="External"/><Relationship Id="rId5" Type="http://schemas.openxmlformats.org/officeDocument/2006/relationships/hyperlink" Target="https://baike.baidu.com/item/%E7%A2%B1%E5%9F%BA/467389" TargetMode="External"/><Relationship Id="rId4" Type="http://schemas.openxmlformats.org/officeDocument/2006/relationships/hyperlink" Target="https://baike.baidu.com/item/%E9%99%90%E5%88%B6%E6%80%A7%E9%85%B6%E5%88%87%E4%BD%8D%E7%82%B9/564133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FDFC48-7E94-4645-9884-CCE0F6BD9984}" type="slidenum">
              <a:rPr lang="zh-CN" altLang="en-US" smtClean="0"/>
              <a:t>1</a:t>
            </a:fld>
            <a:endParaRPr lang="zh-CN" altLang="en-US"/>
          </a:p>
        </p:txBody>
      </p:sp>
    </p:spTree>
    <p:extLst>
      <p:ext uri="{BB962C8B-B14F-4D97-AF65-F5344CB8AC3E}">
        <p14:creationId xmlns:p14="http://schemas.microsoft.com/office/powerpoint/2010/main" val="258982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k is 2 means that there 2kind of subpopulation ,if the color of the individual is  total red  the individual is Homozygote</a:t>
            </a:r>
          </a:p>
          <a:p>
            <a:r>
              <a:rPr lang="en-US" altLang="zh-CN" dirty="0"/>
              <a:t>For example, the sample D06 in the enlarged image is taken as an example. The corresponding histogram pillar is composed of two colors, which are about 40% yellow and 60% red. This indicates that this individual is likely to cross from two ancestral subgroups, and the two ancestor subgroups accounted for 40% and 60% of the lineage, respectively.</a:t>
            </a:r>
            <a:endParaRPr lang="zh-CN" altLang="en-US" dirty="0"/>
          </a:p>
        </p:txBody>
      </p:sp>
      <p:sp>
        <p:nvSpPr>
          <p:cNvPr id="4" name="灯片编号占位符 3"/>
          <p:cNvSpPr>
            <a:spLocks noGrp="1"/>
          </p:cNvSpPr>
          <p:nvPr>
            <p:ph type="sldNum" sz="quarter" idx="5"/>
          </p:nvPr>
        </p:nvSpPr>
        <p:spPr/>
        <p:txBody>
          <a:bodyPr/>
          <a:lstStyle/>
          <a:p>
            <a:fld id="{84FDFC48-7E94-4645-9884-CCE0F6BD9984}" type="slidenum">
              <a:rPr lang="zh-CN" altLang="en-US" smtClean="0"/>
              <a:t>10</a:t>
            </a:fld>
            <a:endParaRPr lang="zh-CN" altLang="en-US"/>
          </a:p>
        </p:txBody>
      </p:sp>
    </p:spTree>
    <p:extLst>
      <p:ext uri="{BB962C8B-B14F-4D97-AF65-F5344CB8AC3E}">
        <p14:creationId xmlns:p14="http://schemas.microsoft.com/office/powerpoint/2010/main" val="71020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FDFC48-7E94-4645-9884-CCE0F6BD9984}" type="slidenum">
              <a:rPr lang="zh-CN" altLang="en-US" smtClean="0"/>
              <a:t>11</a:t>
            </a:fld>
            <a:endParaRPr lang="zh-CN" altLang="en-US"/>
          </a:p>
        </p:txBody>
      </p:sp>
    </p:spTree>
    <p:extLst>
      <p:ext uri="{BB962C8B-B14F-4D97-AF65-F5344CB8AC3E}">
        <p14:creationId xmlns:p14="http://schemas.microsoft.com/office/powerpoint/2010/main" val="36640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Pre experiment</a:t>
            </a:r>
            <a:endParaRPr lang="zh-CN" altLang="en-US" dirty="0"/>
          </a:p>
        </p:txBody>
      </p:sp>
      <p:sp>
        <p:nvSpPr>
          <p:cNvPr id="4" name="灯片编号占位符 3"/>
          <p:cNvSpPr>
            <a:spLocks noGrp="1"/>
          </p:cNvSpPr>
          <p:nvPr>
            <p:ph type="sldNum" sz="quarter" idx="5"/>
          </p:nvPr>
        </p:nvSpPr>
        <p:spPr/>
        <p:txBody>
          <a:bodyPr/>
          <a:lstStyle/>
          <a:p>
            <a:fld id="{84FDFC48-7E94-4645-9884-CCE0F6BD9984}" type="slidenum">
              <a:rPr lang="zh-CN" altLang="en-US" smtClean="0"/>
              <a:t>12</a:t>
            </a:fld>
            <a:endParaRPr lang="zh-CN" altLang="en-US"/>
          </a:p>
        </p:txBody>
      </p:sp>
    </p:spTree>
    <p:extLst>
      <p:ext uri="{BB962C8B-B14F-4D97-AF65-F5344CB8AC3E}">
        <p14:creationId xmlns:p14="http://schemas.microsoft.com/office/powerpoint/2010/main" val="405157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 will explain how the </a:t>
            </a:r>
            <a:r>
              <a:rPr lang="en-US" altLang="zh-CN" dirty="0" err="1"/>
              <a:t>mcmc</a:t>
            </a:r>
            <a:r>
              <a:rPr lang="en-US" altLang="zh-CN" dirty="0"/>
              <a:t> work .</a:t>
            </a:r>
          </a:p>
          <a:p>
            <a:r>
              <a:rPr lang="en-US" altLang="zh-CN" dirty="0"/>
              <a:t>We assume that k is the highest position</a:t>
            </a:r>
            <a:r>
              <a:rPr lang="zh-CN" altLang="en-US" dirty="0"/>
              <a:t>，</a:t>
            </a:r>
            <a:r>
              <a:rPr lang="en-US" altLang="zh-CN" dirty="0"/>
              <a:t> The robot will keep walking when he find the direction is right. We can get the k value through it.</a:t>
            </a:r>
            <a:endParaRPr lang="zh-CN" altLang="en-US" dirty="0"/>
          </a:p>
        </p:txBody>
      </p:sp>
      <p:sp>
        <p:nvSpPr>
          <p:cNvPr id="4" name="灯片编号占位符 3"/>
          <p:cNvSpPr>
            <a:spLocks noGrp="1"/>
          </p:cNvSpPr>
          <p:nvPr>
            <p:ph type="sldNum" sz="quarter" idx="5"/>
          </p:nvPr>
        </p:nvSpPr>
        <p:spPr/>
        <p:txBody>
          <a:bodyPr/>
          <a:lstStyle/>
          <a:p>
            <a:fld id="{84FDFC48-7E94-4645-9884-CCE0F6BD9984}" type="slidenum">
              <a:rPr lang="zh-CN" altLang="en-US" smtClean="0"/>
              <a:t>13</a:t>
            </a:fld>
            <a:endParaRPr lang="zh-CN" altLang="en-US"/>
          </a:p>
        </p:txBody>
      </p:sp>
    </p:spTree>
    <p:extLst>
      <p:ext uri="{BB962C8B-B14F-4D97-AF65-F5344CB8AC3E}">
        <p14:creationId xmlns:p14="http://schemas.microsoft.com/office/powerpoint/2010/main" val="2967582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FDFC48-7E94-4645-9884-CCE0F6BD9984}" type="slidenum">
              <a:rPr lang="zh-CN" altLang="en-US" smtClean="0"/>
              <a:t>14</a:t>
            </a:fld>
            <a:endParaRPr lang="zh-CN" altLang="en-US"/>
          </a:p>
        </p:txBody>
      </p:sp>
    </p:spTree>
    <p:extLst>
      <p:ext uri="{BB962C8B-B14F-4D97-AF65-F5344CB8AC3E}">
        <p14:creationId xmlns:p14="http://schemas.microsoft.com/office/powerpoint/2010/main" val="134119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FDFC48-7E94-4645-9884-CCE0F6BD9984}" type="slidenum">
              <a:rPr lang="zh-CN" altLang="en-US" smtClean="0"/>
              <a:t>15</a:t>
            </a:fld>
            <a:endParaRPr lang="zh-CN" altLang="en-US"/>
          </a:p>
        </p:txBody>
      </p:sp>
    </p:spTree>
    <p:extLst>
      <p:ext uri="{BB962C8B-B14F-4D97-AF65-F5344CB8AC3E}">
        <p14:creationId xmlns:p14="http://schemas.microsoft.com/office/powerpoint/2010/main" val="252230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DBB4CB-F3FE-41AF-872C-4C0024F3D3BC}" type="slidenum">
              <a:rPr lang="zh-CN" altLang="en-US" smtClean="0"/>
              <a:t>16</a:t>
            </a:fld>
            <a:endParaRPr lang="zh-CN" altLang="en-US"/>
          </a:p>
        </p:txBody>
      </p:sp>
    </p:spTree>
    <p:extLst>
      <p:ext uri="{BB962C8B-B14F-4D97-AF65-F5344CB8AC3E}">
        <p14:creationId xmlns:p14="http://schemas.microsoft.com/office/powerpoint/2010/main" val="255688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example in, our daily life  when we talk with other people , there is always noise. We need ignore it so that we can listen to some clear</a:t>
            </a:r>
            <a:endParaRPr lang="zh-CN" altLang="en-US" dirty="0"/>
          </a:p>
        </p:txBody>
      </p:sp>
      <p:sp>
        <p:nvSpPr>
          <p:cNvPr id="4" name="灯片编号占位符 3"/>
          <p:cNvSpPr>
            <a:spLocks noGrp="1"/>
          </p:cNvSpPr>
          <p:nvPr>
            <p:ph type="sldNum" sz="quarter" idx="5"/>
          </p:nvPr>
        </p:nvSpPr>
        <p:spPr/>
        <p:txBody>
          <a:bodyPr/>
          <a:lstStyle/>
          <a:p>
            <a:fld id="{6CDBB4CB-F3FE-41AF-872C-4C0024F3D3BC}" type="slidenum">
              <a:rPr lang="zh-CN" altLang="en-US" smtClean="0"/>
              <a:t>17</a:t>
            </a:fld>
            <a:endParaRPr lang="zh-CN" altLang="en-US"/>
          </a:p>
        </p:txBody>
      </p:sp>
    </p:spTree>
    <p:extLst>
      <p:ext uri="{BB962C8B-B14F-4D97-AF65-F5344CB8AC3E}">
        <p14:creationId xmlns:p14="http://schemas.microsoft.com/office/powerpoint/2010/main" val="342376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we reduce the data from  the k dimension to the n dimension, it is obvious that n is less than the k, if not ,it is useless</a:t>
            </a:r>
          </a:p>
          <a:p>
            <a:r>
              <a:rPr lang="en-US" altLang="zh-CN" dirty="0"/>
              <a:t>Only in this way ,can we reduce more redundant data.</a:t>
            </a:r>
            <a:endParaRPr lang="zh-CN" altLang="en-US" dirty="0"/>
          </a:p>
        </p:txBody>
      </p:sp>
      <p:sp>
        <p:nvSpPr>
          <p:cNvPr id="4" name="灯片编号占位符 3"/>
          <p:cNvSpPr>
            <a:spLocks noGrp="1"/>
          </p:cNvSpPr>
          <p:nvPr>
            <p:ph type="sldNum" sz="quarter" idx="5"/>
          </p:nvPr>
        </p:nvSpPr>
        <p:spPr/>
        <p:txBody>
          <a:bodyPr/>
          <a:lstStyle/>
          <a:p>
            <a:fld id="{6CDBB4CB-F3FE-41AF-872C-4C0024F3D3BC}" type="slidenum">
              <a:rPr lang="zh-CN" altLang="en-US" smtClean="0"/>
              <a:t>18</a:t>
            </a:fld>
            <a:endParaRPr lang="zh-CN" altLang="en-US"/>
          </a:p>
        </p:txBody>
      </p:sp>
    </p:spTree>
    <p:extLst>
      <p:ext uri="{BB962C8B-B14F-4D97-AF65-F5344CB8AC3E}">
        <p14:creationId xmlns:p14="http://schemas.microsoft.com/office/powerpoint/2010/main" val="2385024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这是一个例子，有一些点（</a:t>
            </a:r>
            <a:r>
              <a:rPr lang="en-US" altLang="zh-CN" dirty="0"/>
              <a:t>dot</a:t>
            </a:r>
            <a:r>
              <a:rPr lang="zh-CN" altLang="en-US" dirty="0"/>
              <a:t>）散乱的分布（</a:t>
            </a:r>
            <a:r>
              <a:rPr lang="en-US" altLang="zh-CN" dirty="0"/>
              <a:t>distributed</a:t>
            </a:r>
            <a:r>
              <a:rPr lang="zh-CN" altLang="en-US" dirty="0"/>
              <a:t>）在在坐标轴（</a:t>
            </a:r>
            <a:r>
              <a:rPr lang="en-US" altLang="zh-CN" dirty="0"/>
              <a:t>Axis</a:t>
            </a:r>
            <a:r>
              <a:rPr lang="zh-CN" altLang="en-US" dirty="0"/>
              <a:t>）中，然后我们假设</a:t>
            </a:r>
            <a:r>
              <a:rPr lang="en-US" altLang="zh-CN" dirty="0"/>
              <a:t>PC1,PC2</a:t>
            </a:r>
            <a:r>
              <a:rPr lang="zh-CN" altLang="en-US" dirty="0"/>
              <a:t>为新的坐标轴</a:t>
            </a:r>
            <a:r>
              <a:rPr lang="en-US" altLang="zh-CN" dirty="0"/>
              <a:t>.</a:t>
            </a:r>
          </a:p>
          <a:p>
            <a:r>
              <a:rPr lang="zh-CN" altLang="en-US" dirty="0"/>
              <a:t>然后我们就得到了后面的这幅图。</a:t>
            </a:r>
          </a:p>
        </p:txBody>
      </p:sp>
      <p:sp>
        <p:nvSpPr>
          <p:cNvPr id="4" name="灯片编号占位符 3"/>
          <p:cNvSpPr>
            <a:spLocks noGrp="1"/>
          </p:cNvSpPr>
          <p:nvPr>
            <p:ph type="sldNum" sz="quarter" idx="5"/>
          </p:nvPr>
        </p:nvSpPr>
        <p:spPr/>
        <p:txBody>
          <a:bodyPr/>
          <a:lstStyle/>
          <a:p>
            <a:fld id="{6CDBB4CB-F3FE-41AF-872C-4C0024F3D3BC}" type="slidenum">
              <a:rPr lang="zh-CN" altLang="en-US" smtClean="0"/>
              <a:t>19</a:t>
            </a:fld>
            <a:endParaRPr lang="zh-CN" altLang="en-US"/>
          </a:p>
        </p:txBody>
      </p:sp>
    </p:spTree>
    <p:extLst>
      <p:ext uri="{BB962C8B-B14F-4D97-AF65-F5344CB8AC3E}">
        <p14:creationId xmlns:p14="http://schemas.microsoft.com/office/powerpoint/2010/main" val="417922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什么导致了亚群的产生呢？</a:t>
            </a:r>
            <a:r>
              <a:rPr lang="en-US" altLang="zh-CN" dirty="0"/>
              <a:t>What caused the subpopulation.</a:t>
            </a:r>
          </a:p>
          <a:p>
            <a:r>
              <a:rPr lang="zh-CN" altLang="en-US" dirty="0"/>
              <a:t>由于不断的进化，变异和</a:t>
            </a:r>
            <a:r>
              <a:rPr lang="en-US" altLang="zh-CN" dirty="0"/>
              <a:t> </a:t>
            </a:r>
            <a:r>
              <a:rPr lang="zh-CN" altLang="en-US" dirty="0"/>
              <a:t>环境共同作用的结果。</a:t>
            </a:r>
            <a:r>
              <a:rPr lang="en-US" altLang="zh-CN" dirty="0"/>
              <a:t>It is due to the </a:t>
            </a:r>
            <a:r>
              <a:rPr lang="en-US" altLang="zh-CN" dirty="0" err="1"/>
              <a:t>evolution.mutation</a:t>
            </a:r>
            <a:r>
              <a:rPr lang="en-US" altLang="zh-CN" dirty="0"/>
              <a:t> and the </a:t>
            </a:r>
            <a:r>
              <a:rPr lang="en-US" altLang="zh-CN" dirty="0" err="1"/>
              <a:t>environm</a:t>
            </a:r>
            <a:endParaRPr lang="en-US" altLang="zh-CN" dirty="0"/>
          </a:p>
          <a:p>
            <a:r>
              <a:rPr lang="en-US" altLang="zh-CN" dirty="0"/>
              <a:t>How can we know How many subpopulation among the population?</a:t>
            </a:r>
          </a:p>
          <a:p>
            <a:r>
              <a:rPr lang="en-US" altLang="zh-CN" dirty="0"/>
              <a:t>I will explain it later</a:t>
            </a:r>
          </a:p>
        </p:txBody>
      </p:sp>
      <p:sp>
        <p:nvSpPr>
          <p:cNvPr id="4" name="灯片编号占位符 3"/>
          <p:cNvSpPr>
            <a:spLocks noGrp="1"/>
          </p:cNvSpPr>
          <p:nvPr>
            <p:ph type="sldNum" sz="quarter" idx="5"/>
          </p:nvPr>
        </p:nvSpPr>
        <p:spPr/>
        <p:txBody>
          <a:bodyPr/>
          <a:lstStyle/>
          <a:p>
            <a:fld id="{84FDFC48-7E94-4645-9884-CCE0F6BD9984}" type="slidenum">
              <a:rPr lang="zh-CN" altLang="en-US" smtClean="0"/>
              <a:t>2</a:t>
            </a:fld>
            <a:endParaRPr lang="zh-CN" altLang="en-US"/>
          </a:p>
        </p:txBody>
      </p:sp>
    </p:spTree>
    <p:extLst>
      <p:ext uri="{BB962C8B-B14F-4D97-AF65-F5344CB8AC3E}">
        <p14:creationId xmlns:p14="http://schemas.microsoft.com/office/powerpoint/2010/main" val="178425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这里我们怎么确定所谓的</a:t>
            </a:r>
            <a:r>
              <a:rPr lang="en-US" altLang="zh-CN" dirty="0"/>
              <a:t>PC1</a:t>
            </a:r>
            <a:r>
              <a:rPr lang="zh-CN" altLang="en-US" dirty="0"/>
              <a:t>这个坐标轴呢？</a:t>
            </a:r>
            <a:r>
              <a:rPr lang="en-US" altLang="zh-CN" dirty="0"/>
              <a:t>Where should</a:t>
            </a:r>
            <a:r>
              <a:rPr lang="zh-CN" altLang="en-US" dirty="0"/>
              <a:t> </a:t>
            </a:r>
            <a:r>
              <a:rPr lang="en-US" altLang="zh-CN" dirty="0"/>
              <a:t>we</a:t>
            </a:r>
            <a:r>
              <a:rPr lang="zh-CN" altLang="en-US" dirty="0"/>
              <a:t> </a:t>
            </a:r>
            <a:r>
              <a:rPr lang="en-US" altLang="zh-CN" dirty="0"/>
              <a:t>put</a:t>
            </a:r>
            <a:r>
              <a:rPr lang="zh-CN" altLang="en-US" dirty="0"/>
              <a:t> </a:t>
            </a:r>
            <a:r>
              <a:rPr lang="en-US" altLang="zh-CN" dirty="0"/>
              <a:t>the pc1 axis,</a:t>
            </a:r>
          </a:p>
          <a:p>
            <a:r>
              <a:rPr lang="zh-CN" altLang="en-US" dirty="0"/>
              <a:t>这时候就需要通过计算了，计算机会不断的进行模拟找到一个值，这个值代表的就是当所有的点投射到</a:t>
            </a:r>
            <a:r>
              <a:rPr lang="en-US" altLang="zh-CN" dirty="0"/>
              <a:t>PC1</a:t>
            </a:r>
            <a:r>
              <a:rPr lang="zh-CN" altLang="en-US" dirty="0"/>
              <a:t>后，信息保留最佳的时候。</a:t>
            </a:r>
            <a:r>
              <a:rPr lang="en-US" altLang="zh-CN" dirty="0"/>
              <a:t>We can get a value through </a:t>
            </a:r>
            <a:r>
              <a:rPr lang="en-US" altLang="zh-CN" dirty="0" err="1"/>
              <a:t>computing.and</a:t>
            </a:r>
            <a:r>
              <a:rPr lang="en-US" altLang="zh-CN" dirty="0"/>
              <a:t> This value represents when all dots are projected to PC1 and the information retention is the best. </a:t>
            </a:r>
            <a:r>
              <a:rPr lang="zh-CN" altLang="en-US" dirty="0"/>
              <a:t>然后把所有的点投射到</a:t>
            </a:r>
            <a:r>
              <a:rPr lang="en-US" altLang="zh-CN" dirty="0"/>
              <a:t>PC1</a:t>
            </a:r>
            <a:r>
              <a:rPr lang="zh-CN" altLang="en-US" dirty="0"/>
              <a:t>上 </a:t>
            </a:r>
            <a:r>
              <a:rPr lang="en-US" altLang="zh-CN" dirty="0"/>
              <a:t>then  we project all the dots to PC1 </a:t>
            </a:r>
            <a:r>
              <a:rPr lang="en-US" altLang="zh-CN" dirty="0" err="1"/>
              <a:t>axis.and</a:t>
            </a:r>
            <a:r>
              <a:rPr lang="en-US" altLang="zh-CN" dirty="0"/>
              <a:t> we get the pc1.</a:t>
            </a:r>
            <a:endParaRPr lang="zh-CN" altLang="en-US" dirty="0"/>
          </a:p>
        </p:txBody>
      </p:sp>
      <p:sp>
        <p:nvSpPr>
          <p:cNvPr id="4" name="灯片编号占位符 3"/>
          <p:cNvSpPr>
            <a:spLocks noGrp="1"/>
          </p:cNvSpPr>
          <p:nvPr>
            <p:ph type="sldNum" sz="quarter" idx="5"/>
          </p:nvPr>
        </p:nvSpPr>
        <p:spPr/>
        <p:txBody>
          <a:bodyPr/>
          <a:lstStyle/>
          <a:p>
            <a:fld id="{6CDBB4CB-F3FE-41AF-872C-4C0024F3D3BC}" type="slidenum">
              <a:rPr lang="zh-CN" altLang="en-US" smtClean="0"/>
              <a:t>20</a:t>
            </a:fld>
            <a:endParaRPr lang="zh-CN" altLang="en-US"/>
          </a:p>
        </p:txBody>
      </p:sp>
    </p:spTree>
    <p:extLst>
      <p:ext uri="{BB962C8B-B14F-4D97-AF65-F5344CB8AC3E}">
        <p14:creationId xmlns:p14="http://schemas.microsoft.com/office/powerpoint/2010/main" val="4125112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31825" y="1230313"/>
            <a:ext cx="5486400" cy="3086100"/>
          </a:xfrm>
        </p:spPr>
      </p:sp>
      <p:sp>
        <p:nvSpPr>
          <p:cNvPr id="3" name="备注占位符 2"/>
          <p:cNvSpPr>
            <a:spLocks noGrp="1"/>
          </p:cNvSpPr>
          <p:nvPr>
            <p:ph type="body" idx="1"/>
          </p:nvPr>
        </p:nvSpPr>
        <p:spPr/>
        <p:txBody>
          <a:bodyPr/>
          <a:lstStyle/>
          <a:p>
            <a:r>
              <a:rPr lang="en-US" altLang="zh-CN" dirty="0"/>
              <a:t>X.Y is  the base vector</a:t>
            </a:r>
            <a:endParaRPr lang="zh-CN" altLang="en-US" dirty="0"/>
          </a:p>
        </p:txBody>
      </p:sp>
      <p:sp>
        <p:nvSpPr>
          <p:cNvPr id="4" name="灯片编号占位符 3"/>
          <p:cNvSpPr>
            <a:spLocks noGrp="1"/>
          </p:cNvSpPr>
          <p:nvPr>
            <p:ph type="sldNum" sz="quarter" idx="5"/>
          </p:nvPr>
        </p:nvSpPr>
        <p:spPr/>
        <p:txBody>
          <a:bodyPr/>
          <a:lstStyle/>
          <a:p>
            <a:fld id="{6C29665F-603E-41E0-97F4-D82BFF00FAAD}" type="slidenum">
              <a:rPr lang="zh-CN" altLang="en-US" smtClean="0"/>
              <a:t>21</a:t>
            </a:fld>
            <a:endParaRPr lang="zh-CN" altLang="en-US"/>
          </a:p>
        </p:txBody>
      </p:sp>
    </p:spTree>
    <p:extLst>
      <p:ext uri="{BB962C8B-B14F-4D97-AF65-F5344CB8AC3E}">
        <p14:creationId xmlns:p14="http://schemas.microsoft.com/office/powerpoint/2010/main" val="99501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9438" y="973138"/>
            <a:ext cx="5486400" cy="3086100"/>
          </a:xfrm>
        </p:spPr>
      </p:sp>
      <p:sp>
        <p:nvSpPr>
          <p:cNvPr id="3" name="备注占位符 2"/>
          <p:cNvSpPr>
            <a:spLocks noGrp="1"/>
          </p:cNvSpPr>
          <p:nvPr>
            <p:ph type="body" idx="1"/>
          </p:nvPr>
        </p:nvSpPr>
        <p:spPr/>
        <p:txBody>
          <a:bodyPr/>
          <a:lstStyle/>
          <a:p>
            <a:r>
              <a:rPr lang="zh-CN" altLang="en-US" dirty="0"/>
              <a:t>然后我们给这个点一个新的坐标</a:t>
            </a:r>
            <a:r>
              <a:rPr lang="en-US" altLang="zh-CN" dirty="0"/>
              <a:t>We set a new coordinate for this number.</a:t>
            </a:r>
            <a:r>
              <a:rPr lang="zh-CN" altLang="en-US" dirty="0"/>
              <a:t>然后我们就需要一个新的基向量</a:t>
            </a:r>
            <a:r>
              <a:rPr lang="en-US" altLang="zh-CN" dirty="0"/>
              <a:t>we need   a new base vector .</a:t>
            </a:r>
            <a:r>
              <a:rPr lang="zh-CN" altLang="en-US" dirty="0"/>
              <a:t>现在尽管两个数不同，但是代表同一个点，</a:t>
            </a:r>
            <a:r>
              <a:rPr lang="en-US" altLang="zh-CN" dirty="0"/>
              <a:t>though  the number is different but they represent the same dot. </a:t>
            </a:r>
            <a:endParaRPr lang="zh-CN" altLang="en-US" dirty="0"/>
          </a:p>
        </p:txBody>
      </p:sp>
      <p:sp>
        <p:nvSpPr>
          <p:cNvPr id="4" name="灯片编号占位符 3"/>
          <p:cNvSpPr>
            <a:spLocks noGrp="1"/>
          </p:cNvSpPr>
          <p:nvPr>
            <p:ph type="sldNum" sz="quarter" idx="5"/>
          </p:nvPr>
        </p:nvSpPr>
        <p:spPr/>
        <p:txBody>
          <a:bodyPr/>
          <a:lstStyle/>
          <a:p>
            <a:fld id="{6CDBB4CB-F3FE-41AF-872C-4C0024F3D3BC}" type="slidenum">
              <a:rPr lang="zh-CN" altLang="en-US" smtClean="0"/>
              <a:t>22</a:t>
            </a:fld>
            <a:endParaRPr lang="zh-CN" altLang="en-US"/>
          </a:p>
        </p:txBody>
      </p:sp>
    </p:spTree>
    <p:extLst>
      <p:ext uri="{BB962C8B-B14F-4D97-AF65-F5344CB8AC3E}">
        <p14:creationId xmlns:p14="http://schemas.microsoft.com/office/powerpoint/2010/main" val="2514326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我们通过找一个合适的基向量就可以把这个二维的数据转变成一维的。</a:t>
            </a:r>
            <a:r>
              <a:rPr lang="en-US" altLang="zh-CN" dirty="0"/>
              <a:t>We can transfer the 3 dimensional axis into 2 dimensional axis through the base vector.</a:t>
            </a:r>
            <a:endParaRPr lang="zh-CN" altLang="en-US" dirty="0"/>
          </a:p>
        </p:txBody>
      </p:sp>
      <p:sp>
        <p:nvSpPr>
          <p:cNvPr id="4" name="灯片编号占位符 3"/>
          <p:cNvSpPr>
            <a:spLocks noGrp="1"/>
          </p:cNvSpPr>
          <p:nvPr>
            <p:ph type="sldNum" sz="quarter" idx="5"/>
          </p:nvPr>
        </p:nvSpPr>
        <p:spPr/>
        <p:txBody>
          <a:bodyPr/>
          <a:lstStyle/>
          <a:p>
            <a:fld id="{6CDBB4CB-F3FE-41AF-872C-4C0024F3D3BC}" type="slidenum">
              <a:rPr lang="zh-CN" altLang="en-US" smtClean="0"/>
              <a:t>23</a:t>
            </a:fld>
            <a:endParaRPr lang="zh-CN" altLang="en-US"/>
          </a:p>
        </p:txBody>
      </p:sp>
    </p:spTree>
    <p:extLst>
      <p:ext uri="{BB962C8B-B14F-4D97-AF65-F5344CB8AC3E}">
        <p14:creationId xmlns:p14="http://schemas.microsoft.com/office/powerpoint/2010/main" val="2779195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 will introduce a realistic Example. All the numbers   subtract the average.</a:t>
            </a:r>
            <a:r>
              <a:rPr lang="zh-CN" altLang="en-US" dirty="0"/>
              <a:t>然后我们在坐标轴上画出来，</a:t>
            </a:r>
            <a:r>
              <a:rPr lang="en-US" altLang="zh-CN" dirty="0"/>
              <a:t>then we draw these dots in the axis.</a:t>
            </a:r>
            <a:endParaRPr lang="zh-CN" altLang="en-US" dirty="0"/>
          </a:p>
        </p:txBody>
      </p:sp>
      <p:sp>
        <p:nvSpPr>
          <p:cNvPr id="4" name="灯片编号占位符 3"/>
          <p:cNvSpPr>
            <a:spLocks noGrp="1"/>
          </p:cNvSpPr>
          <p:nvPr>
            <p:ph type="sldNum" sz="quarter" idx="5"/>
          </p:nvPr>
        </p:nvSpPr>
        <p:spPr/>
        <p:txBody>
          <a:bodyPr/>
          <a:lstStyle/>
          <a:p>
            <a:fld id="{6C29665F-603E-41E0-97F4-D82BFF00FAAD}" type="slidenum">
              <a:rPr lang="zh-CN" altLang="en-US" smtClean="0"/>
              <a:t>24</a:t>
            </a:fld>
            <a:endParaRPr lang="zh-CN" altLang="en-US"/>
          </a:p>
        </p:txBody>
      </p:sp>
    </p:spTree>
    <p:extLst>
      <p:ext uri="{BB962C8B-B14F-4D97-AF65-F5344CB8AC3E}">
        <p14:creationId xmlns:p14="http://schemas.microsoft.com/office/powerpoint/2010/main" val="3110810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我们以其中的一个数字为例。</a:t>
            </a:r>
            <a:r>
              <a:rPr lang="en-US" altLang="zh-CN" dirty="0"/>
              <a:t> we use a as our example</a:t>
            </a:r>
          </a:p>
          <a:p>
            <a:r>
              <a:rPr lang="en-US" altLang="zh-CN" dirty="0"/>
              <a:t>We can see that the distance from point a to the origin is constant. When more is allocated to the x-axis, the y-axis must be less, when the a overlap with the x axis </a:t>
            </a:r>
            <a:r>
              <a:rPr lang="zh-CN" altLang="en-US" dirty="0"/>
              <a:t>，</a:t>
            </a:r>
            <a:r>
              <a:rPr lang="en-US" altLang="zh-CN" dirty="0"/>
              <a:t>the information will not be lost after reducing the dimension.</a:t>
            </a:r>
            <a:endParaRPr lang="zh-CN" altLang="en-US" dirty="0"/>
          </a:p>
        </p:txBody>
      </p:sp>
      <p:sp>
        <p:nvSpPr>
          <p:cNvPr id="4" name="灯片编号占位符 3"/>
          <p:cNvSpPr>
            <a:spLocks noGrp="1"/>
          </p:cNvSpPr>
          <p:nvPr>
            <p:ph type="sldNum" sz="quarter" idx="5"/>
          </p:nvPr>
        </p:nvSpPr>
        <p:spPr/>
        <p:txBody>
          <a:bodyPr/>
          <a:lstStyle/>
          <a:p>
            <a:fld id="{6C29665F-603E-41E0-97F4-D82BFF00FAAD}" type="slidenum">
              <a:rPr lang="zh-CN" altLang="en-US" smtClean="0"/>
              <a:t>25</a:t>
            </a:fld>
            <a:endParaRPr lang="zh-CN" altLang="en-US"/>
          </a:p>
        </p:txBody>
      </p:sp>
    </p:spTree>
    <p:extLst>
      <p:ext uri="{BB962C8B-B14F-4D97-AF65-F5344CB8AC3E}">
        <p14:creationId xmlns:p14="http://schemas.microsoft.com/office/powerpoint/2010/main" val="1114412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the data increases, we find that in extreme cases, it will inevitably lead to the loss of information, so we need to find an optimal solution that contains all the samples at the same time.</a:t>
            </a:r>
            <a:endParaRPr lang="zh-CN" altLang="en-US" dirty="0"/>
          </a:p>
        </p:txBody>
      </p:sp>
      <p:sp>
        <p:nvSpPr>
          <p:cNvPr id="4" name="灯片编号占位符 3"/>
          <p:cNvSpPr>
            <a:spLocks noGrp="1"/>
          </p:cNvSpPr>
          <p:nvPr>
            <p:ph type="sldNum" sz="quarter" idx="5"/>
          </p:nvPr>
        </p:nvSpPr>
        <p:spPr/>
        <p:txBody>
          <a:bodyPr/>
          <a:lstStyle/>
          <a:p>
            <a:fld id="{6C29665F-603E-41E0-97F4-D82BFF00FAAD}" type="slidenum">
              <a:rPr lang="zh-CN" altLang="en-US" smtClean="0"/>
              <a:t>26</a:t>
            </a:fld>
            <a:endParaRPr lang="zh-CN" altLang="en-US"/>
          </a:p>
        </p:txBody>
      </p:sp>
    </p:spTree>
    <p:extLst>
      <p:ext uri="{BB962C8B-B14F-4D97-AF65-F5344CB8AC3E}">
        <p14:creationId xmlns:p14="http://schemas.microsoft.com/office/powerpoint/2010/main" val="1691664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calculate the basis vector based on the new coordinate axis</a:t>
            </a:r>
            <a:r>
              <a:rPr lang="zh-CN" altLang="en-US" dirty="0"/>
              <a:t>（然后根据新的坐标轴算出基向量）</a:t>
            </a:r>
          </a:p>
        </p:txBody>
      </p:sp>
      <p:sp>
        <p:nvSpPr>
          <p:cNvPr id="4" name="灯片编号占位符 3"/>
          <p:cNvSpPr>
            <a:spLocks noGrp="1"/>
          </p:cNvSpPr>
          <p:nvPr>
            <p:ph type="sldNum" sz="quarter" idx="5"/>
          </p:nvPr>
        </p:nvSpPr>
        <p:spPr/>
        <p:txBody>
          <a:bodyPr/>
          <a:lstStyle/>
          <a:p>
            <a:fld id="{6CDBB4CB-F3FE-41AF-872C-4C0024F3D3BC}" type="slidenum">
              <a:rPr lang="zh-CN" altLang="en-US" smtClean="0"/>
              <a:t>27</a:t>
            </a:fld>
            <a:endParaRPr lang="zh-CN" altLang="en-US"/>
          </a:p>
        </p:txBody>
      </p:sp>
    </p:spTree>
    <p:extLst>
      <p:ext uri="{BB962C8B-B14F-4D97-AF65-F5344CB8AC3E}">
        <p14:creationId xmlns:p14="http://schemas.microsoft.com/office/powerpoint/2010/main" val="1072929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From the new axes and basis vectors, we can get the coordinates of each point</a:t>
            </a:r>
            <a:r>
              <a:rPr lang="zh-CN" altLang="en-US" b="1" dirty="0"/>
              <a:t>（根据新的坐标轴和基向量，我们可以得出每个点的坐标）</a:t>
            </a:r>
            <a:r>
              <a:rPr lang="en-US" altLang="zh-CN" b="1" dirty="0"/>
              <a:t>Principal element 2 as a whole has a very small value and very little information is lost, thus achieving non-ideal dimensionality reduction</a:t>
            </a:r>
            <a:r>
              <a:rPr lang="zh-CN" altLang="en-US" b="1" dirty="0"/>
              <a:t>（主元</a:t>
            </a:r>
            <a:r>
              <a:rPr lang="en-US" altLang="zh-CN" b="1" dirty="0"/>
              <a:t>2</a:t>
            </a:r>
            <a:r>
              <a:rPr lang="zh-CN" altLang="en-US" b="1" dirty="0"/>
              <a:t>整体来看，数值很小，丢掉损失的信息也非常少，这样就实现了非理想情况下的降维。）</a:t>
            </a:r>
            <a:r>
              <a:rPr lang="en-US" altLang="zh-CN" b="1" dirty="0"/>
              <a:t>. A lot of linear algebra knowledge is used in PCA analysis. If you are interested, you can learn more</a:t>
            </a:r>
            <a:r>
              <a:rPr lang="zh-CN" altLang="en-US" b="1" dirty="0"/>
              <a:t>（</a:t>
            </a:r>
            <a:r>
              <a:rPr lang="en-US" altLang="zh-CN" b="1" dirty="0"/>
              <a:t>PCA</a:t>
            </a:r>
            <a:r>
              <a:rPr lang="zh-CN" altLang="en-US" b="1" dirty="0"/>
              <a:t>分析中用了很多的线性代数知识，如果感兴趣，大家可以深入学习）。</a:t>
            </a:r>
          </a:p>
        </p:txBody>
      </p:sp>
      <p:sp>
        <p:nvSpPr>
          <p:cNvPr id="4" name="灯片编号占位符 3"/>
          <p:cNvSpPr>
            <a:spLocks noGrp="1"/>
          </p:cNvSpPr>
          <p:nvPr>
            <p:ph type="sldNum" sz="quarter" idx="5"/>
          </p:nvPr>
        </p:nvSpPr>
        <p:spPr/>
        <p:txBody>
          <a:bodyPr/>
          <a:lstStyle/>
          <a:p>
            <a:fld id="{6CDBB4CB-F3FE-41AF-872C-4C0024F3D3BC}" type="slidenum">
              <a:rPr lang="zh-CN" altLang="en-US" smtClean="0"/>
              <a:t>28</a:t>
            </a:fld>
            <a:endParaRPr lang="zh-CN" altLang="en-US"/>
          </a:p>
        </p:txBody>
      </p:sp>
    </p:spTree>
    <p:extLst>
      <p:ext uri="{BB962C8B-B14F-4D97-AF65-F5344CB8AC3E}">
        <p14:creationId xmlns:p14="http://schemas.microsoft.com/office/powerpoint/2010/main" val="396575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FDFC48-7E94-4645-9884-CCE0F6BD9984}" type="slidenum">
              <a:rPr lang="zh-CN" altLang="en-US" smtClean="0"/>
              <a:t>29</a:t>
            </a:fld>
            <a:endParaRPr lang="zh-CN" altLang="en-US"/>
          </a:p>
        </p:txBody>
      </p:sp>
    </p:spTree>
    <p:extLst>
      <p:ext uri="{BB962C8B-B14F-4D97-AF65-F5344CB8AC3E}">
        <p14:creationId xmlns:p14="http://schemas.microsoft.com/office/powerpoint/2010/main" val="30955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种群有什么特点呢？ </a:t>
            </a:r>
            <a:r>
              <a:rPr lang="en-US" altLang="zh-CN" dirty="0"/>
              <a:t>What is the characteristic of the population?</a:t>
            </a:r>
            <a:endParaRPr lang="zh-CN" altLang="en-US" dirty="0"/>
          </a:p>
        </p:txBody>
      </p:sp>
      <p:sp>
        <p:nvSpPr>
          <p:cNvPr id="4" name="灯片编号占位符 3"/>
          <p:cNvSpPr>
            <a:spLocks noGrp="1"/>
          </p:cNvSpPr>
          <p:nvPr>
            <p:ph type="sldNum" sz="quarter" idx="5"/>
          </p:nvPr>
        </p:nvSpPr>
        <p:spPr/>
        <p:txBody>
          <a:bodyPr/>
          <a:lstStyle/>
          <a:p>
            <a:fld id="{84FDFC48-7E94-4645-9884-CCE0F6BD9984}" type="slidenum">
              <a:rPr lang="zh-CN" altLang="en-US" smtClean="0"/>
              <a:t>3</a:t>
            </a:fld>
            <a:endParaRPr lang="zh-CN" altLang="en-US"/>
          </a:p>
        </p:txBody>
      </p:sp>
    </p:spTree>
    <p:extLst>
      <p:ext uri="{BB962C8B-B14F-4D97-AF65-F5344CB8AC3E}">
        <p14:creationId xmlns:p14="http://schemas.microsoft.com/office/powerpoint/2010/main" val="259886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我会和你的这两种软件谈谈</a:t>
            </a:r>
            <a:r>
              <a:rPr lang="en-US" altLang="zh-CN" dirty="0" err="1"/>
              <a:t>i</a:t>
            </a:r>
            <a:r>
              <a:rPr lang="en-US" altLang="zh-CN" dirty="0"/>
              <a:t> will talk with yours this   2 kind  of software</a:t>
            </a:r>
            <a:endParaRPr lang="zh-CN" altLang="en-US" dirty="0"/>
          </a:p>
        </p:txBody>
      </p:sp>
      <p:sp>
        <p:nvSpPr>
          <p:cNvPr id="4" name="灯片编号占位符 3"/>
          <p:cNvSpPr>
            <a:spLocks noGrp="1"/>
          </p:cNvSpPr>
          <p:nvPr>
            <p:ph type="sldNum" sz="quarter" idx="5"/>
          </p:nvPr>
        </p:nvSpPr>
        <p:spPr/>
        <p:txBody>
          <a:bodyPr/>
          <a:lstStyle/>
          <a:p>
            <a:fld id="{84FDFC48-7E94-4645-9884-CCE0F6BD9984}" type="slidenum">
              <a:rPr lang="zh-CN" altLang="en-US" smtClean="0"/>
              <a:t>4</a:t>
            </a:fld>
            <a:endParaRPr lang="zh-CN" altLang="en-US"/>
          </a:p>
        </p:txBody>
      </p:sp>
    </p:spTree>
    <p:extLst>
      <p:ext uri="{BB962C8B-B14F-4D97-AF65-F5344CB8AC3E}">
        <p14:creationId xmlns:p14="http://schemas.microsoft.com/office/powerpoint/2010/main" val="340605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我们可以得出他们之间的关系，但是我们不知道有多少亚群？个体是否是</a:t>
            </a:r>
            <a:r>
              <a:rPr lang="en-US" altLang="zh-CN" dirty="0"/>
              <a:t>Heterozygote(</a:t>
            </a:r>
            <a:r>
              <a:rPr lang="zh-CN" altLang="en-US" dirty="0"/>
              <a:t>杂合子），纯合子（</a:t>
            </a:r>
            <a:r>
              <a:rPr lang="en-US" altLang="zh-CN" dirty="0"/>
              <a:t>Homozygote</a:t>
            </a:r>
            <a:r>
              <a:rPr lang="zh-CN" altLang="en-US" dirty="0"/>
              <a:t>）</a:t>
            </a:r>
          </a:p>
        </p:txBody>
      </p:sp>
      <p:sp>
        <p:nvSpPr>
          <p:cNvPr id="4" name="灯片编号占位符 3"/>
          <p:cNvSpPr>
            <a:spLocks noGrp="1"/>
          </p:cNvSpPr>
          <p:nvPr>
            <p:ph type="sldNum" sz="quarter" idx="5"/>
          </p:nvPr>
        </p:nvSpPr>
        <p:spPr/>
        <p:txBody>
          <a:bodyPr/>
          <a:lstStyle/>
          <a:p>
            <a:fld id="{84FDFC48-7E94-4645-9884-CCE0F6BD9984}" type="slidenum">
              <a:rPr lang="zh-CN" altLang="en-US" smtClean="0"/>
              <a:t>5</a:t>
            </a:fld>
            <a:endParaRPr lang="zh-CN" altLang="en-US"/>
          </a:p>
        </p:txBody>
      </p:sp>
    </p:spTree>
    <p:extLst>
      <p:ext uri="{BB962C8B-B14F-4D97-AF65-F5344CB8AC3E}">
        <p14:creationId xmlns:p14="http://schemas.microsoft.com/office/powerpoint/2010/main" val="478935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是基于模型聚类的方法，推断种群结构</a:t>
            </a:r>
            <a:endParaRPr lang="en-US" altLang="zh-CN" dirty="0"/>
          </a:p>
          <a:p>
            <a:r>
              <a:rPr lang="en-US" altLang="zh-CN" dirty="0"/>
              <a:t>If you want to study population </a:t>
            </a:r>
            <a:r>
              <a:rPr lang="en-US" altLang="zh-CN" dirty="0" err="1"/>
              <a:t>stracture</a:t>
            </a:r>
            <a:r>
              <a:rPr lang="en-US" altLang="zh-CN" dirty="0"/>
              <a:t>  this individual Is </a:t>
            </a:r>
            <a:r>
              <a:rPr lang="en-US" altLang="zh-CN" dirty="0" err="1"/>
              <a:t>belongto</a:t>
            </a:r>
            <a:r>
              <a:rPr lang="en-US" altLang="zh-CN" dirty="0"/>
              <a:t> which subpopulation.</a:t>
            </a:r>
            <a:endParaRPr lang="zh-CN" altLang="en-US" dirty="0"/>
          </a:p>
        </p:txBody>
      </p:sp>
      <p:sp>
        <p:nvSpPr>
          <p:cNvPr id="4" name="灯片编号占位符 3"/>
          <p:cNvSpPr>
            <a:spLocks noGrp="1"/>
          </p:cNvSpPr>
          <p:nvPr>
            <p:ph type="sldNum" sz="quarter" idx="5"/>
          </p:nvPr>
        </p:nvSpPr>
        <p:spPr/>
        <p:txBody>
          <a:bodyPr/>
          <a:lstStyle/>
          <a:p>
            <a:fld id="{84FDFC48-7E94-4645-9884-CCE0F6BD9984}" type="slidenum">
              <a:rPr lang="zh-CN" altLang="en-US" smtClean="0"/>
              <a:t>6</a:t>
            </a:fld>
            <a:endParaRPr lang="zh-CN" altLang="en-US"/>
          </a:p>
        </p:txBody>
      </p:sp>
    </p:spTree>
    <p:extLst>
      <p:ext uri="{BB962C8B-B14F-4D97-AF65-F5344CB8AC3E}">
        <p14:creationId xmlns:p14="http://schemas.microsoft.com/office/powerpoint/2010/main" val="305241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FDFC48-7E94-4645-9884-CCE0F6BD9984}" type="slidenum">
              <a:rPr lang="zh-CN" altLang="en-US" smtClean="0"/>
              <a:t>7</a:t>
            </a:fld>
            <a:endParaRPr lang="zh-CN" altLang="en-US"/>
          </a:p>
        </p:txBody>
      </p:sp>
    </p:spTree>
    <p:extLst>
      <p:ext uri="{BB962C8B-B14F-4D97-AF65-F5344CB8AC3E}">
        <p14:creationId xmlns:p14="http://schemas.microsoft.com/office/powerpoint/2010/main" val="305752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RFLP</a:t>
            </a:r>
            <a:r>
              <a:rPr lang="zh-CN" altLang="en-US" dirty="0"/>
              <a:t>标记是发展最早的</a:t>
            </a:r>
            <a:r>
              <a:rPr lang="en-US" altLang="zh-CN" dirty="0"/>
              <a:t>DNA</a:t>
            </a:r>
            <a:r>
              <a:rPr lang="zh-CN" altLang="en-US" dirty="0"/>
              <a:t>标记技术。</a:t>
            </a:r>
            <a:r>
              <a:rPr lang="en-US" altLang="zh-CN" dirty="0"/>
              <a:t>RFLP</a:t>
            </a:r>
            <a:r>
              <a:rPr lang="zh-CN" altLang="en-US" dirty="0"/>
              <a:t>是指</a:t>
            </a:r>
            <a:r>
              <a:rPr lang="zh-CN" altLang="en-US" dirty="0">
                <a:hlinkClick r:id="rId3"/>
              </a:rPr>
              <a:t>基因型</a:t>
            </a:r>
            <a:r>
              <a:rPr lang="zh-CN" altLang="en-US" dirty="0"/>
              <a:t>之间限制性片段长度的差异，这种差异是由</a:t>
            </a:r>
            <a:r>
              <a:rPr lang="zh-CN" altLang="en-US" dirty="0">
                <a:hlinkClick r:id="rId4"/>
              </a:rPr>
              <a:t>限制性酶切位点</a:t>
            </a:r>
            <a:r>
              <a:rPr lang="zh-CN" altLang="en-US" dirty="0"/>
              <a:t>上</a:t>
            </a:r>
            <a:r>
              <a:rPr lang="zh-CN" altLang="en-US" dirty="0">
                <a:hlinkClick r:id="rId5"/>
              </a:rPr>
              <a:t>碱基</a:t>
            </a:r>
            <a:r>
              <a:rPr lang="zh-CN" altLang="en-US" dirty="0"/>
              <a:t>的插入、缺失、重排或</a:t>
            </a:r>
            <a:r>
              <a:rPr lang="zh-CN" altLang="en-US" dirty="0">
                <a:hlinkClick r:id="rId6"/>
              </a:rPr>
              <a:t>点突变</a:t>
            </a:r>
            <a:r>
              <a:rPr lang="zh-CN" altLang="en-US" dirty="0"/>
              <a:t>所引起的。</a:t>
            </a:r>
          </a:p>
        </p:txBody>
      </p:sp>
      <p:sp>
        <p:nvSpPr>
          <p:cNvPr id="4" name="灯片编号占位符 3"/>
          <p:cNvSpPr>
            <a:spLocks noGrp="1"/>
          </p:cNvSpPr>
          <p:nvPr>
            <p:ph type="sldNum" sz="quarter" idx="5"/>
          </p:nvPr>
        </p:nvSpPr>
        <p:spPr/>
        <p:txBody>
          <a:bodyPr/>
          <a:lstStyle/>
          <a:p>
            <a:fld id="{84FDFC48-7E94-4645-9884-CCE0F6BD9984}" type="slidenum">
              <a:rPr lang="zh-CN" altLang="en-US" smtClean="0"/>
              <a:t>8</a:t>
            </a:fld>
            <a:endParaRPr lang="zh-CN" altLang="en-US"/>
          </a:p>
        </p:txBody>
      </p:sp>
    </p:spTree>
    <p:extLst>
      <p:ext uri="{BB962C8B-B14F-4D97-AF65-F5344CB8AC3E}">
        <p14:creationId xmlns:p14="http://schemas.microsoft.com/office/powerpoint/2010/main" val="195124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FDFC48-7E94-4645-9884-CCE0F6BD9984}" type="slidenum">
              <a:rPr lang="zh-CN" altLang="en-US" smtClean="0"/>
              <a:t>9</a:t>
            </a:fld>
            <a:endParaRPr lang="zh-CN" altLang="en-US"/>
          </a:p>
        </p:txBody>
      </p:sp>
    </p:spTree>
    <p:extLst>
      <p:ext uri="{BB962C8B-B14F-4D97-AF65-F5344CB8AC3E}">
        <p14:creationId xmlns:p14="http://schemas.microsoft.com/office/powerpoint/2010/main" val="286229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6CB295-E76F-4779-8427-DFB9C3929AB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A5B4B10-0804-4418-9EDE-45A875604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CBD2E93-CB9A-4FCA-B450-F18FD381199F}"/>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5" name="页脚占位符 4">
            <a:extLst>
              <a:ext uri="{FF2B5EF4-FFF2-40B4-BE49-F238E27FC236}">
                <a16:creationId xmlns:a16="http://schemas.microsoft.com/office/drawing/2014/main" id="{ED3866E0-D79E-4A7D-A4B8-9C198580B4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1A4986-2DFF-43C6-95CE-7049B25C03A7}"/>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1663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5533EF-368D-478C-8CA2-B0A7D4F5B02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6D1004F-35E4-45A1-931E-39EC8DD9A1A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2909FD-4748-4F9C-99E4-5FC2E2F73828}"/>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5" name="页脚占位符 4">
            <a:extLst>
              <a:ext uri="{FF2B5EF4-FFF2-40B4-BE49-F238E27FC236}">
                <a16:creationId xmlns:a16="http://schemas.microsoft.com/office/drawing/2014/main" id="{9CD272F1-C6D2-4FCC-8AB5-6F722C10AE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36E4AC-EAA5-46FF-BDDB-7BA4CFF9503F}"/>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85164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466890-0522-441D-9E28-B0328953006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8C56646-9A9B-4AAC-B20A-98B192CFAD4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A940C2-0679-4460-8F01-C70BE0738A1C}"/>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5" name="页脚占位符 4">
            <a:extLst>
              <a:ext uri="{FF2B5EF4-FFF2-40B4-BE49-F238E27FC236}">
                <a16:creationId xmlns:a16="http://schemas.microsoft.com/office/drawing/2014/main" id="{0B5A5760-6BC2-41CD-B99D-4C62E5BE99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AE916D2-F749-48DA-96BD-8C90E1B91D48}"/>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41543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E45341-469B-4233-B31F-8DC9610888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25EF8A-7C5C-493D-BEEE-15A23763722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1F699F-1647-41E5-948C-ED105035022F}"/>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5" name="页脚占位符 4">
            <a:extLst>
              <a:ext uri="{FF2B5EF4-FFF2-40B4-BE49-F238E27FC236}">
                <a16:creationId xmlns:a16="http://schemas.microsoft.com/office/drawing/2014/main" id="{03961DB3-01A5-4CEF-985F-1104BEE0B2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A9D48D-CC23-4080-8300-391E59BA7CDE}"/>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25773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F22CED-4671-43C1-87D2-EABBF4F806E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68501D8-611D-44CA-A0DB-5B77588144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E472A9-7A10-4C67-A1B7-7D6B57FDF4E6}"/>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5" name="页脚占位符 4">
            <a:extLst>
              <a:ext uri="{FF2B5EF4-FFF2-40B4-BE49-F238E27FC236}">
                <a16:creationId xmlns:a16="http://schemas.microsoft.com/office/drawing/2014/main" id="{38F0AF2F-FC4A-48D2-8EF2-65442EC479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98D82C-7C7D-4EFF-8D8C-28B369263DAC}"/>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139512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1C1E57-3835-4DDD-969D-9691AB258B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0603E3E-88B6-4958-8EAF-02119253701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E132999-A7E7-41EF-9274-606B53365E9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6778ABF-D281-4BF3-82BF-9ABF7884B0E4}"/>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6" name="页脚占位符 5">
            <a:extLst>
              <a:ext uri="{FF2B5EF4-FFF2-40B4-BE49-F238E27FC236}">
                <a16:creationId xmlns:a16="http://schemas.microsoft.com/office/drawing/2014/main" id="{9E775EC0-08CD-49A8-A000-CF29ED8719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EFCD60-E9FD-4E74-9E5F-27019278F03B}"/>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229767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606F32-B641-40BF-AFEF-56759D8BB88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53929E0-9D69-4BF1-B1E0-0103A6EB4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12C7984-FB52-4503-9AD8-58FDF985706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3A5F5DF-DFAA-43BF-A52D-71777E56C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3C2ED07-8194-468C-AEBC-1FF4F63724F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3D945BA-4A0B-428E-811F-16E5E56B9236}"/>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8" name="页脚占位符 7">
            <a:extLst>
              <a:ext uri="{FF2B5EF4-FFF2-40B4-BE49-F238E27FC236}">
                <a16:creationId xmlns:a16="http://schemas.microsoft.com/office/drawing/2014/main" id="{C5D16399-E14A-418D-B973-D1CA6591A18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F6A5A02-2748-41C0-AA95-CF263EBA0265}"/>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259890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BFEA3B-B7A1-4F2F-8EF2-ACA70BDAC2C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2ED68CC-3001-4A21-9E52-7D28863B3AA6}"/>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4" name="页脚占位符 3">
            <a:extLst>
              <a:ext uri="{FF2B5EF4-FFF2-40B4-BE49-F238E27FC236}">
                <a16:creationId xmlns:a16="http://schemas.microsoft.com/office/drawing/2014/main" id="{5A6B60B7-7243-4FBB-9CDC-41EAC61995F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640DD26-81DC-4F52-88AD-C7E5CCAAC256}"/>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132789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3EB1A27-8093-4A37-A1A0-C3BD3C42CAC9}"/>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3" name="页脚占位符 2">
            <a:extLst>
              <a:ext uri="{FF2B5EF4-FFF2-40B4-BE49-F238E27FC236}">
                <a16:creationId xmlns:a16="http://schemas.microsoft.com/office/drawing/2014/main" id="{78679B2F-A4E6-4547-B003-3277549C972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25D09E9-18D4-45B2-9A1A-C43B12F10FBB}"/>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202262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BDDF3-7F46-4F0C-B880-DC15E8B7A81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5D8DC39-06C3-488A-8ACF-2AA8D9637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1D49D6A-AEAE-4440-98E7-EEB7FEF80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76E5B3C-7F41-4F10-885C-182F5FE7989E}"/>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6" name="页脚占位符 5">
            <a:extLst>
              <a:ext uri="{FF2B5EF4-FFF2-40B4-BE49-F238E27FC236}">
                <a16:creationId xmlns:a16="http://schemas.microsoft.com/office/drawing/2014/main" id="{6A657657-B717-4F27-A936-679219930F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4CE6C5-0C5D-4824-A3FF-7883AA15171A}"/>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325512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991243-4C9A-4722-96F9-964F938091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495C819-E059-473D-A50B-2B570B1EE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C8974F5-493D-4B1F-A06B-9100F3195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28C2828-2CD4-4658-AD9B-9A28D897AED8}"/>
              </a:ext>
            </a:extLst>
          </p:cNvPr>
          <p:cNvSpPr>
            <a:spLocks noGrp="1"/>
          </p:cNvSpPr>
          <p:nvPr>
            <p:ph type="dt" sz="half" idx="10"/>
          </p:nvPr>
        </p:nvSpPr>
        <p:spPr/>
        <p:txBody>
          <a:bodyPr/>
          <a:lstStyle/>
          <a:p>
            <a:fld id="{EC44E959-29A9-404E-AE82-5B63F3FFA151}" type="datetimeFigureOut">
              <a:rPr lang="zh-CN" altLang="en-US" smtClean="0"/>
              <a:t>2020/1/8</a:t>
            </a:fld>
            <a:endParaRPr lang="zh-CN" altLang="en-US"/>
          </a:p>
        </p:txBody>
      </p:sp>
      <p:sp>
        <p:nvSpPr>
          <p:cNvPr id="6" name="页脚占位符 5">
            <a:extLst>
              <a:ext uri="{FF2B5EF4-FFF2-40B4-BE49-F238E27FC236}">
                <a16:creationId xmlns:a16="http://schemas.microsoft.com/office/drawing/2014/main" id="{4633B723-E846-4C2B-93C7-B715C9F015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72DBA-73FC-4F74-98A9-C19548BF5C9C}"/>
              </a:ext>
            </a:extLst>
          </p:cNvPr>
          <p:cNvSpPr>
            <a:spLocks noGrp="1"/>
          </p:cNvSpPr>
          <p:nvPr>
            <p:ph type="sldNum" sz="quarter" idx="12"/>
          </p:nvPr>
        </p:nvSpPr>
        <p:spPr/>
        <p:txBody>
          <a:body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369017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1E833C-9770-4DD1-A816-73632AA2F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0E8E253-8135-4FF7-BA9D-89A580D2D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B966CB-CD35-4B76-A667-1F2A2C80B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4E959-29A9-404E-AE82-5B63F3FFA151}" type="datetimeFigureOut">
              <a:rPr lang="zh-CN" altLang="en-US" smtClean="0"/>
              <a:t>2020/1/8</a:t>
            </a:fld>
            <a:endParaRPr lang="zh-CN" altLang="en-US"/>
          </a:p>
        </p:txBody>
      </p:sp>
      <p:sp>
        <p:nvSpPr>
          <p:cNvPr id="5" name="页脚占位符 4">
            <a:extLst>
              <a:ext uri="{FF2B5EF4-FFF2-40B4-BE49-F238E27FC236}">
                <a16:creationId xmlns:a16="http://schemas.microsoft.com/office/drawing/2014/main" id="{053A0612-F9B1-43D9-B4A6-142843E0C3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40D52CC-E1C3-477D-A155-C6152415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599F9-9560-4F3D-AC4B-ED9AAE7AAE1A}" type="slidenum">
              <a:rPr lang="zh-CN" altLang="en-US" smtClean="0"/>
              <a:t>‹#›</a:t>
            </a:fld>
            <a:endParaRPr lang="zh-CN" altLang="en-US"/>
          </a:p>
        </p:txBody>
      </p:sp>
    </p:spTree>
    <p:extLst>
      <p:ext uri="{BB962C8B-B14F-4D97-AF65-F5344CB8AC3E}">
        <p14:creationId xmlns:p14="http://schemas.microsoft.com/office/powerpoint/2010/main" val="363864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eb.stanford.edu/group/pritchardlab/structure_software/release_versions/v2.3.4/html/structur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s://www.bilibili.com/video/av5443754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v.qq.com/x/page/h0515f9g8dk.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BF9255-427F-4340-8C3C-DD38907A50F1}"/>
              </a:ext>
            </a:extLst>
          </p:cNvPr>
          <p:cNvSpPr>
            <a:spLocks noGrp="1"/>
          </p:cNvSpPr>
          <p:nvPr>
            <p:ph type="ctrTitle"/>
          </p:nvPr>
        </p:nvSpPr>
        <p:spPr/>
        <p:txBody>
          <a:bodyPr/>
          <a:lstStyle/>
          <a:p>
            <a:r>
              <a:rPr lang="en-US" altLang="zh-CN" dirty="0">
                <a:latin typeface="Bernard MT Condensed" pitchFamily="18" charset="0"/>
              </a:rPr>
              <a:t>Population structure</a:t>
            </a:r>
            <a:endParaRPr lang="zh-CN" altLang="en-US" dirty="0"/>
          </a:p>
        </p:txBody>
      </p:sp>
      <p:sp>
        <p:nvSpPr>
          <p:cNvPr id="3" name="副标题 2">
            <a:extLst>
              <a:ext uri="{FF2B5EF4-FFF2-40B4-BE49-F238E27FC236}">
                <a16:creationId xmlns:a16="http://schemas.microsoft.com/office/drawing/2014/main" id="{CAE24BBF-6548-4E44-9247-9CEEB51CE46F}"/>
              </a:ext>
            </a:extLst>
          </p:cNvPr>
          <p:cNvSpPr>
            <a:spLocks noGrp="1"/>
          </p:cNvSpPr>
          <p:nvPr>
            <p:ph type="subTitle" idx="1"/>
          </p:nvPr>
        </p:nvSpPr>
        <p:spPr/>
        <p:txBody>
          <a:bodyPr/>
          <a:lstStyle/>
          <a:p>
            <a:r>
              <a:rPr lang="en-US" altLang="zh-CN" dirty="0"/>
              <a:t>   </a:t>
            </a:r>
            <a:r>
              <a:rPr lang="en-US" altLang="zh-CN" dirty="0" err="1"/>
              <a:t>jianglei</a:t>
            </a:r>
            <a:r>
              <a:rPr lang="en-US" altLang="zh-CN" dirty="0"/>
              <a:t> </a:t>
            </a:r>
            <a:endParaRPr lang="zh-CN" altLang="en-US" dirty="0"/>
          </a:p>
        </p:txBody>
      </p:sp>
    </p:spTree>
    <p:extLst>
      <p:ext uri="{BB962C8B-B14F-4D97-AF65-F5344CB8AC3E}">
        <p14:creationId xmlns:p14="http://schemas.microsoft.com/office/powerpoint/2010/main" val="95860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97D4B59-13D0-4F8E-BA17-A48D3A3EA4A6}"/>
              </a:ext>
            </a:extLst>
          </p:cNvPr>
          <p:cNvPicPr>
            <a:picLocks noChangeAspect="1"/>
          </p:cNvPicPr>
          <p:nvPr/>
        </p:nvPicPr>
        <p:blipFill>
          <a:blip r:embed="rId3"/>
          <a:stretch>
            <a:fillRect/>
          </a:stretch>
        </p:blipFill>
        <p:spPr>
          <a:xfrm>
            <a:off x="211772" y="0"/>
            <a:ext cx="6810375" cy="5600700"/>
          </a:xfrm>
          <a:prstGeom prst="rect">
            <a:avLst/>
          </a:prstGeom>
        </p:spPr>
      </p:pic>
      <p:pic>
        <p:nvPicPr>
          <p:cNvPr id="4" name="图片 3">
            <a:extLst>
              <a:ext uri="{FF2B5EF4-FFF2-40B4-BE49-F238E27FC236}">
                <a16:creationId xmlns:a16="http://schemas.microsoft.com/office/drawing/2014/main" id="{931523CF-AE97-46CC-AD1E-6E12CA0BC45B}"/>
              </a:ext>
            </a:extLst>
          </p:cNvPr>
          <p:cNvPicPr>
            <a:picLocks noChangeAspect="1"/>
          </p:cNvPicPr>
          <p:nvPr/>
        </p:nvPicPr>
        <p:blipFill>
          <a:blip r:embed="rId4"/>
          <a:stretch>
            <a:fillRect/>
          </a:stretch>
        </p:blipFill>
        <p:spPr>
          <a:xfrm>
            <a:off x="8427720" y="176212"/>
            <a:ext cx="2286000" cy="5248275"/>
          </a:xfrm>
          <a:prstGeom prst="rect">
            <a:avLst/>
          </a:prstGeom>
        </p:spPr>
      </p:pic>
    </p:spTree>
    <p:extLst>
      <p:ext uri="{BB962C8B-B14F-4D97-AF65-F5344CB8AC3E}">
        <p14:creationId xmlns:p14="http://schemas.microsoft.com/office/powerpoint/2010/main" val="173683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6EE117-6BAD-4ED1-8748-406B5CADC780}"/>
              </a:ext>
            </a:extLst>
          </p:cNvPr>
          <p:cNvSpPr>
            <a:spLocks noGrp="1"/>
          </p:cNvSpPr>
          <p:nvPr>
            <p:ph type="title"/>
          </p:nvPr>
        </p:nvSpPr>
        <p:spPr>
          <a:xfrm>
            <a:off x="695960" y="500062"/>
            <a:ext cx="10515600" cy="1325563"/>
          </a:xfrm>
        </p:spPr>
        <p:txBody>
          <a:bodyPr/>
          <a:lstStyle/>
          <a:p>
            <a:r>
              <a:rPr lang="en-US" altLang="zh-CN" dirty="0"/>
              <a:t>How to find the best classification</a:t>
            </a:r>
            <a:endParaRPr lang="zh-CN" altLang="en-US" dirty="0"/>
          </a:p>
        </p:txBody>
      </p:sp>
      <p:sp>
        <p:nvSpPr>
          <p:cNvPr id="3" name="内容占位符 2">
            <a:extLst>
              <a:ext uri="{FF2B5EF4-FFF2-40B4-BE49-F238E27FC236}">
                <a16:creationId xmlns:a16="http://schemas.microsoft.com/office/drawing/2014/main" id="{A03C2C82-846B-498F-984B-BD61BC40E4C9}"/>
              </a:ext>
            </a:extLst>
          </p:cNvPr>
          <p:cNvSpPr>
            <a:spLocks noGrp="1"/>
          </p:cNvSpPr>
          <p:nvPr>
            <p:ph idx="1"/>
          </p:nvPr>
        </p:nvSpPr>
        <p:spPr/>
        <p:txBody>
          <a:bodyPr/>
          <a:lstStyle/>
          <a:p>
            <a:r>
              <a:rPr lang="en-US" altLang="zh-CN" dirty="0"/>
              <a:t>It is the use of the computer‘s operating ability. At first, the computer just randomly divided the sample into two (k = 2), and then performed the </a:t>
            </a:r>
            <a:r>
              <a:rPr lang="en-US" altLang="zh-CN" dirty="0" err="1"/>
              <a:t>Harwin</a:t>
            </a:r>
            <a:r>
              <a:rPr lang="en-US" altLang="zh-CN" dirty="0"/>
              <a:t> equilibrium test in each subgroup. After calculating n times, the computer finds the best classification from results. The number of calculations involves a parameter Number of MCMC Reps</a:t>
            </a:r>
            <a:r>
              <a:rPr lang="zh-CN" altLang="en-US" dirty="0"/>
              <a:t>（</a:t>
            </a:r>
            <a:r>
              <a:rPr lang="en-US" altLang="zh-CN" dirty="0"/>
              <a:t>10000—100000</a:t>
            </a:r>
            <a:r>
              <a:rPr lang="zh-CN" altLang="en-US" dirty="0"/>
              <a:t>）</a:t>
            </a:r>
            <a:r>
              <a:rPr lang="en-US" altLang="zh-CN" dirty="0"/>
              <a:t>.</a:t>
            </a:r>
          </a:p>
          <a:p>
            <a:r>
              <a:rPr lang="en-US" altLang="zh-CN" dirty="0"/>
              <a:t>Before the calculation, a pre-experiment needs to be performed. The calculation is based on the optimal classification of the pre-experiment. The number of pre-experiments is another parameter of length of burn-in period</a:t>
            </a:r>
            <a:r>
              <a:rPr lang="zh-CN" altLang="en-US" dirty="0"/>
              <a:t>（</a:t>
            </a:r>
            <a:r>
              <a:rPr lang="en-US" altLang="zh-CN" dirty="0"/>
              <a:t>10000—100000</a:t>
            </a:r>
            <a:r>
              <a:rPr lang="zh-CN" altLang="en-US" dirty="0"/>
              <a:t>）</a:t>
            </a:r>
            <a:endParaRPr lang="en-US" altLang="zh-CN" dirty="0"/>
          </a:p>
          <a:p>
            <a:endParaRPr lang="zh-CN" altLang="en-US" dirty="0"/>
          </a:p>
        </p:txBody>
      </p:sp>
    </p:spTree>
    <p:extLst>
      <p:ext uri="{BB962C8B-B14F-4D97-AF65-F5344CB8AC3E}">
        <p14:creationId xmlns:p14="http://schemas.microsoft.com/office/powerpoint/2010/main" val="194692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551751" y="4221089"/>
            <a:ext cx="9342229" cy="2472871"/>
          </a:xfrm>
          <a:custGeom>
            <a:avLst/>
            <a:gdLst>
              <a:gd name="connsiteX0" fmla="*/ 0 w 9342229"/>
              <a:gd name="connsiteY0" fmla="*/ 2199437 h 2472871"/>
              <a:gd name="connsiteX1" fmla="*/ 661481 w 9342229"/>
              <a:gd name="connsiteY1" fmla="*/ 986 h 2472871"/>
              <a:gd name="connsiteX2" fmla="*/ 2256817 w 9342229"/>
              <a:gd name="connsiteY2" fmla="*/ 2432901 h 2472871"/>
              <a:gd name="connsiteX3" fmla="*/ 3190672 w 9342229"/>
              <a:gd name="connsiteY3" fmla="*/ 1557412 h 2472871"/>
              <a:gd name="connsiteX4" fmla="*/ 4066161 w 9342229"/>
              <a:gd name="connsiteY4" fmla="*/ 2141071 h 2472871"/>
              <a:gd name="connsiteX5" fmla="*/ 4805464 w 9342229"/>
              <a:gd name="connsiteY5" fmla="*/ 681922 h 2472871"/>
              <a:gd name="connsiteX6" fmla="*/ 5817140 w 9342229"/>
              <a:gd name="connsiteY6" fmla="*/ 2082705 h 2472871"/>
              <a:gd name="connsiteX7" fmla="*/ 6575898 w 9342229"/>
              <a:gd name="connsiteY7" fmla="*/ 1596322 h 2472871"/>
              <a:gd name="connsiteX8" fmla="*/ 7373566 w 9342229"/>
              <a:gd name="connsiteY8" fmla="*/ 2121616 h 2472871"/>
              <a:gd name="connsiteX9" fmla="*/ 7626485 w 9342229"/>
              <a:gd name="connsiteY9" fmla="*/ 1479590 h 2472871"/>
              <a:gd name="connsiteX10" fmla="*/ 8190689 w 9342229"/>
              <a:gd name="connsiteY10" fmla="*/ 1713054 h 2472871"/>
              <a:gd name="connsiteX11" fmla="*/ 8521430 w 9342229"/>
              <a:gd name="connsiteY11" fmla="*/ 2335625 h 2472871"/>
              <a:gd name="connsiteX12" fmla="*/ 8813259 w 9342229"/>
              <a:gd name="connsiteY12" fmla="*/ 2024339 h 2472871"/>
              <a:gd name="connsiteX13" fmla="*/ 9163455 w 9342229"/>
              <a:gd name="connsiteY13" fmla="*/ 1810331 h 2472871"/>
              <a:gd name="connsiteX14" fmla="*/ 9319098 w 9342229"/>
              <a:gd name="connsiteY14" fmla="*/ 1382314 h 2472871"/>
              <a:gd name="connsiteX15" fmla="*/ 9338553 w 9342229"/>
              <a:gd name="connsiteY15" fmla="*/ 1421225 h 247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42229" h="2472871">
                <a:moveTo>
                  <a:pt x="0" y="2199437"/>
                </a:moveTo>
                <a:cubicBezTo>
                  <a:pt x="142672" y="1080756"/>
                  <a:pt x="285345" y="-37925"/>
                  <a:pt x="661481" y="986"/>
                </a:cubicBezTo>
                <a:cubicBezTo>
                  <a:pt x="1037617" y="39897"/>
                  <a:pt x="1835285" y="2173497"/>
                  <a:pt x="2256817" y="2432901"/>
                </a:cubicBezTo>
                <a:cubicBezTo>
                  <a:pt x="2678349" y="2692305"/>
                  <a:pt x="2889115" y="1606050"/>
                  <a:pt x="3190672" y="1557412"/>
                </a:cubicBezTo>
                <a:cubicBezTo>
                  <a:pt x="3492229" y="1508774"/>
                  <a:pt x="3797029" y="2286986"/>
                  <a:pt x="4066161" y="2141071"/>
                </a:cubicBezTo>
                <a:cubicBezTo>
                  <a:pt x="4335293" y="1995156"/>
                  <a:pt x="4513634" y="691650"/>
                  <a:pt x="4805464" y="681922"/>
                </a:cubicBezTo>
                <a:cubicBezTo>
                  <a:pt x="5097294" y="672194"/>
                  <a:pt x="5522068" y="1930305"/>
                  <a:pt x="5817140" y="2082705"/>
                </a:cubicBezTo>
                <a:cubicBezTo>
                  <a:pt x="6112212" y="2235105"/>
                  <a:pt x="6316494" y="1589837"/>
                  <a:pt x="6575898" y="1596322"/>
                </a:cubicBezTo>
                <a:cubicBezTo>
                  <a:pt x="6835302" y="1602807"/>
                  <a:pt x="7198468" y="2141071"/>
                  <a:pt x="7373566" y="2121616"/>
                </a:cubicBezTo>
                <a:cubicBezTo>
                  <a:pt x="7548664" y="2102161"/>
                  <a:pt x="7490298" y="1547684"/>
                  <a:pt x="7626485" y="1479590"/>
                </a:cubicBezTo>
                <a:cubicBezTo>
                  <a:pt x="7762672" y="1411496"/>
                  <a:pt x="8041532" y="1570381"/>
                  <a:pt x="8190689" y="1713054"/>
                </a:cubicBezTo>
                <a:cubicBezTo>
                  <a:pt x="8339847" y="1855726"/>
                  <a:pt x="8417668" y="2283744"/>
                  <a:pt x="8521430" y="2335625"/>
                </a:cubicBezTo>
                <a:cubicBezTo>
                  <a:pt x="8625192" y="2387506"/>
                  <a:pt x="8706255" y="2111888"/>
                  <a:pt x="8813259" y="2024339"/>
                </a:cubicBezTo>
                <a:cubicBezTo>
                  <a:pt x="8920263" y="1936790"/>
                  <a:pt x="9079149" y="1917335"/>
                  <a:pt x="9163455" y="1810331"/>
                </a:cubicBezTo>
                <a:cubicBezTo>
                  <a:pt x="9247761" y="1703327"/>
                  <a:pt x="9289915" y="1447165"/>
                  <a:pt x="9319098" y="1382314"/>
                </a:cubicBezTo>
                <a:cubicBezTo>
                  <a:pt x="9348281" y="1317463"/>
                  <a:pt x="9343417" y="1369344"/>
                  <a:pt x="9338553" y="1421225"/>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5" name="标题 1"/>
          <p:cNvSpPr>
            <a:spLocks noGrp="1"/>
          </p:cNvSpPr>
          <p:nvPr>
            <p:ph type="title"/>
          </p:nvPr>
        </p:nvSpPr>
        <p:spPr>
          <a:xfrm>
            <a:off x="1981200" y="274638"/>
            <a:ext cx="8229600" cy="1143000"/>
          </a:xfrm>
        </p:spPr>
        <p:txBody>
          <a:bodyPr/>
          <a:lstStyle/>
          <a:p>
            <a:r>
              <a:rPr lang="en-US" altLang="zh-CN" dirty="0"/>
              <a:t>burn-in period</a:t>
            </a:r>
            <a:endParaRPr lang="zh-CN" altLang="en-US" dirty="0"/>
          </a:p>
        </p:txBody>
      </p:sp>
      <p:sp>
        <p:nvSpPr>
          <p:cNvPr id="6" name="矩形 5"/>
          <p:cNvSpPr/>
          <p:nvPr/>
        </p:nvSpPr>
        <p:spPr>
          <a:xfrm>
            <a:off x="2150285" y="3820602"/>
            <a:ext cx="1656184"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3287688" y="5153702"/>
            <a:ext cx="720080" cy="1704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p:nvSpPr>
        <p:spPr>
          <a:xfrm>
            <a:off x="4295800" y="5207613"/>
            <a:ext cx="504056"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flipH="1">
            <a:off x="6816080" y="4428228"/>
            <a:ext cx="1024786" cy="2097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4933220" y="5201816"/>
            <a:ext cx="1656184"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矩形 10"/>
          <p:cNvSpPr/>
          <p:nvPr/>
        </p:nvSpPr>
        <p:spPr>
          <a:xfrm>
            <a:off x="1703512" y="4359464"/>
            <a:ext cx="216024"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p:nvSpPr>
        <p:spPr>
          <a:xfrm>
            <a:off x="9192344" y="4948236"/>
            <a:ext cx="216024"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矩形 12"/>
          <p:cNvSpPr/>
          <p:nvPr/>
        </p:nvSpPr>
        <p:spPr>
          <a:xfrm flipH="1">
            <a:off x="8065227" y="4727770"/>
            <a:ext cx="487382" cy="2097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flipH="1">
            <a:off x="9696400" y="4914889"/>
            <a:ext cx="487382" cy="2097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矩形 16"/>
          <p:cNvSpPr/>
          <p:nvPr/>
        </p:nvSpPr>
        <p:spPr>
          <a:xfrm>
            <a:off x="8760296" y="5135355"/>
            <a:ext cx="216024"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flipH="1">
            <a:off x="10424309" y="4914889"/>
            <a:ext cx="487382" cy="2097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3" y="3628486"/>
            <a:ext cx="602637" cy="60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45092" y="5084914"/>
            <a:ext cx="602637" cy="60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986768" y="4207392"/>
            <a:ext cx="602637" cy="60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74305" y="5175468"/>
            <a:ext cx="602637" cy="60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93164" y="5923060"/>
            <a:ext cx="602637" cy="60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39548" y="5180574"/>
            <a:ext cx="602637" cy="60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22505" y="5320423"/>
            <a:ext cx="602637" cy="60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15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Number of MCMC Reps</a:t>
            </a:r>
            <a:endParaRPr lang="zh-CN" altLang="en-US" dirty="0"/>
          </a:p>
        </p:txBody>
      </p:sp>
      <p:sp>
        <p:nvSpPr>
          <p:cNvPr id="5" name="矩形 4"/>
          <p:cNvSpPr/>
          <p:nvPr/>
        </p:nvSpPr>
        <p:spPr>
          <a:xfrm>
            <a:off x="3359696" y="4076197"/>
            <a:ext cx="8856984" cy="2752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 name="图片 2">
            <a:extLst>
              <a:ext uri="{FF2B5EF4-FFF2-40B4-BE49-F238E27FC236}">
                <a16:creationId xmlns:a16="http://schemas.microsoft.com/office/drawing/2014/main" id="{BA763455-B0F8-4E8B-BAD9-60A6A8C6E9EA}"/>
              </a:ext>
            </a:extLst>
          </p:cNvPr>
          <p:cNvPicPr>
            <a:picLocks noChangeAspect="1"/>
          </p:cNvPicPr>
          <p:nvPr/>
        </p:nvPicPr>
        <p:blipFill>
          <a:blip r:embed="rId3"/>
          <a:stretch>
            <a:fillRect/>
          </a:stretch>
        </p:blipFill>
        <p:spPr>
          <a:xfrm>
            <a:off x="1477913" y="1690688"/>
            <a:ext cx="9565225" cy="4614359"/>
          </a:xfrm>
          <a:prstGeom prst="rect">
            <a:avLst/>
          </a:prstGeom>
        </p:spPr>
      </p:pic>
    </p:spTree>
    <p:extLst>
      <p:ext uri="{BB962C8B-B14F-4D97-AF65-F5344CB8AC3E}">
        <p14:creationId xmlns:p14="http://schemas.microsoft.com/office/powerpoint/2010/main" val="379159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EEADC-162D-47F4-92F9-CBD6BE080A3F}"/>
              </a:ext>
            </a:extLst>
          </p:cNvPr>
          <p:cNvSpPr>
            <a:spLocks noGrp="1"/>
          </p:cNvSpPr>
          <p:nvPr>
            <p:ph type="title"/>
          </p:nvPr>
        </p:nvSpPr>
        <p:spPr/>
        <p:txBody>
          <a:bodyPr/>
          <a:lstStyle/>
          <a:p>
            <a:r>
              <a:rPr lang="en-US" altLang="zh-CN" dirty="0"/>
              <a:t>steps</a:t>
            </a:r>
            <a:endParaRPr lang="zh-CN" altLang="en-US" dirty="0"/>
          </a:p>
        </p:txBody>
      </p:sp>
      <p:sp>
        <p:nvSpPr>
          <p:cNvPr id="3" name="内容占位符 2">
            <a:extLst>
              <a:ext uri="{FF2B5EF4-FFF2-40B4-BE49-F238E27FC236}">
                <a16:creationId xmlns:a16="http://schemas.microsoft.com/office/drawing/2014/main" id="{559384C4-F055-4A38-82E9-573F5FC55A59}"/>
              </a:ext>
            </a:extLst>
          </p:cNvPr>
          <p:cNvSpPr>
            <a:spLocks noGrp="1"/>
          </p:cNvSpPr>
          <p:nvPr>
            <p:ph idx="1"/>
          </p:nvPr>
        </p:nvSpPr>
        <p:spPr/>
        <p:txBody>
          <a:bodyPr/>
          <a:lstStyle/>
          <a:p>
            <a:r>
              <a:rPr lang="en-US" altLang="zh-CN" dirty="0"/>
              <a:t>File -&gt; new project -&gt; name the project + select directory + choose data file -&gt; number of individual (13) + ploidy of data (2) + number of loci (2444) + missing data value (-9) -&gt; skip -&gt; choose individual ID for each individual -&gt; </a:t>
            </a:r>
            <a:r>
              <a:rPr lang="en-US" altLang="zh-CN" dirty="0" err="1"/>
              <a:t>ProceedParameter</a:t>
            </a:r>
            <a:r>
              <a:rPr lang="en-US" altLang="zh-CN" dirty="0"/>
              <a:t> set -&gt; new -&gt; length of </a:t>
            </a:r>
            <a:r>
              <a:rPr lang="en-US" altLang="zh-CN" dirty="0" err="1"/>
              <a:t>burnin</a:t>
            </a:r>
            <a:r>
              <a:rPr lang="en-US" altLang="zh-CN" dirty="0"/>
              <a:t> period (50000) + number of </a:t>
            </a:r>
            <a:r>
              <a:rPr lang="en-US" altLang="zh-CN" dirty="0" err="1"/>
              <a:t>mcmc</a:t>
            </a:r>
            <a:r>
              <a:rPr lang="en-US" altLang="zh-CN" dirty="0"/>
              <a:t> reps after </a:t>
            </a:r>
            <a:r>
              <a:rPr lang="en-US" altLang="zh-CN" dirty="0" err="1"/>
              <a:t>burnin</a:t>
            </a:r>
            <a:r>
              <a:rPr lang="en-US" altLang="zh-CN" dirty="0"/>
              <a:t> (500000) -&gt; name </a:t>
            </a:r>
            <a:r>
              <a:rPr lang="en-US" altLang="zh-CN" dirty="0" err="1"/>
              <a:t>parameterProject</a:t>
            </a:r>
            <a:r>
              <a:rPr lang="en-US" altLang="zh-CN" dirty="0"/>
              <a:t> -&gt; start a job -&gt; set k from m to n (i.e. 2-4) + number of Iterations (3 or 5) -&gt; </a:t>
            </a:r>
            <a:r>
              <a:rPr lang="en-US" altLang="zh-CN" dirty="0" err="1"/>
              <a:t>startCompress</a:t>
            </a:r>
            <a:r>
              <a:rPr lang="en-US" altLang="zh-CN" dirty="0"/>
              <a:t> the result and upload to Structure </a:t>
            </a:r>
            <a:r>
              <a:rPr lang="en-US" altLang="zh-CN" dirty="0" err="1"/>
              <a:t>Harvester.File</a:t>
            </a:r>
            <a:r>
              <a:rPr lang="en-US" altLang="zh-CN" dirty="0"/>
              <a:t> -&gt; load structure results -&gt; Browse (choose your result with the best value of K)-&gt; Bar Plot -&gt; show -&gt; sort by Q -&gt; save</a:t>
            </a:r>
            <a:endParaRPr lang="zh-CN" altLang="en-US" dirty="0"/>
          </a:p>
          <a:p>
            <a:endParaRPr lang="zh-CN" altLang="en-US" dirty="0"/>
          </a:p>
        </p:txBody>
      </p:sp>
    </p:spTree>
    <p:extLst>
      <p:ext uri="{BB962C8B-B14F-4D97-AF65-F5344CB8AC3E}">
        <p14:creationId xmlns:p14="http://schemas.microsoft.com/office/powerpoint/2010/main" val="62485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9BA53-07B1-49AA-A8EC-CE48047477E4}"/>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7E2AC57E-6CA3-4B87-9E12-40D27C095CAA}"/>
              </a:ext>
            </a:extLst>
          </p:cNvPr>
          <p:cNvSpPr>
            <a:spLocks noGrp="1"/>
          </p:cNvSpPr>
          <p:nvPr>
            <p:ph idx="1"/>
          </p:nvPr>
        </p:nvSpPr>
        <p:spPr/>
        <p:txBody>
          <a:bodyPr/>
          <a:lstStyle/>
          <a:p>
            <a:r>
              <a:rPr lang="en-US" altLang="zh-CN" dirty="0"/>
              <a:t>download link: </a:t>
            </a:r>
            <a:r>
              <a:rPr lang="en-US" altLang="zh-CN" dirty="0">
                <a:hlinkClick r:id="rId3"/>
              </a:rPr>
              <a:t>http://web.stanford.edu/group/pritchardlab/structure_software/release_versions/v2.3.4/html/structure.html</a:t>
            </a:r>
            <a:r>
              <a:rPr lang="en-US" altLang="zh-CN" dirty="0"/>
              <a:t>.</a:t>
            </a:r>
          </a:p>
          <a:p>
            <a:endParaRPr lang="zh-CN" altLang="en-US" dirty="0"/>
          </a:p>
        </p:txBody>
      </p:sp>
    </p:spTree>
    <p:extLst>
      <p:ext uri="{BB962C8B-B14F-4D97-AF65-F5344CB8AC3E}">
        <p14:creationId xmlns:p14="http://schemas.microsoft.com/office/powerpoint/2010/main" val="210547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A8E884-BAE5-4A45-9163-7746E27ADD74}"/>
              </a:ext>
            </a:extLst>
          </p:cNvPr>
          <p:cNvSpPr>
            <a:spLocks noGrp="1"/>
          </p:cNvSpPr>
          <p:nvPr>
            <p:ph type="title"/>
          </p:nvPr>
        </p:nvSpPr>
        <p:spPr/>
        <p:txBody>
          <a:bodyPr/>
          <a:lstStyle/>
          <a:p>
            <a:pPr algn="ctr"/>
            <a:r>
              <a:rPr lang="en-US" altLang="zh-CN" dirty="0"/>
              <a:t>PCA</a:t>
            </a:r>
            <a:endParaRPr lang="zh-CN" altLang="en-US" dirty="0"/>
          </a:p>
        </p:txBody>
      </p:sp>
      <p:sp>
        <p:nvSpPr>
          <p:cNvPr id="3" name="内容占位符 2">
            <a:extLst>
              <a:ext uri="{FF2B5EF4-FFF2-40B4-BE49-F238E27FC236}">
                <a16:creationId xmlns:a16="http://schemas.microsoft.com/office/drawing/2014/main" id="{90EC5B34-5607-471A-A6CD-E43052F3B030}"/>
              </a:ext>
            </a:extLst>
          </p:cNvPr>
          <p:cNvSpPr>
            <a:spLocks noGrp="1"/>
          </p:cNvSpPr>
          <p:nvPr>
            <p:ph idx="1"/>
          </p:nvPr>
        </p:nvSpPr>
        <p:spPr/>
        <p:txBody>
          <a:bodyPr/>
          <a:lstStyle/>
          <a:p>
            <a:r>
              <a:rPr lang="en-US" altLang="zh-CN" sz="3600" dirty="0"/>
              <a:t>PCA is a statistical procedure that uses an orthogonal transformation to convert a set of observations of possibly correlated variables into a set of values of linearly uncorrelated variables called principal components(from </a:t>
            </a:r>
            <a:r>
              <a:rPr lang="en-US" altLang="zh-CN" sz="3600" dirty="0" err="1"/>
              <a:t>wikipedia</a:t>
            </a:r>
            <a:r>
              <a:rPr lang="en-US" altLang="zh-CN" sz="3600" dirty="0"/>
              <a:t>)</a:t>
            </a:r>
            <a:endParaRPr lang="zh-CN" altLang="en-US" sz="3600" dirty="0"/>
          </a:p>
          <a:p>
            <a:endParaRPr lang="zh-CN" altLang="en-US" dirty="0"/>
          </a:p>
        </p:txBody>
      </p:sp>
    </p:spTree>
    <p:extLst>
      <p:ext uri="{BB962C8B-B14F-4D97-AF65-F5344CB8AC3E}">
        <p14:creationId xmlns:p14="http://schemas.microsoft.com/office/powerpoint/2010/main" val="268006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720CCE-51AE-4D13-8A76-DEE1A6FE5F5C}"/>
              </a:ext>
            </a:extLst>
          </p:cNvPr>
          <p:cNvSpPr>
            <a:spLocks noGrp="1"/>
          </p:cNvSpPr>
          <p:nvPr>
            <p:ph type="title"/>
          </p:nvPr>
        </p:nvSpPr>
        <p:spPr/>
        <p:txBody>
          <a:bodyPr/>
          <a:lstStyle/>
          <a:p>
            <a:pPr algn="ctr"/>
            <a:r>
              <a:rPr lang="en-US" altLang="zh-CN" dirty="0"/>
              <a:t>the main purpose</a:t>
            </a:r>
            <a:endParaRPr lang="zh-CN" altLang="en-US" dirty="0"/>
          </a:p>
        </p:txBody>
      </p:sp>
      <p:sp>
        <p:nvSpPr>
          <p:cNvPr id="3" name="内容占位符 2">
            <a:extLst>
              <a:ext uri="{FF2B5EF4-FFF2-40B4-BE49-F238E27FC236}">
                <a16:creationId xmlns:a16="http://schemas.microsoft.com/office/drawing/2014/main" id="{E90108FB-06B1-4F40-8B71-D7FAB0BC0330}"/>
              </a:ext>
            </a:extLst>
          </p:cNvPr>
          <p:cNvSpPr>
            <a:spLocks noGrp="1"/>
          </p:cNvSpPr>
          <p:nvPr>
            <p:ph idx="1"/>
          </p:nvPr>
        </p:nvSpPr>
        <p:spPr/>
        <p:txBody>
          <a:bodyPr/>
          <a:lstStyle/>
          <a:p>
            <a:r>
              <a:rPr lang="en-US" altLang="zh-CN" dirty="0"/>
              <a:t>There are many variables in the description of things. PCA is to delete duplicate variables and remove redundant variables, and integrate as few new variables as possible. These new variables are not related to each other. These new variables keep the original information as much as possible when reflecting things</a:t>
            </a:r>
            <a:endParaRPr lang="zh-CN" altLang="en-US" dirty="0"/>
          </a:p>
        </p:txBody>
      </p:sp>
    </p:spTree>
    <p:extLst>
      <p:ext uri="{BB962C8B-B14F-4D97-AF65-F5344CB8AC3E}">
        <p14:creationId xmlns:p14="http://schemas.microsoft.com/office/powerpoint/2010/main" val="114345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5E263E-A45A-460D-8DF7-BE3953B1D50C}"/>
              </a:ext>
            </a:extLst>
          </p:cNvPr>
          <p:cNvSpPr>
            <a:spLocks noGrp="1"/>
          </p:cNvSpPr>
          <p:nvPr>
            <p:ph type="title"/>
          </p:nvPr>
        </p:nvSpPr>
        <p:spPr/>
        <p:txBody>
          <a:bodyPr/>
          <a:lstStyle/>
          <a:p>
            <a:r>
              <a:rPr lang="en-US" altLang="zh-CN" dirty="0"/>
              <a:t>Relationship between principal and new components</a:t>
            </a:r>
            <a:endParaRPr lang="zh-CN" altLang="en-US" dirty="0"/>
          </a:p>
        </p:txBody>
      </p:sp>
      <p:sp>
        <p:nvSpPr>
          <p:cNvPr id="3" name="内容占位符 2">
            <a:extLst>
              <a:ext uri="{FF2B5EF4-FFF2-40B4-BE49-F238E27FC236}">
                <a16:creationId xmlns:a16="http://schemas.microsoft.com/office/drawing/2014/main" id="{E39A0EDB-AB33-4D65-9338-AEBE0195C29C}"/>
              </a:ext>
            </a:extLst>
          </p:cNvPr>
          <p:cNvSpPr>
            <a:spLocks noGrp="1"/>
          </p:cNvSpPr>
          <p:nvPr>
            <p:ph idx="1"/>
          </p:nvPr>
        </p:nvSpPr>
        <p:spPr/>
        <p:txBody>
          <a:bodyPr/>
          <a:lstStyle/>
          <a:p>
            <a:r>
              <a:rPr lang="en-US" altLang="zh-CN" dirty="0"/>
              <a:t>The number of principal components is less than the number of original variables</a:t>
            </a:r>
          </a:p>
          <a:p>
            <a:r>
              <a:rPr lang="en-US" altLang="zh-CN" dirty="0"/>
              <a:t>The principal components are not connected to each other</a:t>
            </a:r>
          </a:p>
          <a:p>
            <a:r>
              <a:rPr lang="en-US" altLang="zh-CN" dirty="0"/>
              <a:t>Each principal component is a linear combination of the original variables</a:t>
            </a:r>
          </a:p>
          <a:p>
            <a:endParaRPr lang="en-US" altLang="zh-CN" dirty="0"/>
          </a:p>
        </p:txBody>
      </p:sp>
    </p:spTree>
    <p:extLst>
      <p:ext uri="{BB962C8B-B14F-4D97-AF65-F5344CB8AC3E}">
        <p14:creationId xmlns:p14="http://schemas.microsoft.com/office/powerpoint/2010/main" val="381723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4AE460-4921-4837-997D-5E1CB37AD482}"/>
              </a:ext>
            </a:extLst>
          </p:cNvPr>
          <p:cNvSpPr>
            <a:spLocks noGrp="1"/>
          </p:cNvSpPr>
          <p:nvPr>
            <p:ph type="title"/>
          </p:nvPr>
        </p:nvSpPr>
        <p:spPr/>
        <p:txBody>
          <a:bodyPr/>
          <a:lstStyle/>
          <a:p>
            <a:r>
              <a:rPr lang="en-US" altLang="zh-CN" dirty="0"/>
              <a:t>Reduce dimension</a:t>
            </a:r>
            <a:endParaRPr lang="zh-CN" altLang="en-US" dirty="0"/>
          </a:p>
        </p:txBody>
      </p:sp>
      <p:pic>
        <p:nvPicPr>
          <p:cNvPr id="4" name="Picture 3">
            <a:extLst>
              <a:ext uri="{FF2B5EF4-FFF2-40B4-BE49-F238E27FC236}">
                <a16:creationId xmlns:a16="http://schemas.microsoft.com/office/drawing/2014/main" id="{48BFE804-6F82-44CB-8BD6-796B37E868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510" y="1690688"/>
            <a:ext cx="435133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855CFB4D-3354-497F-A802-26A479AE3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77384"/>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17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2C947A-36E1-48B1-82DD-537358B4ED0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FE87C73-A668-407A-AF89-6501BE883CF3}"/>
              </a:ext>
            </a:extLst>
          </p:cNvPr>
          <p:cNvSpPr>
            <a:spLocks noGrp="1"/>
          </p:cNvSpPr>
          <p:nvPr>
            <p:ph idx="1"/>
          </p:nvPr>
        </p:nvSpPr>
        <p:spPr/>
        <p:txBody>
          <a:bodyPr/>
          <a:lstStyle/>
          <a:p>
            <a:r>
              <a:rPr lang="en-US" altLang="zh-CN" dirty="0"/>
              <a:t>A population may have a</a:t>
            </a:r>
            <a:r>
              <a:rPr lang="zh-CN" altLang="en-US" dirty="0"/>
              <a:t> </a:t>
            </a:r>
            <a:r>
              <a:rPr lang="en-US" altLang="zh-CN" dirty="0"/>
              <a:t>lot</a:t>
            </a:r>
            <a:r>
              <a:rPr lang="zh-CN" altLang="en-US" dirty="0"/>
              <a:t> </a:t>
            </a:r>
            <a:r>
              <a:rPr lang="en-US" altLang="zh-CN" dirty="0"/>
              <a:t>of subpopulation – differences in  genetic variation among its constituent parts.</a:t>
            </a:r>
          </a:p>
          <a:p>
            <a:endParaRPr lang="en-US" altLang="zh-CN" dirty="0"/>
          </a:p>
          <a:p>
            <a:endParaRPr lang="en-US" altLang="zh-CN" dirty="0"/>
          </a:p>
          <a:p>
            <a:r>
              <a:rPr lang="en-US" altLang="zh-CN" dirty="0"/>
              <a:t>low gene flow, genetic drift, selection, and mutation lead to genetic variation in subpopulation</a:t>
            </a:r>
          </a:p>
          <a:p>
            <a:endParaRPr lang="zh-CN" altLang="en-US" dirty="0"/>
          </a:p>
        </p:txBody>
      </p:sp>
    </p:spTree>
    <p:extLst>
      <p:ext uri="{BB962C8B-B14F-4D97-AF65-F5344CB8AC3E}">
        <p14:creationId xmlns:p14="http://schemas.microsoft.com/office/powerpoint/2010/main" val="2127776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3B1B6C-FE45-424D-ACE2-BB299FADB320}"/>
              </a:ext>
            </a:extLst>
          </p:cNvPr>
          <p:cNvSpPr>
            <a:spLocks noGrp="1"/>
          </p:cNvSpPr>
          <p:nvPr>
            <p:ph type="title"/>
          </p:nvPr>
        </p:nvSpPr>
        <p:spPr/>
        <p:txBody>
          <a:bodyPr/>
          <a:lstStyle/>
          <a:p>
            <a:endParaRPr lang="zh-CN" altLang="en-US"/>
          </a:p>
        </p:txBody>
      </p:sp>
      <p:pic>
        <p:nvPicPr>
          <p:cNvPr id="7" name="图片 6">
            <a:extLst>
              <a:ext uri="{FF2B5EF4-FFF2-40B4-BE49-F238E27FC236}">
                <a16:creationId xmlns:a16="http://schemas.microsoft.com/office/drawing/2014/main" id="{E3FD85AE-3008-4E9F-BA97-7FD0AFA140F8}"/>
              </a:ext>
            </a:extLst>
          </p:cNvPr>
          <p:cNvPicPr>
            <a:picLocks noChangeAspect="1"/>
          </p:cNvPicPr>
          <p:nvPr/>
        </p:nvPicPr>
        <p:blipFill>
          <a:blip r:embed="rId3"/>
          <a:stretch>
            <a:fillRect/>
          </a:stretch>
        </p:blipFill>
        <p:spPr>
          <a:xfrm>
            <a:off x="4792717" y="2617076"/>
            <a:ext cx="7399283" cy="2774731"/>
          </a:xfrm>
          <a:prstGeom prst="rect">
            <a:avLst/>
          </a:prstGeom>
        </p:spPr>
      </p:pic>
      <p:pic>
        <p:nvPicPr>
          <p:cNvPr id="12" name="内容占位符 11">
            <a:extLst>
              <a:ext uri="{FF2B5EF4-FFF2-40B4-BE49-F238E27FC236}">
                <a16:creationId xmlns:a16="http://schemas.microsoft.com/office/drawing/2014/main" id="{EEFC5BFE-62AD-47AC-92B0-0F6E3FA4A8FF}"/>
              </a:ext>
            </a:extLst>
          </p:cNvPr>
          <p:cNvPicPr>
            <a:picLocks noGrp="1" noChangeAspect="1"/>
          </p:cNvPicPr>
          <p:nvPr>
            <p:ph idx="1"/>
          </p:nvPr>
        </p:nvPicPr>
        <p:blipFill>
          <a:blip r:embed="rId4"/>
          <a:stretch>
            <a:fillRect/>
          </a:stretch>
        </p:blipFill>
        <p:spPr>
          <a:xfrm>
            <a:off x="530019" y="1690688"/>
            <a:ext cx="5207103" cy="4046435"/>
          </a:xfrm>
          <a:prstGeom prst="rect">
            <a:avLst/>
          </a:prstGeom>
        </p:spPr>
      </p:pic>
    </p:spTree>
    <p:extLst>
      <p:ext uri="{BB962C8B-B14F-4D97-AF65-F5344CB8AC3E}">
        <p14:creationId xmlns:p14="http://schemas.microsoft.com/office/powerpoint/2010/main" val="4085108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293CF0-B5CD-4575-A053-B997F4CC4D3E}"/>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57D08D44-B88F-4505-BDE5-A8CABDE57F7B}"/>
              </a:ext>
            </a:extLst>
          </p:cNvPr>
          <p:cNvSpPr>
            <a:spLocks noGrp="1"/>
          </p:cNvSpPr>
          <p:nvPr>
            <p:ph idx="1"/>
          </p:nvPr>
        </p:nvSpPr>
        <p:spPr/>
        <p:txBody>
          <a:bodyPr>
            <a:normAutofit/>
          </a:bodyPr>
          <a:lstStyle/>
          <a:p>
            <a:r>
              <a:rPr lang="en-US" altLang="zh-CN" dirty="0"/>
              <a:t>Vector (3,2) represent a vector which </a:t>
            </a:r>
            <a:r>
              <a:rPr lang="en-US" altLang="zh-CN" dirty="0" err="1"/>
              <a:t>maped</a:t>
            </a:r>
            <a:endParaRPr lang="en-US" altLang="zh-CN" dirty="0"/>
          </a:p>
          <a:p>
            <a:pPr marL="0" indent="0">
              <a:buNone/>
            </a:pPr>
            <a:r>
              <a:rPr lang="en-US" altLang="zh-CN" dirty="0"/>
              <a:t>in X vector is 3, in Y vector is 2.</a:t>
            </a:r>
          </a:p>
          <a:p>
            <a:pPr marL="0" indent="0">
              <a:buNone/>
            </a:pPr>
            <a:r>
              <a:rPr lang="en-US" altLang="zh-CN" dirty="0"/>
              <a:t>Vector (3,2) is seen as</a:t>
            </a:r>
            <a:endParaRPr lang="zh-CN" altLang="en-US" dirty="0"/>
          </a:p>
          <a:p>
            <a:endParaRPr lang="en-US" altLang="zh-CN" dirty="0"/>
          </a:p>
          <a:p>
            <a:endParaRPr lang="en-US" altLang="zh-CN" dirty="0"/>
          </a:p>
          <a:p>
            <a:endParaRPr lang="en-US" altLang="zh-CN" dirty="0"/>
          </a:p>
          <a:p>
            <a:r>
              <a:rPr lang="en-US" altLang="zh-CN" dirty="0"/>
              <a:t>(3.2)=3*x+2*y     </a:t>
            </a:r>
          </a:p>
          <a:p>
            <a:r>
              <a:rPr lang="zh-CN" altLang="en-US" baseline="30000" dirty="0"/>
              <a:t>                                            </a:t>
            </a:r>
          </a:p>
        </p:txBody>
      </p:sp>
      <p:pic>
        <p:nvPicPr>
          <p:cNvPr id="4" name="Picture 7">
            <a:extLst>
              <a:ext uri="{FF2B5EF4-FFF2-40B4-BE49-F238E27FC236}">
                <a16:creationId xmlns:a16="http://schemas.microsoft.com/office/drawing/2014/main" id="{8E0A3E55-C8A2-4368-871E-392C9167AF13}"/>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43251" y="3392379"/>
            <a:ext cx="3636201" cy="10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blog.codinglabs.org/uploads/pictures/pca-tutorial/03.png">
            <a:extLst>
              <a:ext uri="{FF2B5EF4-FFF2-40B4-BE49-F238E27FC236}">
                <a16:creationId xmlns:a16="http://schemas.microsoft.com/office/drawing/2014/main" id="{164C9148-9737-4384-A0E9-F9FD390520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764" t="-714" b="40561"/>
          <a:stretch/>
        </p:blipFill>
        <p:spPr bwMode="auto">
          <a:xfrm>
            <a:off x="8235524" y="1825625"/>
            <a:ext cx="3658827" cy="34033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4AF7522D-C1C7-4202-A481-CE9727E6B55E}"/>
              </a:ext>
            </a:extLst>
          </p:cNvPr>
          <p:cNvPicPr>
            <a:picLocks noChangeAspect="1"/>
          </p:cNvPicPr>
          <p:nvPr/>
        </p:nvPicPr>
        <p:blipFill>
          <a:blip r:embed="rId6"/>
          <a:stretch>
            <a:fillRect/>
          </a:stretch>
        </p:blipFill>
        <p:spPr>
          <a:xfrm>
            <a:off x="3619500" y="4721628"/>
            <a:ext cx="4194464" cy="1590271"/>
          </a:xfrm>
          <a:prstGeom prst="rect">
            <a:avLst/>
          </a:prstGeom>
        </p:spPr>
      </p:pic>
    </p:spTree>
    <p:extLst>
      <p:ext uri="{BB962C8B-B14F-4D97-AF65-F5344CB8AC3E}">
        <p14:creationId xmlns:p14="http://schemas.microsoft.com/office/powerpoint/2010/main" val="38866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7E5EB2-2842-461E-88A9-BFE37A1C87C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0EDCE47-407E-481B-AA51-378DAEAD59D7}"/>
              </a:ext>
            </a:extLst>
          </p:cNvPr>
          <p:cNvSpPr>
            <a:spLocks noGrp="1"/>
          </p:cNvSpPr>
          <p:nvPr>
            <p:ph idx="1"/>
          </p:nvPr>
        </p:nvSpPr>
        <p:spPr>
          <a:xfrm>
            <a:off x="1023136" y="1840373"/>
            <a:ext cx="10515600" cy="4351338"/>
          </a:xfrm>
        </p:spPr>
        <p:txBody>
          <a:bodyPr/>
          <a:lstStyle/>
          <a:p>
            <a:r>
              <a:rPr lang="en-US" altLang="zh-CN" dirty="0"/>
              <a:t>If we transfer </a:t>
            </a:r>
            <a:r>
              <a:rPr lang="zh-CN" altLang="en-US" dirty="0"/>
              <a:t>（</a:t>
            </a:r>
            <a:r>
              <a:rPr lang="en-US" altLang="zh-CN" dirty="0"/>
              <a:t>3</a:t>
            </a:r>
            <a:r>
              <a:rPr lang="zh-CN" altLang="en-US" dirty="0"/>
              <a:t>，</a:t>
            </a:r>
            <a:r>
              <a:rPr lang="en-US" altLang="zh-CN" dirty="0"/>
              <a:t>2</a:t>
            </a:r>
            <a:r>
              <a:rPr lang="zh-CN" altLang="en-US" dirty="0"/>
              <a:t>）</a:t>
            </a:r>
            <a:r>
              <a:rPr lang="en-US" altLang="zh-CN" dirty="0"/>
              <a:t>to a new </a:t>
            </a:r>
          </a:p>
          <a:p>
            <a:r>
              <a:rPr lang="en-US" altLang="zh-CN" dirty="0"/>
              <a:t>coordinate axis, we  can use </a:t>
            </a:r>
          </a:p>
          <a:p>
            <a:endParaRPr lang="zh-CN" altLang="en-US" dirty="0"/>
          </a:p>
        </p:txBody>
      </p:sp>
      <p:pic>
        <p:nvPicPr>
          <p:cNvPr id="4" name="Picture 3">
            <a:extLst>
              <a:ext uri="{FF2B5EF4-FFF2-40B4-BE49-F238E27FC236}">
                <a16:creationId xmlns:a16="http://schemas.microsoft.com/office/drawing/2014/main" id="{08056058-86B2-4A54-8421-F7890E454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64" y="4203728"/>
            <a:ext cx="5076056" cy="104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BEE47B0A-22E0-4693-8285-EFD8FA08FB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06" b="22382"/>
          <a:stretch/>
        </p:blipFill>
        <p:spPr bwMode="auto">
          <a:xfrm>
            <a:off x="6864347" y="1840373"/>
            <a:ext cx="4250342" cy="455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51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5A466C-9E45-419C-B7FC-4354E26D978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7F1FAB1-970F-4445-9A51-7B3573157FF8}"/>
              </a:ext>
            </a:extLst>
          </p:cNvPr>
          <p:cNvSpPr>
            <a:spLocks noGrp="1"/>
          </p:cNvSpPr>
          <p:nvPr>
            <p:ph idx="1"/>
          </p:nvPr>
        </p:nvSpPr>
        <p:spPr/>
        <p:txBody>
          <a:bodyPr/>
          <a:lstStyle/>
          <a:p>
            <a:r>
              <a:rPr lang="en-US" altLang="zh-CN" dirty="0"/>
              <a:t>If we have three vector (1,1), (2,2),(3,3),</a:t>
            </a:r>
          </a:p>
          <a:p>
            <a:r>
              <a:rPr lang="en-US" altLang="zh-CN" dirty="0"/>
              <a:t> transfer them to the new coordinate axis</a:t>
            </a:r>
          </a:p>
          <a:p>
            <a:endParaRPr lang="zh-CN" altLang="en-US" dirty="0"/>
          </a:p>
        </p:txBody>
      </p:sp>
      <p:pic>
        <p:nvPicPr>
          <p:cNvPr id="4" name="Picture 2">
            <a:extLst>
              <a:ext uri="{FF2B5EF4-FFF2-40B4-BE49-F238E27FC236}">
                <a16:creationId xmlns:a16="http://schemas.microsoft.com/office/drawing/2014/main" id="{4AF5430C-73FA-4E57-BA43-ED6C012D8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949" y="3378606"/>
            <a:ext cx="8460432" cy="15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76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0C0237-1E4D-4449-8F72-6F98D1D5B97B}"/>
              </a:ext>
            </a:extLst>
          </p:cNvPr>
          <p:cNvSpPr>
            <a:spLocks noGrp="1"/>
          </p:cNvSpPr>
          <p:nvPr>
            <p:ph type="title"/>
          </p:nvPr>
        </p:nvSpPr>
        <p:spPr/>
        <p:txBody>
          <a:bodyPr/>
          <a:lstStyle/>
          <a:p>
            <a:endParaRPr lang="zh-CN" altLang="en-US" dirty="0"/>
          </a:p>
        </p:txBody>
      </p:sp>
      <p:pic>
        <p:nvPicPr>
          <p:cNvPr id="5" name="图片 4">
            <a:extLst>
              <a:ext uri="{FF2B5EF4-FFF2-40B4-BE49-F238E27FC236}">
                <a16:creationId xmlns:a16="http://schemas.microsoft.com/office/drawing/2014/main" id="{DF4AE033-99F0-4B81-A30B-E254DC8FA3A7}"/>
              </a:ext>
            </a:extLst>
          </p:cNvPr>
          <p:cNvPicPr>
            <a:picLocks noChangeAspect="1"/>
          </p:cNvPicPr>
          <p:nvPr/>
        </p:nvPicPr>
        <p:blipFill>
          <a:blip r:embed="rId3"/>
          <a:stretch>
            <a:fillRect/>
          </a:stretch>
        </p:blipFill>
        <p:spPr>
          <a:xfrm>
            <a:off x="7764462" y="1690688"/>
            <a:ext cx="4427538" cy="3683533"/>
          </a:xfrm>
          <a:prstGeom prst="rect">
            <a:avLst/>
          </a:prstGeom>
        </p:spPr>
      </p:pic>
      <p:pic>
        <p:nvPicPr>
          <p:cNvPr id="8" name="内容占位符 7">
            <a:extLst>
              <a:ext uri="{FF2B5EF4-FFF2-40B4-BE49-F238E27FC236}">
                <a16:creationId xmlns:a16="http://schemas.microsoft.com/office/drawing/2014/main" id="{B68343E6-E2EA-4428-B178-591755B3BD23}"/>
              </a:ext>
            </a:extLst>
          </p:cNvPr>
          <p:cNvPicPr>
            <a:picLocks noGrp="1" noChangeAspect="1"/>
          </p:cNvPicPr>
          <p:nvPr>
            <p:ph idx="1"/>
          </p:nvPr>
        </p:nvPicPr>
        <p:blipFill>
          <a:blip r:embed="rId4"/>
          <a:stretch>
            <a:fillRect/>
          </a:stretch>
        </p:blipFill>
        <p:spPr>
          <a:xfrm>
            <a:off x="982344" y="1514209"/>
            <a:ext cx="6782118" cy="3829582"/>
          </a:xfrm>
          <a:prstGeom prst="rect">
            <a:avLst/>
          </a:prstGeom>
        </p:spPr>
      </p:pic>
    </p:spTree>
    <p:extLst>
      <p:ext uri="{BB962C8B-B14F-4D97-AF65-F5344CB8AC3E}">
        <p14:creationId xmlns:p14="http://schemas.microsoft.com/office/powerpoint/2010/main" val="3464219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953BE0-6902-4204-A575-D83504EF8AC0}"/>
              </a:ext>
            </a:extLst>
          </p:cNvPr>
          <p:cNvSpPr>
            <a:spLocks noGrp="1"/>
          </p:cNvSpPr>
          <p:nvPr>
            <p:ph type="title"/>
          </p:nvPr>
        </p:nvSpPr>
        <p:spPr/>
        <p:txBody>
          <a:bodyPr/>
          <a:lstStyle/>
          <a:p>
            <a:endParaRPr lang="zh-CN" altLang="en-US"/>
          </a:p>
        </p:txBody>
      </p:sp>
      <p:pic>
        <p:nvPicPr>
          <p:cNvPr id="6" name="图片 5">
            <a:extLst>
              <a:ext uri="{FF2B5EF4-FFF2-40B4-BE49-F238E27FC236}">
                <a16:creationId xmlns:a16="http://schemas.microsoft.com/office/drawing/2014/main" id="{C01B6375-5120-4621-9B6A-E425083A6A14}"/>
              </a:ext>
            </a:extLst>
          </p:cNvPr>
          <p:cNvPicPr>
            <a:picLocks noChangeAspect="1"/>
          </p:cNvPicPr>
          <p:nvPr/>
        </p:nvPicPr>
        <p:blipFill>
          <a:blip r:embed="rId3"/>
          <a:stretch>
            <a:fillRect/>
          </a:stretch>
        </p:blipFill>
        <p:spPr>
          <a:xfrm>
            <a:off x="6685550" y="1809710"/>
            <a:ext cx="2585881" cy="1802198"/>
          </a:xfrm>
          <a:prstGeom prst="rect">
            <a:avLst/>
          </a:prstGeom>
        </p:spPr>
      </p:pic>
      <p:pic>
        <p:nvPicPr>
          <p:cNvPr id="7" name="图片 6">
            <a:extLst>
              <a:ext uri="{FF2B5EF4-FFF2-40B4-BE49-F238E27FC236}">
                <a16:creationId xmlns:a16="http://schemas.microsoft.com/office/drawing/2014/main" id="{45AA2455-A200-4826-8948-4779B3DB0B58}"/>
              </a:ext>
            </a:extLst>
          </p:cNvPr>
          <p:cNvPicPr>
            <a:picLocks noChangeAspect="1"/>
          </p:cNvPicPr>
          <p:nvPr/>
        </p:nvPicPr>
        <p:blipFill>
          <a:blip r:embed="rId4"/>
          <a:stretch>
            <a:fillRect/>
          </a:stretch>
        </p:blipFill>
        <p:spPr>
          <a:xfrm>
            <a:off x="6827264" y="3611908"/>
            <a:ext cx="3314395" cy="1802198"/>
          </a:xfrm>
          <a:prstGeom prst="rect">
            <a:avLst/>
          </a:prstGeom>
        </p:spPr>
      </p:pic>
      <p:pic>
        <p:nvPicPr>
          <p:cNvPr id="10" name="内容占位符 9">
            <a:extLst>
              <a:ext uri="{FF2B5EF4-FFF2-40B4-BE49-F238E27FC236}">
                <a16:creationId xmlns:a16="http://schemas.microsoft.com/office/drawing/2014/main" id="{1CEC287E-7B7A-4B1A-9920-CC55F9DABA23}"/>
              </a:ext>
            </a:extLst>
          </p:cNvPr>
          <p:cNvPicPr>
            <a:picLocks noGrp="1" noChangeAspect="1"/>
          </p:cNvPicPr>
          <p:nvPr>
            <p:ph idx="1"/>
          </p:nvPr>
        </p:nvPicPr>
        <p:blipFill>
          <a:blip r:embed="rId5"/>
          <a:stretch>
            <a:fillRect/>
          </a:stretch>
        </p:blipFill>
        <p:spPr>
          <a:xfrm>
            <a:off x="838200" y="1809710"/>
            <a:ext cx="5847350" cy="4116677"/>
          </a:xfrm>
          <a:prstGeom prst="rect">
            <a:avLst/>
          </a:prstGeom>
        </p:spPr>
      </p:pic>
    </p:spTree>
    <p:extLst>
      <p:ext uri="{BB962C8B-B14F-4D97-AF65-F5344CB8AC3E}">
        <p14:creationId xmlns:p14="http://schemas.microsoft.com/office/powerpoint/2010/main" val="1106442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2EB37F-33C0-4D77-9558-4F64E517F541}"/>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D10905BE-C28B-4CDF-88F6-262BA1030F51}"/>
              </a:ext>
            </a:extLst>
          </p:cNvPr>
          <p:cNvPicPr>
            <a:picLocks noGrp="1" noChangeAspect="1"/>
          </p:cNvPicPr>
          <p:nvPr>
            <p:ph idx="1"/>
          </p:nvPr>
        </p:nvPicPr>
        <p:blipFill>
          <a:blip r:embed="rId3"/>
          <a:stretch>
            <a:fillRect/>
          </a:stretch>
        </p:blipFill>
        <p:spPr>
          <a:xfrm>
            <a:off x="838200" y="1690688"/>
            <a:ext cx="6029960" cy="4263073"/>
          </a:xfrm>
          <a:prstGeom prst="rect">
            <a:avLst/>
          </a:prstGeom>
        </p:spPr>
      </p:pic>
      <p:pic>
        <p:nvPicPr>
          <p:cNvPr id="6" name="图片 5">
            <a:extLst>
              <a:ext uri="{FF2B5EF4-FFF2-40B4-BE49-F238E27FC236}">
                <a16:creationId xmlns:a16="http://schemas.microsoft.com/office/drawing/2014/main" id="{F3DC19A2-30A5-47AD-9449-E3908883FCB5}"/>
              </a:ext>
            </a:extLst>
          </p:cNvPr>
          <p:cNvPicPr>
            <a:picLocks noChangeAspect="1"/>
          </p:cNvPicPr>
          <p:nvPr/>
        </p:nvPicPr>
        <p:blipFill>
          <a:blip r:embed="rId4"/>
          <a:stretch>
            <a:fillRect/>
          </a:stretch>
        </p:blipFill>
        <p:spPr>
          <a:xfrm>
            <a:off x="6278881" y="1158717"/>
            <a:ext cx="5074920" cy="5334158"/>
          </a:xfrm>
          <a:prstGeom prst="rect">
            <a:avLst/>
          </a:prstGeom>
        </p:spPr>
      </p:pic>
    </p:spTree>
    <p:extLst>
      <p:ext uri="{BB962C8B-B14F-4D97-AF65-F5344CB8AC3E}">
        <p14:creationId xmlns:p14="http://schemas.microsoft.com/office/powerpoint/2010/main" val="2624175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255187-870E-4AA7-A4EF-E3D0840CBE20}"/>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E8A66856-4565-4425-866D-84012BEA2A75}"/>
              </a:ext>
            </a:extLst>
          </p:cNvPr>
          <p:cNvPicPr>
            <a:picLocks noGrp="1" noChangeAspect="1"/>
          </p:cNvPicPr>
          <p:nvPr>
            <p:ph idx="1"/>
          </p:nvPr>
        </p:nvPicPr>
        <p:blipFill>
          <a:blip r:embed="rId3"/>
          <a:stretch>
            <a:fillRect/>
          </a:stretch>
        </p:blipFill>
        <p:spPr>
          <a:xfrm>
            <a:off x="838200" y="1804987"/>
            <a:ext cx="4295775" cy="3248025"/>
          </a:xfrm>
          <a:prstGeom prst="rect">
            <a:avLst/>
          </a:prstGeom>
        </p:spPr>
      </p:pic>
      <p:pic>
        <p:nvPicPr>
          <p:cNvPr id="5" name="图片 4">
            <a:extLst>
              <a:ext uri="{FF2B5EF4-FFF2-40B4-BE49-F238E27FC236}">
                <a16:creationId xmlns:a16="http://schemas.microsoft.com/office/drawing/2014/main" id="{2C34C57F-516D-42DF-A65D-EDAC14C67FBA}"/>
              </a:ext>
            </a:extLst>
          </p:cNvPr>
          <p:cNvPicPr>
            <a:picLocks noChangeAspect="1"/>
          </p:cNvPicPr>
          <p:nvPr/>
        </p:nvPicPr>
        <p:blipFill>
          <a:blip r:embed="rId4"/>
          <a:stretch>
            <a:fillRect/>
          </a:stretch>
        </p:blipFill>
        <p:spPr>
          <a:xfrm>
            <a:off x="5722253" y="1992263"/>
            <a:ext cx="5519005" cy="1721608"/>
          </a:xfrm>
          <a:prstGeom prst="rect">
            <a:avLst/>
          </a:prstGeom>
        </p:spPr>
      </p:pic>
      <p:sp>
        <p:nvSpPr>
          <p:cNvPr id="7" name="矩形 6">
            <a:extLst>
              <a:ext uri="{FF2B5EF4-FFF2-40B4-BE49-F238E27FC236}">
                <a16:creationId xmlns:a16="http://schemas.microsoft.com/office/drawing/2014/main" id="{B65B6F48-F289-428D-A9E9-8AEB94AD43FA}"/>
              </a:ext>
            </a:extLst>
          </p:cNvPr>
          <p:cNvSpPr/>
          <p:nvPr/>
        </p:nvSpPr>
        <p:spPr>
          <a:xfrm>
            <a:off x="5257800" y="3369115"/>
            <a:ext cx="6096000" cy="646331"/>
          </a:xfrm>
          <a:prstGeom prst="rect">
            <a:avLst/>
          </a:prstGeom>
        </p:spPr>
        <p:txBody>
          <a:bodyPr>
            <a:spAutoFit/>
          </a:bodyPr>
          <a:lstStyle/>
          <a:p>
            <a:r>
              <a:rPr lang="zh-CN" altLang="en-US" dirty="0"/>
              <a:t>According to the above we can get the new coordinate axis, and the basis vector。</a:t>
            </a:r>
          </a:p>
        </p:txBody>
      </p:sp>
    </p:spTree>
    <p:extLst>
      <p:ext uri="{BB962C8B-B14F-4D97-AF65-F5344CB8AC3E}">
        <p14:creationId xmlns:p14="http://schemas.microsoft.com/office/powerpoint/2010/main" val="701656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86B07-2BE6-4D0E-81FC-FE60921B7602}"/>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668D2F9A-CE29-454D-9FDF-1CE4E28F40D4}"/>
              </a:ext>
            </a:extLst>
          </p:cNvPr>
          <p:cNvPicPr>
            <a:picLocks noGrp="1" noChangeAspect="1"/>
          </p:cNvPicPr>
          <p:nvPr>
            <p:ph idx="1"/>
          </p:nvPr>
        </p:nvPicPr>
        <p:blipFill>
          <a:blip r:embed="rId3"/>
          <a:stretch>
            <a:fillRect/>
          </a:stretch>
        </p:blipFill>
        <p:spPr>
          <a:xfrm>
            <a:off x="838200" y="1822633"/>
            <a:ext cx="5098366" cy="2833773"/>
          </a:xfrm>
          <a:prstGeom prst="rect">
            <a:avLst/>
          </a:prstGeom>
        </p:spPr>
      </p:pic>
      <p:pic>
        <p:nvPicPr>
          <p:cNvPr id="5" name="图片 4">
            <a:extLst>
              <a:ext uri="{FF2B5EF4-FFF2-40B4-BE49-F238E27FC236}">
                <a16:creationId xmlns:a16="http://schemas.microsoft.com/office/drawing/2014/main" id="{F2C5F2C8-A261-4997-8BEC-053CCA648F4A}"/>
              </a:ext>
            </a:extLst>
          </p:cNvPr>
          <p:cNvPicPr>
            <a:picLocks noChangeAspect="1"/>
          </p:cNvPicPr>
          <p:nvPr/>
        </p:nvPicPr>
        <p:blipFill>
          <a:blip r:embed="rId4"/>
          <a:stretch>
            <a:fillRect/>
          </a:stretch>
        </p:blipFill>
        <p:spPr>
          <a:xfrm>
            <a:off x="6471138" y="2258596"/>
            <a:ext cx="5570807" cy="3481021"/>
          </a:xfrm>
          <a:prstGeom prst="rect">
            <a:avLst/>
          </a:prstGeom>
        </p:spPr>
      </p:pic>
    </p:spTree>
    <p:extLst>
      <p:ext uri="{BB962C8B-B14F-4D97-AF65-F5344CB8AC3E}">
        <p14:creationId xmlns:p14="http://schemas.microsoft.com/office/powerpoint/2010/main" val="4109362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25C45C-01EB-4F41-9972-2E11EE85BBDD}"/>
              </a:ext>
            </a:extLst>
          </p:cNvPr>
          <p:cNvSpPr>
            <a:spLocks noGrp="1"/>
          </p:cNvSpPr>
          <p:nvPr>
            <p:ph type="title"/>
          </p:nvPr>
        </p:nvSpPr>
        <p:spPr/>
        <p:txBody>
          <a:bodyPr/>
          <a:lstStyle/>
          <a:p>
            <a:pPr algn="ctr"/>
            <a:r>
              <a:rPr lang="en-US" altLang="zh-CN" dirty="0"/>
              <a:t>Self-study site</a:t>
            </a:r>
            <a:endParaRPr lang="zh-CN" altLang="en-US" dirty="0"/>
          </a:p>
        </p:txBody>
      </p:sp>
      <p:sp>
        <p:nvSpPr>
          <p:cNvPr id="3" name="内容占位符 2">
            <a:extLst>
              <a:ext uri="{FF2B5EF4-FFF2-40B4-BE49-F238E27FC236}">
                <a16:creationId xmlns:a16="http://schemas.microsoft.com/office/drawing/2014/main" id="{EC0CBF7B-F6D3-4045-99BE-BAC41A400D87}"/>
              </a:ext>
            </a:extLst>
          </p:cNvPr>
          <p:cNvSpPr>
            <a:spLocks noGrp="1"/>
          </p:cNvSpPr>
          <p:nvPr>
            <p:ph idx="1"/>
          </p:nvPr>
        </p:nvSpPr>
        <p:spPr>
          <a:xfrm>
            <a:off x="838200" y="1825625"/>
            <a:ext cx="10515600" cy="4351338"/>
          </a:xfrm>
        </p:spPr>
        <p:txBody>
          <a:bodyPr/>
          <a:lstStyle/>
          <a:p>
            <a:r>
              <a:rPr lang="en-US" altLang="zh-CN" dirty="0">
                <a:hlinkClick r:id="rId3"/>
              </a:rPr>
              <a:t>https://www.bilibili.com/video/av54437544/</a:t>
            </a:r>
            <a:endParaRPr lang="en-US" altLang="zh-CN" dirty="0"/>
          </a:p>
          <a:p>
            <a:r>
              <a:rPr lang="en-US" altLang="zh-CN" dirty="0"/>
              <a:t>  </a:t>
            </a:r>
          </a:p>
          <a:p>
            <a:r>
              <a:rPr lang="en-US" altLang="zh-CN" dirty="0">
                <a:hlinkClick r:id="rId4"/>
              </a:rPr>
              <a:t>https://v.qq.com/x/page/h0515f9g8dk.html</a:t>
            </a:r>
            <a:endParaRPr lang="en-US" altLang="zh-CN" dirty="0"/>
          </a:p>
          <a:p>
            <a:endParaRPr lang="zh-CN" altLang="en-US" dirty="0"/>
          </a:p>
        </p:txBody>
      </p:sp>
    </p:spTree>
    <p:extLst>
      <p:ext uri="{BB962C8B-B14F-4D97-AF65-F5344CB8AC3E}">
        <p14:creationId xmlns:p14="http://schemas.microsoft.com/office/powerpoint/2010/main" val="56724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7361CC-0F04-42EC-A038-E3861CD33FA1}"/>
              </a:ext>
            </a:extLst>
          </p:cNvPr>
          <p:cNvSpPr>
            <a:spLocks noGrp="1"/>
          </p:cNvSpPr>
          <p:nvPr>
            <p:ph type="title"/>
          </p:nvPr>
        </p:nvSpPr>
        <p:spPr/>
        <p:txBody>
          <a:bodyPr/>
          <a:lstStyle/>
          <a:p>
            <a:pPr algn="ctr"/>
            <a:r>
              <a:rPr lang="en-US" altLang="zh-CN" dirty="0"/>
              <a:t>Characteristic</a:t>
            </a:r>
            <a:endParaRPr lang="zh-CN" altLang="en-US" dirty="0"/>
          </a:p>
        </p:txBody>
      </p:sp>
      <p:sp>
        <p:nvSpPr>
          <p:cNvPr id="3" name="内容占位符 2">
            <a:extLst>
              <a:ext uri="{FF2B5EF4-FFF2-40B4-BE49-F238E27FC236}">
                <a16:creationId xmlns:a16="http://schemas.microsoft.com/office/drawing/2014/main" id="{D7A65263-D6F7-4998-9BF2-6F3EA0CAC931}"/>
              </a:ext>
            </a:extLst>
          </p:cNvPr>
          <p:cNvSpPr>
            <a:spLocks noGrp="1"/>
          </p:cNvSpPr>
          <p:nvPr>
            <p:ph idx="1"/>
          </p:nvPr>
        </p:nvSpPr>
        <p:spPr/>
        <p:txBody>
          <a:bodyPr/>
          <a:lstStyle/>
          <a:p>
            <a:r>
              <a:rPr lang="en-US" altLang="zh-CN" dirty="0"/>
              <a:t>The frequencies of different genetic variants (alleles) in each subpopulation.</a:t>
            </a:r>
          </a:p>
          <a:p>
            <a:endParaRPr lang="en-US" altLang="zh-CN" dirty="0"/>
          </a:p>
          <a:p>
            <a:endParaRPr lang="en-US" altLang="zh-CN" dirty="0"/>
          </a:p>
          <a:p>
            <a:r>
              <a:rPr lang="en-US" altLang="zh-CN" dirty="0"/>
              <a:t>The degree of genetic isolation of the sub populations.</a:t>
            </a:r>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9840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556D0D-FB55-4090-AA93-4DF2A8DE611E}"/>
              </a:ext>
            </a:extLst>
          </p:cNvPr>
          <p:cNvSpPr>
            <a:spLocks noGrp="1"/>
          </p:cNvSpPr>
          <p:nvPr>
            <p:ph type="title"/>
          </p:nvPr>
        </p:nvSpPr>
        <p:spPr/>
        <p:txBody>
          <a:bodyPr/>
          <a:lstStyle/>
          <a:p>
            <a:pPr algn="ctr"/>
            <a:r>
              <a:rPr lang="en-US" altLang="zh-CN" dirty="0"/>
              <a:t>Population structure</a:t>
            </a:r>
            <a:endParaRPr lang="zh-CN" altLang="en-US" dirty="0"/>
          </a:p>
        </p:txBody>
      </p:sp>
      <p:sp>
        <p:nvSpPr>
          <p:cNvPr id="3" name="内容占位符 2">
            <a:extLst>
              <a:ext uri="{FF2B5EF4-FFF2-40B4-BE49-F238E27FC236}">
                <a16:creationId xmlns:a16="http://schemas.microsoft.com/office/drawing/2014/main" id="{4369D037-9311-4E69-A545-D28AC45998AF}"/>
              </a:ext>
            </a:extLst>
          </p:cNvPr>
          <p:cNvSpPr>
            <a:spLocks noGrp="1"/>
          </p:cNvSpPr>
          <p:nvPr>
            <p:ph idx="1"/>
          </p:nvPr>
        </p:nvSpPr>
        <p:spPr/>
        <p:txBody>
          <a:bodyPr/>
          <a:lstStyle/>
          <a:p>
            <a:pPr marL="0" indent="0">
              <a:buNone/>
            </a:pPr>
            <a:endParaRPr lang="en-US" altLang="zh-CN" dirty="0"/>
          </a:p>
          <a:p>
            <a:pPr marL="0" indent="0">
              <a:buNone/>
            </a:pPr>
            <a:r>
              <a:rPr lang="en-US" altLang="zh-CN" dirty="0" err="1"/>
              <a:t>Stracture</a:t>
            </a:r>
            <a:endParaRPr lang="en-US" altLang="zh-CN" dirty="0"/>
          </a:p>
          <a:p>
            <a:pPr marL="0" indent="0">
              <a:buNone/>
            </a:pPr>
            <a:endParaRPr lang="en-US" altLang="zh-CN" dirty="0"/>
          </a:p>
          <a:p>
            <a:pPr marL="0" indent="0">
              <a:buNone/>
            </a:pPr>
            <a:endParaRPr lang="en-US" altLang="zh-CN" dirty="0"/>
          </a:p>
          <a:p>
            <a:pPr marL="0" indent="0">
              <a:buNone/>
            </a:pPr>
            <a:r>
              <a:rPr lang="en-US" altLang="zh-CN" dirty="0"/>
              <a:t>PCA </a:t>
            </a:r>
          </a:p>
          <a:p>
            <a:pPr marL="0" indent="0">
              <a:buNone/>
            </a:pPr>
            <a:endParaRPr lang="en-US" altLang="zh-CN" dirty="0"/>
          </a:p>
        </p:txBody>
      </p:sp>
    </p:spTree>
    <p:extLst>
      <p:ext uri="{BB962C8B-B14F-4D97-AF65-F5344CB8AC3E}">
        <p14:creationId xmlns:p14="http://schemas.microsoft.com/office/powerpoint/2010/main" val="43373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823134-76FD-4F49-9D61-EF1E2DD2E372}"/>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00DAA853-8F7C-498C-995F-07FDC99AFC8D}"/>
              </a:ext>
            </a:extLst>
          </p:cNvPr>
          <p:cNvPicPr>
            <a:picLocks noGrp="1" noChangeAspect="1"/>
          </p:cNvPicPr>
          <p:nvPr>
            <p:ph idx="1"/>
          </p:nvPr>
        </p:nvPicPr>
        <p:blipFill>
          <a:blip r:embed="rId3"/>
          <a:stretch>
            <a:fillRect/>
          </a:stretch>
        </p:blipFill>
        <p:spPr>
          <a:xfrm>
            <a:off x="2590800" y="2042160"/>
            <a:ext cx="5919787" cy="3664109"/>
          </a:xfrm>
          <a:prstGeom prst="rect">
            <a:avLst/>
          </a:prstGeom>
        </p:spPr>
      </p:pic>
    </p:spTree>
    <p:extLst>
      <p:ext uri="{BB962C8B-B14F-4D97-AF65-F5344CB8AC3E}">
        <p14:creationId xmlns:p14="http://schemas.microsoft.com/office/powerpoint/2010/main" val="325152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D9B955-5BE7-4DEB-814D-DC3666BA565A}"/>
              </a:ext>
            </a:extLst>
          </p:cNvPr>
          <p:cNvSpPr>
            <a:spLocks noGrp="1"/>
          </p:cNvSpPr>
          <p:nvPr>
            <p:ph type="title"/>
          </p:nvPr>
        </p:nvSpPr>
        <p:spPr/>
        <p:txBody>
          <a:bodyPr/>
          <a:lstStyle/>
          <a:p>
            <a:pPr algn="ctr"/>
            <a:r>
              <a:rPr lang="en-US" altLang="zh-CN" dirty="0" err="1"/>
              <a:t>stracture</a:t>
            </a:r>
            <a:endParaRPr lang="zh-CN" altLang="en-US" dirty="0"/>
          </a:p>
        </p:txBody>
      </p:sp>
      <p:sp>
        <p:nvSpPr>
          <p:cNvPr id="3" name="内容占位符 2">
            <a:extLst>
              <a:ext uri="{FF2B5EF4-FFF2-40B4-BE49-F238E27FC236}">
                <a16:creationId xmlns:a16="http://schemas.microsoft.com/office/drawing/2014/main" id="{01061D3A-A2B9-4FDA-AADE-59AAC97AF555}"/>
              </a:ext>
            </a:extLst>
          </p:cNvPr>
          <p:cNvSpPr>
            <a:spLocks noGrp="1"/>
          </p:cNvSpPr>
          <p:nvPr>
            <p:ph idx="1"/>
          </p:nvPr>
        </p:nvSpPr>
        <p:spPr/>
        <p:txBody>
          <a:bodyPr/>
          <a:lstStyle/>
          <a:p>
            <a:r>
              <a:rPr lang="en-US" altLang="zh-CN" dirty="0"/>
              <a:t>The program structure implements a model-based clustering method for inferring population structure using genotype data consisting of unlinked markers.</a:t>
            </a:r>
          </a:p>
          <a:p>
            <a:endParaRPr lang="en-US" altLang="zh-CN" dirty="0"/>
          </a:p>
          <a:p>
            <a:r>
              <a:rPr lang="en-US" altLang="zh-CN" dirty="0"/>
              <a:t>Population structure, assigning individuals to populations, identifying migrants and admixed individuals</a:t>
            </a:r>
            <a:endParaRPr lang="zh-CN" altLang="en-US" dirty="0"/>
          </a:p>
        </p:txBody>
      </p:sp>
    </p:spTree>
    <p:extLst>
      <p:ext uri="{BB962C8B-B14F-4D97-AF65-F5344CB8AC3E}">
        <p14:creationId xmlns:p14="http://schemas.microsoft.com/office/powerpoint/2010/main" val="294403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FE6CF-8D2E-48A5-87D3-FB382C85ED09}"/>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B3BCACA9-329D-4299-A053-E709D32BF7A2}"/>
              </a:ext>
            </a:extLst>
          </p:cNvPr>
          <p:cNvSpPr>
            <a:spLocks noGrp="1"/>
          </p:cNvSpPr>
          <p:nvPr>
            <p:ph idx="1"/>
          </p:nvPr>
        </p:nvSpPr>
        <p:spPr/>
        <p:txBody>
          <a:bodyPr/>
          <a:lstStyle/>
          <a:p>
            <a:r>
              <a:rPr lang="en-US" altLang="zh-CN" dirty="0"/>
              <a:t>Structure is a calculation method based on the Bayesian model. For each K value simulation result, the maximum likelihood value (likelihood) is generated correspondingly.</a:t>
            </a:r>
          </a:p>
          <a:p>
            <a:r>
              <a:rPr lang="en-US" altLang="zh-CN" dirty="0"/>
              <a:t>Is to find a simulation result with the largest likelihood (larger and more reliable) and the smallest K value, which is close to the real situation</a:t>
            </a:r>
          </a:p>
          <a:p>
            <a:endParaRPr lang="zh-CN" altLang="en-US" dirty="0"/>
          </a:p>
        </p:txBody>
      </p:sp>
    </p:spTree>
    <p:extLst>
      <p:ext uri="{BB962C8B-B14F-4D97-AF65-F5344CB8AC3E}">
        <p14:creationId xmlns:p14="http://schemas.microsoft.com/office/powerpoint/2010/main" val="12449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55830C-D70C-450C-8C34-FF061EDE5D51}"/>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5BF05C9F-0EC7-492B-B1FB-E963F4B78F51}"/>
              </a:ext>
            </a:extLst>
          </p:cNvPr>
          <p:cNvSpPr>
            <a:spLocks noGrp="1"/>
          </p:cNvSpPr>
          <p:nvPr>
            <p:ph idx="1"/>
          </p:nvPr>
        </p:nvSpPr>
        <p:spPr/>
        <p:txBody>
          <a:bodyPr/>
          <a:lstStyle/>
          <a:p>
            <a:r>
              <a:rPr lang="en-US" altLang="zh-CN" dirty="0"/>
              <a:t>Data Format: microsatellites, SNPs and RFLPs</a:t>
            </a:r>
          </a:p>
          <a:p>
            <a:r>
              <a:rPr lang="en-US" altLang="zh-CN" dirty="0"/>
              <a:t>Rules to follow: </a:t>
            </a:r>
          </a:p>
          <a:p>
            <a:r>
              <a:rPr lang="en-US" altLang="zh-CN" dirty="0"/>
              <a:t>1,Hardy-Weinberg equilibrium: The frequency of each allele is stable in heredity, that is, the genetic balance is maintained. </a:t>
            </a:r>
          </a:p>
          <a:p>
            <a:r>
              <a:rPr lang="en-US" altLang="zh-CN" dirty="0"/>
              <a:t>① The population is large enough; ② Random mating between individuals in the population; ③ No mutation; ④ No selection; ⑤ No migration; ⑥ No genetic drift.</a:t>
            </a:r>
          </a:p>
          <a:p>
            <a:r>
              <a:rPr lang="en-US" altLang="zh-CN" dirty="0"/>
              <a:t>2, Each site is independent</a:t>
            </a:r>
            <a:r>
              <a:rPr lang="zh-CN" altLang="en-US" dirty="0"/>
              <a:t>（</a:t>
            </a:r>
            <a:r>
              <a:rPr lang="en-US" altLang="zh-CN" dirty="0"/>
              <a:t>We select a part of independent sites for analysis from all </a:t>
            </a:r>
            <a:r>
              <a:rPr lang="en-US" altLang="zh-CN" dirty="0" err="1"/>
              <a:t>snp</a:t>
            </a:r>
            <a:r>
              <a:rPr lang="en-US" altLang="zh-CN" dirty="0"/>
              <a:t> data.</a:t>
            </a:r>
            <a:r>
              <a:rPr lang="zh-CN" altLang="en-US" dirty="0"/>
              <a:t>）</a:t>
            </a:r>
          </a:p>
        </p:txBody>
      </p:sp>
    </p:spTree>
    <p:extLst>
      <p:ext uri="{BB962C8B-B14F-4D97-AF65-F5344CB8AC3E}">
        <p14:creationId xmlns:p14="http://schemas.microsoft.com/office/powerpoint/2010/main" val="9443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197EBA-53DE-49DA-84DC-60A27FCB67AA}"/>
              </a:ext>
            </a:extLst>
          </p:cNvPr>
          <p:cNvSpPr>
            <a:spLocks noGrp="1"/>
          </p:cNvSpPr>
          <p:nvPr>
            <p:ph type="title"/>
          </p:nvPr>
        </p:nvSpPr>
        <p:spPr/>
        <p:txBody>
          <a:bodyPr/>
          <a:lstStyle/>
          <a:p>
            <a:r>
              <a:rPr lang="en-US" altLang="zh-CN" dirty="0"/>
              <a:t>What can we learn  from it</a:t>
            </a:r>
            <a:endParaRPr lang="zh-CN" altLang="en-US" dirty="0"/>
          </a:p>
        </p:txBody>
      </p:sp>
      <p:sp>
        <p:nvSpPr>
          <p:cNvPr id="3" name="内容占位符 2">
            <a:extLst>
              <a:ext uri="{FF2B5EF4-FFF2-40B4-BE49-F238E27FC236}">
                <a16:creationId xmlns:a16="http://schemas.microsoft.com/office/drawing/2014/main" id="{1725D3BA-8E4F-4F37-BACB-29E150235D88}"/>
              </a:ext>
            </a:extLst>
          </p:cNvPr>
          <p:cNvSpPr>
            <a:spLocks noGrp="1"/>
          </p:cNvSpPr>
          <p:nvPr>
            <p:ph idx="1"/>
          </p:nvPr>
        </p:nvSpPr>
        <p:spPr/>
        <p:txBody>
          <a:bodyPr/>
          <a:lstStyle/>
          <a:p>
            <a:r>
              <a:rPr lang="en-US" altLang="zh-CN" dirty="0"/>
              <a:t>1. The group should be divided into several subgroups;</a:t>
            </a:r>
          </a:p>
          <a:p>
            <a:r>
              <a:rPr lang="en-US" altLang="zh-CN" dirty="0"/>
              <a:t>2. The degree of gene communication between groups;</a:t>
            </a:r>
          </a:p>
          <a:p>
            <a:r>
              <a:rPr lang="en-US" altLang="zh-CN" dirty="0"/>
              <a:t>3. The degree of mixed blood of an individual.</a:t>
            </a:r>
            <a:endParaRPr lang="zh-CN" altLang="en-US" dirty="0"/>
          </a:p>
        </p:txBody>
      </p:sp>
    </p:spTree>
    <p:extLst>
      <p:ext uri="{BB962C8B-B14F-4D97-AF65-F5344CB8AC3E}">
        <p14:creationId xmlns:p14="http://schemas.microsoft.com/office/powerpoint/2010/main" val="23198614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1808</Words>
  <Application>Microsoft Office PowerPoint</Application>
  <PresentationFormat>宽屏</PresentationFormat>
  <Paragraphs>129</Paragraphs>
  <Slides>29</Slides>
  <Notes>29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等线</vt:lpstr>
      <vt:lpstr>等线 Light</vt:lpstr>
      <vt:lpstr>Arial</vt:lpstr>
      <vt:lpstr>Bernard MT Condensed</vt:lpstr>
      <vt:lpstr>Office 主题​​</vt:lpstr>
      <vt:lpstr>Population structure</vt:lpstr>
      <vt:lpstr>PowerPoint 演示文稿</vt:lpstr>
      <vt:lpstr>Characteristic</vt:lpstr>
      <vt:lpstr>Population structure</vt:lpstr>
      <vt:lpstr>PowerPoint 演示文稿</vt:lpstr>
      <vt:lpstr>stracture</vt:lpstr>
      <vt:lpstr>PowerPoint 演示文稿</vt:lpstr>
      <vt:lpstr>PowerPoint 演示文稿</vt:lpstr>
      <vt:lpstr>What can we learn  from it</vt:lpstr>
      <vt:lpstr>PowerPoint 演示文稿</vt:lpstr>
      <vt:lpstr>How to find the best classification</vt:lpstr>
      <vt:lpstr>burn-in period</vt:lpstr>
      <vt:lpstr>Number of MCMC Reps</vt:lpstr>
      <vt:lpstr>steps</vt:lpstr>
      <vt:lpstr>PowerPoint 演示文稿</vt:lpstr>
      <vt:lpstr>PCA</vt:lpstr>
      <vt:lpstr>the main purpose</vt:lpstr>
      <vt:lpstr>Relationship between principal and new components</vt:lpstr>
      <vt:lpstr>Reduce dimension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Self-study 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stucrture</dc:title>
  <dc:creator>江 磊</dc:creator>
  <cp:lastModifiedBy>江 磊</cp:lastModifiedBy>
  <cp:revision>48</cp:revision>
  <dcterms:created xsi:type="dcterms:W3CDTF">2020-01-04T08:07:04Z</dcterms:created>
  <dcterms:modified xsi:type="dcterms:W3CDTF">2020-01-08T07:23:52Z</dcterms:modified>
</cp:coreProperties>
</file>