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6" r:id="rId8"/>
    <p:sldId id="267" r:id="rId9"/>
    <p:sldId id="262" r:id="rId10"/>
    <p:sldId id="268" r:id="rId11"/>
    <p:sldId id="269" r:id="rId12"/>
    <p:sldId id="270" r:id="rId13"/>
    <p:sldId id="264" r:id="rId14"/>
    <p:sldId id="271" r:id="rId15"/>
    <p:sldId id="276" r:id="rId16"/>
    <p:sldId id="275" r:id="rId17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 varScale="1">
        <p:scale>
          <a:sx n="48" d="100"/>
          <a:sy n="48" d="100"/>
        </p:scale>
        <p:origin x="5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314B77B-2CCE-4705-90DE-91D89AB05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2AD4A-5791-4FD0-ACAC-B6CD3700EFE8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5D1D76-9D40-4A1D-8173-A6331FB1F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FD2ECF7-9CB4-40A5-9AB0-4DCDE00F9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4BD31-A38C-4916-9E69-F86344E8271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16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07FF0D-6B33-47AE-B313-3274E5F7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CB100-9C4B-4BCE-B8F8-D176929712AF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16BE47-39A8-4A74-8317-17579CA06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9FE3707-2175-49D9-A37C-DD60F194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DEF4B-5AB7-4741-BD73-CD682AD144C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671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5B267E0-6AB5-48F7-AAD8-FB1DBAB66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44D28-A6E7-4641-A966-5FB4322161A4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6144E1-6C6F-4B06-8085-2AD6CE58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5545749-E6A2-4573-B351-E15A7C6B1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19950-B1B7-4634-B799-BB42A01D1E4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45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28CC372-0650-4DBC-9C51-605350EDE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F9FD9-27E7-411E-8F8C-01E71A919BFC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B6E2D17-B238-4734-8FCB-88A91C340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692E5DE-F2AC-4420-8C8A-B2A989F8E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AC149-C286-44AF-8034-85FB79299DD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782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103E941-2269-4E81-847B-413366E60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FCD93-698C-4792-B843-94568E854D19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61B56F-10DA-4D79-B3D9-326ECD4C2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F6E52E-93E5-46E0-AF29-F960E4F2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858A4-3363-4C9E-BFCC-C54EBF4E540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286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89E9E441-3B9C-4E4F-904F-D3EAB28C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392C1-A873-48EC-AC48-78EBD122A0E8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A7CB7FD3-660C-4A50-8381-04D4F7F2B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5B9F5FE-FC7E-4988-9B90-F419A5036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C5887-A69D-423C-AEE7-AC99FC05ECB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12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7D8BB77F-9178-4CFB-AA8E-845151062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D47EF-0D77-4445-84E6-8D034169E49B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ACA7640F-1027-48E4-BFB4-8E2A69B6F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594EEE3B-9EAE-4C72-9641-CAF0AD121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9938A-8BA0-404A-81B1-091E7146622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957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9729A48D-B895-4733-B5CB-8F03C0D48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F058E-A0A6-4F33-9BCD-6E3882764D1D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BC9477AE-0C10-4210-9978-DE09692C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FA3189CB-7AC8-44C4-8D23-6E1761F6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5C83-57FB-4567-9314-42D9177D8A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518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00D84491-6334-4F0D-8451-4EB69DCC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3BB1B-CC5A-4A25-8392-2CD9A51AEF1A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9EDD9ED9-26D0-4895-BA43-00487F4F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440B51CB-96F3-4FE4-8143-5463B629D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AC9B9-90E4-48F8-A1DE-C3ECE79DF18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282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A9022477-0861-47F1-BE8E-46180CFEC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65253-15EE-422F-AD61-DE70EAC5F508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BDB94F7D-45F6-4E2B-AD0C-8F566EDC1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A949C4F6-6E7C-4E26-A8D5-42132B2F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CF35C-081A-409E-B69F-28DE27C2690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0454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E810B126-C573-46B2-ABE9-BC8FB435C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CDB20-6A49-4906-B53C-7BC08C1DBB4E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974EDEB8-91B2-4946-8C33-74AF937DD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F36FFCC5-7EA9-475C-9208-BFDA0629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0CC0-B51A-4CFA-AD83-68E39C3C37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2999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EBA6E35C-F5E1-4F28-99E5-5DB32CB8F7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E64FAFE2-A33D-4E7A-BF8D-012D1BB0CD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1126E94-80A8-4E23-B3D8-BA1E6491C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DAA3F5-9C57-4256-B20A-0D7927B1E717}" type="datetimeFigureOut">
              <a:rPr lang="zh-CN" altLang="en-US"/>
              <a:pPr>
                <a:defRPr/>
              </a:pPr>
              <a:t>2020/1/16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F04476-A204-41EE-A57C-EE8372C2FD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DA68B6-4C08-4176-8B4D-F504728842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1522A1-B779-40C4-9C96-3F1176E472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id="{7DE6D408-27DC-4D8C-BC7E-FFCB4315C70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Skyline plot</a:t>
            </a:r>
            <a:endParaRPr lang="zh-CN" altLang="en-US"/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id="{3484BC25-E1CC-4942-9E34-09C100E955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>
            <a:extLst>
              <a:ext uri="{FF2B5EF4-FFF2-40B4-BE49-F238E27FC236}">
                <a16:creationId xmlns:a16="http://schemas.microsoft.com/office/drawing/2014/main" id="{F002C896-0ED4-4A50-A199-4C6788E8B1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267" name="内容占位符 2">
            <a:extLst>
              <a:ext uri="{FF2B5EF4-FFF2-40B4-BE49-F238E27FC236}">
                <a16:creationId xmlns:a16="http://schemas.microsoft.com/office/drawing/2014/main" id="{4A6664B8-EB8C-4EE6-B257-F9ED3BA37C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1268" name="图片 3">
            <a:extLst>
              <a:ext uri="{FF2B5EF4-FFF2-40B4-BE49-F238E27FC236}">
                <a16:creationId xmlns:a16="http://schemas.microsoft.com/office/drawing/2014/main" id="{137661D6-D0BC-49F3-ABA6-92EDA29BC7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93663"/>
            <a:ext cx="5872163" cy="662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>
            <a:extLst>
              <a:ext uri="{FF2B5EF4-FFF2-40B4-BE49-F238E27FC236}">
                <a16:creationId xmlns:a16="http://schemas.microsoft.com/office/drawing/2014/main" id="{FC380B51-7B03-468F-BBB5-37E68CEEF0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generalized skyline plot</a:t>
            </a:r>
            <a:endParaRPr lang="zh-CN" altLang="en-US"/>
          </a:p>
        </p:txBody>
      </p:sp>
      <p:sp>
        <p:nvSpPr>
          <p:cNvPr id="12291" name="内容占位符 2">
            <a:extLst>
              <a:ext uri="{FF2B5EF4-FFF2-40B4-BE49-F238E27FC236}">
                <a16:creationId xmlns:a16="http://schemas.microsoft.com/office/drawing/2014/main" id="{989A4CD3-7EE3-41CD-8CDE-B50E7CA3B4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ordered subset of group sizes</a:t>
            </a:r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 the group times  w</a:t>
            </a:r>
          </a:p>
          <a:p>
            <a:endParaRPr lang="en-US" altLang="zh-CN"/>
          </a:p>
        </p:txBody>
      </p:sp>
      <p:pic>
        <p:nvPicPr>
          <p:cNvPr id="12292" name="图片 3">
            <a:extLst>
              <a:ext uri="{FF2B5EF4-FFF2-40B4-BE49-F238E27FC236}">
                <a16:creationId xmlns:a16="http://schemas.microsoft.com/office/drawing/2014/main" id="{2BD059D5-3A72-44F4-82B0-532654BA7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2751138"/>
            <a:ext cx="3055938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图片 4">
            <a:extLst>
              <a:ext uri="{FF2B5EF4-FFF2-40B4-BE49-F238E27FC236}">
                <a16:creationId xmlns:a16="http://schemas.microsoft.com/office/drawing/2014/main" id="{A17D6241-A797-4A72-867C-B4FEA58F1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238" y="4930775"/>
            <a:ext cx="2570162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>
            <a:extLst>
              <a:ext uri="{FF2B5EF4-FFF2-40B4-BE49-F238E27FC236}">
                <a16:creationId xmlns:a16="http://schemas.microsoft.com/office/drawing/2014/main" id="{59B1EECE-E821-4E17-AE06-EA22C39D69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generalized skyline plot</a:t>
            </a:r>
            <a:endParaRPr lang="zh-CN" altLang="en-US"/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3F24B5E5-CC4D-4F97-9270-F39C0E7FAF0A}"/>
              </a:ext>
            </a:extLst>
          </p:cNvPr>
          <p:cNvCxnSpPr>
            <a:endCxn id="22" idx="0"/>
          </p:cNvCxnSpPr>
          <p:nvPr/>
        </p:nvCxnSpPr>
        <p:spPr>
          <a:xfrm>
            <a:off x="5743575" y="1970088"/>
            <a:ext cx="23813" cy="10112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F4BF69F-52C7-423D-80D3-E02AD77F3454}"/>
              </a:ext>
            </a:extLst>
          </p:cNvPr>
          <p:cNvCxnSpPr/>
          <p:nvPr/>
        </p:nvCxnSpPr>
        <p:spPr>
          <a:xfrm flipH="1">
            <a:off x="4970463" y="2981325"/>
            <a:ext cx="798512" cy="527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F453428E-AB65-4A49-B8BB-3C8EF44ECA4A}"/>
              </a:ext>
            </a:extLst>
          </p:cNvPr>
          <p:cNvCxnSpPr/>
          <p:nvPr/>
        </p:nvCxnSpPr>
        <p:spPr>
          <a:xfrm>
            <a:off x="5743575" y="2981325"/>
            <a:ext cx="957263" cy="4429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9DB1B988-E3DE-4072-BE6E-E51DA5C6FC73}"/>
              </a:ext>
            </a:extLst>
          </p:cNvPr>
          <p:cNvCxnSpPr/>
          <p:nvPr/>
        </p:nvCxnSpPr>
        <p:spPr>
          <a:xfrm flipH="1">
            <a:off x="4248150" y="3508375"/>
            <a:ext cx="722313" cy="755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FF40F060-E02B-4ABA-9412-A2B4951DBC5A}"/>
              </a:ext>
            </a:extLst>
          </p:cNvPr>
          <p:cNvCxnSpPr/>
          <p:nvPr/>
        </p:nvCxnSpPr>
        <p:spPr>
          <a:xfrm>
            <a:off x="4970463" y="3508375"/>
            <a:ext cx="474662" cy="7397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905FD9A8-5C48-47DD-A000-519FD2DDBF76}"/>
              </a:ext>
            </a:extLst>
          </p:cNvPr>
          <p:cNvCxnSpPr/>
          <p:nvPr/>
        </p:nvCxnSpPr>
        <p:spPr>
          <a:xfrm flipH="1">
            <a:off x="6126163" y="3424238"/>
            <a:ext cx="574675" cy="823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D67C0811-4C4E-417D-BA69-884823D40F6F}"/>
              </a:ext>
            </a:extLst>
          </p:cNvPr>
          <p:cNvCxnSpPr/>
          <p:nvPr/>
        </p:nvCxnSpPr>
        <p:spPr>
          <a:xfrm>
            <a:off x="6700838" y="3424238"/>
            <a:ext cx="706437" cy="869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流程图: 联系 20">
            <a:extLst>
              <a:ext uri="{FF2B5EF4-FFF2-40B4-BE49-F238E27FC236}">
                <a16:creationId xmlns:a16="http://schemas.microsoft.com/office/drawing/2014/main" id="{7B524C96-DC44-4A19-914B-E1709C17C6A2}"/>
              </a:ext>
            </a:extLst>
          </p:cNvPr>
          <p:cNvSpPr/>
          <p:nvPr/>
        </p:nvSpPr>
        <p:spPr>
          <a:xfrm>
            <a:off x="4970463" y="3508375"/>
            <a:ext cx="46037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165C3285-22B2-424F-A1B9-D18E11811A7F}"/>
              </a:ext>
            </a:extLst>
          </p:cNvPr>
          <p:cNvSpPr/>
          <p:nvPr/>
        </p:nvSpPr>
        <p:spPr>
          <a:xfrm>
            <a:off x="5743575" y="2981325"/>
            <a:ext cx="46038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流程图: 联系 22">
            <a:extLst>
              <a:ext uri="{FF2B5EF4-FFF2-40B4-BE49-F238E27FC236}">
                <a16:creationId xmlns:a16="http://schemas.microsoft.com/office/drawing/2014/main" id="{FBA8110E-EEFF-47F2-9240-44AE176E1EC6}"/>
              </a:ext>
            </a:extLst>
          </p:cNvPr>
          <p:cNvSpPr/>
          <p:nvPr/>
        </p:nvSpPr>
        <p:spPr>
          <a:xfrm>
            <a:off x="6700838" y="3424238"/>
            <a:ext cx="44450" cy="460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4" name="流程图: 联系 23">
            <a:extLst>
              <a:ext uri="{FF2B5EF4-FFF2-40B4-BE49-F238E27FC236}">
                <a16:creationId xmlns:a16="http://schemas.microsoft.com/office/drawing/2014/main" id="{7C96B5F5-0487-4E4D-BC84-3002677C1B6B}"/>
              </a:ext>
            </a:extLst>
          </p:cNvPr>
          <p:cNvSpPr/>
          <p:nvPr/>
        </p:nvSpPr>
        <p:spPr>
          <a:xfrm>
            <a:off x="4248150" y="4248150"/>
            <a:ext cx="46038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流程图: 联系 24">
            <a:extLst>
              <a:ext uri="{FF2B5EF4-FFF2-40B4-BE49-F238E27FC236}">
                <a16:creationId xmlns:a16="http://schemas.microsoft.com/office/drawing/2014/main" id="{0F867E3B-EDC7-48E0-B68C-A669C7D5DE90}"/>
              </a:ext>
            </a:extLst>
          </p:cNvPr>
          <p:cNvSpPr/>
          <p:nvPr/>
        </p:nvSpPr>
        <p:spPr>
          <a:xfrm>
            <a:off x="5445125" y="4248150"/>
            <a:ext cx="46038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流程图: 联系 25">
            <a:extLst>
              <a:ext uri="{FF2B5EF4-FFF2-40B4-BE49-F238E27FC236}">
                <a16:creationId xmlns:a16="http://schemas.microsoft.com/office/drawing/2014/main" id="{2BCD5AD1-2BDA-48B9-8F52-D9C5BED614E2}"/>
              </a:ext>
            </a:extLst>
          </p:cNvPr>
          <p:cNvSpPr/>
          <p:nvPr/>
        </p:nvSpPr>
        <p:spPr>
          <a:xfrm>
            <a:off x="6126163" y="4264025"/>
            <a:ext cx="46037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7" name="流程图: 联系 26">
            <a:extLst>
              <a:ext uri="{FF2B5EF4-FFF2-40B4-BE49-F238E27FC236}">
                <a16:creationId xmlns:a16="http://schemas.microsoft.com/office/drawing/2014/main" id="{568A2DA1-29EE-4C5F-81E6-178BFE6B66C9}"/>
              </a:ext>
            </a:extLst>
          </p:cNvPr>
          <p:cNvSpPr/>
          <p:nvPr/>
        </p:nvSpPr>
        <p:spPr>
          <a:xfrm>
            <a:off x="7356475" y="4264025"/>
            <a:ext cx="46038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1" name="左大括号 30">
            <a:extLst>
              <a:ext uri="{FF2B5EF4-FFF2-40B4-BE49-F238E27FC236}">
                <a16:creationId xmlns:a16="http://schemas.microsoft.com/office/drawing/2014/main" id="{D728529D-75FC-4AE8-B165-ABA7723BAAA5}"/>
              </a:ext>
            </a:extLst>
          </p:cNvPr>
          <p:cNvSpPr/>
          <p:nvPr/>
        </p:nvSpPr>
        <p:spPr>
          <a:xfrm>
            <a:off x="3300413" y="2981325"/>
            <a:ext cx="1670050" cy="13287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3330" name="图片 2">
            <a:extLst>
              <a:ext uri="{FF2B5EF4-FFF2-40B4-BE49-F238E27FC236}">
                <a16:creationId xmlns:a16="http://schemas.microsoft.com/office/drawing/2014/main" id="{21D985CF-B620-4237-B88B-D7CACAD25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3487738"/>
            <a:ext cx="5048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流程图: 联系 3">
            <a:extLst>
              <a:ext uri="{FF2B5EF4-FFF2-40B4-BE49-F238E27FC236}">
                <a16:creationId xmlns:a16="http://schemas.microsoft.com/office/drawing/2014/main" id="{44BDED58-D0C6-417A-930D-FF88CE09B95B}"/>
              </a:ext>
            </a:extLst>
          </p:cNvPr>
          <p:cNvSpPr/>
          <p:nvPr/>
        </p:nvSpPr>
        <p:spPr>
          <a:xfrm>
            <a:off x="5710238" y="1970088"/>
            <a:ext cx="57150" cy="460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左大括号 5">
            <a:extLst>
              <a:ext uri="{FF2B5EF4-FFF2-40B4-BE49-F238E27FC236}">
                <a16:creationId xmlns:a16="http://schemas.microsoft.com/office/drawing/2014/main" id="{518AED30-E42A-4D89-8BA3-34A79939FC0E}"/>
              </a:ext>
            </a:extLst>
          </p:cNvPr>
          <p:cNvSpPr/>
          <p:nvPr/>
        </p:nvSpPr>
        <p:spPr>
          <a:xfrm rot="10800000">
            <a:off x="5789613" y="2016125"/>
            <a:ext cx="1035050" cy="965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13333" name="图片 6">
            <a:extLst>
              <a:ext uri="{FF2B5EF4-FFF2-40B4-BE49-F238E27FC236}">
                <a16:creationId xmlns:a16="http://schemas.microsoft.com/office/drawing/2014/main" id="{B082B6C4-4CCD-4808-9DF9-ACAFEE688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317750"/>
            <a:ext cx="3905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>
            <a:extLst>
              <a:ext uri="{FF2B5EF4-FFF2-40B4-BE49-F238E27FC236}">
                <a16:creationId xmlns:a16="http://schemas.microsoft.com/office/drawing/2014/main" id="{61D4AD63-4485-44B8-BC67-9B31B5E9E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4339" name="内容占位符 2">
            <a:extLst>
              <a:ext uri="{FF2B5EF4-FFF2-40B4-BE49-F238E27FC236}">
                <a16:creationId xmlns:a16="http://schemas.microsoft.com/office/drawing/2014/main" id="{02F21B51-4C64-4E07-A922-FF15418709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4340" name="图片 3">
            <a:extLst>
              <a:ext uri="{FF2B5EF4-FFF2-40B4-BE49-F238E27FC236}">
                <a16:creationId xmlns:a16="http://schemas.microsoft.com/office/drawing/2014/main" id="{F6A8450C-D2F7-43FD-9DC5-32C833953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0"/>
            <a:ext cx="79851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>
            <a:extLst>
              <a:ext uri="{FF2B5EF4-FFF2-40B4-BE49-F238E27FC236}">
                <a16:creationId xmlns:a16="http://schemas.microsoft.com/office/drawing/2014/main" id="{2522B316-AE41-44AD-B54E-8E5E113C09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    </a:t>
            </a:r>
            <a:endParaRPr lang="zh-CN" altLang="en-US"/>
          </a:p>
        </p:txBody>
      </p:sp>
      <p:sp>
        <p:nvSpPr>
          <p:cNvPr id="15363" name="内容占位符 2">
            <a:extLst>
              <a:ext uri="{FF2B5EF4-FFF2-40B4-BE49-F238E27FC236}">
                <a16:creationId xmlns:a16="http://schemas.microsoft.com/office/drawing/2014/main" id="{986D5E77-C09F-433A-AFAF-BDDE2D2B70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The skyline plot typically produces ‘‘noisy’’ plots that display the stochastic variability inherent in the coalescent process.</a:t>
            </a:r>
          </a:p>
          <a:p>
            <a:r>
              <a:rPr lang="en-US" altLang="zh-CN"/>
              <a:t> To reduce this noise, the ‘‘generalized skyline plot’’ was developed. 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标题 1">
            <a:extLst>
              <a:ext uri="{FF2B5EF4-FFF2-40B4-BE49-F238E27FC236}">
                <a16:creationId xmlns:a16="http://schemas.microsoft.com/office/drawing/2014/main" id="{D7E770D4-DEA1-4407-A0CB-51F57802BD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387" name="内容占位符 2">
            <a:extLst>
              <a:ext uri="{FF2B5EF4-FFF2-40B4-BE49-F238E27FC236}">
                <a16:creationId xmlns:a16="http://schemas.microsoft.com/office/drawing/2014/main" id="{D11E7F0D-7336-40A5-831B-767C2FEF0E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https://taming-the-beast.org/tutorials/Skyline-plots/Skyline-plots.pdf</a:t>
            </a:r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标题 1">
            <a:extLst>
              <a:ext uri="{FF2B5EF4-FFF2-40B4-BE49-F238E27FC236}">
                <a16:creationId xmlns:a16="http://schemas.microsoft.com/office/drawing/2014/main" id="{F6525119-16BF-4139-9B95-9B31B08DC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9775" y="2795588"/>
            <a:ext cx="10515600" cy="1325562"/>
          </a:xfrm>
        </p:spPr>
        <p:txBody>
          <a:bodyPr/>
          <a:lstStyle/>
          <a:p>
            <a:pPr algn="ctr"/>
            <a:r>
              <a:rPr lang="en-US" altLang="zh-CN"/>
              <a:t>Thanks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>
            <a:extLst>
              <a:ext uri="{FF2B5EF4-FFF2-40B4-BE49-F238E27FC236}">
                <a16:creationId xmlns:a16="http://schemas.microsoft.com/office/drawing/2014/main" id="{96A9C9E2-ED5F-4CF9-AC20-91CB3EEEE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Skyline plot</a:t>
            </a:r>
            <a:endParaRPr lang="zh-CN" altLang="en-US"/>
          </a:p>
        </p:txBody>
      </p:sp>
      <p:sp>
        <p:nvSpPr>
          <p:cNvPr id="3075" name="内容占位符 2">
            <a:extLst>
              <a:ext uri="{FF2B5EF4-FFF2-40B4-BE49-F238E27FC236}">
                <a16:creationId xmlns:a16="http://schemas.microsoft.com/office/drawing/2014/main" id="{CF37FE5C-017B-4F9B-80B0-B260E90872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A method-of-moments estimate of a piecewise model </a:t>
            </a:r>
          </a:p>
          <a:p>
            <a:endParaRPr lang="en-US" altLang="zh-CN"/>
          </a:p>
          <a:p>
            <a:r>
              <a:rPr lang="en-US" altLang="zh-CN"/>
              <a:t>effective population size through time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>
            <a:extLst>
              <a:ext uri="{FF2B5EF4-FFF2-40B4-BE49-F238E27FC236}">
                <a16:creationId xmlns:a16="http://schemas.microsoft.com/office/drawing/2014/main" id="{A3117E14-8CB0-4D72-B1FD-17FC7DE873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099" name="内容占位符 2">
            <a:extLst>
              <a:ext uri="{FF2B5EF4-FFF2-40B4-BE49-F238E27FC236}">
                <a16:creationId xmlns:a16="http://schemas.microsoft.com/office/drawing/2014/main" id="{59C394EC-0A6B-46C3-9BA9-1A652AAEDC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The classic skyline plot </a:t>
            </a:r>
          </a:p>
          <a:p>
            <a:endParaRPr lang="en-US" altLang="zh-CN"/>
          </a:p>
          <a:p>
            <a:r>
              <a:rPr lang="en-US" altLang="zh-CN"/>
              <a:t>The generalized skyline plot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>
            <a:extLst>
              <a:ext uri="{FF2B5EF4-FFF2-40B4-BE49-F238E27FC236}">
                <a16:creationId xmlns:a16="http://schemas.microsoft.com/office/drawing/2014/main" id="{A2C099C2-E243-410C-A96C-3D6757ED97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classic skyline plot </a:t>
            </a:r>
            <a:endParaRPr lang="zh-CN" altLang="en-US"/>
          </a:p>
        </p:txBody>
      </p:sp>
      <p:pic>
        <p:nvPicPr>
          <p:cNvPr id="5123" name="内容占位符 3">
            <a:extLst>
              <a:ext uri="{FF2B5EF4-FFF2-40B4-BE49-F238E27FC236}">
                <a16:creationId xmlns:a16="http://schemas.microsoft.com/office/drawing/2014/main" id="{82BA411B-4043-42B6-A8BE-A9B0E175224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6025" y="2797175"/>
            <a:ext cx="6648450" cy="1150938"/>
          </a:xfrm>
        </p:spPr>
      </p:pic>
      <p:sp>
        <p:nvSpPr>
          <p:cNvPr id="5124" name="文本框 4">
            <a:extLst>
              <a:ext uri="{FF2B5EF4-FFF2-40B4-BE49-F238E27FC236}">
                <a16:creationId xmlns:a16="http://schemas.microsoft.com/office/drawing/2014/main" id="{E626418C-9771-49AC-8B5C-A258F3D1B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90688"/>
            <a:ext cx="69754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4400"/>
              <a:t>the coalescent event  time</a:t>
            </a:r>
            <a:endParaRPr lang="zh-CN" altLang="en-US" sz="4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>
            <a:extLst>
              <a:ext uri="{FF2B5EF4-FFF2-40B4-BE49-F238E27FC236}">
                <a16:creationId xmlns:a16="http://schemas.microsoft.com/office/drawing/2014/main" id="{536277D2-C3E9-403B-AF95-46E13BC7B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classic skyline plot </a:t>
            </a:r>
            <a:endParaRPr lang="zh-CN" altLang="en-US"/>
          </a:p>
        </p:txBody>
      </p:sp>
      <p:sp>
        <p:nvSpPr>
          <p:cNvPr id="6147" name="内容占位符 2">
            <a:extLst>
              <a:ext uri="{FF2B5EF4-FFF2-40B4-BE49-F238E27FC236}">
                <a16:creationId xmlns:a16="http://schemas.microsoft.com/office/drawing/2014/main" id="{6AE4A28C-4388-424A-B850-353E4228F0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The waiting times between coalsecent events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6148" name="图片 3">
            <a:extLst>
              <a:ext uri="{FF2B5EF4-FFF2-40B4-BE49-F238E27FC236}">
                <a16:creationId xmlns:a16="http://schemas.microsoft.com/office/drawing/2014/main" id="{10BB52EB-F21F-4A52-A859-BCB380573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738" y="2800350"/>
            <a:ext cx="5141912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>
            <a:extLst>
              <a:ext uri="{FF2B5EF4-FFF2-40B4-BE49-F238E27FC236}">
                <a16:creationId xmlns:a16="http://schemas.microsoft.com/office/drawing/2014/main" id="{4B87A6D4-4EE7-41DE-A28D-49543D4D7E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classic skyline plot </a:t>
            </a:r>
            <a:endParaRPr lang="zh-CN" altLang="en-US"/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4457CF7C-5C45-4453-84E2-8C446059812D}"/>
              </a:ext>
            </a:extLst>
          </p:cNvPr>
          <p:cNvCxnSpPr>
            <a:endCxn id="22" idx="0"/>
          </p:cNvCxnSpPr>
          <p:nvPr/>
        </p:nvCxnSpPr>
        <p:spPr>
          <a:xfrm>
            <a:off x="5743575" y="1970088"/>
            <a:ext cx="23813" cy="10112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E37DD27F-BEE2-4C07-B9D8-6A12DAEE0ED5}"/>
              </a:ext>
            </a:extLst>
          </p:cNvPr>
          <p:cNvCxnSpPr/>
          <p:nvPr/>
        </p:nvCxnSpPr>
        <p:spPr>
          <a:xfrm flipH="1">
            <a:off x="4970463" y="2981325"/>
            <a:ext cx="798512" cy="527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F26BEFE1-9E5B-4D97-A991-CDA1BB6CE83D}"/>
              </a:ext>
            </a:extLst>
          </p:cNvPr>
          <p:cNvCxnSpPr/>
          <p:nvPr/>
        </p:nvCxnSpPr>
        <p:spPr>
          <a:xfrm>
            <a:off x="5743575" y="2981325"/>
            <a:ext cx="957263" cy="4429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31BAAF38-3F47-4FFD-8CCA-76B8FAF5FA4F}"/>
              </a:ext>
            </a:extLst>
          </p:cNvPr>
          <p:cNvCxnSpPr/>
          <p:nvPr/>
        </p:nvCxnSpPr>
        <p:spPr>
          <a:xfrm flipH="1">
            <a:off x="4248150" y="3508375"/>
            <a:ext cx="722313" cy="755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C6482FFF-44A8-45EF-A6BB-B3BAC2A0C545}"/>
              </a:ext>
            </a:extLst>
          </p:cNvPr>
          <p:cNvCxnSpPr/>
          <p:nvPr/>
        </p:nvCxnSpPr>
        <p:spPr>
          <a:xfrm>
            <a:off x="4970463" y="3508375"/>
            <a:ext cx="474662" cy="7397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02E8CF46-B063-4A0D-AED5-7EF5136E98E9}"/>
              </a:ext>
            </a:extLst>
          </p:cNvPr>
          <p:cNvCxnSpPr/>
          <p:nvPr/>
        </p:nvCxnSpPr>
        <p:spPr>
          <a:xfrm flipH="1">
            <a:off x="6126163" y="3424238"/>
            <a:ext cx="574675" cy="823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8595E8E2-2217-4FBD-A664-43E7B20C86BF}"/>
              </a:ext>
            </a:extLst>
          </p:cNvPr>
          <p:cNvCxnSpPr/>
          <p:nvPr/>
        </p:nvCxnSpPr>
        <p:spPr>
          <a:xfrm>
            <a:off x="6700838" y="3424238"/>
            <a:ext cx="706437" cy="869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流程图: 联系 20">
            <a:extLst>
              <a:ext uri="{FF2B5EF4-FFF2-40B4-BE49-F238E27FC236}">
                <a16:creationId xmlns:a16="http://schemas.microsoft.com/office/drawing/2014/main" id="{56868419-5CD7-410C-B544-830675816F0D}"/>
              </a:ext>
            </a:extLst>
          </p:cNvPr>
          <p:cNvSpPr/>
          <p:nvPr/>
        </p:nvSpPr>
        <p:spPr>
          <a:xfrm>
            <a:off x="4970463" y="3508375"/>
            <a:ext cx="46037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A3929C9C-10D9-4440-B615-36BB20B31F33}"/>
              </a:ext>
            </a:extLst>
          </p:cNvPr>
          <p:cNvSpPr/>
          <p:nvPr/>
        </p:nvSpPr>
        <p:spPr>
          <a:xfrm>
            <a:off x="5743575" y="2981325"/>
            <a:ext cx="46038" cy="460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3" name="流程图: 联系 22">
            <a:extLst>
              <a:ext uri="{FF2B5EF4-FFF2-40B4-BE49-F238E27FC236}">
                <a16:creationId xmlns:a16="http://schemas.microsoft.com/office/drawing/2014/main" id="{1BE9EF90-FED1-487E-9030-D5061D93839D}"/>
              </a:ext>
            </a:extLst>
          </p:cNvPr>
          <p:cNvSpPr/>
          <p:nvPr/>
        </p:nvSpPr>
        <p:spPr>
          <a:xfrm>
            <a:off x="6700838" y="3424238"/>
            <a:ext cx="44450" cy="4603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4" name="流程图: 联系 23">
            <a:extLst>
              <a:ext uri="{FF2B5EF4-FFF2-40B4-BE49-F238E27FC236}">
                <a16:creationId xmlns:a16="http://schemas.microsoft.com/office/drawing/2014/main" id="{F7733CE2-A99E-4483-86D3-504DD864CD4E}"/>
              </a:ext>
            </a:extLst>
          </p:cNvPr>
          <p:cNvSpPr/>
          <p:nvPr/>
        </p:nvSpPr>
        <p:spPr>
          <a:xfrm>
            <a:off x="4248150" y="4248150"/>
            <a:ext cx="46038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5" name="流程图: 联系 24">
            <a:extLst>
              <a:ext uri="{FF2B5EF4-FFF2-40B4-BE49-F238E27FC236}">
                <a16:creationId xmlns:a16="http://schemas.microsoft.com/office/drawing/2014/main" id="{7F7C6A7A-FF15-4D17-AAF5-088E71966E57}"/>
              </a:ext>
            </a:extLst>
          </p:cNvPr>
          <p:cNvSpPr/>
          <p:nvPr/>
        </p:nvSpPr>
        <p:spPr>
          <a:xfrm>
            <a:off x="5445125" y="4248150"/>
            <a:ext cx="46038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6" name="流程图: 联系 25">
            <a:extLst>
              <a:ext uri="{FF2B5EF4-FFF2-40B4-BE49-F238E27FC236}">
                <a16:creationId xmlns:a16="http://schemas.microsoft.com/office/drawing/2014/main" id="{12C57701-09F0-4111-84EA-AC401B234692}"/>
              </a:ext>
            </a:extLst>
          </p:cNvPr>
          <p:cNvSpPr/>
          <p:nvPr/>
        </p:nvSpPr>
        <p:spPr>
          <a:xfrm>
            <a:off x="6126163" y="4264025"/>
            <a:ext cx="46037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7" name="流程图: 联系 26">
            <a:extLst>
              <a:ext uri="{FF2B5EF4-FFF2-40B4-BE49-F238E27FC236}">
                <a16:creationId xmlns:a16="http://schemas.microsoft.com/office/drawing/2014/main" id="{F8326D5C-1981-44CA-AAD4-2C45BDE7904F}"/>
              </a:ext>
            </a:extLst>
          </p:cNvPr>
          <p:cNvSpPr/>
          <p:nvPr/>
        </p:nvSpPr>
        <p:spPr>
          <a:xfrm>
            <a:off x="7356475" y="4264025"/>
            <a:ext cx="46038" cy="460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1" name="左大括号 30">
            <a:extLst>
              <a:ext uri="{FF2B5EF4-FFF2-40B4-BE49-F238E27FC236}">
                <a16:creationId xmlns:a16="http://schemas.microsoft.com/office/drawing/2014/main" id="{1FE46824-6961-4E60-9B8A-03ECE681A56C}"/>
              </a:ext>
            </a:extLst>
          </p:cNvPr>
          <p:cNvSpPr/>
          <p:nvPr/>
        </p:nvSpPr>
        <p:spPr>
          <a:xfrm>
            <a:off x="3300413" y="3508375"/>
            <a:ext cx="1670050" cy="80168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7186" name="图片 32">
            <a:extLst>
              <a:ext uri="{FF2B5EF4-FFF2-40B4-BE49-F238E27FC236}">
                <a16:creationId xmlns:a16="http://schemas.microsoft.com/office/drawing/2014/main" id="{F1AD5A2E-2871-4B89-B53A-C0E454F30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75" y="3086100"/>
            <a:ext cx="4064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图片 34">
            <a:extLst>
              <a:ext uri="{FF2B5EF4-FFF2-40B4-BE49-F238E27FC236}">
                <a16:creationId xmlns:a16="http://schemas.microsoft.com/office/drawing/2014/main" id="{F6F1A7E3-7B71-4BE0-A296-EB6B70181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513" y="4114800"/>
            <a:ext cx="461962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8" name="图片 35">
            <a:extLst>
              <a:ext uri="{FF2B5EF4-FFF2-40B4-BE49-F238E27FC236}">
                <a16:creationId xmlns:a16="http://schemas.microsoft.com/office/drawing/2014/main" id="{7F726E9E-FEE2-4712-A2B1-058AA3CC2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3381375"/>
            <a:ext cx="10572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>
            <a:extLst>
              <a:ext uri="{FF2B5EF4-FFF2-40B4-BE49-F238E27FC236}">
                <a16:creationId xmlns:a16="http://schemas.microsoft.com/office/drawing/2014/main" id="{DCABC09A-8E3C-4BA3-B443-A25A5E1C29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The classic skyline plot </a:t>
            </a:r>
            <a:endParaRPr lang="zh-CN" altLang="en-US"/>
          </a:p>
        </p:txBody>
      </p:sp>
      <p:sp>
        <p:nvSpPr>
          <p:cNvPr id="8195" name="内容占位符 2">
            <a:extLst>
              <a:ext uri="{FF2B5EF4-FFF2-40B4-BE49-F238E27FC236}">
                <a16:creationId xmlns:a16="http://schemas.microsoft.com/office/drawing/2014/main" id="{3EA01A57-67D0-421B-855D-C4C992AF93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The number of lineages</a:t>
            </a:r>
          </a:p>
          <a:p>
            <a:r>
              <a:rPr lang="en-US" altLang="zh-CN"/>
              <a:t> K= {                                }</a:t>
            </a:r>
            <a:endParaRPr lang="zh-CN" altLang="en-US"/>
          </a:p>
        </p:txBody>
      </p:sp>
      <p:pic>
        <p:nvPicPr>
          <p:cNvPr id="8196" name="图片 3">
            <a:extLst>
              <a:ext uri="{FF2B5EF4-FFF2-40B4-BE49-F238E27FC236}">
                <a16:creationId xmlns:a16="http://schemas.microsoft.com/office/drawing/2014/main" id="{F1803E2A-6FEA-4555-8014-BF0A3D452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525" y="2347913"/>
            <a:ext cx="26511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>
            <a:extLst>
              <a:ext uri="{FF2B5EF4-FFF2-40B4-BE49-F238E27FC236}">
                <a16:creationId xmlns:a16="http://schemas.microsoft.com/office/drawing/2014/main" id="{CCCAF846-FDA9-4D5A-86D6-46D3B0E322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219" name="内容占位符 2">
            <a:extLst>
              <a:ext uri="{FF2B5EF4-FFF2-40B4-BE49-F238E27FC236}">
                <a16:creationId xmlns:a16="http://schemas.microsoft.com/office/drawing/2014/main" id="{AED0CAB3-20B3-4098-BD07-2A33268F22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9220" name="图片 3">
            <a:extLst>
              <a:ext uri="{FF2B5EF4-FFF2-40B4-BE49-F238E27FC236}">
                <a16:creationId xmlns:a16="http://schemas.microsoft.com/office/drawing/2014/main" id="{A41CF1B9-E1D0-4038-84E8-37EAB8C4A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52438"/>
            <a:ext cx="5334000" cy="595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>
            <a:extLst>
              <a:ext uri="{FF2B5EF4-FFF2-40B4-BE49-F238E27FC236}">
                <a16:creationId xmlns:a16="http://schemas.microsoft.com/office/drawing/2014/main" id="{5143D1B3-B5B2-48F6-BAFC-2EE275BF79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243" name="内容占位符 2">
            <a:extLst>
              <a:ext uri="{FF2B5EF4-FFF2-40B4-BE49-F238E27FC236}">
                <a16:creationId xmlns:a16="http://schemas.microsoft.com/office/drawing/2014/main" id="{5F6F43AF-7596-45E9-A706-63C46D79AE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heterochronous genealogies have two types of intervals</a:t>
            </a:r>
          </a:p>
          <a:p>
            <a:r>
              <a:rPr lang="en-US" altLang="zh-CN"/>
              <a:t>Coalescent intervals</a:t>
            </a:r>
          </a:p>
          <a:p>
            <a:r>
              <a:rPr lang="en-US" altLang="zh-CN"/>
              <a:t>Sample intervals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5893</TotalTime>
  <Words>138</Words>
  <Application>Microsoft Office PowerPoint</Application>
  <PresentationFormat>宽屏</PresentationFormat>
  <Paragraphs>31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2" baseType="lpstr">
      <vt:lpstr>Calibri</vt:lpstr>
      <vt:lpstr>宋体</vt:lpstr>
      <vt:lpstr>Arial</vt:lpstr>
      <vt:lpstr>Calibri Light</vt:lpstr>
      <vt:lpstr>等线</vt:lpstr>
      <vt:lpstr>Office 主题</vt:lpstr>
      <vt:lpstr>Skyline plot</vt:lpstr>
      <vt:lpstr>Skyline plot</vt:lpstr>
      <vt:lpstr>PowerPoint 演示文稿</vt:lpstr>
      <vt:lpstr>The classic skyline plot </vt:lpstr>
      <vt:lpstr>The classic skyline plot </vt:lpstr>
      <vt:lpstr>The classic skyline plot </vt:lpstr>
      <vt:lpstr>The classic skyline plot </vt:lpstr>
      <vt:lpstr>PowerPoint 演示文稿</vt:lpstr>
      <vt:lpstr>PowerPoint 演示文稿</vt:lpstr>
      <vt:lpstr>PowerPoint 演示文稿</vt:lpstr>
      <vt:lpstr>The generalized skyline plot</vt:lpstr>
      <vt:lpstr>The generalized skyline plot</vt:lpstr>
      <vt:lpstr>PowerPoint 演示文稿</vt:lpstr>
      <vt:lpstr>    </vt:lpstr>
      <vt:lpstr>PowerPoint 演示文稿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dynamics</dc:title>
  <dc:creator>wangying</dc:creator>
  <cp:lastModifiedBy>Huang Junman</cp:lastModifiedBy>
  <cp:revision>45</cp:revision>
  <dcterms:created xsi:type="dcterms:W3CDTF">2019-01-06T08:41:52Z</dcterms:created>
  <dcterms:modified xsi:type="dcterms:W3CDTF">2020-01-16T01:04:43Z</dcterms:modified>
</cp:coreProperties>
</file>