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9" r:id="rId24"/>
    <p:sldId id="282" r:id="rId25"/>
    <p:sldId id="283" r:id="rId26"/>
    <p:sldId id="280" r:id="rId27"/>
    <p:sldId id="281" r:id="rId28"/>
    <p:sldId id="284" r:id="rId29"/>
    <p:sldId id="285" r:id="rId30"/>
    <p:sldId id="286" r:id="rId31"/>
    <p:sldId id="288" r:id="rId32"/>
    <p:sldId id="289" r:id="rId33"/>
    <p:sldId id="290" r:id="rId34"/>
    <p:sldId id="291" r:id="rId35"/>
    <p:sldId id="292" r:id="rId36"/>
    <p:sldId id="293" r:id="rId37"/>
    <p:sldId id="294" r:id="rId38"/>
    <p:sldId id="297" r:id="rId39"/>
    <p:sldId id="295" r:id="rId40"/>
    <p:sldId id="296" r:id="rId41"/>
    <p:sldId id="298" r:id="rId42"/>
    <p:sldId id="278" r:id="rId43"/>
    <p:sldId id="279" r:id="rId44"/>
    <p:sldId id="300"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1A082-4AED-4DFD-8A63-BDD9334BC02C}" type="datetimeFigureOut">
              <a:rPr lang="zh-CN" altLang="en-US" smtClean="0"/>
              <a:t>2020/1/9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23165-44A5-497E-A0C7-60649B4B7EB0}" type="slidenum">
              <a:rPr lang="zh-CN" altLang="en-US" smtClean="0"/>
              <a:t>‹#›</a:t>
            </a:fld>
            <a:endParaRPr lang="zh-CN" altLang="en-US"/>
          </a:p>
        </p:txBody>
      </p:sp>
    </p:spTree>
    <p:extLst>
      <p:ext uri="{BB962C8B-B14F-4D97-AF65-F5344CB8AC3E}">
        <p14:creationId xmlns:p14="http://schemas.microsoft.com/office/powerpoint/2010/main" val="520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Concepts which are related to natural selection.  PPT . Base on these</a:t>
            </a:r>
            <a:r>
              <a:rPr lang="zh-CN" altLang="en-US" dirty="0"/>
              <a:t>，</a:t>
            </a:r>
            <a:r>
              <a:rPr lang="en-US" altLang="zh-CN" dirty="0"/>
              <a:t> what can be the unit of </a:t>
            </a:r>
            <a:r>
              <a:rPr lang="en-US" altLang="zh-CN" sz="1200" dirty="0"/>
              <a:t>evolution?</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2</a:t>
            </a:fld>
            <a:endParaRPr lang="zh-CN" altLang="en-US"/>
          </a:p>
        </p:txBody>
      </p:sp>
    </p:spTree>
    <p:extLst>
      <p:ext uri="{BB962C8B-B14F-4D97-AF65-F5344CB8AC3E}">
        <p14:creationId xmlns:p14="http://schemas.microsoft.com/office/powerpoint/2010/main" val="9708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model, let us choose substitution matrix HKY85, with Global parameters (in this case meaning that there is a single transition transversion ratio κ for every branch in the tree) and equilibrium frequencies gathered from the partition, so that entries of the frequency vector π are simply the frequencies of characters observed in the data. </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31</a:t>
            </a:fld>
            <a:endParaRPr lang="zh-CN" altLang="en-US"/>
          </a:p>
        </p:txBody>
      </p:sp>
    </p:spTree>
    <p:extLst>
      <p:ext uri="{BB962C8B-B14F-4D97-AF65-F5344CB8AC3E}">
        <p14:creationId xmlns:p14="http://schemas.microsoft.com/office/powerpoint/2010/main" val="96150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42</a:t>
            </a:fld>
            <a:endParaRPr lang="zh-CN" altLang="en-US"/>
          </a:p>
        </p:txBody>
      </p:sp>
    </p:spTree>
    <p:extLst>
      <p:ext uri="{BB962C8B-B14F-4D97-AF65-F5344CB8AC3E}">
        <p14:creationId xmlns:p14="http://schemas.microsoft.com/office/powerpoint/2010/main" val="2976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Codons have degeneracy</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3</a:t>
            </a:fld>
            <a:endParaRPr lang="zh-CN" altLang="en-US"/>
          </a:p>
        </p:txBody>
      </p:sp>
    </p:spTree>
    <p:extLst>
      <p:ext uri="{BB962C8B-B14F-4D97-AF65-F5344CB8AC3E}">
        <p14:creationId xmlns:p14="http://schemas.microsoft.com/office/powerpoint/2010/main" val="334602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 can we learn from these substitutions?</a:t>
            </a:r>
          </a:p>
          <a:p>
            <a:r>
              <a:rPr lang="en-US" altLang="zh-CN" dirty="0"/>
              <a:t>Or in other words, how can they reflect to the natural selection during their evolution?</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5</a:t>
            </a:fld>
            <a:endParaRPr lang="zh-CN" altLang="en-US"/>
          </a:p>
        </p:txBody>
      </p:sp>
    </p:spTree>
    <p:extLst>
      <p:ext uri="{BB962C8B-B14F-4D97-AF65-F5344CB8AC3E}">
        <p14:creationId xmlns:p14="http://schemas.microsoft.com/office/powerpoint/2010/main" val="9961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efficiency</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6</a:t>
            </a:fld>
            <a:endParaRPr lang="zh-CN" altLang="en-US"/>
          </a:p>
        </p:txBody>
      </p:sp>
    </p:spTree>
    <p:extLst>
      <p:ext uri="{BB962C8B-B14F-4D97-AF65-F5344CB8AC3E}">
        <p14:creationId xmlns:p14="http://schemas.microsoft.com/office/powerpoint/2010/main" val="304644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I:Isoleucine T:threonine N:Asparagine</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8</a:t>
            </a:fld>
            <a:endParaRPr lang="zh-CN" altLang="en-US"/>
          </a:p>
        </p:txBody>
      </p:sp>
    </p:spTree>
    <p:extLst>
      <p:ext uri="{BB962C8B-B14F-4D97-AF65-F5344CB8AC3E}">
        <p14:creationId xmlns:p14="http://schemas.microsoft.com/office/powerpoint/2010/main" val="347759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Such method was used in this model.</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10</a:t>
            </a:fld>
            <a:endParaRPr lang="zh-CN" altLang="en-US"/>
          </a:p>
        </p:txBody>
      </p:sp>
    </p:spTree>
    <p:extLst>
      <p:ext uri="{BB962C8B-B14F-4D97-AF65-F5344CB8AC3E}">
        <p14:creationId xmlns:p14="http://schemas.microsoft.com/office/powerpoint/2010/main" val="407704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first codon model that calculate the </a:t>
            </a:r>
            <a:r>
              <a:rPr lang="en-US" altLang="zh-CN" dirty="0" err="1"/>
              <a:t>dN</a:t>
            </a:r>
            <a:r>
              <a:rPr lang="en-US" altLang="zh-CN" dirty="0"/>
              <a:t>/</a:t>
            </a:r>
            <a:r>
              <a:rPr lang="en-US" altLang="zh-CN" dirty="0" err="1"/>
              <a:t>dS</a:t>
            </a:r>
            <a:r>
              <a:rPr lang="en-US" altLang="zh-CN" dirty="0"/>
              <a:t> ratio to reflect the natural selection.</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11</a:t>
            </a:fld>
            <a:endParaRPr lang="zh-CN" altLang="en-US"/>
          </a:p>
        </p:txBody>
      </p:sp>
    </p:spTree>
    <p:extLst>
      <p:ext uri="{BB962C8B-B14F-4D97-AF65-F5344CB8AC3E}">
        <p14:creationId xmlns:p14="http://schemas.microsoft.com/office/powerpoint/2010/main" val="288831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Glu:   </a:t>
            </a:r>
            <a:r>
              <a:rPr lang="en-US" altLang="zh-CN" sz="1200" b="0" i="0" kern="1200" dirty="0">
                <a:solidFill>
                  <a:schemeClr val="tx1"/>
                </a:solidFill>
                <a:effectLst/>
                <a:latin typeface="+mn-lt"/>
                <a:ea typeface="+mn-ea"/>
                <a:cs typeface="+mn-cs"/>
              </a:rPr>
              <a:t>glutamic acid   </a:t>
            </a:r>
            <a:r>
              <a:rPr lang="en-US" altLang="zh-CN" dirty="0"/>
              <a:t>  Asp:  </a:t>
            </a:r>
            <a:r>
              <a:rPr lang="en-US" altLang="zh-CN" sz="1200" b="0" i="0" kern="1200" dirty="0">
                <a:solidFill>
                  <a:schemeClr val="tx1"/>
                </a:solidFill>
                <a:effectLst/>
                <a:latin typeface="+mn-lt"/>
                <a:ea typeface="+mn-ea"/>
                <a:cs typeface="+mn-cs"/>
              </a:rPr>
              <a:t>aspartic acid</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16</a:t>
            </a:fld>
            <a:endParaRPr lang="zh-CN" altLang="en-US"/>
          </a:p>
        </p:txBody>
      </p:sp>
    </p:spTree>
    <p:extLst>
      <p:ext uri="{BB962C8B-B14F-4D97-AF65-F5344CB8AC3E}">
        <p14:creationId xmlns:p14="http://schemas.microsoft.com/office/powerpoint/2010/main" val="148628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Structure function. Weaken these differences</a:t>
            </a:r>
            <a:endParaRPr lang="zh-CN" altLang="en-US" dirty="0"/>
          </a:p>
        </p:txBody>
      </p:sp>
      <p:sp>
        <p:nvSpPr>
          <p:cNvPr id="4" name="灯片编号占位符 3"/>
          <p:cNvSpPr>
            <a:spLocks noGrp="1"/>
          </p:cNvSpPr>
          <p:nvPr>
            <p:ph type="sldNum" sz="quarter" idx="5"/>
          </p:nvPr>
        </p:nvSpPr>
        <p:spPr/>
        <p:txBody>
          <a:bodyPr/>
          <a:lstStyle/>
          <a:p>
            <a:fld id="{45223165-44A5-497E-A0C7-60649B4B7EB0}" type="slidenum">
              <a:rPr lang="zh-CN" altLang="en-US" smtClean="0"/>
              <a:t>17</a:t>
            </a:fld>
            <a:endParaRPr lang="zh-CN" altLang="en-US"/>
          </a:p>
        </p:txBody>
      </p:sp>
    </p:spTree>
    <p:extLst>
      <p:ext uri="{BB962C8B-B14F-4D97-AF65-F5344CB8AC3E}">
        <p14:creationId xmlns:p14="http://schemas.microsoft.com/office/powerpoint/2010/main" val="252598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67C22-98B3-42AE-BFC7-5F086BB7FB8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580E9B9-4143-454D-B475-E32010026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E7C4FD-4982-4EDD-9C23-13FA4147E339}"/>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073E1CFB-745A-45BB-B1D7-DDE96C7F92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6BDA18-E17F-4C18-AE32-6DFE811F88A8}"/>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223024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D9B8A4-F3DF-487C-BA4A-83F91D2E671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13D9FB1-C757-4695-BC37-28193486A61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ECE836-A0C4-449C-B251-A3C2FE5C32DE}"/>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61E0B1FF-C704-4B8C-9F79-AB74F4DAB4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FF557C-9D44-4CC0-8C83-D67C53883954}"/>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95415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8481232-8638-4348-868B-548AC89EB69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53AF381-15BF-40FD-AE31-5EE7688C80B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730005-438C-4892-BB09-4D14ABBF320A}"/>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7BFF4D6F-8C3A-47FC-AFB4-10CCB231AB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914ED9-BE0B-464C-B63F-228EBAF4BB8E}"/>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28222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8B39B-A5FE-4A62-B25A-36AA2AF246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190B9EB-8D5E-4704-8961-9E681F4FAF2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505A56-0E10-45AA-903B-60D7DC64D187}"/>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517DF5B5-EBEE-4FBA-99A1-C0A423E4D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CF333B-4468-4B75-BC91-28FAF60CC3AC}"/>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6027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D4A7C-3E41-4A55-9DD2-4404193BD1C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D94DA3-25BF-4E4C-9F3D-AFB54D5CE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7775FB3-DA48-4A77-81B8-F56E1079E52B}"/>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CFA82332-703A-4A7A-838E-A7939B42CB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8CA80E-62B4-45DD-960E-25BDFB618FEF}"/>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198351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C5250-048E-416F-98CE-2D6090393F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5FBE6A-6125-43E3-9224-C95B8282342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4A22D9-0619-4AC8-9FCD-BBE23D04387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7DBAB3D-1698-4A1A-B649-8F8916B0E5B3}"/>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6" name="页脚占位符 5">
            <a:extLst>
              <a:ext uri="{FF2B5EF4-FFF2-40B4-BE49-F238E27FC236}">
                <a16:creationId xmlns:a16="http://schemas.microsoft.com/office/drawing/2014/main" id="{C642AAD9-E70A-4622-8467-BF772415DE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F11B1F-15FC-469E-8598-8E0E00AED57A}"/>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385520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9F282-7DE1-457C-A354-55736F5CC1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E03FF52-DD06-4FBF-AC1D-790C94F27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5AB94B2-E90B-4CC8-B293-8858C127AA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6DB6E0F-3F30-414E-AD0B-AF9FF263E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77AB0E2-7D94-485A-BA11-7BFF39927F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FD543B-D52E-469F-806B-6A829CF6F7DF}"/>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8" name="页脚占位符 7">
            <a:extLst>
              <a:ext uri="{FF2B5EF4-FFF2-40B4-BE49-F238E27FC236}">
                <a16:creationId xmlns:a16="http://schemas.microsoft.com/office/drawing/2014/main" id="{CAA06433-C9EA-426B-A5B9-E1A0401736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01E0DB-BADA-4D4A-96C3-642B94BA59E0}"/>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297048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639A7-AC5F-4310-B689-83927D3CABB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3684FF-0439-40A1-ACC7-C59DB7482509}"/>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4" name="页脚占位符 3">
            <a:extLst>
              <a:ext uri="{FF2B5EF4-FFF2-40B4-BE49-F238E27FC236}">
                <a16:creationId xmlns:a16="http://schemas.microsoft.com/office/drawing/2014/main" id="{79504CF6-7293-4265-AA36-82C7A9BD14B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C80558-AF69-46E4-BC46-41EA7D0B5355}"/>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333798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4011A6-3A31-488B-B62F-F6B1509F3110}"/>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3" name="页脚占位符 2">
            <a:extLst>
              <a:ext uri="{FF2B5EF4-FFF2-40B4-BE49-F238E27FC236}">
                <a16:creationId xmlns:a16="http://schemas.microsoft.com/office/drawing/2014/main" id="{42594855-FA09-4CA3-98D7-FEEB4AB0D6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F6FAC68-8A5C-4BED-99E2-D76D7C903606}"/>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235886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BDDCD-E82E-41C4-A9F3-66EE426542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9A7034-2EC4-4A45-BD60-9E8625534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82A34FD-6EF2-4817-BEC3-FF602BB39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C9ADA5D-F321-41D3-A30C-5B050BFBBCB6}"/>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6" name="页脚占位符 5">
            <a:extLst>
              <a:ext uri="{FF2B5EF4-FFF2-40B4-BE49-F238E27FC236}">
                <a16:creationId xmlns:a16="http://schemas.microsoft.com/office/drawing/2014/main" id="{F0B48181-AB4B-4500-93AC-F62908DBBF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0C6CFB-C760-440F-B0ED-30D30F2AD1FB}"/>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419392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9E74FA-8610-4C6B-93B9-BF1A1D65BD1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D3D5B0A-87DB-4D1D-960B-25999A37B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B6926F7-8B7B-431C-BC60-45584AFAF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4F2F5F-F44C-4F37-B5C9-342E8528E6C5}"/>
              </a:ext>
            </a:extLst>
          </p:cNvPr>
          <p:cNvSpPr>
            <a:spLocks noGrp="1"/>
          </p:cNvSpPr>
          <p:nvPr>
            <p:ph type="dt" sz="half" idx="10"/>
          </p:nvPr>
        </p:nvSpPr>
        <p:spPr/>
        <p:txBody>
          <a:bodyPr/>
          <a:lstStyle/>
          <a:p>
            <a:fld id="{36628C7B-39B9-4A02-B607-A544C2C7C3F5}" type="datetimeFigureOut">
              <a:rPr lang="zh-CN" altLang="en-US" smtClean="0"/>
              <a:t>2020/1/9</a:t>
            </a:fld>
            <a:endParaRPr lang="zh-CN" altLang="en-US"/>
          </a:p>
        </p:txBody>
      </p:sp>
      <p:sp>
        <p:nvSpPr>
          <p:cNvPr id="6" name="页脚占位符 5">
            <a:extLst>
              <a:ext uri="{FF2B5EF4-FFF2-40B4-BE49-F238E27FC236}">
                <a16:creationId xmlns:a16="http://schemas.microsoft.com/office/drawing/2014/main" id="{2C9B532A-4453-4040-BC41-E541367810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308D6-143C-425A-8A07-027A87C07A75}"/>
              </a:ext>
            </a:extLst>
          </p:cNvPr>
          <p:cNvSpPr>
            <a:spLocks noGrp="1"/>
          </p:cNvSpPr>
          <p:nvPr>
            <p:ph type="sldNum" sz="quarter" idx="12"/>
          </p:nvPr>
        </p:nvSpPr>
        <p:spPr/>
        <p:txBody>
          <a:body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286471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12AFEE8-E4D3-4DC2-94AE-55357260D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CDCD39E-CF85-4FD0-AF8C-8CBB75AE9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33C6FF-9BE9-476C-A220-EF0237278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28C7B-39B9-4A02-B607-A544C2C7C3F5}"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9F6DBA91-BCCE-4333-AC95-F131B1F3C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A71A5CE-CAF8-46C0-A44E-D3DBD1A85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6BECF-C92E-4C0F-AD8E-CD6B9968E114}" type="slidenum">
              <a:rPr lang="zh-CN" altLang="en-US" smtClean="0"/>
              <a:t>‹#›</a:t>
            </a:fld>
            <a:endParaRPr lang="zh-CN" altLang="en-US"/>
          </a:p>
        </p:txBody>
      </p:sp>
    </p:spTree>
    <p:extLst>
      <p:ext uri="{BB962C8B-B14F-4D97-AF65-F5344CB8AC3E}">
        <p14:creationId xmlns:p14="http://schemas.microsoft.com/office/powerpoint/2010/main" val="36569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bacus.gene.ucl.ac.uk/software/paml.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est.datamonkey.or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ECA201-99B1-4C08-B8CB-9A9CD188EBC4}"/>
              </a:ext>
            </a:extLst>
          </p:cNvPr>
          <p:cNvSpPr>
            <a:spLocks noGrp="1"/>
          </p:cNvSpPr>
          <p:nvPr>
            <p:ph type="ctrTitle"/>
          </p:nvPr>
        </p:nvSpPr>
        <p:spPr>
          <a:xfrm>
            <a:off x="1524000" y="580826"/>
            <a:ext cx="9144000" cy="2387600"/>
          </a:xfrm>
        </p:spPr>
        <p:txBody>
          <a:bodyPr>
            <a:normAutofit/>
          </a:bodyPr>
          <a:lstStyle/>
          <a:p>
            <a:r>
              <a:rPr lang="en-US" altLang="zh-CN" b="1" dirty="0"/>
              <a:t>Quantifying Natural Selection </a:t>
            </a:r>
            <a:r>
              <a:rPr lang="en-US" altLang="zh-CN" b="1"/>
              <a:t>using Hyphy</a:t>
            </a:r>
            <a:endParaRPr lang="zh-CN" altLang="en-US" b="1" dirty="0"/>
          </a:p>
        </p:txBody>
      </p:sp>
      <p:sp>
        <p:nvSpPr>
          <p:cNvPr id="3" name="副标题 2">
            <a:extLst>
              <a:ext uri="{FF2B5EF4-FFF2-40B4-BE49-F238E27FC236}">
                <a16:creationId xmlns:a16="http://schemas.microsoft.com/office/drawing/2014/main" id="{3F4A6A28-8AEB-40B5-B03B-FD11193383E7}"/>
              </a:ext>
            </a:extLst>
          </p:cNvPr>
          <p:cNvSpPr>
            <a:spLocks noGrp="1"/>
          </p:cNvSpPr>
          <p:nvPr>
            <p:ph type="subTitle" idx="1"/>
          </p:nvPr>
        </p:nvSpPr>
        <p:spPr>
          <a:xfrm>
            <a:off x="2775752" y="4191416"/>
            <a:ext cx="9144000" cy="1655762"/>
          </a:xfrm>
        </p:spPr>
        <p:txBody>
          <a:bodyPr/>
          <a:lstStyle/>
          <a:p>
            <a:pPr algn="r"/>
            <a:r>
              <a:rPr lang="en-US" altLang="zh-CN" dirty="0"/>
              <a:t>Reporter : Chen</a:t>
            </a:r>
            <a:r>
              <a:rPr lang="zh-CN" altLang="en-US" dirty="0"/>
              <a:t> </a:t>
            </a:r>
            <a:r>
              <a:rPr lang="en-US" altLang="zh-CN" dirty="0"/>
              <a:t>Wenjun from LMSE,</a:t>
            </a:r>
          </a:p>
          <a:p>
            <a:pPr algn="r"/>
            <a:r>
              <a:rPr lang="en-US" altLang="zh-CN" dirty="0"/>
              <a:t>Shanghai Ocean University, Shanghai, China</a:t>
            </a:r>
          </a:p>
        </p:txBody>
      </p:sp>
    </p:spTree>
    <p:extLst>
      <p:ext uri="{BB962C8B-B14F-4D97-AF65-F5344CB8AC3E}">
        <p14:creationId xmlns:p14="http://schemas.microsoft.com/office/powerpoint/2010/main" val="104756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888C68-A2CF-4EA6-810B-098DDAC0C99C}"/>
              </a:ext>
            </a:extLst>
          </p:cNvPr>
          <p:cNvSpPr>
            <a:spLocks noGrp="1"/>
          </p:cNvSpPr>
          <p:nvPr>
            <p:ph type="title"/>
          </p:nvPr>
        </p:nvSpPr>
        <p:spPr>
          <a:xfrm>
            <a:off x="770390" y="0"/>
            <a:ext cx="10515600" cy="1325563"/>
          </a:xfrm>
        </p:spPr>
        <p:txBody>
          <a:bodyPr>
            <a:normAutofit fontScale="90000"/>
          </a:bodyPr>
          <a:lstStyle/>
          <a:p>
            <a:r>
              <a:rPr lang="en-US" altLang="zh-CN" b="1" dirty="0"/>
              <a:t>Computing synonymous and non-synonymous</a:t>
            </a:r>
            <a:br>
              <a:rPr lang="en-US" altLang="zh-CN" b="1" dirty="0"/>
            </a:br>
            <a:r>
              <a:rPr lang="en-US" altLang="zh-CN" b="1" dirty="0"/>
              <a:t>sites for GAA (Glutamic Acid)</a:t>
            </a:r>
            <a:endParaRPr lang="zh-CN" altLang="en-US" b="1" dirty="0"/>
          </a:p>
        </p:txBody>
      </p:sp>
      <p:pic>
        <p:nvPicPr>
          <p:cNvPr id="4" name="内容占位符 3">
            <a:extLst>
              <a:ext uri="{FF2B5EF4-FFF2-40B4-BE49-F238E27FC236}">
                <a16:creationId xmlns:a16="http://schemas.microsoft.com/office/drawing/2014/main" id="{7B9D2B23-EA2F-4993-A010-2B17CF4C5416}"/>
              </a:ext>
            </a:extLst>
          </p:cNvPr>
          <p:cNvPicPr>
            <a:picLocks noGrp="1" noChangeAspect="1"/>
          </p:cNvPicPr>
          <p:nvPr>
            <p:ph idx="1"/>
          </p:nvPr>
        </p:nvPicPr>
        <p:blipFill>
          <a:blip r:embed="rId3"/>
          <a:stretch>
            <a:fillRect/>
          </a:stretch>
        </p:blipFill>
        <p:spPr>
          <a:xfrm>
            <a:off x="770390" y="1491604"/>
            <a:ext cx="5069255" cy="4377352"/>
          </a:xfrm>
          <a:prstGeom prst="rect">
            <a:avLst/>
          </a:prstGeom>
        </p:spPr>
      </p:pic>
      <p:pic>
        <p:nvPicPr>
          <p:cNvPr id="5" name="图片 4">
            <a:extLst>
              <a:ext uri="{FF2B5EF4-FFF2-40B4-BE49-F238E27FC236}">
                <a16:creationId xmlns:a16="http://schemas.microsoft.com/office/drawing/2014/main" id="{C9B2F6A2-B883-41E5-849E-B208610F1F29}"/>
              </a:ext>
            </a:extLst>
          </p:cNvPr>
          <p:cNvPicPr>
            <a:picLocks noChangeAspect="1"/>
          </p:cNvPicPr>
          <p:nvPr/>
        </p:nvPicPr>
        <p:blipFill>
          <a:blip r:embed="rId4"/>
          <a:stretch>
            <a:fillRect/>
          </a:stretch>
        </p:blipFill>
        <p:spPr>
          <a:xfrm>
            <a:off x="6501022" y="1491604"/>
            <a:ext cx="3747908" cy="4141253"/>
          </a:xfrm>
          <a:prstGeom prst="rect">
            <a:avLst/>
          </a:prstGeom>
        </p:spPr>
      </p:pic>
      <p:sp>
        <p:nvSpPr>
          <p:cNvPr id="6" name="文本框 5">
            <a:extLst>
              <a:ext uri="{FF2B5EF4-FFF2-40B4-BE49-F238E27FC236}">
                <a16:creationId xmlns:a16="http://schemas.microsoft.com/office/drawing/2014/main" id="{A7E36AF6-AEED-44DF-A96F-1B5B84FE744A}"/>
              </a:ext>
            </a:extLst>
          </p:cNvPr>
          <p:cNvSpPr txBox="1"/>
          <p:nvPr/>
        </p:nvSpPr>
        <p:spPr>
          <a:xfrm>
            <a:off x="770390" y="5868956"/>
            <a:ext cx="10584150" cy="830997"/>
          </a:xfrm>
          <a:prstGeom prst="rect">
            <a:avLst/>
          </a:prstGeom>
          <a:noFill/>
        </p:spPr>
        <p:txBody>
          <a:bodyPr wrap="square" rtlCol="0">
            <a:spAutoFit/>
          </a:bodyPr>
          <a:lstStyle/>
          <a:p>
            <a:r>
              <a:rPr lang="fr-FR" altLang="zh-CN" sz="2400" b="1" dirty="0"/>
              <a:t>8/3 non-synonymous sites</a:t>
            </a:r>
            <a:r>
              <a:rPr lang="en-US" altLang="zh-CN" sz="2400" b="1" dirty="0"/>
              <a:t>(including  1/3 to a stop codon)</a:t>
            </a:r>
            <a:endParaRPr lang="fr-FR" altLang="zh-CN" sz="2400" b="1" dirty="0"/>
          </a:p>
          <a:p>
            <a:r>
              <a:rPr lang="fr-FR" altLang="zh-CN" sz="2400" b="1" dirty="0"/>
              <a:t>1/3 synonymous sites</a:t>
            </a:r>
            <a:endParaRPr lang="zh-CN" altLang="en-US" sz="2400" b="1" dirty="0"/>
          </a:p>
        </p:txBody>
      </p:sp>
    </p:spTree>
    <p:extLst>
      <p:ext uri="{BB962C8B-B14F-4D97-AF65-F5344CB8AC3E}">
        <p14:creationId xmlns:p14="http://schemas.microsoft.com/office/powerpoint/2010/main" val="9526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325EC8-FD2D-4558-BD30-7229C9C433BA}"/>
              </a:ext>
            </a:extLst>
          </p:cNvPr>
          <p:cNvSpPr>
            <a:spLocks noGrp="1"/>
          </p:cNvSpPr>
          <p:nvPr>
            <p:ph type="title"/>
          </p:nvPr>
        </p:nvSpPr>
        <p:spPr>
          <a:xfrm>
            <a:off x="838200" y="18255"/>
            <a:ext cx="10515600" cy="1325563"/>
          </a:xfrm>
        </p:spPr>
        <p:txBody>
          <a:bodyPr/>
          <a:lstStyle/>
          <a:p>
            <a:r>
              <a:rPr lang="it-IT" altLang="zh-CN" b="1" dirty="0"/>
              <a:t>Nei-Gojobori dN/dS estimate (NG86)</a:t>
            </a:r>
            <a:endParaRPr lang="zh-CN" altLang="en-US" b="1" dirty="0"/>
          </a:p>
        </p:txBody>
      </p:sp>
      <p:sp>
        <p:nvSpPr>
          <p:cNvPr id="3" name="内容占位符 2">
            <a:extLst>
              <a:ext uri="{FF2B5EF4-FFF2-40B4-BE49-F238E27FC236}">
                <a16:creationId xmlns:a16="http://schemas.microsoft.com/office/drawing/2014/main" id="{A7CE7824-E3F5-49D6-9FD5-E01E3D86AF3F}"/>
              </a:ext>
            </a:extLst>
          </p:cNvPr>
          <p:cNvSpPr>
            <a:spLocks noGrp="1"/>
          </p:cNvSpPr>
          <p:nvPr>
            <p:ph idx="1"/>
          </p:nvPr>
        </p:nvSpPr>
        <p:spPr>
          <a:xfrm>
            <a:off x="838200" y="1189608"/>
            <a:ext cx="10515600" cy="4987355"/>
          </a:xfrm>
        </p:spPr>
        <p:txBody>
          <a:bodyPr>
            <a:normAutofit fontScale="92500"/>
          </a:bodyPr>
          <a:lstStyle/>
          <a:p>
            <a:r>
              <a:rPr lang="en-US" altLang="zh-CN" dirty="0"/>
              <a:t>For each codon C we define ES(C) and EN(C) - the numbers of synonymous and non-synonymous sites of a codon</a:t>
            </a:r>
          </a:p>
          <a:p>
            <a:pPr lvl="1"/>
            <a:r>
              <a:rPr lang="en-US" altLang="zh-CN" dirty="0"/>
              <a:t>e.g., ES(GAA) = 1/3, EN(GAA) = 8/3.</a:t>
            </a:r>
          </a:p>
          <a:p>
            <a:r>
              <a:rPr lang="en-US" altLang="zh-CN" dirty="0"/>
              <a:t>May also define them as fractions of substitutions that do not lead to stop codons,</a:t>
            </a:r>
          </a:p>
          <a:p>
            <a:pPr lvl="1"/>
            <a:r>
              <a:rPr lang="en-US" altLang="zh-CN" dirty="0"/>
              <a:t>e.g., ES(GAA) = 1/3, EN(GAA) = 7/3.</a:t>
            </a:r>
          </a:p>
          <a:p>
            <a:r>
              <a:rPr lang="en-US" altLang="zh-CN" dirty="0"/>
              <a:t>The sum of ES and EN over all codons in a sequence gives an estimate of expected synonymous and non-synonymous sites in a sequence.</a:t>
            </a:r>
          </a:p>
          <a:p>
            <a:r>
              <a:rPr lang="en-US" altLang="zh-CN" dirty="0"/>
              <a:t>For two sequences (the target of the original method), we average ES(C) and EN(C) at each site.</a:t>
            </a:r>
          </a:p>
          <a:p>
            <a:r>
              <a:rPr lang="en-US" altLang="zh-CN" dirty="0"/>
              <a:t>EN/ES is thus the expected ratio of non-synonymous to synonymous substitutions counts under neutral evolution.</a:t>
            </a:r>
          </a:p>
          <a:p>
            <a:endParaRPr lang="zh-CN" altLang="en-US" dirty="0"/>
          </a:p>
        </p:txBody>
      </p:sp>
    </p:spTree>
    <p:extLst>
      <p:ext uri="{BB962C8B-B14F-4D97-AF65-F5344CB8AC3E}">
        <p14:creationId xmlns:p14="http://schemas.microsoft.com/office/powerpoint/2010/main" val="96975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ED87B-7421-41C3-B40E-36FD0D82C437}"/>
              </a:ext>
            </a:extLst>
          </p:cNvPr>
          <p:cNvSpPr>
            <a:spLocks noGrp="1"/>
          </p:cNvSpPr>
          <p:nvPr>
            <p:ph type="title"/>
          </p:nvPr>
        </p:nvSpPr>
        <p:spPr>
          <a:xfrm>
            <a:off x="838200" y="18255"/>
            <a:ext cx="10515600" cy="1325563"/>
          </a:xfrm>
        </p:spPr>
        <p:txBody>
          <a:bodyPr/>
          <a:lstStyle/>
          <a:p>
            <a:r>
              <a:rPr lang="en-US" altLang="zh-CN" b="1" dirty="0"/>
              <a:t>NG86 example</a:t>
            </a:r>
            <a:endParaRPr lang="zh-CN" altLang="en-US" b="1" dirty="0"/>
          </a:p>
        </p:txBody>
      </p:sp>
      <p:sp>
        <p:nvSpPr>
          <p:cNvPr id="3" name="内容占位符 2">
            <a:extLst>
              <a:ext uri="{FF2B5EF4-FFF2-40B4-BE49-F238E27FC236}">
                <a16:creationId xmlns:a16="http://schemas.microsoft.com/office/drawing/2014/main" id="{A801E8BC-33A1-4C72-A1BC-5FABCB63BDEA}"/>
              </a:ext>
            </a:extLst>
          </p:cNvPr>
          <p:cNvSpPr>
            <a:spLocks noGrp="1"/>
          </p:cNvSpPr>
          <p:nvPr>
            <p:ph idx="1"/>
          </p:nvPr>
        </p:nvSpPr>
        <p:spPr>
          <a:xfrm>
            <a:off x="838200" y="5299969"/>
            <a:ext cx="10515600" cy="876994"/>
          </a:xfrm>
        </p:spPr>
        <p:txBody>
          <a:bodyPr/>
          <a:lstStyle/>
          <a:p>
            <a:r>
              <a:rPr lang="en-US" altLang="zh-CN" dirty="0"/>
              <a:t>ES = 3½, EN = 14⅙: under neutrality, would expect the ratio of non-synonymous to synonymous substitutions of EN/ES ~ 4</a:t>
            </a:r>
            <a:endParaRPr lang="zh-CN" altLang="en-US" dirty="0"/>
          </a:p>
        </p:txBody>
      </p:sp>
      <p:pic>
        <p:nvPicPr>
          <p:cNvPr id="4" name="图片 3">
            <a:extLst>
              <a:ext uri="{FF2B5EF4-FFF2-40B4-BE49-F238E27FC236}">
                <a16:creationId xmlns:a16="http://schemas.microsoft.com/office/drawing/2014/main" id="{FA4E736F-335B-490C-9A56-DD27E558157E}"/>
              </a:ext>
            </a:extLst>
          </p:cNvPr>
          <p:cNvPicPr>
            <a:picLocks noChangeAspect="1"/>
          </p:cNvPicPr>
          <p:nvPr/>
        </p:nvPicPr>
        <p:blipFill>
          <a:blip r:embed="rId2"/>
          <a:stretch>
            <a:fillRect/>
          </a:stretch>
        </p:blipFill>
        <p:spPr>
          <a:xfrm>
            <a:off x="1918840" y="1105066"/>
            <a:ext cx="8354319" cy="4036283"/>
          </a:xfrm>
          <a:prstGeom prst="rect">
            <a:avLst/>
          </a:prstGeom>
        </p:spPr>
      </p:pic>
    </p:spTree>
    <p:extLst>
      <p:ext uri="{BB962C8B-B14F-4D97-AF65-F5344CB8AC3E}">
        <p14:creationId xmlns:p14="http://schemas.microsoft.com/office/powerpoint/2010/main" val="11899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DACBF-1A20-4ECD-902C-AB7215CDDD06}"/>
              </a:ext>
            </a:extLst>
          </p:cNvPr>
          <p:cNvSpPr>
            <a:spLocks noGrp="1"/>
          </p:cNvSpPr>
          <p:nvPr>
            <p:ph type="title"/>
          </p:nvPr>
        </p:nvSpPr>
        <p:spPr>
          <a:xfrm>
            <a:off x="838200" y="0"/>
            <a:ext cx="10515600" cy="1325563"/>
          </a:xfrm>
        </p:spPr>
        <p:txBody>
          <a:bodyPr/>
          <a:lstStyle/>
          <a:p>
            <a:r>
              <a:rPr lang="en-US" altLang="zh-CN" b="1" dirty="0"/>
              <a:t>NG86 example</a:t>
            </a:r>
            <a:endParaRPr lang="zh-CN" altLang="en-US" b="1" dirty="0"/>
          </a:p>
        </p:txBody>
      </p:sp>
      <p:sp>
        <p:nvSpPr>
          <p:cNvPr id="3" name="内容占位符 2">
            <a:extLst>
              <a:ext uri="{FF2B5EF4-FFF2-40B4-BE49-F238E27FC236}">
                <a16:creationId xmlns:a16="http://schemas.microsoft.com/office/drawing/2014/main" id="{90721F93-4236-4CB2-9252-D5DD92DBD4A5}"/>
              </a:ext>
            </a:extLst>
          </p:cNvPr>
          <p:cNvSpPr>
            <a:spLocks noGrp="1"/>
          </p:cNvSpPr>
          <p:nvPr>
            <p:ph idx="1"/>
          </p:nvPr>
        </p:nvSpPr>
        <p:spPr>
          <a:xfrm>
            <a:off x="838200" y="1482571"/>
            <a:ext cx="10515600" cy="4694392"/>
          </a:xfrm>
        </p:spPr>
        <p:txBody>
          <a:bodyPr>
            <a:normAutofit/>
          </a:bodyPr>
          <a:lstStyle/>
          <a:p>
            <a:r>
              <a:rPr lang="en-US" altLang="zh-CN" dirty="0"/>
              <a:t>The observed N/S ratio (1.0) is lower than the expected EN/ES ratio (4.05).</a:t>
            </a:r>
          </a:p>
          <a:p>
            <a:r>
              <a:rPr lang="en-US" altLang="zh-CN" dirty="0"/>
              <a:t>The ratio of the ratios (N:S)/(EN:ES) yields dN/dS=1/4.05~0.25.</a:t>
            </a:r>
          </a:p>
          <a:p>
            <a:r>
              <a:rPr lang="en-US" altLang="zh-CN" dirty="0"/>
              <a:t>This ratio quantifies the excess or paucity of non-synonymous substitutions and is near one for neutrally evolving sequences/sites.</a:t>
            </a:r>
          </a:p>
          <a:p>
            <a:r>
              <a:rPr lang="en-US" altLang="zh-CN" dirty="0"/>
              <a:t>Because there are fewer non-synonymous substitutions than expected, we conclude that most non-synonymous mutations are removed by natural selection, i.e., the sequences are under negative selection.</a:t>
            </a:r>
            <a:endParaRPr lang="zh-CN" altLang="en-US" dirty="0"/>
          </a:p>
        </p:txBody>
      </p:sp>
    </p:spTree>
    <p:extLst>
      <p:ext uri="{BB962C8B-B14F-4D97-AF65-F5344CB8AC3E}">
        <p14:creationId xmlns:p14="http://schemas.microsoft.com/office/powerpoint/2010/main" val="24125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2E7AFE-4564-4CB1-8341-BA2ECF95A3F5}"/>
              </a:ext>
            </a:extLst>
          </p:cNvPr>
          <p:cNvSpPr>
            <a:spLocks noGrp="1"/>
          </p:cNvSpPr>
          <p:nvPr>
            <p:ph type="title"/>
          </p:nvPr>
        </p:nvSpPr>
        <p:spPr/>
        <p:txBody>
          <a:bodyPr/>
          <a:lstStyle/>
          <a:p>
            <a:r>
              <a:rPr lang="en-US" altLang="zh-CN" b="1" dirty="0"/>
              <a:t>NG86 limitations: multiple substitutions</a:t>
            </a:r>
            <a:endParaRPr lang="zh-CN" altLang="en-US" b="1" dirty="0"/>
          </a:p>
        </p:txBody>
      </p:sp>
      <p:sp>
        <p:nvSpPr>
          <p:cNvPr id="3" name="内容占位符 2">
            <a:extLst>
              <a:ext uri="{FF2B5EF4-FFF2-40B4-BE49-F238E27FC236}">
                <a16:creationId xmlns:a16="http://schemas.microsoft.com/office/drawing/2014/main" id="{C60BF692-C1CA-459B-8E77-D616BC458327}"/>
              </a:ext>
            </a:extLst>
          </p:cNvPr>
          <p:cNvSpPr>
            <a:spLocks noGrp="1"/>
          </p:cNvSpPr>
          <p:nvPr>
            <p:ph idx="1"/>
          </p:nvPr>
        </p:nvSpPr>
        <p:spPr>
          <a:xfrm>
            <a:off x="838200" y="1825625"/>
            <a:ext cx="10515600" cy="4667250"/>
          </a:xfrm>
        </p:spPr>
        <p:txBody>
          <a:bodyPr>
            <a:normAutofit/>
          </a:bodyPr>
          <a:lstStyle/>
          <a:p>
            <a:r>
              <a:rPr lang="en-US" altLang="zh-CN" dirty="0"/>
              <a:t>How many synonymous and how many non-synonymous substitutions does it take to replace CCA with CAG?</a:t>
            </a:r>
          </a:p>
          <a:p>
            <a:r>
              <a:rPr lang="en-US" altLang="zh-CN" dirty="0"/>
              <a:t>Assume the shortest path (minimum of 2 substitutions)</a:t>
            </a:r>
          </a:p>
          <a:p>
            <a:pPr lvl="2"/>
            <a:r>
              <a:rPr lang="en-US" altLang="zh-CN" dirty="0"/>
              <a:t>Option 1: CCA (Proline)⟹ CAA (Histidine) ⟹ CAG (Glutamine)</a:t>
            </a:r>
          </a:p>
          <a:p>
            <a:pPr lvl="2"/>
            <a:r>
              <a:rPr lang="en-US" altLang="zh-CN" dirty="0"/>
              <a:t>Option 2: CCA (Proline)⟹ CCG (Proline) ⟹ CAG (Glutamine).</a:t>
            </a:r>
          </a:p>
          <a:p>
            <a:r>
              <a:rPr lang="en-US" altLang="zh-CN" dirty="0"/>
              <a:t>Average over the paths: 0.5 synonymous and 1.5 non-synonymous substitutions.</a:t>
            </a:r>
          </a:p>
          <a:p>
            <a:r>
              <a:rPr lang="en-US" altLang="zh-CN" dirty="0"/>
              <a:t>Intuitively, paths should not be equiprobable, e.g., because it should be more expensive to route evolution through (presumably) suboptimal intermediate amino acids.</a:t>
            </a:r>
            <a:endParaRPr lang="zh-CN" altLang="en-US" dirty="0"/>
          </a:p>
        </p:txBody>
      </p:sp>
    </p:spTree>
    <p:extLst>
      <p:ext uri="{BB962C8B-B14F-4D97-AF65-F5344CB8AC3E}">
        <p14:creationId xmlns:p14="http://schemas.microsoft.com/office/powerpoint/2010/main" val="15077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C54235-B087-4783-8DF1-2984B38D3FBF}"/>
              </a:ext>
            </a:extLst>
          </p:cNvPr>
          <p:cNvPicPr>
            <a:picLocks noChangeAspect="1"/>
          </p:cNvPicPr>
          <p:nvPr/>
        </p:nvPicPr>
        <p:blipFill>
          <a:blip r:embed="rId2"/>
          <a:stretch>
            <a:fillRect/>
          </a:stretch>
        </p:blipFill>
        <p:spPr>
          <a:xfrm>
            <a:off x="1047722" y="1243741"/>
            <a:ext cx="9738465" cy="3137950"/>
          </a:xfrm>
          <a:prstGeom prst="rect">
            <a:avLst/>
          </a:prstGeom>
        </p:spPr>
      </p:pic>
      <p:sp>
        <p:nvSpPr>
          <p:cNvPr id="2" name="标题 1">
            <a:extLst>
              <a:ext uri="{FF2B5EF4-FFF2-40B4-BE49-F238E27FC236}">
                <a16:creationId xmlns:a16="http://schemas.microsoft.com/office/drawing/2014/main" id="{68CD1BEE-68D8-4119-B8FF-567392FBFA28}"/>
              </a:ext>
            </a:extLst>
          </p:cNvPr>
          <p:cNvSpPr>
            <a:spLocks noGrp="1"/>
          </p:cNvSpPr>
          <p:nvPr>
            <p:ph type="title"/>
          </p:nvPr>
        </p:nvSpPr>
        <p:spPr>
          <a:xfrm>
            <a:off x="838200" y="0"/>
            <a:ext cx="10515600" cy="1325563"/>
          </a:xfrm>
        </p:spPr>
        <p:txBody>
          <a:bodyPr>
            <a:normAutofit fontScale="90000"/>
          </a:bodyPr>
          <a:lstStyle/>
          <a:p>
            <a:r>
              <a:rPr lang="en-US" altLang="zh-CN" b="1" dirty="0"/>
              <a:t>NG86 limitations: underestimation of</a:t>
            </a:r>
            <a:br>
              <a:rPr lang="en-US" altLang="zh-CN" b="1" dirty="0"/>
            </a:br>
            <a:r>
              <a:rPr lang="en-US" altLang="zh-CN" b="1" dirty="0"/>
              <a:t>substitution counts for higher divergence levels</a:t>
            </a:r>
            <a:endParaRPr lang="zh-CN" altLang="en-US" b="1" dirty="0"/>
          </a:p>
        </p:txBody>
      </p:sp>
      <p:sp>
        <p:nvSpPr>
          <p:cNvPr id="3" name="内容占位符 2">
            <a:extLst>
              <a:ext uri="{FF2B5EF4-FFF2-40B4-BE49-F238E27FC236}">
                <a16:creationId xmlns:a16="http://schemas.microsoft.com/office/drawing/2014/main" id="{27551490-C52A-4F4D-83BC-3E2B2DA5DA06}"/>
              </a:ext>
            </a:extLst>
          </p:cNvPr>
          <p:cNvSpPr>
            <a:spLocks noGrp="1"/>
          </p:cNvSpPr>
          <p:nvPr>
            <p:ph idx="1"/>
          </p:nvPr>
        </p:nvSpPr>
        <p:spPr>
          <a:xfrm>
            <a:off x="838200" y="4381691"/>
            <a:ext cx="10515600" cy="2476309"/>
          </a:xfrm>
        </p:spPr>
        <p:txBody>
          <a:bodyPr>
            <a:normAutofit lnSpcReduction="10000"/>
          </a:bodyPr>
          <a:lstStyle/>
          <a:p>
            <a:r>
              <a:rPr lang="en-US" altLang="zh-CN" sz="2000" dirty="0"/>
              <a:t>Analogous to how p-distance underestimates true divergence due to multiple hits.</a:t>
            </a:r>
          </a:p>
          <a:p>
            <a:r>
              <a:rPr lang="en-US" altLang="zh-CN" sz="2000" dirty="0"/>
              <a:t>Simulated 100 replicates of 1000 nucleotide long sequences for various divergence levels (substitutions/site).</a:t>
            </a:r>
          </a:p>
          <a:p>
            <a:r>
              <a:rPr lang="en-US" altLang="zh-CN" sz="2000" dirty="0"/>
              <a:t>Plotted ‘true’ divergence vs that estimated by p-distance.</a:t>
            </a:r>
          </a:p>
          <a:p>
            <a:r>
              <a:rPr lang="en-US" altLang="zh-CN" sz="2000" dirty="0"/>
              <a:t>Even for divergence of 0.25 (1/4 sites have mutation on average), p-distance already significantly underestimates the true level: 0.2125 (0.19-0.241 95% range).</a:t>
            </a:r>
          </a:p>
          <a:p>
            <a:r>
              <a:rPr lang="en-US" altLang="zh-CN" sz="2000" dirty="0"/>
              <a:t>Underestimation becomes progressively worse for larger divergence levels.</a:t>
            </a:r>
            <a:endParaRPr lang="zh-CN" altLang="en-US" sz="2000" dirty="0"/>
          </a:p>
        </p:txBody>
      </p:sp>
    </p:spTree>
    <p:extLst>
      <p:ext uri="{BB962C8B-B14F-4D97-AF65-F5344CB8AC3E}">
        <p14:creationId xmlns:p14="http://schemas.microsoft.com/office/powerpoint/2010/main" val="549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A78BD0-2213-4D41-9D12-04AA51AB12B0}"/>
              </a:ext>
            </a:extLst>
          </p:cNvPr>
          <p:cNvSpPr>
            <a:spLocks noGrp="1"/>
          </p:cNvSpPr>
          <p:nvPr>
            <p:ph type="title"/>
          </p:nvPr>
        </p:nvSpPr>
        <p:spPr>
          <a:xfrm>
            <a:off x="838200" y="18255"/>
            <a:ext cx="10515600" cy="1325563"/>
          </a:xfrm>
        </p:spPr>
        <p:txBody>
          <a:bodyPr/>
          <a:lstStyle/>
          <a:p>
            <a:r>
              <a:rPr lang="en-US" altLang="zh-CN" b="1" dirty="0"/>
              <a:t>NG86 limitations: ignoring phylogenies</a:t>
            </a:r>
            <a:endParaRPr lang="zh-CN" altLang="en-US" b="1" dirty="0"/>
          </a:p>
        </p:txBody>
      </p:sp>
      <p:sp>
        <p:nvSpPr>
          <p:cNvPr id="3" name="内容占位符 2">
            <a:extLst>
              <a:ext uri="{FF2B5EF4-FFF2-40B4-BE49-F238E27FC236}">
                <a16:creationId xmlns:a16="http://schemas.microsoft.com/office/drawing/2014/main" id="{8D3A93AA-FDEA-4860-8AA2-7A267083324F}"/>
              </a:ext>
            </a:extLst>
          </p:cNvPr>
          <p:cNvSpPr>
            <a:spLocks noGrp="1"/>
          </p:cNvSpPr>
          <p:nvPr>
            <p:ph idx="1"/>
          </p:nvPr>
        </p:nvSpPr>
        <p:spPr>
          <a:xfrm>
            <a:off x="838200" y="5683615"/>
            <a:ext cx="10515600" cy="1019036"/>
          </a:xfrm>
        </p:spPr>
        <p:txBody>
          <a:bodyPr>
            <a:normAutofit fontScale="92500" lnSpcReduction="10000"/>
          </a:bodyPr>
          <a:lstStyle/>
          <a:p>
            <a:pPr marL="0" indent="0">
              <a:buNone/>
            </a:pPr>
            <a:r>
              <a:rPr lang="en-US" altLang="zh-CN" sz="1800" dirty="0"/>
              <a:t>Effect of phylogeny on estimating synonymous and nonsynonymous substitution counts in a dataset of Influenza A/H5N1 haemagglutinin sequences. Using the maximum likelihood tree on the left, the observed variation can be parsimoniously explained with one nonsynonymous substitution along the darker branch, whereas the star tree on the right involves at least two.</a:t>
            </a:r>
            <a:endParaRPr lang="zh-CN" altLang="en-US" sz="1800" dirty="0"/>
          </a:p>
        </p:txBody>
      </p:sp>
      <p:pic>
        <p:nvPicPr>
          <p:cNvPr id="4" name="图片 3">
            <a:extLst>
              <a:ext uri="{FF2B5EF4-FFF2-40B4-BE49-F238E27FC236}">
                <a16:creationId xmlns:a16="http://schemas.microsoft.com/office/drawing/2014/main" id="{7959A29D-3C0F-4D51-B290-146A523BA4FE}"/>
              </a:ext>
            </a:extLst>
          </p:cNvPr>
          <p:cNvPicPr>
            <a:picLocks noChangeAspect="1"/>
          </p:cNvPicPr>
          <p:nvPr/>
        </p:nvPicPr>
        <p:blipFill>
          <a:blip r:embed="rId3"/>
          <a:stretch>
            <a:fillRect/>
          </a:stretch>
        </p:blipFill>
        <p:spPr>
          <a:xfrm>
            <a:off x="2346523" y="1053462"/>
            <a:ext cx="6607441" cy="4630153"/>
          </a:xfrm>
          <a:prstGeom prst="rect">
            <a:avLst/>
          </a:prstGeom>
        </p:spPr>
      </p:pic>
    </p:spTree>
    <p:extLst>
      <p:ext uri="{BB962C8B-B14F-4D97-AF65-F5344CB8AC3E}">
        <p14:creationId xmlns:p14="http://schemas.microsoft.com/office/powerpoint/2010/main" val="249607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9AC35E-CE6A-474D-B7B6-8B5671F777C8}"/>
              </a:ext>
            </a:extLst>
          </p:cNvPr>
          <p:cNvSpPr>
            <a:spLocks noGrp="1"/>
          </p:cNvSpPr>
          <p:nvPr>
            <p:ph type="title"/>
          </p:nvPr>
        </p:nvSpPr>
        <p:spPr>
          <a:xfrm>
            <a:off x="838200" y="18255"/>
            <a:ext cx="10515600" cy="1325563"/>
          </a:xfrm>
        </p:spPr>
        <p:txBody>
          <a:bodyPr>
            <a:normAutofit/>
          </a:bodyPr>
          <a:lstStyle/>
          <a:p>
            <a:r>
              <a:rPr lang="en-US" altLang="zh-CN" b="1" dirty="0"/>
              <a:t>NG86 limitations: averaging across all sites in a gene</a:t>
            </a:r>
            <a:endParaRPr lang="zh-CN" altLang="en-US" b="1" dirty="0"/>
          </a:p>
        </p:txBody>
      </p:sp>
      <p:sp>
        <p:nvSpPr>
          <p:cNvPr id="3" name="内容占位符 2">
            <a:extLst>
              <a:ext uri="{FF2B5EF4-FFF2-40B4-BE49-F238E27FC236}">
                <a16:creationId xmlns:a16="http://schemas.microsoft.com/office/drawing/2014/main" id="{9A5F3755-9CF9-4B98-9DE2-0BD72825F4FA}"/>
              </a:ext>
            </a:extLst>
          </p:cNvPr>
          <p:cNvSpPr>
            <a:spLocks noGrp="1"/>
          </p:cNvSpPr>
          <p:nvPr>
            <p:ph idx="1"/>
          </p:nvPr>
        </p:nvSpPr>
        <p:spPr>
          <a:xfrm>
            <a:off x="838200" y="1343818"/>
            <a:ext cx="10515600" cy="4833145"/>
          </a:xfrm>
        </p:spPr>
        <p:txBody>
          <a:bodyPr>
            <a:normAutofit lnSpcReduction="10000"/>
          </a:bodyPr>
          <a:lstStyle/>
          <a:p>
            <a:r>
              <a:rPr lang="en-US" altLang="zh-CN" dirty="0"/>
              <a:t>Different sites in a gene will be subject to different selective forces</a:t>
            </a:r>
          </a:p>
          <a:p>
            <a:r>
              <a:rPr lang="en-US" altLang="zh-CN" dirty="0"/>
              <a:t>A gene-wide measure of selection is going to average these effects</a:t>
            </a:r>
          </a:p>
          <a:p>
            <a:r>
              <a:rPr lang="en-US" altLang="zh-CN" dirty="0"/>
              <a:t>Most sites in most genes will be maintained by purifying selection</a:t>
            </a:r>
          </a:p>
          <a:p>
            <a:r>
              <a:rPr lang="en-US" altLang="zh-CN" dirty="0"/>
              <a:t>Positively selected sites are of great biological interest, because they point to how a particular gene can respond to selective pressures</a:t>
            </a:r>
          </a:p>
          <a:p>
            <a:r>
              <a:rPr lang="en-US" altLang="zh-CN" dirty="0"/>
              <a:t>Negatively selected sites are also of interest, because they point to functional constraint, and could be used to guide drug or vaccine design</a:t>
            </a:r>
          </a:p>
          <a:p>
            <a:r>
              <a:rPr lang="en-US" altLang="zh-CN" dirty="0"/>
              <a:t>Must develop methods that are able to disentangle the contributions of individual sites</a:t>
            </a:r>
            <a:endParaRPr lang="zh-CN" altLang="en-US" dirty="0"/>
          </a:p>
        </p:txBody>
      </p:sp>
    </p:spTree>
    <p:extLst>
      <p:ext uri="{BB962C8B-B14F-4D97-AF65-F5344CB8AC3E}">
        <p14:creationId xmlns:p14="http://schemas.microsoft.com/office/powerpoint/2010/main" val="264477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CFF26D-C247-4959-B8BC-8262EAEF6742}"/>
              </a:ext>
            </a:extLst>
          </p:cNvPr>
          <p:cNvSpPr>
            <a:spLocks noGrp="1"/>
          </p:cNvSpPr>
          <p:nvPr>
            <p:ph type="title"/>
          </p:nvPr>
        </p:nvSpPr>
        <p:spPr>
          <a:xfrm>
            <a:off x="838200" y="18255"/>
            <a:ext cx="10515600" cy="1325563"/>
          </a:xfrm>
        </p:spPr>
        <p:txBody>
          <a:bodyPr/>
          <a:lstStyle/>
          <a:p>
            <a:r>
              <a:rPr lang="en-US" altLang="zh-CN" b="1" dirty="0"/>
              <a:t>Codon-substitution models</a:t>
            </a:r>
            <a:endParaRPr lang="zh-CN" altLang="en-US" b="1" dirty="0"/>
          </a:p>
        </p:txBody>
      </p:sp>
      <p:sp>
        <p:nvSpPr>
          <p:cNvPr id="3" name="内容占位符 2">
            <a:extLst>
              <a:ext uri="{FF2B5EF4-FFF2-40B4-BE49-F238E27FC236}">
                <a16:creationId xmlns:a16="http://schemas.microsoft.com/office/drawing/2014/main" id="{D85FA3F7-CFEB-40FC-9AFA-C6AA35A61E04}"/>
              </a:ext>
            </a:extLst>
          </p:cNvPr>
          <p:cNvSpPr>
            <a:spLocks noGrp="1"/>
          </p:cNvSpPr>
          <p:nvPr>
            <p:ph idx="1"/>
          </p:nvPr>
        </p:nvSpPr>
        <p:spPr>
          <a:xfrm>
            <a:off x="838200" y="1056443"/>
            <a:ext cx="10515600" cy="5120520"/>
          </a:xfrm>
        </p:spPr>
        <p:txBody>
          <a:bodyPr>
            <a:normAutofit/>
          </a:bodyPr>
          <a:lstStyle/>
          <a:p>
            <a:r>
              <a:rPr lang="en-US" altLang="zh-CN" dirty="0"/>
              <a:t>In 1994, first tractable mechanistic evolutionary models for codon sequences were proposed by Muse and </a:t>
            </a:r>
            <a:r>
              <a:rPr lang="en-US" altLang="zh-CN" dirty="0" err="1"/>
              <a:t>Gaut</a:t>
            </a:r>
            <a:r>
              <a:rPr lang="en-US" altLang="zh-CN" dirty="0"/>
              <a:t> (MG94), and, independently, by Goldman and Yang (GY94) [in the same issue of MBE, back to back]</a:t>
            </a:r>
          </a:p>
          <a:p>
            <a:r>
              <a:rPr lang="en-US" altLang="zh-CN" dirty="0"/>
              <a:t>Markov models of codon substitution provide a powerful framework for estimating substitution rates from coding sequence data, as they</a:t>
            </a:r>
          </a:p>
          <a:p>
            <a:pPr lvl="2"/>
            <a:r>
              <a:rPr lang="en-US" altLang="zh-CN" dirty="0"/>
              <a:t>encode our mechanistic understanding of the evolutionary process,</a:t>
            </a:r>
          </a:p>
          <a:p>
            <a:pPr lvl="2"/>
            <a:r>
              <a:rPr lang="en-US" altLang="zh-CN" dirty="0"/>
              <a:t>enable one to compute phylogenetic likelihood,</a:t>
            </a:r>
          </a:p>
          <a:p>
            <a:pPr lvl="2"/>
            <a:r>
              <a:rPr lang="en-US" altLang="zh-CN" dirty="0"/>
              <a:t>permit Hypothesis testing or Bayesian inference,</a:t>
            </a:r>
          </a:p>
          <a:p>
            <a:pPr lvl="2"/>
            <a:r>
              <a:rPr lang="en-US" altLang="zh-CN" dirty="0"/>
              <a:t>systematically account for confounding processes (unequal base frequencies, nucleotide substitution biases, etc.),</a:t>
            </a:r>
          </a:p>
          <a:p>
            <a:pPr lvl="2"/>
            <a:r>
              <a:rPr lang="en-US" altLang="zh-CN" dirty="0"/>
              <a:t>afford many opportunities for extension and refinement (still happening today).</a:t>
            </a:r>
            <a:endParaRPr lang="zh-CN" altLang="en-US" dirty="0"/>
          </a:p>
        </p:txBody>
      </p:sp>
    </p:spTree>
    <p:extLst>
      <p:ext uri="{BB962C8B-B14F-4D97-AF65-F5344CB8AC3E}">
        <p14:creationId xmlns:p14="http://schemas.microsoft.com/office/powerpoint/2010/main" val="25212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B5C822-D949-46EB-9699-0AC0025580FD}"/>
              </a:ext>
            </a:extLst>
          </p:cNvPr>
          <p:cNvSpPr>
            <a:spLocks noGrp="1"/>
          </p:cNvSpPr>
          <p:nvPr>
            <p:ph type="title"/>
          </p:nvPr>
        </p:nvSpPr>
        <p:spPr>
          <a:xfrm>
            <a:off x="841899" y="7281"/>
            <a:ext cx="10515600" cy="965771"/>
          </a:xfrm>
        </p:spPr>
        <p:txBody>
          <a:bodyPr/>
          <a:lstStyle/>
          <a:p>
            <a:r>
              <a:rPr lang="en-US" altLang="zh-CN" b="1" dirty="0"/>
              <a:t>Rate matrix for an MG-style codon model</a:t>
            </a:r>
            <a:endParaRPr lang="zh-CN" altLang="en-US" b="1" dirty="0"/>
          </a:p>
        </p:txBody>
      </p:sp>
      <p:sp>
        <p:nvSpPr>
          <p:cNvPr id="3" name="内容占位符 2">
            <a:extLst>
              <a:ext uri="{FF2B5EF4-FFF2-40B4-BE49-F238E27FC236}">
                <a16:creationId xmlns:a16="http://schemas.microsoft.com/office/drawing/2014/main" id="{1850ABD5-011C-4E3C-9532-CD45C13B0F8A}"/>
              </a:ext>
            </a:extLst>
          </p:cNvPr>
          <p:cNvSpPr>
            <a:spLocks noGrp="1"/>
          </p:cNvSpPr>
          <p:nvPr>
            <p:ph idx="1"/>
          </p:nvPr>
        </p:nvSpPr>
        <p:spPr>
          <a:xfrm>
            <a:off x="838200" y="5539664"/>
            <a:ext cx="10515600" cy="965771"/>
          </a:xfrm>
        </p:spPr>
        <p:txBody>
          <a:bodyPr>
            <a:normAutofit fontScale="92500" lnSpcReduction="10000"/>
          </a:bodyPr>
          <a:lstStyle/>
          <a:p>
            <a:pPr marL="0" indent="0">
              <a:buNone/>
            </a:pPr>
            <a:r>
              <a:rPr lang="en-US" altLang="zh-CN" sz="3200" b="1"/>
              <a:t>α (syn. rate) and β (non-syn. rate)</a:t>
            </a:r>
          </a:p>
          <a:p>
            <a:pPr marL="0" indent="0">
              <a:buNone/>
            </a:pPr>
            <a:r>
              <a:rPr lang="en-US" altLang="zh-CN" sz="3200" b="1"/>
              <a:t>are the key quantities for all selection analyses</a:t>
            </a:r>
            <a:endParaRPr lang="zh-CN" altLang="en-US" sz="3200" b="1" dirty="0"/>
          </a:p>
        </p:txBody>
      </p:sp>
      <p:pic>
        <p:nvPicPr>
          <p:cNvPr id="4" name="图片 3">
            <a:extLst>
              <a:ext uri="{FF2B5EF4-FFF2-40B4-BE49-F238E27FC236}">
                <a16:creationId xmlns:a16="http://schemas.microsoft.com/office/drawing/2014/main" id="{CEE0899E-B5E2-43B0-9569-488DC2015812}"/>
              </a:ext>
            </a:extLst>
          </p:cNvPr>
          <p:cNvPicPr>
            <a:picLocks noChangeAspect="1"/>
          </p:cNvPicPr>
          <p:nvPr/>
        </p:nvPicPr>
        <p:blipFill>
          <a:blip r:embed="rId2"/>
          <a:stretch>
            <a:fillRect/>
          </a:stretch>
        </p:blipFill>
        <p:spPr>
          <a:xfrm>
            <a:off x="838200" y="1039633"/>
            <a:ext cx="9309482" cy="4433450"/>
          </a:xfrm>
          <a:prstGeom prst="rect">
            <a:avLst/>
          </a:prstGeom>
        </p:spPr>
      </p:pic>
    </p:spTree>
    <p:extLst>
      <p:ext uri="{BB962C8B-B14F-4D97-AF65-F5344CB8AC3E}">
        <p14:creationId xmlns:p14="http://schemas.microsoft.com/office/powerpoint/2010/main" val="416251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19F884-2F91-4465-8988-4644131C93B8}"/>
              </a:ext>
            </a:extLst>
          </p:cNvPr>
          <p:cNvSpPr>
            <a:spLocks noGrp="1"/>
          </p:cNvSpPr>
          <p:nvPr>
            <p:ph type="title"/>
          </p:nvPr>
        </p:nvSpPr>
        <p:spPr>
          <a:xfrm>
            <a:off x="838200" y="0"/>
            <a:ext cx="10515600" cy="1325563"/>
          </a:xfrm>
        </p:spPr>
        <p:txBody>
          <a:bodyPr/>
          <a:lstStyle/>
          <a:p>
            <a:r>
              <a:rPr lang="en-US" altLang="zh-CN" b="1" dirty="0"/>
              <a:t>Natural Selection</a:t>
            </a:r>
            <a:endParaRPr lang="zh-CN" altLang="en-US" b="1" dirty="0"/>
          </a:p>
        </p:txBody>
      </p:sp>
      <p:sp>
        <p:nvSpPr>
          <p:cNvPr id="3" name="内容占位符 2">
            <a:extLst>
              <a:ext uri="{FF2B5EF4-FFF2-40B4-BE49-F238E27FC236}">
                <a16:creationId xmlns:a16="http://schemas.microsoft.com/office/drawing/2014/main" id="{1A15C688-5A6C-44E3-9A97-E137E4262B2A}"/>
              </a:ext>
            </a:extLst>
          </p:cNvPr>
          <p:cNvSpPr>
            <a:spLocks noGrp="1"/>
          </p:cNvSpPr>
          <p:nvPr>
            <p:ph idx="1"/>
          </p:nvPr>
        </p:nvSpPr>
        <p:spPr>
          <a:xfrm>
            <a:off x="838200" y="1109709"/>
            <a:ext cx="10515600" cy="5557421"/>
          </a:xfrm>
        </p:spPr>
        <p:txBody>
          <a:bodyPr>
            <a:normAutofit/>
          </a:bodyPr>
          <a:lstStyle/>
          <a:p>
            <a:r>
              <a:rPr lang="en-US" altLang="zh-CN" dirty="0"/>
              <a:t>Mutation, recombination and other processes introduce variation into genomes of organisms.</a:t>
            </a:r>
          </a:p>
          <a:p>
            <a:r>
              <a:rPr lang="en-US" altLang="zh-CN" dirty="0"/>
              <a:t>The fitness of an organism describes how well it can survive or grow in a given environment, or how well it can pass on its genetic material to future generations.</a:t>
            </a:r>
          </a:p>
          <a:p>
            <a:r>
              <a:rPr lang="en-US" altLang="zh-CN" dirty="0"/>
              <a:t>Any mutation can be </a:t>
            </a:r>
          </a:p>
          <a:p>
            <a:pPr lvl="1"/>
            <a:r>
              <a:rPr lang="en-US" altLang="zh-CN" dirty="0"/>
              <a:t>Neutral: no or little change in fitness </a:t>
            </a:r>
          </a:p>
          <a:p>
            <a:pPr lvl="1"/>
            <a:r>
              <a:rPr lang="en-US" altLang="zh-CN" dirty="0"/>
              <a:t>Deleterious: reduced fitness</a:t>
            </a:r>
          </a:p>
          <a:p>
            <a:pPr lvl="1"/>
            <a:r>
              <a:rPr lang="en-US" altLang="zh-CN" dirty="0"/>
              <a:t>Adaptive: increased fitness.</a:t>
            </a:r>
          </a:p>
          <a:p>
            <a:r>
              <a:rPr lang="en-US" altLang="zh-CN" dirty="0"/>
              <a:t>The same mutation can have different fitness costs in different environments (fitness landscape), and different genetic backgrounds (epistasis).</a:t>
            </a:r>
          </a:p>
        </p:txBody>
      </p:sp>
    </p:spTree>
    <p:extLst>
      <p:ext uri="{BB962C8B-B14F-4D97-AF65-F5344CB8AC3E}">
        <p14:creationId xmlns:p14="http://schemas.microsoft.com/office/powerpoint/2010/main" val="350027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EDC70-B00F-4370-A4B1-76BF7319BC46}"/>
              </a:ext>
            </a:extLst>
          </p:cNvPr>
          <p:cNvSpPr>
            <a:spLocks noGrp="1"/>
          </p:cNvSpPr>
          <p:nvPr>
            <p:ph type="title"/>
          </p:nvPr>
        </p:nvSpPr>
        <p:spPr>
          <a:xfrm>
            <a:off x="838200" y="466077"/>
            <a:ext cx="10515600" cy="735706"/>
          </a:xfrm>
        </p:spPr>
        <p:txBody>
          <a:bodyPr/>
          <a:lstStyle/>
          <a:p>
            <a:r>
              <a:rPr lang="en-US" altLang="zh-CN" b="1" dirty="0"/>
              <a:t>Computing the transition probabilities</a:t>
            </a:r>
            <a:endParaRPr lang="zh-CN" altLang="en-US" b="1" dirty="0"/>
          </a:p>
        </p:txBody>
      </p:sp>
      <p:sp>
        <p:nvSpPr>
          <p:cNvPr id="3" name="内容占位符 2">
            <a:extLst>
              <a:ext uri="{FF2B5EF4-FFF2-40B4-BE49-F238E27FC236}">
                <a16:creationId xmlns:a16="http://schemas.microsoft.com/office/drawing/2014/main" id="{E5069F1B-DAE5-46C5-8243-56EFF5AE5FE4}"/>
              </a:ext>
            </a:extLst>
          </p:cNvPr>
          <p:cNvSpPr>
            <a:spLocks noGrp="1"/>
          </p:cNvSpPr>
          <p:nvPr>
            <p:ph idx="1"/>
          </p:nvPr>
        </p:nvSpPr>
        <p:spPr>
          <a:xfrm>
            <a:off x="838200" y="1642369"/>
            <a:ext cx="10515600" cy="4749554"/>
          </a:xfrm>
        </p:spPr>
        <p:txBody>
          <a:bodyPr>
            <a:normAutofit/>
          </a:bodyPr>
          <a:lstStyle/>
          <a:p>
            <a:r>
              <a:rPr lang="en-US" altLang="zh-CN" dirty="0"/>
              <a:t>In order to recover transition probabilities T(t) from the rate matrix Q, one computes the matrix exponential T(t) = exp (Qt, same as with standard nucleotide models, e.g. HKY85 or GTR)</a:t>
            </a:r>
          </a:p>
          <a:p>
            <a:r>
              <a:rPr lang="en-US" altLang="zh-CN" dirty="0"/>
              <a:t>Because the computational complexity of matrix exponentiation scales as the cube of the matrix dimension, codon based models require roughly (61/4)</a:t>
            </a:r>
            <a:r>
              <a:rPr lang="en-US" altLang="zh-CN" baseline="30000" dirty="0"/>
              <a:t>3</a:t>
            </a:r>
            <a:r>
              <a:rPr lang="en-US" altLang="zh-CN" dirty="0"/>
              <a:t> ≈ 3500 more operations than nucleotide models</a:t>
            </a:r>
          </a:p>
          <a:p>
            <a:r>
              <a:rPr lang="en-US" altLang="zh-CN" dirty="0"/>
              <a:t>This explains why codon probabilistic models were not introduced until the 1990s, even though they are straightforward extensions of 4x4 nucleotide models</a:t>
            </a:r>
            <a:endParaRPr lang="zh-CN" altLang="en-US" dirty="0"/>
          </a:p>
        </p:txBody>
      </p:sp>
    </p:spTree>
    <p:extLst>
      <p:ext uri="{BB962C8B-B14F-4D97-AF65-F5344CB8AC3E}">
        <p14:creationId xmlns:p14="http://schemas.microsoft.com/office/powerpoint/2010/main" val="172919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3B4252-9B26-4993-879A-424CE28367D7}"/>
              </a:ext>
            </a:extLst>
          </p:cNvPr>
          <p:cNvSpPr>
            <a:spLocks noGrp="1"/>
          </p:cNvSpPr>
          <p:nvPr>
            <p:ph type="title"/>
          </p:nvPr>
        </p:nvSpPr>
        <p:spPr>
          <a:xfrm>
            <a:off x="838200" y="488273"/>
            <a:ext cx="10515600" cy="905522"/>
          </a:xfrm>
        </p:spPr>
        <p:txBody>
          <a:bodyPr/>
          <a:lstStyle/>
          <a:p>
            <a:r>
              <a:rPr lang="en-US" altLang="zh-CN" b="1" dirty="0"/>
              <a:t>Multiple substitutions</a:t>
            </a:r>
            <a:endParaRPr lang="zh-CN" altLang="en-US" b="1" dirty="0"/>
          </a:p>
        </p:txBody>
      </p:sp>
      <p:sp>
        <p:nvSpPr>
          <p:cNvPr id="3" name="内容占位符 2">
            <a:extLst>
              <a:ext uri="{FF2B5EF4-FFF2-40B4-BE49-F238E27FC236}">
                <a16:creationId xmlns:a16="http://schemas.microsoft.com/office/drawing/2014/main" id="{F9C9035D-126E-4FC4-AE24-B619B01C7D27}"/>
              </a:ext>
            </a:extLst>
          </p:cNvPr>
          <p:cNvSpPr>
            <a:spLocks noGrp="1"/>
          </p:cNvSpPr>
          <p:nvPr>
            <p:ph idx="1"/>
          </p:nvPr>
        </p:nvSpPr>
        <p:spPr>
          <a:xfrm>
            <a:off x="838200" y="1526959"/>
            <a:ext cx="10515600" cy="4767310"/>
          </a:xfrm>
        </p:spPr>
        <p:txBody>
          <a:bodyPr>
            <a:normAutofit/>
          </a:bodyPr>
          <a:lstStyle/>
          <a:p>
            <a:r>
              <a:rPr lang="en-US" altLang="zh-CN" dirty="0"/>
              <a:t>The model assumes that point mutations alter one nucleotide at a time, hence most of the instantaneous rates (3134/3761 or 84.2% in the case of the universal genetic code) are 0.</a:t>
            </a:r>
          </a:p>
          <a:p>
            <a:r>
              <a:rPr lang="en-US" altLang="zh-CN" dirty="0"/>
              <a:t>This restriction, however, does not mean that the model disallows any substitutions that involve multiple nucleotides (e.g., ACT⟹AGG).</a:t>
            </a:r>
          </a:p>
          <a:p>
            <a:r>
              <a:rPr lang="en-US" altLang="zh-CN" dirty="0"/>
              <a:t>Such substitutions must simply be realized via several single nucleotide steps, e.g. ACT⟹AGT⟹AGG</a:t>
            </a:r>
          </a:p>
          <a:p>
            <a:r>
              <a:rPr lang="en-US" altLang="zh-CN" dirty="0"/>
              <a:t>In fact the (i,j) element of T(t) = exp(Qt) sums the probabilities of all such possible pathways of duration t, including reversions</a:t>
            </a:r>
          </a:p>
        </p:txBody>
      </p:sp>
    </p:spTree>
    <p:extLst>
      <p:ext uri="{BB962C8B-B14F-4D97-AF65-F5344CB8AC3E}">
        <p14:creationId xmlns:p14="http://schemas.microsoft.com/office/powerpoint/2010/main" val="11629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594BC2-2546-403B-85C3-AA14A4E66363}"/>
              </a:ext>
            </a:extLst>
          </p:cNvPr>
          <p:cNvSpPr>
            <a:spLocks noGrp="1"/>
          </p:cNvSpPr>
          <p:nvPr>
            <p:ph type="title"/>
          </p:nvPr>
        </p:nvSpPr>
        <p:spPr>
          <a:xfrm>
            <a:off x="838200" y="365125"/>
            <a:ext cx="10515600" cy="975403"/>
          </a:xfrm>
        </p:spPr>
        <p:txBody>
          <a:bodyPr/>
          <a:lstStyle/>
          <a:p>
            <a:r>
              <a:rPr lang="en-US" altLang="zh-CN" b="1" dirty="0"/>
              <a:t>Alignment-wide estimates</a:t>
            </a:r>
            <a:endParaRPr lang="zh-CN" altLang="en-US" b="1" dirty="0"/>
          </a:p>
        </p:txBody>
      </p:sp>
      <p:sp>
        <p:nvSpPr>
          <p:cNvPr id="3" name="内容占位符 2">
            <a:extLst>
              <a:ext uri="{FF2B5EF4-FFF2-40B4-BE49-F238E27FC236}">
                <a16:creationId xmlns:a16="http://schemas.microsoft.com/office/drawing/2014/main" id="{CECB8FAE-A996-41A3-A47E-861F7DC89723}"/>
              </a:ext>
            </a:extLst>
          </p:cNvPr>
          <p:cNvSpPr>
            <a:spLocks noGrp="1"/>
          </p:cNvSpPr>
          <p:nvPr>
            <p:ph idx="1"/>
          </p:nvPr>
        </p:nvSpPr>
        <p:spPr>
          <a:xfrm>
            <a:off x="838200" y="1669002"/>
            <a:ext cx="10515600" cy="4507961"/>
          </a:xfrm>
        </p:spPr>
        <p:txBody>
          <a:bodyPr>
            <a:normAutofit/>
          </a:bodyPr>
          <a:lstStyle/>
          <a:p>
            <a:r>
              <a:rPr lang="en-US" altLang="zh-CN" dirty="0"/>
              <a:t>Using standard Maximum Likelihood Estimate(MLE) approaches it is straightforward to obtain point estimates of dN/dS := β/α</a:t>
            </a:r>
          </a:p>
          <a:p>
            <a:endParaRPr lang="en-US" altLang="zh-CN" dirty="0"/>
          </a:p>
          <a:p>
            <a:r>
              <a:rPr lang="en-US" altLang="zh-CN" dirty="0"/>
              <a:t>Can also easily test whether or not dN/dS &gt; 1, or &lt; 1 using the likelihood ratio test (LRT)</a:t>
            </a:r>
          </a:p>
          <a:p>
            <a:endParaRPr lang="en-US" altLang="zh-CN" dirty="0"/>
          </a:p>
          <a:p>
            <a:r>
              <a:rPr lang="en-US" altLang="zh-CN" dirty="0"/>
              <a:t>Codon models also support the concepts of synonymous and nonsynonymous distances between sequences using standard properties of Markov processes (exponentially distributed waiting times)</a:t>
            </a:r>
            <a:endParaRPr lang="zh-CN" altLang="en-US" dirty="0"/>
          </a:p>
        </p:txBody>
      </p:sp>
    </p:spTree>
    <p:extLst>
      <p:ext uri="{BB962C8B-B14F-4D97-AF65-F5344CB8AC3E}">
        <p14:creationId xmlns:p14="http://schemas.microsoft.com/office/powerpoint/2010/main" val="217035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04BB6-A1CC-4200-8329-ACF0C9A0EC54}"/>
              </a:ext>
            </a:extLst>
          </p:cNvPr>
          <p:cNvSpPr>
            <a:spLocks noGrp="1"/>
          </p:cNvSpPr>
          <p:nvPr>
            <p:ph type="title"/>
          </p:nvPr>
        </p:nvSpPr>
        <p:spPr>
          <a:xfrm>
            <a:off x="838200" y="365125"/>
            <a:ext cx="2063620" cy="1325563"/>
          </a:xfrm>
        </p:spPr>
        <p:txBody>
          <a:bodyPr/>
          <a:lstStyle/>
          <a:p>
            <a:r>
              <a:rPr lang="en-US" altLang="zh-CN" b="1" dirty="0"/>
              <a:t>PAML</a:t>
            </a:r>
            <a:endParaRPr lang="zh-CN" altLang="en-US" b="1" dirty="0"/>
          </a:p>
        </p:txBody>
      </p:sp>
      <p:pic>
        <p:nvPicPr>
          <p:cNvPr id="6" name="图片 5">
            <a:extLst>
              <a:ext uri="{FF2B5EF4-FFF2-40B4-BE49-F238E27FC236}">
                <a16:creationId xmlns:a16="http://schemas.microsoft.com/office/drawing/2014/main" id="{5E7EFECB-6F72-4CBD-8C37-87F3839B8B55}"/>
              </a:ext>
            </a:extLst>
          </p:cNvPr>
          <p:cNvPicPr>
            <a:picLocks noChangeAspect="1"/>
          </p:cNvPicPr>
          <p:nvPr/>
        </p:nvPicPr>
        <p:blipFill>
          <a:blip r:embed="rId2"/>
          <a:stretch>
            <a:fillRect/>
          </a:stretch>
        </p:blipFill>
        <p:spPr>
          <a:xfrm>
            <a:off x="838200" y="1690688"/>
            <a:ext cx="10364597" cy="3817673"/>
          </a:xfrm>
          <a:prstGeom prst="rect">
            <a:avLst/>
          </a:prstGeom>
        </p:spPr>
      </p:pic>
      <p:sp>
        <p:nvSpPr>
          <p:cNvPr id="7" name="文本框 6">
            <a:extLst>
              <a:ext uri="{FF2B5EF4-FFF2-40B4-BE49-F238E27FC236}">
                <a16:creationId xmlns:a16="http://schemas.microsoft.com/office/drawing/2014/main" id="{0AD62FAF-50FA-40E9-A50C-C5A187B12D36}"/>
              </a:ext>
            </a:extLst>
          </p:cNvPr>
          <p:cNvSpPr txBox="1"/>
          <p:nvPr/>
        </p:nvSpPr>
        <p:spPr>
          <a:xfrm>
            <a:off x="2407297" y="843241"/>
            <a:ext cx="6111552" cy="369332"/>
          </a:xfrm>
          <a:prstGeom prst="rect">
            <a:avLst/>
          </a:prstGeom>
          <a:noFill/>
        </p:spPr>
        <p:txBody>
          <a:bodyPr wrap="square" rtlCol="0">
            <a:spAutoFit/>
          </a:bodyPr>
          <a:lstStyle/>
          <a:p>
            <a:r>
              <a:rPr lang="en-US" altLang="zh-CN" b="1" dirty="0"/>
              <a:t>(</a:t>
            </a:r>
            <a:r>
              <a:rPr lang="en-US" altLang="zh-CN" dirty="0">
                <a:hlinkClick r:id="rId3"/>
              </a:rPr>
              <a:t>http://abacus.gene.ucl.ac.uk/software/paml.html</a:t>
            </a:r>
            <a:r>
              <a:rPr lang="en-US" altLang="zh-CN" dirty="0"/>
              <a:t>)</a:t>
            </a:r>
            <a:endParaRPr lang="zh-CN" altLang="en-US" dirty="0"/>
          </a:p>
        </p:txBody>
      </p:sp>
    </p:spTree>
    <p:extLst>
      <p:ext uri="{BB962C8B-B14F-4D97-AF65-F5344CB8AC3E}">
        <p14:creationId xmlns:p14="http://schemas.microsoft.com/office/powerpoint/2010/main" val="166496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895E3-192F-42C0-81B4-62624B14411A}"/>
              </a:ext>
            </a:extLst>
          </p:cNvPr>
          <p:cNvSpPr>
            <a:spLocks noGrp="1"/>
          </p:cNvSpPr>
          <p:nvPr>
            <p:ph type="title"/>
          </p:nvPr>
        </p:nvSpPr>
        <p:spPr>
          <a:xfrm>
            <a:off x="838200" y="365125"/>
            <a:ext cx="5996791" cy="1325563"/>
          </a:xfrm>
        </p:spPr>
        <p:txBody>
          <a:bodyPr/>
          <a:lstStyle/>
          <a:p>
            <a:r>
              <a:rPr lang="en-US" altLang="zh-CN" b="1" dirty="0"/>
              <a:t>The Hyphy</a:t>
            </a:r>
            <a:endParaRPr lang="zh-CN" altLang="en-US" b="1" dirty="0"/>
          </a:p>
        </p:txBody>
      </p:sp>
      <p:sp>
        <p:nvSpPr>
          <p:cNvPr id="6" name="内容占位符 5">
            <a:extLst>
              <a:ext uri="{FF2B5EF4-FFF2-40B4-BE49-F238E27FC236}">
                <a16:creationId xmlns:a16="http://schemas.microsoft.com/office/drawing/2014/main" id="{9B56DC41-76F4-4F55-999E-035AAD4412B4}"/>
              </a:ext>
            </a:extLst>
          </p:cNvPr>
          <p:cNvSpPr>
            <a:spLocks noGrp="1"/>
          </p:cNvSpPr>
          <p:nvPr>
            <p:ph idx="1"/>
          </p:nvPr>
        </p:nvSpPr>
        <p:spPr>
          <a:xfrm>
            <a:off x="740546" y="1754604"/>
            <a:ext cx="6094445" cy="4013476"/>
          </a:xfrm>
        </p:spPr>
        <p:txBody>
          <a:bodyPr/>
          <a:lstStyle/>
          <a:p>
            <a:pPr algn="just"/>
            <a:r>
              <a:rPr lang="en-US" altLang="zh-CN" dirty="0"/>
              <a:t>The HyPhy system, available for download from </a:t>
            </a:r>
            <a:r>
              <a:rPr lang="en-US" altLang="zh-CN" u="sng" dirty="0"/>
              <a:t>www.hyphy.org</a:t>
            </a:r>
            <a:r>
              <a:rPr lang="en-US" altLang="zh-CN" dirty="0"/>
              <a:t>, was designed to provide a unified platform for carrying out likelihood-based analyses on molecular evolutionary data sets, the emphasis of analyses being the </a:t>
            </a:r>
            <a:r>
              <a:rPr lang="en-US" altLang="zh-CN" dirty="0">
                <a:solidFill>
                  <a:srgbClr val="FF0000"/>
                </a:solidFill>
              </a:rPr>
              <a:t>molecular evolutionary process</a:t>
            </a:r>
            <a:r>
              <a:rPr lang="en-US" altLang="zh-CN" dirty="0"/>
              <a:t>, that is, studies of </a:t>
            </a:r>
            <a:r>
              <a:rPr lang="en-US" altLang="zh-CN" dirty="0">
                <a:solidFill>
                  <a:srgbClr val="FF0000"/>
                </a:solidFill>
              </a:rPr>
              <a:t>rates and patterns of the evolution of molecular sequences</a:t>
            </a:r>
            <a:r>
              <a:rPr lang="en-US" altLang="zh-CN" dirty="0"/>
              <a:t>.</a:t>
            </a:r>
            <a:endParaRPr lang="zh-CN" altLang="en-US" dirty="0"/>
          </a:p>
        </p:txBody>
      </p:sp>
      <p:pic>
        <p:nvPicPr>
          <p:cNvPr id="7" name="图片 6">
            <a:extLst>
              <a:ext uri="{FF2B5EF4-FFF2-40B4-BE49-F238E27FC236}">
                <a16:creationId xmlns:a16="http://schemas.microsoft.com/office/drawing/2014/main" id="{C0FB4A19-3B1C-4B11-A019-A15C6D610EC2}"/>
              </a:ext>
            </a:extLst>
          </p:cNvPr>
          <p:cNvPicPr>
            <a:picLocks noChangeAspect="1"/>
          </p:cNvPicPr>
          <p:nvPr/>
        </p:nvPicPr>
        <p:blipFill>
          <a:blip r:embed="rId2"/>
          <a:stretch>
            <a:fillRect/>
          </a:stretch>
        </p:blipFill>
        <p:spPr>
          <a:xfrm>
            <a:off x="7301158" y="682366"/>
            <a:ext cx="4295238" cy="5085714"/>
          </a:xfrm>
          <a:prstGeom prst="rect">
            <a:avLst/>
          </a:prstGeom>
        </p:spPr>
      </p:pic>
    </p:spTree>
    <p:extLst>
      <p:ext uri="{BB962C8B-B14F-4D97-AF65-F5344CB8AC3E}">
        <p14:creationId xmlns:p14="http://schemas.microsoft.com/office/powerpoint/2010/main" val="393273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791D5-17E9-48FE-907E-2DBF63E3CD0F}"/>
              </a:ext>
            </a:extLst>
          </p:cNvPr>
          <p:cNvSpPr>
            <a:spLocks noGrp="1"/>
          </p:cNvSpPr>
          <p:nvPr>
            <p:ph type="title"/>
          </p:nvPr>
        </p:nvSpPr>
        <p:spPr/>
        <p:txBody>
          <a:bodyPr/>
          <a:lstStyle/>
          <a:p>
            <a:r>
              <a:rPr lang="en-US" altLang="zh-CN" b="1" dirty="0"/>
              <a:t>Getting Started with HyPhy</a:t>
            </a:r>
            <a:endParaRPr lang="zh-CN" altLang="en-US" b="1" dirty="0"/>
          </a:p>
        </p:txBody>
      </p:sp>
      <p:pic>
        <p:nvPicPr>
          <p:cNvPr id="4" name="内容占位符 3">
            <a:extLst>
              <a:ext uri="{FF2B5EF4-FFF2-40B4-BE49-F238E27FC236}">
                <a16:creationId xmlns:a16="http://schemas.microsoft.com/office/drawing/2014/main" id="{25FA159D-BF5D-4537-8178-FE8F26D276EA}"/>
              </a:ext>
            </a:extLst>
          </p:cNvPr>
          <p:cNvPicPr>
            <a:picLocks noGrp="1" noChangeAspect="1"/>
          </p:cNvPicPr>
          <p:nvPr>
            <p:ph idx="1"/>
          </p:nvPr>
        </p:nvPicPr>
        <p:blipFill>
          <a:blip r:embed="rId2"/>
          <a:stretch>
            <a:fillRect/>
          </a:stretch>
        </p:blipFill>
        <p:spPr>
          <a:xfrm>
            <a:off x="838200" y="1820297"/>
            <a:ext cx="10515600" cy="3559923"/>
          </a:xfrm>
          <a:prstGeom prst="rect">
            <a:avLst/>
          </a:prstGeom>
        </p:spPr>
      </p:pic>
    </p:spTree>
    <p:extLst>
      <p:ext uri="{BB962C8B-B14F-4D97-AF65-F5344CB8AC3E}">
        <p14:creationId xmlns:p14="http://schemas.microsoft.com/office/powerpoint/2010/main" val="26074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94595-D8E4-46C2-BF43-A72C3C3230E5}"/>
              </a:ext>
            </a:extLst>
          </p:cNvPr>
          <p:cNvSpPr>
            <a:spLocks noGrp="1"/>
          </p:cNvSpPr>
          <p:nvPr>
            <p:ph type="title"/>
          </p:nvPr>
        </p:nvSpPr>
        <p:spPr/>
        <p:txBody>
          <a:bodyPr/>
          <a:lstStyle/>
          <a:p>
            <a:r>
              <a:rPr lang="en-US" altLang="zh-CN" b="1" dirty="0"/>
              <a:t>Example1: MG94xHKY85 applied to HIV-1 Integrase gene</a:t>
            </a:r>
            <a:endParaRPr lang="zh-CN" altLang="en-US" b="1" dirty="0"/>
          </a:p>
        </p:txBody>
      </p:sp>
      <p:sp>
        <p:nvSpPr>
          <p:cNvPr id="3" name="内容占位符 2">
            <a:extLst>
              <a:ext uri="{FF2B5EF4-FFF2-40B4-BE49-F238E27FC236}">
                <a16:creationId xmlns:a16="http://schemas.microsoft.com/office/drawing/2014/main" id="{B78FD9FC-91C3-42CE-AFC0-99ABCEB79FA4}"/>
              </a:ext>
            </a:extLst>
          </p:cNvPr>
          <p:cNvSpPr>
            <a:spLocks noGrp="1"/>
          </p:cNvSpPr>
          <p:nvPr>
            <p:ph idx="1"/>
          </p:nvPr>
        </p:nvSpPr>
        <p:spPr>
          <a:xfrm>
            <a:off x="776056" y="3622088"/>
            <a:ext cx="10782670" cy="1559511"/>
          </a:xfrm>
        </p:spPr>
        <p:txBody>
          <a:bodyPr>
            <a:normAutofit/>
          </a:bodyPr>
          <a:lstStyle/>
          <a:p>
            <a:r>
              <a:rPr lang="en-US" altLang="zh-CN" dirty="0"/>
              <a:t>This data file contains the integrase gene of 6 Ugandan subtype D, 3 Kenyan subtype A and 2 subtype B (Bolivia and Argentina) HIV-1 sequences</a:t>
            </a:r>
            <a:endParaRPr lang="zh-CN" altLang="en-US" dirty="0"/>
          </a:p>
        </p:txBody>
      </p:sp>
      <p:pic>
        <p:nvPicPr>
          <p:cNvPr id="5" name="图片 4">
            <a:extLst>
              <a:ext uri="{FF2B5EF4-FFF2-40B4-BE49-F238E27FC236}">
                <a16:creationId xmlns:a16="http://schemas.microsoft.com/office/drawing/2014/main" id="{58197231-4FB6-4482-B381-F9AA322CB5C9}"/>
              </a:ext>
            </a:extLst>
          </p:cNvPr>
          <p:cNvPicPr>
            <a:picLocks noChangeAspect="1"/>
          </p:cNvPicPr>
          <p:nvPr/>
        </p:nvPicPr>
        <p:blipFill>
          <a:blip r:embed="rId2"/>
          <a:stretch>
            <a:fillRect/>
          </a:stretch>
        </p:blipFill>
        <p:spPr>
          <a:xfrm>
            <a:off x="838200" y="1926385"/>
            <a:ext cx="8888177" cy="1045669"/>
          </a:xfrm>
          <a:prstGeom prst="rect">
            <a:avLst/>
          </a:prstGeom>
        </p:spPr>
      </p:pic>
    </p:spTree>
    <p:extLst>
      <p:ext uri="{BB962C8B-B14F-4D97-AF65-F5344CB8AC3E}">
        <p14:creationId xmlns:p14="http://schemas.microsoft.com/office/powerpoint/2010/main" val="289876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F1692-3519-499E-8F7F-5EA271396118}"/>
              </a:ext>
            </a:extLst>
          </p:cNvPr>
          <p:cNvSpPr>
            <a:spLocks noGrp="1"/>
          </p:cNvSpPr>
          <p:nvPr>
            <p:ph type="title"/>
          </p:nvPr>
        </p:nvSpPr>
        <p:spPr/>
        <p:txBody>
          <a:bodyPr/>
          <a:lstStyle/>
          <a:p>
            <a:r>
              <a:rPr lang="en-US" altLang="zh-CN" b="1" dirty="0"/>
              <a:t>Example1: MG94xHKY85 applied to HIV-1 Integrase gene</a:t>
            </a:r>
            <a:endParaRPr lang="zh-CN" altLang="en-US" dirty="0"/>
          </a:p>
        </p:txBody>
      </p:sp>
      <p:pic>
        <p:nvPicPr>
          <p:cNvPr id="7" name="内容占位符 6">
            <a:extLst>
              <a:ext uri="{FF2B5EF4-FFF2-40B4-BE49-F238E27FC236}">
                <a16:creationId xmlns:a16="http://schemas.microsoft.com/office/drawing/2014/main" id="{C3AF0FC0-64A0-418B-8717-A4FAEFDFBD45}"/>
              </a:ext>
            </a:extLst>
          </p:cNvPr>
          <p:cNvPicPr>
            <a:picLocks noGrp="1" noChangeAspect="1"/>
          </p:cNvPicPr>
          <p:nvPr>
            <p:ph idx="1"/>
          </p:nvPr>
        </p:nvPicPr>
        <p:blipFill>
          <a:blip r:embed="rId2"/>
          <a:stretch>
            <a:fillRect/>
          </a:stretch>
        </p:blipFill>
        <p:spPr>
          <a:xfrm>
            <a:off x="838200" y="2689953"/>
            <a:ext cx="5284570" cy="2937415"/>
          </a:xfrm>
          <a:prstGeom prst="rect">
            <a:avLst/>
          </a:prstGeom>
        </p:spPr>
      </p:pic>
      <p:sp>
        <p:nvSpPr>
          <p:cNvPr id="10" name="文本框 9">
            <a:extLst>
              <a:ext uri="{FF2B5EF4-FFF2-40B4-BE49-F238E27FC236}">
                <a16:creationId xmlns:a16="http://schemas.microsoft.com/office/drawing/2014/main" id="{E4439A17-24F5-4A1E-B9D0-D8412BE4AF48}"/>
              </a:ext>
            </a:extLst>
          </p:cNvPr>
          <p:cNvSpPr txBox="1"/>
          <p:nvPr/>
        </p:nvSpPr>
        <p:spPr>
          <a:xfrm>
            <a:off x="838200" y="1605545"/>
            <a:ext cx="11287125"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Choose the file and open it.</a:t>
            </a:r>
            <a:endParaRPr lang="zh-CN" altLang="en-US" sz="3200" dirty="0"/>
          </a:p>
        </p:txBody>
      </p:sp>
      <p:pic>
        <p:nvPicPr>
          <p:cNvPr id="11" name="图片 10">
            <a:extLst>
              <a:ext uri="{FF2B5EF4-FFF2-40B4-BE49-F238E27FC236}">
                <a16:creationId xmlns:a16="http://schemas.microsoft.com/office/drawing/2014/main" id="{1FA5B042-D078-492A-91A9-943C9F727EF2}"/>
              </a:ext>
            </a:extLst>
          </p:cNvPr>
          <p:cNvPicPr>
            <a:picLocks noChangeAspect="1"/>
          </p:cNvPicPr>
          <p:nvPr/>
        </p:nvPicPr>
        <p:blipFill>
          <a:blip r:embed="rId3"/>
          <a:stretch>
            <a:fillRect/>
          </a:stretch>
        </p:blipFill>
        <p:spPr>
          <a:xfrm>
            <a:off x="6258324" y="2689953"/>
            <a:ext cx="5046328" cy="2937415"/>
          </a:xfrm>
          <a:prstGeom prst="rect">
            <a:avLst/>
          </a:prstGeom>
        </p:spPr>
      </p:pic>
    </p:spTree>
    <p:extLst>
      <p:ext uri="{BB962C8B-B14F-4D97-AF65-F5344CB8AC3E}">
        <p14:creationId xmlns:p14="http://schemas.microsoft.com/office/powerpoint/2010/main" val="154315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6C30E9-D18C-4558-82AC-A49A991C5416}"/>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5" name="文本框 4">
            <a:extLst>
              <a:ext uri="{FF2B5EF4-FFF2-40B4-BE49-F238E27FC236}">
                <a16:creationId xmlns:a16="http://schemas.microsoft.com/office/drawing/2014/main" id="{90F338D8-EBC2-4049-9E43-AD72A2462967}"/>
              </a:ext>
            </a:extLst>
          </p:cNvPr>
          <p:cNvSpPr txBox="1"/>
          <p:nvPr/>
        </p:nvSpPr>
        <p:spPr>
          <a:xfrm>
            <a:off x="3581400" y="5267095"/>
            <a:ext cx="5029200" cy="584775"/>
          </a:xfrm>
          <a:prstGeom prst="rect">
            <a:avLst/>
          </a:prstGeom>
          <a:noFill/>
        </p:spPr>
        <p:txBody>
          <a:bodyPr wrap="square" rtlCol="0">
            <a:spAutoFit/>
          </a:bodyPr>
          <a:lstStyle/>
          <a:p>
            <a:r>
              <a:rPr lang="en-US" altLang="zh-CN" sz="3200" dirty="0"/>
              <a:t>HyPhy data panel(Windows)</a:t>
            </a:r>
            <a:endParaRPr lang="zh-CN" altLang="en-US" sz="3200" dirty="0"/>
          </a:p>
        </p:txBody>
      </p:sp>
      <p:pic>
        <p:nvPicPr>
          <p:cNvPr id="8" name="图片 7">
            <a:extLst>
              <a:ext uri="{FF2B5EF4-FFF2-40B4-BE49-F238E27FC236}">
                <a16:creationId xmlns:a16="http://schemas.microsoft.com/office/drawing/2014/main" id="{E56F7A18-19CF-4B66-A872-7F4B43E3F13F}"/>
              </a:ext>
            </a:extLst>
          </p:cNvPr>
          <p:cNvPicPr>
            <a:picLocks noChangeAspect="1"/>
          </p:cNvPicPr>
          <p:nvPr/>
        </p:nvPicPr>
        <p:blipFill>
          <a:blip r:embed="rId2"/>
          <a:stretch>
            <a:fillRect/>
          </a:stretch>
        </p:blipFill>
        <p:spPr>
          <a:xfrm>
            <a:off x="1485900" y="1657149"/>
            <a:ext cx="9220200" cy="3658987"/>
          </a:xfrm>
          <a:prstGeom prst="rect">
            <a:avLst/>
          </a:prstGeom>
        </p:spPr>
      </p:pic>
    </p:spTree>
    <p:extLst>
      <p:ext uri="{BB962C8B-B14F-4D97-AF65-F5344CB8AC3E}">
        <p14:creationId xmlns:p14="http://schemas.microsoft.com/office/powerpoint/2010/main" val="3103456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A716EF7-D041-4688-83AA-7D8BC56EF004}"/>
              </a:ext>
            </a:extLst>
          </p:cNvPr>
          <p:cNvPicPr>
            <a:picLocks noChangeAspect="1"/>
          </p:cNvPicPr>
          <p:nvPr/>
        </p:nvPicPr>
        <p:blipFill>
          <a:blip r:embed="rId2"/>
          <a:stretch>
            <a:fillRect/>
          </a:stretch>
        </p:blipFill>
        <p:spPr>
          <a:xfrm>
            <a:off x="7255281" y="3266958"/>
            <a:ext cx="3676190" cy="1752381"/>
          </a:xfrm>
          <a:prstGeom prst="rect">
            <a:avLst/>
          </a:prstGeom>
        </p:spPr>
      </p:pic>
      <p:pic>
        <p:nvPicPr>
          <p:cNvPr id="14" name="图片 13">
            <a:extLst>
              <a:ext uri="{FF2B5EF4-FFF2-40B4-BE49-F238E27FC236}">
                <a16:creationId xmlns:a16="http://schemas.microsoft.com/office/drawing/2014/main" id="{714CDA4C-4403-47B8-8185-58E4FD1A0BF9}"/>
              </a:ext>
            </a:extLst>
          </p:cNvPr>
          <p:cNvPicPr>
            <a:picLocks noChangeAspect="1"/>
          </p:cNvPicPr>
          <p:nvPr/>
        </p:nvPicPr>
        <p:blipFill>
          <a:blip r:embed="rId3"/>
          <a:stretch>
            <a:fillRect/>
          </a:stretch>
        </p:blipFill>
        <p:spPr>
          <a:xfrm>
            <a:off x="864851" y="2828863"/>
            <a:ext cx="2523809" cy="2190476"/>
          </a:xfrm>
          <a:prstGeom prst="rect">
            <a:avLst/>
          </a:prstGeom>
        </p:spPr>
      </p:pic>
      <p:sp>
        <p:nvSpPr>
          <p:cNvPr id="2" name="标题 1">
            <a:extLst>
              <a:ext uri="{FF2B5EF4-FFF2-40B4-BE49-F238E27FC236}">
                <a16:creationId xmlns:a16="http://schemas.microsoft.com/office/drawing/2014/main" id="{3FCDCD93-1A06-410E-BAE9-FD622FF841AB}"/>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9D54A3F2-BBC7-46A2-8488-EBC1DF03296B}"/>
              </a:ext>
            </a:extLst>
          </p:cNvPr>
          <p:cNvSpPr>
            <a:spLocks noGrp="1"/>
          </p:cNvSpPr>
          <p:nvPr>
            <p:ph idx="1"/>
          </p:nvPr>
        </p:nvSpPr>
        <p:spPr>
          <a:xfrm>
            <a:off x="838200" y="1745762"/>
            <a:ext cx="10515600" cy="933450"/>
          </a:xfrm>
        </p:spPr>
        <p:txBody>
          <a:bodyPr>
            <a:normAutofit/>
          </a:bodyPr>
          <a:lstStyle/>
          <a:p>
            <a:r>
              <a:rPr lang="en-US" altLang="zh-CN" sz="3600" dirty="0"/>
              <a:t>Define a data filter</a:t>
            </a:r>
            <a:endParaRPr lang="zh-CN" altLang="en-US" sz="3600" dirty="0"/>
          </a:p>
        </p:txBody>
      </p:sp>
      <p:sp>
        <p:nvSpPr>
          <p:cNvPr id="8" name="文本框 7">
            <a:extLst>
              <a:ext uri="{FF2B5EF4-FFF2-40B4-BE49-F238E27FC236}">
                <a16:creationId xmlns:a16="http://schemas.microsoft.com/office/drawing/2014/main" id="{3D7C06FD-4D85-46F7-BB16-8D5EB3630589}"/>
              </a:ext>
            </a:extLst>
          </p:cNvPr>
          <p:cNvSpPr txBox="1"/>
          <p:nvPr/>
        </p:nvSpPr>
        <p:spPr>
          <a:xfrm>
            <a:off x="3851564" y="2679212"/>
            <a:ext cx="2566637" cy="1384995"/>
          </a:xfrm>
          <a:prstGeom prst="rect">
            <a:avLst/>
          </a:prstGeom>
          <a:noFill/>
          <a:ln>
            <a:solidFill>
              <a:srgbClr val="FF0000"/>
            </a:solidFill>
          </a:ln>
        </p:spPr>
        <p:txBody>
          <a:bodyPr wrap="square" rtlCol="0">
            <a:spAutoFit/>
          </a:bodyPr>
          <a:lstStyle/>
          <a:p>
            <a:r>
              <a:rPr lang="en-US" altLang="zh-CN" sz="2100" dirty="0"/>
              <a:t>Select all sites in the alignment by using the Edit: Select All menu command.</a:t>
            </a:r>
            <a:endParaRPr lang="zh-CN" altLang="en-US" sz="2100" dirty="0"/>
          </a:p>
        </p:txBody>
      </p:sp>
      <p:cxnSp>
        <p:nvCxnSpPr>
          <p:cNvPr id="10" name="直接箭头连接符 9">
            <a:extLst>
              <a:ext uri="{FF2B5EF4-FFF2-40B4-BE49-F238E27FC236}">
                <a16:creationId xmlns:a16="http://schemas.microsoft.com/office/drawing/2014/main" id="{C5A4A9F2-7379-4FFC-90B4-16830DAC0A93}"/>
              </a:ext>
            </a:extLst>
          </p:cNvPr>
          <p:cNvCxnSpPr>
            <a:cxnSpLocks/>
            <a:stCxn id="8" idx="1"/>
          </p:cNvCxnSpPr>
          <p:nvPr/>
        </p:nvCxnSpPr>
        <p:spPr>
          <a:xfrm flipH="1">
            <a:off x="3236766" y="3371710"/>
            <a:ext cx="614798" cy="9859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28A68067-E449-4EE2-972A-7B85F10FC5AB}"/>
              </a:ext>
            </a:extLst>
          </p:cNvPr>
          <p:cNvSpPr txBox="1"/>
          <p:nvPr/>
        </p:nvSpPr>
        <p:spPr>
          <a:xfrm>
            <a:off x="4188794" y="4509117"/>
            <a:ext cx="2566637" cy="1200329"/>
          </a:xfrm>
          <a:prstGeom prst="rect">
            <a:avLst/>
          </a:prstGeom>
          <a:noFill/>
          <a:ln>
            <a:solidFill>
              <a:srgbClr val="FF0000"/>
            </a:solidFill>
          </a:ln>
        </p:spPr>
        <p:txBody>
          <a:bodyPr wrap="square" rtlCol="0">
            <a:spAutoFit/>
          </a:bodyPr>
          <a:lstStyle/>
          <a:p>
            <a:r>
              <a:rPr lang="en-US" altLang="zh-CN" dirty="0"/>
              <a:t>Create a new partition by choosing Data: Selection → Partition</a:t>
            </a:r>
            <a:endParaRPr lang="zh-CN" altLang="en-US" dirty="0"/>
          </a:p>
          <a:p>
            <a:endParaRPr lang="zh-CN" altLang="en-US" dirty="0"/>
          </a:p>
        </p:txBody>
      </p:sp>
      <p:cxnSp>
        <p:nvCxnSpPr>
          <p:cNvPr id="13" name="直接箭头连接符 12">
            <a:extLst>
              <a:ext uri="{FF2B5EF4-FFF2-40B4-BE49-F238E27FC236}">
                <a16:creationId xmlns:a16="http://schemas.microsoft.com/office/drawing/2014/main" id="{76F9CE9A-D8C8-4362-8EA6-9E3B50A5DF8A}"/>
              </a:ext>
            </a:extLst>
          </p:cNvPr>
          <p:cNvCxnSpPr>
            <a:stCxn id="11" idx="3"/>
          </p:cNvCxnSpPr>
          <p:nvPr/>
        </p:nvCxnSpPr>
        <p:spPr>
          <a:xfrm flipV="1">
            <a:off x="6755431" y="4036950"/>
            <a:ext cx="683594" cy="10723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74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30C9A-3875-4C43-B2E1-A0A1B909AF81}"/>
              </a:ext>
            </a:extLst>
          </p:cNvPr>
          <p:cNvSpPr>
            <a:spLocks noGrp="1"/>
          </p:cNvSpPr>
          <p:nvPr>
            <p:ph type="title"/>
          </p:nvPr>
        </p:nvSpPr>
        <p:spPr>
          <a:xfrm>
            <a:off x="705035" y="0"/>
            <a:ext cx="10515600" cy="1325563"/>
          </a:xfrm>
        </p:spPr>
        <p:txBody>
          <a:bodyPr/>
          <a:lstStyle/>
          <a:p>
            <a:r>
              <a:rPr lang="en-US" altLang="zh-CN" b="1" dirty="0"/>
              <a:t>Evolution of Coding Sequences</a:t>
            </a:r>
            <a:endParaRPr lang="zh-CN" altLang="en-US" b="1" dirty="0"/>
          </a:p>
        </p:txBody>
      </p:sp>
      <p:pic>
        <p:nvPicPr>
          <p:cNvPr id="4" name="内容占位符 3">
            <a:extLst>
              <a:ext uri="{FF2B5EF4-FFF2-40B4-BE49-F238E27FC236}">
                <a16:creationId xmlns:a16="http://schemas.microsoft.com/office/drawing/2014/main" id="{A3C4886A-F0EA-4EC5-AD23-6DEF27393AA7}"/>
              </a:ext>
            </a:extLst>
          </p:cNvPr>
          <p:cNvPicPr>
            <a:picLocks noGrp="1" noChangeAspect="1"/>
          </p:cNvPicPr>
          <p:nvPr>
            <p:ph idx="1"/>
          </p:nvPr>
        </p:nvPicPr>
        <p:blipFill>
          <a:blip r:embed="rId3"/>
          <a:stretch>
            <a:fillRect/>
          </a:stretch>
        </p:blipFill>
        <p:spPr>
          <a:xfrm>
            <a:off x="705035" y="1100863"/>
            <a:ext cx="10515600" cy="1576145"/>
          </a:xfrm>
          <a:prstGeom prst="rect">
            <a:avLst/>
          </a:prstGeom>
        </p:spPr>
      </p:pic>
      <p:sp>
        <p:nvSpPr>
          <p:cNvPr id="5" name="文本框 4">
            <a:extLst>
              <a:ext uri="{FF2B5EF4-FFF2-40B4-BE49-F238E27FC236}">
                <a16:creationId xmlns:a16="http://schemas.microsoft.com/office/drawing/2014/main" id="{E4480DCC-FFAF-403B-A37F-8A6FEEEEC717}"/>
              </a:ext>
            </a:extLst>
          </p:cNvPr>
          <p:cNvSpPr txBox="1"/>
          <p:nvPr/>
        </p:nvSpPr>
        <p:spPr>
          <a:xfrm>
            <a:off x="827103" y="2827928"/>
            <a:ext cx="10271464" cy="4031873"/>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Proper unit of evolution is a triplet of nucleotides — a codon</a:t>
            </a:r>
          </a:p>
          <a:p>
            <a:pPr marL="1371600" lvl="2" indent="-457200">
              <a:buFont typeface="Arial" panose="020B0604020202020204" pitchFamily="34" charset="0"/>
              <a:buChar char="•"/>
            </a:pPr>
            <a:r>
              <a:rPr lang="en-US" altLang="zh-CN" sz="3200" dirty="0"/>
              <a:t>Mutation happens at the </a:t>
            </a:r>
            <a:r>
              <a:rPr lang="en-US" altLang="zh-CN" sz="3200" dirty="0">
                <a:solidFill>
                  <a:srgbClr val="FF0000"/>
                </a:solidFill>
              </a:rPr>
              <a:t>DNA level</a:t>
            </a:r>
          </a:p>
          <a:p>
            <a:pPr marL="1371600" lvl="2" indent="-457200">
              <a:buFont typeface="Arial" panose="020B0604020202020204" pitchFamily="34" charset="0"/>
              <a:buChar char="•"/>
            </a:pPr>
            <a:r>
              <a:rPr lang="en-US" altLang="zh-CN" sz="3200" dirty="0"/>
              <a:t>Selection happens at the </a:t>
            </a:r>
            <a:r>
              <a:rPr lang="en-US" altLang="zh-CN" sz="3200" dirty="0">
                <a:solidFill>
                  <a:srgbClr val="FF0000"/>
                </a:solidFill>
              </a:rPr>
              <a:t>protein level</a:t>
            </a:r>
          </a:p>
          <a:p>
            <a:pPr marL="457200" indent="-457200">
              <a:buFont typeface="Arial" panose="020B0604020202020204" pitchFamily="34" charset="0"/>
              <a:buChar char="•"/>
            </a:pPr>
            <a:r>
              <a:rPr lang="en-US" altLang="zh-CN" sz="3200" dirty="0"/>
              <a:t>Synonymous (protein sequence </a:t>
            </a:r>
            <a:r>
              <a:rPr lang="en-US" altLang="zh-CN" sz="3200" dirty="0">
                <a:solidFill>
                  <a:schemeClr val="accent6"/>
                </a:solidFill>
              </a:rPr>
              <a:t>unchanged</a:t>
            </a:r>
            <a:r>
              <a:rPr lang="en-US" altLang="zh-CN" sz="3200" dirty="0"/>
              <a:t>) and non-synonymous (protein sequence </a:t>
            </a:r>
            <a:r>
              <a:rPr lang="en-US" altLang="zh-CN" sz="3200" dirty="0">
                <a:solidFill>
                  <a:srgbClr val="FF0000"/>
                </a:solidFill>
              </a:rPr>
              <a:t>changed</a:t>
            </a:r>
            <a:r>
              <a:rPr lang="en-US" altLang="zh-CN" sz="3200" dirty="0"/>
              <a:t>) substitutions are fundamentally different</a:t>
            </a:r>
          </a:p>
          <a:p>
            <a:pPr marL="457200" indent="-457200">
              <a:buFont typeface="Arial" panose="020B0604020202020204" pitchFamily="34" charset="0"/>
              <a:buChar char="•"/>
            </a:pPr>
            <a:endParaRPr lang="zh-CN" altLang="en-US" sz="3200" dirty="0"/>
          </a:p>
        </p:txBody>
      </p:sp>
    </p:spTree>
    <p:extLst>
      <p:ext uri="{BB962C8B-B14F-4D97-AF65-F5344CB8AC3E}">
        <p14:creationId xmlns:p14="http://schemas.microsoft.com/office/powerpoint/2010/main" val="2690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E6093A-310B-435C-AA36-F8FD1F1CAF08}"/>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63942712-9027-4524-AA81-5BC3E2795365}"/>
              </a:ext>
            </a:extLst>
          </p:cNvPr>
          <p:cNvSpPr>
            <a:spLocks noGrp="1"/>
          </p:cNvSpPr>
          <p:nvPr>
            <p:ph idx="1"/>
          </p:nvPr>
        </p:nvSpPr>
        <p:spPr>
          <a:xfrm>
            <a:off x="838200" y="4740275"/>
            <a:ext cx="10515600" cy="1536700"/>
          </a:xfrm>
        </p:spPr>
        <p:txBody>
          <a:bodyPr/>
          <a:lstStyle/>
          <a:p>
            <a:r>
              <a:rPr lang="en-US" altLang="zh-CN" dirty="0"/>
              <a:t>The program creates a data filter with all the sites selected in the sequence viewer, assigns a default name and color to the partition, updates the navigation bar and selects the newly created partition.</a:t>
            </a:r>
            <a:endParaRPr lang="zh-CN" altLang="en-US" dirty="0"/>
          </a:p>
        </p:txBody>
      </p:sp>
      <p:pic>
        <p:nvPicPr>
          <p:cNvPr id="6" name="图片 5">
            <a:extLst>
              <a:ext uri="{FF2B5EF4-FFF2-40B4-BE49-F238E27FC236}">
                <a16:creationId xmlns:a16="http://schemas.microsoft.com/office/drawing/2014/main" id="{4089D767-5615-4EF1-B2C0-F49381D6DCA8}"/>
              </a:ext>
            </a:extLst>
          </p:cNvPr>
          <p:cNvPicPr>
            <a:picLocks noChangeAspect="1"/>
          </p:cNvPicPr>
          <p:nvPr/>
        </p:nvPicPr>
        <p:blipFill>
          <a:blip r:embed="rId2"/>
          <a:stretch>
            <a:fillRect/>
          </a:stretch>
        </p:blipFill>
        <p:spPr>
          <a:xfrm>
            <a:off x="838200" y="1871663"/>
            <a:ext cx="10368100" cy="2309812"/>
          </a:xfrm>
          <a:prstGeom prst="rect">
            <a:avLst/>
          </a:prstGeom>
        </p:spPr>
      </p:pic>
    </p:spTree>
    <p:extLst>
      <p:ext uri="{BB962C8B-B14F-4D97-AF65-F5344CB8AC3E}">
        <p14:creationId xmlns:p14="http://schemas.microsoft.com/office/powerpoint/2010/main" val="366112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F59E5-DB8B-4C33-BA06-4C61CD78FF40}"/>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FC61EAE5-C9FE-4045-AE28-B4BA5CD380D6}"/>
              </a:ext>
            </a:extLst>
          </p:cNvPr>
          <p:cNvSpPr>
            <a:spLocks noGrp="1"/>
          </p:cNvSpPr>
          <p:nvPr>
            <p:ph idx="1"/>
          </p:nvPr>
        </p:nvSpPr>
        <p:spPr>
          <a:xfrm>
            <a:off x="838200" y="1825625"/>
            <a:ext cx="3286125" cy="669925"/>
          </a:xfrm>
        </p:spPr>
        <p:txBody>
          <a:bodyPr>
            <a:normAutofit/>
          </a:bodyPr>
          <a:lstStyle/>
          <a:p>
            <a:r>
              <a:rPr lang="en-US" altLang="zh-CN" sz="3600" dirty="0"/>
              <a:t>Analysis Setup</a:t>
            </a:r>
            <a:endParaRPr lang="zh-CN" altLang="en-US" sz="3600" dirty="0"/>
          </a:p>
        </p:txBody>
      </p:sp>
      <p:pic>
        <p:nvPicPr>
          <p:cNvPr id="8" name="图片 7">
            <a:extLst>
              <a:ext uri="{FF2B5EF4-FFF2-40B4-BE49-F238E27FC236}">
                <a16:creationId xmlns:a16="http://schemas.microsoft.com/office/drawing/2014/main" id="{A0F531A2-B02F-4ABF-A07D-D17F10278E74}"/>
              </a:ext>
            </a:extLst>
          </p:cNvPr>
          <p:cNvPicPr>
            <a:picLocks noChangeAspect="1"/>
          </p:cNvPicPr>
          <p:nvPr/>
        </p:nvPicPr>
        <p:blipFill>
          <a:blip r:embed="rId3"/>
          <a:stretch>
            <a:fillRect/>
          </a:stretch>
        </p:blipFill>
        <p:spPr>
          <a:xfrm>
            <a:off x="838200" y="3372021"/>
            <a:ext cx="2895238" cy="3152381"/>
          </a:xfrm>
          <a:prstGeom prst="rect">
            <a:avLst/>
          </a:prstGeom>
        </p:spPr>
      </p:pic>
      <p:pic>
        <p:nvPicPr>
          <p:cNvPr id="9" name="图片 8">
            <a:extLst>
              <a:ext uri="{FF2B5EF4-FFF2-40B4-BE49-F238E27FC236}">
                <a16:creationId xmlns:a16="http://schemas.microsoft.com/office/drawing/2014/main" id="{FF08D02F-0781-43B7-95D2-561D32AFB0AF}"/>
              </a:ext>
            </a:extLst>
          </p:cNvPr>
          <p:cNvPicPr>
            <a:picLocks noChangeAspect="1"/>
          </p:cNvPicPr>
          <p:nvPr/>
        </p:nvPicPr>
        <p:blipFill>
          <a:blip r:embed="rId4"/>
          <a:stretch>
            <a:fillRect/>
          </a:stretch>
        </p:blipFill>
        <p:spPr>
          <a:xfrm>
            <a:off x="838200" y="2630487"/>
            <a:ext cx="10708887" cy="557188"/>
          </a:xfrm>
          <a:prstGeom prst="rect">
            <a:avLst/>
          </a:prstGeom>
        </p:spPr>
      </p:pic>
    </p:spTree>
    <p:extLst>
      <p:ext uri="{BB962C8B-B14F-4D97-AF65-F5344CB8AC3E}">
        <p14:creationId xmlns:p14="http://schemas.microsoft.com/office/powerpoint/2010/main" val="300362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DE6CE-C56F-4600-B7EB-CB0FFEDFDCAE}"/>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3A83384A-CF35-4A33-9E84-C859A54F49EE}"/>
              </a:ext>
            </a:extLst>
          </p:cNvPr>
          <p:cNvSpPr>
            <a:spLocks noGrp="1"/>
          </p:cNvSpPr>
          <p:nvPr>
            <p:ph idx="1"/>
          </p:nvPr>
        </p:nvSpPr>
        <p:spPr>
          <a:xfrm>
            <a:off x="838200" y="1825625"/>
            <a:ext cx="9544050" cy="2146300"/>
          </a:xfrm>
        </p:spPr>
        <p:txBody>
          <a:bodyPr/>
          <a:lstStyle/>
          <a:p>
            <a:pPr algn="just"/>
            <a:r>
              <a:rPr lang="en-US" altLang="zh-CN" dirty="0"/>
              <a:t>Once all the necessary analysis components have been successfully assigned to at least one data partition, the status light in the bottom left corner of the window will change from red to yellow, indicating that we are now ready to create a likelihood function</a:t>
            </a:r>
            <a:endParaRPr lang="zh-CN" altLang="en-US" dirty="0"/>
          </a:p>
        </p:txBody>
      </p:sp>
      <p:pic>
        <p:nvPicPr>
          <p:cNvPr id="4" name="图片 3">
            <a:extLst>
              <a:ext uri="{FF2B5EF4-FFF2-40B4-BE49-F238E27FC236}">
                <a16:creationId xmlns:a16="http://schemas.microsoft.com/office/drawing/2014/main" id="{FCC2FC96-5A3D-44C4-AC30-AA22E6AB64EB}"/>
              </a:ext>
            </a:extLst>
          </p:cNvPr>
          <p:cNvPicPr>
            <a:picLocks noChangeAspect="1"/>
          </p:cNvPicPr>
          <p:nvPr/>
        </p:nvPicPr>
        <p:blipFill>
          <a:blip r:embed="rId2"/>
          <a:stretch>
            <a:fillRect/>
          </a:stretch>
        </p:blipFill>
        <p:spPr>
          <a:xfrm>
            <a:off x="1203885" y="4200545"/>
            <a:ext cx="8812680" cy="1019155"/>
          </a:xfrm>
          <a:prstGeom prst="rect">
            <a:avLst/>
          </a:prstGeom>
        </p:spPr>
      </p:pic>
    </p:spTree>
    <p:extLst>
      <p:ext uri="{BB962C8B-B14F-4D97-AF65-F5344CB8AC3E}">
        <p14:creationId xmlns:p14="http://schemas.microsoft.com/office/powerpoint/2010/main" val="3953928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AE9B0-582C-4A6C-9EC3-E95C751DB129}"/>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372AF20E-2B07-4237-8B10-5E3604E4F06C}"/>
              </a:ext>
            </a:extLst>
          </p:cNvPr>
          <p:cNvSpPr>
            <a:spLocks noGrp="1"/>
          </p:cNvSpPr>
          <p:nvPr>
            <p:ph idx="1"/>
          </p:nvPr>
        </p:nvSpPr>
        <p:spPr/>
        <p:txBody>
          <a:bodyPr/>
          <a:lstStyle/>
          <a:p>
            <a:r>
              <a:rPr lang="en-US" altLang="zh-CN" dirty="0"/>
              <a:t> Build the Likelihood Function.</a:t>
            </a:r>
            <a:endParaRPr lang="zh-CN" altLang="en-US" dirty="0"/>
          </a:p>
        </p:txBody>
      </p:sp>
      <p:pic>
        <p:nvPicPr>
          <p:cNvPr id="5" name="图片 4">
            <a:extLst>
              <a:ext uri="{FF2B5EF4-FFF2-40B4-BE49-F238E27FC236}">
                <a16:creationId xmlns:a16="http://schemas.microsoft.com/office/drawing/2014/main" id="{5ECF82D6-A604-4224-94F5-4FA9BADB68F1}"/>
              </a:ext>
            </a:extLst>
          </p:cNvPr>
          <p:cNvPicPr>
            <a:picLocks noChangeAspect="1"/>
          </p:cNvPicPr>
          <p:nvPr/>
        </p:nvPicPr>
        <p:blipFill>
          <a:blip r:embed="rId2"/>
          <a:stretch>
            <a:fillRect/>
          </a:stretch>
        </p:blipFill>
        <p:spPr>
          <a:xfrm>
            <a:off x="2962275" y="2576977"/>
            <a:ext cx="5676900" cy="3599986"/>
          </a:xfrm>
          <a:prstGeom prst="rect">
            <a:avLst/>
          </a:prstGeom>
        </p:spPr>
      </p:pic>
    </p:spTree>
    <p:extLst>
      <p:ext uri="{BB962C8B-B14F-4D97-AF65-F5344CB8AC3E}">
        <p14:creationId xmlns:p14="http://schemas.microsoft.com/office/powerpoint/2010/main" val="1211410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C6A886-9E40-471E-8CBD-36B646E48CE9}"/>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87DDED1A-D032-4585-948F-300930577188}"/>
              </a:ext>
            </a:extLst>
          </p:cNvPr>
          <p:cNvSpPr>
            <a:spLocks noGrp="1"/>
          </p:cNvSpPr>
          <p:nvPr>
            <p:ph idx="1"/>
          </p:nvPr>
        </p:nvSpPr>
        <p:spPr>
          <a:xfrm>
            <a:off x="838199" y="1825625"/>
            <a:ext cx="10639425" cy="4351338"/>
          </a:xfrm>
        </p:spPr>
        <p:txBody>
          <a:bodyPr/>
          <a:lstStyle/>
          <a:p>
            <a:pPr algn="just"/>
            <a:r>
              <a:rPr lang="en-US" altLang="zh-CN" dirty="0"/>
              <a:t>Note that 38 local parameters (α and β for each of the 19 branches) and 1 global parameter (transversion/transition ratio) have been created.</a:t>
            </a:r>
            <a:endParaRPr lang="zh-CN" altLang="en-US" dirty="0"/>
          </a:p>
        </p:txBody>
      </p:sp>
      <p:pic>
        <p:nvPicPr>
          <p:cNvPr id="4" name="图片 3">
            <a:extLst>
              <a:ext uri="{FF2B5EF4-FFF2-40B4-BE49-F238E27FC236}">
                <a16:creationId xmlns:a16="http://schemas.microsoft.com/office/drawing/2014/main" id="{3E2BFAFC-1C0F-44E1-82B5-6A63E5B03E5A}"/>
              </a:ext>
            </a:extLst>
          </p:cNvPr>
          <p:cNvPicPr>
            <a:picLocks noChangeAspect="1"/>
          </p:cNvPicPr>
          <p:nvPr/>
        </p:nvPicPr>
        <p:blipFill>
          <a:blip r:embed="rId2"/>
          <a:stretch>
            <a:fillRect/>
          </a:stretch>
        </p:blipFill>
        <p:spPr>
          <a:xfrm>
            <a:off x="4095930" y="2756771"/>
            <a:ext cx="4000139" cy="3736104"/>
          </a:xfrm>
          <a:prstGeom prst="rect">
            <a:avLst/>
          </a:prstGeom>
        </p:spPr>
      </p:pic>
    </p:spTree>
    <p:extLst>
      <p:ext uri="{BB962C8B-B14F-4D97-AF65-F5344CB8AC3E}">
        <p14:creationId xmlns:p14="http://schemas.microsoft.com/office/powerpoint/2010/main" val="121631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47DE0-10E3-4DAC-9715-FD3AF3FB3E3E}"/>
              </a:ext>
            </a:extLst>
          </p:cNvPr>
          <p:cNvSpPr>
            <a:spLocks noGrp="1"/>
          </p:cNvSpPr>
          <p:nvPr>
            <p:ph type="title"/>
          </p:nvPr>
        </p:nvSpPr>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6AA5E8D0-A825-44D7-A912-2409702D96AF}"/>
              </a:ext>
            </a:extLst>
          </p:cNvPr>
          <p:cNvSpPr>
            <a:spLocks noGrp="1"/>
          </p:cNvSpPr>
          <p:nvPr>
            <p:ph idx="1"/>
          </p:nvPr>
        </p:nvSpPr>
        <p:spPr/>
        <p:txBody>
          <a:bodyPr/>
          <a:lstStyle/>
          <a:p>
            <a:r>
              <a:rPr lang="en-US" altLang="zh-CN" dirty="0"/>
              <a:t> Optimize the likelihood function</a:t>
            </a:r>
            <a:endParaRPr lang="zh-CN" altLang="en-US" dirty="0"/>
          </a:p>
        </p:txBody>
      </p:sp>
      <p:pic>
        <p:nvPicPr>
          <p:cNvPr id="5" name="图片 4">
            <a:extLst>
              <a:ext uri="{FF2B5EF4-FFF2-40B4-BE49-F238E27FC236}">
                <a16:creationId xmlns:a16="http://schemas.microsoft.com/office/drawing/2014/main" id="{E3535B12-58C9-4D00-BB9D-4B38E6B2C432}"/>
              </a:ext>
            </a:extLst>
          </p:cNvPr>
          <p:cNvPicPr>
            <a:picLocks noChangeAspect="1"/>
          </p:cNvPicPr>
          <p:nvPr/>
        </p:nvPicPr>
        <p:blipFill>
          <a:blip r:embed="rId2"/>
          <a:stretch>
            <a:fillRect/>
          </a:stretch>
        </p:blipFill>
        <p:spPr>
          <a:xfrm>
            <a:off x="3081414" y="2391204"/>
            <a:ext cx="6029172" cy="3785759"/>
          </a:xfrm>
          <a:prstGeom prst="rect">
            <a:avLst/>
          </a:prstGeom>
        </p:spPr>
      </p:pic>
    </p:spTree>
    <p:extLst>
      <p:ext uri="{BB962C8B-B14F-4D97-AF65-F5344CB8AC3E}">
        <p14:creationId xmlns:p14="http://schemas.microsoft.com/office/powerpoint/2010/main" val="3541687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8655BD-A393-4130-967C-9B0DC173DD5B}"/>
              </a:ext>
            </a:extLst>
          </p:cNvPr>
          <p:cNvSpPr>
            <a:spLocks noGrp="1"/>
          </p:cNvSpPr>
          <p:nvPr>
            <p:ph type="title"/>
          </p:nvPr>
        </p:nvSpPr>
        <p:spPr/>
        <p:txBody>
          <a:bodyPr/>
          <a:lstStyle/>
          <a:p>
            <a:r>
              <a:rPr lang="en-US" altLang="zh-CN" b="1" dirty="0"/>
              <a:t>Example1: MG94xHKY85 applied to HIV-1 Integrase gene</a:t>
            </a:r>
            <a:endParaRPr lang="zh-CN" altLang="en-US" dirty="0"/>
          </a:p>
        </p:txBody>
      </p:sp>
      <p:pic>
        <p:nvPicPr>
          <p:cNvPr id="4" name="图片 3">
            <a:extLst>
              <a:ext uri="{FF2B5EF4-FFF2-40B4-BE49-F238E27FC236}">
                <a16:creationId xmlns:a16="http://schemas.microsoft.com/office/drawing/2014/main" id="{E0EAB844-3CA9-42D6-8AC6-247E0AAF731C}"/>
              </a:ext>
            </a:extLst>
          </p:cNvPr>
          <p:cNvPicPr>
            <a:picLocks noChangeAspect="1"/>
          </p:cNvPicPr>
          <p:nvPr/>
        </p:nvPicPr>
        <p:blipFill>
          <a:blip r:embed="rId2"/>
          <a:stretch>
            <a:fillRect/>
          </a:stretch>
        </p:blipFill>
        <p:spPr>
          <a:xfrm>
            <a:off x="7270853" y="1332734"/>
            <a:ext cx="3201402" cy="5153025"/>
          </a:xfrm>
          <a:prstGeom prst="rect">
            <a:avLst/>
          </a:prstGeom>
        </p:spPr>
      </p:pic>
      <p:pic>
        <p:nvPicPr>
          <p:cNvPr id="5" name="图片 4">
            <a:extLst>
              <a:ext uri="{FF2B5EF4-FFF2-40B4-BE49-F238E27FC236}">
                <a16:creationId xmlns:a16="http://schemas.microsoft.com/office/drawing/2014/main" id="{746D348E-4CD7-4DC4-A893-604E7ABFC372}"/>
              </a:ext>
            </a:extLst>
          </p:cNvPr>
          <p:cNvPicPr>
            <a:picLocks noChangeAspect="1"/>
          </p:cNvPicPr>
          <p:nvPr/>
        </p:nvPicPr>
        <p:blipFill>
          <a:blip r:embed="rId3"/>
          <a:stretch>
            <a:fillRect/>
          </a:stretch>
        </p:blipFill>
        <p:spPr>
          <a:xfrm>
            <a:off x="838200" y="2241166"/>
            <a:ext cx="6005086" cy="3336159"/>
          </a:xfrm>
          <a:prstGeom prst="rect">
            <a:avLst/>
          </a:prstGeom>
        </p:spPr>
      </p:pic>
    </p:spTree>
    <p:extLst>
      <p:ext uri="{BB962C8B-B14F-4D97-AF65-F5344CB8AC3E}">
        <p14:creationId xmlns:p14="http://schemas.microsoft.com/office/powerpoint/2010/main" val="779773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BB0AAA-E1B6-41C5-B904-1F4639DFAAC9}"/>
              </a:ext>
            </a:extLst>
          </p:cNvPr>
          <p:cNvSpPr>
            <a:spLocks noGrp="1"/>
          </p:cNvSpPr>
          <p:nvPr>
            <p:ph type="title"/>
          </p:nvPr>
        </p:nvSpPr>
        <p:spPr>
          <a:xfrm>
            <a:off x="838200" y="0"/>
            <a:ext cx="10515600" cy="1325563"/>
          </a:xfrm>
        </p:spPr>
        <p:txBody>
          <a:bodyPr/>
          <a:lstStyle/>
          <a:p>
            <a:r>
              <a:rPr lang="en-US" altLang="zh-CN" b="1" dirty="0"/>
              <a:t>Example1: MG94xHKY85 applied to HIV-1 Integrase gene</a:t>
            </a:r>
            <a:endParaRPr lang="zh-CN" altLang="en-US" dirty="0"/>
          </a:p>
        </p:txBody>
      </p:sp>
      <p:sp>
        <p:nvSpPr>
          <p:cNvPr id="3" name="内容占位符 2">
            <a:extLst>
              <a:ext uri="{FF2B5EF4-FFF2-40B4-BE49-F238E27FC236}">
                <a16:creationId xmlns:a16="http://schemas.microsoft.com/office/drawing/2014/main" id="{D7C2EA99-AA76-423D-85D1-3C217C76285B}"/>
              </a:ext>
            </a:extLst>
          </p:cNvPr>
          <p:cNvSpPr>
            <a:spLocks noGrp="1"/>
          </p:cNvSpPr>
          <p:nvPr>
            <p:ph idx="1"/>
          </p:nvPr>
        </p:nvSpPr>
        <p:spPr>
          <a:xfrm>
            <a:off x="838200" y="1239837"/>
            <a:ext cx="10515600" cy="1427163"/>
          </a:xfrm>
        </p:spPr>
        <p:txBody>
          <a:bodyPr/>
          <a:lstStyle/>
          <a:p>
            <a:r>
              <a:rPr lang="en-US" altLang="zh-CN" dirty="0"/>
              <a:t>Open two tree displays, and scale one on synonymous rates and the other on nonsynonymous rates. Notice the radical differences between the trees, both in lengths and shapes.</a:t>
            </a:r>
            <a:endParaRPr lang="zh-CN" altLang="en-US" dirty="0"/>
          </a:p>
        </p:txBody>
      </p:sp>
      <p:pic>
        <p:nvPicPr>
          <p:cNvPr id="5" name="图片 4">
            <a:extLst>
              <a:ext uri="{FF2B5EF4-FFF2-40B4-BE49-F238E27FC236}">
                <a16:creationId xmlns:a16="http://schemas.microsoft.com/office/drawing/2014/main" id="{663939C4-AF36-47E9-9986-08FFC2BC1BB9}"/>
              </a:ext>
            </a:extLst>
          </p:cNvPr>
          <p:cNvPicPr>
            <a:picLocks noChangeAspect="1"/>
          </p:cNvPicPr>
          <p:nvPr/>
        </p:nvPicPr>
        <p:blipFill>
          <a:blip r:embed="rId2"/>
          <a:stretch>
            <a:fillRect/>
          </a:stretch>
        </p:blipFill>
        <p:spPr>
          <a:xfrm>
            <a:off x="1695746" y="2438400"/>
            <a:ext cx="3971629" cy="4059355"/>
          </a:xfrm>
          <a:prstGeom prst="rect">
            <a:avLst/>
          </a:prstGeom>
        </p:spPr>
      </p:pic>
      <p:pic>
        <p:nvPicPr>
          <p:cNvPr id="6" name="图片 5">
            <a:extLst>
              <a:ext uri="{FF2B5EF4-FFF2-40B4-BE49-F238E27FC236}">
                <a16:creationId xmlns:a16="http://schemas.microsoft.com/office/drawing/2014/main" id="{998E6AF7-DE2A-4431-84AC-CA41173D74F6}"/>
              </a:ext>
            </a:extLst>
          </p:cNvPr>
          <p:cNvPicPr>
            <a:picLocks noChangeAspect="1"/>
          </p:cNvPicPr>
          <p:nvPr/>
        </p:nvPicPr>
        <p:blipFill>
          <a:blip r:embed="rId3"/>
          <a:stretch>
            <a:fillRect/>
          </a:stretch>
        </p:blipFill>
        <p:spPr>
          <a:xfrm>
            <a:off x="6524627" y="2438400"/>
            <a:ext cx="3956487" cy="4059355"/>
          </a:xfrm>
          <a:prstGeom prst="rect">
            <a:avLst/>
          </a:prstGeom>
        </p:spPr>
      </p:pic>
    </p:spTree>
    <p:extLst>
      <p:ext uri="{BB962C8B-B14F-4D97-AF65-F5344CB8AC3E}">
        <p14:creationId xmlns:p14="http://schemas.microsoft.com/office/powerpoint/2010/main" val="14525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7D50C2-A639-4A14-A2F9-049C511D7FFF}"/>
              </a:ext>
            </a:extLst>
          </p:cNvPr>
          <p:cNvSpPr>
            <a:spLocks noGrp="1"/>
          </p:cNvSpPr>
          <p:nvPr>
            <p:ph type="title"/>
          </p:nvPr>
        </p:nvSpPr>
        <p:spPr/>
        <p:txBody>
          <a:bodyPr>
            <a:normAutofit fontScale="90000"/>
          </a:bodyPr>
          <a:lstStyle/>
          <a:p>
            <a:r>
              <a:rPr lang="en-US" altLang="zh-CN" b="1" dirty="0"/>
              <a:t>Example2: Spatial Rate Heterogeneity: Selective Pressure and Functional Constraints</a:t>
            </a:r>
            <a:endParaRPr lang="zh-CN" altLang="en-US" dirty="0"/>
          </a:p>
        </p:txBody>
      </p:sp>
      <p:sp>
        <p:nvSpPr>
          <p:cNvPr id="3" name="内容占位符 2">
            <a:extLst>
              <a:ext uri="{FF2B5EF4-FFF2-40B4-BE49-F238E27FC236}">
                <a16:creationId xmlns:a16="http://schemas.microsoft.com/office/drawing/2014/main" id="{2F203D20-CE88-433D-8EAE-2E3785841668}"/>
              </a:ext>
            </a:extLst>
          </p:cNvPr>
          <p:cNvSpPr>
            <a:spLocks noGrp="1"/>
          </p:cNvSpPr>
          <p:nvPr>
            <p:ph idx="1"/>
          </p:nvPr>
        </p:nvSpPr>
        <p:spPr/>
        <p:txBody>
          <a:bodyPr/>
          <a:lstStyle/>
          <a:p>
            <a:r>
              <a:rPr lang="en-US" altLang="zh-CN" dirty="0"/>
              <a:t>In this example we allow both synonymous and nonsynonymous rates to be variable across sites, leading to the possibility, for instance, that a particular site might have a fast non-synonymous rate but a slow synonymous rate. We will consider the case of MG94xHKY85 applied to a codon data set with αs and βs sampled independently from two separate distributions. Because only products of evolutionary rates and times can be estimated, we let the mean of the distribution of αs to be one. Widely used models of Nielsen and Yang (1998) assume that αs = 1 for every site s, thus our approach is a natural extension.</a:t>
            </a:r>
            <a:endParaRPr lang="zh-CN" altLang="en-US" dirty="0"/>
          </a:p>
        </p:txBody>
      </p:sp>
    </p:spTree>
    <p:extLst>
      <p:ext uri="{BB962C8B-B14F-4D97-AF65-F5344CB8AC3E}">
        <p14:creationId xmlns:p14="http://schemas.microsoft.com/office/powerpoint/2010/main" val="1686341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DDE911-7A54-459A-8D76-0C8FF7A80D1F}"/>
              </a:ext>
            </a:extLst>
          </p:cNvPr>
          <p:cNvSpPr>
            <a:spLocks noGrp="1"/>
          </p:cNvSpPr>
          <p:nvPr>
            <p:ph type="title"/>
          </p:nvPr>
        </p:nvSpPr>
        <p:spPr>
          <a:xfrm>
            <a:off x="838200" y="395287"/>
            <a:ext cx="10515600" cy="1325563"/>
          </a:xfrm>
        </p:spPr>
        <p:txBody>
          <a:bodyPr>
            <a:normAutofit fontScale="90000"/>
          </a:bodyPr>
          <a:lstStyle/>
          <a:p>
            <a:r>
              <a:rPr lang="en-US" altLang="zh-CN" b="1" dirty="0"/>
              <a:t>Example2: Spatial Rate Heterogeneity: Selective Pressure and Functional Constraints</a:t>
            </a:r>
            <a:endParaRPr lang="zh-CN" altLang="en-US" dirty="0"/>
          </a:p>
        </p:txBody>
      </p:sp>
      <p:sp>
        <p:nvSpPr>
          <p:cNvPr id="3" name="内容占位符 2">
            <a:extLst>
              <a:ext uri="{FF2B5EF4-FFF2-40B4-BE49-F238E27FC236}">
                <a16:creationId xmlns:a16="http://schemas.microsoft.com/office/drawing/2014/main" id="{9EDFCDF0-9B68-42DE-96D3-EE679B2A4D4E}"/>
              </a:ext>
            </a:extLst>
          </p:cNvPr>
          <p:cNvSpPr>
            <a:spLocks noGrp="1"/>
          </p:cNvSpPr>
          <p:nvPr>
            <p:ph idx="1"/>
          </p:nvPr>
        </p:nvSpPr>
        <p:spPr>
          <a:xfrm>
            <a:off x="838200" y="1720851"/>
            <a:ext cx="10515600" cy="4203700"/>
          </a:xfrm>
        </p:spPr>
        <p:txBody>
          <a:bodyPr>
            <a:normAutofit/>
          </a:bodyPr>
          <a:lstStyle/>
          <a:p>
            <a:pPr marL="0" indent="0">
              <a:lnSpc>
                <a:spcPct val="210000"/>
              </a:lnSpc>
              <a:buNone/>
            </a:pPr>
            <a:r>
              <a:rPr lang="en-US" altLang="zh-CN" dirty="0"/>
              <a:t>1. Open the data file p51.nex.</a:t>
            </a:r>
          </a:p>
          <a:p>
            <a:pPr marL="0" indent="0">
              <a:buNone/>
            </a:pPr>
            <a:r>
              <a:rPr lang="en-US" altLang="zh-CN" dirty="0"/>
              <a:t>2. Select all data, create a single partition, change its data type to codon and name to RT Gene.</a:t>
            </a:r>
          </a:p>
          <a:p>
            <a:pPr marL="0" indent="0">
              <a:buNone/>
            </a:pPr>
            <a:r>
              <a:rPr lang="en-US" altLang="zh-CN" dirty="0"/>
              <a:t>3. Assign the tree, the model “MG94xHKY85x3 4x2 Rates” with “Rate Het.” model parameters and 4 (per parameter) rate categories. The model we selected implements the extension to the MGx94xHKY85 model.</a:t>
            </a:r>
          </a:p>
          <a:p>
            <a:pPr marL="0" indent="0">
              <a:buNone/>
            </a:pPr>
            <a:r>
              <a:rPr lang="en-US" altLang="zh-CN" dirty="0"/>
              <a:t>4. Build the likelihood function and optimize it. </a:t>
            </a:r>
            <a:endParaRPr lang="zh-CN" altLang="en-US" dirty="0"/>
          </a:p>
        </p:txBody>
      </p:sp>
    </p:spTree>
    <p:extLst>
      <p:ext uri="{BB962C8B-B14F-4D97-AF65-F5344CB8AC3E}">
        <p14:creationId xmlns:p14="http://schemas.microsoft.com/office/powerpoint/2010/main" val="342218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4B433C-8870-4EF7-8174-F1C357E03750}"/>
              </a:ext>
            </a:extLst>
          </p:cNvPr>
          <p:cNvSpPr>
            <a:spLocks noGrp="1"/>
          </p:cNvSpPr>
          <p:nvPr>
            <p:ph type="title"/>
          </p:nvPr>
        </p:nvSpPr>
        <p:spPr/>
        <p:txBody>
          <a:bodyPr/>
          <a:lstStyle/>
          <a:p>
            <a:r>
              <a:rPr lang="en-US" altLang="zh-CN" b="1" dirty="0"/>
              <a:t>Measles, rinderpest, and </a:t>
            </a:r>
            <a:r>
              <a:rPr lang="en-US" altLang="zh-CN" b="1" dirty="0" err="1"/>
              <a:t>peste</a:t>
            </a:r>
            <a:r>
              <a:rPr lang="en-US" altLang="zh-CN" b="1" dirty="0"/>
              <a:t>-de-petite ruminant viruses' nucleoprotein</a:t>
            </a:r>
            <a:endParaRPr lang="zh-CN" altLang="en-US" b="1" dirty="0"/>
          </a:p>
        </p:txBody>
      </p:sp>
      <p:pic>
        <p:nvPicPr>
          <p:cNvPr id="4" name="内容占位符 3">
            <a:extLst>
              <a:ext uri="{FF2B5EF4-FFF2-40B4-BE49-F238E27FC236}">
                <a16:creationId xmlns:a16="http://schemas.microsoft.com/office/drawing/2014/main" id="{A9B99DE0-5B95-4659-9FC4-4725B3A7FC42}"/>
              </a:ext>
            </a:extLst>
          </p:cNvPr>
          <p:cNvPicPr>
            <a:picLocks noGrp="1" noChangeAspect="1"/>
          </p:cNvPicPr>
          <p:nvPr>
            <p:ph idx="1"/>
          </p:nvPr>
        </p:nvPicPr>
        <p:blipFill>
          <a:blip r:embed="rId2"/>
          <a:stretch>
            <a:fillRect/>
          </a:stretch>
        </p:blipFill>
        <p:spPr>
          <a:xfrm>
            <a:off x="2332564" y="1690688"/>
            <a:ext cx="7290829" cy="4740452"/>
          </a:xfrm>
          <a:prstGeom prst="rect">
            <a:avLst/>
          </a:prstGeom>
        </p:spPr>
      </p:pic>
    </p:spTree>
    <p:extLst>
      <p:ext uri="{BB962C8B-B14F-4D97-AF65-F5344CB8AC3E}">
        <p14:creationId xmlns:p14="http://schemas.microsoft.com/office/powerpoint/2010/main" val="768197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13D425-E921-45E5-8607-C51A39673F31}"/>
              </a:ext>
            </a:extLst>
          </p:cNvPr>
          <p:cNvSpPr>
            <a:spLocks noGrp="1"/>
          </p:cNvSpPr>
          <p:nvPr>
            <p:ph type="title"/>
          </p:nvPr>
        </p:nvSpPr>
        <p:spPr/>
        <p:txBody>
          <a:bodyPr>
            <a:normAutofit fontScale="90000"/>
          </a:bodyPr>
          <a:lstStyle/>
          <a:p>
            <a:r>
              <a:rPr lang="en-US" altLang="zh-CN" b="1" dirty="0"/>
              <a:t>Example2: Spatial Rate Heterogeneity: Selective Pressure and Functional Constraints</a:t>
            </a:r>
            <a:endParaRPr lang="zh-CN" altLang="en-US" dirty="0"/>
          </a:p>
        </p:txBody>
      </p:sp>
      <p:pic>
        <p:nvPicPr>
          <p:cNvPr id="4" name="内容占位符 3">
            <a:extLst>
              <a:ext uri="{FF2B5EF4-FFF2-40B4-BE49-F238E27FC236}">
                <a16:creationId xmlns:a16="http://schemas.microsoft.com/office/drawing/2014/main" id="{6485C7C9-CEBD-4900-AF03-4F3E1438F9C7}"/>
              </a:ext>
            </a:extLst>
          </p:cNvPr>
          <p:cNvPicPr>
            <a:picLocks noGrp="1" noChangeAspect="1"/>
          </p:cNvPicPr>
          <p:nvPr>
            <p:ph idx="1"/>
          </p:nvPr>
        </p:nvPicPr>
        <p:blipFill>
          <a:blip r:embed="rId2"/>
          <a:stretch>
            <a:fillRect/>
          </a:stretch>
        </p:blipFill>
        <p:spPr>
          <a:xfrm>
            <a:off x="838200" y="2308653"/>
            <a:ext cx="8557555" cy="3228118"/>
          </a:xfrm>
          <a:prstGeom prst="rect">
            <a:avLst/>
          </a:prstGeom>
        </p:spPr>
      </p:pic>
    </p:spTree>
    <p:extLst>
      <p:ext uri="{BB962C8B-B14F-4D97-AF65-F5344CB8AC3E}">
        <p14:creationId xmlns:p14="http://schemas.microsoft.com/office/powerpoint/2010/main" val="1197617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EE3C3B-9564-4375-AB6F-CCE7A0C4FA75}"/>
              </a:ext>
            </a:extLst>
          </p:cNvPr>
          <p:cNvSpPr>
            <a:spLocks noGrp="1"/>
          </p:cNvSpPr>
          <p:nvPr>
            <p:ph type="title"/>
          </p:nvPr>
        </p:nvSpPr>
        <p:spPr>
          <a:xfrm>
            <a:off x="904875" y="18255"/>
            <a:ext cx="10515600" cy="1325563"/>
          </a:xfrm>
        </p:spPr>
        <p:txBody>
          <a:bodyPr/>
          <a:lstStyle/>
          <a:p>
            <a:r>
              <a:rPr lang="en-US" altLang="zh-CN" b="1" dirty="0"/>
              <a:t>Prepackaged analyses</a:t>
            </a:r>
            <a:endParaRPr lang="zh-CN" altLang="en-US" b="1" dirty="0"/>
          </a:p>
        </p:txBody>
      </p:sp>
      <p:pic>
        <p:nvPicPr>
          <p:cNvPr id="4" name="内容占位符 3">
            <a:extLst>
              <a:ext uri="{FF2B5EF4-FFF2-40B4-BE49-F238E27FC236}">
                <a16:creationId xmlns:a16="http://schemas.microsoft.com/office/drawing/2014/main" id="{7CF0FE5A-B0ED-40E2-8309-44FA815914D0}"/>
              </a:ext>
            </a:extLst>
          </p:cNvPr>
          <p:cNvPicPr>
            <a:picLocks noGrp="1" noChangeAspect="1"/>
          </p:cNvPicPr>
          <p:nvPr>
            <p:ph idx="1"/>
          </p:nvPr>
        </p:nvPicPr>
        <p:blipFill>
          <a:blip r:embed="rId2"/>
          <a:stretch>
            <a:fillRect/>
          </a:stretch>
        </p:blipFill>
        <p:spPr>
          <a:xfrm>
            <a:off x="4489557" y="1111249"/>
            <a:ext cx="3212885" cy="5464019"/>
          </a:xfrm>
          <a:prstGeom prst="rect">
            <a:avLst/>
          </a:prstGeom>
        </p:spPr>
      </p:pic>
    </p:spTree>
    <p:extLst>
      <p:ext uri="{BB962C8B-B14F-4D97-AF65-F5344CB8AC3E}">
        <p14:creationId xmlns:p14="http://schemas.microsoft.com/office/powerpoint/2010/main" val="1748654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7F04EF-610D-4D55-9065-E770589B94F2}"/>
              </a:ext>
            </a:extLst>
          </p:cNvPr>
          <p:cNvSpPr>
            <a:spLocks noGrp="1"/>
          </p:cNvSpPr>
          <p:nvPr>
            <p:ph type="title"/>
          </p:nvPr>
        </p:nvSpPr>
        <p:spPr>
          <a:xfrm>
            <a:off x="478599" y="0"/>
            <a:ext cx="10515600" cy="1325563"/>
          </a:xfrm>
        </p:spPr>
        <p:txBody>
          <a:bodyPr/>
          <a:lstStyle/>
          <a:p>
            <a:r>
              <a:rPr lang="en-US" altLang="zh-CN" b="1" dirty="0"/>
              <a:t>Choose best practices</a:t>
            </a:r>
            <a:endParaRPr lang="zh-CN" altLang="en-US" b="1" dirty="0"/>
          </a:p>
        </p:txBody>
      </p:sp>
      <p:pic>
        <p:nvPicPr>
          <p:cNvPr id="4" name="内容占位符 3">
            <a:extLst>
              <a:ext uri="{FF2B5EF4-FFF2-40B4-BE49-F238E27FC236}">
                <a16:creationId xmlns:a16="http://schemas.microsoft.com/office/drawing/2014/main" id="{4EBE3A07-695F-4FE4-ADAC-2F8E709752CF}"/>
              </a:ext>
            </a:extLst>
          </p:cNvPr>
          <p:cNvPicPr>
            <a:picLocks noGrp="1" noChangeAspect="1"/>
          </p:cNvPicPr>
          <p:nvPr>
            <p:ph idx="1"/>
          </p:nvPr>
        </p:nvPicPr>
        <p:blipFill>
          <a:blip r:embed="rId3"/>
          <a:stretch>
            <a:fillRect/>
          </a:stretch>
        </p:blipFill>
        <p:spPr>
          <a:xfrm>
            <a:off x="478599" y="1085517"/>
            <a:ext cx="11234801" cy="5235383"/>
          </a:xfrm>
          <a:prstGeom prst="rect">
            <a:avLst/>
          </a:prstGeom>
        </p:spPr>
      </p:pic>
    </p:spTree>
    <p:extLst>
      <p:ext uri="{BB962C8B-B14F-4D97-AF65-F5344CB8AC3E}">
        <p14:creationId xmlns:p14="http://schemas.microsoft.com/office/powerpoint/2010/main" val="858166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69865-DDD7-416A-9A18-6EC0B2BDADE3}"/>
              </a:ext>
            </a:extLst>
          </p:cNvPr>
          <p:cNvSpPr>
            <a:spLocks noGrp="1"/>
          </p:cNvSpPr>
          <p:nvPr>
            <p:ph type="title"/>
          </p:nvPr>
        </p:nvSpPr>
        <p:spPr>
          <a:xfrm>
            <a:off x="838200" y="0"/>
            <a:ext cx="10515600" cy="1325563"/>
          </a:xfrm>
        </p:spPr>
        <p:txBody>
          <a:bodyPr/>
          <a:lstStyle/>
          <a:p>
            <a:r>
              <a:rPr lang="en-US" altLang="zh-CN" b="1" dirty="0"/>
              <a:t>Visit </a:t>
            </a:r>
            <a:r>
              <a:rPr lang="en-US" altLang="zh-CN" b="1" dirty="0" err="1"/>
              <a:t>Datamonkey</a:t>
            </a:r>
            <a:endParaRPr lang="zh-CN" altLang="en-US" b="1" dirty="0"/>
          </a:p>
        </p:txBody>
      </p:sp>
      <p:pic>
        <p:nvPicPr>
          <p:cNvPr id="4" name="内容占位符 3">
            <a:extLst>
              <a:ext uri="{FF2B5EF4-FFF2-40B4-BE49-F238E27FC236}">
                <a16:creationId xmlns:a16="http://schemas.microsoft.com/office/drawing/2014/main" id="{83147E45-9BE9-4446-A340-244B366EBD62}"/>
              </a:ext>
            </a:extLst>
          </p:cNvPr>
          <p:cNvPicPr>
            <a:picLocks noGrp="1" noChangeAspect="1"/>
          </p:cNvPicPr>
          <p:nvPr>
            <p:ph idx="1"/>
          </p:nvPr>
        </p:nvPicPr>
        <p:blipFill>
          <a:blip r:embed="rId2"/>
          <a:stretch>
            <a:fillRect/>
          </a:stretch>
        </p:blipFill>
        <p:spPr>
          <a:xfrm>
            <a:off x="1859317" y="1325563"/>
            <a:ext cx="8238945" cy="5032375"/>
          </a:xfrm>
          <a:prstGeom prst="rect">
            <a:avLst/>
          </a:prstGeom>
        </p:spPr>
      </p:pic>
      <p:sp>
        <p:nvSpPr>
          <p:cNvPr id="5" name="矩形 4">
            <a:extLst>
              <a:ext uri="{FF2B5EF4-FFF2-40B4-BE49-F238E27FC236}">
                <a16:creationId xmlns:a16="http://schemas.microsoft.com/office/drawing/2014/main" id="{530F6E30-CBAA-479A-9C87-0B358B28689A}"/>
              </a:ext>
            </a:extLst>
          </p:cNvPr>
          <p:cNvSpPr/>
          <p:nvPr/>
        </p:nvSpPr>
        <p:spPr>
          <a:xfrm>
            <a:off x="5506378" y="500062"/>
            <a:ext cx="2937022" cy="369332"/>
          </a:xfrm>
          <a:prstGeom prst="rect">
            <a:avLst/>
          </a:prstGeom>
        </p:spPr>
        <p:txBody>
          <a:bodyPr wrap="none">
            <a:spAutoFit/>
          </a:bodyPr>
          <a:lstStyle/>
          <a:p>
            <a:r>
              <a:rPr lang="en-US" altLang="zh-CN" dirty="0">
                <a:hlinkClick r:id="rId3"/>
              </a:rPr>
              <a:t>http://test.datamonkey.org/</a:t>
            </a:r>
            <a:endParaRPr lang="zh-CN" altLang="en-US" dirty="0"/>
          </a:p>
        </p:txBody>
      </p:sp>
    </p:spTree>
    <p:extLst>
      <p:ext uri="{BB962C8B-B14F-4D97-AF65-F5344CB8AC3E}">
        <p14:creationId xmlns:p14="http://schemas.microsoft.com/office/powerpoint/2010/main" val="3390032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0C037-BCC7-4BED-A346-276B9CF0095B}"/>
              </a:ext>
            </a:extLst>
          </p:cNvPr>
          <p:cNvSpPr>
            <a:spLocks noGrp="1"/>
          </p:cNvSpPr>
          <p:nvPr>
            <p:ph type="title"/>
          </p:nvPr>
        </p:nvSpPr>
        <p:spPr>
          <a:xfrm>
            <a:off x="5116867" y="2766218"/>
            <a:ext cx="1958266" cy="1325563"/>
          </a:xfrm>
        </p:spPr>
        <p:txBody>
          <a:bodyPr/>
          <a:lstStyle/>
          <a:p>
            <a:r>
              <a:rPr lang="en-US" altLang="zh-CN" b="1" dirty="0"/>
              <a:t>Thanks</a:t>
            </a:r>
            <a:r>
              <a:rPr lang="zh-CN" altLang="en-US" b="1" dirty="0"/>
              <a:t>！</a:t>
            </a:r>
          </a:p>
        </p:txBody>
      </p:sp>
    </p:spTree>
    <p:extLst>
      <p:ext uri="{BB962C8B-B14F-4D97-AF65-F5344CB8AC3E}">
        <p14:creationId xmlns:p14="http://schemas.microsoft.com/office/powerpoint/2010/main" val="386820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6C484B-F2DF-487C-A492-0E3EB188FFE6}"/>
              </a:ext>
            </a:extLst>
          </p:cNvPr>
          <p:cNvSpPr>
            <a:spLocks noGrp="1"/>
          </p:cNvSpPr>
          <p:nvPr>
            <p:ph type="title"/>
          </p:nvPr>
        </p:nvSpPr>
        <p:spPr>
          <a:xfrm>
            <a:off x="775685" y="223082"/>
            <a:ext cx="10640627" cy="1325563"/>
          </a:xfrm>
        </p:spPr>
        <p:txBody>
          <a:bodyPr/>
          <a:lstStyle/>
          <a:p>
            <a:r>
              <a:rPr lang="en-US" altLang="zh-CN" b="1" dirty="0"/>
              <a:t>An antigenic site in H3N2 IAV hemagglutinin</a:t>
            </a:r>
            <a:endParaRPr lang="zh-CN" altLang="en-US" b="1" dirty="0"/>
          </a:p>
        </p:txBody>
      </p:sp>
      <p:pic>
        <p:nvPicPr>
          <p:cNvPr id="7" name="内容占位符 6">
            <a:extLst>
              <a:ext uri="{FF2B5EF4-FFF2-40B4-BE49-F238E27FC236}">
                <a16:creationId xmlns:a16="http://schemas.microsoft.com/office/drawing/2014/main" id="{209A17C3-6BCF-49B3-9C9E-00CBD5B90820}"/>
              </a:ext>
            </a:extLst>
          </p:cNvPr>
          <p:cNvPicPr>
            <a:picLocks noGrp="1" noChangeAspect="1"/>
          </p:cNvPicPr>
          <p:nvPr>
            <p:ph idx="1"/>
          </p:nvPr>
        </p:nvPicPr>
        <p:blipFill>
          <a:blip r:embed="rId3"/>
          <a:stretch>
            <a:fillRect/>
          </a:stretch>
        </p:blipFill>
        <p:spPr>
          <a:xfrm>
            <a:off x="2237807" y="1421037"/>
            <a:ext cx="7716385" cy="5071838"/>
          </a:xfrm>
          <a:prstGeom prst="rect">
            <a:avLst/>
          </a:prstGeom>
        </p:spPr>
      </p:pic>
    </p:spTree>
    <p:extLst>
      <p:ext uri="{BB962C8B-B14F-4D97-AF65-F5344CB8AC3E}">
        <p14:creationId xmlns:p14="http://schemas.microsoft.com/office/powerpoint/2010/main" val="130571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0944B9-3995-4FE6-8D3D-86FD88B27FE8}"/>
              </a:ext>
            </a:extLst>
          </p:cNvPr>
          <p:cNvSpPr>
            <a:spLocks noGrp="1"/>
          </p:cNvSpPr>
          <p:nvPr>
            <p:ph type="title"/>
          </p:nvPr>
        </p:nvSpPr>
        <p:spPr>
          <a:xfrm>
            <a:off x="838200" y="0"/>
            <a:ext cx="10515600" cy="1325563"/>
          </a:xfrm>
        </p:spPr>
        <p:txBody>
          <a:bodyPr/>
          <a:lstStyle/>
          <a:p>
            <a:r>
              <a:rPr lang="en-US" altLang="zh-CN" b="1" dirty="0"/>
              <a:t>Molecular signatures of selection</a:t>
            </a:r>
            <a:endParaRPr lang="zh-CN" altLang="en-US" b="1" dirty="0"/>
          </a:p>
        </p:txBody>
      </p:sp>
      <p:sp>
        <p:nvSpPr>
          <p:cNvPr id="3" name="内容占位符 2">
            <a:extLst>
              <a:ext uri="{FF2B5EF4-FFF2-40B4-BE49-F238E27FC236}">
                <a16:creationId xmlns:a16="http://schemas.microsoft.com/office/drawing/2014/main" id="{A803D285-C622-4D5F-A48A-D5F275480D24}"/>
              </a:ext>
            </a:extLst>
          </p:cNvPr>
          <p:cNvSpPr>
            <a:spLocks noGrp="1"/>
          </p:cNvSpPr>
          <p:nvPr>
            <p:ph idx="1"/>
          </p:nvPr>
        </p:nvSpPr>
        <p:spPr>
          <a:xfrm>
            <a:off x="838200" y="1363986"/>
            <a:ext cx="10515600" cy="3172503"/>
          </a:xfrm>
        </p:spPr>
        <p:txBody>
          <a:bodyPr/>
          <a:lstStyle/>
          <a:p>
            <a:r>
              <a:rPr lang="en-US" altLang="zh-CN" dirty="0"/>
              <a:t>Because synonymous substitutions do not alter the protein, we often posit that they are neutral.</a:t>
            </a:r>
          </a:p>
          <a:p>
            <a:r>
              <a:rPr lang="en-US" altLang="zh-CN" dirty="0"/>
              <a:t>The rate of accumulation of synonymous substitutions (dS) gives the neutral background.</a:t>
            </a:r>
          </a:p>
          <a:p>
            <a:r>
              <a:rPr lang="en-US" altLang="zh-CN" dirty="0"/>
              <a:t>We can compare the rate of accumulation of non-synonymous substitutions (dN), which alter the protein sequence, to classify the nature of the evolutionary process.</a:t>
            </a:r>
            <a:endParaRPr lang="zh-CN" altLang="en-US" dirty="0"/>
          </a:p>
        </p:txBody>
      </p:sp>
      <p:pic>
        <p:nvPicPr>
          <p:cNvPr id="4" name="图片 3">
            <a:extLst>
              <a:ext uri="{FF2B5EF4-FFF2-40B4-BE49-F238E27FC236}">
                <a16:creationId xmlns:a16="http://schemas.microsoft.com/office/drawing/2014/main" id="{76055213-2534-4D25-A798-B47E113314A7}"/>
              </a:ext>
            </a:extLst>
          </p:cNvPr>
          <p:cNvPicPr>
            <a:picLocks noChangeAspect="1"/>
          </p:cNvPicPr>
          <p:nvPr/>
        </p:nvPicPr>
        <p:blipFill>
          <a:blip r:embed="rId3"/>
          <a:stretch>
            <a:fillRect/>
          </a:stretch>
        </p:blipFill>
        <p:spPr>
          <a:xfrm>
            <a:off x="587541" y="4458650"/>
            <a:ext cx="11016917" cy="2070728"/>
          </a:xfrm>
          <a:prstGeom prst="rect">
            <a:avLst/>
          </a:prstGeom>
        </p:spPr>
      </p:pic>
    </p:spTree>
    <p:extLst>
      <p:ext uri="{BB962C8B-B14F-4D97-AF65-F5344CB8AC3E}">
        <p14:creationId xmlns:p14="http://schemas.microsoft.com/office/powerpoint/2010/main" val="34303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28E6C-2F16-4284-B062-CE3BBDFC75E5}"/>
              </a:ext>
            </a:extLst>
          </p:cNvPr>
          <p:cNvSpPr>
            <a:spLocks noGrp="1"/>
          </p:cNvSpPr>
          <p:nvPr>
            <p:ph type="title"/>
          </p:nvPr>
        </p:nvSpPr>
        <p:spPr/>
        <p:txBody>
          <a:bodyPr/>
          <a:lstStyle/>
          <a:p>
            <a:r>
              <a:rPr lang="en-US" altLang="zh-CN" b="1" dirty="0"/>
              <a:t>Evolutionary Modes</a:t>
            </a:r>
            <a:endParaRPr lang="zh-CN" altLang="en-US" b="1" dirty="0"/>
          </a:p>
        </p:txBody>
      </p:sp>
      <p:pic>
        <p:nvPicPr>
          <p:cNvPr id="4" name="内容占位符 3">
            <a:extLst>
              <a:ext uri="{FF2B5EF4-FFF2-40B4-BE49-F238E27FC236}">
                <a16:creationId xmlns:a16="http://schemas.microsoft.com/office/drawing/2014/main" id="{6AD21485-468C-4F44-B4C2-137E54C18560}"/>
              </a:ext>
            </a:extLst>
          </p:cNvPr>
          <p:cNvPicPr>
            <a:picLocks noGrp="1" noChangeAspect="1"/>
          </p:cNvPicPr>
          <p:nvPr>
            <p:ph idx="1"/>
          </p:nvPr>
        </p:nvPicPr>
        <p:blipFill>
          <a:blip r:embed="rId2"/>
          <a:stretch>
            <a:fillRect/>
          </a:stretch>
        </p:blipFill>
        <p:spPr>
          <a:xfrm>
            <a:off x="838200" y="1508383"/>
            <a:ext cx="9825152" cy="4855093"/>
          </a:xfrm>
          <a:prstGeom prst="rect">
            <a:avLst/>
          </a:prstGeom>
        </p:spPr>
      </p:pic>
    </p:spTree>
    <p:extLst>
      <p:ext uri="{BB962C8B-B14F-4D97-AF65-F5344CB8AC3E}">
        <p14:creationId xmlns:p14="http://schemas.microsoft.com/office/powerpoint/2010/main" val="267322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D580D6-9168-482A-8D53-25906D72275E}"/>
              </a:ext>
            </a:extLst>
          </p:cNvPr>
          <p:cNvSpPr>
            <a:spLocks noGrp="1"/>
          </p:cNvSpPr>
          <p:nvPr>
            <p:ph type="title"/>
          </p:nvPr>
        </p:nvSpPr>
        <p:spPr>
          <a:xfrm>
            <a:off x="676182" y="18255"/>
            <a:ext cx="10891422" cy="1325563"/>
          </a:xfrm>
        </p:spPr>
        <p:txBody>
          <a:bodyPr/>
          <a:lstStyle/>
          <a:p>
            <a:r>
              <a:rPr lang="en-US" altLang="zh-CN" b="1" dirty="0"/>
              <a:t>Consider two aligned homologous sequences</a:t>
            </a:r>
            <a:endParaRPr lang="zh-CN" altLang="en-US" b="1" dirty="0"/>
          </a:p>
        </p:txBody>
      </p:sp>
      <p:sp>
        <p:nvSpPr>
          <p:cNvPr id="3" name="内容占位符 2">
            <a:extLst>
              <a:ext uri="{FF2B5EF4-FFF2-40B4-BE49-F238E27FC236}">
                <a16:creationId xmlns:a16="http://schemas.microsoft.com/office/drawing/2014/main" id="{05355FC8-9C79-4BF3-9AB5-14A397F2B5B4}"/>
              </a:ext>
            </a:extLst>
          </p:cNvPr>
          <p:cNvSpPr>
            <a:spLocks noGrp="1"/>
          </p:cNvSpPr>
          <p:nvPr>
            <p:ph idx="1"/>
          </p:nvPr>
        </p:nvSpPr>
        <p:spPr>
          <a:xfrm>
            <a:off x="838200" y="5237825"/>
            <a:ext cx="10515600" cy="939138"/>
          </a:xfrm>
        </p:spPr>
        <p:txBody>
          <a:bodyPr/>
          <a:lstStyle/>
          <a:p>
            <a:pPr marL="0" indent="0">
              <a:buNone/>
            </a:pPr>
            <a:r>
              <a:rPr lang="en-US" altLang="zh-CN" dirty="0"/>
              <a:t>Can we claim that dN/dS = 1, because there is one synonymous and one non-synonymous substitution?</a:t>
            </a:r>
            <a:endParaRPr lang="zh-CN" altLang="en-US" dirty="0"/>
          </a:p>
        </p:txBody>
      </p:sp>
      <p:pic>
        <p:nvPicPr>
          <p:cNvPr id="4" name="图片 3">
            <a:extLst>
              <a:ext uri="{FF2B5EF4-FFF2-40B4-BE49-F238E27FC236}">
                <a16:creationId xmlns:a16="http://schemas.microsoft.com/office/drawing/2014/main" id="{F20991B5-76A6-4087-A3F0-09427C319188}"/>
              </a:ext>
            </a:extLst>
          </p:cNvPr>
          <p:cNvPicPr>
            <a:picLocks noChangeAspect="1"/>
          </p:cNvPicPr>
          <p:nvPr/>
        </p:nvPicPr>
        <p:blipFill>
          <a:blip r:embed="rId3"/>
          <a:stretch>
            <a:fillRect/>
          </a:stretch>
        </p:blipFill>
        <p:spPr>
          <a:xfrm>
            <a:off x="0" y="1681381"/>
            <a:ext cx="11800000" cy="3495238"/>
          </a:xfrm>
          <a:prstGeom prst="rect">
            <a:avLst/>
          </a:prstGeom>
        </p:spPr>
      </p:pic>
    </p:spTree>
    <p:extLst>
      <p:ext uri="{BB962C8B-B14F-4D97-AF65-F5344CB8AC3E}">
        <p14:creationId xmlns:p14="http://schemas.microsoft.com/office/powerpoint/2010/main" val="33552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630DB0-D00D-4D01-AF5D-282D34B5B0C9}"/>
              </a:ext>
            </a:extLst>
          </p:cNvPr>
          <p:cNvSpPr>
            <a:spLocks noGrp="1"/>
          </p:cNvSpPr>
          <p:nvPr>
            <p:ph type="title"/>
          </p:nvPr>
        </p:nvSpPr>
        <p:spPr>
          <a:xfrm>
            <a:off x="838200" y="0"/>
            <a:ext cx="10515600" cy="1325563"/>
          </a:xfrm>
        </p:spPr>
        <p:txBody>
          <a:bodyPr/>
          <a:lstStyle/>
          <a:p>
            <a:r>
              <a:rPr lang="en-US" altLang="zh-CN" b="1" dirty="0"/>
              <a:t>Universal genetic code</a:t>
            </a:r>
            <a:endParaRPr lang="zh-CN" altLang="en-US" b="1" dirty="0"/>
          </a:p>
        </p:txBody>
      </p:sp>
      <p:graphicFrame>
        <p:nvGraphicFramePr>
          <p:cNvPr id="4" name="表格 4">
            <a:extLst>
              <a:ext uri="{FF2B5EF4-FFF2-40B4-BE49-F238E27FC236}">
                <a16:creationId xmlns:a16="http://schemas.microsoft.com/office/drawing/2014/main" id="{583B5E9B-9305-4FB3-B930-CD8B3ACCFB0A}"/>
              </a:ext>
            </a:extLst>
          </p:cNvPr>
          <p:cNvGraphicFramePr>
            <a:graphicFrameLocks noGrp="1"/>
          </p:cNvGraphicFramePr>
          <p:nvPr>
            <p:ph idx="1"/>
            <p:extLst>
              <p:ext uri="{D42A27DB-BD31-4B8C-83A1-F6EECF244321}">
                <p14:modId xmlns:p14="http://schemas.microsoft.com/office/powerpoint/2010/main" val="4127047257"/>
              </p:ext>
            </p:extLst>
          </p:nvPr>
        </p:nvGraphicFramePr>
        <p:xfrm>
          <a:off x="838199" y="1541540"/>
          <a:ext cx="10515600" cy="2225040"/>
        </p:xfrm>
        <a:graphic>
          <a:graphicData uri="http://schemas.openxmlformats.org/drawingml/2006/table">
            <a:tbl>
              <a:tblPr firstRow="1" bandRow="1">
                <a:tableStyleId>{5C22544A-7EE6-4342-B048-85BDC9FD1C3A}</a:tableStyleId>
              </a:tblPr>
              <a:tblGrid>
                <a:gridCol w="1469994">
                  <a:extLst>
                    <a:ext uri="{9D8B030D-6E8A-4147-A177-3AD203B41FA5}">
                      <a16:colId xmlns:a16="http://schemas.microsoft.com/office/drawing/2014/main" val="604524270"/>
                    </a:ext>
                  </a:extLst>
                </a:gridCol>
                <a:gridCol w="1251752">
                  <a:extLst>
                    <a:ext uri="{9D8B030D-6E8A-4147-A177-3AD203B41FA5}">
                      <a16:colId xmlns:a16="http://schemas.microsoft.com/office/drawing/2014/main" val="1959643472"/>
                    </a:ext>
                  </a:extLst>
                </a:gridCol>
                <a:gridCol w="1624613">
                  <a:extLst>
                    <a:ext uri="{9D8B030D-6E8A-4147-A177-3AD203B41FA5}">
                      <a16:colId xmlns:a16="http://schemas.microsoft.com/office/drawing/2014/main" val="1536341218"/>
                    </a:ext>
                  </a:extLst>
                </a:gridCol>
                <a:gridCol w="914400">
                  <a:extLst>
                    <a:ext uri="{9D8B030D-6E8A-4147-A177-3AD203B41FA5}">
                      <a16:colId xmlns:a16="http://schemas.microsoft.com/office/drawing/2014/main" val="4080112107"/>
                    </a:ext>
                  </a:extLst>
                </a:gridCol>
                <a:gridCol w="1340528">
                  <a:extLst>
                    <a:ext uri="{9D8B030D-6E8A-4147-A177-3AD203B41FA5}">
                      <a16:colId xmlns:a16="http://schemas.microsoft.com/office/drawing/2014/main" val="3121573894"/>
                    </a:ext>
                  </a:extLst>
                </a:gridCol>
                <a:gridCol w="1580226">
                  <a:extLst>
                    <a:ext uri="{9D8B030D-6E8A-4147-A177-3AD203B41FA5}">
                      <a16:colId xmlns:a16="http://schemas.microsoft.com/office/drawing/2014/main" val="105404204"/>
                    </a:ext>
                  </a:extLst>
                </a:gridCol>
                <a:gridCol w="932155">
                  <a:extLst>
                    <a:ext uri="{9D8B030D-6E8A-4147-A177-3AD203B41FA5}">
                      <a16:colId xmlns:a16="http://schemas.microsoft.com/office/drawing/2014/main" val="2291497134"/>
                    </a:ext>
                  </a:extLst>
                </a:gridCol>
                <a:gridCol w="1401932">
                  <a:extLst>
                    <a:ext uri="{9D8B030D-6E8A-4147-A177-3AD203B41FA5}">
                      <a16:colId xmlns:a16="http://schemas.microsoft.com/office/drawing/2014/main" val="1629677514"/>
                    </a:ext>
                  </a:extLst>
                </a:gridCol>
              </a:tblGrid>
              <a:tr h="370840">
                <a:tc rowSpan="2">
                  <a:txBody>
                    <a:bodyPr/>
                    <a:lstStyle/>
                    <a:p>
                      <a:pPr algn="ctr"/>
                      <a:r>
                        <a:rPr lang="en-US" altLang="zh-CN" dirty="0"/>
                        <a:t>Substitution types</a:t>
                      </a:r>
                      <a:endParaRPr lang="zh-CN" altLang="en-US" dirty="0"/>
                    </a:p>
                  </a:txBody>
                  <a:tcPr/>
                </a:tc>
                <a:tc gridSpan="3">
                  <a:txBody>
                    <a:bodyPr/>
                    <a:lstStyle/>
                    <a:p>
                      <a:pPr algn="ctr"/>
                      <a:r>
                        <a:rPr lang="en-US" altLang="zh-CN" dirty="0"/>
                        <a:t>Synonymous </a:t>
                      </a:r>
                      <a:endParaRPr lang="zh-CN" altLang="en-US" dirty="0"/>
                    </a:p>
                  </a:txBody>
                  <a:tcPr/>
                </a:tc>
                <a:tc hMerge="1">
                  <a:txBody>
                    <a:bodyPr/>
                    <a:lstStyle/>
                    <a:p>
                      <a:endParaRPr lang="zh-CN" altLang="en-US"/>
                    </a:p>
                  </a:txBody>
                  <a:tcPr/>
                </a:tc>
                <a:tc hMerge="1">
                  <a:txBody>
                    <a:bodyPr/>
                    <a:lstStyle/>
                    <a:p>
                      <a:endParaRPr lang="zh-CN" altLang="en-US" dirty="0"/>
                    </a:p>
                  </a:txBody>
                  <a:tcPr/>
                </a:tc>
                <a:tc gridSpan="3">
                  <a:txBody>
                    <a:bodyPr/>
                    <a:lstStyle/>
                    <a:p>
                      <a:pPr algn="ctr"/>
                      <a:r>
                        <a:rPr lang="en-US" altLang="zh-CN" dirty="0"/>
                        <a:t>Non-synonymous</a:t>
                      </a:r>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r>
                        <a:rPr lang="en-US" altLang="zh-CN" dirty="0"/>
                        <a:t>Stop codon</a:t>
                      </a:r>
                      <a:endParaRPr lang="zh-CN" altLang="en-US" dirty="0"/>
                    </a:p>
                  </a:txBody>
                  <a:tcPr/>
                </a:tc>
                <a:extLst>
                  <a:ext uri="{0D108BD9-81ED-4DB2-BD59-A6C34878D82A}">
                    <a16:rowId xmlns:a16="http://schemas.microsoft.com/office/drawing/2014/main" val="1837995926"/>
                  </a:ext>
                </a:extLst>
              </a:tr>
              <a:tr h="370840">
                <a:tc vMerge="1">
                  <a:txBody>
                    <a:bodyPr/>
                    <a:lstStyle/>
                    <a:p>
                      <a:endParaRPr lang="zh-CN" altLang="en-US" dirty="0"/>
                    </a:p>
                  </a:txBody>
                  <a:tcPr/>
                </a:tc>
                <a:tc>
                  <a:txBody>
                    <a:bodyPr/>
                    <a:lstStyle/>
                    <a:p>
                      <a:pPr algn="r"/>
                      <a:r>
                        <a:rPr lang="en-US" altLang="zh-CN" dirty="0"/>
                        <a:t>Transitions</a:t>
                      </a:r>
                      <a:endParaRPr lang="zh-CN" altLang="en-US" dirty="0"/>
                    </a:p>
                  </a:txBody>
                  <a:tcPr/>
                </a:tc>
                <a:tc>
                  <a:txBody>
                    <a:bodyPr/>
                    <a:lstStyle/>
                    <a:p>
                      <a:pPr algn="r"/>
                      <a:r>
                        <a:rPr lang="en-US" altLang="zh-CN" dirty="0"/>
                        <a:t>Transversions</a:t>
                      </a:r>
                      <a:endParaRPr lang="zh-CN" altLang="en-US" dirty="0"/>
                    </a:p>
                  </a:txBody>
                  <a:tcPr/>
                </a:tc>
                <a:tc>
                  <a:txBody>
                    <a:bodyPr/>
                    <a:lstStyle/>
                    <a:p>
                      <a:pPr algn="r"/>
                      <a:r>
                        <a:rPr lang="en-US" altLang="zh-CN" dirty="0"/>
                        <a:t>Total</a:t>
                      </a:r>
                      <a:endParaRPr lang="zh-CN" altLang="en-US" dirty="0"/>
                    </a:p>
                  </a:txBody>
                  <a:tcPr/>
                </a:tc>
                <a:tc>
                  <a:txBody>
                    <a:bodyPr/>
                    <a:lstStyle/>
                    <a:p>
                      <a:pPr algn="r"/>
                      <a:r>
                        <a:rPr lang="en-US" altLang="zh-CN" dirty="0"/>
                        <a:t>Transitions</a:t>
                      </a:r>
                      <a:endParaRPr lang="zh-CN" altLang="en-US" dirty="0"/>
                    </a:p>
                  </a:txBody>
                  <a:tcPr/>
                </a:tc>
                <a:tc>
                  <a:txBody>
                    <a:bodyPr/>
                    <a:lstStyle/>
                    <a:p>
                      <a:pPr algn="r"/>
                      <a:r>
                        <a:rPr lang="en-US" altLang="zh-CN" dirty="0"/>
                        <a:t>Transversions</a:t>
                      </a:r>
                      <a:endParaRPr lang="zh-CN" altLang="en-US" dirty="0"/>
                    </a:p>
                  </a:txBody>
                  <a:tcPr/>
                </a:tc>
                <a:tc>
                  <a:txBody>
                    <a:bodyPr/>
                    <a:lstStyle/>
                    <a:p>
                      <a:pPr algn="r"/>
                      <a:r>
                        <a:rPr lang="en-US" altLang="zh-CN" dirty="0"/>
                        <a:t>Total</a:t>
                      </a:r>
                      <a:endParaRPr lang="zh-CN" altLang="en-US" dirty="0"/>
                    </a:p>
                  </a:txBody>
                  <a:tcPr/>
                </a:tc>
                <a:tc>
                  <a:txBody>
                    <a:bodyPr/>
                    <a:lstStyle/>
                    <a:p>
                      <a:pPr algn="r"/>
                      <a:r>
                        <a:rPr lang="en-US" altLang="zh-CN" dirty="0"/>
                        <a:t>Total</a:t>
                      </a:r>
                      <a:endParaRPr lang="zh-CN" altLang="en-US" dirty="0"/>
                    </a:p>
                  </a:txBody>
                  <a:tcPr/>
                </a:tc>
                <a:extLst>
                  <a:ext uri="{0D108BD9-81ED-4DB2-BD59-A6C34878D82A}">
                    <a16:rowId xmlns:a16="http://schemas.microsoft.com/office/drawing/2014/main" val="2664142530"/>
                  </a:ext>
                </a:extLst>
              </a:tr>
              <a:tr h="370840">
                <a:tc>
                  <a:txBody>
                    <a:bodyPr/>
                    <a:lstStyle/>
                    <a:p>
                      <a:pPr algn="l"/>
                      <a:r>
                        <a:rPr lang="en-US" altLang="zh-CN" dirty="0"/>
                        <a:t>1st position</a:t>
                      </a:r>
                      <a:endParaRPr lang="zh-CN" altLang="en-US" dirty="0"/>
                    </a:p>
                  </a:txBody>
                  <a:tcPr/>
                </a:tc>
                <a:tc>
                  <a:txBody>
                    <a:bodyPr/>
                    <a:lstStyle/>
                    <a:p>
                      <a:pPr algn="r"/>
                      <a:r>
                        <a:rPr lang="en-US" altLang="zh-CN" dirty="0"/>
                        <a:t>8</a:t>
                      </a:r>
                      <a:endParaRPr lang="zh-CN" altLang="en-US" dirty="0"/>
                    </a:p>
                  </a:txBody>
                  <a:tcPr/>
                </a:tc>
                <a:tc>
                  <a:txBody>
                    <a:bodyPr/>
                    <a:lstStyle/>
                    <a:p>
                      <a:pPr algn="r"/>
                      <a:r>
                        <a:rPr lang="en-US" altLang="zh-CN" dirty="0"/>
                        <a:t>0</a:t>
                      </a:r>
                      <a:endParaRPr lang="zh-CN" altLang="en-US" dirty="0"/>
                    </a:p>
                  </a:txBody>
                  <a:tcPr/>
                </a:tc>
                <a:tc>
                  <a:txBody>
                    <a:bodyPr/>
                    <a:lstStyle/>
                    <a:p>
                      <a:pPr algn="r"/>
                      <a:r>
                        <a:rPr lang="en-US" altLang="zh-CN" dirty="0"/>
                        <a:t>8</a:t>
                      </a:r>
                      <a:endParaRPr lang="zh-CN" altLang="en-US" dirty="0"/>
                    </a:p>
                  </a:txBody>
                  <a:tcPr/>
                </a:tc>
                <a:tc>
                  <a:txBody>
                    <a:bodyPr/>
                    <a:lstStyle/>
                    <a:p>
                      <a:pPr algn="r"/>
                      <a:r>
                        <a:rPr lang="en-US" altLang="zh-CN" dirty="0"/>
                        <a:t>140</a:t>
                      </a:r>
                      <a:endParaRPr lang="zh-CN" altLang="en-US" dirty="0"/>
                    </a:p>
                  </a:txBody>
                  <a:tcPr/>
                </a:tc>
                <a:tc>
                  <a:txBody>
                    <a:bodyPr/>
                    <a:lstStyle/>
                    <a:p>
                      <a:pPr algn="r"/>
                      <a:r>
                        <a:rPr lang="en-US" altLang="zh-CN" dirty="0"/>
                        <a:t>26</a:t>
                      </a:r>
                      <a:endParaRPr lang="zh-CN" altLang="en-US" dirty="0"/>
                    </a:p>
                  </a:txBody>
                  <a:tcPr/>
                </a:tc>
                <a:tc>
                  <a:txBody>
                    <a:bodyPr/>
                    <a:lstStyle/>
                    <a:p>
                      <a:pPr algn="r"/>
                      <a:r>
                        <a:rPr lang="en-US" altLang="zh-CN" dirty="0"/>
                        <a:t>166</a:t>
                      </a:r>
                      <a:endParaRPr lang="zh-CN" altLang="en-US" dirty="0"/>
                    </a:p>
                  </a:txBody>
                  <a:tcPr/>
                </a:tc>
                <a:tc>
                  <a:txBody>
                    <a:bodyPr/>
                    <a:lstStyle/>
                    <a:p>
                      <a:pPr algn="r"/>
                      <a:r>
                        <a:rPr lang="en-US" altLang="zh-CN" dirty="0"/>
                        <a:t>9</a:t>
                      </a:r>
                      <a:endParaRPr lang="zh-CN" altLang="en-US" dirty="0"/>
                    </a:p>
                  </a:txBody>
                  <a:tcPr/>
                </a:tc>
                <a:extLst>
                  <a:ext uri="{0D108BD9-81ED-4DB2-BD59-A6C34878D82A}">
                    <a16:rowId xmlns:a16="http://schemas.microsoft.com/office/drawing/2014/main" val="3670064680"/>
                  </a:ext>
                </a:extLst>
              </a:tr>
              <a:tr h="370840">
                <a:tc>
                  <a:txBody>
                    <a:bodyPr/>
                    <a:lstStyle/>
                    <a:p>
                      <a:pPr algn="l"/>
                      <a:r>
                        <a:rPr lang="en-US" altLang="zh-CN" dirty="0"/>
                        <a:t>2nd position</a:t>
                      </a:r>
                      <a:endParaRPr lang="zh-CN" altLang="en-US" dirty="0"/>
                    </a:p>
                  </a:txBody>
                  <a:tcPr/>
                </a:tc>
                <a:tc>
                  <a:txBody>
                    <a:bodyPr/>
                    <a:lstStyle/>
                    <a:p>
                      <a:pPr algn="r"/>
                      <a:r>
                        <a:rPr lang="en-US" altLang="zh-CN" dirty="0"/>
                        <a:t>0</a:t>
                      </a:r>
                      <a:endParaRPr lang="zh-CN" altLang="en-US" dirty="0"/>
                    </a:p>
                  </a:txBody>
                  <a:tcPr/>
                </a:tc>
                <a:tc>
                  <a:txBody>
                    <a:bodyPr/>
                    <a:lstStyle/>
                    <a:p>
                      <a:pPr algn="r"/>
                      <a:r>
                        <a:rPr lang="en-US" altLang="zh-CN" dirty="0"/>
                        <a:t>0</a:t>
                      </a:r>
                      <a:endParaRPr lang="zh-CN" altLang="en-US" dirty="0"/>
                    </a:p>
                  </a:txBody>
                  <a:tcPr/>
                </a:tc>
                <a:tc>
                  <a:txBody>
                    <a:bodyPr/>
                    <a:lstStyle/>
                    <a:p>
                      <a:pPr algn="r"/>
                      <a:r>
                        <a:rPr lang="en-US" altLang="zh-CN" dirty="0"/>
                        <a:t>0</a:t>
                      </a:r>
                      <a:endParaRPr lang="zh-CN" altLang="en-US" dirty="0"/>
                    </a:p>
                  </a:txBody>
                  <a:tcPr/>
                </a:tc>
                <a:tc>
                  <a:txBody>
                    <a:bodyPr/>
                    <a:lstStyle/>
                    <a:p>
                      <a:pPr algn="r"/>
                      <a:r>
                        <a:rPr lang="en-US" altLang="zh-CN" dirty="0"/>
                        <a:t>148</a:t>
                      </a:r>
                      <a:endParaRPr lang="zh-CN" altLang="en-US" dirty="0"/>
                    </a:p>
                  </a:txBody>
                  <a:tcPr/>
                </a:tc>
                <a:tc>
                  <a:txBody>
                    <a:bodyPr/>
                    <a:lstStyle/>
                    <a:p>
                      <a:pPr algn="r"/>
                      <a:r>
                        <a:rPr lang="en-US" altLang="zh-CN" dirty="0"/>
                        <a:t>28</a:t>
                      </a:r>
                      <a:endParaRPr lang="zh-CN" altLang="en-US" dirty="0"/>
                    </a:p>
                  </a:txBody>
                  <a:tcPr/>
                </a:tc>
                <a:tc>
                  <a:txBody>
                    <a:bodyPr/>
                    <a:lstStyle/>
                    <a:p>
                      <a:pPr algn="r"/>
                      <a:r>
                        <a:rPr lang="en-US" altLang="zh-CN" dirty="0"/>
                        <a:t>176</a:t>
                      </a:r>
                      <a:endParaRPr lang="zh-CN" altLang="en-US" dirty="0"/>
                    </a:p>
                  </a:txBody>
                  <a:tcPr/>
                </a:tc>
                <a:tc>
                  <a:txBody>
                    <a:bodyPr/>
                    <a:lstStyle/>
                    <a:p>
                      <a:pPr algn="r"/>
                      <a:r>
                        <a:rPr lang="en-US" altLang="zh-CN" dirty="0"/>
                        <a:t>7</a:t>
                      </a:r>
                      <a:endParaRPr lang="zh-CN" altLang="en-US" dirty="0"/>
                    </a:p>
                  </a:txBody>
                  <a:tcPr/>
                </a:tc>
                <a:extLst>
                  <a:ext uri="{0D108BD9-81ED-4DB2-BD59-A6C34878D82A}">
                    <a16:rowId xmlns:a16="http://schemas.microsoft.com/office/drawing/2014/main" val="4011426114"/>
                  </a:ext>
                </a:extLst>
              </a:tr>
              <a:tr h="370840">
                <a:tc>
                  <a:txBody>
                    <a:bodyPr/>
                    <a:lstStyle/>
                    <a:p>
                      <a:r>
                        <a:rPr lang="en-US" altLang="zh-CN" dirty="0"/>
                        <a:t>3rd position</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58</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68</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126</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2</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48</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50</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r"/>
                      <a:r>
                        <a:rPr lang="en-US" altLang="zh-CN" dirty="0"/>
                        <a:t>7</a:t>
                      </a:r>
                      <a:endParaRPr lang="zh-CN" alt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9573650"/>
                  </a:ext>
                </a:extLst>
              </a:tr>
              <a:tr h="370840">
                <a:tc>
                  <a:txBody>
                    <a:bodyPr/>
                    <a:lstStyle/>
                    <a:p>
                      <a:r>
                        <a:rPr lang="en-US" altLang="zh-CN" dirty="0"/>
                        <a:t>Total</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66</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68</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134</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290</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102</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392</a:t>
                      </a:r>
                      <a:endParaRPr lang="zh-CN" altLang="en-US" dirty="0"/>
                    </a:p>
                  </a:txBody>
                  <a:tcPr>
                    <a:lnT w="12700" cap="flat" cmpd="sng" algn="ctr">
                      <a:solidFill>
                        <a:schemeClr val="tx1"/>
                      </a:solidFill>
                      <a:prstDash val="solid"/>
                      <a:round/>
                      <a:headEnd type="none" w="med" len="med"/>
                      <a:tailEnd type="none" w="med" len="med"/>
                    </a:lnT>
                  </a:tcPr>
                </a:tc>
                <a:tc>
                  <a:txBody>
                    <a:bodyPr/>
                    <a:lstStyle/>
                    <a:p>
                      <a:pPr algn="r"/>
                      <a:r>
                        <a:rPr lang="en-US" altLang="zh-CN" dirty="0"/>
                        <a:t>23</a:t>
                      </a:r>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81366607"/>
                  </a:ext>
                </a:extLst>
              </a:tr>
            </a:tbl>
          </a:graphicData>
        </a:graphic>
      </p:graphicFrame>
      <p:sp>
        <p:nvSpPr>
          <p:cNvPr id="6" name="文本框 5">
            <a:extLst>
              <a:ext uri="{FF2B5EF4-FFF2-40B4-BE49-F238E27FC236}">
                <a16:creationId xmlns:a16="http://schemas.microsoft.com/office/drawing/2014/main" id="{8FFAF7EF-4658-4262-AE97-85E9DC06462C}"/>
              </a:ext>
            </a:extLst>
          </p:cNvPr>
          <p:cNvSpPr txBox="1"/>
          <p:nvPr/>
        </p:nvSpPr>
        <p:spPr>
          <a:xfrm>
            <a:off x="838199" y="4039187"/>
            <a:ext cx="10977979" cy="2923877"/>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t>Approximately 3:1(392 N/ 134 S) ratio when mutations are generated and fixed at random</a:t>
            </a:r>
          </a:p>
          <a:p>
            <a:pPr marL="285750" indent="-285750">
              <a:buFont typeface="Arial" panose="020B0604020202020204" pitchFamily="34" charset="0"/>
              <a:buChar char="•"/>
            </a:pPr>
            <a:r>
              <a:rPr lang="fr-FR" altLang="zh-CN" sz="3200" dirty="0"/>
              <a:t> Non-random distribution over codon positions</a:t>
            </a:r>
          </a:p>
          <a:p>
            <a:pPr marL="1200150" lvl="2" indent="-285750">
              <a:buFont typeface="Arial" panose="020B0604020202020204" pitchFamily="34" charset="0"/>
              <a:buChar char="•"/>
            </a:pPr>
            <a:r>
              <a:rPr lang="en-US" altLang="zh-CN" sz="2800" dirty="0"/>
              <a:t>All second position mutations are non-synonymous</a:t>
            </a:r>
          </a:p>
          <a:p>
            <a:pPr marL="1200150" lvl="2" indent="-285750">
              <a:buFont typeface="Arial" panose="020B0604020202020204" pitchFamily="34" charset="0"/>
              <a:buChar char="•"/>
            </a:pPr>
            <a:r>
              <a:rPr lang="en-US" altLang="zh-CN" sz="2800" dirty="0"/>
              <a:t>Most synonymous mutations are confined to the third position</a:t>
            </a:r>
          </a:p>
          <a:p>
            <a:pPr marL="1200150" lvl="2" indent="-285750">
              <a:buFont typeface="Arial" panose="020B0604020202020204" pitchFamily="34" charset="0"/>
              <a:buChar char="•"/>
            </a:pPr>
            <a:endParaRPr lang="zh-CN" altLang="en-US" sz="3200" dirty="0"/>
          </a:p>
        </p:txBody>
      </p:sp>
    </p:spTree>
    <p:extLst>
      <p:ext uri="{BB962C8B-B14F-4D97-AF65-F5344CB8AC3E}">
        <p14:creationId xmlns:p14="http://schemas.microsoft.com/office/powerpoint/2010/main" val="21823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2295</Words>
  <Application>Microsoft Office PowerPoint</Application>
  <PresentationFormat>宽屏</PresentationFormat>
  <Paragraphs>204</Paragraphs>
  <Slides>44</Slides>
  <Notes>11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44</vt:i4>
      </vt:variant>
    </vt:vector>
  </HeadingPairs>
  <TitlesOfParts>
    <vt:vector size="48" baseType="lpstr">
      <vt:lpstr>等线</vt:lpstr>
      <vt:lpstr>等线 Light</vt:lpstr>
      <vt:lpstr>Arial</vt:lpstr>
      <vt:lpstr>Office 主题​​</vt:lpstr>
      <vt:lpstr>Quantifying Natural Selection using Hyphy</vt:lpstr>
      <vt:lpstr>Natural Selection</vt:lpstr>
      <vt:lpstr>Evolution of Coding Sequences</vt:lpstr>
      <vt:lpstr>Measles, rinderpest, and peste-de-petite ruminant viruses' nucleoprotein</vt:lpstr>
      <vt:lpstr>An antigenic site in H3N2 IAV hemagglutinin</vt:lpstr>
      <vt:lpstr>Molecular signatures of selection</vt:lpstr>
      <vt:lpstr>Evolutionary Modes</vt:lpstr>
      <vt:lpstr>Consider two aligned homologous sequences</vt:lpstr>
      <vt:lpstr>Universal genetic code</vt:lpstr>
      <vt:lpstr>Computing synonymous and non-synonymous sites for GAA (Glutamic Acid)</vt:lpstr>
      <vt:lpstr>Nei-Gojobori dN/dS estimate (NG86)</vt:lpstr>
      <vt:lpstr>NG86 example</vt:lpstr>
      <vt:lpstr>NG86 example</vt:lpstr>
      <vt:lpstr>NG86 limitations: multiple substitutions</vt:lpstr>
      <vt:lpstr>NG86 limitations: underestimation of substitution counts for higher divergence levels</vt:lpstr>
      <vt:lpstr>NG86 limitations: ignoring phylogenies</vt:lpstr>
      <vt:lpstr>NG86 limitations: averaging across all sites in a gene</vt:lpstr>
      <vt:lpstr>Codon-substitution models</vt:lpstr>
      <vt:lpstr>Rate matrix for an MG-style codon model</vt:lpstr>
      <vt:lpstr>Computing the transition probabilities</vt:lpstr>
      <vt:lpstr>Multiple substitutions</vt:lpstr>
      <vt:lpstr>Alignment-wide estimates</vt:lpstr>
      <vt:lpstr>PAML</vt:lpstr>
      <vt:lpstr>The Hyphy</vt:lpstr>
      <vt:lpstr>Getting Started with HyPhy</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Example1: MG94xHKY85 applied to HIV-1 Integrase gene</vt:lpstr>
      <vt:lpstr>Example2: Spatial Rate Heterogeneity: Selective Pressure and Functional Constraints</vt:lpstr>
      <vt:lpstr>Example2: Spatial Rate Heterogeneity: Selective Pressure and Functional Constraints</vt:lpstr>
      <vt:lpstr>Example2: Spatial Rate Heterogeneity: Selective Pressure and Functional Constraints</vt:lpstr>
      <vt:lpstr>Prepackaged analyses</vt:lpstr>
      <vt:lpstr>Choose best practices</vt:lpstr>
      <vt:lpstr>Visit Datamonkey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 文隽</dc:creator>
  <cp:lastModifiedBy>陈 文隽</cp:lastModifiedBy>
  <cp:revision>72</cp:revision>
  <dcterms:created xsi:type="dcterms:W3CDTF">2020-01-02T04:58:56Z</dcterms:created>
  <dcterms:modified xsi:type="dcterms:W3CDTF">2020-01-09T03:56:20Z</dcterms:modified>
</cp:coreProperties>
</file>