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63" r:id="rId5"/>
    <p:sldId id="259" r:id="rId6"/>
    <p:sldId id="261" r:id="rId7"/>
    <p:sldId id="289" r:id="rId8"/>
    <p:sldId id="288" r:id="rId9"/>
    <p:sldId id="274" r:id="rId10"/>
    <p:sldId id="275" r:id="rId11"/>
    <p:sldId id="302" r:id="rId12"/>
    <p:sldId id="258" r:id="rId13"/>
    <p:sldId id="301" r:id="rId14"/>
    <p:sldId id="276" r:id="rId15"/>
    <p:sldId id="264" r:id="rId16"/>
    <p:sldId id="304" r:id="rId17"/>
    <p:sldId id="303" r:id="rId18"/>
    <p:sldId id="260" r:id="rId19"/>
    <p:sldId id="257" r:id="rId20"/>
    <p:sldId id="305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20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94C8-1318-4BC0-902A-936B04FB07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6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1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8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0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5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26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9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6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5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4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6473826" y="4301490"/>
            <a:ext cx="175577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6473826" y="4823460"/>
            <a:ext cx="175577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9" name="任意多边形 5"/>
          <p:cNvSpPr/>
          <p:nvPr>
            <p:custDataLst>
              <p:tags r:id="rId7"/>
            </p:custDataLst>
          </p:nvPr>
        </p:nvSpPr>
        <p:spPr>
          <a:xfrm>
            <a:off x="6026150" y="1103630"/>
            <a:ext cx="1628775" cy="3197860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6734176" y="2041526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6734175" y="3216911"/>
            <a:ext cx="482600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62317" y="4210685"/>
            <a:ext cx="4825365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905827" y="4214495"/>
            <a:ext cx="4518660" cy="490220"/>
          </a:xfrm>
        </p:spPr>
        <p:txBody>
          <a:bodyPr vert="horz" wrap="square" lIns="0" tIns="0" rIns="0" bIns="0" anchor="ctr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7"/>
            </p:custDataLst>
          </p:nvPr>
        </p:nvSpPr>
        <p:spPr>
          <a:xfrm>
            <a:off x="762317" y="2834005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41259"/>
            <a:ext cx="720090" cy="716741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259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45333"/>
            <a:ext cx="1620202" cy="1612667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333"/>
            <a:ext cx="1620202" cy="16126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4702175" y="2738353"/>
            <a:ext cx="453644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4702175" y="3777214"/>
            <a:ext cx="4536440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41259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41.xml"/><Relationship Id="rId5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4.xml"/><Relationship Id="rId2" Type="http://schemas.openxmlformats.org/officeDocument/2006/relationships/image" Target="../media/image13.png"/><Relationship Id="rId1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3" Type="http://schemas.openxmlformats.org/officeDocument/2006/relationships/slideLayout" Target="../slideLayouts/slideLayout7.xml"/><Relationship Id="rId42" Type="http://schemas.openxmlformats.org/officeDocument/2006/relationships/tags" Target="../tags/tag285.xml"/><Relationship Id="rId41" Type="http://schemas.openxmlformats.org/officeDocument/2006/relationships/tags" Target="../tags/tag284.xml"/><Relationship Id="rId40" Type="http://schemas.openxmlformats.org/officeDocument/2006/relationships/tags" Target="../tags/tag283.xml"/><Relationship Id="rId4" Type="http://schemas.openxmlformats.org/officeDocument/2006/relationships/tags" Target="../tags/tag249.xml"/><Relationship Id="rId39" Type="http://schemas.openxmlformats.org/officeDocument/2006/relationships/tags" Target="../tags/tag282.xml"/><Relationship Id="rId38" Type="http://schemas.openxmlformats.org/officeDocument/2006/relationships/tags" Target="../tags/tag281.xml"/><Relationship Id="rId37" Type="http://schemas.openxmlformats.org/officeDocument/2006/relationships/tags" Target="../tags/tag280.xml"/><Relationship Id="rId36" Type="http://schemas.openxmlformats.org/officeDocument/2006/relationships/tags" Target="../tags/tag279.xml"/><Relationship Id="rId35" Type="http://schemas.openxmlformats.org/officeDocument/2006/relationships/tags" Target="../tags/tag278.xml"/><Relationship Id="rId34" Type="http://schemas.openxmlformats.org/officeDocument/2006/relationships/tags" Target="../tags/tag277.xml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48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tags" Target="../tags/tag269.xml"/><Relationship Id="rId25" Type="http://schemas.openxmlformats.org/officeDocument/2006/relationships/tags" Target="../tags/tag268.xml"/><Relationship Id="rId24" Type="http://schemas.openxmlformats.org/officeDocument/2006/relationships/tags" Target="../tags/tag267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7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image" Target="file:///C:\Users\1V994W2\PycharmProjects\PPT_Background_Generation/pic_temp/1_pic_quater_right_up.png" TargetMode="External"/><Relationship Id="rId13" Type="http://schemas.openxmlformats.org/officeDocument/2006/relationships/image" Target="../media/image2.png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8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87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95.xml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301.xml"/><Relationship Id="rId7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29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04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312.xml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30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5" Type="http://schemas.openxmlformats.org/officeDocument/2006/relationships/slideLayout" Target="../slideLayouts/slideLayout7.xml"/><Relationship Id="rId44" Type="http://schemas.openxmlformats.org/officeDocument/2006/relationships/tags" Target="../tags/tag351.xml"/><Relationship Id="rId43" Type="http://schemas.openxmlformats.org/officeDocument/2006/relationships/image" Target="../media/image22.png"/><Relationship Id="rId42" Type="http://schemas.openxmlformats.org/officeDocument/2006/relationships/image" Target="../media/image21.png"/><Relationship Id="rId41" Type="http://schemas.openxmlformats.org/officeDocument/2006/relationships/image" Target="../media/image20.png"/><Relationship Id="rId40" Type="http://schemas.openxmlformats.org/officeDocument/2006/relationships/tags" Target="../tags/tag350.xml"/><Relationship Id="rId4" Type="http://schemas.openxmlformats.org/officeDocument/2006/relationships/tags" Target="../tags/tag316.xml"/><Relationship Id="rId39" Type="http://schemas.openxmlformats.org/officeDocument/2006/relationships/image" Target="file:///C:\Users\1V994W2\PycharmProjects\PPT_Background_Generation/pic_temp/1_pic_quater_right_up.png" TargetMode="External"/><Relationship Id="rId38" Type="http://schemas.openxmlformats.org/officeDocument/2006/relationships/image" Target="../media/image2.png"/><Relationship Id="rId37" Type="http://schemas.openxmlformats.org/officeDocument/2006/relationships/tags" Target="../tags/tag349.xml"/><Relationship Id="rId36" Type="http://schemas.openxmlformats.org/officeDocument/2006/relationships/tags" Target="../tags/tag348.xml"/><Relationship Id="rId35" Type="http://schemas.openxmlformats.org/officeDocument/2006/relationships/tags" Target="../tags/tag347.xml"/><Relationship Id="rId34" Type="http://schemas.openxmlformats.org/officeDocument/2006/relationships/tags" Target="../tags/tag346.xml"/><Relationship Id="rId33" Type="http://schemas.openxmlformats.org/officeDocument/2006/relationships/tags" Target="../tags/tag345.xml"/><Relationship Id="rId32" Type="http://schemas.openxmlformats.org/officeDocument/2006/relationships/tags" Target="../tags/tag344.xml"/><Relationship Id="rId31" Type="http://schemas.openxmlformats.org/officeDocument/2006/relationships/tags" Target="../tags/tag343.xml"/><Relationship Id="rId30" Type="http://schemas.openxmlformats.org/officeDocument/2006/relationships/tags" Target="../tags/tag342.xml"/><Relationship Id="rId3" Type="http://schemas.openxmlformats.org/officeDocument/2006/relationships/tags" Target="../tags/tag315.xml"/><Relationship Id="rId29" Type="http://schemas.openxmlformats.org/officeDocument/2006/relationships/tags" Target="../tags/tag341.xml"/><Relationship Id="rId28" Type="http://schemas.openxmlformats.org/officeDocument/2006/relationships/tags" Target="../tags/tag340.xml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5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35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5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5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5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364.xml"/><Relationship Id="rId14" Type="http://schemas.openxmlformats.org/officeDocument/2006/relationships/image" Target="../media/image15.png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tags" Target="../tags/tag35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367.xml"/><Relationship Id="rId4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66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70.xml"/><Relationship Id="rId1" Type="http://schemas.openxmlformats.org/officeDocument/2006/relationships/tags" Target="../tags/tag3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69.xml"/><Relationship Id="rId5" Type="http://schemas.openxmlformats.org/officeDocument/2006/relationships/slide" Target="slide5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8" Type="http://schemas.openxmlformats.org/officeDocument/2006/relationships/notesSlide" Target="../notesSlides/notesSlide4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184.xml"/><Relationship Id="rId25" Type="http://schemas.openxmlformats.org/officeDocument/2006/relationships/tags" Target="../tags/tag183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6.xml"/><Relationship Id="rId19" Type="http://schemas.openxmlformats.org/officeDocument/2006/relationships/image" Target="../media/image2.png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slide" Target="slide7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tags" Target="../tags/tag186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image" Target="file:///C:\Users\1V994W2\PycharmProjects\PPT_Background_Generation/pic_temp/1_pic_quater_right_up.png" TargetMode="External"/><Relationship Id="rId12" Type="http://schemas.openxmlformats.org/officeDocument/2006/relationships/image" Target="../media/image2.png"/><Relationship Id="rId11" Type="http://schemas.openxmlformats.org/officeDocument/2006/relationships/tags" Target="../tags/tag192.xml"/><Relationship Id="rId10" Type="http://schemas.openxmlformats.org/officeDocument/2006/relationships/slide" Target="slide4.xml"/><Relationship Id="rId1" Type="http://schemas.openxmlformats.org/officeDocument/2006/relationships/tags" Target="../tags/tag18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4.xml"/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223.xml"/><Relationship Id="rId22" Type="http://schemas.openxmlformats.org/officeDocument/2006/relationships/image" Target="../media/image11.png"/><Relationship Id="rId21" Type="http://schemas.openxmlformats.org/officeDocument/2006/relationships/image" Target="../media/image10.png"/><Relationship Id="rId20" Type="http://schemas.openxmlformats.org/officeDocument/2006/relationships/tags" Target="../tags/tag222.xml"/><Relationship Id="rId2" Type="http://schemas.openxmlformats.org/officeDocument/2006/relationships/tags" Target="../tags/tag208.xml"/><Relationship Id="rId19" Type="http://schemas.openxmlformats.org/officeDocument/2006/relationships/tags" Target="../tags/tag221.xml"/><Relationship Id="rId18" Type="http://schemas.openxmlformats.org/officeDocument/2006/relationships/image" Target="file:///C:\Users\1V994W2\PycharmProjects\PPT_Background_Generation/pic_temp/1_pic_quater_right_up.png" TargetMode="External"/><Relationship Id="rId17" Type="http://schemas.openxmlformats.org/officeDocument/2006/relationships/image" Target="../media/image2.png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30.xml"/><Relationship Id="rId7" Type="http://schemas.openxmlformats.org/officeDocument/2006/relationships/slide" Target="slide9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240.xml"/><Relationship Id="rId24" Type="http://schemas.openxmlformats.org/officeDocument/2006/relationships/image" Target="../media/image13.png"/><Relationship Id="rId23" Type="http://schemas.openxmlformats.org/officeDocument/2006/relationships/image" Target="../media/image12.png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25.xml"/><Relationship Id="rId19" Type="http://schemas.openxmlformats.org/officeDocument/2006/relationships/image" Target="file:///C:\Users\1V994W2\PycharmProjects\PPT_Background_Generation/pic_temp/1_pic_quater_right_up.png" TargetMode="External"/><Relationship Id="rId18" Type="http://schemas.openxmlformats.org/officeDocument/2006/relationships/image" Target="../media/image2.png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slide" Target="slide10.xml"/><Relationship Id="rId11" Type="http://schemas.openxmlformats.org/officeDocument/2006/relationships/tags" Target="../tags/tag231.xml"/><Relationship Id="rId10" Type="http://schemas.openxmlformats.org/officeDocument/2006/relationships/image" Target="file:///C:\Users\1V994W2\Documents\Tencent%20Files\574576071\FileRecv\&#25340;&#35013;&#32032;&#26448;\&#21830;&#21153;&#31185;&#25216;-16\\08\subject_holdleft_77,209,255_0_staid_full_0.png" TargetMode="External"/><Relationship Id="rId1" Type="http://schemas.openxmlformats.org/officeDocument/2006/relationships/tags" Target="../tags/tag2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4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41.xml"/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r>
              <a:rPr lang="en-US" altLang="zh-CN"/>
              <a:t>2020 workshop</a:t>
            </a:r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>
          <a:xfrm>
            <a:off x="6473825" y="4823460"/>
            <a:ext cx="4508500" cy="1496060"/>
          </a:xfrm>
        </p:spPr>
        <p:txBody>
          <a:bodyPr>
            <a:normAutofit/>
          </a:bodyPr>
          <a:p>
            <a:r>
              <a:rPr lang="en-US" altLang="zh-CN"/>
              <a:t>Presenter:Yingyi Yang</a:t>
            </a:r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>
          <a:xfrm>
            <a:off x="6698616" y="1908176"/>
            <a:ext cx="4825365" cy="970915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Repeat Elements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2"/>
            </p:custDataLst>
          </p:nvPr>
        </p:nvSpPr>
        <p:spPr>
          <a:xfrm>
            <a:off x="6734175" y="3216910"/>
            <a:ext cx="5456555" cy="370205"/>
          </a:xfrm>
        </p:spPr>
        <p:txBody>
          <a:bodyPr>
            <a:noAutofit/>
          </a:bodyPr>
          <a:lstStyle/>
          <a:p>
            <a:r>
              <a:rPr lang="en-US" altLang="zh-CN" sz="2400"/>
              <a:t>RepeatModeler &amp; RepeatMasker</a:t>
            </a:r>
            <a:endParaRPr lang="en-US" altLang="zh-CN" sz="2400"/>
          </a:p>
          <a:p>
            <a:r>
              <a:rPr lang="en-US" altLang="zh-CN" sz="2400"/>
              <a:t>LTR_FINDER</a:t>
            </a:r>
            <a:endParaRPr lang="en-US" altLang="zh-CN" sz="2400"/>
          </a:p>
        </p:txBody>
      </p:sp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" y="685800"/>
            <a:ext cx="5486400" cy="54864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75" y="-31115"/>
            <a:ext cx="1367155" cy="137731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382" y="214634"/>
            <a:ext cx="10852237" cy="441964"/>
          </a:xfrm>
        </p:spPr>
        <p:txBody>
          <a:bodyPr>
            <a:noAutofit/>
          </a:bodyPr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</a:rPr>
              <a:t>Comparison</a:t>
            </a:r>
            <a:endParaRPr lang="en-US" altLang="zh-CN" sz="32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76835" y="920115"/>
          <a:ext cx="11835130" cy="337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10"/>
                <a:gridCol w="2166620"/>
                <a:gridCol w="1772920"/>
                <a:gridCol w="3481070"/>
                <a:gridCol w="1819910"/>
              </a:tblGrid>
              <a:tr h="6280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widespread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structure 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function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3773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spc="30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LINE</a:t>
                      </a:r>
                      <a:endParaRPr lang="en-US" altLang="zh-CN" sz="2400" spc="30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 eukaryotes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longer</a:t>
                      </a:r>
                      <a:endParaRPr lang="en-US" altLang="zh-CN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2 * ORF</a:t>
                      </a:r>
                      <a:endParaRPr lang="en-US" altLang="zh-CN" sz="2400"/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2 * UTR</a:t>
                      </a:r>
                      <a:endParaRPr lang="en-US" altLang="zh-CN" sz="2400">
                        <a:solidFill>
                          <a:schemeClr val="accent5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autonomous retroelements，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enlarge the genome</a:t>
                      </a:r>
                      <a:endParaRPr lang="zh-CN" altLang="en-US" sz="2400"/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lack LTR,</a:t>
                      </a:r>
                      <a:endParaRPr lang="en-US" altLang="zh-CN" sz="2400"/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most are inactive,</a:t>
                      </a:r>
                      <a:endParaRPr lang="zh-CN" altLang="en-US" sz="24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"junk DNA"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</a:tr>
              <a:tr h="6280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spc="300"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SINE</a:t>
                      </a:r>
                      <a:endParaRPr lang="en-US" altLang="zh-CN" sz="2400" spc="300"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eukaryotes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s</a:t>
                      </a:r>
                      <a:r>
                        <a:rPr lang="en-US" altLang="zh-CN" sz="2400"/>
                        <a:t>horter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non-autonomous retrotransposons.</a:t>
                      </a:r>
                      <a:endParaRPr lang="zh-CN" altLang="en-US" sz="240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97485" y="5782310"/>
            <a:ext cx="31038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ORF——open reading frame</a:t>
            </a:r>
            <a:endParaRPr lang="en-US" altLang="zh-CN">
              <a:sym typeface="+mn-ea"/>
            </a:endParaRPr>
          </a:p>
          <a:p>
            <a:pPr algn="l"/>
            <a:endParaRPr lang="zh-CN" altLang="en-US"/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725" y="4077335"/>
            <a:ext cx="49784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untranslated region (UTR) that includes an RNA polymerase II promoter</a:t>
            </a:r>
            <a:endParaRPr lang="zh-CN" altLang="en-US"/>
          </a:p>
          <a:p>
            <a:r>
              <a:rPr lang="zh-CN" altLang="en-US"/>
              <a:t>5' UTR contains the promoter sequence, </a:t>
            </a:r>
            <a:endParaRPr lang="zh-CN" altLang="en-US"/>
          </a:p>
          <a:p>
            <a:r>
              <a:rPr lang="zh-CN" altLang="en-US"/>
              <a:t>3' UTR contains a polyadenylation signal (AATAAA) and a poly-A tail</a:t>
            </a:r>
            <a:endParaRPr lang="zh-CN" altLang="en-US"/>
          </a:p>
        </p:txBody>
      </p:sp>
      <p:pic>
        <p:nvPicPr>
          <p:cNvPr id="11" name="图片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765" y="4253230"/>
            <a:ext cx="6508115" cy="249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6468110" y="4077335"/>
            <a:ext cx="2989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sym typeface="+mn-ea"/>
              </a:rPr>
              <a:t>ORF - open reading frame</a:t>
            </a:r>
            <a:endParaRPr lang="en-US" altLang="zh-CN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1765" y="5414010"/>
            <a:ext cx="2493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RNA binding protein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69225" y="5414010"/>
            <a:ext cx="5541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endonuclease</a:t>
            </a:r>
            <a:r>
              <a:rPr lang="en-US" altLang="zh-CN" b="1">
                <a:solidFill>
                  <a:srgbClr val="FF0000"/>
                </a:solidFill>
              </a:rPr>
              <a:t>/reverse transcriptase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4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15" y="67945"/>
            <a:ext cx="11012805" cy="67633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85770" y="5600065"/>
            <a:ext cx="44634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 TIR: terminal inverted repeat.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         反向重复序列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67945"/>
            <a:ext cx="5155565" cy="65392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02360" y="6463030"/>
            <a:ext cx="983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Because of accumulated mutations, most retrotransposons are no longer able to retrotranspose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074670" y="659130"/>
            <a:ext cx="30149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is the mainly responsible for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genome enlargement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600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Repeat Elements</a:t>
            </a:r>
            <a:endParaRPr lang="zh-CN" altLang="zh-CN" sz="3600" b="1" spc="150" dirty="0">
              <a:ln w="3175">
                <a:noFill/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文本框 46"/>
          <p:cNvSpPr txBox="1"/>
          <p:nvPr>
            <p:custDataLst>
              <p:tags r:id="rId3"/>
            </p:custDataLst>
          </p:nvPr>
        </p:nvSpPr>
        <p:spPr>
          <a:xfrm>
            <a:off x="223290" y="2235046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Satellite</a:t>
            </a:r>
            <a:endParaRPr lang="zh-CN" altLang="en-US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DNA</a:t>
            </a:r>
            <a:endParaRPr lang="zh-CN" altLang="en-US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" name="直线连接符 44"/>
          <p:cNvCxnSpPr>
            <a:cxnSpLocks noChangeAspect="1"/>
          </p:cNvCxnSpPr>
          <p:nvPr>
            <p:custDataLst>
              <p:tags r:id="rId4"/>
            </p:custDataLst>
          </p:nvPr>
        </p:nvCxnSpPr>
        <p:spPr>
          <a:xfrm rot="2160000">
            <a:off x="2385633" y="4157447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5"/>
          <p:cNvCxnSpPr>
            <a:cxnSpLocks noChangeAspect="1"/>
          </p:cNvCxnSpPr>
          <p:nvPr>
            <p:custDataLst>
              <p:tags r:id="rId5"/>
            </p:custDataLst>
          </p:nvPr>
        </p:nvCxnSpPr>
        <p:spPr>
          <a:xfrm rot="19440000" flipH="1">
            <a:off x="2390516" y="3825460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6"/>
          <p:cNvSpPr txBox="1"/>
          <p:nvPr>
            <p:custDataLst>
              <p:tags r:id="rId6"/>
            </p:custDataLst>
          </p:nvPr>
        </p:nvSpPr>
        <p:spPr>
          <a:xfrm>
            <a:off x="19685" y="3618230"/>
            <a:ext cx="2748280" cy="1210310"/>
          </a:xfrm>
          <a:prstGeom prst="rect">
            <a:avLst/>
          </a:prstGeom>
          <a:noFill/>
        </p:spPr>
        <p:txBody>
          <a:bodyPr wrap="square" tIns="46800" bIns="0" rtlCol="0">
            <a:norm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Transposable 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elements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TEs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46"/>
          <p:cNvSpPr txBox="1"/>
          <p:nvPr>
            <p:custDataLst>
              <p:tags r:id="rId7"/>
            </p:custDataLst>
          </p:nvPr>
        </p:nvSpPr>
        <p:spPr>
          <a:xfrm>
            <a:off x="9719598" y="4598136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LINE2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6"/>
          <p:cNvSpPr txBox="1"/>
          <p:nvPr>
            <p:custDataLst>
              <p:tags r:id="rId8"/>
            </p:custDataLst>
          </p:nvPr>
        </p:nvSpPr>
        <p:spPr>
          <a:xfrm>
            <a:off x="2350901" y="2776195"/>
            <a:ext cx="5506209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Microsatellite（</a:t>
            </a: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SSR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STR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6"/>
          <p:cNvSpPr txBox="1"/>
          <p:nvPr>
            <p:custDataLst>
              <p:tags r:id="rId9"/>
            </p:custDataLst>
          </p:nvPr>
        </p:nvSpPr>
        <p:spPr>
          <a:xfrm>
            <a:off x="2350770" y="2049780"/>
            <a:ext cx="3284855" cy="29019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Minisatellite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46"/>
          <p:cNvSpPr txBox="1"/>
          <p:nvPr>
            <p:custDataLst>
              <p:tags r:id="rId10"/>
            </p:custDataLst>
          </p:nvPr>
        </p:nvSpPr>
        <p:spPr>
          <a:xfrm>
            <a:off x="2949750" y="4205957"/>
            <a:ext cx="3162357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etrotransposon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6"/>
          <p:cNvSpPr txBox="1"/>
          <p:nvPr>
            <p:custDataLst>
              <p:tags r:id="rId11"/>
            </p:custDataLst>
          </p:nvPr>
        </p:nvSpPr>
        <p:spPr>
          <a:xfrm>
            <a:off x="2949575" y="3398520"/>
            <a:ext cx="3291840" cy="29019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ransposons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/>
          <p:nvPr>
            <p:custDataLst>
              <p:tags r:id="rId1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cxnSp>
        <p:nvCxnSpPr>
          <p:cNvPr id="48" name="直线连接符 44"/>
          <p:cNvCxnSpPr>
            <a:cxnSpLocks noChangeAspect="1"/>
          </p:cNvCxnSpPr>
          <p:nvPr>
            <p:custDataLst>
              <p:tags r:id="rId15"/>
            </p:custDataLst>
          </p:nvPr>
        </p:nvCxnSpPr>
        <p:spPr>
          <a:xfrm rot="2160000">
            <a:off x="1571696" y="2833861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5"/>
          <p:cNvCxnSpPr>
            <a:cxnSpLocks noChangeAspect="1"/>
          </p:cNvCxnSpPr>
          <p:nvPr>
            <p:custDataLst>
              <p:tags r:id="rId16"/>
            </p:custDataLst>
          </p:nvPr>
        </p:nvCxnSpPr>
        <p:spPr>
          <a:xfrm rot="19440000" flipH="1">
            <a:off x="1576580" y="2501874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线连接符 44"/>
          <p:cNvCxnSpPr>
            <a:cxnSpLocks noChangeAspect="1"/>
          </p:cNvCxnSpPr>
          <p:nvPr>
            <p:custDataLst>
              <p:tags r:id="rId17"/>
            </p:custDataLst>
          </p:nvPr>
        </p:nvCxnSpPr>
        <p:spPr>
          <a:xfrm rot="2160000">
            <a:off x="5730528" y="4662407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线连接符 45"/>
          <p:cNvCxnSpPr>
            <a:cxnSpLocks noChangeAspect="1"/>
          </p:cNvCxnSpPr>
          <p:nvPr>
            <p:custDataLst>
              <p:tags r:id="rId18"/>
            </p:custDataLst>
          </p:nvPr>
        </p:nvCxnSpPr>
        <p:spPr>
          <a:xfrm rot="19440000" flipH="1">
            <a:off x="5730332" y="4330420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46"/>
          <p:cNvSpPr txBox="1"/>
          <p:nvPr>
            <p:custDataLst>
              <p:tags r:id="rId19"/>
            </p:custDataLst>
          </p:nvPr>
        </p:nvSpPr>
        <p:spPr>
          <a:xfrm>
            <a:off x="9719400" y="4012665"/>
            <a:ext cx="2384728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LINE1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46"/>
          <p:cNvSpPr txBox="1"/>
          <p:nvPr>
            <p:custDataLst>
              <p:tags r:id="rId20"/>
            </p:custDataLst>
          </p:nvPr>
        </p:nvSpPr>
        <p:spPr>
          <a:xfrm>
            <a:off x="9719606" y="5516960"/>
            <a:ext cx="972534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MIR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46"/>
          <p:cNvSpPr txBox="1"/>
          <p:nvPr>
            <p:custDataLst>
              <p:tags r:id="rId21"/>
            </p:custDataLst>
          </p:nvPr>
        </p:nvSpPr>
        <p:spPr>
          <a:xfrm>
            <a:off x="9719598" y="4877783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Alu 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46"/>
          <p:cNvSpPr txBox="1"/>
          <p:nvPr>
            <p:custDataLst>
              <p:tags r:id="rId22"/>
            </p:custDataLst>
          </p:nvPr>
        </p:nvSpPr>
        <p:spPr>
          <a:xfrm>
            <a:off x="6284082" y="4620693"/>
            <a:ext cx="1573203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Non-LTR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46"/>
          <p:cNvSpPr txBox="1"/>
          <p:nvPr>
            <p:custDataLst>
              <p:tags r:id="rId23"/>
            </p:custDataLst>
          </p:nvPr>
        </p:nvSpPr>
        <p:spPr>
          <a:xfrm>
            <a:off x="6241205" y="3870972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LTR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" name="直线连接符 44"/>
          <p:cNvCxnSpPr>
            <a:cxnSpLocks noChangeAspect="1"/>
          </p:cNvCxnSpPr>
          <p:nvPr>
            <p:custDataLst>
              <p:tags r:id="rId24"/>
            </p:custDataLst>
          </p:nvPr>
        </p:nvCxnSpPr>
        <p:spPr>
          <a:xfrm rot="2160000">
            <a:off x="7720365" y="5077143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45"/>
          <p:cNvCxnSpPr>
            <a:cxnSpLocks noChangeAspect="1"/>
          </p:cNvCxnSpPr>
          <p:nvPr>
            <p:custDataLst>
              <p:tags r:id="rId25"/>
            </p:custDataLst>
          </p:nvPr>
        </p:nvCxnSpPr>
        <p:spPr>
          <a:xfrm rot="19440000" flipH="1">
            <a:off x="7725248" y="4745156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46"/>
          <p:cNvSpPr txBox="1"/>
          <p:nvPr>
            <p:custDataLst>
              <p:tags r:id="rId26"/>
            </p:custDataLst>
          </p:nvPr>
        </p:nvSpPr>
        <p:spPr>
          <a:xfrm>
            <a:off x="8221176" y="5045398"/>
            <a:ext cx="974528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SINE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46"/>
          <p:cNvSpPr txBox="1"/>
          <p:nvPr>
            <p:custDataLst>
              <p:tags r:id="rId27"/>
            </p:custDataLst>
          </p:nvPr>
        </p:nvSpPr>
        <p:spPr>
          <a:xfrm>
            <a:off x="8236130" y="4382918"/>
            <a:ext cx="960072" cy="29011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LINE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5" name="直线连接符 44"/>
          <p:cNvCxnSpPr>
            <a:cxnSpLocks noChangeAspect="1"/>
          </p:cNvCxnSpPr>
          <p:nvPr>
            <p:custDataLst>
              <p:tags r:id="rId28"/>
            </p:custDataLst>
          </p:nvPr>
        </p:nvCxnSpPr>
        <p:spPr>
          <a:xfrm rot="2160000">
            <a:off x="9137543" y="4764097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45"/>
          <p:cNvCxnSpPr>
            <a:cxnSpLocks noChangeAspect="1"/>
          </p:cNvCxnSpPr>
          <p:nvPr>
            <p:custDataLst>
              <p:tags r:id="rId29"/>
            </p:custDataLst>
          </p:nvPr>
        </p:nvCxnSpPr>
        <p:spPr>
          <a:xfrm rot="19440000" flipH="1">
            <a:off x="9142427" y="4432110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44"/>
          <p:cNvCxnSpPr>
            <a:cxnSpLocks noChangeAspect="1"/>
          </p:cNvCxnSpPr>
          <p:nvPr>
            <p:custDataLst>
              <p:tags r:id="rId30"/>
            </p:custDataLst>
          </p:nvPr>
        </p:nvCxnSpPr>
        <p:spPr>
          <a:xfrm rot="2160000">
            <a:off x="9156486" y="5544717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45"/>
          <p:cNvCxnSpPr>
            <a:cxnSpLocks noChangeAspect="1"/>
          </p:cNvCxnSpPr>
          <p:nvPr>
            <p:custDataLst>
              <p:tags r:id="rId31"/>
            </p:custDataLst>
          </p:nvPr>
        </p:nvCxnSpPr>
        <p:spPr>
          <a:xfrm rot="19440000" flipH="1">
            <a:off x="9161369" y="5212730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6"/>
          <p:cNvSpPr txBox="1"/>
          <p:nvPr>
            <p:custDataLst>
              <p:tags r:id="rId32"/>
            </p:custDataLst>
          </p:nvPr>
        </p:nvSpPr>
        <p:spPr>
          <a:xfrm>
            <a:off x="7523905" y="3870972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MER4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46"/>
          <p:cNvSpPr txBox="1"/>
          <p:nvPr>
            <p:custDataLst>
              <p:tags r:id="rId33"/>
            </p:custDataLst>
          </p:nvPr>
        </p:nvSpPr>
        <p:spPr>
          <a:xfrm>
            <a:off x="7523905" y="3460762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HERV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46"/>
          <p:cNvSpPr txBox="1"/>
          <p:nvPr>
            <p:custDataLst>
              <p:tags r:id="rId34"/>
            </p:custDataLst>
          </p:nvPr>
        </p:nvSpPr>
        <p:spPr>
          <a:xfrm>
            <a:off x="7523905" y="4151642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retroposon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5" name="直线连接符 44"/>
          <p:cNvCxnSpPr>
            <a:cxnSpLocks noChangeAspect="1"/>
          </p:cNvCxnSpPr>
          <p:nvPr>
            <p:custDataLst>
              <p:tags r:id="rId35"/>
            </p:custDataLst>
          </p:nvPr>
        </p:nvCxnSpPr>
        <p:spPr>
          <a:xfrm rot="2160000">
            <a:off x="6984258" y="4249112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45"/>
          <p:cNvCxnSpPr>
            <a:cxnSpLocks noChangeAspect="1"/>
          </p:cNvCxnSpPr>
          <p:nvPr>
            <p:custDataLst>
              <p:tags r:id="rId36"/>
            </p:custDataLst>
          </p:nvPr>
        </p:nvCxnSpPr>
        <p:spPr>
          <a:xfrm rot="19440000" flipH="1">
            <a:off x="7001842" y="3917125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7051040" y="4065905"/>
            <a:ext cx="452120" cy="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44"/>
          <p:cNvCxnSpPr>
            <a:cxnSpLocks noChangeAspect="1"/>
          </p:cNvCxnSpPr>
          <p:nvPr>
            <p:custDataLst>
              <p:tags r:id="rId37"/>
            </p:custDataLst>
          </p:nvPr>
        </p:nvCxnSpPr>
        <p:spPr>
          <a:xfrm rot="2160000">
            <a:off x="6628658" y="3210252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45"/>
          <p:cNvCxnSpPr>
            <a:cxnSpLocks noChangeAspect="1"/>
          </p:cNvCxnSpPr>
          <p:nvPr>
            <p:custDataLst>
              <p:tags r:id="rId38"/>
            </p:custDataLst>
          </p:nvPr>
        </p:nvCxnSpPr>
        <p:spPr>
          <a:xfrm rot="19440000" flipH="1">
            <a:off x="6633542" y="2878265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6682740" y="3027045"/>
            <a:ext cx="452120" cy="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46"/>
          <p:cNvSpPr txBox="1"/>
          <p:nvPr>
            <p:custDataLst>
              <p:tags r:id="rId39"/>
            </p:custDataLst>
          </p:nvPr>
        </p:nvSpPr>
        <p:spPr>
          <a:xfrm>
            <a:off x="7220585" y="2776220"/>
            <a:ext cx="3974465" cy="29019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compound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文本框 46"/>
          <p:cNvSpPr txBox="1"/>
          <p:nvPr>
            <p:custDataLst>
              <p:tags r:id="rId40"/>
            </p:custDataLst>
          </p:nvPr>
        </p:nvSpPr>
        <p:spPr>
          <a:xfrm>
            <a:off x="7262285" y="2411107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pure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46"/>
          <p:cNvSpPr txBox="1"/>
          <p:nvPr>
            <p:custDataLst>
              <p:tags r:id="rId41"/>
            </p:custDataLst>
          </p:nvPr>
        </p:nvSpPr>
        <p:spPr>
          <a:xfrm>
            <a:off x="7220585" y="3111500"/>
            <a:ext cx="3643630" cy="29019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interrupted</a:t>
            </a:r>
            <a:endParaRPr lang="en-US" altLang="zh-CN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4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42" grpId="0"/>
      <p:bldP spid="41" grpId="0"/>
      <p:bldP spid="59" grpId="0"/>
      <p:bldP spid="58" grpId="0"/>
      <p:bldP spid="60" grpId="0"/>
      <p:bldP spid="44" grpId="0"/>
      <p:bldP spid="43" grpId="0"/>
      <p:bldP spid="10" grpId="0"/>
      <p:bldP spid="9" grpId="0"/>
      <p:bldP spid="23" grpId="0"/>
      <p:bldP spid="19" grpId="0"/>
      <p:bldP spid="24" grpId="0"/>
      <p:bldP spid="39" grpId="0"/>
      <p:bldP spid="38" grpId="0"/>
      <p:bldP spid="37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41259"/>
            <a:ext cx="720090" cy="716741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259"/>
            <a:ext cx="720090" cy="716741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6400203" y="1591374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折角形 33"/>
          <p:cNvSpPr/>
          <p:nvPr>
            <p:custDataLst>
              <p:tags r:id="rId9"/>
            </p:custDataLst>
          </p:nvPr>
        </p:nvSpPr>
        <p:spPr>
          <a:xfrm>
            <a:off x="609036" y="1591374"/>
            <a:ext cx="5182845" cy="3960956"/>
          </a:xfrm>
          <a:prstGeom prst="foldedCorner">
            <a:avLst>
              <a:gd name="adj" fmla="val 16445"/>
            </a:avLst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任意多边形 8"/>
          <p:cNvSpPr/>
          <p:nvPr>
            <p:custDataLst>
              <p:tags r:id="rId10"/>
            </p:custDataLst>
          </p:nvPr>
        </p:nvSpPr>
        <p:spPr>
          <a:xfrm>
            <a:off x="918565" y="1591374"/>
            <a:ext cx="462915" cy="664845"/>
          </a:xfrm>
          <a:custGeom>
            <a:avLst/>
            <a:gdLst>
              <a:gd name="connsiteX0" fmla="*/ 0 w 1500"/>
              <a:gd name="connsiteY0" fmla="*/ 0 h 1449"/>
              <a:gd name="connsiteX1" fmla="*/ 1500 w 1500"/>
              <a:gd name="connsiteY1" fmla="*/ 0 h 1449"/>
              <a:gd name="connsiteX2" fmla="*/ 1500 w 1500"/>
              <a:gd name="connsiteY2" fmla="*/ 1449 h 1449"/>
              <a:gd name="connsiteX3" fmla="*/ 768 w 1500"/>
              <a:gd name="connsiteY3" fmla="*/ 1098 h 1449"/>
              <a:gd name="connsiteX4" fmla="*/ 0 w 1500"/>
              <a:gd name="connsiteY4" fmla="*/ 1449 h 1449"/>
              <a:gd name="connsiteX5" fmla="*/ 0 w 1500"/>
              <a:gd name="connsiteY5" fmla="*/ 0 h 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" h="1449">
                <a:moveTo>
                  <a:pt x="0" y="0"/>
                </a:moveTo>
                <a:lnTo>
                  <a:pt x="1500" y="0"/>
                </a:lnTo>
                <a:lnTo>
                  <a:pt x="1500" y="1449"/>
                </a:lnTo>
                <a:lnTo>
                  <a:pt x="768" y="1098"/>
                </a:lnTo>
                <a:lnTo>
                  <a:pt x="0" y="14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11"/>
            </p:custDataLst>
          </p:nvPr>
        </p:nvSpPr>
        <p:spPr>
          <a:xfrm>
            <a:off x="919480" y="1743710"/>
            <a:ext cx="4966970" cy="35267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</a:pPr>
            <a:r>
              <a:rPr altLang="zh-CN" sz="20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altLang="zh-CN" sz="2800" b="1">
                <a:solidFill>
                  <a:schemeClr val="tx1"/>
                </a:solidFill>
                <a:sym typeface="Arial" panose="020B0604020202020204" pitchFamily="34" charset="0"/>
              </a:rPr>
              <a:t>Transposable elements</a:t>
            </a:r>
            <a:endParaRPr altLang="zh-CN" sz="2000" b="1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0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abundant</a:t>
            </a:r>
            <a:endParaRPr altLang="zh-CN" sz="2000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0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induce mutations— functionalization</a:t>
            </a:r>
            <a:endParaRPr altLang="zh-CN" sz="2000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0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related to desease</a:t>
            </a:r>
            <a:endParaRPr altLang="zh-CN" sz="2000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z="2800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Satellite DNA</a:t>
            </a:r>
            <a:endParaRPr altLang="zh-CN" sz="2800" b="1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0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reduce repeat frequency</a:t>
            </a:r>
            <a:endParaRPr altLang="zh-CN" sz="2000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000" spc="5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Appendages regeneration</a:t>
            </a:r>
            <a:endParaRPr altLang="zh-CN" sz="2000" spc="50" dirty="0">
              <a:ln w="31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Why we analysis </a:t>
            </a:r>
            <a:r>
              <a:rPr altLang="zh-CN" sz="3600" spc="150">
                <a:ln w="3175">
                  <a:noFill/>
                  <a:prstDash val="dash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Repeat Elements </a:t>
            </a:r>
            <a:r>
              <a:rPr altLang="zh-CN" sz="36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?</a:t>
            </a: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13"/>
            </p:custDataLst>
          </p:nvPr>
        </p:nvSpPr>
        <p:spPr>
          <a:xfrm>
            <a:off x="6568795" y="1729371"/>
            <a:ext cx="4562516" cy="281247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Human 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genome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</a:pP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  42%   </a:t>
            </a:r>
            <a:r>
              <a:rPr altLang="zh-CN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retrotransposons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</a:pPr>
            <a:r>
              <a:rPr lang="zh-CN" altLang="en-US" sz="2400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  2–3%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altLang="zh-CN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transposons 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5600" y="4384040"/>
            <a:ext cx="45974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镰刀型贫血 </a:t>
            </a:r>
            <a:endParaRPr lang="zh-CN" altLang="en-US" sz="2800"/>
          </a:p>
          <a:p>
            <a:r>
              <a:rPr lang="zh-CN" altLang="en-US" sz="2800"/>
              <a:t>sickle cell anemia</a:t>
            </a:r>
            <a:endParaRPr lang="zh-CN" altLang="en-US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8405" y="901700"/>
            <a:ext cx="8443595" cy="3990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9615" y="4892675"/>
            <a:ext cx="7237095" cy="186055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>
            <p:custDataLst>
              <p:tags r:id="rId1"/>
            </p:custDataLst>
          </p:nvPr>
        </p:nvSpPr>
        <p:spPr>
          <a:xfrm>
            <a:off x="2155190" y="2899093"/>
            <a:ext cx="1487170" cy="12407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80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02</a:t>
            </a:r>
            <a:endParaRPr lang="en-US" altLang="zh-CN" sz="8000" b="1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2935605" y="2441258"/>
            <a:ext cx="63207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2935605" y="4594543"/>
            <a:ext cx="63207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4112895" y="3100070"/>
            <a:ext cx="6127115" cy="835660"/>
          </a:xfrm>
        </p:spPr>
        <p:txBody>
          <a:bodyPr>
            <a:noAutofit/>
          </a:bodyPr>
          <a:lstStyle/>
          <a:p>
            <a:r>
              <a:rPr lang="en-US" altLang="zh-CN" sz="5400">
                <a:sym typeface="+mn-ea"/>
              </a:rPr>
              <a:t>Software</a:t>
            </a:r>
            <a:endParaRPr lang="en-US" altLang="zh-CN" sz="5400">
              <a:sym typeface="+mn-ea"/>
            </a:endParaRPr>
          </a:p>
        </p:txBody>
      </p:sp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-2131060"/>
            <a:ext cx="4389120" cy="43891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41259"/>
            <a:ext cx="720090" cy="716741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259"/>
            <a:ext cx="720090" cy="716741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4840605" y="915035"/>
            <a:ext cx="6742430" cy="544131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折角形 33"/>
          <p:cNvSpPr/>
          <p:nvPr>
            <p:custDataLst>
              <p:tags r:id="rId9"/>
            </p:custDataLst>
          </p:nvPr>
        </p:nvSpPr>
        <p:spPr>
          <a:xfrm>
            <a:off x="240665" y="1591310"/>
            <a:ext cx="4248785" cy="3407410"/>
          </a:xfrm>
          <a:prstGeom prst="foldedCorner">
            <a:avLst>
              <a:gd name="adj" fmla="val 16445"/>
            </a:avLst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任意多边形 8"/>
          <p:cNvSpPr/>
          <p:nvPr>
            <p:custDataLst>
              <p:tags r:id="rId10"/>
            </p:custDataLst>
          </p:nvPr>
        </p:nvSpPr>
        <p:spPr>
          <a:xfrm>
            <a:off x="918565" y="1591374"/>
            <a:ext cx="462915" cy="664845"/>
          </a:xfrm>
          <a:custGeom>
            <a:avLst/>
            <a:gdLst>
              <a:gd name="connsiteX0" fmla="*/ 0 w 1500"/>
              <a:gd name="connsiteY0" fmla="*/ 0 h 1449"/>
              <a:gd name="connsiteX1" fmla="*/ 1500 w 1500"/>
              <a:gd name="connsiteY1" fmla="*/ 0 h 1449"/>
              <a:gd name="connsiteX2" fmla="*/ 1500 w 1500"/>
              <a:gd name="connsiteY2" fmla="*/ 1449 h 1449"/>
              <a:gd name="connsiteX3" fmla="*/ 768 w 1500"/>
              <a:gd name="connsiteY3" fmla="*/ 1098 h 1449"/>
              <a:gd name="connsiteX4" fmla="*/ 0 w 1500"/>
              <a:gd name="connsiteY4" fmla="*/ 1449 h 1449"/>
              <a:gd name="connsiteX5" fmla="*/ 0 w 1500"/>
              <a:gd name="connsiteY5" fmla="*/ 0 h 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" h="1449">
                <a:moveTo>
                  <a:pt x="0" y="0"/>
                </a:moveTo>
                <a:lnTo>
                  <a:pt x="1500" y="0"/>
                </a:lnTo>
                <a:lnTo>
                  <a:pt x="1500" y="1449"/>
                </a:lnTo>
                <a:lnTo>
                  <a:pt x="768" y="1098"/>
                </a:lnTo>
                <a:lnTo>
                  <a:pt x="0" y="14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11"/>
            </p:custDataLst>
          </p:nvPr>
        </p:nvSpPr>
        <p:spPr>
          <a:xfrm>
            <a:off x="919480" y="1604010"/>
            <a:ext cx="4966970" cy="28124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altLang="zh-CN" sz="36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RepeatModeler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ReapeatMasker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Software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13"/>
            </p:custDataLst>
          </p:nvPr>
        </p:nvSpPr>
        <p:spPr>
          <a:xfrm>
            <a:off x="5194020" y="1526171"/>
            <a:ext cx="4562516" cy="281247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lgorithm</a:t>
            </a: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nhmmer、cross_match、ABBlast/WUBlast、RMBlast 、Decypher</a:t>
            </a:r>
            <a:endParaRPr lang="zh-CN" altLang="en-US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Library-based</a:t>
            </a: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4760" y="4312285"/>
            <a:ext cx="62947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通过相似性比对来识别重复序列，可以屏蔽序列中转座子重复序列和低复杂度序列（默认将其替换成N）</a:t>
            </a:r>
            <a:endParaRPr lang="zh-CN" altLang="en-US" sz="2800"/>
          </a:p>
        </p:txBody>
      </p:sp>
      <p:sp>
        <p:nvSpPr>
          <p:cNvPr id="13" name="Title 6"/>
          <p:cNvSpPr txBox="1"/>
          <p:nvPr>
            <p:custDataLst>
              <p:tags r:id="rId14"/>
            </p:custDataLst>
          </p:nvPr>
        </p:nvSpPr>
        <p:spPr>
          <a:xfrm>
            <a:off x="4840605" y="1525905"/>
            <a:ext cx="6313805" cy="28124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800">
                <a:sym typeface="+mn-ea"/>
              </a:rPr>
              <a:t>RepeatModeler可用来从头对基因组的重复序列家族进行建模注释，它的核心组件是RECON和RepatScout。</a:t>
            </a:r>
            <a:endParaRPr lang="zh-CN" altLang="en-US" sz="2800"/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endParaRPr lang="zh-CN" altLang="en-US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" grpId="1"/>
      <p:bldP spid="7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弧形 65"/>
          <p:cNvSpPr/>
          <p:nvPr>
            <p:custDataLst>
              <p:tags r:id="rId2"/>
            </p:custDataLst>
          </p:nvPr>
        </p:nvSpPr>
        <p:spPr>
          <a:xfrm flipH="1">
            <a:off x="2496551" y="3465295"/>
            <a:ext cx="1677653" cy="1677653"/>
          </a:xfrm>
          <a:prstGeom prst="arc">
            <a:avLst>
              <a:gd name="adj1" fmla="val 16200000"/>
              <a:gd name="adj2" fmla="val 5395811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62"/>
          <p:cNvCxnSpPr/>
          <p:nvPr>
            <p:custDataLst>
              <p:tags r:id="rId3"/>
            </p:custDataLst>
          </p:nvPr>
        </p:nvCxnSpPr>
        <p:spPr>
          <a:xfrm>
            <a:off x="1352585" y="1783770"/>
            <a:ext cx="697787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3"/>
          <p:cNvSpPr/>
          <p:nvPr>
            <p:custDataLst>
              <p:tags r:id="rId4"/>
            </p:custDataLst>
          </p:nvPr>
        </p:nvSpPr>
        <p:spPr>
          <a:xfrm>
            <a:off x="7491632" y="1783770"/>
            <a:ext cx="1677653" cy="1677653"/>
          </a:xfrm>
          <a:prstGeom prst="arc">
            <a:avLst>
              <a:gd name="adj1" fmla="val 16200000"/>
              <a:gd name="adj2" fmla="val 5395811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64"/>
          <p:cNvCxnSpPr/>
          <p:nvPr>
            <p:custDataLst>
              <p:tags r:id="rId5"/>
            </p:custDataLst>
          </p:nvPr>
        </p:nvCxnSpPr>
        <p:spPr>
          <a:xfrm flipH="1">
            <a:off x="3335377" y="3461425"/>
            <a:ext cx="499508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66"/>
          <p:cNvCxnSpPr/>
          <p:nvPr>
            <p:custDataLst>
              <p:tags r:id="rId6"/>
            </p:custDataLst>
          </p:nvPr>
        </p:nvCxnSpPr>
        <p:spPr>
          <a:xfrm>
            <a:off x="3335635" y="5142856"/>
            <a:ext cx="698006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68"/>
          <p:cNvSpPr/>
          <p:nvPr>
            <p:custDataLst>
              <p:tags r:id="rId7"/>
            </p:custDataLst>
          </p:nvPr>
        </p:nvSpPr>
        <p:spPr>
          <a:xfrm rot="8100000">
            <a:off x="1200340" y="1289093"/>
            <a:ext cx="316618" cy="3166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0"/>
          <p:cNvSpPr txBox="1"/>
          <p:nvPr>
            <p:custDataLst>
              <p:tags r:id="rId8"/>
            </p:custDataLst>
          </p:nvPr>
        </p:nvSpPr>
        <p:spPr>
          <a:xfrm>
            <a:off x="1165070" y="1240095"/>
            <a:ext cx="387156" cy="4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 useBgFill="1">
        <p:nvSpPr>
          <p:cNvPr id="13" name="椭圆 11"/>
          <p:cNvSpPr/>
          <p:nvPr>
            <p:custDataLst>
              <p:tags r:id="rId9"/>
            </p:custDataLst>
          </p:nvPr>
        </p:nvSpPr>
        <p:spPr>
          <a:xfrm flipV="1">
            <a:off x="1279427" y="1713091"/>
            <a:ext cx="137140" cy="13714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2"/>
          <p:cNvSpPr txBox="1"/>
          <p:nvPr>
            <p:custDataLst>
              <p:tags r:id="rId10"/>
            </p:custDataLst>
          </p:nvPr>
        </p:nvSpPr>
        <p:spPr>
          <a:xfrm>
            <a:off x="5771182" y="1087046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Input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泪滴形 74"/>
          <p:cNvSpPr/>
          <p:nvPr>
            <p:custDataLst>
              <p:tags r:id="rId11"/>
            </p:custDataLst>
          </p:nvPr>
        </p:nvSpPr>
        <p:spPr>
          <a:xfrm rot="8100000">
            <a:off x="9003014" y="2113780"/>
            <a:ext cx="316618" cy="3166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5"/>
          <p:cNvSpPr txBox="1"/>
          <p:nvPr>
            <p:custDataLst>
              <p:tags r:id="rId12"/>
            </p:custDataLst>
          </p:nvPr>
        </p:nvSpPr>
        <p:spPr>
          <a:xfrm>
            <a:off x="8973070" y="2062218"/>
            <a:ext cx="387156" cy="4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 useBgFill="1">
        <p:nvSpPr>
          <p:cNvPr id="19" name="椭圆 16"/>
          <p:cNvSpPr/>
          <p:nvPr>
            <p:custDataLst>
              <p:tags r:id="rId13"/>
            </p:custDataLst>
          </p:nvPr>
        </p:nvSpPr>
        <p:spPr>
          <a:xfrm flipV="1">
            <a:off x="9092753" y="2548431"/>
            <a:ext cx="137140" cy="13714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7"/>
          <p:cNvSpPr txBox="1"/>
          <p:nvPr>
            <p:custDataLst>
              <p:tags r:id="rId14"/>
            </p:custDataLst>
          </p:nvPr>
        </p:nvSpPr>
        <p:spPr>
          <a:xfrm>
            <a:off x="9344956" y="1995543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4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Process</a:t>
            </a:r>
            <a:endParaRPr lang="en-US" altLang="zh-CN" sz="24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泪滴形 82"/>
          <p:cNvSpPr/>
          <p:nvPr>
            <p:custDataLst>
              <p:tags r:id="rId15"/>
            </p:custDataLst>
          </p:nvPr>
        </p:nvSpPr>
        <p:spPr>
          <a:xfrm rot="8100000">
            <a:off x="3714230" y="4654722"/>
            <a:ext cx="316618" cy="3166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19"/>
          <p:cNvSpPr txBox="1"/>
          <p:nvPr>
            <p:custDataLst>
              <p:tags r:id="rId16"/>
            </p:custDataLst>
          </p:nvPr>
        </p:nvSpPr>
        <p:spPr>
          <a:xfrm>
            <a:off x="3668310" y="4613656"/>
            <a:ext cx="387156" cy="4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 useBgFill="1">
        <p:nvSpPr>
          <p:cNvPr id="23" name="椭圆 20"/>
          <p:cNvSpPr/>
          <p:nvPr>
            <p:custDataLst>
              <p:tags r:id="rId17"/>
            </p:custDataLst>
          </p:nvPr>
        </p:nvSpPr>
        <p:spPr>
          <a:xfrm flipV="1">
            <a:off x="3803970" y="5089373"/>
            <a:ext cx="137140" cy="13714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1"/>
          <p:cNvSpPr txBox="1"/>
          <p:nvPr>
            <p:custDataLst>
              <p:tags r:id="rId18"/>
            </p:custDataLst>
          </p:nvPr>
        </p:nvSpPr>
        <p:spPr>
          <a:xfrm>
            <a:off x="4055773" y="4567301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Input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泪滴形 88"/>
          <p:cNvSpPr/>
          <p:nvPr>
            <p:custDataLst>
              <p:tags r:id="rId19"/>
            </p:custDataLst>
          </p:nvPr>
        </p:nvSpPr>
        <p:spPr>
          <a:xfrm rot="8100000">
            <a:off x="2343012" y="3823908"/>
            <a:ext cx="316618" cy="3166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4"/>
          <p:cNvSpPr txBox="1"/>
          <p:nvPr>
            <p:custDataLst>
              <p:tags r:id="rId20"/>
            </p:custDataLst>
          </p:nvPr>
        </p:nvSpPr>
        <p:spPr>
          <a:xfrm>
            <a:off x="2313069" y="3772592"/>
            <a:ext cx="387156" cy="4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 useBgFill="1">
        <p:nvSpPr>
          <p:cNvPr id="27" name="椭圆 25"/>
          <p:cNvSpPr/>
          <p:nvPr>
            <p:custDataLst>
              <p:tags r:id="rId21"/>
            </p:custDataLst>
          </p:nvPr>
        </p:nvSpPr>
        <p:spPr>
          <a:xfrm flipV="1">
            <a:off x="2432752" y="4258559"/>
            <a:ext cx="137140" cy="13714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6"/>
          <p:cNvSpPr txBox="1"/>
          <p:nvPr>
            <p:custDataLst>
              <p:tags r:id="rId22"/>
            </p:custDataLst>
          </p:nvPr>
        </p:nvSpPr>
        <p:spPr>
          <a:xfrm>
            <a:off x="-35849" y="3772592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algn="r" defTabSz="457200">
              <a:lnSpc>
                <a:spcPct val="120000"/>
              </a:lnSpc>
            </a:pPr>
            <a:r>
              <a:rPr lang="en-US" altLang="zh-CN" sz="24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Output</a:t>
            </a:r>
            <a:endParaRPr lang="en-US" altLang="zh-CN" sz="24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矩形 37"/>
          <p:cNvSpPr/>
          <p:nvPr>
            <p:custDataLst>
              <p:tags r:id="rId23"/>
            </p:custDataLst>
          </p:nvPr>
        </p:nvSpPr>
        <p:spPr>
          <a:xfrm>
            <a:off x="3941747" y="5226787"/>
            <a:ext cx="2352989" cy="1149008"/>
          </a:xfrm>
          <a:prstGeom prst="rect">
            <a:avLst/>
          </a:prstGeom>
          <a:noFill/>
        </p:spPr>
        <p:txBody>
          <a:bodyPr wrap="square" lIns="90000" tIns="0" rtlCol="0"/>
          <a:lstStyle/>
          <a:p>
            <a:pPr defTabSz="457200">
              <a:lnSpc>
                <a:spcPct val="120000"/>
              </a:lnSpc>
            </a:pPr>
            <a:r>
              <a:rPr kumimoji="1" lang="zh-CN" altLang="en-US" sz="28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fasta</a:t>
            </a:r>
            <a:endParaRPr kumimoji="1" lang="zh-CN" altLang="en-US" sz="28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kumimoji="1" lang="en-US" altLang="zh-CN" sz="28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 → 1 file</a:t>
            </a:r>
            <a:endParaRPr kumimoji="1" lang="en-US" altLang="zh-CN" sz="28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矩形 38"/>
          <p:cNvSpPr/>
          <p:nvPr>
            <p:custDataLst>
              <p:tags r:id="rId24"/>
            </p:custDataLst>
          </p:nvPr>
        </p:nvSpPr>
        <p:spPr>
          <a:xfrm>
            <a:off x="9344660" y="2466340"/>
            <a:ext cx="2910205" cy="1148715"/>
          </a:xfrm>
          <a:prstGeom prst="rect">
            <a:avLst/>
          </a:prstGeom>
          <a:noFill/>
        </p:spPr>
        <p:txBody>
          <a:bodyPr wrap="square" lIns="90000" tIns="0" rtlCol="0">
            <a:normAutofit/>
          </a:bodyPr>
          <a:lstStyle/>
          <a:p>
            <a:pPr defTabSz="457200">
              <a:lnSpc>
                <a:spcPct val="120000"/>
              </a:lnSpc>
            </a:pPr>
            <a:r>
              <a:rPr kumimoji="1" lang="en-US" altLang="zh-CN" sz="24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RepeatModeler</a:t>
            </a:r>
            <a:endParaRPr kumimoji="1" lang="en-US" altLang="zh-CN" sz="2400" b="1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泪滴形 68"/>
          <p:cNvSpPr/>
          <p:nvPr>
            <p:custDataLst>
              <p:tags r:id="rId25"/>
            </p:custDataLst>
          </p:nvPr>
        </p:nvSpPr>
        <p:spPr>
          <a:xfrm rot="8100000">
            <a:off x="5439689" y="1289093"/>
            <a:ext cx="316618" cy="3166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32"/>
          <p:cNvSpPr txBox="1"/>
          <p:nvPr>
            <p:custDataLst>
              <p:tags r:id="rId26"/>
            </p:custDataLst>
          </p:nvPr>
        </p:nvSpPr>
        <p:spPr>
          <a:xfrm>
            <a:off x="5404419" y="1237071"/>
            <a:ext cx="387156" cy="4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 useBgFill="1">
        <p:nvSpPr>
          <p:cNvPr id="35" name="椭圆 33"/>
          <p:cNvSpPr/>
          <p:nvPr>
            <p:custDataLst>
              <p:tags r:id="rId27"/>
            </p:custDataLst>
          </p:nvPr>
        </p:nvSpPr>
        <p:spPr>
          <a:xfrm flipV="1">
            <a:off x="5529428" y="1720721"/>
            <a:ext cx="137140" cy="13714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34"/>
          <p:cNvSpPr txBox="1"/>
          <p:nvPr>
            <p:custDataLst>
              <p:tags r:id="rId28"/>
            </p:custDataLst>
          </p:nvPr>
        </p:nvSpPr>
        <p:spPr>
          <a:xfrm>
            <a:off x="1587460" y="1106240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Install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矩形 41"/>
          <p:cNvSpPr/>
          <p:nvPr>
            <p:custDataLst>
              <p:tags r:id="rId29"/>
            </p:custDataLst>
          </p:nvPr>
        </p:nvSpPr>
        <p:spPr>
          <a:xfrm>
            <a:off x="544830" y="1852295"/>
            <a:ext cx="8016240" cy="2266315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0" rtlCol="0"/>
          <a:lstStyle/>
          <a:p>
            <a:pPr defTabSz="457200">
              <a:lnSpc>
                <a:spcPct val="120000"/>
              </a:lnSpc>
            </a:pPr>
            <a:r>
              <a:rPr kumimoji="1" lang="en-US" altLang="zh-CN" sz="24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System:Cent OS</a:t>
            </a:r>
            <a:r>
              <a:rPr kumimoji="1"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https://www.centos.org</a:t>
            </a:r>
            <a:endParaRPr kumimoji="1"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kumimoji="1" lang="en-US" altLang="zh-CN" sz="24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install:</a:t>
            </a:r>
            <a:r>
              <a:rPr kumimoji="1" lang="en-US" altLang="zh-CN" sz="24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conda</a:t>
            </a:r>
            <a:r>
              <a:rPr kumimoji="1"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yum install conda</a:t>
            </a:r>
            <a:endParaRPr kumimoji="1"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kumimoji="1"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https://docs.conda.io/en/latest/miniconda.html</a:t>
            </a:r>
            <a:endParaRPr kumimoji="1"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kumimoji="1" lang="en-US" altLang="zh-CN" sz="24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install:RepeatMasker,RepeatModeler</a:t>
            </a:r>
            <a:endParaRPr kumimoji="1" lang="en-US" altLang="zh-CN" sz="2400" b="1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kumimoji="1"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http://www.repeatmasker.org/RepeatModeler/</a:t>
            </a:r>
            <a:endParaRPr kumimoji="1"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kumimoji="1"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http://repeatmasker.org/</a:t>
            </a:r>
            <a:endParaRPr kumimoji="1"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42"/>
          <p:cNvSpPr txBox="1"/>
          <p:nvPr>
            <p:custDataLst>
              <p:tags r:id="rId30"/>
            </p:custDataLst>
          </p:nvPr>
        </p:nvSpPr>
        <p:spPr>
          <a:xfrm>
            <a:off x="10387515" y="4860525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Result</a:t>
            </a:r>
            <a:endParaRPr lang="en-US" altLang="zh-CN" sz="2800" spc="3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泪滴形 82"/>
          <p:cNvSpPr/>
          <p:nvPr>
            <p:custDataLst>
              <p:tags r:id="rId31"/>
            </p:custDataLst>
          </p:nvPr>
        </p:nvSpPr>
        <p:spPr>
          <a:xfrm rot="8100000">
            <a:off x="7013314" y="4662464"/>
            <a:ext cx="316618" cy="3166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44"/>
          <p:cNvSpPr txBox="1"/>
          <p:nvPr>
            <p:custDataLst>
              <p:tags r:id="rId32"/>
            </p:custDataLst>
          </p:nvPr>
        </p:nvSpPr>
        <p:spPr>
          <a:xfrm>
            <a:off x="6967393" y="4621398"/>
            <a:ext cx="387156" cy="429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 useBgFill="1">
        <p:nvSpPr>
          <p:cNvPr id="41" name="椭圆 45"/>
          <p:cNvSpPr/>
          <p:nvPr>
            <p:custDataLst>
              <p:tags r:id="rId33"/>
            </p:custDataLst>
          </p:nvPr>
        </p:nvSpPr>
        <p:spPr>
          <a:xfrm flipV="1">
            <a:off x="7103052" y="5097115"/>
            <a:ext cx="137140" cy="13714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6"/>
          <p:cNvSpPr txBox="1"/>
          <p:nvPr>
            <p:custDataLst>
              <p:tags r:id="rId34"/>
            </p:custDataLst>
          </p:nvPr>
        </p:nvSpPr>
        <p:spPr>
          <a:xfrm>
            <a:off x="7332631" y="4621398"/>
            <a:ext cx="2352989" cy="46898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4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Process</a:t>
            </a:r>
            <a:endParaRPr lang="en-US" altLang="zh-CN" sz="24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矩形 47"/>
          <p:cNvSpPr/>
          <p:nvPr>
            <p:custDataLst>
              <p:tags r:id="rId35"/>
            </p:custDataLst>
          </p:nvPr>
        </p:nvSpPr>
        <p:spPr>
          <a:xfrm>
            <a:off x="7332345" y="5159375"/>
            <a:ext cx="2776220" cy="1148715"/>
          </a:xfrm>
          <a:prstGeom prst="rect">
            <a:avLst/>
          </a:prstGeom>
          <a:noFill/>
        </p:spPr>
        <p:txBody>
          <a:bodyPr wrap="square" lIns="90000" tIns="0" rtlCol="0">
            <a:normAutofit/>
          </a:bodyPr>
          <a:lstStyle/>
          <a:p>
            <a:pPr defTabSz="457200">
              <a:lnSpc>
                <a:spcPct val="120000"/>
              </a:lnSpc>
            </a:pPr>
            <a:r>
              <a:rPr kumimoji="1" lang="en-US" altLang="zh-CN" sz="24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RepeatMasker</a:t>
            </a:r>
            <a:endParaRPr kumimoji="1" lang="en-US" altLang="zh-CN" sz="2400" b="1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36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600" b="1" spc="150" dirty="0">
                <a:ln w="3175">
                  <a:noFill/>
                  <a:prstDash val="dash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Usage</a:t>
            </a:r>
            <a:endParaRPr altLang="zh-CN" sz="3600" b="1" spc="150" dirty="0">
              <a:ln w="3175">
                <a:noFill/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/>
          <p:nvPr>
            <p:custDataLst>
              <p:tags r:id="rId37"/>
            </p:custDataLst>
          </p:nvPr>
        </p:nvPicPr>
        <p:blipFill>
          <a:blip r:embed="rId38" r:link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sp>
        <p:nvSpPr>
          <p:cNvPr id="11" name="矩形 37"/>
          <p:cNvSpPr/>
          <p:nvPr>
            <p:custDataLst>
              <p:tags r:id="rId40"/>
            </p:custDataLst>
          </p:nvPr>
        </p:nvSpPr>
        <p:spPr>
          <a:xfrm>
            <a:off x="5404485" y="1783715"/>
            <a:ext cx="2352675" cy="619760"/>
          </a:xfrm>
          <a:prstGeom prst="rect">
            <a:avLst/>
          </a:prstGeom>
          <a:noFill/>
        </p:spPr>
        <p:txBody>
          <a:bodyPr wrap="square" lIns="90000" tIns="0" rtlCol="0"/>
          <a:p>
            <a:pPr defTabSz="457200">
              <a:lnSpc>
                <a:spcPct val="120000"/>
              </a:lnSpc>
            </a:pPr>
            <a:r>
              <a:rPr kumimoji="1" lang="zh-CN" altLang="en-US" sz="28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fasta</a:t>
            </a:r>
            <a:endParaRPr kumimoji="1" lang="en-US" altLang="zh-CN" sz="28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1"/>
          <a:srcRect t="8947" r="12240"/>
          <a:stretch>
            <a:fillRect/>
          </a:stretch>
        </p:blipFill>
        <p:spPr>
          <a:xfrm>
            <a:off x="660400" y="3138170"/>
            <a:ext cx="10922635" cy="6203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0400" y="4022725"/>
            <a:ext cx="10922000" cy="617220"/>
          </a:xfrm>
          <a:prstGeom prst="rect">
            <a:avLst/>
          </a:prstGeom>
        </p:spPr>
      </p:pic>
      <p:pic>
        <p:nvPicPr>
          <p:cNvPr id="45" name="内容占位符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886710" y="1443355"/>
            <a:ext cx="7052945" cy="5077460"/>
          </a:xfrm>
          <a:prstGeom prst="rect">
            <a:avLst/>
          </a:prstGeom>
        </p:spPr>
      </p:pic>
    </p:spTree>
    <p:custDataLst>
      <p:tags r:id="rId4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ldLvl="0" animBg="1"/>
      <p:bldP spid="15" grpId="0"/>
      <p:bldP spid="11" grpId="0"/>
      <p:bldP spid="20" grpId="0"/>
      <p:bldP spid="30" grpId="0"/>
      <p:bldP spid="37" grpId="1" bldLvl="0" animBg="1"/>
      <p:bldP spid="28" grpId="0"/>
      <p:bldP spid="24" grpId="0"/>
      <p:bldP spid="29" grpId="0"/>
      <p:bldP spid="42" grpId="0"/>
      <p:bldP spid="43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25930" y="40640"/>
            <a:ext cx="8219440" cy="67767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741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41259"/>
            <a:ext cx="720090" cy="716741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259"/>
            <a:ext cx="720090" cy="716741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4840605" y="915035"/>
            <a:ext cx="6742430" cy="544131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折角形 33"/>
          <p:cNvSpPr/>
          <p:nvPr>
            <p:custDataLst>
              <p:tags r:id="rId9"/>
            </p:custDataLst>
          </p:nvPr>
        </p:nvSpPr>
        <p:spPr>
          <a:xfrm>
            <a:off x="240665" y="1591310"/>
            <a:ext cx="4248785" cy="3407410"/>
          </a:xfrm>
          <a:prstGeom prst="foldedCorner">
            <a:avLst>
              <a:gd name="adj" fmla="val 16445"/>
            </a:avLst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任意多边形 8"/>
          <p:cNvSpPr/>
          <p:nvPr>
            <p:custDataLst>
              <p:tags r:id="rId10"/>
            </p:custDataLst>
          </p:nvPr>
        </p:nvSpPr>
        <p:spPr>
          <a:xfrm>
            <a:off x="918565" y="1591374"/>
            <a:ext cx="462915" cy="664845"/>
          </a:xfrm>
          <a:custGeom>
            <a:avLst/>
            <a:gdLst>
              <a:gd name="connsiteX0" fmla="*/ 0 w 1500"/>
              <a:gd name="connsiteY0" fmla="*/ 0 h 1449"/>
              <a:gd name="connsiteX1" fmla="*/ 1500 w 1500"/>
              <a:gd name="connsiteY1" fmla="*/ 0 h 1449"/>
              <a:gd name="connsiteX2" fmla="*/ 1500 w 1500"/>
              <a:gd name="connsiteY2" fmla="*/ 1449 h 1449"/>
              <a:gd name="connsiteX3" fmla="*/ 768 w 1500"/>
              <a:gd name="connsiteY3" fmla="*/ 1098 h 1449"/>
              <a:gd name="connsiteX4" fmla="*/ 0 w 1500"/>
              <a:gd name="connsiteY4" fmla="*/ 1449 h 1449"/>
              <a:gd name="connsiteX5" fmla="*/ 0 w 1500"/>
              <a:gd name="connsiteY5" fmla="*/ 0 h 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" h="1449">
                <a:moveTo>
                  <a:pt x="0" y="0"/>
                </a:moveTo>
                <a:lnTo>
                  <a:pt x="1500" y="0"/>
                </a:lnTo>
                <a:lnTo>
                  <a:pt x="1500" y="1449"/>
                </a:lnTo>
                <a:lnTo>
                  <a:pt x="768" y="1098"/>
                </a:lnTo>
                <a:lnTo>
                  <a:pt x="0" y="14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11"/>
            </p:custDataLst>
          </p:nvPr>
        </p:nvSpPr>
        <p:spPr>
          <a:xfrm>
            <a:off x="918845" y="1130300"/>
            <a:ext cx="4966970" cy="28124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</a:pP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LTR_FINDER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Software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13"/>
            </p:custDataLst>
          </p:nvPr>
        </p:nvSpPr>
        <p:spPr>
          <a:xfrm>
            <a:off x="4840605" y="2229485"/>
            <a:ext cx="6200140" cy="28124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Select possible LTR pairs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trace through it upstream and downstreams as long as there‘re high similarity 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find signals in near LTR region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r>
              <a:rPr altLang="zh-CN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gather informations</a:t>
            </a: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u"/>
            </a:pPr>
            <a:endParaRPr altLang="zh-CN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4635" y="5084445"/>
            <a:ext cx="8101330" cy="177355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z="2400">
                <a:sym typeface="+mn-ea"/>
              </a:rPr>
              <a:t>Repeat Elements</a:t>
            </a:r>
            <a:endParaRPr lang="en-US" altLang="zh-CN" sz="2400">
              <a:sym typeface="+mn-ea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685800"/>
            <a:ext cx="5486400" cy="5486400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1674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839470" y="3093085"/>
            <a:ext cx="3512185" cy="740410"/>
          </a:xfrm>
          <a:prstGeom prst="rect">
            <a:avLst/>
          </a:prstGeom>
        </p:spPr>
        <p:txBody>
          <a:bodyPr vert="horz" lIns="101600" tIns="38100" rIns="63500" bIns="381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l">
              <a:spcAft>
                <a:spcPts val="0"/>
              </a:spcAft>
              <a:buClrTx/>
              <a:buSzPts val="6600"/>
              <a:buFont typeface="Arial" panose="020B0604020202020204" pitchFamily="34" charset="0"/>
            </a:pPr>
            <a:r>
              <a:rPr lang="en-US" altLang="zh-CN" sz="6600" b="0" spc="700">
                <a:solidFill>
                  <a:schemeClr val="bg1"/>
                </a:solidFill>
                <a:ea typeface="汉仪旗黑-85S" panose="00020600040101010101" pitchFamily="18" charset="-122"/>
                <a:sym typeface="+mn-ea"/>
              </a:rPr>
              <a:t>Thanks</a:t>
            </a:r>
            <a:endParaRPr lang="en-US" altLang="zh-CN" sz="6600" b="0" spc="700">
              <a:solidFill>
                <a:schemeClr val="bg1"/>
              </a:solidFill>
              <a:ea typeface="汉仪旗黑-85S" panose="00020600040101010101" pitchFamily="18" charset="-122"/>
              <a:sym typeface="+mn-lt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839470" y="1945005"/>
            <a:ext cx="1921510" cy="740410"/>
          </a:xfrm>
          <a:prstGeom prst="rect">
            <a:avLst/>
          </a:prstGeom>
        </p:spPr>
        <p:txBody>
          <a:bodyPr vert="horz" lIns="101600" tIns="38100" rIns="63500" bIns="381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dist"/>
            <a:r>
              <a:rPr lang="en-US" altLang="zh-CN" sz="4000" spc="200" dirty="0">
                <a:solidFill>
                  <a:schemeClr val="accent1"/>
                </a:solidFill>
                <a:cs typeface="Arial" panose="020B0604020202020204" pitchFamily="34" charset="0"/>
                <a:sym typeface="+mn-ea"/>
              </a:rPr>
              <a:t>2020</a:t>
            </a:r>
            <a:endParaRPr lang="en-US" altLang="zh-CN" sz="6600" b="0" spc="700">
              <a:solidFill>
                <a:schemeClr val="bg1"/>
              </a:solidFill>
              <a:ea typeface="汉仪旗黑-85S" panose="00020600040101010101" pitchFamily="18" charset="-122"/>
              <a:sym typeface="+mn-lt"/>
            </a:endParaRPr>
          </a:p>
        </p:txBody>
      </p:sp>
    </p:spTree>
    <p:custDataLst>
      <p:tags r:id="rId10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六边形 49"/>
          <p:cNvSpPr/>
          <p:nvPr>
            <p:custDataLst>
              <p:tags r:id="rId1"/>
            </p:custDataLst>
          </p:nvPr>
        </p:nvSpPr>
        <p:spPr>
          <a:xfrm>
            <a:off x="6223000" y="4537075"/>
            <a:ext cx="924560" cy="797560"/>
          </a:xfrm>
          <a:prstGeom prst="hexagon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六边形 53"/>
          <p:cNvSpPr/>
          <p:nvPr>
            <p:custDataLst>
              <p:tags r:id="rId2"/>
            </p:custDataLst>
          </p:nvPr>
        </p:nvSpPr>
        <p:spPr>
          <a:xfrm>
            <a:off x="6197600" y="3249295"/>
            <a:ext cx="924560" cy="797560"/>
          </a:xfrm>
          <a:prstGeom prst="hexagon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六边形 47"/>
          <p:cNvSpPr/>
          <p:nvPr>
            <p:custDataLst>
              <p:tags r:id="rId3"/>
            </p:custDataLst>
          </p:nvPr>
        </p:nvSpPr>
        <p:spPr>
          <a:xfrm>
            <a:off x="6197600" y="1939290"/>
            <a:ext cx="924560" cy="797560"/>
          </a:xfrm>
          <a:prstGeom prst="hexagon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423150" y="2134870"/>
            <a:ext cx="4827270" cy="407035"/>
          </a:xfrm>
          <a:prstGeom prst="rect">
            <a:avLst/>
          </a:prstGeom>
          <a:noFill/>
        </p:spPr>
        <p:txBody>
          <a:bodyPr wrap="square" lIns="91440" tIns="45720" rIns="91440" bIns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Repeat Element</a:t>
            </a:r>
            <a:endParaRPr lang="en-US" altLang="zh-CN" sz="28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7080885" y="695325"/>
            <a:ext cx="4232910" cy="83484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44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4800" b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  <a:sym typeface="Arial" panose="020B0604020202020204" pitchFamily="34" charset="0"/>
              </a:rPr>
              <a:t>Content</a:t>
            </a:r>
            <a:endParaRPr lang="en-US" altLang="zh-CN" sz="4800" b="0">
              <a:solidFill>
                <a:schemeClr val="tx1">
                  <a:lumMod val="85000"/>
                  <a:lumOff val="15000"/>
                </a:schemeClr>
              </a:solidFill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40" y="1889760"/>
            <a:ext cx="833120" cy="89662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9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65" y="3199765"/>
            <a:ext cx="833120" cy="896620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10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4487545"/>
            <a:ext cx="833120" cy="8966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7361555" y="3444875"/>
            <a:ext cx="4827270" cy="407035"/>
          </a:xfrm>
          <a:prstGeom prst="rect">
            <a:avLst/>
          </a:prstGeom>
          <a:noFill/>
        </p:spPr>
        <p:txBody>
          <a:bodyPr wrap="square" lIns="91440" tIns="45720" rIns="91440" bIns="0" anchor="b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Repeatmodeler</a:t>
            </a:r>
            <a:endParaRPr lang="en-US" altLang="zh-CN" sz="28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7448550" y="4732020"/>
            <a:ext cx="4827270" cy="407035"/>
          </a:xfrm>
          <a:prstGeom prst="rect">
            <a:avLst/>
          </a:prstGeom>
          <a:noFill/>
        </p:spPr>
        <p:txBody>
          <a:bodyPr wrap="square" lIns="91440" tIns="45720" rIns="91440" bIns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Repeatmasker</a:t>
            </a:r>
            <a:endParaRPr lang="en-US" altLang="zh-CN" sz="28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/>
          <p:nvPr userDrawn="1">
            <p:custDataLst>
              <p:tags r:id="rId13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4440"/>
            <a:ext cx="4389120" cy="4389120"/>
          </a:xfrm>
          <a:prstGeom prst="rect">
            <a:avLst/>
          </a:prstGeom>
        </p:spPr>
      </p:pic>
      <p:sp>
        <p:nvSpPr>
          <p:cNvPr id="6" name="六边形 5"/>
          <p:cNvSpPr/>
          <p:nvPr>
            <p:custDataLst>
              <p:tags r:id="rId14"/>
            </p:custDataLst>
          </p:nvPr>
        </p:nvSpPr>
        <p:spPr>
          <a:xfrm>
            <a:off x="6235700" y="5819775"/>
            <a:ext cx="924560" cy="797560"/>
          </a:xfrm>
          <a:prstGeom prst="hexagon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/>
          <p:nvPr userDrawn="1">
            <p:custDataLst>
              <p:tags r:id="rId15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5770245"/>
            <a:ext cx="833120" cy="89662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7461250" y="6014720"/>
            <a:ext cx="4827270" cy="407035"/>
          </a:xfrm>
          <a:prstGeom prst="rect">
            <a:avLst/>
          </a:prstGeom>
          <a:noFill/>
        </p:spPr>
        <p:txBody>
          <a:bodyPr wrap="square" lIns="91440" tIns="45720" rIns="91440" bIns="0" anchor="b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LTR-FINDER</a:t>
            </a:r>
            <a:endParaRPr lang="en-US" altLang="zh-CN" sz="28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7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>
            <p:custDataLst>
              <p:tags r:id="rId1"/>
            </p:custDataLst>
          </p:nvPr>
        </p:nvSpPr>
        <p:spPr>
          <a:xfrm>
            <a:off x="2155190" y="2899093"/>
            <a:ext cx="1487170" cy="12407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80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01</a:t>
            </a:r>
            <a:endParaRPr lang="en-US" altLang="zh-CN" sz="8000" b="1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2935605" y="2441258"/>
            <a:ext cx="63207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2935605" y="4594543"/>
            <a:ext cx="63207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4150995" y="2738120"/>
            <a:ext cx="6127115" cy="835660"/>
          </a:xfrm>
        </p:spPr>
        <p:txBody>
          <a:bodyPr>
            <a:noAutofit/>
          </a:bodyPr>
          <a:lstStyle/>
          <a:p>
            <a:r>
              <a:rPr lang="en-US" altLang="zh-CN" sz="5400">
                <a:sym typeface="+mn-ea"/>
              </a:rPr>
              <a:t>Repeat Elements</a:t>
            </a:r>
            <a:endParaRPr lang="en-US" altLang="zh-CN" sz="5400">
              <a:sym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  <p:custDataLst>
              <p:tags r:id="rId5"/>
            </p:custDataLst>
          </p:nvPr>
        </p:nvSpPr>
        <p:spPr>
          <a:xfrm>
            <a:off x="4150995" y="3776980"/>
            <a:ext cx="6255385" cy="321945"/>
          </a:xfrm>
        </p:spPr>
        <p:txBody>
          <a:bodyPr>
            <a:noAutofit/>
          </a:bodyPr>
          <a:lstStyle/>
          <a:p>
            <a:r>
              <a:rPr lang="en-US" altLang="zh-CN" sz="2800"/>
              <a:t>What? Types? Diferences? Why</a:t>
            </a:r>
            <a:endParaRPr lang="en-US" altLang="zh-CN" sz="2800"/>
          </a:p>
        </p:txBody>
      </p:sp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-2131060"/>
            <a:ext cx="4389120" cy="43891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9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600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Repeat Elements</a:t>
            </a:r>
            <a:endParaRPr lang="zh-CN" altLang="zh-CN" sz="3600" b="1" spc="150" dirty="0">
              <a:ln w="3175">
                <a:noFill/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椭圆 3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025" y="1975485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46"/>
          <p:cNvSpPr txBox="1"/>
          <p:nvPr>
            <p:custDataLst>
              <p:tags r:id="rId4"/>
            </p:custDataLst>
          </p:nvPr>
        </p:nvSpPr>
        <p:spPr>
          <a:xfrm>
            <a:off x="1045834" y="2075655"/>
            <a:ext cx="3037685" cy="369332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Satellite DNA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卫星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DNA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hlinkClick r:id="rId5" tooltip="" action="ppaction://hlinksldjump"/>
          </p:cNvPr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1967865"/>
            <a:ext cx="903605" cy="871855"/>
          </a:xfrm>
          <a:prstGeom prst="rect">
            <a:avLst/>
          </a:prstGeom>
        </p:spPr>
      </p:pic>
      <p:sp>
        <p:nvSpPr>
          <p:cNvPr id="3" name="椭圆 3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3025" y="4880610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" name="直线连接符 44"/>
          <p:cNvCxnSpPr>
            <a:cxnSpLocks noChangeAspect="1"/>
          </p:cNvCxnSpPr>
          <p:nvPr>
            <p:custDataLst>
              <p:tags r:id="rId10"/>
            </p:custDataLst>
          </p:nvPr>
        </p:nvCxnSpPr>
        <p:spPr>
          <a:xfrm rot="2160000">
            <a:off x="4002611" y="5818939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5"/>
          <p:cNvCxnSpPr>
            <a:cxnSpLocks noChangeAspect="1"/>
          </p:cNvCxnSpPr>
          <p:nvPr>
            <p:custDataLst>
              <p:tags r:id="rId11"/>
            </p:custDataLst>
          </p:nvPr>
        </p:nvCxnSpPr>
        <p:spPr>
          <a:xfrm rot="19440000" flipH="1">
            <a:off x="4008832" y="5396030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6"/>
          <p:cNvSpPr txBox="1"/>
          <p:nvPr>
            <p:custDataLst>
              <p:tags r:id="rId12"/>
            </p:custDataLst>
          </p:nvPr>
        </p:nvSpPr>
        <p:spPr>
          <a:xfrm>
            <a:off x="837565" y="5062855"/>
            <a:ext cx="3937635" cy="1872615"/>
          </a:xfrm>
          <a:prstGeom prst="rect">
            <a:avLst/>
          </a:prstGeom>
          <a:noFill/>
        </p:spPr>
        <p:txBody>
          <a:bodyPr wrap="square" tIns="46800" bIns="0" rtlCol="0">
            <a:norm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Transposable 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elements（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TEs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转座元件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6" name="图片 35">
            <a:hlinkClick r:id="rId13" tooltip="" action="ppaction://hlinksldjump"/>
          </p:cNvPr>
          <p:cNvPicPr/>
          <p:nvPr>
            <p:custDataLst>
              <p:tags r:id="rId14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4872990"/>
            <a:ext cx="903605" cy="871855"/>
          </a:xfrm>
          <a:prstGeom prst="rect">
            <a:avLst/>
          </a:prstGeom>
        </p:spPr>
      </p:pic>
      <p:sp>
        <p:nvSpPr>
          <p:cNvPr id="37" name="文本框 46"/>
          <p:cNvSpPr txBox="1"/>
          <p:nvPr>
            <p:custDataLst>
              <p:tags r:id="rId15"/>
            </p:custDataLst>
          </p:nvPr>
        </p:nvSpPr>
        <p:spPr>
          <a:xfrm>
            <a:off x="958850" y="1101725"/>
            <a:ext cx="550989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tandem repeats 串联重复</a:t>
            </a:r>
            <a:endParaRPr lang="zh-CN" altLang="en-US" sz="2800" spc="30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46"/>
          <p:cNvSpPr txBox="1"/>
          <p:nvPr>
            <p:custDataLst>
              <p:tags r:id="rId16"/>
            </p:custDataLst>
          </p:nvPr>
        </p:nvSpPr>
        <p:spPr>
          <a:xfrm>
            <a:off x="4721225" y="5756275"/>
            <a:ext cx="768540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class-I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etrotransposon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反转座子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6"/>
          <p:cNvSpPr txBox="1"/>
          <p:nvPr>
            <p:custDataLst>
              <p:tags r:id="rId17"/>
            </p:custDataLst>
          </p:nvPr>
        </p:nvSpPr>
        <p:spPr>
          <a:xfrm>
            <a:off x="4721225" y="4728210"/>
            <a:ext cx="633666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class-II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ransposons转座子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/>
          <p:nvPr>
            <p:custDataLst>
              <p:tags r:id="rId18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cxnSp>
        <p:nvCxnSpPr>
          <p:cNvPr id="48" name="直线连接符 44"/>
          <p:cNvCxnSpPr>
            <a:cxnSpLocks noChangeAspect="1"/>
          </p:cNvCxnSpPr>
          <p:nvPr>
            <p:custDataLst>
              <p:tags r:id="rId21"/>
            </p:custDataLst>
          </p:nvPr>
        </p:nvCxnSpPr>
        <p:spPr>
          <a:xfrm rot="2160000">
            <a:off x="4069921" y="2657274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5"/>
          <p:cNvCxnSpPr>
            <a:cxnSpLocks noChangeAspect="1"/>
          </p:cNvCxnSpPr>
          <p:nvPr>
            <p:custDataLst>
              <p:tags r:id="rId22"/>
            </p:custDataLst>
          </p:nvPr>
        </p:nvCxnSpPr>
        <p:spPr>
          <a:xfrm rot="19440000" flipH="1">
            <a:off x="4076142" y="2234365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46"/>
          <p:cNvSpPr txBox="1"/>
          <p:nvPr>
            <p:custDataLst>
              <p:tags r:id="rId23"/>
            </p:custDataLst>
          </p:nvPr>
        </p:nvSpPr>
        <p:spPr>
          <a:xfrm>
            <a:off x="1045845" y="4282440"/>
            <a:ext cx="701103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interspersed repeats散布重复</a:t>
            </a:r>
            <a:endParaRPr lang="zh-CN" altLang="en-US" sz="2800" spc="30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46"/>
          <p:cNvSpPr txBox="1"/>
          <p:nvPr>
            <p:custDataLst>
              <p:tags r:id="rId24"/>
            </p:custDataLst>
          </p:nvPr>
        </p:nvSpPr>
        <p:spPr>
          <a:xfrm>
            <a:off x="5019029" y="2636360"/>
            <a:ext cx="3037685" cy="369332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Microsatellite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46"/>
          <p:cNvSpPr txBox="1"/>
          <p:nvPr>
            <p:custDataLst>
              <p:tags r:id="rId25"/>
            </p:custDataLst>
          </p:nvPr>
        </p:nvSpPr>
        <p:spPr>
          <a:xfrm>
            <a:off x="5019029" y="1706085"/>
            <a:ext cx="3037685" cy="369332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Minisatellite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6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22" grpId="0"/>
      <p:bldP spid="14" grpId="0"/>
      <p:bldP spid="44" grpId="0"/>
      <p:bldP spid="4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600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Repeat Elements</a:t>
            </a:r>
            <a:endParaRPr lang="zh-CN" altLang="zh-CN" sz="3600" b="1" spc="150" dirty="0">
              <a:ln w="3175">
                <a:noFill/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椭圆 3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025" y="1975485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1967865"/>
            <a:ext cx="903605" cy="871855"/>
          </a:xfrm>
          <a:prstGeom prst="rect">
            <a:avLst/>
          </a:prstGeom>
        </p:spPr>
      </p:pic>
      <p:sp>
        <p:nvSpPr>
          <p:cNvPr id="3" name="椭圆 36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3025" y="3594100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6" name="图片 35"/>
          <p:cNvPicPr/>
          <p:nvPr>
            <p:custDataLst>
              <p:tags r:id="rId8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3586480"/>
            <a:ext cx="903605" cy="871855"/>
          </a:xfrm>
          <a:prstGeom prst="rect">
            <a:avLst/>
          </a:prstGeom>
        </p:spPr>
      </p:pic>
      <p:sp>
        <p:nvSpPr>
          <p:cNvPr id="37" name="文本框 46"/>
          <p:cNvSpPr txBox="1"/>
          <p:nvPr>
            <p:custDataLst>
              <p:tags r:id="rId9"/>
            </p:custDataLst>
          </p:nvPr>
        </p:nvSpPr>
        <p:spPr>
          <a:xfrm>
            <a:off x="7933690" y="3472815"/>
            <a:ext cx="704405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4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ATATATATATATATATATAT</a:t>
            </a:r>
            <a:endParaRPr lang="zh-CN" altLang="en-US" sz="2400" b="0" spc="3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>
            <a:hlinkClick r:id="rId10" tooltip="" action="ppaction://hlinksldjump"/>
          </p:cNvPr>
          <p:cNvPicPr/>
          <p:nvPr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sp>
        <p:nvSpPr>
          <p:cNvPr id="46" name="文本框 46"/>
          <p:cNvSpPr txBox="1"/>
          <p:nvPr>
            <p:custDataLst>
              <p:tags r:id="rId14"/>
            </p:custDataLst>
          </p:nvPr>
        </p:nvSpPr>
        <p:spPr>
          <a:xfrm>
            <a:off x="4603115" y="3869055"/>
            <a:ext cx="3974465" cy="29019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4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复合型(compound)</a:t>
            </a:r>
            <a:endParaRPr lang="en-US" altLang="zh-CN" sz="24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6"/>
          <p:cNvSpPr txBox="1"/>
          <p:nvPr>
            <p:custDataLst>
              <p:tags r:id="rId15"/>
            </p:custDataLst>
          </p:nvPr>
        </p:nvSpPr>
        <p:spPr>
          <a:xfrm>
            <a:off x="4621320" y="3395357"/>
            <a:ext cx="2384606" cy="289928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4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单一型(pure)</a:t>
            </a:r>
            <a:endParaRPr lang="en-US" altLang="zh-CN" sz="24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文本框 46"/>
          <p:cNvSpPr txBox="1"/>
          <p:nvPr>
            <p:custDataLst>
              <p:tags r:id="rId16"/>
            </p:custDataLst>
          </p:nvPr>
        </p:nvSpPr>
        <p:spPr>
          <a:xfrm>
            <a:off x="4603115" y="4334510"/>
            <a:ext cx="3643630" cy="290195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4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间断型(interrupted)</a:t>
            </a:r>
            <a:endParaRPr lang="en-US" altLang="zh-CN" sz="24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52" name="直线连接符 44"/>
          <p:cNvCxnSpPr>
            <a:cxnSpLocks noChangeAspect="1"/>
          </p:cNvCxnSpPr>
          <p:nvPr>
            <p:custDataLst>
              <p:tags r:id="rId17"/>
            </p:custDataLst>
          </p:nvPr>
        </p:nvCxnSpPr>
        <p:spPr>
          <a:xfrm rot="2160000">
            <a:off x="4063258" y="4340552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45"/>
          <p:cNvCxnSpPr>
            <a:cxnSpLocks noChangeAspect="1"/>
          </p:cNvCxnSpPr>
          <p:nvPr>
            <p:custDataLst>
              <p:tags r:id="rId18"/>
            </p:custDataLst>
          </p:nvPr>
        </p:nvCxnSpPr>
        <p:spPr>
          <a:xfrm rot="19440000" flipH="1">
            <a:off x="4068142" y="4008565"/>
            <a:ext cx="565206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4117340" y="4157345"/>
            <a:ext cx="452120" cy="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46"/>
          <p:cNvSpPr txBox="1"/>
          <p:nvPr>
            <p:custDataLst>
              <p:tags r:id="rId19"/>
            </p:custDataLst>
          </p:nvPr>
        </p:nvSpPr>
        <p:spPr>
          <a:xfrm>
            <a:off x="8084820" y="4518660"/>
            <a:ext cx="704405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4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ATATAT</a:t>
            </a:r>
            <a:r>
              <a:rPr lang="zh-CN" altLang="en-US" sz="2400" b="0" spc="3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CA</a:t>
            </a:r>
            <a:r>
              <a:rPr lang="zh-CN" altLang="en-US" sz="24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ATATAT</a:t>
            </a:r>
            <a:r>
              <a:rPr lang="zh-CN" altLang="en-US" sz="2400" b="0" spc="3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CA</a:t>
            </a:r>
            <a:r>
              <a:rPr lang="zh-CN" altLang="en-US" sz="24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AT</a:t>
            </a:r>
            <a:endParaRPr lang="zh-CN" altLang="en-US" sz="2400" b="0" spc="3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46"/>
          <p:cNvSpPr txBox="1"/>
          <p:nvPr>
            <p:custDataLst>
              <p:tags r:id="rId20"/>
            </p:custDataLst>
          </p:nvPr>
        </p:nvSpPr>
        <p:spPr>
          <a:xfrm>
            <a:off x="7933690" y="3985895"/>
            <a:ext cx="704405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4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ATAT</a:t>
            </a:r>
            <a:r>
              <a:rPr lang="zh-CN" altLang="en-US" sz="2400" b="0" spc="3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ATCA</a:t>
            </a:r>
            <a:r>
              <a:rPr lang="zh-CN" altLang="en-US" sz="24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CACACACAC</a:t>
            </a:r>
            <a:endParaRPr lang="zh-CN" altLang="en-US" sz="2400" b="0" spc="3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46"/>
          <p:cNvSpPr txBox="1"/>
          <p:nvPr>
            <p:custDataLst>
              <p:tags r:id="rId21"/>
            </p:custDataLst>
          </p:nvPr>
        </p:nvSpPr>
        <p:spPr>
          <a:xfrm>
            <a:off x="961390" y="3869055"/>
            <a:ext cx="697230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Microsatellite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微卫星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——2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-10bp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endParaRPr lang="zh-CN" altLang="en-US" sz="2800" b="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46"/>
          <p:cNvSpPr txBox="1"/>
          <p:nvPr>
            <p:custDataLst>
              <p:tags r:id="rId22"/>
            </p:custDataLst>
          </p:nvPr>
        </p:nvSpPr>
        <p:spPr>
          <a:xfrm>
            <a:off x="1153795" y="2117090"/>
            <a:ext cx="720725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Minisatellite小卫星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——10-60bp 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46"/>
          <p:cNvSpPr txBox="1"/>
          <p:nvPr>
            <p:custDataLst>
              <p:tags r:id="rId23"/>
            </p:custDataLst>
          </p:nvPr>
        </p:nvSpPr>
        <p:spPr>
          <a:xfrm>
            <a:off x="961390" y="5510530"/>
            <a:ext cx="867664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b="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Simple Sequence Repeat(SSR)</a:t>
            </a:r>
            <a:r>
              <a:rPr lang="zh-CN" altLang="en-US" sz="2800" b="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简单重复序列Short tandem repeat（STR）简单串联序列</a:t>
            </a:r>
            <a:endParaRPr lang="en-US" altLang="zh-CN" sz="2800" b="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46" grpId="0"/>
      <p:bldP spid="50" grpId="0"/>
      <p:bldP spid="51" grpId="0"/>
      <p:bldP spid="37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3795" y="1849120"/>
            <a:ext cx="7132955" cy="4768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896870"/>
            <a:ext cx="4826000" cy="3720465"/>
          </a:xfrm>
          <a:prstGeom prst="rect">
            <a:avLst/>
          </a:prstGeom>
        </p:spPr>
      </p:pic>
      <p:pic>
        <p:nvPicPr>
          <p:cNvPr id="47" name="图片 46">
            <a:hlinkClick r:id="rId3" tooltip="" action="ppaction://hlinksldjump"/>
          </p:cNvPr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sp>
        <p:nvSpPr>
          <p:cNvPr id="12" name="文本框 46"/>
          <p:cNvSpPr txBox="1"/>
          <p:nvPr>
            <p:custDataLst>
              <p:tags r:id="rId7"/>
            </p:custDataLst>
          </p:nvPr>
        </p:nvSpPr>
        <p:spPr>
          <a:xfrm>
            <a:off x="396240" y="276225"/>
            <a:ext cx="1202436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PCR primer/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Breeding/paternity testing/individual identification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640" y="1943735"/>
            <a:ext cx="45466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2">
                    <a:lumMod val="60000"/>
                    <a:lumOff val="40000"/>
                  </a:schemeClr>
                </a:solidFill>
              </a:rPr>
              <a:t>restriction enzyme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2800">
                <a:solidFill>
                  <a:schemeClr val="tx2">
                    <a:lumMod val="60000"/>
                    <a:lumOff val="40000"/>
                  </a:schemeClr>
                </a:solidFill>
              </a:rPr>
              <a:t>gel electrophoresis 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altLang="zh-CN" sz="3200">
                <a:solidFill>
                  <a:schemeClr val="accent2">
                    <a:lumMod val="40000"/>
                    <a:lumOff val="60000"/>
                  </a:schemeClr>
                </a:solidFill>
                <a:sym typeface="Arial" panose="020B0604020202020204" pitchFamily="34" charset="0"/>
              </a:rPr>
              <a:t>Transposable elements</a:t>
            </a:r>
            <a:endParaRPr altLang="zh-CN" sz="3200">
              <a:solidFill>
                <a:schemeClr val="accent2">
                  <a:lumMod val="40000"/>
                  <a:lumOff val="6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13" name="椭圆 3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025" y="1975485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46"/>
          <p:cNvSpPr txBox="1"/>
          <p:nvPr>
            <p:custDataLst>
              <p:tags r:id="rId4"/>
            </p:custDataLst>
          </p:nvPr>
        </p:nvSpPr>
        <p:spPr>
          <a:xfrm>
            <a:off x="426720" y="5639435"/>
            <a:ext cx="1202753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function via reverse transcription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copy and paste  similar to retroviruses, such as HIV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1967865"/>
            <a:ext cx="903605" cy="871855"/>
          </a:xfrm>
          <a:prstGeom prst="rect">
            <a:avLst/>
          </a:prstGeom>
        </p:spPr>
      </p:pic>
      <p:sp>
        <p:nvSpPr>
          <p:cNvPr id="3" name="椭圆 3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3025" y="4223385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" name="直线连接符 44"/>
          <p:cNvCxnSpPr>
            <a:cxnSpLocks noChangeAspect="1"/>
          </p:cNvCxnSpPr>
          <p:nvPr>
            <p:custDataLst>
              <p:tags r:id="rId9"/>
            </p:custDataLst>
          </p:nvPr>
        </p:nvCxnSpPr>
        <p:spPr>
          <a:xfrm rot="2160000">
            <a:off x="4612211" y="5109009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5"/>
          <p:cNvCxnSpPr>
            <a:cxnSpLocks noChangeAspect="1"/>
          </p:cNvCxnSpPr>
          <p:nvPr>
            <p:custDataLst>
              <p:tags r:id="rId10"/>
            </p:custDataLst>
          </p:nvPr>
        </p:nvCxnSpPr>
        <p:spPr>
          <a:xfrm rot="19440000" flipH="1">
            <a:off x="4618432" y="4686100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/>
          <p:nvPr>
            <p:custDataLst>
              <p:tags r:id="rId1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4215765"/>
            <a:ext cx="903605" cy="871855"/>
          </a:xfrm>
          <a:prstGeom prst="rect">
            <a:avLst/>
          </a:prstGeom>
        </p:spPr>
      </p:pic>
      <p:sp>
        <p:nvSpPr>
          <p:cNvPr id="37" name="文本框 46"/>
          <p:cNvSpPr txBox="1"/>
          <p:nvPr>
            <p:custDataLst>
              <p:tags r:id="rId12"/>
            </p:custDataLst>
          </p:nvPr>
        </p:nvSpPr>
        <p:spPr>
          <a:xfrm>
            <a:off x="4183380" y="2225040"/>
            <a:ext cx="713676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encode the protein transposase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cut and paste 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46"/>
          <p:cNvSpPr txBox="1"/>
          <p:nvPr>
            <p:custDataLst>
              <p:tags r:id="rId13"/>
            </p:custDataLst>
          </p:nvPr>
        </p:nvSpPr>
        <p:spPr>
          <a:xfrm>
            <a:off x="209539" y="3342480"/>
            <a:ext cx="3037685" cy="369332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2800" spc="300">
                <a:solidFill>
                  <a:srgbClr val="92D05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transposase</a:t>
            </a:r>
            <a:endParaRPr lang="zh-CN" altLang="en-US" sz="2800" spc="300">
              <a:solidFill>
                <a:srgbClr val="92D05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46"/>
          <p:cNvSpPr txBox="1"/>
          <p:nvPr>
            <p:custDataLst>
              <p:tags r:id="rId14"/>
            </p:custDataLst>
          </p:nvPr>
        </p:nvSpPr>
        <p:spPr>
          <a:xfrm>
            <a:off x="1099820" y="4514215"/>
            <a:ext cx="402844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etrotransposon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6"/>
          <p:cNvSpPr txBox="1"/>
          <p:nvPr>
            <p:custDataLst>
              <p:tags r:id="rId15"/>
            </p:custDataLst>
          </p:nvPr>
        </p:nvSpPr>
        <p:spPr>
          <a:xfrm>
            <a:off x="1099809" y="2214085"/>
            <a:ext cx="3037685" cy="369332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ransposons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/>
          <p:nvPr>
            <p:custDataLst>
              <p:tags r:id="rId16"/>
            </p:custDataLst>
          </p:nvPr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sp>
        <p:nvSpPr>
          <p:cNvPr id="6" name="文本框 46"/>
          <p:cNvSpPr txBox="1"/>
          <p:nvPr>
            <p:custDataLst>
              <p:tags r:id="rId19"/>
            </p:custDataLst>
          </p:nvPr>
        </p:nvSpPr>
        <p:spPr>
          <a:xfrm>
            <a:off x="5287010" y="4962525"/>
            <a:ext cx="584136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Non-LTR 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retrotransposons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46"/>
          <p:cNvSpPr txBox="1"/>
          <p:nvPr>
            <p:custDataLst>
              <p:tags r:id="rId20"/>
            </p:custDataLst>
          </p:nvPr>
        </p:nvSpPr>
        <p:spPr>
          <a:xfrm>
            <a:off x="5287010" y="4167505"/>
            <a:ext cx="492950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LTR 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retrotransposons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68240" y="1872615"/>
            <a:ext cx="6478905" cy="44151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68975" y="2818130"/>
            <a:ext cx="883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RNA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60385" y="4474210"/>
            <a:ext cx="883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5"/>
                </a:solidFill>
              </a:rPr>
              <a:t>cDNA</a:t>
            </a:r>
            <a:endParaRPr lang="en-US" altLang="zh-CN" b="1">
              <a:solidFill>
                <a:schemeClr val="accent5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9160" y="153035"/>
            <a:ext cx="5245100" cy="5983605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7" grpId="0"/>
      <p:bldP spid="22" grpId="0"/>
      <p:bldP spid="7" grpId="0"/>
      <p:bldP spid="6" grpId="0"/>
      <p:bldP spid="8" grpId="0"/>
      <p:bldP spid="8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600">
                <a:solidFill>
                  <a:schemeClr val="accent2">
                    <a:lumMod val="40000"/>
                    <a:lumOff val="60000"/>
                  </a:schemeClr>
                </a:solidFill>
                <a:sym typeface="Arial" panose="020B0604020202020204" pitchFamily="34" charset="0"/>
              </a:rPr>
              <a:t>Retrotransposon</a:t>
            </a:r>
            <a:endParaRPr lang="zh-CN" altLang="zh-CN" sz="3600" b="1" spc="150" dirty="0">
              <a:ln w="3175">
                <a:noFill/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椭圆 3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025" y="1975485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0" name="直线连接符 44"/>
          <p:cNvCxnSpPr>
            <a:cxnSpLocks noChangeAspect="1"/>
          </p:cNvCxnSpPr>
          <p:nvPr>
            <p:custDataLst>
              <p:tags r:id="rId4"/>
            </p:custDataLst>
          </p:nvPr>
        </p:nvCxnSpPr>
        <p:spPr>
          <a:xfrm rot="2160000">
            <a:off x="2995501" y="4930574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45"/>
          <p:cNvCxnSpPr>
            <a:cxnSpLocks noChangeAspect="1"/>
          </p:cNvCxnSpPr>
          <p:nvPr>
            <p:custDataLst>
              <p:tags r:id="rId5"/>
            </p:custDataLst>
          </p:nvPr>
        </p:nvCxnSpPr>
        <p:spPr>
          <a:xfrm rot="19440000" flipH="1">
            <a:off x="3001722" y="4507665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46"/>
          <p:cNvSpPr txBox="1"/>
          <p:nvPr>
            <p:custDataLst>
              <p:tags r:id="rId6"/>
            </p:custDataLst>
          </p:nvPr>
        </p:nvSpPr>
        <p:spPr>
          <a:xfrm>
            <a:off x="4751070" y="3950970"/>
            <a:ext cx="683260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Long INterspersed Elements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hlinkClick r:id="rId7" tooltip="" action="ppaction://hlinksldjump"/>
          </p:cNvPr>
          <p:cNvPicPr/>
          <p:nvPr>
            <p:custDataLst>
              <p:tags r:id="rId8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1967865"/>
            <a:ext cx="903605" cy="871855"/>
          </a:xfrm>
          <a:prstGeom prst="rect">
            <a:avLst/>
          </a:prstGeom>
        </p:spPr>
      </p:pic>
      <p:sp>
        <p:nvSpPr>
          <p:cNvPr id="3" name="椭圆 36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73025" y="4223385"/>
            <a:ext cx="868045" cy="8680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6" name="图片 35">
            <a:hlinkClick r:id="rId12" tooltip="" action="ppaction://hlinksldjump"/>
          </p:cNvPr>
          <p:cNvPicPr/>
          <p:nvPr>
            <p:custDataLst>
              <p:tags r:id="rId13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" y="4215765"/>
            <a:ext cx="903605" cy="871855"/>
          </a:xfrm>
          <a:prstGeom prst="rect">
            <a:avLst/>
          </a:prstGeom>
        </p:spPr>
      </p:pic>
      <p:sp>
        <p:nvSpPr>
          <p:cNvPr id="37" name="文本框 46"/>
          <p:cNvSpPr txBox="1"/>
          <p:nvPr>
            <p:custDataLst>
              <p:tags r:id="rId14"/>
            </p:custDataLst>
          </p:nvPr>
        </p:nvSpPr>
        <p:spPr>
          <a:xfrm>
            <a:off x="4751070" y="4745355"/>
            <a:ext cx="736917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b="0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Short INterspersed Elements</a:t>
            </a:r>
            <a:endParaRPr lang="zh-CN" altLang="en-US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46"/>
          <p:cNvSpPr txBox="1"/>
          <p:nvPr>
            <p:custDataLst>
              <p:tags r:id="rId15"/>
            </p:custDataLst>
          </p:nvPr>
        </p:nvSpPr>
        <p:spPr>
          <a:xfrm>
            <a:off x="3646805" y="4745355"/>
            <a:ext cx="124142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SINE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46"/>
          <p:cNvSpPr txBox="1"/>
          <p:nvPr>
            <p:custDataLst>
              <p:tags r:id="rId16"/>
            </p:custDataLst>
          </p:nvPr>
        </p:nvSpPr>
        <p:spPr>
          <a:xfrm>
            <a:off x="3646805" y="3950335"/>
            <a:ext cx="122301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LINE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/>
          <p:nvPr>
            <p:custDataLst>
              <p:tags r:id="rId17"/>
            </p:custDataLst>
          </p:nvPr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35" y="3175"/>
            <a:ext cx="906145" cy="915670"/>
          </a:xfrm>
          <a:prstGeom prst="rect">
            <a:avLst/>
          </a:prstGeom>
        </p:spPr>
      </p:pic>
      <p:sp>
        <p:nvSpPr>
          <p:cNvPr id="6" name="文本框 46"/>
          <p:cNvSpPr txBox="1"/>
          <p:nvPr>
            <p:custDataLst>
              <p:tags r:id="rId20"/>
            </p:custDataLst>
          </p:nvPr>
        </p:nvSpPr>
        <p:spPr>
          <a:xfrm>
            <a:off x="1067435" y="4368800"/>
            <a:ext cx="584136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Non-LTR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46"/>
          <p:cNvSpPr txBox="1"/>
          <p:nvPr>
            <p:custDataLst>
              <p:tags r:id="rId21"/>
            </p:custDataLst>
          </p:nvPr>
        </p:nvSpPr>
        <p:spPr>
          <a:xfrm>
            <a:off x="1067435" y="2126615"/>
            <a:ext cx="4929505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LTR r</a:t>
            </a:r>
            <a:r>
              <a:rPr lang="en-US" altLang="zh-CN" sz="28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etrotransposons</a:t>
            </a:r>
            <a:endParaRPr lang="zh-CN" altLang="zh-CN" sz="2800" b="1" spc="150" dirty="0">
              <a:ln w="3175">
                <a:noFill/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endParaRPr lang="en-US" altLang="zh-CN" sz="28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46"/>
          <p:cNvSpPr txBox="1"/>
          <p:nvPr>
            <p:custDataLst>
              <p:tags r:id="rId22"/>
            </p:custDataLst>
          </p:nvPr>
        </p:nvSpPr>
        <p:spPr>
          <a:xfrm>
            <a:off x="73025" y="1018540"/>
            <a:ext cx="8108950" cy="369570"/>
          </a:xfrm>
          <a:prstGeom prst="rect">
            <a:avLst/>
          </a:prstGeom>
          <a:noFill/>
        </p:spPr>
        <p:txBody>
          <a:bodyPr wrap="square" tIns="46800" bIns="0" rtlCol="0"/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US" altLang="zh-CN" sz="2800" spc="30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LTR —— Long terminal repeats</a:t>
            </a:r>
            <a:endParaRPr lang="en-US" altLang="zh-CN" sz="2800" spc="30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3"/>
          <a:srcRect t="24964" b="5507"/>
          <a:stretch>
            <a:fillRect/>
          </a:stretch>
        </p:blipFill>
        <p:spPr>
          <a:xfrm>
            <a:off x="4338320" y="1168400"/>
            <a:ext cx="7658100" cy="2781935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35525" y="1388110"/>
            <a:ext cx="6663690" cy="25584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22" grpId="0"/>
      <p:bldP spid="38" grpId="0"/>
      <p:bldP spid="39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75" y="381635"/>
            <a:ext cx="9091930" cy="6101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4625" y="327025"/>
            <a:ext cx="344487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5,3-LTR</a:t>
            </a:r>
            <a:r>
              <a:rPr lang="zh-CN" altLang="en-US" sz="2800"/>
              <a:t>，不编码蛋白质，但含有</a:t>
            </a:r>
            <a:r>
              <a:rPr lang="zh-CN" altLang="en-US" sz="2800">
                <a:solidFill>
                  <a:srgbClr val="FF0000"/>
                </a:solidFill>
              </a:rPr>
              <a:t>启动子，增强子</a:t>
            </a:r>
            <a:r>
              <a:rPr lang="zh-CN" altLang="en-US" sz="2800"/>
              <a:t>等调控元件，病毒基因组内的LTR可转移到细胞原癌基因protooncogene邻近处，使这些原癌基因在LTR强启动子和增强子的作用下被</a:t>
            </a:r>
            <a:r>
              <a:rPr lang="zh-CN" altLang="en-US" sz="2800">
                <a:solidFill>
                  <a:srgbClr val="FF0000"/>
                </a:solidFill>
              </a:rPr>
              <a:t>激活，将正常细胞转化为癌细胞。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75" y="4860290"/>
            <a:ext cx="8862695" cy="1940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15755" y="6204585"/>
            <a:ext cx="40792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polyadenylation聚核苷酸化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0875" y="6115050"/>
            <a:ext cx="13373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promoter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" y="5158105"/>
            <a:ext cx="4079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originated from virus?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47" name="图片 46">
            <a:hlinkClick r:id="rId3" tooltip="" action="ppaction://hlinksldjump"/>
          </p:cNvPr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065" y="5930900"/>
            <a:ext cx="906145" cy="915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3875" y="553021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2">
                    <a:lumMod val="60000"/>
                    <a:lumOff val="40000"/>
                  </a:schemeClr>
                </a:solidFill>
              </a:rPr>
              <a:t>parasitism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2800">
                <a:solidFill>
                  <a:schemeClr val="tx2">
                    <a:lumMod val="60000"/>
                    <a:lumOff val="40000"/>
                  </a:schemeClr>
                </a:solidFill>
              </a:rPr>
              <a:t>寄生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1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1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64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64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64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6、18、19、20、21、22、25、30、33、36、37、38"/>
</p:tagLst>
</file>

<file path=ppt/tags/tag138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564"/>
  <p:tag name="KSO_WM_SLIDE_LAYOUT" val="a_b"/>
  <p:tag name="KSO_WM_SLIDE_LAYOUT_CNT" val="1_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i*1_3_1"/>
  <p:tag name="KSO_WM_UNIT_LINE_FORE_SCHEMECOLOR_INDEX" val="5"/>
  <p:tag name="KSO_WM_UNIT_LINE_FILL_TYPE" val="2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i*1_2_1"/>
  <p:tag name="KSO_WM_UNIT_LINE_FORE_SCHEMECOLOR_INDEX" val="5"/>
  <p:tag name="KSO_WM_UNIT_LINE_FILL_TYPE" val="2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i*1_1_1"/>
  <p:tag name="KSO_WM_UNIT_LINE_FORE_SCHEMECOLOR_INDEX" val="5"/>
  <p:tag name="KSO_WM_UNIT_LINE_FILL_TYPE" val="2"/>
  <p:tag name="KSO_WM_UNIT_USESOURCEFORMAT_APPLY" val="1"/>
</p:tagLst>
</file>

<file path=ppt/tags/tag146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a*1_1_1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564"/>
  <p:tag name="KSO_WM_UNIT_ID" val="custom20204564_3*a*1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a*1_1_1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a*1_1_1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i*1_3_1"/>
  <p:tag name="KSO_WM_UNIT_LINE_FORE_SCHEMECOLOR_INDEX" val="5"/>
  <p:tag name="KSO_WM_UNIT_LINE_FILL_TYPE" val="2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64"/>
  <p:tag name="KSO_WM_UNIT_ID" val="custom20204564_3*l_h_a*1_1_1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564"/>
  <p:tag name="KSO_WM_SLIDE_ID" val="custom20204564_3"/>
</p:tagLst>
</file>

<file path=ppt/tags/tag15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  <p:tag name="KSO_WM_TEMPLATE_CATEGORY" val="custom"/>
  <p:tag name="KSO_WM_TEMPLATE_INDEX" val="20204564"/>
  <p:tag name="KSO_WM_UNIT_ID" val="custom20204564_7*e*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564"/>
  <p:tag name="KSO_WM_UNIT_ID" val="custom20204564_7*i*1"/>
  <p:tag name="KSO_WM_UNIT_TYPE" val="i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564"/>
  <p:tag name="KSO_WM_UNIT_ID" val="custom20204564_7*i*2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564"/>
  <p:tag name="KSO_WM_UNIT_ID" val="custom20204564_7*a*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0"/>
  <p:tag name="KSO_WM_UNIT_TYPE" val="b"/>
  <p:tag name="KSO_WM_UNIT_INDEX" val="1"/>
  <p:tag name="KSO_WM_UNIT_PRESET_TEXT" val="单击此处添加副标题内容"/>
  <p:tag name="KSO_WM_TEMPLATE_CATEGORY" val="custom"/>
  <p:tag name="KSO_WM_TEMPLATE_INDEX" val="20204564"/>
  <p:tag name="KSO_WM_UNIT_ID" val="custom20204564_7*b*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564"/>
  <p:tag name="KSO_WM_SLIDE_ID" val="custom20204564_7"/>
</p:tagLst>
</file>

<file path=ppt/tags/tag165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27"/>
  <p:tag name="KSO_WM_UNIT_ID" val="custom20204427_35*i*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27"/>
  <p:tag name="KSO_WM_UNIT_ID" val="custom20204427_35*a*1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168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17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18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35"/>
  <p:tag name="KSO_WM_SLIDE_SIZE" val="834.588*320.022"/>
  <p:tag name="KSO_WM_SLIDE_POSITION" val="62.5246*141.835"/>
  <p:tag name="KSO_WM_DIAGRAM_GROUP_CODE" val="q1-1"/>
  <p:tag name="KSO_WM_SLIDE_DIAGTYPE" val="q"/>
  <p:tag name="KSO_WM_TAG_VERSION" val="1.0"/>
  <p:tag name="KSO_WM_BEAUTIFY_FLAG" val="#wm#"/>
  <p:tag name="KSO_WM_SLIDE_LAYOUT" val="a_i_q"/>
  <p:tag name="KSO_WM_SLIDE_LAYOUT_CNT" val="1_1_1"/>
  <p:tag name="KSO_WM_TEMPLATE_MASTER_TYPE" val="1"/>
  <p:tag name="KSO_WM_TEMPLATE_COLOR_TYPE" val="1"/>
  <p:tag name="KSO_WM_TEMPLATE_CATEGORY" val="custom"/>
  <p:tag name="KSO_WM_TEMPLATE_INDEX" val="20204427"/>
  <p:tag name="KSO_WM_SLIDE_ID" val="custom20204427_35"/>
</p:tagLst>
</file>

<file path=ppt/tags/tag185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27"/>
  <p:tag name="KSO_WM_UNIT_ID" val="custom20204427_35*i*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27"/>
  <p:tag name="KSO_WM_UNIT_ID" val="custom20204427_35*a*1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18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198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35"/>
  <p:tag name="KSO_WM_SLIDE_SIZE" val="834.588*320.022"/>
  <p:tag name="KSO_WM_SLIDE_POSITION" val="62.5246*141.835"/>
  <p:tag name="KSO_WM_DIAGRAM_GROUP_CODE" val="q1-1"/>
  <p:tag name="KSO_WM_SLIDE_DIAGTYPE" val="q"/>
  <p:tag name="KSO_WM_TAG_VERSION" val="1.0"/>
  <p:tag name="KSO_WM_BEAUTIFY_FLAG" val="#wm#"/>
  <p:tag name="KSO_WM_SLIDE_LAYOUT" val="a_i_q"/>
  <p:tag name="KSO_WM_SLIDE_LAYOUT_CNT" val="1_1_1"/>
  <p:tag name="KSO_WM_TEMPLATE_MASTER_TYPE" val="1"/>
  <p:tag name="KSO_WM_TEMPLATE_COLOR_TYPE" val="1"/>
  <p:tag name="KSO_WM_TEMPLATE_CATEGORY" val="custom"/>
  <p:tag name="KSO_WM_TEMPLATE_INDEX" val="20204427"/>
  <p:tag name="KSO_WM_SLIDE_ID" val="custom20204427_35"/>
</p:tagLst>
</file>

<file path=ppt/tags/tag2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64"/>
</p:tagLst>
</file>

<file path=ppt/tags/tag207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27"/>
  <p:tag name="KSO_WM_UNIT_ID" val="custom20204427_35*i*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27"/>
  <p:tag name="KSO_WM_UNIT_ID" val="custom20204427_35*a*1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35"/>
  <p:tag name="KSO_WM_SLIDE_SIZE" val="834.588*320.022"/>
  <p:tag name="KSO_WM_SLIDE_POSITION" val="62.5246*141.835"/>
  <p:tag name="KSO_WM_DIAGRAM_GROUP_CODE" val="q1-1"/>
  <p:tag name="KSO_WM_SLIDE_DIAGTYPE" val="q"/>
  <p:tag name="KSO_WM_TAG_VERSION" val="1.0"/>
  <p:tag name="KSO_WM_BEAUTIFY_FLAG" val="#wm#"/>
  <p:tag name="KSO_WM_SLIDE_LAYOUT" val="a_i_q"/>
  <p:tag name="KSO_WM_SLIDE_LAYOUT_CNT" val="1_1_1"/>
  <p:tag name="KSO_WM_TEMPLATE_MASTER_TYPE" val="1"/>
  <p:tag name="KSO_WM_TEMPLATE_COLOR_TYPE" val="1"/>
  <p:tag name="KSO_WM_TEMPLATE_CATEGORY" val="custom"/>
  <p:tag name="KSO_WM_TEMPLATE_INDEX" val="20204427"/>
  <p:tag name="KSO_WM_SLIDE_ID" val="custom20204427_35"/>
</p:tagLst>
</file>

<file path=ppt/tags/tag224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27"/>
  <p:tag name="KSO_WM_UNIT_ID" val="custom20204427_35*i*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27"/>
  <p:tag name="KSO_WM_UNIT_ID" val="custom20204427_35*a*1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2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23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35"/>
  <p:tag name="KSO_WM_SLIDE_SIZE" val="834.588*320.022"/>
  <p:tag name="KSO_WM_SLIDE_POSITION" val="62.5246*141.835"/>
  <p:tag name="KSO_WM_DIAGRAM_GROUP_CODE" val="q1-1"/>
  <p:tag name="KSO_WM_SLIDE_DIAGTYPE" val="q"/>
  <p:tag name="KSO_WM_TAG_VERSION" val="1.0"/>
  <p:tag name="KSO_WM_BEAUTIFY_FLAG" val="#wm#"/>
  <p:tag name="KSO_WM_SLIDE_LAYOUT" val="a_i_q"/>
  <p:tag name="KSO_WM_SLIDE_LAYOUT_CNT" val="1_1_1"/>
  <p:tag name="KSO_WM_TEMPLATE_MASTER_TYPE" val="1"/>
  <p:tag name="KSO_WM_TEMPLATE_COLOR_TYPE" val="1"/>
  <p:tag name="KSO_WM_TEMPLATE_CATEGORY" val="custom"/>
  <p:tag name="KSO_WM_TEMPLATE_INDEX" val="20204427"/>
  <p:tag name="KSO_WM_SLIDE_ID" val="custom20204427_35"/>
</p:tagLst>
</file>

<file path=ppt/tags/tag2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4427"/>
</p:tagLst>
</file>

<file path=ppt/tags/tag243.xml><?xml version="1.0" encoding="utf-8"?>
<p:tagLst xmlns:p="http://schemas.openxmlformats.org/presentationml/2006/main">
  <p:tag name="KSO_WM_UNIT_TABLE_BEAUTIFY" val="smartTable{1758a069-0148-4112-b54d-838b27d9ba7b}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64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64"/>
</p:tagLst>
</file>

<file path=ppt/tags/tag246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27"/>
  <p:tag name="KSO_WM_UNIT_ID" val="custom20204427_35*i*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27"/>
  <p:tag name="KSO_WM_UNIT_ID" val="custom20204427_35*a*1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5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6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6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75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2_3"/>
  <p:tag name="KSO_WM_UNIT_LINE_FORE_SCHEMECOLOR_INDEX" val="13"/>
  <p:tag name="KSO_WM_UNIT_LINE_FILL_TYPE" val="2"/>
  <p:tag name="KSO_WM_UNIT_USESOURCEFORMAT_APPLY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5*q_h_i*1_1_3"/>
  <p:tag name="KSO_WM_UNIT_LINE_FORE_SCHEMECOLOR_INDEX" val="13"/>
  <p:tag name="KSO_WM_UNIT_LINE_FILL_TYPE" val="2"/>
  <p:tag name="KSO_WM_UNIT_USESOURCEFORMAT_APPLY" val="1"/>
</p:tagLst>
</file>

<file path=ppt/tags/tag28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5*q_h_a*1_1_1"/>
  <p:tag name="KSO_WM_UNIT_TEXT_FILL_FORE_SCHEMECOLOR_INDEX" val="5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35"/>
  <p:tag name="KSO_WM_SLIDE_SIZE" val="834.588*320.022"/>
  <p:tag name="KSO_WM_SLIDE_POSITION" val="62.5246*141.835"/>
  <p:tag name="KSO_WM_DIAGRAM_GROUP_CODE" val="q1-1"/>
  <p:tag name="KSO_WM_SLIDE_DIAGTYPE" val="q"/>
  <p:tag name="KSO_WM_TAG_VERSION" val="1.0"/>
  <p:tag name="KSO_WM_BEAUTIFY_FLAG" val="#wm#"/>
  <p:tag name="KSO_WM_SLIDE_LAYOUT" val="a_i_q"/>
  <p:tag name="KSO_WM_SLIDE_LAYOUT_CNT" val="1_1_1"/>
  <p:tag name="KSO_WM_TEMPLATE_MASTER_TYPE" val="1"/>
  <p:tag name="KSO_WM_TEMPLATE_COLOR_TYPE" val="1"/>
  <p:tag name="KSO_WM_TEMPLATE_CATEGORY" val="custom"/>
  <p:tag name="KSO_WM_TEMPLATE_INDEX" val="20204427"/>
  <p:tag name="KSO_WM_SLIDE_ID" val="custom20204427_35"/>
</p:tagLst>
</file>

<file path=ppt/tags/tag286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564"/>
  <p:tag name="KSO_WM_UNIT_ID" val="custom20204564_9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1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64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564_9*i*1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6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64_9*i*2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2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BOXSTYLE_SHAPETYPE" val="1"/>
  <p:tag name="KSO_WM_UNIT_TEXTBOXSTYLE_ADJUSTLEFT" val="0_-29.09998"/>
  <p:tag name="KSO_WM_UNIT_TEXTBOXSTYLE_ADJUSTTOP" val="0_-63.95001"/>
  <p:tag name="KSO_WM_UNIT_TEXTBOXSTYLE_ADJUSTWIDTH" val="100_58.19998"/>
  <p:tag name="KSO_WM_UNIT_TEXTBOXSTYLE_ADJUSTHEIGTH" val="100_109.65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1_1"/>
</p:tagLst>
</file>

<file path=ppt/tags/tag291.xml><?xml version="1.0" encoding="utf-8"?>
<p:tagLst xmlns:p="http://schemas.openxmlformats.org/presentationml/2006/main">
  <p:tag name="KSO_WM_UNIT_TEXTBOXSTYLE_SHAPETYPE" val="1"/>
  <p:tag name="KSO_WM_UNIT_TEXTBOXSTYLE_ADJUSTLEFT" val="10_-35.445"/>
  <p:tag name="KSO_WM_UNIT_TEXTBOXSTYLE_ADJUSTTOP" val="0_-63.95001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LAYERLEVEL" val="1_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1_2"/>
</p:tagLst>
</file>

<file path=ppt/tags/tag292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29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564"/>
  <p:tag name="KSO_WM_UNIT_ID" val="custom20204564_9*a*1"/>
</p:tagLst>
</file>

<file path=ppt/tags/tag294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295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095*311.886"/>
  <p:tag name="KSO_WM_SLIDE_POSITION" val="47.9556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edge&quot;:{&quot;left&quot;:false,&quot;top&quot;:false,&quot;right&quot;:true,&quot;bottom&quot;:true}}]}]}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564"/>
  <p:tag name="KSO_WM_SLIDE_ID" val="custom20204564_9"/>
</p:tagLst>
</file>

<file path=ppt/tags/tag29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  <p:tag name="KSO_WM_TEMPLATE_CATEGORY" val="custom"/>
  <p:tag name="KSO_WM_TEMPLATE_INDEX" val="20204564"/>
  <p:tag name="KSO_WM_UNIT_ID" val="custom20204564_7*e*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564"/>
  <p:tag name="KSO_WM_UNIT_ID" val="custom20204564_7*i*1"/>
  <p:tag name="KSO_WM_UNIT_TYPE" val="i"/>
  <p:tag name="KSO_WM_UNIT_INDEX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564"/>
  <p:tag name="KSO_WM_UNIT_ID" val="custom20204564_7*i*2"/>
  <p:tag name="KSO_WM_UNIT_TYPE" val="i"/>
  <p:tag name="KSO_WM_UNIT_INDEX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564"/>
  <p:tag name="KSO_WM_UNIT_ID" val="custom20204564_7*a*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564"/>
  <p:tag name="KSO_WM_SLIDE_ID" val="custom20204564_7"/>
</p:tagLst>
</file>

<file path=ppt/tags/tag302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564"/>
  <p:tag name="KSO_WM_UNIT_ID" val="custom20204564_9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1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64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564_9*i*1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6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64_9*i*2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2_1"/>
</p:tagLst>
</file>

<file path=ppt/tags/tag306.xml><?xml version="1.0" encoding="utf-8"?>
<p:tagLst xmlns:p="http://schemas.openxmlformats.org/presentationml/2006/main">
  <p:tag name="KSO_WM_UNIT_TEXTBOXSTYLE_SHAPETYPE" val="1"/>
  <p:tag name="KSO_WM_UNIT_TEXTBOXSTYLE_ADJUSTLEFT" val="0_-29.09998"/>
  <p:tag name="KSO_WM_UNIT_TEXTBOXSTYLE_ADJUSTTOP" val="0_-63.95001"/>
  <p:tag name="KSO_WM_UNIT_TEXTBOXSTYLE_ADJUSTWIDTH" val="100_58.19998"/>
  <p:tag name="KSO_WM_UNIT_TEXTBOXSTYLE_ADJUSTHEIGTH" val="100_109.65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1_1"/>
</p:tagLst>
</file>

<file path=ppt/tags/tag307.xml><?xml version="1.0" encoding="utf-8"?>
<p:tagLst xmlns:p="http://schemas.openxmlformats.org/presentationml/2006/main">
  <p:tag name="KSO_WM_UNIT_TEXTBOXSTYLE_SHAPETYPE" val="1"/>
  <p:tag name="KSO_WM_UNIT_TEXTBOXSTYLE_ADJUSTLEFT" val="10_-35.445"/>
  <p:tag name="KSO_WM_UNIT_TEXTBOXSTYLE_ADJUSTTOP" val="0_-63.95001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LAYERLEVEL" val="1_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1_2"/>
</p:tagLst>
</file>

<file path=ppt/tags/tag308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30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564"/>
  <p:tag name="KSO_WM_UNIT_ID" val="custom20204564_9*a*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311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312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095*311.886"/>
  <p:tag name="KSO_WM_SLIDE_POSITION" val="47.9556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edge&quot;:{&quot;left&quot;:false,&quot;top&quot;:false,&quot;right&quot;:true,&quot;bottom&quot;:true}}]}]}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564"/>
  <p:tag name="KSO_WM_SLIDE_ID" val="custom20204564_9"/>
</p:tagLst>
</file>

<file path=ppt/tags/tag313.xml><?xml version="1.0" encoding="utf-8"?>
<p:tagLst xmlns:p="http://schemas.openxmlformats.org/presentationml/2006/main">
  <p:tag name="KSO_WM_SLIDE_BACKGROUND_TYPE" val="navigation"/>
  <p:tag name="KSO_WM_UNIT_SUBTYPE" val="h"/>
  <p:tag name="KSO_WM_UNIT_TYPE" val="i"/>
  <p:tag name="KSO_WM_UNIT_INDEX" val="1"/>
  <p:tag name="KSO_WM_TEMPLATE_CATEGORY" val="custom"/>
  <p:tag name="KSO_WM_TEMPLATE_INDEX" val="20204427"/>
  <p:tag name="KSO_WM_UNIT_ID" val="custom20204427_32*i*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427"/>
  <p:tag name="KSO_WM_UNIT_ID" val="custom20204427_32*m_i*1_5"/>
  <p:tag name="KSO_WM_UNIT_LINE_FORE_SCHEMECOLOR_INDEX" val="5"/>
  <p:tag name="KSO_WM_UNIT_LINE_FILL_TYPE" val="2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427"/>
  <p:tag name="KSO_WM_UNIT_ID" val="custom20204427_32*m_i*1_2"/>
  <p:tag name="KSO_WM_UNIT_LINE_FORE_SCHEMECOLOR_INDEX" val="5"/>
  <p:tag name="KSO_WM_UNIT_LINE_FILL_TYPE" val="2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427"/>
  <p:tag name="KSO_WM_UNIT_ID" val="custom20204427_32*m_i*1_3"/>
  <p:tag name="KSO_WM_UNIT_LINE_FORE_SCHEMECOLOR_INDEX" val="5"/>
  <p:tag name="KSO_WM_UNIT_LINE_FILL_TYPE" val="2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427"/>
  <p:tag name="KSO_WM_UNIT_ID" val="custom20204427_32*m_i*1_4"/>
  <p:tag name="KSO_WM_UNIT_LINE_FORE_SCHEMECOLOR_INDEX" val="5"/>
  <p:tag name="KSO_WM_UNIT_LINE_FILL_TYPE" val="2"/>
  <p:tag name="KSO_WM_UNIT_USESOURCEFORMAT_APPLY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427"/>
  <p:tag name="KSO_WM_UNIT_ID" val="custom20204427_32*m_i*1_6"/>
  <p:tag name="KSO_WM_UNIT_LINE_FORE_SCHEMECOLOR_INDEX" val="5"/>
  <p:tag name="KSO_WM_UNIT_LINE_FILL_TYPE" val="2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1_1"/>
  <p:tag name="KSO_WM_UNIT_FILL_FORE_SCHEMECOLOR_INDEX" val="5"/>
  <p:tag name="KSO_WM_UNI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1_1"/>
  <p:tag name="KSO_WM_UNIT_TEXT_FILL_FORE_SCHEMECOLOR_INDEX" val="14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1_2"/>
  <p:tag name="KSO_WM_UNIT_LINE_FORE_SCHEMECOLOR_INDEX" val="5"/>
  <p:tag name="KSO_WM_UNIT_LINE_FILL_TYPE" val="2"/>
  <p:tag name="KSO_WM_UNIT_USESOURCEFORMAT_APPLY" val="1"/>
</p:tagLst>
</file>

<file path=ppt/tags/tag32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2*m_h_a*1_1_1"/>
  <p:tag name="KSO_WM_UNIT_TEXT_FILL_FORE_SCHEMECOLOR_INDEX" val="5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3_1"/>
  <p:tag name="KSO_WM_UNIT_FILL_FORE_SCHEMECOLOR_INDEX" val="5"/>
  <p:tag name="KSO_WM_UNI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3_1"/>
  <p:tag name="KSO_WM_UNIT_TEXT_FILL_FORE_SCHEMECOLOR_INDEX" val="14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3_2"/>
  <p:tag name="KSO_WM_UNIT_LINE_FORE_SCHEMECOLOR_INDEX" val="5"/>
  <p:tag name="KSO_WM_UNIT_LINE_FILL_TYPE" val="2"/>
  <p:tag name="KSO_WM_UNIT_USESOURCEFORMAT_APPLY" val="1"/>
</p:tagLst>
</file>

<file path=ppt/tags/tag32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2*m_h_a*1_3_1"/>
  <p:tag name="KSO_WM_UNIT_TEXT_FILL_FORE_SCHEMECOLOR_INDEX" val="5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5_1"/>
  <p:tag name="KSO_WM_UNIT_FILL_FORE_SCHEMECOLOR_INDEX" val="5"/>
  <p:tag name="KSO_WM_UNI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5_1"/>
  <p:tag name="KSO_WM_UNIT_TEXT_FILL_FORE_SCHEMECOLOR_INDEX" val="14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5_2"/>
  <p:tag name="KSO_WM_UNIT_LINE_FORE_SCHEMECOLOR_INDEX" val="5"/>
  <p:tag name="KSO_WM_UNIT_LINE_FILL_TYPE" val="2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2*m_h_a*1_5_1"/>
  <p:tag name="KSO_WM_UNIT_TEXT_FILL_FORE_SCHEMECOLOR_INDEX" val="5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4_1"/>
  <p:tag name="KSO_WM_UNIT_FILL_FORE_SCHEMECOLOR_INDEX" val="5"/>
  <p:tag name="KSO_WM_UNI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4_1"/>
  <p:tag name="KSO_WM_UNIT_TEXT_FILL_FORE_SCHEMECOLOR_INDEX" val="14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4_2"/>
  <p:tag name="KSO_WM_UNIT_LINE_FORE_SCHEMECOLOR_INDEX" val="5"/>
  <p:tag name="KSO_WM_UNIT_LINE_FILL_TYPE" val="2"/>
  <p:tag name="KSO_WM_UNIT_USESOURCEFORMAT_APPLY" val="1"/>
</p:tagLst>
</file>

<file path=ppt/tags/tag334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2*m_h_a*1_4_1"/>
  <p:tag name="KSO_WM_UNIT_TEXT_FILL_FORE_SCHEMECOLOR_INDEX" val="5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427"/>
  <p:tag name="KSO_WM_UNIT_ID" val="custom20204427_32*m_h_f*1_1_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427"/>
  <p:tag name="KSO_WM_UNIT_ID" val="custom20204427_32*m_h_f*1_3_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2_1"/>
  <p:tag name="KSO_WM_UNIT_FILL_FORE_SCHEMECOLOR_INDEX" val="5"/>
  <p:tag name="KSO_WM_UNI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2_1"/>
  <p:tag name="KSO_WM_UNIT_TEXT_FILL_FORE_SCHEMECOLOR_INDEX" val="14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2_2"/>
  <p:tag name="KSO_WM_UNIT_LINE_FORE_SCHEMECOLOR_INDEX" val="5"/>
  <p:tag name="KSO_WM_UNIT_LINE_FILL_TYPE" val="2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2*m_h_a*1_2_1"/>
  <p:tag name="KSO_WM_UNIT_TEXT_FILL_FORE_SCHEMECOLOR_INDEX" val="5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427"/>
  <p:tag name="KSO_WM_UNIT_ID" val="custom20204427_32*m_h_f*1_2_1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f"/>
  <p:tag name="KSO_WM_UNIT_INDEX" val="1_1"/>
  <p:tag name="KSO_WM_UNIT_LAYERLEVEL" val="1_1"/>
  <p:tag name="KSO_WM_TAG_VERSION" val="1.0"/>
  <p:tag name="KSO_WM_BEAUTIFY_FLAG" val="#wm#"/>
  <p:tag name="KSO_WM_UNIT_PRESET_TEXT" val="添加文本"/>
  <p:tag name="KSO_WM_TEMPLATE_CATEGORY" val="custom"/>
  <p:tag name="KSO_WM_TEMPLATE_INDEX" val="20204427"/>
  <p:tag name="KSO_WM_UNIT_ID" val="custom20204427_32*m_f*1_1"/>
  <p:tag name="KSO_WM_UNIT_TEXT_FILL_FORE_SCHEMECOLOR_INDEX" val="5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6_1"/>
  <p:tag name="KSO_WM_UNIT_FILL_FORE_SCHEMECOLOR_INDEX" val="5"/>
  <p:tag name="KSO_WM_UNI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6_1"/>
  <p:tag name="KSO_WM_UNIT_TEXT_FILL_FORE_SCHEMECOLOR_INDEX" val="14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LAYERLEVEL" val="1_1_1"/>
  <p:tag name="KSO_WM_TAG_VERSION" val="1.0"/>
  <p:tag name="KSO_WM_BEAUTIFY_FLAG" val="#wm#"/>
  <p:tag name="KSO_WM_TEMPLATE_CATEGORY" val="custom"/>
  <p:tag name="KSO_WM_TEMPLATE_INDEX" val="20204427"/>
  <p:tag name="KSO_WM_UNIT_ID" val="custom20204427_32*m_h_i*1_6_2"/>
  <p:tag name="KSO_WM_UNIT_LINE_FORE_SCHEMECOLOR_INDEX" val="5"/>
  <p:tag name="KSO_WM_UNIT_LINE_FILL_TYPE" val="2"/>
  <p:tag name="KSO_WM_UNIT_USESOURCEFORMAT_APPLY" val="1"/>
</p:tagLst>
</file>

<file path=ppt/tags/tag34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427"/>
  <p:tag name="KSO_WM_UNIT_ID" val="custom20204427_32*m_h_a*1_6_1"/>
  <p:tag name="KSO_WM_UNIT_TEXT_FILL_FORE_SCHEMECOLOR_INDEX" val="5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427"/>
  <p:tag name="KSO_WM_UNIT_ID" val="custom20204427_32*m_h_f*1_6_1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427"/>
  <p:tag name="KSO_WM_UNIT_ID" val="custom20204427_35*a*1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427"/>
  <p:tag name="KSO_WM_UNIT_ID" val="custom20204427_32*m_h_f*1_1_1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6"/>
  <p:tag name="KSO_WM_SLIDE_INDEX" val="32"/>
  <p:tag name="KSO_WM_SLIDE_SIZE" val="786.266*314.479"/>
  <p:tag name="KSO_WM_SLIDE_POSITION" val="86.6854*142.808"/>
  <p:tag name="KSO_WM_DIAGRAM_GROUP_CODE" val="m1-1"/>
  <p:tag name="KSO_WM_SLIDE_DIAGTYPE" val="m"/>
  <p:tag name="KSO_WM_TAG_VERSION" val="1.0"/>
  <p:tag name="KSO_WM_BEAUTIFY_FLAG" val="#wm#"/>
  <p:tag name="KSO_WM_SLIDE_LAYOUT" val="a_i_m"/>
  <p:tag name="KSO_WM_SLIDE_LAYOUT_CNT" val="1_1_1"/>
  <p:tag name="KSO_WM_TEMPLATE_MASTER_TYPE" val="1"/>
  <p:tag name="KSO_WM_TEMPLATE_COLOR_TYPE" val="1"/>
  <p:tag name="KSO_WM_TEMPLATE_CATEGORY" val="custom"/>
  <p:tag name="KSO_WM_TEMPLATE_INDEX" val="20204427"/>
  <p:tag name="KSO_WM_SLIDE_ID" val="custom20204427_3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64"/>
</p:tagLst>
</file>

<file path=ppt/tags/tag355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564"/>
  <p:tag name="KSO_WM_UNIT_ID" val="custom20204564_9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1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64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564_9*i*1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6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64_9*i*2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2_1"/>
</p:tagLst>
</file>

<file path=ppt/tags/tag359.xml><?xml version="1.0" encoding="utf-8"?>
<p:tagLst xmlns:p="http://schemas.openxmlformats.org/presentationml/2006/main">
  <p:tag name="KSO_WM_UNIT_TEXTBOXSTYLE_SHAPETYPE" val="1"/>
  <p:tag name="KSO_WM_UNIT_TEXTBOXSTYLE_ADJUSTLEFT" val="0_-29.09998"/>
  <p:tag name="KSO_WM_UNIT_TEXTBOXSTYLE_ADJUSTTOP" val="0_-63.95001"/>
  <p:tag name="KSO_WM_UNIT_TEXTBOXSTYLE_ADJUSTWIDTH" val="100_58.19998"/>
  <p:tag name="KSO_WM_UNIT_TEXTBOXSTYLE_ADJUSTHEIGTH" val="100_109.65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1_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TEXTBOXSTYLE_SHAPETYPE" val="1"/>
  <p:tag name="KSO_WM_UNIT_TEXTBOXSTYLE_ADJUSTLEFT" val="10_-35.445"/>
  <p:tag name="KSO_WM_UNIT_TEXTBOXSTYLE_ADJUSTTOP" val="0_-63.95001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LAYERLEVEL" val="1_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64"/>
  <p:tag name="KSO_WM_UNIT_ID" val="custom20204564_9*h_i*1_2"/>
</p:tagLst>
</file>

<file path=ppt/tags/tag361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36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564"/>
  <p:tag name="KSO_WM_UNIT_ID" val="custom20204564_9*a*1"/>
</p:tagLst>
</file>

<file path=ppt/tags/tag363.xml><?xml version="1.0" encoding="utf-8"?>
<p:tagLst xmlns:p="http://schemas.openxmlformats.org/presentationml/2006/main">
  <p:tag name="KSO_WM_UNIT_PRESET_TEXT" val="单击此处输入你的正文，文字是您思想的提炼。&#13;为了最终演示发布的良好效果，请尽量言简意赅的阐述观点；根据需要可酌情增减文字。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LAYERLEVEL" val="1_1"/>
  <p:tag name="KSO_WM_TAG_VERSION" val="1.0"/>
  <p:tag name="KSO_WM_BEAUTIFY_FLAG" val="#wm#"/>
  <p:tag name="KSO_WM_UNIT_DEFAULT_FONT" val="16;20;2"/>
  <p:tag name="KSO_WM_UNIT_BLOCK" val="0"/>
  <p:tag name="KSO_WM_TEMPLATE_CATEGORY" val="custom"/>
  <p:tag name="KSO_WM_TEMPLATE_INDEX" val="20204564"/>
  <p:tag name="KSO_WM_UNIT_ID" val="custom20204564_9*h_f*1_1"/>
</p:tagLst>
</file>

<file path=ppt/tags/tag364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095*311.886"/>
  <p:tag name="KSO_WM_SLIDE_POSITION" val="47.9556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edge&quot;:{&quot;left&quot;:false,&quot;top&quot;:false,&quot;right&quot;:true,&quot;bottom&quot;:true}}]}]}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564"/>
  <p:tag name="KSO_WM_SLIDE_ID" val="custom20204564_9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564"/>
  <p:tag name="KSO_WM_UNIT_ID" val="custom20204564_38*b*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custom20202545_6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SHOW_EDIT_AREA_INDICATION" val="0"/>
  <p:tag name="KSO_WM_UNIT_VALUE" val="10"/>
  <p:tag name="KSO_WM_UNIT_TYPE" val="a"/>
  <p:tag name="KSO_WM_UNIT_INDEX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custom20202545_6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SHOW_EDIT_AREA_INDICATION" val="0"/>
  <p:tag name="KSO_WM_UNIT_VALUE" val="10"/>
  <p:tag name="KSO_WM_UNIT_TYPE" val="a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TEMPLATE_THUMBS_INDEX" val="1"/>
  <p:tag name="KSO_WM_TEMPLATE_SUBCATEGORY" val="0"/>
  <p:tag name="KSO_WM_SLIDE_TYPE" val="endPage"/>
  <p:tag name="KSO_WM_SLIDE_SUBTYPE" val="pureTxt"/>
  <p:tag name="KSO_WM_SLIDE_ITEM_CNT" val="0"/>
  <p:tag name="KSO_WM_SLIDE_INDEX" val="38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564"/>
  <p:tag name="KSO_WM_SLIDE_ID" val="custom20204564_38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1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1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1435">
      <a:dk1>
        <a:sysClr val="windowText" lastClr="000000"/>
      </a:dk1>
      <a:lt1>
        <a:sysClr val="window" lastClr="FFFFFF"/>
      </a:lt1>
      <a:dk2>
        <a:srgbClr val="113D5B"/>
      </a:dk2>
      <a:lt2>
        <a:srgbClr val="FFFFFF"/>
      </a:lt2>
      <a:accent1>
        <a:srgbClr val="0087B7"/>
      </a:accent1>
      <a:accent2>
        <a:srgbClr val="1B9192"/>
      </a:accent2>
      <a:accent3>
        <a:srgbClr val="369A6E"/>
      </a:accent3>
      <a:accent4>
        <a:srgbClr val="51A449"/>
      </a:accent4>
      <a:accent5>
        <a:srgbClr val="6CAD25"/>
      </a:accent5>
      <a:accent6>
        <a:srgbClr val="87B700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3164</Words>
  <Application>WPS 演示</Application>
  <PresentationFormat>宽屏</PresentationFormat>
  <Paragraphs>326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黑体</vt:lpstr>
      <vt:lpstr>Segoe UI</vt:lpstr>
      <vt:lpstr>Arial Unicode MS</vt:lpstr>
      <vt:lpstr>1_Office 主题​​</vt:lpstr>
      <vt:lpstr>Repeat Elements</vt:lpstr>
      <vt:lpstr>PowerPoint 演示文稿</vt:lpstr>
      <vt:lpstr>Repeat Elements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Repeat Elements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千夜草</cp:lastModifiedBy>
  <cp:revision>33</cp:revision>
  <dcterms:created xsi:type="dcterms:W3CDTF">2019-06-19T02:08:00Z</dcterms:created>
  <dcterms:modified xsi:type="dcterms:W3CDTF">2020-01-08T10:02:14Z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