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390" r:id="rId2"/>
    <p:sldId id="357" r:id="rId3"/>
    <p:sldId id="358" r:id="rId4"/>
    <p:sldId id="360" r:id="rId5"/>
    <p:sldId id="389" r:id="rId6"/>
    <p:sldId id="388"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28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胡飞宇" initials="胡"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8" d="100"/>
          <a:sy n="108" d="100"/>
        </p:scale>
        <p:origin x="196" y="56"/>
      </p:cViewPr>
      <p:guideLst>
        <p:guide orient="horz" pos="2143"/>
        <p:guide pos="281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267322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CF1121-6F67-1B46-BC10-B83D70ABB607}"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2CF1121-6F67-1B46-BC10-B83D70ABB607}"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2CF1121-6F67-1B46-BC10-B83D70ABB607}"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p>
            <a:fld id="{72CF1121-6F67-1B46-BC10-B83D70ABB607}"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72CF1121-6F67-1B46-BC10-B83D70ABB607}"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4"/>
          <p:cNvSpPr>
            <a:spLocks noGrp="1"/>
          </p:cNvSpPr>
          <p:nvPr>
            <p:ph type="dt" sz="half" idx="10"/>
          </p:nvPr>
        </p:nvSpPr>
        <p:spPr/>
        <p:txBody>
          <a:bodyPr/>
          <a:lstStyle/>
          <a:p>
            <a:fld id="{72CF1121-6F67-1B46-BC10-B83D70ABB607}"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6"/>
          <p:cNvSpPr>
            <a:spLocks noGrp="1"/>
          </p:cNvSpPr>
          <p:nvPr>
            <p:ph type="dt" sz="half" idx="10"/>
          </p:nvPr>
        </p:nvSpPr>
        <p:spPr/>
        <p:txBody>
          <a:bodyPr/>
          <a:lstStyle/>
          <a:p>
            <a:fld id="{72CF1121-6F67-1B46-BC10-B83D70ABB607}" type="datetimeFigureOut">
              <a:rPr lang="en-US" smtClean="0"/>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2"/>
          <p:cNvSpPr>
            <a:spLocks noGrp="1"/>
          </p:cNvSpPr>
          <p:nvPr>
            <p:ph type="dt" sz="half" idx="10"/>
          </p:nvPr>
        </p:nvSpPr>
        <p:spPr/>
        <p:txBody>
          <a:bodyPr/>
          <a:lstStyle/>
          <a:p>
            <a:fld id="{72CF1121-6F67-1B46-BC10-B83D70ABB607}" type="datetimeFigureOut">
              <a:rPr lang="en-US" smtClean="0"/>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F1121-6F67-1B46-BC10-B83D70ABB607}" type="datetimeFigureOut">
              <a:rPr lang="en-US" smtClean="0"/>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2CF1121-6F67-1B46-BC10-B83D70ABB607}"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72CF1121-6F67-1B46-BC10-B83D70ABB607}"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5D5275-642A-CF4B-83BB-9B4AEDCC9BF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F1121-6F67-1B46-BC10-B83D70ABB607}" type="datetimeFigureOut">
              <a:rPr lang="en-US" smtClean="0"/>
              <a:t>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5D5275-642A-CF4B-83BB-9B4AEDCC9BF8}" type="slidenum">
              <a:rPr lang="en-US" smtClean="0"/>
              <a:t>‹#›</a:t>
            </a:fld>
            <a:endParaRPr lang="en-US"/>
          </a:p>
        </p:txBody>
      </p:sp>
      <p:sp>
        <p:nvSpPr>
          <p:cNvPr id="7" name="Rectangle 3"/>
          <p:cNvSpPr>
            <a:spLocks noChangeArrowheads="1"/>
          </p:cNvSpPr>
          <p:nvPr/>
        </p:nvSpPr>
        <p:spPr bwMode="auto">
          <a:xfrm>
            <a:off x="152978" y="152681"/>
            <a:ext cx="8838045" cy="6552640"/>
          </a:xfrm>
          <a:prstGeom prst="rect">
            <a:avLst/>
          </a:prstGeom>
          <a:noFill/>
          <a:ln w="28575">
            <a:solidFill>
              <a:srgbClr val="669999"/>
            </a:solidFill>
            <a:miter lim="800000"/>
          </a:ln>
          <a:effectLst>
            <a:outerShdw blurRad="63500" dist="38099" dir="2700000" algn="ctr" rotWithShape="0">
              <a:schemeClr val="accent1">
                <a:alpha val="50000"/>
              </a:schemeClr>
            </a:outerShdw>
          </a:effectLst>
        </p:spPr>
        <p:txBody>
          <a:bodyPr wrap="none" lIns="82058" tIns="41029" rIns="82058" bIns="41029"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egasoftware.net/web_help_10/index.htm#t=Part_I_Getting_Started%2FA_Walk_Through_MEGA%2FConstructing_a_Timetree_(ML).htm&amp;rhsearch=line%20too%20tim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timetre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4079715-1546-4f8b-83ea-50efbd197199[1]"/>
          <p:cNvPicPr>
            <a:picLocks noChangeAspect="1"/>
          </p:cNvPicPr>
          <p:nvPr/>
        </p:nvPicPr>
        <p:blipFill>
          <a:blip r:embed="rId2"/>
          <a:stretch>
            <a:fillRect/>
          </a:stretch>
        </p:blipFill>
        <p:spPr>
          <a:xfrm>
            <a:off x="7295515" y="235585"/>
            <a:ext cx="1566545" cy="1550035"/>
          </a:xfrm>
          <a:prstGeom prst="rect">
            <a:avLst/>
          </a:prstGeom>
        </p:spPr>
      </p:pic>
      <p:sp>
        <p:nvSpPr>
          <p:cNvPr id="3" name="标题 2"/>
          <p:cNvSpPr>
            <a:spLocks noGrp="1"/>
          </p:cNvSpPr>
          <p:nvPr>
            <p:ph type="ctrTitle"/>
          </p:nvPr>
        </p:nvSpPr>
        <p:spPr>
          <a:xfrm>
            <a:off x="609600" y="1447800"/>
            <a:ext cx="7772400" cy="1470025"/>
          </a:xfrm>
        </p:spPr>
        <p:txBody>
          <a:bodyPr>
            <a:normAutofit/>
          </a:bodyPr>
          <a:lstStyle/>
          <a:p>
            <a:r>
              <a:rPr lang="en-US" altLang="zh-CN" sz="6000" dirty="0" smtClean="0"/>
              <a:t>TIME CALIBRATION</a:t>
            </a:r>
            <a:endParaRPr lang="zh-CN" altLang="en-US" sz="6000" dirty="0"/>
          </a:p>
        </p:txBody>
      </p:sp>
      <p:sp>
        <p:nvSpPr>
          <p:cNvPr id="4" name="文本框 3"/>
          <p:cNvSpPr txBox="1"/>
          <p:nvPr/>
        </p:nvSpPr>
        <p:spPr>
          <a:xfrm>
            <a:off x="5791200" y="5843954"/>
            <a:ext cx="3256915" cy="369332"/>
          </a:xfrm>
          <a:prstGeom prst="rect">
            <a:avLst/>
          </a:prstGeom>
          <a:noFill/>
        </p:spPr>
        <p:txBody>
          <a:bodyPr wrap="square" rtlCol="0">
            <a:spAutoFit/>
          </a:bodyPr>
          <a:lstStyle/>
          <a:p>
            <a:r>
              <a:rPr lang="en-US" altLang="zh-CN" dirty="0"/>
              <a:t>Sang </a:t>
            </a:r>
            <a:r>
              <a:rPr lang="en-US" altLang="zh-CN" dirty="0" err="1"/>
              <a:t>Longlong</a:t>
            </a:r>
            <a:r>
              <a:rPr lang="en-US" altLang="zh-CN" dirty="0"/>
              <a:t> </a:t>
            </a:r>
            <a:r>
              <a:rPr lang="zh-CN" altLang="en-US" dirty="0"/>
              <a:t>＆</a:t>
            </a:r>
            <a:r>
              <a:rPr lang="en-US" altLang="zh-CN" dirty="0" smtClean="0"/>
              <a:t> </a:t>
            </a:r>
            <a:r>
              <a:rPr lang="en-US" altLang="zh-CN" dirty="0"/>
              <a:t>Liu Suhan</a:t>
            </a:r>
            <a:endParaRPr lang="zh-CN" altLang="en-US" dirty="0"/>
          </a:p>
        </p:txBody>
      </p:sp>
      <p:pic>
        <p:nvPicPr>
          <p:cNvPr id="5" name="图片 4"/>
          <p:cNvPicPr>
            <a:picLocks noChangeAspect="1"/>
          </p:cNvPicPr>
          <p:nvPr/>
        </p:nvPicPr>
        <p:blipFill>
          <a:blip r:embed="rId3"/>
          <a:stretch>
            <a:fillRect/>
          </a:stretch>
        </p:blipFill>
        <p:spPr>
          <a:xfrm>
            <a:off x="3234056" y="3048000"/>
            <a:ext cx="2962913" cy="2536156"/>
          </a:xfrm>
          <a:prstGeom prst="rect">
            <a:avLst/>
          </a:prstGeom>
        </p:spPr>
      </p:pic>
      <p:pic>
        <p:nvPicPr>
          <p:cNvPr id="6" name="图片 5"/>
          <p:cNvPicPr>
            <a:picLocks noChangeAspect="1"/>
          </p:cNvPicPr>
          <p:nvPr/>
        </p:nvPicPr>
        <p:blipFill>
          <a:blip r:embed="rId4"/>
          <a:stretch>
            <a:fillRect/>
          </a:stretch>
        </p:blipFill>
        <p:spPr>
          <a:xfrm>
            <a:off x="3429000" y="3376310"/>
            <a:ext cx="1286512" cy="592266"/>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29000" y="588070"/>
            <a:ext cx="2133600" cy="646331"/>
          </a:xfrm>
          <a:prstGeom prst="rect">
            <a:avLst/>
          </a:prstGeom>
          <a:noFill/>
        </p:spPr>
        <p:txBody>
          <a:bodyPr wrap="square" rtlCol="0">
            <a:spAutoFit/>
          </a:bodyPr>
          <a:lstStyle/>
          <a:p>
            <a:r>
              <a:rPr lang="en-US" altLang="zh-CN" sz="3600" dirty="0" smtClean="0"/>
              <a:t>Discussion</a:t>
            </a:r>
            <a:endParaRPr lang="zh-CN" altLang="en-US" sz="3600" dirty="0"/>
          </a:p>
        </p:txBody>
      </p:sp>
      <p:pic>
        <p:nvPicPr>
          <p:cNvPr id="5" name="图片 4" descr="C:\Users\admin\Desktop\errors.png"/>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3781425" cy="3088322"/>
          </a:xfrm>
          <a:prstGeom prst="rect">
            <a:avLst/>
          </a:prstGeom>
          <a:noFill/>
          <a:ln>
            <a:noFill/>
          </a:ln>
        </p:spPr>
      </p:pic>
      <p:sp>
        <p:nvSpPr>
          <p:cNvPr id="6" name="文本框 5"/>
          <p:cNvSpPr txBox="1"/>
          <p:nvPr/>
        </p:nvSpPr>
        <p:spPr>
          <a:xfrm>
            <a:off x="5410201" y="1978600"/>
            <a:ext cx="3276600" cy="2862322"/>
          </a:xfrm>
          <a:prstGeom prst="rect">
            <a:avLst/>
          </a:prstGeom>
          <a:noFill/>
        </p:spPr>
        <p:txBody>
          <a:bodyPr wrap="square" rtlCol="0">
            <a:spAutoFit/>
          </a:bodyPr>
          <a:lstStyle/>
          <a:p>
            <a:r>
              <a:rPr lang="en-US" altLang="zh-CN" dirty="0"/>
              <a:t>Incorrect calibrations, those based upon fossils that are </a:t>
            </a:r>
            <a:r>
              <a:rPr lang="en-US" altLang="zh-CN" dirty="0" err="1"/>
              <a:t>phylogenetically</a:t>
            </a:r>
            <a:r>
              <a:rPr lang="en-US" altLang="zh-CN" dirty="0"/>
              <a:t> misplaced or assigned incorrect ages, clearly introduce error into an analysis, Consequently, thorough and explicit justification of both phylogenetic and chronologic age assessments is necessary for all fossils used for calibration.</a:t>
            </a:r>
            <a:endParaRPr lang="zh-CN" altLang="zh-CN" dirty="0"/>
          </a:p>
        </p:txBody>
      </p:sp>
      <p:sp>
        <p:nvSpPr>
          <p:cNvPr id="7" name="文本框 6"/>
          <p:cNvSpPr txBox="1"/>
          <p:nvPr/>
        </p:nvSpPr>
        <p:spPr>
          <a:xfrm>
            <a:off x="2904758" y="1219200"/>
            <a:ext cx="3276600" cy="369332"/>
          </a:xfrm>
          <a:prstGeom prst="rect">
            <a:avLst/>
          </a:prstGeom>
          <a:noFill/>
        </p:spPr>
        <p:txBody>
          <a:bodyPr wrap="square" rtlCol="0">
            <a:spAutoFit/>
          </a:bodyPr>
          <a:lstStyle/>
          <a:p>
            <a:r>
              <a:rPr lang="en-US" altLang="zh-CN" dirty="0" smtClean="0"/>
              <a:t>Is Calibration Absolutely right?</a:t>
            </a:r>
            <a:endParaRPr lang="zh-CN" altLang="en-US" dirty="0"/>
          </a:p>
        </p:txBody>
      </p:sp>
    </p:spTree>
    <p:extLst>
      <p:ext uri="{BB962C8B-B14F-4D97-AF65-F5344CB8AC3E}">
        <p14:creationId xmlns:p14="http://schemas.microsoft.com/office/powerpoint/2010/main" val="290360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How to use Mega running analysis for construction of time tree</a:t>
            </a:r>
            <a:endParaRPr lang="zh-CN" altLang="en-US" dirty="0"/>
          </a:p>
        </p:txBody>
      </p:sp>
      <p:sp>
        <p:nvSpPr>
          <p:cNvPr id="3" name="副标题 2"/>
          <p:cNvSpPr>
            <a:spLocks noGrp="1"/>
          </p:cNvSpPr>
          <p:nvPr>
            <p:ph type="subTitle" idx="1"/>
          </p:nvPr>
        </p:nvSpPr>
        <p:spPr/>
        <p:txBody>
          <a:bodyPr/>
          <a:lstStyle/>
          <a:p>
            <a:endParaRPr lang="zh-CN" altLang="en-US" dirty="0"/>
          </a:p>
        </p:txBody>
      </p:sp>
      <p:sp>
        <p:nvSpPr>
          <p:cNvPr id="4" name="矩形 3"/>
          <p:cNvSpPr/>
          <p:nvPr/>
        </p:nvSpPr>
        <p:spPr>
          <a:xfrm>
            <a:off x="410932" y="1041150"/>
            <a:ext cx="827791" cy="1315745"/>
          </a:xfrm>
          <a:prstGeom prst="rect">
            <a:avLst/>
          </a:prstGeom>
          <a:solidFill>
            <a:schemeClr val="accent6"/>
          </a:solidFill>
          <a:effectLst>
            <a:softEdge rad="635000"/>
          </a:effectLst>
          <a:scene3d>
            <a:camera prst="isometricRightUp"/>
            <a:lightRig rig="threePt" dir="t"/>
          </a:scene3d>
          <a:sp3d>
            <a:bevelT w="101600" prst="riblet"/>
          </a:sp3d>
        </p:spPr>
        <p:txBody>
          <a:bodyPr wrap="none" lIns="68580" tIns="34290" rIns="68580" bIns="34290">
            <a:spAutoFit/>
          </a:bodyPr>
          <a:lstStyle/>
          <a:p>
            <a:pPr algn="ctr" defTabSz="685800">
              <a:defRPr/>
            </a:pPr>
            <a:r>
              <a:rPr lang="en-US" altLang="zh-CN" sz="4050" dirty="0">
                <a:ln w="0"/>
                <a:solidFill>
                  <a:srgbClr val="5B9BD5"/>
                </a:solidFill>
                <a:effectLst>
                  <a:outerShdw blurRad="38100" dist="25400" dir="5400000" algn="ctr" rotWithShape="0">
                    <a:srgbClr val="6E747A">
                      <a:alpha val="43000"/>
                    </a:srgbClr>
                  </a:outerShdw>
                </a:effectLst>
                <a:latin typeface="等线" panose="020F0502020204030204"/>
                <a:ea typeface="等线" panose="02010600030101010101" pitchFamily="2" charset="-122"/>
              </a:rPr>
              <a:t>LM</a:t>
            </a:r>
          </a:p>
          <a:p>
            <a:pPr algn="ctr" defTabSz="685800">
              <a:defRPr/>
            </a:pPr>
            <a:r>
              <a:rPr lang="en-US" altLang="zh-CN" sz="4050" dirty="0">
                <a:ln w="0"/>
                <a:solidFill>
                  <a:srgbClr val="5B9BD5"/>
                </a:solidFill>
                <a:effectLst>
                  <a:outerShdw blurRad="38100" dist="25400" dir="5400000" algn="ctr" rotWithShape="0">
                    <a:srgbClr val="6E747A">
                      <a:alpha val="43000"/>
                    </a:srgbClr>
                  </a:outerShdw>
                </a:effectLst>
                <a:latin typeface="等线" panose="020F0502020204030204"/>
                <a:ea typeface="等线" panose="02010600030101010101" pitchFamily="2" charset="-122"/>
              </a:rPr>
              <a:t>SE</a:t>
            </a:r>
            <a:endParaRPr lang="zh-CN" altLang="en-US" sz="4050" dirty="0">
              <a:ln w="0"/>
              <a:solidFill>
                <a:srgbClr val="5B9BD5"/>
              </a:solidFill>
              <a:effectLst>
                <a:outerShdw blurRad="38100" dist="25400" dir="5400000" algn="ctr" rotWithShape="0">
                  <a:srgbClr val="6E747A">
                    <a:alpha val="43000"/>
                  </a:srgbClr>
                </a:outerShdw>
              </a:effectLst>
              <a:latin typeface="等线" panose="020F0502020204030204"/>
              <a:ea typeface="等线" panose="02010600030101010101" pitchFamily="2" charset="-122"/>
            </a:endParaRPr>
          </a:p>
        </p:txBody>
      </p:sp>
    </p:spTree>
    <p:extLst>
      <p:ext uri="{BB962C8B-B14F-4D97-AF65-F5344CB8AC3E}">
        <p14:creationId xmlns:p14="http://schemas.microsoft.com/office/powerpoint/2010/main" val="316108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GUI Version</a:t>
            </a:r>
            <a:endParaRPr lang="zh-CN" altLang="en-US" dirty="0"/>
          </a:p>
        </p:txBody>
      </p:sp>
      <p:sp>
        <p:nvSpPr>
          <p:cNvPr id="3" name="内容占位符 2"/>
          <p:cNvSpPr>
            <a:spLocks noGrp="1"/>
          </p:cNvSpPr>
          <p:nvPr>
            <p:ph idx="1"/>
          </p:nvPr>
        </p:nvSpPr>
        <p:spPr/>
        <p:txBody>
          <a:bodyPr/>
          <a:lstStyle/>
          <a:p>
            <a:r>
              <a:rPr lang="en-US" altLang="zh-CN" dirty="0" smtClean="0"/>
              <a:t>Preparation</a:t>
            </a:r>
          </a:p>
          <a:p>
            <a:pPr lvl="1"/>
            <a:r>
              <a:rPr lang="en-US" altLang="zh-CN" dirty="0" smtClean="0"/>
              <a:t>1</a:t>
            </a:r>
            <a:r>
              <a:rPr lang="en-US" altLang="zh-CN" dirty="0"/>
              <a:t>.</a:t>
            </a:r>
            <a:r>
              <a:rPr lang="en-US" altLang="zh-CN" dirty="0" smtClean="0"/>
              <a:t>Sequence file(Mega received format)</a:t>
            </a:r>
          </a:p>
          <a:p>
            <a:pPr lvl="1"/>
            <a:r>
              <a:rPr lang="en-US" altLang="zh-CN" dirty="0" smtClean="0"/>
              <a:t>2.Tree file(</a:t>
            </a:r>
            <a:r>
              <a:rPr lang="en-US" altLang="zh-CN" dirty="0" err="1" smtClean="0"/>
              <a:t>Newick</a:t>
            </a:r>
            <a:r>
              <a:rPr lang="en-US" altLang="zh-CN" dirty="0" smtClean="0"/>
              <a:t> format)</a:t>
            </a:r>
          </a:p>
          <a:p>
            <a:pPr lvl="1"/>
            <a:r>
              <a:rPr lang="en-US" altLang="zh-CN" dirty="0" smtClean="0"/>
              <a:t>3.Pin out your outgroup</a:t>
            </a:r>
          </a:p>
          <a:p>
            <a:pPr lvl="1"/>
            <a:r>
              <a:rPr lang="en-US" altLang="zh-CN" dirty="0" smtClean="0"/>
              <a:t>4.Constrain the minimum and maximum time on several node</a:t>
            </a:r>
          </a:p>
          <a:p>
            <a:pPr lvl="1"/>
            <a:endParaRPr lang="zh-CN" altLang="en-US" dirty="0"/>
          </a:p>
        </p:txBody>
      </p:sp>
    </p:spTree>
    <p:extLst>
      <p:ext uri="{BB962C8B-B14F-4D97-AF65-F5344CB8AC3E}">
        <p14:creationId xmlns:p14="http://schemas.microsoft.com/office/powerpoint/2010/main" val="287295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err="1" smtClean="0"/>
              <a:t>RelTime</a:t>
            </a:r>
            <a:r>
              <a:rPr lang="en-US" altLang="zh-CN" dirty="0" smtClean="0"/>
              <a:t>-ML, demonstrating how to use it</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427" y="2226469"/>
            <a:ext cx="6445146" cy="3263504"/>
          </a:xfrm>
        </p:spPr>
      </p:pic>
      <p:sp>
        <p:nvSpPr>
          <p:cNvPr id="8" name="椭圆 7"/>
          <p:cNvSpPr/>
          <p:nvPr/>
        </p:nvSpPr>
        <p:spPr>
          <a:xfrm>
            <a:off x="5262197" y="2479431"/>
            <a:ext cx="507755" cy="481379"/>
          </a:xfrm>
          <a:prstGeom prst="ellipse">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zh-CN" altLang="en-US" sz="1350"/>
          </a:p>
        </p:txBody>
      </p:sp>
      <p:sp>
        <p:nvSpPr>
          <p:cNvPr id="9" name="矩形 8"/>
          <p:cNvSpPr/>
          <p:nvPr/>
        </p:nvSpPr>
        <p:spPr>
          <a:xfrm>
            <a:off x="6673361" y="3026752"/>
            <a:ext cx="1015512" cy="197827"/>
          </a:xfrm>
          <a:prstGeom prst="rect">
            <a:avLst/>
          </a:prstGeom>
          <a:noFill/>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350"/>
          </a:p>
        </p:txBody>
      </p:sp>
      <p:sp>
        <p:nvSpPr>
          <p:cNvPr id="10" name="文本框 9"/>
          <p:cNvSpPr txBox="1"/>
          <p:nvPr/>
        </p:nvSpPr>
        <p:spPr>
          <a:xfrm>
            <a:off x="2584939" y="5489972"/>
            <a:ext cx="2105448" cy="415498"/>
          </a:xfrm>
          <a:prstGeom prst="rect">
            <a:avLst/>
          </a:prstGeom>
          <a:noFill/>
        </p:spPr>
        <p:txBody>
          <a:bodyPr wrap="none" rtlCol="0">
            <a:spAutoFit/>
          </a:bodyPr>
          <a:lstStyle/>
          <a:p>
            <a:r>
              <a:rPr lang="en-US" altLang="zh-CN" sz="2100" dirty="0"/>
              <a:t>Interface of mega</a:t>
            </a:r>
            <a:endParaRPr lang="zh-CN" altLang="en-US" sz="2100" dirty="0"/>
          </a:p>
        </p:txBody>
      </p:sp>
    </p:spTree>
    <p:extLst>
      <p:ext uri="{BB962C8B-B14F-4D97-AF65-F5344CB8AC3E}">
        <p14:creationId xmlns:p14="http://schemas.microsoft.com/office/powerpoint/2010/main" val="284256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Pin out your outgroup and set your constrain age</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3288" y="2151369"/>
            <a:ext cx="6421380" cy="3452355"/>
          </a:xfrm>
        </p:spPr>
      </p:pic>
      <p:sp>
        <p:nvSpPr>
          <p:cNvPr id="5" name="椭圆 4"/>
          <p:cNvSpPr/>
          <p:nvPr/>
        </p:nvSpPr>
        <p:spPr>
          <a:xfrm>
            <a:off x="3457575" y="4228689"/>
            <a:ext cx="1925516" cy="890221"/>
          </a:xfrm>
          <a:prstGeom prst="ellipse">
            <a:avLst/>
          </a:prstGeom>
          <a:no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sz="1350"/>
          </a:p>
        </p:txBody>
      </p:sp>
      <p:sp>
        <p:nvSpPr>
          <p:cNvPr id="6" name="椭圆 5"/>
          <p:cNvSpPr/>
          <p:nvPr/>
        </p:nvSpPr>
        <p:spPr>
          <a:xfrm>
            <a:off x="3457575" y="2299808"/>
            <a:ext cx="1925516" cy="890221"/>
          </a:xfrm>
          <a:prstGeom prst="ellipse">
            <a:avLst/>
          </a:prstGeom>
          <a:no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sz="1350"/>
          </a:p>
        </p:txBody>
      </p:sp>
      <p:sp>
        <p:nvSpPr>
          <p:cNvPr id="7" name="椭圆 6"/>
          <p:cNvSpPr/>
          <p:nvPr/>
        </p:nvSpPr>
        <p:spPr>
          <a:xfrm>
            <a:off x="3646610" y="2644286"/>
            <a:ext cx="171450" cy="1978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p>
        </p:txBody>
      </p:sp>
      <p:sp>
        <p:nvSpPr>
          <p:cNvPr id="8" name="椭圆 7"/>
          <p:cNvSpPr/>
          <p:nvPr/>
        </p:nvSpPr>
        <p:spPr>
          <a:xfrm>
            <a:off x="3677383" y="4574884"/>
            <a:ext cx="140677" cy="1978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p>
        </p:txBody>
      </p:sp>
      <p:sp>
        <p:nvSpPr>
          <p:cNvPr id="10" name="文本框 9"/>
          <p:cNvSpPr txBox="1"/>
          <p:nvPr/>
        </p:nvSpPr>
        <p:spPr>
          <a:xfrm>
            <a:off x="3818059" y="2604700"/>
            <a:ext cx="1412566" cy="300082"/>
          </a:xfrm>
          <a:prstGeom prst="rect">
            <a:avLst/>
          </a:prstGeom>
          <a:noFill/>
        </p:spPr>
        <p:txBody>
          <a:bodyPr wrap="none" rtlCol="0">
            <a:spAutoFit/>
          </a:bodyPr>
          <a:lstStyle/>
          <a:p>
            <a:r>
              <a:rPr lang="en-US" altLang="zh-CN" sz="1350" dirty="0"/>
              <a:t>Max:5.0, min=1.2</a:t>
            </a:r>
            <a:endParaRPr lang="zh-CN" altLang="en-US" sz="1350" dirty="0"/>
          </a:p>
        </p:txBody>
      </p:sp>
      <p:sp>
        <p:nvSpPr>
          <p:cNvPr id="11" name="文本框 10"/>
          <p:cNvSpPr txBox="1"/>
          <p:nvPr/>
        </p:nvSpPr>
        <p:spPr>
          <a:xfrm>
            <a:off x="3787546" y="4535299"/>
            <a:ext cx="712054" cy="300082"/>
          </a:xfrm>
          <a:prstGeom prst="rect">
            <a:avLst/>
          </a:prstGeom>
          <a:noFill/>
        </p:spPr>
        <p:txBody>
          <a:bodyPr wrap="none" rtlCol="0">
            <a:spAutoFit/>
          </a:bodyPr>
          <a:lstStyle/>
          <a:p>
            <a:r>
              <a:rPr lang="en-US" altLang="zh-CN" sz="1350" dirty="0"/>
              <a:t>Max:13</a:t>
            </a:r>
            <a:endParaRPr lang="zh-CN" altLang="en-US" sz="1350" dirty="0"/>
          </a:p>
        </p:txBody>
      </p:sp>
    </p:spTree>
    <p:extLst>
      <p:ext uri="{BB962C8B-B14F-4D97-AF65-F5344CB8AC3E}">
        <p14:creationId xmlns:p14="http://schemas.microsoft.com/office/powerpoint/2010/main" val="200005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178" y="1357817"/>
            <a:ext cx="4943771" cy="5264449"/>
          </a:xfrm>
        </p:spPr>
      </p:pic>
      <p:sp>
        <p:nvSpPr>
          <p:cNvPr id="2" name="标题 1"/>
          <p:cNvSpPr>
            <a:spLocks noGrp="1"/>
          </p:cNvSpPr>
          <p:nvPr>
            <p:ph type="title"/>
          </p:nvPr>
        </p:nvSpPr>
        <p:spPr/>
        <p:txBody>
          <a:bodyPr/>
          <a:lstStyle/>
          <a:p>
            <a:r>
              <a:rPr lang="en-US" altLang="zh-CN" dirty="0" smtClean="0"/>
              <a:t>A tree was constructed</a:t>
            </a:r>
            <a:endParaRPr lang="zh-CN" altLang="en-US" dirty="0"/>
          </a:p>
        </p:txBody>
      </p:sp>
      <p:sp>
        <p:nvSpPr>
          <p:cNvPr id="5" name="文本框 4"/>
          <p:cNvSpPr txBox="1"/>
          <p:nvPr/>
        </p:nvSpPr>
        <p:spPr>
          <a:xfrm>
            <a:off x="4762984" y="2512402"/>
            <a:ext cx="1321516" cy="300082"/>
          </a:xfrm>
          <a:prstGeom prst="rect">
            <a:avLst/>
          </a:prstGeom>
          <a:noFill/>
        </p:spPr>
        <p:txBody>
          <a:bodyPr wrap="none" rtlCol="0">
            <a:spAutoFit/>
          </a:bodyPr>
          <a:lstStyle/>
          <a:p>
            <a:r>
              <a:rPr lang="en-US" altLang="zh-CN" sz="1350" dirty="0">
                <a:solidFill>
                  <a:srgbClr val="FF0000"/>
                </a:solidFill>
              </a:rPr>
              <a:t>Age information</a:t>
            </a:r>
            <a:endParaRPr lang="zh-CN" altLang="en-US" sz="1350" dirty="0">
              <a:solidFill>
                <a:srgbClr val="FF0000"/>
              </a:solidFill>
            </a:endParaRPr>
          </a:p>
        </p:txBody>
      </p:sp>
    </p:spTree>
    <p:extLst>
      <p:ext uri="{BB962C8B-B14F-4D97-AF65-F5344CB8AC3E}">
        <p14:creationId xmlns:p14="http://schemas.microsoft.com/office/powerpoint/2010/main" val="296146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Command line Version</a:t>
            </a:r>
            <a:endParaRPr lang="zh-CN" altLang="en-US" dirty="0"/>
          </a:p>
        </p:txBody>
      </p:sp>
      <p:sp>
        <p:nvSpPr>
          <p:cNvPr id="3" name="内容占位符 2"/>
          <p:cNvSpPr>
            <a:spLocks noGrp="1"/>
          </p:cNvSpPr>
          <p:nvPr>
            <p:ph idx="1"/>
          </p:nvPr>
        </p:nvSpPr>
        <p:spPr/>
        <p:txBody>
          <a:bodyPr/>
          <a:lstStyle/>
          <a:p>
            <a:r>
              <a:rPr lang="en-US" altLang="zh-CN" dirty="0" smtClean="0"/>
              <a:t>How to generate control file</a:t>
            </a:r>
          </a:p>
          <a:p>
            <a:pPr lvl="1"/>
            <a:r>
              <a:rPr lang="en-US" altLang="zh-CN" dirty="0" smtClean="0"/>
              <a:t>Already existed file:</a:t>
            </a:r>
          </a:p>
          <a:p>
            <a:pPr lvl="2"/>
            <a:r>
              <a:rPr lang="en-US" altLang="zh-CN" dirty="0" smtClean="0"/>
              <a:t>Sequence file</a:t>
            </a:r>
          </a:p>
          <a:p>
            <a:pPr lvl="2"/>
            <a:r>
              <a:rPr lang="en-US" altLang="zh-CN" dirty="0" smtClean="0"/>
              <a:t>Tree file</a:t>
            </a:r>
          </a:p>
          <a:p>
            <a:pPr lvl="1"/>
            <a:r>
              <a:rPr lang="en-US" altLang="zh-CN" dirty="0" smtClean="0"/>
              <a:t>What do we need to build</a:t>
            </a:r>
          </a:p>
          <a:p>
            <a:pPr lvl="2"/>
            <a:r>
              <a:rPr lang="en-US" altLang="zh-CN" dirty="0" smtClean="0"/>
              <a:t>Outgroup information file</a:t>
            </a:r>
          </a:p>
          <a:p>
            <a:pPr lvl="2"/>
            <a:r>
              <a:rPr lang="en-US" altLang="zh-CN" dirty="0" smtClean="0"/>
              <a:t>File include max and min age information file</a:t>
            </a:r>
          </a:p>
          <a:p>
            <a:pPr lvl="2"/>
            <a:r>
              <a:rPr lang="en-US" altLang="zh-CN" dirty="0" err="1" smtClean="0"/>
              <a:t>RelTime</a:t>
            </a:r>
            <a:r>
              <a:rPr lang="en-US" altLang="zh-CN" dirty="0" smtClean="0"/>
              <a:t> control file</a:t>
            </a:r>
          </a:p>
          <a:p>
            <a:pPr lvl="2"/>
            <a:endParaRPr lang="en-US" altLang="zh-CN" dirty="0" smtClean="0"/>
          </a:p>
          <a:p>
            <a:pPr lvl="2"/>
            <a:endParaRPr lang="en-US" altLang="zh-CN" dirty="0" smtClean="0"/>
          </a:p>
          <a:p>
            <a:pPr marL="685800" lvl="2" indent="0">
              <a:buNone/>
            </a:pPr>
            <a:endParaRPr lang="en-US" altLang="zh-CN" sz="1800" dirty="0"/>
          </a:p>
          <a:p>
            <a:pPr lvl="2"/>
            <a:endParaRPr lang="en-US" altLang="zh-CN" sz="1800" dirty="0"/>
          </a:p>
        </p:txBody>
      </p:sp>
    </p:spTree>
    <p:extLst>
      <p:ext uri="{BB962C8B-B14F-4D97-AF65-F5344CB8AC3E}">
        <p14:creationId xmlns:p14="http://schemas.microsoft.com/office/powerpoint/2010/main" val="34943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Outgroup information</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smtClean="0"/>
              <a:t>Format in a text file:</a:t>
            </a:r>
          </a:p>
          <a:p>
            <a:pPr lvl="1"/>
            <a:r>
              <a:rPr lang="en-US" altLang="zh-CN" dirty="0" smtClean="0"/>
              <a:t>chimpanzee=UNGROUPED</a:t>
            </a:r>
          </a:p>
          <a:p>
            <a:pPr lvl="1"/>
            <a:r>
              <a:rPr lang="en-US" altLang="zh-CN" dirty="0" smtClean="0"/>
              <a:t>bonobo=UNGROUPED</a:t>
            </a:r>
          </a:p>
          <a:p>
            <a:pPr lvl="1"/>
            <a:r>
              <a:rPr lang="en-US" altLang="zh-CN" dirty="0" err="1" smtClean="0"/>
              <a:t>homo_sapiens</a:t>
            </a:r>
            <a:r>
              <a:rPr lang="en-US" altLang="zh-CN" dirty="0" smtClean="0"/>
              <a:t>=UNGROUPED</a:t>
            </a:r>
          </a:p>
          <a:p>
            <a:pPr lvl="1"/>
            <a:r>
              <a:rPr lang="en-US" altLang="zh-CN" dirty="0" smtClean="0"/>
              <a:t>gorilla=UNGROUPED</a:t>
            </a:r>
          </a:p>
          <a:p>
            <a:pPr lvl="1"/>
            <a:r>
              <a:rPr lang="en-US" altLang="zh-CN" dirty="0" smtClean="0"/>
              <a:t>orangutan=UNGROUPED</a:t>
            </a:r>
          </a:p>
          <a:p>
            <a:pPr lvl="1"/>
            <a:r>
              <a:rPr lang="en-US" altLang="zh-CN" dirty="0" err="1" smtClean="0"/>
              <a:t>sumatran</a:t>
            </a:r>
            <a:r>
              <a:rPr lang="en-US" altLang="zh-CN" dirty="0" smtClean="0"/>
              <a:t>=UNGROUPED</a:t>
            </a:r>
          </a:p>
          <a:p>
            <a:pPr lvl="1"/>
            <a:r>
              <a:rPr lang="en-US" altLang="zh-CN" dirty="0" smtClean="0"/>
              <a:t>gibbon=</a:t>
            </a:r>
            <a:r>
              <a:rPr lang="en-US" altLang="zh-CN" b="1" dirty="0" smtClean="0">
                <a:solidFill>
                  <a:srgbClr val="FF0000"/>
                </a:solidFill>
              </a:rPr>
              <a:t>OUTGROUP</a:t>
            </a:r>
            <a:endParaRPr lang="en-US" altLang="zh-CN" dirty="0" smtClean="0"/>
          </a:p>
          <a:p>
            <a:r>
              <a:rPr lang="en-US" altLang="zh-CN" dirty="0" smtClean="0"/>
              <a:t>How to mark it if you have a lot of species in a tree?</a:t>
            </a:r>
          </a:p>
          <a:p>
            <a:pPr lvl="1"/>
            <a:r>
              <a:rPr lang="en-US" altLang="zh-CN" dirty="0" smtClean="0"/>
              <a:t>Use the Mega GUI version to help yourself.</a:t>
            </a:r>
          </a:p>
          <a:p>
            <a:endParaRPr lang="zh-CN" altLang="en-US" dirty="0"/>
          </a:p>
        </p:txBody>
      </p:sp>
    </p:spTree>
    <p:extLst>
      <p:ext uri="{BB962C8B-B14F-4D97-AF65-F5344CB8AC3E}">
        <p14:creationId xmlns:p14="http://schemas.microsoft.com/office/powerpoint/2010/main" val="3188447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File include max and min age information, calibration information</a:t>
            </a:r>
            <a:endParaRPr lang="zh-CN" altLang="en-US" dirty="0"/>
          </a:p>
        </p:txBody>
      </p:sp>
      <p:sp>
        <p:nvSpPr>
          <p:cNvPr id="3" name="内容占位符 2"/>
          <p:cNvSpPr>
            <a:spLocks noGrp="1"/>
          </p:cNvSpPr>
          <p:nvPr>
            <p:ph idx="1"/>
          </p:nvPr>
        </p:nvSpPr>
        <p:spPr/>
        <p:txBody>
          <a:bodyPr/>
          <a:lstStyle/>
          <a:p>
            <a:r>
              <a:rPr lang="en-US" altLang="zh-CN" dirty="0" smtClean="0"/>
              <a:t>Format in text file:</a:t>
            </a:r>
          </a:p>
          <a:p>
            <a:pPr lvl="1"/>
            <a:r>
              <a:rPr lang="en-US" altLang="zh-CN" dirty="0" smtClean="0"/>
              <a:t>!MRCA=‘Node1' </a:t>
            </a:r>
            <a:r>
              <a:rPr lang="en-US" altLang="zh-CN" dirty="0" err="1" smtClean="0"/>
              <a:t>TaxonA</a:t>
            </a:r>
            <a:r>
              <a:rPr lang="en-US" altLang="zh-CN" dirty="0" smtClean="0"/>
              <a:t>=chimpanzee </a:t>
            </a:r>
            <a:r>
              <a:rPr lang="en-US" altLang="zh-CN" dirty="0" err="1" smtClean="0"/>
              <a:t>TaxonB</a:t>
            </a:r>
            <a:r>
              <a:rPr lang="en-US" altLang="zh-CN" dirty="0" smtClean="0"/>
              <a:t>=bonobo </a:t>
            </a:r>
            <a:r>
              <a:rPr lang="en-US" altLang="zh-CN" dirty="0" err="1" smtClean="0"/>
              <a:t>minTime</a:t>
            </a:r>
            <a:r>
              <a:rPr lang="en-US" altLang="zh-CN" dirty="0" smtClean="0"/>
              <a:t>=1.2 </a:t>
            </a:r>
            <a:r>
              <a:rPr lang="en-US" altLang="zh-CN" dirty="0" err="1" smtClean="0"/>
              <a:t>maxTime</a:t>
            </a:r>
            <a:r>
              <a:rPr lang="en-US" altLang="zh-CN" dirty="0" smtClean="0"/>
              <a:t>=5.0</a:t>
            </a:r>
          </a:p>
          <a:p>
            <a:pPr lvl="1"/>
            <a:r>
              <a:rPr lang="en-US" altLang="zh-CN" dirty="0" smtClean="0"/>
              <a:t>!MRCA= 'Node2' </a:t>
            </a:r>
            <a:r>
              <a:rPr lang="en-US" altLang="zh-CN" dirty="0" err="1" smtClean="0"/>
              <a:t>TaxonA</a:t>
            </a:r>
            <a:r>
              <a:rPr lang="en-US" altLang="zh-CN" dirty="0" smtClean="0"/>
              <a:t>=orangutan </a:t>
            </a:r>
            <a:r>
              <a:rPr lang="en-US" altLang="zh-CN" dirty="0" err="1" smtClean="0"/>
              <a:t>TaxonB</a:t>
            </a:r>
            <a:r>
              <a:rPr lang="en-US" altLang="zh-CN" dirty="0" smtClean="0"/>
              <a:t>=</a:t>
            </a:r>
            <a:r>
              <a:rPr lang="en-US" altLang="zh-CN" dirty="0" err="1" smtClean="0"/>
              <a:t>sumatran</a:t>
            </a:r>
            <a:r>
              <a:rPr lang="en-US" altLang="zh-CN" dirty="0" smtClean="0"/>
              <a:t> </a:t>
            </a:r>
            <a:r>
              <a:rPr lang="en-US" altLang="zh-CN" dirty="0" err="1" smtClean="0"/>
              <a:t>maxTime</a:t>
            </a:r>
            <a:r>
              <a:rPr lang="en-US" altLang="zh-CN" dirty="0" smtClean="0"/>
              <a:t>=13.0</a:t>
            </a:r>
          </a:p>
          <a:p>
            <a:pPr lvl="2"/>
            <a:r>
              <a:rPr lang="en-US" altLang="zh-CN" dirty="0" smtClean="0"/>
              <a:t>#text what your want to name the node in “Node1”and “Node2”</a:t>
            </a:r>
            <a:endParaRPr lang="zh-CN" altLang="en-US" dirty="0"/>
          </a:p>
        </p:txBody>
      </p:sp>
    </p:spTree>
    <p:extLst>
      <p:ext uri="{BB962C8B-B14F-4D97-AF65-F5344CB8AC3E}">
        <p14:creationId xmlns:p14="http://schemas.microsoft.com/office/powerpoint/2010/main" val="218959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RelTime</a:t>
            </a:r>
            <a:r>
              <a:rPr lang="en-US" altLang="zh-CN" dirty="0" smtClean="0"/>
              <a:t> control file</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 y="1852110"/>
            <a:ext cx="5872231" cy="3914821"/>
          </a:xfrm>
        </p:spPr>
      </p:pic>
      <p:sp>
        <p:nvSpPr>
          <p:cNvPr id="6" name="矩形 5"/>
          <p:cNvSpPr/>
          <p:nvPr/>
        </p:nvSpPr>
        <p:spPr>
          <a:xfrm>
            <a:off x="4572000" y="4616034"/>
            <a:ext cx="1806820" cy="1246310"/>
          </a:xfrm>
          <a:prstGeom prst="rect">
            <a:avLst/>
          </a:prstGeom>
          <a:noFill/>
          <a:ln w="2857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zh-CN" altLang="en-US" sz="1350"/>
          </a:p>
        </p:txBody>
      </p:sp>
      <p:sp>
        <p:nvSpPr>
          <p:cNvPr id="7" name="文本框 6"/>
          <p:cNvSpPr txBox="1"/>
          <p:nvPr/>
        </p:nvSpPr>
        <p:spPr>
          <a:xfrm>
            <a:off x="4653257" y="4695093"/>
            <a:ext cx="1029962" cy="507831"/>
          </a:xfrm>
          <a:prstGeom prst="rect">
            <a:avLst/>
          </a:prstGeom>
          <a:noFill/>
        </p:spPr>
        <p:txBody>
          <a:bodyPr wrap="none" rtlCol="0">
            <a:spAutoFit/>
          </a:bodyPr>
          <a:lstStyle/>
          <a:p>
            <a:r>
              <a:rPr lang="en-US" altLang="zh-CN" sz="1350" b="1" dirty="0">
                <a:solidFill>
                  <a:srgbClr val="FF0000"/>
                </a:solidFill>
              </a:rPr>
              <a:t>ANALYZE</a:t>
            </a:r>
          </a:p>
          <a:p>
            <a:r>
              <a:rPr lang="en-US" altLang="zh-CN" sz="1350" b="1" dirty="0">
                <a:solidFill>
                  <a:srgbClr val="FF0000"/>
                </a:solidFill>
              </a:rPr>
              <a:t>PROTOTYPE</a:t>
            </a:r>
            <a:endParaRPr lang="zh-CN" altLang="en-US" sz="1350" b="1" dirty="0">
              <a:solidFill>
                <a:srgbClr val="FF0000"/>
              </a:solidFill>
            </a:endParaRPr>
          </a:p>
        </p:txBody>
      </p:sp>
      <p:sp>
        <p:nvSpPr>
          <p:cNvPr id="8" name="文本框 7"/>
          <p:cNvSpPr txBox="1"/>
          <p:nvPr/>
        </p:nvSpPr>
        <p:spPr>
          <a:xfrm>
            <a:off x="6322324" y="2125266"/>
            <a:ext cx="2637773" cy="1338828"/>
          </a:xfrm>
          <a:prstGeom prst="rect">
            <a:avLst/>
          </a:prstGeom>
          <a:noFill/>
        </p:spPr>
        <p:txBody>
          <a:bodyPr wrap="none" rtlCol="0">
            <a:spAutoFit/>
          </a:bodyPr>
          <a:lstStyle/>
          <a:p>
            <a:r>
              <a:rPr lang="en-US" altLang="zh-CN" sz="1350" dirty="0"/>
              <a:t>Choose </a:t>
            </a:r>
            <a:r>
              <a:rPr lang="en-US" altLang="zh-CN" sz="1350" dirty="0">
                <a:solidFill>
                  <a:srgbClr val="FF0000"/>
                </a:solidFill>
              </a:rPr>
              <a:t>PROTOTYPE</a:t>
            </a:r>
            <a:r>
              <a:rPr lang="en-US" altLang="zh-CN" sz="1350" dirty="0"/>
              <a:t> pattern </a:t>
            </a:r>
          </a:p>
          <a:p>
            <a:r>
              <a:rPr lang="en-US" altLang="zh-CN" sz="1350" dirty="0"/>
              <a:t>to prepare for the control file</a:t>
            </a:r>
          </a:p>
          <a:p>
            <a:r>
              <a:rPr lang="en-US" altLang="zh-CN" sz="1350" dirty="0"/>
              <a:t> making.</a:t>
            </a:r>
          </a:p>
          <a:p>
            <a:r>
              <a:rPr lang="en-US" altLang="zh-CN" sz="1350" dirty="0"/>
              <a:t>Export a control file with a suffix of</a:t>
            </a:r>
          </a:p>
          <a:p>
            <a:r>
              <a:rPr lang="en-US" altLang="zh-CN" sz="1350" dirty="0"/>
              <a:t>.</a:t>
            </a:r>
            <a:r>
              <a:rPr lang="en-US" altLang="zh-CN" sz="1350" dirty="0" err="1"/>
              <a:t>mao</a:t>
            </a:r>
            <a:endParaRPr lang="en-US" altLang="zh-CN" sz="1350" dirty="0"/>
          </a:p>
          <a:p>
            <a:endParaRPr lang="zh-CN" altLang="en-US" sz="1350" dirty="0"/>
          </a:p>
        </p:txBody>
      </p:sp>
    </p:spTree>
    <p:extLst>
      <p:ext uri="{BB962C8B-B14F-4D97-AF65-F5344CB8AC3E}">
        <p14:creationId xmlns:p14="http://schemas.microsoft.com/office/powerpoint/2010/main" val="121608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4079715-1546-4f8b-83ea-50efbd197199[1]"/>
          <p:cNvPicPr>
            <a:picLocks noChangeAspect="1"/>
          </p:cNvPicPr>
          <p:nvPr/>
        </p:nvPicPr>
        <p:blipFill>
          <a:blip r:embed="rId2"/>
          <a:stretch>
            <a:fillRect/>
          </a:stretch>
        </p:blipFill>
        <p:spPr>
          <a:xfrm>
            <a:off x="7295515" y="235585"/>
            <a:ext cx="1566545" cy="1550035"/>
          </a:xfrm>
          <a:prstGeom prst="rect">
            <a:avLst/>
          </a:prstGeom>
        </p:spPr>
      </p:pic>
      <p:sp>
        <p:nvSpPr>
          <p:cNvPr id="9" name="文本框 8"/>
          <p:cNvSpPr txBox="1"/>
          <p:nvPr/>
        </p:nvSpPr>
        <p:spPr>
          <a:xfrm>
            <a:off x="381000" y="2286000"/>
            <a:ext cx="5532119" cy="1477328"/>
          </a:xfrm>
          <a:prstGeom prst="rect">
            <a:avLst/>
          </a:prstGeom>
          <a:noFill/>
        </p:spPr>
        <p:txBody>
          <a:bodyPr wrap="square" rtlCol="0">
            <a:spAutoFit/>
          </a:bodyPr>
          <a:lstStyle/>
          <a:p>
            <a:r>
              <a:rPr lang="en-US" altLang="zh-CN" dirty="0" smtClean="0"/>
              <a:t>Lungfishes number only six species in three families, but are an important group of vertebrates because of their relationship to </a:t>
            </a:r>
            <a:r>
              <a:rPr lang="en-US" altLang="zh-CN" dirty="0" err="1" smtClean="0"/>
              <a:t>tetrapods</a:t>
            </a:r>
            <a:r>
              <a:rPr lang="en-US" altLang="zh-CN" dirty="0" smtClean="0"/>
              <a:t>.</a:t>
            </a:r>
          </a:p>
          <a:p>
            <a:endParaRPr lang="en-US" altLang="zh-CN" dirty="0"/>
          </a:p>
          <a:p>
            <a:endParaRPr lang="zh-CN" altLang="en-US" dirty="0"/>
          </a:p>
        </p:txBody>
      </p:sp>
      <p:sp>
        <p:nvSpPr>
          <p:cNvPr id="14" name="文本框 13"/>
          <p:cNvSpPr txBox="1"/>
          <p:nvPr/>
        </p:nvSpPr>
        <p:spPr>
          <a:xfrm>
            <a:off x="381000" y="3581400"/>
            <a:ext cx="7391400" cy="1200329"/>
          </a:xfrm>
          <a:prstGeom prst="rect">
            <a:avLst/>
          </a:prstGeom>
          <a:noFill/>
        </p:spPr>
        <p:txBody>
          <a:bodyPr wrap="square" rtlCol="0">
            <a:spAutoFit/>
          </a:bodyPr>
          <a:lstStyle/>
          <a:p>
            <a:r>
              <a:rPr lang="en-US" altLang="zh-CN" dirty="0"/>
              <a:t>Phylogenetic analyses of morphology and molecular data agree that African lungfishes and South American Lungfish are closest </a:t>
            </a:r>
            <a:r>
              <a:rPr lang="en-US" altLang="zh-CN" dirty="0" smtClean="0"/>
              <a:t>relatives</a:t>
            </a:r>
          </a:p>
          <a:p>
            <a:endParaRPr lang="en-US" altLang="zh-CN" dirty="0"/>
          </a:p>
          <a:p>
            <a:r>
              <a:rPr lang="en-US" altLang="zh-CN" dirty="0" smtClean="0"/>
              <a:t>And both families diverged from a common ancestor with Australian lungfish</a:t>
            </a:r>
            <a:endParaRPr lang="en-US" altLang="zh-CN" dirty="0"/>
          </a:p>
        </p:txBody>
      </p:sp>
      <p:sp>
        <p:nvSpPr>
          <p:cNvPr id="11" name="矩形 10"/>
          <p:cNvSpPr/>
          <p:nvPr/>
        </p:nvSpPr>
        <p:spPr>
          <a:xfrm>
            <a:off x="1676400" y="4912777"/>
            <a:ext cx="6583826" cy="646331"/>
          </a:xfrm>
          <a:prstGeom prst="rect">
            <a:avLst/>
          </a:prstGeom>
          <a:noFill/>
        </p:spPr>
        <p:txBody>
          <a:bodyPr wrap="square" lIns="91440" tIns="45720" rIns="91440" bIns="45720">
            <a:spAutoFit/>
          </a:bodyPr>
          <a:lstStyle/>
          <a:p>
            <a:pPr algn="ctr"/>
            <a:r>
              <a:rPr lang="en-US" altLang="zh-CN" sz="3600" dirty="0">
                <a:ln w="0"/>
                <a:gradFill>
                  <a:gsLst>
                    <a:gs pos="21000">
                      <a:srgbClr val="53575C"/>
                    </a:gs>
                    <a:gs pos="88000">
                      <a:srgbClr val="C5C7CA"/>
                    </a:gs>
                  </a:gsLst>
                  <a:lin ang="5400000"/>
                </a:gradFill>
              </a:rPr>
              <a:t>C</a:t>
            </a:r>
            <a:r>
              <a:rPr lang="en-US" altLang="zh-CN" sz="3600" dirty="0" smtClean="0">
                <a:ln w="0"/>
                <a:gradFill>
                  <a:gsLst>
                    <a:gs pos="21000">
                      <a:srgbClr val="53575C"/>
                    </a:gs>
                    <a:gs pos="88000">
                      <a:srgbClr val="C5C7CA"/>
                    </a:gs>
                  </a:gsLst>
                  <a:lin ang="5400000"/>
                </a:gradFill>
              </a:rPr>
              <a:t>an we trace the branch time?</a:t>
            </a:r>
            <a:endParaRPr lang="zh-CN" altLang="en-US" sz="3600" b="0" cap="none" spc="0" dirty="0">
              <a:ln w="0"/>
              <a:gradFill>
                <a:gsLst>
                  <a:gs pos="21000">
                    <a:srgbClr val="53575C"/>
                  </a:gs>
                  <a:gs pos="88000">
                    <a:srgbClr val="C5C7CA"/>
                  </a:gs>
                </a:gsLst>
                <a:lin ang="5400000"/>
              </a:gradFill>
              <a:effectLst/>
            </a:endParaRPr>
          </a:p>
        </p:txBody>
      </p:sp>
      <p:sp>
        <p:nvSpPr>
          <p:cNvPr id="2" name="文本框 1"/>
          <p:cNvSpPr txBox="1"/>
          <p:nvPr/>
        </p:nvSpPr>
        <p:spPr>
          <a:xfrm>
            <a:off x="1905000" y="991969"/>
            <a:ext cx="4343400" cy="646331"/>
          </a:xfrm>
          <a:prstGeom prst="rect">
            <a:avLst/>
          </a:prstGeom>
          <a:noFill/>
        </p:spPr>
        <p:txBody>
          <a:bodyPr wrap="square" rtlCol="0">
            <a:spAutoFit/>
          </a:bodyPr>
          <a:lstStyle/>
          <a:p>
            <a:r>
              <a:rPr lang="en-US" altLang="zh-CN" sz="3600" dirty="0" smtClean="0"/>
              <a:t>Restoring the </a:t>
            </a:r>
            <a:r>
              <a:rPr lang="en-US" altLang="zh-CN" sz="3600" dirty="0" smtClean="0"/>
              <a:t>history</a:t>
            </a:r>
            <a:endParaRPr lang="zh-CN" altLang="en-US" sz="3600" dirty="0"/>
          </a:p>
        </p:txBody>
      </p:sp>
    </p:spTree>
  </p:cSld>
  <p:clrMapOvr>
    <a:masterClrMapping/>
  </p:clrMapOvr>
  <mc:AlternateContent xmlns:mc="http://schemas.openxmlformats.org/markup-compatibility/2006" xmlns:p14="http://schemas.microsoft.com/office/powerpoint/2010/main">
    <mc:Choice Requires="p14">
      <p:transition p14:dur="10">
        <p:dissolve/>
      </p:transition>
    </mc:Choice>
    <mc:Fallback xmlns="">
      <p:transition>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Command line for running</a:t>
            </a:r>
            <a:endParaRPr lang="zh-CN" altLang="en-US" dirty="0"/>
          </a:p>
        </p:txBody>
      </p:sp>
      <p:sp>
        <p:nvSpPr>
          <p:cNvPr id="3" name="内容占位符 2"/>
          <p:cNvSpPr>
            <a:spLocks noGrp="1"/>
          </p:cNvSpPr>
          <p:nvPr>
            <p:ph idx="1"/>
          </p:nvPr>
        </p:nvSpPr>
        <p:spPr/>
        <p:txBody>
          <a:bodyPr>
            <a:normAutofit fontScale="92500"/>
          </a:bodyPr>
          <a:lstStyle/>
          <a:p>
            <a:r>
              <a:rPr lang="en-US" altLang="zh-CN" dirty="0" smtClean="0"/>
              <a:t>Command line:</a:t>
            </a:r>
          </a:p>
          <a:p>
            <a:pPr lvl="1"/>
            <a:r>
              <a:rPr lang="en-US" altLang="zh-CN" dirty="0" err="1"/>
              <a:t>m</a:t>
            </a:r>
            <a:r>
              <a:rPr lang="en-US" altLang="zh-CN" dirty="0" err="1" smtClean="0"/>
              <a:t>egacc</a:t>
            </a:r>
            <a:r>
              <a:rPr lang="en-US" altLang="zh-CN" dirty="0" smtClean="0"/>
              <a:t> -a </a:t>
            </a:r>
            <a:r>
              <a:rPr lang="en-US" altLang="zh-CN" dirty="0" err="1" smtClean="0"/>
              <a:t>x.mao</a:t>
            </a:r>
            <a:r>
              <a:rPr lang="en-US" altLang="zh-CN" dirty="0" smtClean="0"/>
              <a:t> -d </a:t>
            </a:r>
            <a:r>
              <a:rPr lang="en-US" altLang="zh-CN" dirty="0" err="1" smtClean="0"/>
              <a:t>x.meg</a:t>
            </a:r>
            <a:r>
              <a:rPr lang="en-US" altLang="zh-CN" dirty="0" smtClean="0"/>
              <a:t> -t </a:t>
            </a:r>
            <a:r>
              <a:rPr lang="en-US" altLang="zh-CN" dirty="0" err="1" smtClean="0"/>
              <a:t>x.treefile</a:t>
            </a:r>
            <a:r>
              <a:rPr lang="en-US" altLang="zh-CN" dirty="0" smtClean="0"/>
              <a:t> -c time.txt -g group.txt –o xx</a:t>
            </a:r>
          </a:p>
          <a:p>
            <a:pPr lvl="1"/>
            <a:r>
              <a:rPr lang="en-US" altLang="zh-CN" dirty="0" smtClean="0"/>
              <a:t>-a </a:t>
            </a:r>
            <a:r>
              <a:rPr lang="en-US" altLang="zh-CN" dirty="0" err="1" smtClean="0"/>
              <a:t>RelTime</a:t>
            </a:r>
            <a:r>
              <a:rPr lang="en-US" altLang="zh-CN" dirty="0" smtClean="0"/>
              <a:t> control file</a:t>
            </a:r>
          </a:p>
          <a:p>
            <a:pPr lvl="1"/>
            <a:r>
              <a:rPr lang="en-US" altLang="zh-CN" dirty="0" smtClean="0"/>
              <a:t>-d data, your sequence file</a:t>
            </a:r>
          </a:p>
          <a:p>
            <a:pPr lvl="1"/>
            <a:r>
              <a:rPr lang="en-US" altLang="zh-CN" dirty="0" smtClean="0"/>
              <a:t>-t tree, your </a:t>
            </a:r>
            <a:r>
              <a:rPr lang="en-US" altLang="zh-CN" dirty="0" err="1" smtClean="0"/>
              <a:t>newick</a:t>
            </a:r>
            <a:r>
              <a:rPr lang="en-US" altLang="zh-CN" dirty="0" smtClean="0"/>
              <a:t> format tree file</a:t>
            </a:r>
          </a:p>
          <a:p>
            <a:pPr lvl="1"/>
            <a:r>
              <a:rPr lang="en-US" altLang="zh-CN" dirty="0" smtClean="0"/>
              <a:t>-c calibration information, max and min age for nodes</a:t>
            </a:r>
          </a:p>
          <a:p>
            <a:pPr lvl="1"/>
            <a:r>
              <a:rPr lang="en-US" altLang="zh-CN" dirty="0" smtClean="0"/>
              <a:t>-g group information</a:t>
            </a:r>
          </a:p>
          <a:p>
            <a:pPr lvl="1"/>
            <a:r>
              <a:rPr lang="en-US" altLang="zh-CN" dirty="0" smtClean="0"/>
              <a:t>-o prefix of your output file</a:t>
            </a:r>
          </a:p>
        </p:txBody>
      </p:sp>
    </p:spTree>
    <p:extLst>
      <p:ext uri="{BB962C8B-B14F-4D97-AF65-F5344CB8AC3E}">
        <p14:creationId xmlns:p14="http://schemas.microsoft.com/office/powerpoint/2010/main" val="231388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More help</a:t>
            </a:r>
            <a:endParaRPr lang="zh-CN" altLang="en-US" dirty="0"/>
          </a:p>
        </p:txBody>
      </p:sp>
      <p:sp>
        <p:nvSpPr>
          <p:cNvPr id="3" name="内容占位符 2"/>
          <p:cNvSpPr>
            <a:spLocks noGrp="1"/>
          </p:cNvSpPr>
          <p:nvPr>
            <p:ph idx="1"/>
          </p:nvPr>
        </p:nvSpPr>
        <p:spPr/>
        <p:txBody>
          <a:bodyPr/>
          <a:lstStyle/>
          <a:p>
            <a:r>
              <a:rPr lang="en-US" altLang="zh-CN" dirty="0" smtClean="0">
                <a:hlinkClick r:id="rId2"/>
              </a:rPr>
              <a:t>Mega web</a:t>
            </a:r>
            <a:endParaRPr lang="en-US" altLang="zh-CN" dirty="0" smtClean="0"/>
          </a:p>
          <a:p>
            <a:r>
              <a:rPr lang="en-US" altLang="zh-CN" dirty="0" smtClean="0"/>
              <a:t>Type: </a:t>
            </a:r>
            <a:r>
              <a:rPr lang="en-US" altLang="zh-CN" dirty="0" err="1" smtClean="0"/>
              <a:t>megacc</a:t>
            </a:r>
            <a:r>
              <a:rPr lang="en-US" altLang="zh-CN" dirty="0" smtClean="0"/>
              <a:t> -help</a:t>
            </a:r>
            <a:endParaRPr lang="zh-CN" altLang="en-US" dirty="0"/>
          </a:p>
        </p:txBody>
      </p:sp>
    </p:spTree>
    <p:extLst>
      <p:ext uri="{BB962C8B-B14F-4D97-AF65-F5344CB8AC3E}">
        <p14:creationId xmlns:p14="http://schemas.microsoft.com/office/powerpoint/2010/main" val="2695867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Thanks</a:t>
            </a:r>
            <a:endParaRPr lang="zh-CN" altLang="en-US" dirty="0"/>
          </a:p>
        </p:txBody>
      </p:sp>
      <p:sp>
        <p:nvSpPr>
          <p:cNvPr id="5" name="副标题 4"/>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50244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4079715-1546-4f8b-83ea-50efbd197199[1]"/>
          <p:cNvPicPr>
            <a:picLocks noChangeAspect="1"/>
          </p:cNvPicPr>
          <p:nvPr/>
        </p:nvPicPr>
        <p:blipFill>
          <a:blip r:embed="rId2"/>
          <a:stretch>
            <a:fillRect/>
          </a:stretch>
        </p:blipFill>
        <p:spPr>
          <a:xfrm>
            <a:off x="7295515" y="235585"/>
            <a:ext cx="1566545" cy="1550035"/>
          </a:xfrm>
          <a:prstGeom prst="rect">
            <a:avLst/>
          </a:prstGeom>
        </p:spPr>
      </p:pic>
      <p:pic>
        <p:nvPicPr>
          <p:cNvPr id="3" name="图片 2"/>
          <p:cNvPicPr>
            <a:picLocks noChangeAspect="1"/>
          </p:cNvPicPr>
          <p:nvPr/>
        </p:nvPicPr>
        <p:blipFill>
          <a:blip r:embed="rId3"/>
          <a:stretch>
            <a:fillRect/>
          </a:stretch>
        </p:blipFill>
        <p:spPr>
          <a:xfrm>
            <a:off x="307339" y="2133600"/>
            <a:ext cx="8461981" cy="2664183"/>
          </a:xfrm>
          <a:prstGeom prst="rect">
            <a:avLst/>
          </a:prstGeom>
        </p:spPr>
      </p:pic>
      <p:sp>
        <p:nvSpPr>
          <p:cNvPr id="6" name="文本框 5"/>
          <p:cNvSpPr txBox="1"/>
          <p:nvPr/>
        </p:nvSpPr>
        <p:spPr>
          <a:xfrm>
            <a:off x="1143000" y="4876800"/>
            <a:ext cx="7132319" cy="1200329"/>
          </a:xfrm>
          <a:prstGeom prst="rect">
            <a:avLst/>
          </a:prstGeom>
          <a:noFill/>
        </p:spPr>
        <p:txBody>
          <a:bodyPr wrap="square" rtlCol="0">
            <a:spAutoFit/>
          </a:bodyPr>
          <a:lstStyle/>
          <a:p>
            <a:r>
              <a:rPr lang="en-US" altLang="zh-CN" dirty="0" smtClean="0"/>
              <a:t>Study revealed that divergence of these families from Australian lungfish occurred 277 million years ago, the divergence of South American and African lungfishes was in the early Cretaceous,120 Ma, and was probably</a:t>
            </a:r>
          </a:p>
          <a:p>
            <a:r>
              <a:rPr lang="en-US" altLang="zh-CN" dirty="0" smtClean="0"/>
              <a:t>Related to the breakup of Gondwanaland </a:t>
            </a:r>
            <a:endParaRPr lang="zh-CN"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4079715-1546-4f8b-83ea-50efbd197199[1]"/>
          <p:cNvPicPr>
            <a:picLocks noChangeAspect="1"/>
          </p:cNvPicPr>
          <p:nvPr/>
        </p:nvPicPr>
        <p:blipFill>
          <a:blip r:embed="rId2"/>
          <a:stretch>
            <a:fillRect/>
          </a:stretch>
        </p:blipFill>
        <p:spPr>
          <a:xfrm>
            <a:off x="7295515" y="235585"/>
            <a:ext cx="1566545" cy="1550035"/>
          </a:xfrm>
          <a:prstGeom prst="rect">
            <a:avLst/>
          </a:prstGeom>
        </p:spPr>
      </p:pic>
      <p:sp>
        <p:nvSpPr>
          <p:cNvPr id="5" name="文本框 4"/>
          <p:cNvSpPr txBox="1"/>
          <p:nvPr/>
        </p:nvSpPr>
        <p:spPr>
          <a:xfrm>
            <a:off x="1981200" y="1386840"/>
            <a:ext cx="5946140" cy="398780"/>
          </a:xfrm>
          <a:prstGeom prst="rect">
            <a:avLst/>
          </a:prstGeom>
          <a:noFill/>
        </p:spPr>
        <p:txBody>
          <a:bodyPr wrap="square" rtlCol="0">
            <a:spAutoFit/>
          </a:bodyPr>
          <a:lstStyle/>
          <a:p>
            <a:r>
              <a:rPr lang="en-US" altLang="zh-CN" sz="2000" dirty="0"/>
              <a:t>         </a:t>
            </a:r>
            <a:r>
              <a:rPr lang="en-US" altLang="zh-CN" sz="2000" dirty="0" smtClean="0"/>
              <a:t>a phylogenetic tree scaled to time</a:t>
            </a:r>
            <a:endParaRPr lang="zh-CN" altLang="en-US" sz="2000" dirty="0">
              <a:latin typeface="华文楷体" panose="02010600040101010101" charset="-122"/>
              <a:ea typeface="华文楷体" panose="02010600040101010101" charset="-122"/>
              <a:cs typeface="华文楷体" panose="02010600040101010101" charset="-122"/>
            </a:endParaRPr>
          </a:p>
        </p:txBody>
      </p:sp>
      <p:sp>
        <p:nvSpPr>
          <p:cNvPr id="12" name="文本框 11"/>
          <p:cNvSpPr txBox="1"/>
          <p:nvPr/>
        </p:nvSpPr>
        <p:spPr>
          <a:xfrm>
            <a:off x="3352800" y="738505"/>
            <a:ext cx="2780242" cy="706755"/>
          </a:xfrm>
          <a:prstGeom prst="rect">
            <a:avLst/>
          </a:prstGeom>
          <a:noFill/>
        </p:spPr>
        <p:txBody>
          <a:bodyPr wrap="square" rtlCol="0">
            <a:spAutoFit/>
          </a:bodyPr>
          <a:lstStyle/>
          <a:p>
            <a:pPr algn="l"/>
            <a:r>
              <a:rPr lang="en-US" altLang="zh-CN" sz="4000" dirty="0" err="1" smtClean="0">
                <a:effectLst>
                  <a:outerShdw blurRad="38100" dist="19050" dir="2700000" algn="tl" rotWithShape="0">
                    <a:schemeClr val="dk1">
                      <a:alpha val="40000"/>
                    </a:schemeClr>
                  </a:outerShdw>
                </a:effectLst>
              </a:rPr>
              <a:t>Timetree</a:t>
            </a:r>
            <a:endParaRPr lang="en-US" altLang="zh-CN" sz="4000" dirty="0">
              <a:solidFill>
                <a:schemeClr val="tx1"/>
              </a:solidFill>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81" y="2391180"/>
            <a:ext cx="4075491" cy="3280685"/>
          </a:xfrm>
          <a:prstGeom prst="rect">
            <a:avLst/>
          </a:prstGeom>
        </p:spPr>
      </p:pic>
      <p:sp>
        <p:nvSpPr>
          <p:cNvPr id="3" name="文本框 2"/>
          <p:cNvSpPr txBox="1"/>
          <p:nvPr/>
        </p:nvSpPr>
        <p:spPr>
          <a:xfrm>
            <a:off x="5257800" y="2877361"/>
            <a:ext cx="3451860" cy="2308324"/>
          </a:xfrm>
          <a:prstGeom prst="rect">
            <a:avLst/>
          </a:prstGeom>
          <a:noFill/>
        </p:spPr>
        <p:txBody>
          <a:bodyPr wrap="square" rtlCol="0">
            <a:spAutoFit/>
          </a:bodyPr>
          <a:lstStyle/>
          <a:p>
            <a:r>
              <a:rPr lang="en-US" altLang="zh-CN" dirty="0"/>
              <a:t>TIMETREEs were not invented with molecular data</a:t>
            </a:r>
            <a:r>
              <a:rPr lang="en-US" altLang="zh-CN" dirty="0" smtClean="0"/>
              <a:t>.</a:t>
            </a:r>
          </a:p>
          <a:p>
            <a:endParaRPr lang="en-US" altLang="zh-CN" dirty="0"/>
          </a:p>
          <a:p>
            <a:r>
              <a:rPr lang="en-US" altLang="zh-CN" dirty="0" smtClean="0"/>
              <a:t>In </a:t>
            </a:r>
            <a:r>
              <a:rPr lang="en-US" altLang="zh-CN" dirty="0"/>
              <a:t>fact, Darwin’s only figure in the Origin of Species is essentially a </a:t>
            </a:r>
            <a:r>
              <a:rPr lang="en-US" altLang="zh-CN" dirty="0" err="1"/>
              <a:t>timetree</a:t>
            </a:r>
            <a:r>
              <a:rPr lang="en-US" altLang="zh-CN" dirty="0"/>
              <a:t>, a hypothetical one, scaled to generations rather than years</a:t>
            </a:r>
            <a:endParaRPr lang="zh-CN" altLang="zh-CN" dirty="0"/>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4079715-1546-4f8b-83ea-50efbd197199[1]"/>
          <p:cNvPicPr>
            <a:picLocks noChangeAspect="1"/>
          </p:cNvPicPr>
          <p:nvPr/>
        </p:nvPicPr>
        <p:blipFill>
          <a:blip r:embed="rId2"/>
          <a:stretch>
            <a:fillRect/>
          </a:stretch>
        </p:blipFill>
        <p:spPr>
          <a:xfrm>
            <a:off x="7295515" y="235585"/>
            <a:ext cx="1566545" cy="1550035"/>
          </a:xfrm>
          <a:prstGeom prst="rect">
            <a:avLst/>
          </a:prstGeom>
        </p:spPr>
      </p:pic>
      <p:sp>
        <p:nvSpPr>
          <p:cNvPr id="5" name="文本框 4"/>
          <p:cNvSpPr txBox="1"/>
          <p:nvPr/>
        </p:nvSpPr>
        <p:spPr>
          <a:xfrm>
            <a:off x="418214" y="348882"/>
            <a:ext cx="6072505" cy="1323439"/>
          </a:xfrm>
          <a:prstGeom prst="rect">
            <a:avLst/>
          </a:prstGeom>
          <a:noFill/>
        </p:spPr>
        <p:txBody>
          <a:bodyPr wrap="square" rtlCol="0">
            <a:spAutoFit/>
          </a:bodyPr>
          <a:lstStyle/>
          <a:p>
            <a:pPr algn="l"/>
            <a:r>
              <a:rPr lang="en-US" altLang="zh-CN" sz="4000" dirty="0" err="1" smtClean="0">
                <a:effectLst>
                  <a:outerShdw blurRad="38100" dist="19050" dir="2700000" algn="tl" rotWithShape="0">
                    <a:schemeClr val="dk1">
                      <a:alpha val="40000"/>
                    </a:schemeClr>
                  </a:outerShdw>
                </a:effectLst>
              </a:rPr>
              <a:t>Timetree</a:t>
            </a:r>
            <a:r>
              <a:rPr lang="en-US" altLang="zh-CN" sz="4000" dirty="0" smtClean="0">
                <a:effectLst>
                  <a:outerShdw blurRad="38100" dist="19050" dir="2700000" algn="tl" rotWithShape="0">
                    <a:schemeClr val="dk1">
                      <a:alpha val="40000"/>
                    </a:schemeClr>
                  </a:outerShdw>
                </a:effectLst>
              </a:rPr>
              <a:t> based on </a:t>
            </a:r>
            <a:r>
              <a:rPr lang="en-US" altLang="zh-CN" sz="4000" dirty="0" err="1" smtClean="0">
                <a:effectLst>
                  <a:outerShdw blurRad="38100" dist="19050" dir="2700000" algn="tl" rotWithShape="0">
                    <a:schemeClr val="dk1">
                      <a:alpha val="40000"/>
                    </a:schemeClr>
                  </a:outerShdw>
                </a:effectLst>
              </a:rPr>
              <a:t>phlylogenetic</a:t>
            </a:r>
            <a:r>
              <a:rPr lang="en-US" altLang="zh-CN" sz="4000" dirty="0" smtClean="0">
                <a:effectLst>
                  <a:outerShdw blurRad="38100" dist="19050" dir="2700000" algn="tl" rotWithShape="0">
                    <a:schemeClr val="dk1">
                      <a:alpha val="40000"/>
                    </a:schemeClr>
                  </a:outerShdw>
                </a:effectLst>
              </a:rPr>
              <a:t> tree  </a:t>
            </a:r>
            <a:endParaRPr lang="en-US" altLang="zh-CN" sz="4000" dirty="0">
              <a:solidFill>
                <a:schemeClr val="tx1"/>
              </a:solidFill>
              <a:effectLst>
                <a:outerShdw blurRad="38100" dist="19050" dir="2700000" algn="tl" rotWithShape="0">
                  <a:schemeClr val="dk1">
                    <a:alpha val="40000"/>
                  </a:schemeClr>
                </a:outerShdw>
              </a:effectLst>
            </a:endParaRPr>
          </a:p>
        </p:txBody>
      </p:sp>
      <p:pic>
        <p:nvPicPr>
          <p:cNvPr id="3" name="图片 2"/>
          <p:cNvPicPr>
            <a:picLocks noChangeAspect="1"/>
          </p:cNvPicPr>
          <p:nvPr/>
        </p:nvPicPr>
        <p:blipFill>
          <a:blip r:embed="rId3"/>
          <a:stretch>
            <a:fillRect/>
          </a:stretch>
        </p:blipFill>
        <p:spPr>
          <a:xfrm>
            <a:off x="533400" y="1675865"/>
            <a:ext cx="6565763" cy="3530734"/>
          </a:xfrm>
          <a:prstGeom prst="rect">
            <a:avLst/>
          </a:prstGeom>
        </p:spPr>
      </p:pic>
      <p:sp>
        <p:nvSpPr>
          <p:cNvPr id="4" name="文本框 3"/>
          <p:cNvSpPr txBox="1"/>
          <p:nvPr/>
        </p:nvSpPr>
        <p:spPr>
          <a:xfrm flipH="1">
            <a:off x="6096000" y="2057400"/>
            <a:ext cx="2613660" cy="923330"/>
          </a:xfrm>
          <a:prstGeom prst="rect">
            <a:avLst/>
          </a:prstGeom>
          <a:noFill/>
        </p:spPr>
        <p:txBody>
          <a:bodyPr wrap="square" rtlCol="0">
            <a:spAutoFit/>
          </a:bodyPr>
          <a:lstStyle/>
          <a:p>
            <a:r>
              <a:rPr lang="en-US" altLang="zh-CN" dirty="0" smtClean="0"/>
              <a:t>Branch length roughly represents  nucleotide substitutions</a:t>
            </a:r>
            <a:endParaRPr lang="zh-CN" altLang="en-US" dirty="0"/>
          </a:p>
        </p:txBody>
      </p:sp>
      <p:sp>
        <p:nvSpPr>
          <p:cNvPr id="11" name="文本框 10"/>
          <p:cNvSpPr txBox="1"/>
          <p:nvPr/>
        </p:nvSpPr>
        <p:spPr>
          <a:xfrm>
            <a:off x="6091555" y="3438172"/>
            <a:ext cx="2407919" cy="1200329"/>
          </a:xfrm>
          <a:prstGeom prst="rect">
            <a:avLst/>
          </a:prstGeom>
          <a:noFill/>
        </p:spPr>
        <p:txBody>
          <a:bodyPr wrap="square" rtlCol="0">
            <a:spAutoFit/>
          </a:bodyPr>
          <a:lstStyle/>
          <a:p>
            <a:r>
              <a:rPr lang="en-US" altLang="zh-CN"/>
              <a:t>On the other hand, the branch length indicates the time scale of evolution.</a:t>
            </a:r>
            <a:endParaRPr lang="zh-CN" altLang="en-US" dirty="0"/>
          </a:p>
        </p:txBody>
      </p:sp>
      <p:pic>
        <p:nvPicPr>
          <p:cNvPr id="12" name="图片 11"/>
          <p:cNvPicPr>
            <a:picLocks noChangeAspect="1"/>
          </p:cNvPicPr>
          <p:nvPr/>
        </p:nvPicPr>
        <p:blipFill>
          <a:blip r:embed="rId4"/>
          <a:stretch>
            <a:fillRect/>
          </a:stretch>
        </p:blipFill>
        <p:spPr>
          <a:xfrm>
            <a:off x="6509702" y="4703627"/>
            <a:ext cx="1571625" cy="1574043"/>
          </a:xfrm>
          <a:prstGeom prst="rect">
            <a:avLst/>
          </a:prstGeom>
        </p:spPr>
      </p:pic>
      <p:sp>
        <p:nvSpPr>
          <p:cNvPr id="13" name="文本框 12"/>
          <p:cNvSpPr txBox="1"/>
          <p:nvPr/>
        </p:nvSpPr>
        <p:spPr>
          <a:xfrm>
            <a:off x="2743200" y="5955787"/>
            <a:ext cx="3962400" cy="369332"/>
          </a:xfrm>
          <a:prstGeom prst="rect">
            <a:avLst/>
          </a:prstGeom>
          <a:noFill/>
        </p:spPr>
        <p:txBody>
          <a:bodyPr wrap="square" rtlCol="0">
            <a:spAutoFit/>
          </a:bodyPr>
          <a:lstStyle/>
          <a:p>
            <a:r>
              <a:rPr lang="en-US" altLang="zh-CN" dirty="0"/>
              <a:t>T</a:t>
            </a:r>
            <a:r>
              <a:rPr lang="en-US" altLang="zh-CN" dirty="0" smtClean="0"/>
              <a:t>o calibrate the time, we </a:t>
            </a:r>
            <a:r>
              <a:rPr lang="en-US" altLang="zh-CN" dirty="0"/>
              <a:t>need a ruler</a:t>
            </a:r>
            <a:endParaRPr lang="zh-CN" altLang="en-US"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4079715-1546-4f8b-83ea-50efbd197199[1]"/>
          <p:cNvPicPr>
            <a:picLocks noChangeAspect="1"/>
          </p:cNvPicPr>
          <p:nvPr/>
        </p:nvPicPr>
        <p:blipFill>
          <a:blip r:embed="rId2"/>
          <a:stretch>
            <a:fillRect/>
          </a:stretch>
        </p:blipFill>
        <p:spPr>
          <a:xfrm>
            <a:off x="7295515" y="235585"/>
            <a:ext cx="1566545" cy="1550035"/>
          </a:xfrm>
          <a:prstGeom prst="rect">
            <a:avLst/>
          </a:prstGeom>
        </p:spPr>
      </p:pic>
      <p:sp>
        <p:nvSpPr>
          <p:cNvPr id="3" name="文本框 2"/>
          <p:cNvSpPr txBox="1"/>
          <p:nvPr/>
        </p:nvSpPr>
        <p:spPr>
          <a:xfrm>
            <a:off x="2819400" y="825936"/>
            <a:ext cx="3962400" cy="646331"/>
          </a:xfrm>
          <a:prstGeom prst="rect">
            <a:avLst/>
          </a:prstGeom>
          <a:noFill/>
        </p:spPr>
        <p:txBody>
          <a:bodyPr wrap="square" rtlCol="0">
            <a:spAutoFit/>
          </a:bodyPr>
          <a:lstStyle/>
          <a:p>
            <a:r>
              <a:rPr lang="en-US" altLang="zh-CN" sz="3600" dirty="0" smtClean="0"/>
              <a:t>Ruler, Where to find </a:t>
            </a:r>
            <a:endParaRPr lang="zh-CN" altLang="en-US" sz="3600" dirty="0"/>
          </a:p>
        </p:txBody>
      </p:sp>
      <p:pic>
        <p:nvPicPr>
          <p:cNvPr id="5" name="图片 4"/>
          <p:cNvPicPr>
            <a:picLocks noChangeAspect="1"/>
          </p:cNvPicPr>
          <p:nvPr/>
        </p:nvPicPr>
        <p:blipFill>
          <a:blip r:embed="rId3"/>
          <a:stretch>
            <a:fillRect/>
          </a:stretch>
        </p:blipFill>
        <p:spPr>
          <a:xfrm>
            <a:off x="4830726" y="2434985"/>
            <a:ext cx="3152960" cy="2065924"/>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57400"/>
            <a:ext cx="3422650" cy="282109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124200" y="5264978"/>
            <a:ext cx="2895600" cy="369332"/>
          </a:xfrm>
          <a:prstGeom prst="rect">
            <a:avLst/>
          </a:prstGeom>
          <a:noFill/>
        </p:spPr>
        <p:txBody>
          <a:bodyPr wrap="square" rtlCol="0">
            <a:spAutoFit/>
          </a:bodyPr>
          <a:lstStyle/>
          <a:p>
            <a:r>
              <a:rPr lang="en-US" altLang="zh-CN" dirty="0" smtClean="0"/>
              <a:t>Molecular clock and fossil</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dmin\AppData\Local\Microsoft\Windows\INetCache\Content.Word\Molecular_clock.gif"/>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09800"/>
            <a:ext cx="4246880" cy="3048000"/>
          </a:xfrm>
          <a:prstGeom prst="rect">
            <a:avLst/>
          </a:prstGeom>
          <a:noFill/>
          <a:ln>
            <a:noFill/>
          </a:ln>
        </p:spPr>
      </p:pic>
      <p:sp>
        <p:nvSpPr>
          <p:cNvPr id="5" name="文本框 4"/>
          <p:cNvSpPr txBox="1"/>
          <p:nvPr/>
        </p:nvSpPr>
        <p:spPr>
          <a:xfrm>
            <a:off x="2895600" y="762000"/>
            <a:ext cx="5105400" cy="923330"/>
          </a:xfrm>
          <a:prstGeom prst="rect">
            <a:avLst/>
          </a:prstGeom>
          <a:noFill/>
        </p:spPr>
        <p:txBody>
          <a:bodyPr wrap="square" rtlCol="0">
            <a:spAutoFit/>
          </a:bodyPr>
          <a:lstStyle/>
          <a:p>
            <a:r>
              <a:rPr lang="en-US" altLang="zh-CN" sz="3600" dirty="0"/>
              <a:t>Molecular clock</a:t>
            </a:r>
            <a:endParaRPr lang="zh-CN" altLang="zh-CN" sz="3600" dirty="0"/>
          </a:p>
          <a:p>
            <a:endParaRPr lang="zh-CN" altLang="en-US" dirty="0"/>
          </a:p>
        </p:txBody>
      </p:sp>
      <p:sp>
        <p:nvSpPr>
          <p:cNvPr id="6" name="文本框 5"/>
          <p:cNvSpPr txBox="1"/>
          <p:nvPr/>
        </p:nvSpPr>
        <p:spPr>
          <a:xfrm>
            <a:off x="5638800" y="2247014"/>
            <a:ext cx="2895600" cy="2862322"/>
          </a:xfrm>
          <a:prstGeom prst="rect">
            <a:avLst/>
          </a:prstGeom>
          <a:noFill/>
        </p:spPr>
        <p:txBody>
          <a:bodyPr wrap="square" rtlCol="0">
            <a:spAutoFit/>
          </a:bodyPr>
          <a:lstStyle/>
          <a:p>
            <a:r>
              <a:rPr lang="en-US" altLang="zh-CN" dirty="0"/>
              <a:t>The basic principle of molecular clocks is that there is a strong enough correlation between molecular changes and geologic time, such that rate can be used to measure time in parts of tree lacking a calibration time</a:t>
            </a:r>
            <a:endParaRPr lang="zh-CN" altLang="zh-CN" dirty="0"/>
          </a:p>
          <a:p>
            <a:endParaRPr lang="zh-CN" altLang="en-US" dirty="0"/>
          </a:p>
        </p:txBody>
      </p:sp>
    </p:spTree>
    <p:extLst>
      <p:ext uri="{BB962C8B-B14F-4D97-AF65-F5344CB8AC3E}">
        <p14:creationId xmlns:p14="http://schemas.microsoft.com/office/powerpoint/2010/main" val="3571829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C:\Users\admin\Desktop\model.png"/>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5426710" cy="3200400"/>
          </a:xfrm>
          <a:prstGeom prst="rect">
            <a:avLst/>
          </a:prstGeom>
          <a:noFill/>
          <a:ln>
            <a:noFill/>
          </a:ln>
        </p:spPr>
      </p:pic>
      <p:sp>
        <p:nvSpPr>
          <p:cNvPr id="4" name="文本框 3"/>
          <p:cNvSpPr txBox="1"/>
          <p:nvPr/>
        </p:nvSpPr>
        <p:spPr>
          <a:xfrm>
            <a:off x="5731510" y="3260674"/>
            <a:ext cx="3352800" cy="1754326"/>
          </a:xfrm>
          <a:prstGeom prst="rect">
            <a:avLst/>
          </a:prstGeom>
          <a:noFill/>
        </p:spPr>
        <p:txBody>
          <a:bodyPr wrap="square" rtlCol="0">
            <a:spAutoFit/>
          </a:bodyPr>
          <a:lstStyle/>
          <a:p>
            <a:r>
              <a:rPr lang="en-US" altLang="zh-CN" dirty="0"/>
              <a:t>fossils under each layer of soil enabled us to clarify the certain time between their generation and extinction, and reveal a picture of evolution history</a:t>
            </a:r>
            <a:endParaRPr lang="zh-CN" altLang="zh-CN" dirty="0"/>
          </a:p>
          <a:p>
            <a:endParaRPr lang="zh-CN" altLang="en-US" dirty="0"/>
          </a:p>
        </p:txBody>
      </p:sp>
      <p:sp>
        <p:nvSpPr>
          <p:cNvPr id="6" name="文本框 5"/>
          <p:cNvSpPr txBox="1"/>
          <p:nvPr/>
        </p:nvSpPr>
        <p:spPr>
          <a:xfrm>
            <a:off x="3048000" y="704706"/>
            <a:ext cx="3550919" cy="646331"/>
          </a:xfrm>
          <a:prstGeom prst="rect">
            <a:avLst/>
          </a:prstGeom>
          <a:noFill/>
        </p:spPr>
        <p:txBody>
          <a:bodyPr wrap="square" rtlCol="0">
            <a:spAutoFit/>
          </a:bodyPr>
          <a:lstStyle/>
          <a:p>
            <a:r>
              <a:rPr lang="en-US" altLang="zh-CN" sz="3600" dirty="0" smtClean="0"/>
              <a:t>Fossil calibration</a:t>
            </a:r>
            <a:endParaRPr lang="zh-CN" altLang="en-US" sz="3600" dirty="0"/>
          </a:p>
        </p:txBody>
      </p:sp>
    </p:spTree>
    <p:extLst>
      <p:ext uri="{BB962C8B-B14F-4D97-AF65-F5344CB8AC3E}">
        <p14:creationId xmlns:p14="http://schemas.microsoft.com/office/powerpoint/2010/main" val="325085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52600" y="925805"/>
            <a:ext cx="6705600" cy="646331"/>
          </a:xfrm>
          <a:prstGeom prst="rect">
            <a:avLst/>
          </a:prstGeom>
          <a:noFill/>
        </p:spPr>
        <p:txBody>
          <a:bodyPr wrap="square" rtlCol="0">
            <a:spAutoFit/>
          </a:bodyPr>
          <a:lstStyle/>
          <a:p>
            <a:r>
              <a:rPr lang="en-US" altLang="zh-CN" sz="3600" dirty="0" smtClean="0"/>
              <a:t>Where to find related fossil</a:t>
            </a:r>
            <a:endParaRPr lang="zh-CN" altLang="en-US" sz="3600" dirty="0"/>
          </a:p>
        </p:txBody>
      </p:sp>
      <p:sp>
        <p:nvSpPr>
          <p:cNvPr id="5" name="文本框 4"/>
          <p:cNvSpPr txBox="1"/>
          <p:nvPr/>
        </p:nvSpPr>
        <p:spPr>
          <a:xfrm>
            <a:off x="5105400" y="2312804"/>
            <a:ext cx="5034516" cy="923330"/>
          </a:xfrm>
          <a:prstGeom prst="rect">
            <a:avLst/>
          </a:prstGeom>
          <a:noFill/>
        </p:spPr>
        <p:txBody>
          <a:bodyPr wrap="square" rtlCol="0">
            <a:spAutoFit/>
          </a:bodyPr>
          <a:lstStyle/>
          <a:p>
            <a:r>
              <a:rPr lang="en-US" altLang="zh-CN" dirty="0"/>
              <a:t>-Morphological analyze process,</a:t>
            </a:r>
          </a:p>
          <a:p>
            <a:endParaRPr lang="en-US" altLang="zh-CN" dirty="0" smtClean="0"/>
          </a:p>
          <a:p>
            <a:r>
              <a:rPr lang="en-US" altLang="zh-CN" dirty="0" smtClean="0"/>
              <a:t>-*(Ancient </a:t>
            </a:r>
            <a:r>
              <a:rPr lang="en-US" altLang="zh-CN" dirty="0"/>
              <a:t>DNA </a:t>
            </a:r>
            <a:r>
              <a:rPr lang="en-US" altLang="zh-CN" dirty="0" smtClean="0"/>
              <a:t>sequence)</a:t>
            </a:r>
            <a:endParaRPr lang="en-US" altLang="zh-CN"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12804"/>
            <a:ext cx="3581400" cy="1811921"/>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475381"/>
            <a:ext cx="3352800" cy="1392019"/>
          </a:xfrm>
          <a:prstGeom prst="rect">
            <a:avLst/>
          </a:prstGeom>
        </p:spPr>
      </p:pic>
      <p:sp>
        <p:nvSpPr>
          <p:cNvPr id="10" name="文本框 9"/>
          <p:cNvSpPr txBox="1"/>
          <p:nvPr/>
        </p:nvSpPr>
        <p:spPr>
          <a:xfrm>
            <a:off x="5141743" y="3688080"/>
            <a:ext cx="3017519" cy="1754326"/>
          </a:xfrm>
          <a:prstGeom prst="rect">
            <a:avLst/>
          </a:prstGeom>
          <a:noFill/>
        </p:spPr>
        <p:txBody>
          <a:bodyPr wrap="square" rtlCol="0">
            <a:spAutoFit/>
          </a:bodyPr>
          <a:lstStyle/>
          <a:p>
            <a:r>
              <a:rPr lang="en-US" altLang="zh-CN" dirty="0"/>
              <a:t>S</a:t>
            </a:r>
            <a:r>
              <a:rPr lang="en-US" altLang="zh-CN" dirty="0" smtClean="0"/>
              <a:t>earch related fossil in Database : </a:t>
            </a:r>
          </a:p>
          <a:p>
            <a:endParaRPr lang="en-US" altLang="zh-CN" dirty="0" smtClean="0"/>
          </a:p>
          <a:p>
            <a:r>
              <a:rPr lang="en-US" altLang="zh-CN" dirty="0">
                <a:hlinkClick r:id="rId4"/>
              </a:rPr>
              <a:t>fossilcalibrations.org</a:t>
            </a:r>
            <a:r>
              <a:rPr lang="en-US" altLang="zh-CN" dirty="0" smtClean="0">
                <a:hlinkClick r:id="rId4"/>
              </a:rPr>
              <a:t>/</a:t>
            </a:r>
          </a:p>
          <a:p>
            <a:endParaRPr lang="en-US" altLang="zh-CN" dirty="0">
              <a:hlinkClick r:id="rId4"/>
            </a:endParaRPr>
          </a:p>
          <a:p>
            <a:r>
              <a:rPr lang="en-US" altLang="zh-CN" dirty="0" smtClean="0">
                <a:hlinkClick r:id="rId4"/>
              </a:rPr>
              <a:t>http</a:t>
            </a:r>
            <a:r>
              <a:rPr lang="en-US" altLang="zh-CN" dirty="0">
                <a:hlinkClick r:id="rId4"/>
              </a:rPr>
              <a:t>://timetree.org/</a:t>
            </a:r>
            <a:endParaRPr lang="zh-CN" altLang="en-US" dirty="0"/>
          </a:p>
        </p:txBody>
      </p:sp>
    </p:spTree>
    <p:extLst>
      <p:ext uri="{BB962C8B-B14F-4D97-AF65-F5344CB8AC3E}">
        <p14:creationId xmlns:p14="http://schemas.microsoft.com/office/powerpoint/2010/main" val="1657310469"/>
      </p:ext>
    </p:extLst>
  </p:cSld>
  <p:clrMapOvr>
    <a:masterClrMapping/>
  </p:clrMapOvr>
</p:sld>
</file>

<file path=ppt/theme/theme1.xml><?xml version="1.0" encoding="utf-8"?>
<a:theme xmlns:a="http://schemas.openxmlformats.org/drawingml/2006/main" name="2014EvolMee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2014EvolMeeting.thmx</Template>
  <TotalTime>407</TotalTime>
  <Words>636</Words>
  <Application>Microsoft Office PowerPoint</Application>
  <PresentationFormat>全屏显示(4:3)</PresentationFormat>
  <Paragraphs>101</Paragraphs>
  <Slides>22</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22</vt:i4>
      </vt:variant>
    </vt:vector>
  </HeadingPairs>
  <TitlesOfParts>
    <vt:vector size="28" baseType="lpstr">
      <vt:lpstr>等线</vt:lpstr>
      <vt:lpstr>华文楷体</vt:lpstr>
      <vt:lpstr>宋体</vt:lpstr>
      <vt:lpstr>Arial</vt:lpstr>
      <vt:lpstr>Calibri</vt:lpstr>
      <vt:lpstr>2014EvolMeeting</vt:lpstr>
      <vt:lpstr>TIME CALIBRATION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How to use Mega running analysis for construction of time tree</vt:lpstr>
      <vt:lpstr>GUI Version</vt:lpstr>
      <vt:lpstr>RelTime-ML, demonstrating how to use it</vt:lpstr>
      <vt:lpstr>Pin out your outgroup and set your constrain age</vt:lpstr>
      <vt:lpstr>A tree was constructed</vt:lpstr>
      <vt:lpstr>Command line Version</vt:lpstr>
      <vt:lpstr>Outgroup information</vt:lpstr>
      <vt:lpstr>File include max and min age information, calibration information</vt:lpstr>
      <vt:lpstr>RelTime control file</vt:lpstr>
      <vt:lpstr>Command line for running</vt:lpstr>
      <vt:lpstr>More help</vt:lpstr>
      <vt:lpstr>Thanks</vt:lpstr>
    </vt:vector>
  </TitlesOfParts>
  <Company>unl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Liu Suhan</cp:lastModifiedBy>
  <cp:revision>111</cp:revision>
  <dcterms:created xsi:type="dcterms:W3CDTF">2017-05-19T12:46:00Z</dcterms:created>
  <dcterms:modified xsi:type="dcterms:W3CDTF">2020-01-05T10:07:24Z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2052-11.1.0.8986</vt:lpwstr>
  </property>
</Properties>
</file>