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76" r:id="rId3"/>
    <p:sldId id="615" r:id="rId4"/>
    <p:sldId id="616" r:id="rId5"/>
    <p:sldId id="617" r:id="rId6"/>
    <p:sldId id="613" r:id="rId7"/>
    <p:sldId id="540" r:id="rId8"/>
    <p:sldId id="275" r:id="rId9"/>
    <p:sldId id="258" r:id="rId10"/>
    <p:sldId id="259" r:id="rId11"/>
    <p:sldId id="261" r:id="rId12"/>
    <p:sldId id="262" r:id="rId13"/>
    <p:sldId id="273" r:id="rId14"/>
    <p:sldId id="594" r:id="rId15"/>
    <p:sldId id="618" r:id="rId16"/>
    <p:sldId id="595" r:id="rId17"/>
    <p:sldId id="538" r:id="rId18"/>
    <p:sldId id="263" r:id="rId19"/>
    <p:sldId id="277" r:id="rId20"/>
    <p:sldId id="593" r:id="rId21"/>
    <p:sldId id="542" r:id="rId22"/>
    <p:sldId id="265" r:id="rId23"/>
    <p:sldId id="278" r:id="rId24"/>
    <p:sldId id="280" r:id="rId25"/>
    <p:sldId id="266" r:id="rId26"/>
    <p:sldId id="597" r:id="rId27"/>
    <p:sldId id="269" r:id="rId28"/>
    <p:sldId id="279" r:id="rId29"/>
    <p:sldId id="600" r:id="rId30"/>
    <p:sldId id="270" r:id="rId31"/>
    <p:sldId id="601" r:id="rId32"/>
    <p:sldId id="499" r:id="rId33"/>
    <p:sldId id="603" r:id="rId34"/>
    <p:sldId id="609" r:id="rId35"/>
    <p:sldId id="267" r:id="rId36"/>
    <p:sldId id="272" r:id="rId37"/>
    <p:sldId id="612" r:id="rId38"/>
    <p:sldId id="602" r:id="rId39"/>
    <p:sldId id="604" r:id="rId40"/>
    <p:sldId id="605" r:id="rId41"/>
    <p:sldId id="264" r:id="rId42"/>
    <p:sldId id="497" r:id="rId43"/>
    <p:sldId id="610" r:id="rId44"/>
    <p:sldId id="607" r:id="rId45"/>
    <p:sldId id="608" r:id="rId46"/>
    <p:sldId id="498" r:id="rId47"/>
    <p:sldId id="260" r:id="rId48"/>
    <p:sldId id="606" r:id="rId49"/>
    <p:sldId id="268" r:id="rId50"/>
    <p:sldId id="623" r:id="rId51"/>
    <p:sldId id="624" r:id="rId52"/>
    <p:sldId id="614" r:id="rId53"/>
    <p:sldId id="619" r:id="rId54"/>
    <p:sldId id="620" r:id="rId55"/>
    <p:sldId id="621" r:id="rId56"/>
    <p:sldId id="622" r:id="rId57"/>
    <p:sldId id="500" r:id="rId58"/>
  </p:sldIdLst>
  <p:sldSz cx="6858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6" autoAdjust="0"/>
    <p:restoredTop sz="94660"/>
  </p:normalViewPr>
  <p:slideViewPr>
    <p:cSldViewPr>
      <p:cViewPr>
        <p:scale>
          <a:sx n="133" d="100"/>
          <a:sy n="133" d="100"/>
        </p:scale>
        <p:origin x="846" y="5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7221-C7C5-4111-84E6-E64671DD2BBE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21C6-66AF-4E11-9B45-60E60AC88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1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9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softwares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0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Fluorescence activated Cell sorting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6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Within a reference genome ; without a reference genome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3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6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Trinity.fasta</a:t>
            </a:r>
            <a:r>
              <a:rPr lang="en-US" altLang="zh-CN" dirty="0"/>
              <a:t> was used to blast against the database for annotation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1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(3 replicates)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99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373B7-53D3-41F4-898B-06BA1E613A1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9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graph shows five categories of alternative splice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4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B21C6-66AF-4E11-9B45-60E60AC88C9B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2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1597826"/>
            <a:ext cx="58293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6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46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4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0" y="204795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4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4025510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81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8F5-7C8A-4888-88A1-94246434BFAD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6598-DA79-4FDC-9282-DED0696CE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ontolog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xiaojikuaipao/p/7190779.html" TargetMode="External"/><Relationship Id="rId2" Type="http://schemas.openxmlformats.org/officeDocument/2006/relationships/hyperlink" Target="http://www.ensembl.org/biomart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www.genome.jp/tools/kaa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2676" y="951572"/>
            <a:ext cx="5829300" cy="826889"/>
          </a:xfrm>
        </p:spPr>
        <p:txBody>
          <a:bodyPr/>
          <a:lstStyle/>
          <a:p>
            <a:r>
              <a:rPr lang="en-US" altLang="zh-CN" dirty="0"/>
              <a:t>Transcriptome analysis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05064" y="2968997"/>
            <a:ext cx="1656184" cy="826889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Tao Zhou</a:t>
            </a:r>
          </a:p>
          <a:p>
            <a:r>
              <a:rPr lang="en-US" altLang="zh-CN" sz="1200" dirty="0">
                <a:solidFill>
                  <a:schemeClr val="tx1"/>
                </a:solidFill>
              </a:rPr>
              <a:t>LMSE</a:t>
            </a:r>
          </a:p>
          <a:p>
            <a:r>
              <a:rPr lang="en-US" altLang="zh-CN" sz="1200" dirty="0">
                <a:solidFill>
                  <a:schemeClr val="tx1"/>
                </a:solidFill>
              </a:rPr>
              <a:t>2020.1.10</a:t>
            </a:r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65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39502"/>
            <a:ext cx="6172200" cy="432048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prstClr val="black"/>
                </a:solidFill>
              </a:rPr>
              <a:t>Quality control and Preprocessing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771551"/>
            <a:ext cx="6172200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1500" dirty="0"/>
              <a:t>2.Trimmomatic —— a versatile Java-based tool for </a:t>
            </a:r>
            <a:r>
              <a:rPr lang="en-US" altLang="zh-CN" sz="1500" dirty="0">
                <a:solidFill>
                  <a:srgbClr val="FF0000"/>
                </a:solidFill>
              </a:rPr>
              <a:t>preprocessing</a:t>
            </a:r>
            <a:r>
              <a:rPr lang="en-US" altLang="zh-CN" sz="1500" dirty="0"/>
              <a:t> reads.(remove adapters and trim reads in different ways based on quality)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275" dirty="0">
                <a:solidFill>
                  <a:srgbClr val="00B050"/>
                </a:solidFill>
              </a:rPr>
              <a:t>java  –jar  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trimmomatic-0.32.jar  PE  SampleT12.R1.fastq  SampleT12.R2.fastq  T12paired1.fastq  T12unpaired1.fastq  T12paired2.fastq  T12unpaired2.fastq  </a:t>
            </a:r>
            <a:r>
              <a:rPr lang="en-US" altLang="zh-CN" sz="1275" dirty="0">
                <a:solidFill>
                  <a:srgbClr val="0070C0"/>
                </a:solidFill>
              </a:rPr>
              <a:t>ILLUMINACLIP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:TruSeq3-PE.fa:2:30:10 </a:t>
            </a:r>
            <a:r>
              <a:rPr lang="en-US" altLang="zh-CN" sz="1275" dirty="0">
                <a:solidFill>
                  <a:srgbClr val="0070C0"/>
                </a:solidFill>
              </a:rPr>
              <a:t>CROP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:107  </a:t>
            </a:r>
            <a:r>
              <a:rPr lang="en-US" altLang="zh-CN" sz="1275" dirty="0">
                <a:solidFill>
                  <a:srgbClr val="0070C0"/>
                </a:solidFill>
              </a:rPr>
              <a:t>HEADCROP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:2  </a:t>
            </a:r>
            <a:r>
              <a:rPr lang="en-US" altLang="zh-CN" sz="1275" dirty="0">
                <a:solidFill>
                  <a:srgbClr val="0070C0"/>
                </a:solidFill>
              </a:rPr>
              <a:t>SLIDINGWINDOW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:4:20  </a:t>
            </a:r>
            <a:r>
              <a:rPr lang="en-US" altLang="zh-CN" sz="1275" dirty="0">
                <a:solidFill>
                  <a:srgbClr val="0070C0"/>
                </a:solidFill>
              </a:rPr>
              <a:t>MINLEN</a:t>
            </a:r>
            <a:r>
              <a:rPr lang="en-US" altLang="zh-CN" sz="1275" dirty="0">
                <a:solidFill>
                  <a:schemeClr val="bg2">
                    <a:lumMod val="50000"/>
                  </a:schemeClr>
                </a:solidFill>
              </a:rPr>
              <a:t>:50</a:t>
            </a:r>
          </a:p>
          <a:p>
            <a:pPr marL="0" indent="0">
              <a:buNone/>
            </a:pPr>
            <a:endParaRPr lang="en-US" altLang="zh-CN" sz="1125" dirty="0"/>
          </a:p>
          <a:p>
            <a:pPr marL="0" indent="0">
              <a:buNone/>
            </a:pPr>
            <a:r>
              <a:rPr lang="en-US" altLang="zh-CN" sz="1125" dirty="0"/>
              <a:t>Output: T12paired1.fastq, T12unpaired1.fastq (R1)</a:t>
            </a:r>
          </a:p>
          <a:p>
            <a:pPr marL="0" indent="0">
              <a:buNone/>
            </a:pPr>
            <a:r>
              <a:rPr lang="en-US" altLang="zh-CN" sz="1125" dirty="0"/>
              <a:t>               T12paired2.fastq, T12unpaired2.fastq (R2)</a:t>
            </a:r>
          </a:p>
          <a:p>
            <a:pPr marL="0" indent="0">
              <a:buNone/>
            </a:pPr>
            <a:endParaRPr lang="en-US" altLang="zh-CN" sz="1125" dirty="0"/>
          </a:p>
          <a:p>
            <a:pPr marL="0" indent="0">
              <a:buNone/>
            </a:pPr>
            <a:endParaRPr lang="en-US" altLang="zh-CN" sz="1125" dirty="0"/>
          </a:p>
          <a:p>
            <a:pPr marL="0" indent="0">
              <a:buNone/>
            </a:pPr>
            <a:r>
              <a:rPr lang="en-US" altLang="zh-CN" sz="975" dirty="0"/>
              <a:t>ILLUMINACLIP: Cut adapter and other </a:t>
            </a:r>
            <a:r>
              <a:rPr lang="en-US" altLang="zh-CN" sz="975" dirty="0" err="1"/>
              <a:t>illumina</a:t>
            </a:r>
            <a:r>
              <a:rPr lang="en-US" altLang="zh-CN" sz="975" dirty="0"/>
              <a:t>-specific sequences from the read.</a:t>
            </a:r>
          </a:p>
          <a:p>
            <a:pPr marL="0" indent="0">
              <a:buNone/>
            </a:pPr>
            <a:r>
              <a:rPr lang="en-US" altLang="zh-CN" sz="975" dirty="0"/>
              <a:t>SLIDINGWINDOW: Perform a sliding window trimming, cutting once the average quality within the window falls below a threshold.</a:t>
            </a:r>
          </a:p>
          <a:p>
            <a:pPr marL="0" indent="0">
              <a:buNone/>
            </a:pPr>
            <a:r>
              <a:rPr lang="en-US" altLang="zh-CN" sz="975" dirty="0"/>
              <a:t>LEADING: Cut bases off the start of a read, if below a threshold quality</a:t>
            </a:r>
          </a:p>
          <a:p>
            <a:pPr marL="0" indent="0">
              <a:buNone/>
            </a:pPr>
            <a:r>
              <a:rPr lang="en-US" altLang="zh-CN" sz="975" dirty="0"/>
              <a:t>TRAILING: Cut bases off the end of a read, if below a threshold </a:t>
            </a:r>
            <a:r>
              <a:rPr lang="en-US" altLang="zh-CN" sz="975" dirty="0" err="1"/>
              <a:t>qualityInput</a:t>
            </a:r>
            <a:endParaRPr lang="en-US" altLang="zh-CN" sz="975" dirty="0"/>
          </a:p>
          <a:p>
            <a:pPr marL="0" indent="0">
              <a:buNone/>
            </a:pPr>
            <a:r>
              <a:rPr lang="en-US" altLang="zh-CN" sz="975" dirty="0"/>
              <a:t>CROP: Cut the read to a specified length</a:t>
            </a:r>
          </a:p>
          <a:p>
            <a:pPr marL="0" indent="0">
              <a:buNone/>
            </a:pPr>
            <a:r>
              <a:rPr lang="en-US" altLang="zh-CN" sz="975" dirty="0"/>
              <a:t>HEADCROP: Cut the specified number of bases from the start of the read</a:t>
            </a:r>
          </a:p>
          <a:p>
            <a:pPr marL="0" indent="0">
              <a:buNone/>
            </a:pPr>
            <a:r>
              <a:rPr lang="en-US" altLang="zh-CN" sz="975" dirty="0"/>
              <a:t>MINLEN: Drop the read if it is below a specified length</a:t>
            </a:r>
          </a:p>
        </p:txBody>
      </p:sp>
    </p:spTree>
    <p:extLst>
      <p:ext uri="{BB962C8B-B14F-4D97-AF65-F5344CB8AC3E}">
        <p14:creationId xmlns:p14="http://schemas.microsoft.com/office/powerpoint/2010/main" val="304647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100" dirty="0"/>
              <a:t>Aligning Reads to a Reference </a:t>
            </a:r>
            <a:endParaRPr lang="zh-CN" altLang="en-US" sz="2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500" dirty="0"/>
              <a:t>1.Downloading a existing Reference Index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CN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(</a:t>
            </a:r>
            <a:r>
              <a:rPr lang="en-US" altLang="zh-CN" sz="1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http://asia.ensembl.org/index.html</a:t>
            </a: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download genome FASTA files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altLang="zh-CN" sz="1500" dirty="0">
                <a:solidFill>
                  <a:srgbClr val="000000"/>
                </a:solidFill>
                <a:latin typeface="CourierStd"/>
              </a:rPr>
              <a:t> </a:t>
            </a:r>
            <a:r>
              <a:rPr lang="en-US" altLang="zh-CN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wget</a:t>
            </a: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ftp://ftp.ensembl.org/pub/release93/fasta/oreochromis_niloticus/</a:t>
            </a:r>
          </a:p>
          <a:p>
            <a:pPr marL="0" indent="0">
              <a:buNone/>
            </a:pPr>
            <a:r>
              <a:rPr lang="en-US" altLang="zh-CN" sz="1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US" altLang="zh-CN" sz="1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/Oreochromis_niloticus.Orenil1.0.dna.toplevel.fa.gz</a:t>
            </a:r>
          </a:p>
          <a:p>
            <a:pPr marL="0" indent="0">
              <a:buNone/>
            </a:pPr>
            <a:endParaRPr lang="en-US" altLang="zh-CN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 b. download GTF files (annotations)</a:t>
            </a:r>
          </a:p>
          <a:p>
            <a:pPr marL="0" indent="0">
              <a:buNone/>
            </a:pPr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$  </a:t>
            </a:r>
            <a:r>
              <a:rPr lang="en-US" altLang="zh-CN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wget</a:t>
            </a:r>
            <a:r>
              <a:rPr lang="en-US" altLang="zh-CN" sz="1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ftp://ftp.ensembl.org/pub/release-93/gtf/</a:t>
            </a:r>
          </a:p>
          <a:p>
            <a:pPr marL="0" indent="0">
              <a:buNone/>
            </a:pPr>
            <a:r>
              <a:rPr lang="en-US" altLang="zh-CN" sz="1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oreochromis_niloticus</a:t>
            </a:r>
            <a:r>
              <a:rPr lang="en-US" altLang="zh-CN" sz="1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/Oreochromis_niloticus.Orenil1.0.93.gtf.gz</a:t>
            </a:r>
            <a:endParaRPr lang="zh-CN" altLang="en-US" sz="15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2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664" y="499146"/>
            <a:ext cx="6172200" cy="31616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100" dirty="0"/>
              <a:t>Aligning Reads to a Reference Genome</a:t>
            </a:r>
            <a:endParaRPr lang="zh-CN" altLang="en-US" sz="2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1059582"/>
            <a:ext cx="61722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2. Build reference index--hisat2</a:t>
            </a:r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>
                <a:solidFill>
                  <a:srgbClr val="00B050"/>
                </a:solidFill>
              </a:rPr>
              <a:t>hisat2-build</a:t>
            </a:r>
            <a:r>
              <a:rPr lang="en-US" altLang="zh-CN" sz="1500" dirty="0"/>
              <a:t> </a:t>
            </a:r>
            <a:r>
              <a:rPr lang="en-US" altLang="zh-CN" sz="1500" dirty="0" err="1"/>
              <a:t>genome.fa</a:t>
            </a:r>
            <a:r>
              <a:rPr lang="en-US" altLang="zh-CN" sz="1500" dirty="0"/>
              <a:t> genome 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</a:t>
            </a:r>
            <a:r>
              <a:rPr lang="en-US" altLang="zh-CN" sz="1500" dirty="0">
                <a:solidFill>
                  <a:srgbClr val="0070C0"/>
                </a:solidFill>
              </a:rPr>
              <a:t>python3 </a:t>
            </a:r>
            <a:r>
              <a:rPr lang="en-US" altLang="zh-CN" sz="1500" dirty="0">
                <a:solidFill>
                  <a:srgbClr val="00B050"/>
                </a:solidFill>
              </a:rPr>
              <a:t>extract_exons.py</a:t>
            </a:r>
            <a:r>
              <a:rPr lang="en-US" altLang="zh-CN" sz="1500" dirty="0"/>
              <a:t> Oreochromis_niloticus.Orenil1.0.93.gtf &gt; </a:t>
            </a:r>
            <a:r>
              <a:rPr lang="en-US" altLang="zh-CN" sz="1500" dirty="0" err="1"/>
              <a:t>genome.exon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>
                <a:solidFill>
                  <a:srgbClr val="0070C0"/>
                </a:solidFill>
              </a:rPr>
              <a:t>python3</a:t>
            </a:r>
            <a:r>
              <a:rPr lang="en-US" altLang="zh-CN" sz="1500" dirty="0"/>
              <a:t> </a:t>
            </a:r>
            <a:r>
              <a:rPr lang="en-US" altLang="zh-CN" sz="1500" dirty="0">
                <a:solidFill>
                  <a:srgbClr val="00B050"/>
                </a:solidFill>
              </a:rPr>
              <a:t>extract_splice_sites.py</a:t>
            </a:r>
            <a:r>
              <a:rPr lang="en-US" altLang="zh-CN" sz="1500" dirty="0"/>
              <a:t> Oreochromis_niloticus.Orenil1.0.93.gtf &gt; </a:t>
            </a:r>
            <a:r>
              <a:rPr lang="en-US" altLang="zh-CN" sz="1500" dirty="0" err="1"/>
              <a:t>genome.ss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>
                <a:solidFill>
                  <a:srgbClr val="0070C0"/>
                </a:solidFill>
              </a:rPr>
              <a:t>python3  </a:t>
            </a:r>
            <a:r>
              <a:rPr lang="en-US" altLang="zh-CN" sz="1500" dirty="0">
                <a:solidFill>
                  <a:srgbClr val="00B050"/>
                </a:solidFill>
              </a:rPr>
              <a:t>extract_snps.py</a:t>
            </a:r>
            <a:r>
              <a:rPr lang="en-US" altLang="zh-CN" sz="1500" dirty="0"/>
              <a:t> snp142Common.txt &gt; </a:t>
            </a:r>
            <a:r>
              <a:rPr lang="en-US" altLang="zh-CN" sz="1500" dirty="0" err="1"/>
              <a:t>genome.snp</a:t>
            </a:r>
            <a:r>
              <a:rPr lang="en-US" altLang="zh-CN" sz="1500" dirty="0"/>
              <a:t> (optional)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>
                <a:solidFill>
                  <a:srgbClr val="00B050"/>
                </a:solidFill>
              </a:rPr>
              <a:t>hisat2-build</a:t>
            </a:r>
            <a:r>
              <a:rPr lang="en-US" altLang="zh-CN" sz="1500" dirty="0"/>
              <a:t> </a:t>
            </a:r>
            <a:r>
              <a:rPr lang="en-US" altLang="zh-CN" sz="1500" dirty="0" err="1"/>
              <a:t>genome.fa</a:t>
            </a:r>
            <a:r>
              <a:rPr lang="en-US" altLang="zh-CN" sz="1500" dirty="0"/>
              <a:t> --</a:t>
            </a:r>
            <a:r>
              <a:rPr lang="en-US" altLang="zh-CN" sz="1500" dirty="0" err="1"/>
              <a:t>snp</a:t>
            </a:r>
            <a:r>
              <a:rPr lang="en-US" altLang="zh-CN" sz="1500" dirty="0"/>
              <a:t> </a:t>
            </a:r>
            <a:r>
              <a:rPr lang="en-US" altLang="zh-CN" sz="1500" dirty="0" err="1"/>
              <a:t>genome.snp</a:t>
            </a:r>
            <a:r>
              <a:rPr lang="en-US" altLang="zh-CN" sz="1500" dirty="0"/>
              <a:t> --ss </a:t>
            </a:r>
            <a:r>
              <a:rPr lang="en-US" altLang="zh-CN" sz="1500" dirty="0" err="1"/>
              <a:t>genome.ss</a:t>
            </a:r>
            <a:r>
              <a:rPr lang="en-US" altLang="zh-CN" sz="1500" dirty="0"/>
              <a:t> --exon </a:t>
            </a:r>
            <a:r>
              <a:rPr lang="en-US" altLang="zh-CN" sz="1500" dirty="0" err="1"/>
              <a:t>genome.exon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genome_snp_tran</a:t>
            </a: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413125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425" dirty="0">
                <a:solidFill>
                  <a:prstClr val="black"/>
                </a:solidFill>
              </a:rPr>
              <a:t>III. Aligning reads to reference</a:t>
            </a:r>
          </a:p>
          <a:p>
            <a:pPr marL="0" indent="0">
              <a:buNone/>
            </a:pPr>
            <a:r>
              <a:rPr lang="en-US" altLang="zh-CN" sz="1425" dirty="0">
                <a:solidFill>
                  <a:prstClr val="black"/>
                </a:solidFill>
              </a:rPr>
              <a:t>$ </a:t>
            </a:r>
            <a:r>
              <a:rPr lang="en-US" altLang="zh-CN" sz="1425" dirty="0">
                <a:solidFill>
                  <a:srgbClr val="00B050"/>
                </a:solidFill>
              </a:rPr>
              <a:t>hisat2  </a:t>
            </a:r>
            <a:r>
              <a:rPr lang="en-US" altLang="zh-CN" sz="1425" dirty="0">
                <a:solidFill>
                  <a:srgbClr val="FF0000"/>
                </a:solidFill>
              </a:rPr>
              <a:t>--</a:t>
            </a:r>
            <a:r>
              <a:rPr lang="en-US" altLang="zh-CN" sz="1425" dirty="0" err="1">
                <a:solidFill>
                  <a:srgbClr val="FF0000"/>
                </a:solidFill>
              </a:rPr>
              <a:t>dta</a:t>
            </a:r>
            <a:r>
              <a:rPr lang="en-US" altLang="zh-CN" sz="1425" dirty="0">
                <a:solidFill>
                  <a:srgbClr val="FF0000"/>
                </a:solidFill>
              </a:rPr>
              <a:t>  </a:t>
            </a:r>
            <a:r>
              <a:rPr lang="en-US" altLang="zh-CN" sz="1425" dirty="0">
                <a:solidFill>
                  <a:prstClr val="black"/>
                </a:solidFill>
              </a:rPr>
              <a:t>-x ./grch38_tran/</a:t>
            </a:r>
            <a:r>
              <a:rPr lang="en-US" altLang="zh-CN" sz="1425" dirty="0" err="1">
                <a:solidFill>
                  <a:prstClr val="black"/>
                </a:solidFill>
              </a:rPr>
              <a:t>genome_snp_tran</a:t>
            </a:r>
            <a:r>
              <a:rPr lang="en-US" altLang="zh-CN" sz="1425" dirty="0">
                <a:solidFill>
                  <a:prstClr val="black"/>
                </a:solidFill>
              </a:rPr>
              <a:t> -1 T12paired1.fastq -2 </a:t>
            </a:r>
            <a:r>
              <a:rPr lang="en-US" altLang="zh-CN" sz="1425" dirty="0">
                <a:solidFill>
                  <a:srgbClr val="002060"/>
                </a:solidFill>
              </a:rPr>
              <a:t>T12paired2.fastq </a:t>
            </a:r>
            <a:r>
              <a:rPr lang="en-US" altLang="zh-CN" sz="1425" dirty="0">
                <a:solidFill>
                  <a:prstClr val="black"/>
                </a:solidFill>
              </a:rPr>
              <a:t> –S </a:t>
            </a:r>
            <a:r>
              <a:rPr lang="en-US" altLang="zh-CN" sz="1425" dirty="0">
                <a:solidFill>
                  <a:srgbClr val="1F497D"/>
                </a:solidFill>
              </a:rPr>
              <a:t>SRR534293.sam </a:t>
            </a:r>
          </a:p>
          <a:p>
            <a:pPr marL="0" indent="0">
              <a:buNone/>
            </a:pPr>
            <a:endParaRPr lang="en-US" altLang="zh-CN" sz="1425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zh-CN" sz="1425" dirty="0">
                <a:solidFill>
                  <a:prstClr val="black"/>
                </a:solidFill>
              </a:rPr>
              <a:t>$ </a:t>
            </a:r>
            <a:r>
              <a:rPr lang="en-US" altLang="zh-CN" sz="1425" dirty="0">
                <a:solidFill>
                  <a:srgbClr val="00B050"/>
                </a:solidFill>
              </a:rPr>
              <a:t>hisat2  </a:t>
            </a:r>
            <a:r>
              <a:rPr lang="en-US" altLang="zh-CN" sz="1425" dirty="0">
                <a:solidFill>
                  <a:srgbClr val="FF0000"/>
                </a:solidFill>
              </a:rPr>
              <a:t>--</a:t>
            </a:r>
            <a:r>
              <a:rPr lang="en-US" altLang="zh-CN" sz="1425" dirty="0" err="1">
                <a:solidFill>
                  <a:srgbClr val="FF0000"/>
                </a:solidFill>
              </a:rPr>
              <a:t>dta</a:t>
            </a:r>
            <a:r>
              <a:rPr lang="en-US" altLang="zh-CN" sz="1425" dirty="0">
                <a:solidFill>
                  <a:srgbClr val="FF0000"/>
                </a:solidFill>
              </a:rPr>
              <a:t>-cufflinks  </a:t>
            </a:r>
            <a:r>
              <a:rPr lang="en-US" altLang="zh-CN" sz="1425" dirty="0">
                <a:solidFill>
                  <a:prstClr val="black"/>
                </a:solidFill>
              </a:rPr>
              <a:t>-x ./grch38_tran/</a:t>
            </a:r>
            <a:r>
              <a:rPr lang="en-US" altLang="zh-CN" sz="1425" dirty="0" err="1">
                <a:solidFill>
                  <a:prstClr val="black"/>
                </a:solidFill>
              </a:rPr>
              <a:t>genome_snp_tran</a:t>
            </a:r>
            <a:r>
              <a:rPr lang="en-US" altLang="zh-CN" sz="1425" dirty="0">
                <a:solidFill>
                  <a:prstClr val="black"/>
                </a:solidFill>
              </a:rPr>
              <a:t> -1 T12paired1.fastq -2 </a:t>
            </a:r>
            <a:r>
              <a:rPr lang="en-US" altLang="zh-CN" sz="1425" dirty="0">
                <a:solidFill>
                  <a:srgbClr val="002060"/>
                </a:solidFill>
              </a:rPr>
              <a:t>T12paired2.fastq </a:t>
            </a:r>
            <a:r>
              <a:rPr lang="en-US" altLang="zh-CN" sz="1425" dirty="0">
                <a:solidFill>
                  <a:prstClr val="black"/>
                </a:solidFill>
              </a:rPr>
              <a:t> –S </a:t>
            </a:r>
            <a:r>
              <a:rPr lang="en-US" altLang="zh-CN" sz="1425" dirty="0">
                <a:solidFill>
                  <a:srgbClr val="1F497D"/>
                </a:solidFill>
              </a:rPr>
              <a:t>SRR534293.sam </a:t>
            </a:r>
            <a:r>
              <a:rPr lang="en-US" altLang="zh-CN" sz="1425" dirty="0"/>
              <a:t>(tailored for cufflinks )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00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D4AFD-FE1B-495C-AB12-C2E85252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De novo assembly(</a:t>
            </a:r>
            <a:r>
              <a:rPr lang="en-US" altLang="zh-CN" sz="2400" dirty="0" err="1"/>
              <a:t>transcpritome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53D4DA-E0A8-4862-950A-E8FA74C01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Software:</a:t>
            </a:r>
            <a:r>
              <a:rPr lang="zh-CN" altLang="en-US" dirty="0"/>
              <a:t> </a:t>
            </a:r>
            <a:r>
              <a:rPr lang="en-US" altLang="zh-CN" dirty="0"/>
              <a:t>Trinity</a:t>
            </a:r>
          </a:p>
          <a:p>
            <a:pPr marL="0" indent="0">
              <a:buNone/>
            </a:pPr>
            <a:r>
              <a:rPr lang="en-US" altLang="zh-CN" sz="1900" dirty="0"/>
              <a:t>Trinity consists of three separate programs: </a:t>
            </a:r>
          </a:p>
          <a:p>
            <a:pPr marL="0" indent="0">
              <a:buNone/>
            </a:pPr>
            <a:r>
              <a:rPr lang="en-US" altLang="zh-CN" sz="1900" dirty="0"/>
              <a:t>(a) Inchworm, which constructs initial contigs(</a:t>
            </a:r>
            <a:r>
              <a:rPr lang="en-US" altLang="zh-CN" sz="1900" dirty="0" err="1">
                <a:solidFill>
                  <a:srgbClr val="FF0000"/>
                </a:solidFill>
              </a:rPr>
              <a:t>kmer</a:t>
            </a:r>
            <a:r>
              <a:rPr lang="en-US" altLang="zh-CN" sz="1900" dirty="0"/>
              <a:t>), </a:t>
            </a:r>
          </a:p>
          <a:p>
            <a:endParaRPr lang="en-US" altLang="zh-CN" sz="1900" dirty="0"/>
          </a:p>
          <a:p>
            <a:pPr marL="0" indent="0">
              <a:buNone/>
            </a:pPr>
            <a:r>
              <a:rPr lang="en-US" altLang="zh-CN" sz="1900" dirty="0"/>
              <a:t>(b) Chrysalis, which clusters the contigs produced by Inchworm and creates a de </a:t>
            </a:r>
            <a:r>
              <a:rPr lang="en-US" altLang="zh-CN" sz="1900" dirty="0" err="1"/>
              <a:t>Bruijn</a:t>
            </a:r>
            <a:r>
              <a:rPr lang="en-US" altLang="zh-CN" sz="1900" dirty="0"/>
              <a:t> graph for each locus</a:t>
            </a:r>
          </a:p>
          <a:p>
            <a:endParaRPr lang="en-US" altLang="zh-CN" sz="1900" dirty="0"/>
          </a:p>
          <a:p>
            <a:pPr marL="0" indent="0">
              <a:buNone/>
            </a:pPr>
            <a:r>
              <a:rPr lang="en-US" altLang="zh-CN" sz="1900" dirty="0"/>
              <a:t>(c)Butterfly, which extracts the isoforms within each de </a:t>
            </a:r>
            <a:r>
              <a:rPr lang="en-US" altLang="zh-CN" sz="1900" dirty="0" err="1"/>
              <a:t>Bruijn</a:t>
            </a:r>
            <a:r>
              <a:rPr lang="en-US" altLang="zh-CN" sz="1900" dirty="0"/>
              <a:t> graph.</a:t>
            </a:r>
          </a:p>
          <a:p>
            <a:pPr marL="0" indent="0">
              <a:buNone/>
            </a:pPr>
            <a:endParaRPr lang="en-US" altLang="zh-CN" sz="1900" dirty="0"/>
          </a:p>
          <a:p>
            <a:pPr marL="0" indent="0">
              <a:buNone/>
            </a:pPr>
            <a:r>
              <a:rPr lang="en-US" altLang="zh-CN" sz="1900" dirty="0"/>
              <a:t>Then you can annotate the </a:t>
            </a:r>
            <a:r>
              <a:rPr lang="en-US" altLang="zh-CN" sz="1900" dirty="0" err="1"/>
              <a:t>unigenes</a:t>
            </a:r>
            <a:r>
              <a:rPr lang="en-US" altLang="zh-CN" sz="1900" dirty="0"/>
              <a:t> by blasting against NCBI database etc.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923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28A69-5BAC-4E20-9B3A-FF7B6564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92C5D90-1BF7-4E42-9400-39BC4D7E4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17688"/>
          <a:stretch/>
        </p:blipFill>
        <p:spPr>
          <a:xfrm>
            <a:off x="1484784" y="987574"/>
            <a:ext cx="3816424" cy="3903186"/>
          </a:xfrm>
        </p:spPr>
      </p:pic>
    </p:spTree>
    <p:extLst>
      <p:ext uri="{BB962C8B-B14F-4D97-AF65-F5344CB8AC3E}">
        <p14:creationId xmlns:p14="http://schemas.microsoft.com/office/powerpoint/2010/main" val="403600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16163-8C07-4A32-99EB-FFFE752F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9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Trinity usage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E46D0F-D6B3-4D88-94B3-7C0AB608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80" y="773367"/>
            <a:ext cx="6172200" cy="36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$ Trinity.pl --</a:t>
            </a:r>
            <a:r>
              <a:rPr lang="en-US" altLang="zh-CN" sz="1800" dirty="0" err="1"/>
              <a:t>seqType</a:t>
            </a:r>
            <a:r>
              <a:rPr lang="en-US" altLang="zh-CN" sz="1800" dirty="0"/>
              <a:t> </a:t>
            </a:r>
            <a:r>
              <a:rPr lang="en-US" altLang="zh-CN" sz="1800" dirty="0" err="1"/>
              <a:t>fq</a:t>
            </a:r>
            <a:r>
              <a:rPr lang="en-US" altLang="zh-CN" sz="1800" dirty="0"/>
              <a:t> --JM 10G --left chr18_1.fq --right chr18_2.fq --CPU 4</a:t>
            </a:r>
          </a:p>
          <a:p>
            <a:pPr marL="0" indent="0">
              <a:buNone/>
            </a:pP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04E98D-2148-4F01-80C8-B0F4A11A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2" y="1491630"/>
            <a:ext cx="3356992" cy="23121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548D3B9-4504-4964-9211-3E4CF80827F4}"/>
              </a:ext>
            </a:extLst>
          </p:cNvPr>
          <p:cNvSpPr/>
          <p:nvPr/>
        </p:nvSpPr>
        <p:spPr>
          <a:xfrm>
            <a:off x="548680" y="4083918"/>
            <a:ext cx="4594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Trinity.fasta</a:t>
            </a:r>
            <a:r>
              <a:rPr lang="en-US" altLang="zh-CN" sz="1400" dirty="0"/>
              <a:t> was used to blast against the database for annotation (diamond blast)</a:t>
            </a:r>
          </a:p>
        </p:txBody>
      </p:sp>
    </p:spTree>
    <p:extLst>
      <p:ext uri="{BB962C8B-B14F-4D97-AF65-F5344CB8AC3E}">
        <p14:creationId xmlns:p14="http://schemas.microsoft.com/office/powerpoint/2010/main" val="158714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0706" name="Straight Connector 4">
            <a:extLst>
              <a:ext uri="{FF2B5EF4-FFF2-40B4-BE49-F238E27FC236}">
                <a16:creationId xmlns:a16="http://schemas.microsoft.com/office/drawing/2014/main" id="{CCFAAA61-9488-4749-9698-28555AB06F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2736" y="1800225"/>
            <a:ext cx="20574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0707" name="Title 1">
            <a:extLst>
              <a:ext uri="{FF2B5EF4-FFF2-40B4-BE49-F238E27FC236}">
                <a16:creationId xmlns:a16="http://schemas.microsoft.com/office/drawing/2014/main" id="{DE9409C2-7AE0-4D0A-B327-67A4DC18B6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205979"/>
            <a:ext cx="6470476" cy="857250"/>
          </a:xfrm>
        </p:spPr>
        <p:txBody>
          <a:bodyPr>
            <a:normAutofit/>
          </a:bodyPr>
          <a:lstStyle/>
          <a:p>
            <a:pPr algn="l"/>
            <a:r>
              <a:rPr lang="fi-FI" altLang="zh-CN" sz="2100" dirty="0"/>
              <a:t>Align Sequences to a refere</a:t>
            </a:r>
            <a:r>
              <a:rPr lang="en-US" altLang="zh-CN" sz="2100" dirty="0" err="1"/>
              <a:t>nce</a:t>
            </a:r>
            <a:r>
              <a:rPr lang="en-US" altLang="zh-CN" sz="2100" dirty="0"/>
              <a:t> (</a:t>
            </a:r>
            <a:r>
              <a:rPr lang="fi-FI" altLang="zh-CN" sz="2100" dirty="0"/>
              <a:t>Genome/transcript</a:t>
            </a:r>
            <a:r>
              <a:rPr lang="en-US" altLang="zh-CN" sz="2100" dirty="0" err="1"/>
              <a:t>ome</a:t>
            </a:r>
            <a:r>
              <a:rPr lang="fi-FI" altLang="zh-CN" sz="2100" dirty="0"/>
              <a:t>)</a:t>
            </a:r>
          </a:p>
        </p:txBody>
      </p:sp>
      <p:sp>
        <p:nvSpPr>
          <p:cNvPr id="840708" name="Rectangle 5">
            <a:extLst>
              <a:ext uri="{FF2B5EF4-FFF2-40B4-BE49-F238E27FC236}">
                <a16:creationId xmlns:a16="http://schemas.microsoft.com/office/drawing/2014/main" id="{662880F0-4BC9-40CB-9C44-CE0AE3B1D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90" y="1757363"/>
            <a:ext cx="1243013" cy="85725"/>
          </a:xfrm>
          <a:prstGeom prst="rect">
            <a:avLst/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sz="1013" b="1"/>
          </a:p>
        </p:txBody>
      </p:sp>
      <p:sp>
        <p:nvSpPr>
          <p:cNvPr id="840709" name="TextBox 39">
            <a:extLst>
              <a:ext uri="{FF2B5EF4-FFF2-40B4-BE49-F238E27FC236}">
                <a16:creationId xmlns:a16="http://schemas.microsoft.com/office/drawing/2014/main" id="{B5823739-9C0B-4D29-A74F-DE3F4C17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088" y="1543050"/>
            <a:ext cx="641522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i-FI" altLang="zh-CN" sz="1013" b="1"/>
              <a:t>Gene A</a:t>
            </a:r>
          </a:p>
        </p:txBody>
      </p:sp>
      <p:cxnSp>
        <p:nvCxnSpPr>
          <p:cNvPr id="840711" name="Straight Connector 4">
            <a:extLst>
              <a:ext uri="{FF2B5EF4-FFF2-40B4-BE49-F238E27FC236}">
                <a16:creationId xmlns:a16="http://schemas.microsoft.com/office/drawing/2014/main" id="{55356917-346F-4920-B516-EEDC00F4F3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4428" y="2736952"/>
            <a:ext cx="3236119" cy="625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0712" name="Rectangle 6">
            <a:extLst>
              <a:ext uri="{FF2B5EF4-FFF2-40B4-BE49-F238E27FC236}">
                <a16:creationId xmlns:a16="http://schemas.microsoft.com/office/drawing/2014/main" id="{C6F349D2-4CBC-4A88-A6EC-26983350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6" y="2694088"/>
            <a:ext cx="1480542" cy="857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sz="1013" b="1"/>
          </a:p>
        </p:txBody>
      </p:sp>
      <p:sp>
        <p:nvSpPr>
          <p:cNvPr id="840713" name="TextBox 41">
            <a:extLst>
              <a:ext uri="{FF2B5EF4-FFF2-40B4-BE49-F238E27FC236}">
                <a16:creationId xmlns:a16="http://schemas.microsoft.com/office/drawing/2014/main" id="{3D0330A4-479A-43C1-8936-79E06025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445" y="2486025"/>
            <a:ext cx="641522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i-FI" altLang="zh-CN" sz="1013" b="1"/>
              <a:t>Gene B</a:t>
            </a:r>
          </a:p>
        </p:txBody>
      </p:sp>
      <p:sp>
        <p:nvSpPr>
          <p:cNvPr id="840714" name="Rectangle 97">
            <a:extLst>
              <a:ext uri="{FF2B5EF4-FFF2-40B4-BE49-F238E27FC236}">
                <a16:creationId xmlns:a16="http://schemas.microsoft.com/office/drawing/2014/main" id="{8A5AC92E-30C2-4EBE-9CE7-FA0EB5A9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709" y="2700338"/>
            <a:ext cx="814388" cy="857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sz="1013" b="1"/>
          </a:p>
        </p:txBody>
      </p:sp>
      <p:sp>
        <p:nvSpPr>
          <p:cNvPr id="840715" name="Rectangle 60">
            <a:extLst>
              <a:ext uri="{FF2B5EF4-FFF2-40B4-BE49-F238E27FC236}">
                <a16:creationId xmlns:a16="http://schemas.microsoft.com/office/drawing/2014/main" id="{D9C57042-46F5-4128-9E26-ECA0E680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806" y="2700338"/>
            <a:ext cx="85725" cy="857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sz="1013" b="1"/>
          </a:p>
        </p:txBody>
      </p:sp>
      <p:sp>
        <p:nvSpPr>
          <p:cNvPr id="840716" name="TextBox 61">
            <a:extLst>
              <a:ext uri="{FF2B5EF4-FFF2-40B4-BE49-F238E27FC236}">
                <a16:creationId xmlns:a16="http://schemas.microsoft.com/office/drawing/2014/main" id="{8F7B065E-F8D9-496C-A37C-035A9F42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499" y="2486025"/>
            <a:ext cx="641522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i-FI" altLang="zh-CN" sz="1013" b="1"/>
              <a:t>Gene C</a:t>
            </a:r>
          </a:p>
        </p:txBody>
      </p:sp>
      <p:sp>
        <p:nvSpPr>
          <p:cNvPr id="840717" name="TextBox 62">
            <a:extLst>
              <a:ext uri="{FF2B5EF4-FFF2-40B4-BE49-F238E27FC236}">
                <a16:creationId xmlns:a16="http://schemas.microsoft.com/office/drawing/2014/main" id="{29E46E93-C00E-4325-900E-67FA9991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599" y="2486025"/>
            <a:ext cx="60465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i-FI" altLang="zh-CN" sz="1013" b="1"/>
              <a:t>GeneD</a:t>
            </a:r>
          </a:p>
        </p:txBody>
      </p:sp>
      <p:sp>
        <p:nvSpPr>
          <p:cNvPr id="840718" name="TextBox 105">
            <a:extLst>
              <a:ext uri="{FF2B5EF4-FFF2-40B4-BE49-F238E27FC236}">
                <a16:creationId xmlns:a16="http://schemas.microsoft.com/office/drawing/2014/main" id="{B06DB770-55B2-48E5-85D6-B341681B9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2828927"/>
            <a:ext cx="1971675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13" b="1">
                <a:solidFill>
                  <a:srgbClr val="FFC000"/>
                </a:solidFill>
                <a:latin typeface="SAS Monospace" pitchFamily="49" charset="0"/>
                <a:ea typeface="宋体" panose="02010600030101010101" pitchFamily="2" charset="-122"/>
              </a:rPr>
              <a:t>    TTGTCA</a:t>
            </a:r>
          </a:p>
          <a:p>
            <a:r>
              <a:rPr lang="en-US" altLang="zh-CN" sz="1013" b="1">
                <a:solidFill>
                  <a:srgbClr val="FFC000"/>
                </a:solidFill>
                <a:latin typeface="SAS Monospace" pitchFamily="49" charset="0"/>
                <a:ea typeface="宋体" panose="02010600030101010101" pitchFamily="2" charset="-122"/>
              </a:rPr>
              <a:t>     CGCATG       GTCACT</a:t>
            </a:r>
          </a:p>
        </p:txBody>
      </p:sp>
      <p:sp>
        <p:nvSpPr>
          <p:cNvPr id="840719" name="Rectangle 106">
            <a:extLst>
              <a:ext uri="{FF2B5EF4-FFF2-40B4-BE49-F238E27FC236}">
                <a16:creationId xmlns:a16="http://schemas.microsoft.com/office/drawing/2014/main" id="{3056E386-3441-4B5A-99B8-5988457A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82" y="1894882"/>
            <a:ext cx="1213794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13" b="1">
                <a:solidFill>
                  <a:srgbClr val="3333CC"/>
                </a:solidFill>
                <a:latin typeface="SAS Monospace" pitchFamily="49" charset="0"/>
                <a:ea typeface="宋体" panose="02010600030101010101" pitchFamily="2" charset="-122"/>
              </a:rPr>
              <a:t>TTAGCA     ACCGAC</a:t>
            </a:r>
          </a:p>
          <a:p>
            <a:pPr algn="ctr"/>
            <a:r>
              <a:rPr lang="en-US" altLang="zh-CN" sz="1013" b="1">
                <a:solidFill>
                  <a:srgbClr val="3333CC"/>
                </a:solidFill>
                <a:latin typeface="SAS Monospace" pitchFamily="49" charset="0"/>
                <a:ea typeface="宋体" panose="02010600030101010101" pitchFamily="2" charset="-122"/>
              </a:rPr>
              <a:t> ATGGCA</a:t>
            </a:r>
          </a:p>
        </p:txBody>
      </p:sp>
      <p:sp>
        <p:nvSpPr>
          <p:cNvPr id="840720" name="Rectangle 107">
            <a:extLst>
              <a:ext uri="{FF2B5EF4-FFF2-40B4-BE49-F238E27FC236}">
                <a16:creationId xmlns:a16="http://schemas.microsoft.com/office/drawing/2014/main" id="{3A9EA74F-DE60-413E-A6A1-88AF58CE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4" y="2832499"/>
            <a:ext cx="1928813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13" b="1">
                <a:solidFill>
                  <a:srgbClr val="FF0000"/>
                </a:solidFill>
                <a:latin typeface="SAS Monospace" pitchFamily="49" charset="0"/>
                <a:ea typeface="宋体" panose="02010600030101010101" pitchFamily="2" charset="-122"/>
              </a:rPr>
              <a:t>     AACGTT</a:t>
            </a:r>
          </a:p>
          <a:p>
            <a:pPr algn="ctr"/>
            <a:r>
              <a:rPr lang="en-US" altLang="zh-CN" sz="1013" b="1">
                <a:solidFill>
                  <a:srgbClr val="FF0000"/>
                </a:solidFill>
                <a:latin typeface="SAS Monospace" pitchFamily="49" charset="0"/>
                <a:ea typeface="宋体" panose="02010600030101010101" pitchFamily="2" charset="-122"/>
              </a:rPr>
              <a:t> CTAACG</a:t>
            </a:r>
            <a:endParaRPr lang="en-US" altLang="zh-CN" sz="1013" b="1">
              <a:latin typeface="SAS Monospace" pitchFamily="49" charset="0"/>
              <a:ea typeface="宋体" panose="02010600030101010101" pitchFamily="2" charset="-122"/>
            </a:endParaRPr>
          </a:p>
        </p:txBody>
      </p:sp>
      <p:graphicFrame>
        <p:nvGraphicFramePr>
          <p:cNvPr id="840744" name="Group 40">
            <a:extLst>
              <a:ext uri="{FF2B5EF4-FFF2-40B4-BE49-F238E27FC236}">
                <a16:creationId xmlns:a16="http://schemas.microsoft.com/office/drawing/2014/main" id="{C7BE27DC-0D67-4464-9645-9FB0CB87EDB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1098271"/>
              </p:ext>
            </p:extLst>
          </p:nvPr>
        </p:nvGraphicFramePr>
        <p:xfrm>
          <a:off x="4723579" y="1585913"/>
          <a:ext cx="1513734" cy="2428885"/>
        </p:xfrm>
        <a:graphic>
          <a:graphicData uri="http://schemas.openxmlformats.org/drawingml/2006/table">
            <a:tbl>
              <a:tblPr/>
              <a:tblGrid>
                <a:gridCol w="798915">
                  <a:extLst>
                    <a:ext uri="{9D8B030D-6E8A-4147-A177-3AD203B41FA5}">
                      <a16:colId xmlns:a16="http://schemas.microsoft.com/office/drawing/2014/main" val="2145776151"/>
                    </a:ext>
                  </a:extLst>
                </a:gridCol>
                <a:gridCol w="714819">
                  <a:extLst>
                    <a:ext uri="{9D8B030D-6E8A-4147-A177-3AD203B41FA5}">
                      <a16:colId xmlns:a16="http://schemas.microsoft.com/office/drawing/2014/main" val="629703078"/>
                    </a:ext>
                  </a:extLst>
                </a:gridCol>
              </a:tblGrid>
              <a:tr h="48577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Gene ID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Sample1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50454"/>
                  </a:ext>
                </a:extLst>
              </a:tr>
              <a:tr h="48577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0634"/>
                  </a:ext>
                </a:extLst>
              </a:tr>
              <a:tr h="48577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22182"/>
                  </a:ext>
                </a:extLst>
              </a:tr>
              <a:tr h="48577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364033"/>
                  </a:ext>
                </a:extLst>
              </a:tr>
              <a:tr h="48577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79208"/>
                  </a:ext>
                </a:extLst>
              </a:tr>
            </a:tbl>
          </a:graphicData>
        </a:graphic>
      </p:graphicFrame>
      <p:sp>
        <p:nvSpPr>
          <p:cNvPr id="840741" name="Rectangle 110">
            <a:extLst>
              <a:ext uri="{FF2B5EF4-FFF2-40B4-BE49-F238E27FC236}">
                <a16:creationId xmlns:a16="http://schemas.microsoft.com/office/drawing/2014/main" id="{171E2351-12C0-4D9B-9809-F6C950446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8" y="3600453"/>
            <a:ext cx="321468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1350" dirty="0">
                <a:solidFill>
                  <a:schemeClr val="accent2"/>
                </a:solidFill>
                <a:ea typeface="宋体" panose="02010600030101010101" pitchFamily="2" charset="-122"/>
              </a:rPr>
              <a:t>For a given gene, the number of reads aligned to the gene measures its expression level.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39502"/>
            <a:ext cx="6172200" cy="42417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>Quantitation of gene expression(count, </a:t>
            </a:r>
            <a:r>
              <a:rPr lang="en-US" altLang="zh-CN" sz="2400" dirty="0" err="1"/>
              <a:t>rpkm</a:t>
            </a:r>
            <a:r>
              <a:rPr lang="en-US" altLang="zh-CN" sz="2400" dirty="0"/>
              <a:t>/</a:t>
            </a:r>
            <a:r>
              <a:rPr lang="en-US" altLang="zh-CN" sz="2400" dirty="0" err="1"/>
              <a:t>fpkm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987574"/>
            <a:ext cx="6172200" cy="31013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500" dirty="0"/>
              <a:t>1.Counting reads per genes</a:t>
            </a:r>
          </a:p>
          <a:p>
            <a:pPr marL="0" indent="0">
              <a:buNone/>
            </a:pPr>
            <a:r>
              <a:rPr lang="en-US" altLang="zh-CN" sz="1500" dirty="0" err="1"/>
              <a:t>HTSeq</a:t>
            </a:r>
            <a:r>
              <a:rPr lang="en-US" altLang="zh-CN" sz="1500" dirty="0"/>
              <a:t>-count - - </a:t>
            </a:r>
            <a:r>
              <a:rPr lang="en-US" altLang="zh-CN" sz="1200" dirty="0"/>
              <a:t>a part of the </a:t>
            </a:r>
            <a:r>
              <a:rPr lang="en-US" altLang="zh-CN" sz="1200" dirty="0" err="1"/>
              <a:t>HTseq</a:t>
            </a:r>
            <a:r>
              <a:rPr lang="en-US" altLang="zh-CN" sz="1200" dirty="0"/>
              <a:t> package of Python scripts for NGS data analysis, by default it expects paired-end data to be sorted by read names so that paired reads follow each other in the file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sz="15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465710-3E55-4180-86A1-87CB6C79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6" y="2023813"/>
            <a:ext cx="2686030" cy="24765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BBC5A3-4929-41C9-AAF7-25B346EB142A}"/>
              </a:ext>
            </a:extLst>
          </p:cNvPr>
          <p:cNvSpPr/>
          <p:nvPr/>
        </p:nvSpPr>
        <p:spPr>
          <a:xfrm>
            <a:off x="3789040" y="2643758"/>
            <a:ext cx="25031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Black bar indicates a read, </a:t>
            </a:r>
          </a:p>
          <a:p>
            <a:r>
              <a:rPr lang="en-US" altLang="zh-CN" sz="1050" dirty="0"/>
              <a:t>white box indicates a gene that the read maps to,</a:t>
            </a:r>
          </a:p>
          <a:p>
            <a:r>
              <a:rPr lang="en-US" altLang="zh-CN" sz="1050" dirty="0"/>
              <a:t>grey box indicates another gene which partially overlaps with the white one.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8323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8E6DC-BDCB-4131-B4E1-BD70D622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55526"/>
            <a:ext cx="6172200" cy="370172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/>
              <a:t>Counting reads per genes</a:t>
            </a:r>
            <a:endParaRPr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278719-732C-4D98-B1E3-72C6F0FB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9612"/>
            <a:ext cx="6172200" cy="289832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I. Convert SAM to BAM</a:t>
            </a:r>
          </a:p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$  </a:t>
            </a:r>
            <a:r>
              <a:rPr lang="en-US" altLang="zh-CN" sz="1500" dirty="0" err="1">
                <a:solidFill>
                  <a:srgbClr val="00B050"/>
                </a:solidFill>
              </a:rPr>
              <a:t>samtools</a:t>
            </a:r>
            <a:r>
              <a:rPr lang="en-US" altLang="zh-CN" sz="1500" dirty="0">
                <a:solidFill>
                  <a:prstClr val="black"/>
                </a:solidFill>
              </a:rPr>
              <a:t> view –</a:t>
            </a:r>
            <a:r>
              <a:rPr lang="en-US" altLang="zh-CN" sz="1500" dirty="0" err="1">
                <a:solidFill>
                  <a:prstClr val="black"/>
                </a:solidFill>
              </a:rPr>
              <a:t>bS</a:t>
            </a:r>
            <a:r>
              <a:rPr lang="en-US" altLang="zh-CN" sz="1500" dirty="0">
                <a:solidFill>
                  <a:prstClr val="black"/>
                </a:solidFill>
              </a:rPr>
              <a:t>  -o </a:t>
            </a:r>
            <a:r>
              <a:rPr lang="en-US" altLang="zh-CN" sz="1500" dirty="0" err="1">
                <a:solidFill>
                  <a:prstClr val="black"/>
                </a:solidFill>
              </a:rPr>
              <a:t>alignments.bam</a:t>
            </a:r>
            <a:r>
              <a:rPr lang="en-US" altLang="zh-CN" sz="1500" dirty="0">
                <a:solidFill>
                  <a:prstClr val="black"/>
                </a:solidFill>
              </a:rPr>
              <a:t> </a:t>
            </a:r>
            <a:r>
              <a:rPr lang="en-US" altLang="zh-CN" sz="1500" dirty="0" err="1">
                <a:solidFill>
                  <a:prstClr val="black"/>
                </a:solidFill>
              </a:rPr>
              <a:t>input.sam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II. Sort alignments in BAM by read names (-n)</a:t>
            </a:r>
          </a:p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$ </a:t>
            </a:r>
            <a:r>
              <a:rPr lang="en-US" altLang="zh-CN" sz="1500" dirty="0" err="1">
                <a:solidFill>
                  <a:prstClr val="black"/>
                </a:solidFill>
              </a:rPr>
              <a:t>samtools</a:t>
            </a:r>
            <a:r>
              <a:rPr lang="en-US" altLang="zh-CN" sz="1500" dirty="0">
                <a:solidFill>
                  <a:prstClr val="black"/>
                </a:solidFill>
              </a:rPr>
              <a:t> sort –n </a:t>
            </a:r>
            <a:r>
              <a:rPr lang="en-US" altLang="zh-CN" sz="1500" dirty="0" err="1">
                <a:solidFill>
                  <a:prstClr val="black"/>
                </a:solidFill>
              </a:rPr>
              <a:t>alignments.bam</a:t>
            </a:r>
            <a:r>
              <a:rPr lang="en-US" altLang="zh-CN" sz="1500" dirty="0">
                <a:solidFill>
                  <a:prstClr val="black"/>
                </a:solidFill>
              </a:rPr>
              <a:t> –o </a:t>
            </a:r>
            <a:r>
              <a:rPr lang="en-US" altLang="zh-CN" sz="1500" dirty="0" err="1">
                <a:solidFill>
                  <a:prstClr val="black"/>
                </a:solidFill>
              </a:rPr>
              <a:t>alignments.namesorted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III. </a:t>
            </a:r>
            <a:r>
              <a:rPr lang="en-US" altLang="zh-CN" sz="1500" dirty="0" err="1">
                <a:solidFill>
                  <a:prstClr val="black"/>
                </a:solidFill>
              </a:rPr>
              <a:t>htseq</a:t>
            </a:r>
            <a:r>
              <a:rPr lang="en-US" altLang="zh-CN" sz="1500" dirty="0">
                <a:solidFill>
                  <a:prstClr val="black"/>
                </a:solidFill>
              </a:rPr>
              <a:t>-count </a:t>
            </a:r>
            <a:r>
              <a:rPr lang="en-US" altLang="zh-CN" sz="1500" dirty="0" err="1">
                <a:solidFill>
                  <a:prstClr val="black"/>
                </a:solidFill>
              </a:rPr>
              <a:t>ounting</a:t>
            </a:r>
            <a:r>
              <a:rPr lang="en-US" altLang="zh-CN" sz="1500" dirty="0">
                <a:solidFill>
                  <a:prstClr val="black"/>
                </a:solidFill>
              </a:rPr>
              <a:t> reads per Genes</a:t>
            </a:r>
          </a:p>
          <a:p>
            <a:pPr marL="0" lvl="0" indent="0">
              <a:buNone/>
            </a:pPr>
            <a:endParaRPr lang="en-US" altLang="zh-CN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500" dirty="0">
                <a:solidFill>
                  <a:prstClr val="black"/>
                </a:solidFill>
              </a:rPr>
              <a:t>$ </a:t>
            </a:r>
            <a:r>
              <a:rPr lang="en-US" altLang="zh-CN" sz="1500" dirty="0" err="1">
                <a:solidFill>
                  <a:srgbClr val="00B050"/>
                </a:solidFill>
              </a:rPr>
              <a:t>htseq</a:t>
            </a:r>
            <a:r>
              <a:rPr lang="en-US" altLang="zh-CN" sz="1500" dirty="0">
                <a:solidFill>
                  <a:srgbClr val="00B050"/>
                </a:solidFill>
              </a:rPr>
              <a:t>-count</a:t>
            </a:r>
            <a:r>
              <a:rPr lang="en-US" altLang="zh-CN" sz="1500" dirty="0">
                <a:solidFill>
                  <a:prstClr val="black"/>
                </a:solidFill>
              </a:rPr>
              <a:t> –f bam --stranded=no </a:t>
            </a:r>
            <a:r>
              <a:rPr lang="en-US" altLang="zh-CN" sz="1500" dirty="0" err="1">
                <a:solidFill>
                  <a:prstClr val="black"/>
                </a:solidFill>
              </a:rPr>
              <a:t>alignments.namesorted</a:t>
            </a:r>
            <a:r>
              <a:rPr lang="en-US" altLang="zh-CN" sz="1500" dirty="0">
                <a:solidFill>
                  <a:prstClr val="black"/>
                </a:solidFill>
              </a:rPr>
              <a:t>   Oreochromis_niloticus.Orenil1.0.93.gtf &gt; </a:t>
            </a:r>
            <a:r>
              <a:rPr lang="en-US" altLang="zh-CN" sz="1500" dirty="0">
                <a:solidFill>
                  <a:srgbClr val="002060"/>
                </a:solidFill>
              </a:rPr>
              <a:t>counts.txt</a:t>
            </a:r>
          </a:p>
          <a:p>
            <a:pPr marL="0" lvl="0" indent="0">
              <a:buNone/>
            </a:pPr>
            <a:endParaRPr lang="en-US" altLang="zh-CN" sz="15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altLang="zh-CN" sz="1350" dirty="0">
                <a:solidFill>
                  <a:srgbClr val="0070C0"/>
                </a:solidFill>
              </a:rPr>
              <a:t>-f bam </a:t>
            </a:r>
            <a:r>
              <a:rPr lang="en-US" altLang="zh-CN" sz="1350" dirty="0">
                <a:solidFill>
                  <a:prstClr val="black"/>
                </a:solidFill>
              </a:rPr>
              <a:t>indicates input format is BAM</a:t>
            </a:r>
          </a:p>
          <a:p>
            <a:pPr marL="0" lvl="0" indent="0">
              <a:buNone/>
            </a:pPr>
            <a:r>
              <a:rPr lang="en-US" altLang="zh-CN" sz="1350" dirty="0">
                <a:solidFill>
                  <a:srgbClr val="0070C0"/>
                </a:solidFill>
              </a:rPr>
              <a:t>--stranded=no </a:t>
            </a:r>
            <a:r>
              <a:rPr lang="en-US" altLang="zh-CN" sz="1350" dirty="0">
                <a:solidFill>
                  <a:prstClr val="black"/>
                </a:solidFill>
              </a:rPr>
              <a:t>so that a read is counted also when it maps to the opposite strand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59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74AEF-5276-4C30-B98F-CB598A37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21340"/>
            <a:ext cx="6172200" cy="316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/>
              <a:t>What is transcriptome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D3C26-B827-44AB-BFC7-2364C85C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75609"/>
            <a:ext cx="6172200" cy="281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50" dirty="0"/>
              <a:t>The transcriptome is the set of all </a:t>
            </a:r>
            <a:r>
              <a:rPr lang="en-US" altLang="zh-CN" sz="1350" dirty="0">
                <a:solidFill>
                  <a:srgbClr val="FF0000"/>
                </a:solidFill>
              </a:rPr>
              <a:t>RNA molecules</a:t>
            </a:r>
            <a:r>
              <a:rPr lang="en-US" altLang="zh-CN" sz="1350" dirty="0"/>
              <a:t>( mRNA, tRNA, rRNA , non-coding RNA ) in one cell or a population of cells. </a:t>
            </a:r>
          </a:p>
          <a:p>
            <a:pPr marL="0" indent="0">
              <a:buNone/>
            </a:pPr>
            <a:endParaRPr lang="en-US" altLang="zh-CN" sz="1350" dirty="0"/>
          </a:p>
          <a:p>
            <a:pPr marL="0" indent="0">
              <a:buNone/>
            </a:pPr>
            <a:r>
              <a:rPr lang="en-US" altLang="zh-CN" sz="1350" dirty="0"/>
              <a:t>It is sometimes used to refer to all RNAs, or just </a:t>
            </a:r>
            <a:r>
              <a:rPr lang="en-US" altLang="zh-CN" sz="1350" dirty="0">
                <a:solidFill>
                  <a:srgbClr val="FF0000"/>
                </a:solidFill>
              </a:rPr>
              <a:t>mRNA</a:t>
            </a:r>
            <a:r>
              <a:rPr lang="en-US" altLang="zh-CN" sz="1350" dirty="0"/>
              <a:t>, depending on the particular experiment.</a:t>
            </a:r>
          </a:p>
          <a:p>
            <a:pPr marL="0" indent="0">
              <a:buNone/>
            </a:pP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397851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C4C945B5-B07F-46AA-9875-C50BF70E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F5FF-D4C0-48A7-A18A-B7A4714CBA83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914434" name="Rectangle 2">
            <a:extLst>
              <a:ext uri="{FF2B5EF4-FFF2-40B4-BE49-F238E27FC236}">
                <a16:creationId xmlns:a16="http://schemas.microsoft.com/office/drawing/2014/main" id="{E08AD2F1-1485-49E2-88F8-29BAE00A1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>
                <a:ea typeface="宋体" panose="02010600030101010101" pitchFamily="2" charset="-122"/>
              </a:rPr>
              <a:t>Example Dataset after Aligning Reads</a:t>
            </a:r>
          </a:p>
        </p:txBody>
      </p:sp>
      <p:sp>
        <p:nvSpPr>
          <p:cNvPr id="914437" name="Text Box 5">
            <a:extLst>
              <a:ext uri="{FF2B5EF4-FFF2-40B4-BE49-F238E27FC236}">
                <a16:creationId xmlns:a16="http://schemas.microsoft.com/office/drawing/2014/main" id="{8CF967EB-4082-4EF6-AA99-27BFA252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38238"/>
            <a:ext cx="5795304" cy="31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    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1                       14       18       10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47       13       24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2                        10        3       15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1       11        5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3                         1        0       10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80       21       34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4                         0        0        0  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0        2        0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5                         4        3        3  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5       33       29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.                           .        .          .      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.        .          .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.                           .        .          .       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.        .         .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  .                           .        .          .        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.        .          .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53256                 47       29        11                          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71       278      339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  </a:t>
            </a:r>
          </a:p>
          <a:p>
            <a:pPr algn="l">
              <a:spcBef>
                <a:spcPct val="25000"/>
              </a:spcBef>
            </a:pPr>
            <a:r>
              <a:rPr lang="es-ES" altLang="zh-CN" sz="1350" dirty="0">
                <a:latin typeface="SAS Monospace Bold" pitchFamily="49" charset="0"/>
              </a:rPr>
              <a:t>Total        22910173 30701031 18897029               </a:t>
            </a:r>
            <a:r>
              <a:rPr lang="es-ES" altLang="zh-CN" sz="1350" dirty="0">
                <a:solidFill>
                  <a:srgbClr val="FF0000"/>
                </a:solidFill>
                <a:latin typeface="SAS Monospace Bold" pitchFamily="49" charset="0"/>
              </a:rPr>
              <a:t>20546299 28491272 27082148</a:t>
            </a:r>
            <a:endParaRPr lang="en-US" altLang="zh-CN" sz="1350" dirty="0">
              <a:solidFill>
                <a:srgbClr val="FF0000"/>
              </a:solidFill>
              <a:latin typeface="SAS Monospace Bold" pitchFamily="49" charset="0"/>
              <a:ea typeface="宋体" panose="02010600030101010101" pitchFamily="2" charset="-122"/>
            </a:endParaRPr>
          </a:p>
        </p:txBody>
      </p:sp>
      <p:sp>
        <p:nvSpPr>
          <p:cNvPr id="914441" name="Text Box 9">
            <a:extLst>
              <a:ext uri="{FF2B5EF4-FFF2-40B4-BE49-F238E27FC236}">
                <a16:creationId xmlns:a16="http://schemas.microsoft.com/office/drawing/2014/main" id="{8F7E8F8D-A809-486F-A329-FA938B38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914400"/>
            <a:ext cx="1326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SAS Monospace Bold" pitchFamily="49" charset="0"/>
                <a:ea typeface="宋体" panose="02010600030101010101" pitchFamily="2" charset="-122"/>
              </a:rPr>
              <a:t>Treatment 1</a:t>
            </a:r>
          </a:p>
        </p:txBody>
      </p:sp>
      <p:sp>
        <p:nvSpPr>
          <p:cNvPr id="914442" name="Text Box 10">
            <a:extLst>
              <a:ext uri="{FF2B5EF4-FFF2-40B4-BE49-F238E27FC236}">
                <a16:creationId xmlns:a16="http://schemas.microsoft.com/office/drawing/2014/main" id="{53B53E1E-AC47-4848-8F5C-0D14A74D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29" y="955957"/>
            <a:ext cx="1326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SAS Monospace Bold" pitchFamily="49" charset="0"/>
                <a:ea typeface="宋体" panose="02010600030101010101" pitchFamily="2" charset="-122"/>
              </a:rPr>
              <a:t>Treatment 2</a:t>
            </a:r>
          </a:p>
        </p:txBody>
      </p:sp>
      <p:sp>
        <p:nvSpPr>
          <p:cNvPr id="914443" name="Text Box 11">
            <a:extLst>
              <a:ext uri="{FF2B5EF4-FFF2-40B4-BE49-F238E27FC236}">
                <a16:creationId xmlns:a16="http://schemas.microsoft.com/office/drawing/2014/main" id="{0939BCBD-3079-432A-A6F0-BD194D89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78694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SAS Monospace Bold" pitchFamily="49" charset="0"/>
                <a:ea typeface="宋体" panose="02010600030101010101" pitchFamily="2" charset="-122"/>
              </a:rPr>
              <a:t>Gene</a:t>
            </a:r>
          </a:p>
        </p:txBody>
      </p:sp>
      <p:sp>
        <p:nvSpPr>
          <p:cNvPr id="914444" name="Line 12">
            <a:extLst>
              <a:ext uri="{FF2B5EF4-FFF2-40B4-BE49-F238E27FC236}">
                <a16:creationId xmlns:a16="http://schemas.microsoft.com/office/drawing/2014/main" id="{ECFC42AB-E368-4BF5-9C97-E70E81C73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756" y="1314450"/>
            <a:ext cx="571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914445" name="Line 13">
            <a:extLst>
              <a:ext uri="{FF2B5EF4-FFF2-40B4-BE49-F238E27FC236}">
                <a16:creationId xmlns:a16="http://schemas.microsoft.com/office/drawing/2014/main" id="{D9247387-0595-423C-B4A2-A6CEF47C9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3771900"/>
            <a:ext cx="26860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914446" name="Line 14">
            <a:extLst>
              <a:ext uri="{FF2B5EF4-FFF2-40B4-BE49-F238E27FC236}">
                <a16:creationId xmlns:a16="http://schemas.microsoft.com/office/drawing/2014/main" id="{D6B5D60D-0BD4-4BF6-ABAB-F66F46697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3771900"/>
            <a:ext cx="26860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914447" name="Line 15">
            <a:extLst>
              <a:ext uri="{FF2B5EF4-FFF2-40B4-BE49-F238E27FC236}">
                <a16:creationId xmlns:a16="http://schemas.microsoft.com/office/drawing/2014/main" id="{628E249F-95C7-4A58-AE1E-6D796B061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1307306"/>
            <a:ext cx="26860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914448" name="Line 16">
            <a:extLst>
              <a:ext uri="{FF2B5EF4-FFF2-40B4-BE49-F238E27FC236}">
                <a16:creationId xmlns:a16="http://schemas.microsoft.com/office/drawing/2014/main" id="{F1571084-B2E7-41E0-8872-D32A1705F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269" y="1307306"/>
            <a:ext cx="26860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3FDFA7-12B8-4753-8339-E45297A5D083}"/>
              </a:ext>
            </a:extLst>
          </p:cNvPr>
          <p:cNvSpPr/>
          <p:nvPr/>
        </p:nvSpPr>
        <p:spPr>
          <a:xfrm>
            <a:off x="2437691" y="908309"/>
            <a:ext cx="139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(3 replicates)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D3438F-D6A9-49AA-BD12-FEF16356AF9A}"/>
              </a:ext>
            </a:extLst>
          </p:cNvPr>
          <p:cNvSpPr/>
          <p:nvPr/>
        </p:nvSpPr>
        <p:spPr>
          <a:xfrm>
            <a:off x="5143500" y="930093"/>
            <a:ext cx="139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(3 replicates)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21555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/>
              <a:t>Quantitation of gene expression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771550"/>
            <a:ext cx="6172200" cy="38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RPKM</a:t>
            </a:r>
            <a:r>
              <a:rPr lang="zh-CN" altLang="en-US" sz="1500" dirty="0"/>
              <a:t>／</a:t>
            </a:r>
            <a:r>
              <a:rPr lang="en-US" altLang="zh-CN" sz="1500" dirty="0"/>
              <a:t>FPKM</a:t>
            </a:r>
          </a:p>
          <a:p>
            <a:pPr marL="0" indent="0">
              <a:buNone/>
            </a:pPr>
            <a:r>
              <a:rPr lang="en-US" altLang="zh-CN" sz="1500" dirty="0"/>
              <a:t>RPKM, Reads per kilobase of exon per million reads mapped (single-end)</a:t>
            </a:r>
          </a:p>
          <a:p>
            <a:pPr marL="0" indent="0">
              <a:buNone/>
            </a:pPr>
            <a:r>
              <a:rPr lang="en-US" altLang="zh-CN" sz="1500" dirty="0"/>
              <a:t>RPKM= counts of mapped reads of a gene/length of a gene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B050"/>
                </a:solidFill>
              </a:rPr>
              <a:t>Per Kilobase </a:t>
            </a:r>
            <a:r>
              <a:rPr lang="en-US" altLang="zh-CN" sz="1500" dirty="0"/>
              <a:t>means length of gene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B050"/>
                </a:solidFill>
              </a:rPr>
              <a:t>Per Million </a:t>
            </a:r>
            <a:r>
              <a:rPr lang="en-US" altLang="zh-CN" sz="1500" dirty="0"/>
              <a:t>is the depth of sequencing </a:t>
            </a:r>
          </a:p>
          <a:p>
            <a:pPr marL="0" indent="0">
              <a:buNone/>
            </a:pPr>
            <a:endParaRPr lang="zh-CN" altLang="en-US" sz="1500" dirty="0"/>
          </a:p>
          <a:p>
            <a:pPr marL="0" indent="0">
              <a:buNone/>
            </a:pPr>
            <a:r>
              <a:rPr lang="en-US" altLang="zh-CN" sz="1500" dirty="0"/>
              <a:t>FPKM, Fragments per kilobase of exon per million reads mapped (pair-end)</a:t>
            </a:r>
          </a:p>
          <a:p>
            <a:pPr marL="0" indent="0">
              <a:buNone/>
            </a:pPr>
            <a:r>
              <a:rPr lang="en-US" altLang="zh-CN" sz="1500" dirty="0"/>
              <a:t>FPKM= counts of mapped reads of a gene/length of a gene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sz="1500" dirty="0"/>
          </a:p>
          <a:p>
            <a:pPr marL="0" indent="0">
              <a:buNone/>
            </a:pPr>
            <a:r>
              <a:rPr lang="en-US" altLang="zh-CN" sz="1500" dirty="0"/>
              <a:t>When sequencing is single-end, RPKM =FPKM </a:t>
            </a:r>
            <a:r>
              <a:rPr lang="zh-CN" altLang="en-US" sz="1500" dirty="0"/>
              <a:t>；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When it is</a:t>
            </a:r>
            <a:r>
              <a:rPr lang="zh-CN" altLang="en-US" sz="1500" dirty="0"/>
              <a:t> </a:t>
            </a:r>
            <a:r>
              <a:rPr lang="en-US" altLang="zh-CN" sz="1500" dirty="0"/>
              <a:t>pair-end, we using</a:t>
            </a:r>
            <a:r>
              <a:rPr lang="zh-CN" altLang="en-US" sz="1500" dirty="0"/>
              <a:t> </a:t>
            </a:r>
            <a:r>
              <a:rPr lang="en-US" altLang="zh-CN" sz="1500" dirty="0"/>
              <a:t>FPKM.</a:t>
            </a:r>
            <a:r>
              <a:rPr lang="zh-CN" altLang="en-US" sz="1500" dirty="0"/>
              <a:t> </a:t>
            </a:r>
            <a:r>
              <a:rPr lang="en-US" altLang="zh-CN" sz="1500" dirty="0"/>
              <a:t>Therefore, FPKM is</a:t>
            </a:r>
            <a:r>
              <a:rPr lang="zh-CN" altLang="en-US" sz="1500" dirty="0"/>
              <a:t> </a:t>
            </a:r>
            <a:r>
              <a:rPr lang="en-US" altLang="zh-CN" sz="1500" dirty="0"/>
              <a:t>commonly</a:t>
            </a:r>
            <a:r>
              <a:rPr lang="zh-CN" altLang="en-US" sz="1500" dirty="0"/>
              <a:t> </a:t>
            </a:r>
            <a:r>
              <a:rPr lang="en-US" altLang="zh-CN" sz="1500" dirty="0"/>
              <a:t>used.</a:t>
            </a:r>
            <a:endParaRPr lang="zh-CN" altLang="en-US" sz="15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E53C10-728A-4B52-A3D3-B0B17FF4E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8369" r="1887" b="28818"/>
          <a:stretch/>
        </p:blipFill>
        <p:spPr>
          <a:xfrm>
            <a:off x="1484784" y="3147814"/>
            <a:ext cx="3672408" cy="5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797424"/>
            <a:ext cx="6172200" cy="370172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altLang="zh-CN" sz="2000" dirty="0">
                <a:solidFill>
                  <a:prstClr val="black"/>
                </a:solidFill>
                <a:cs typeface="+mn-cs"/>
              </a:rPr>
              <a:t>Counting reads per transcripts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>
                <a:solidFill>
                  <a:srgbClr val="00B050"/>
                </a:solidFill>
              </a:rPr>
              <a:t>cufflinks</a:t>
            </a:r>
            <a:r>
              <a:rPr lang="en-US" altLang="zh-CN" sz="1500" dirty="0"/>
              <a:t> –G Homo_sapiens.GRCh37.74.gtf -b GRCh37.74.</a:t>
            </a:r>
          </a:p>
          <a:p>
            <a:pPr marL="0" indent="0">
              <a:buNone/>
            </a:pPr>
            <a:r>
              <a:rPr lang="en-US" altLang="zh-CN" sz="1500" dirty="0"/>
              <a:t>fa -u -p 8 </a:t>
            </a:r>
            <a:r>
              <a:rPr lang="en-US" altLang="zh-CN" sz="1500" dirty="0" err="1"/>
              <a:t>accepted_hits.bam</a:t>
            </a:r>
            <a:r>
              <a:rPr lang="en-US" altLang="zh-CN" sz="1500" dirty="0"/>
              <a:t> -o </a:t>
            </a:r>
            <a:r>
              <a:rPr lang="en-US" altLang="zh-CN" sz="1500" dirty="0" err="1"/>
              <a:t>outputFolder</a:t>
            </a: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 err="1"/>
              <a:t>outputFolder</a:t>
            </a:r>
            <a:r>
              <a:rPr lang="en-US" altLang="zh-CN" sz="1500" dirty="0"/>
              <a:t>: 1.genes.fpkm_tracking</a:t>
            </a:r>
          </a:p>
          <a:p>
            <a:pPr marL="0" indent="0">
              <a:buNone/>
            </a:pPr>
            <a:r>
              <a:rPr lang="en-US" altLang="zh-CN" sz="1500" dirty="0"/>
              <a:t>                           2.isoforms.fpkm_tracking</a:t>
            </a:r>
          </a:p>
          <a:p>
            <a:pPr marL="0" indent="0">
              <a:buNone/>
            </a:pPr>
            <a:r>
              <a:rPr lang="en-US" altLang="zh-CN" sz="1500" dirty="0"/>
              <a:t>                           3.skipped.gtf</a:t>
            </a:r>
          </a:p>
          <a:p>
            <a:pPr marL="0" indent="0">
              <a:buNone/>
            </a:pPr>
            <a:r>
              <a:rPr lang="en-US" altLang="zh-CN" sz="1500" dirty="0"/>
              <a:t>                           4.transcripts.gtf</a:t>
            </a:r>
          </a:p>
          <a:p>
            <a:pPr marL="0" indent="0">
              <a:buNone/>
            </a:pP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78866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672F2-2ACD-4A3A-9CAF-80DAD409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3517"/>
            <a:ext cx="6172200" cy="579711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/>
              <a:t>Counting Reads per Exons</a:t>
            </a:r>
            <a:endParaRPr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AA156A-6177-4DAC-892C-6D4AA30A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75609"/>
            <a:ext cx="6172200" cy="3240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dirty="0"/>
              <a:t>Differential expression can be studied at exon level using the Bioconductor package </a:t>
            </a:r>
            <a:r>
              <a:rPr lang="en-US" altLang="zh-CN" sz="1400" dirty="0" err="1">
                <a:solidFill>
                  <a:srgbClr val="FF0000"/>
                </a:solidFill>
              </a:rPr>
              <a:t>DEXSeq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r>
              <a:rPr lang="en-US" altLang="zh-CN" sz="1400" dirty="0"/>
              <a:t>Transcript isoforms tend to have some exons in common, so an exon can appear several times in a GTF file. </a:t>
            </a:r>
          </a:p>
          <a:p>
            <a:r>
              <a:rPr lang="en-US" altLang="zh-CN" sz="1400" dirty="0"/>
              <a:t>Exons can also overlap with each other if their start/end coordinates differ. </a:t>
            </a:r>
          </a:p>
          <a:p>
            <a:r>
              <a:rPr lang="en-US" altLang="zh-CN" sz="1400" dirty="0"/>
              <a:t>For counting purposes, we need to construct a set of nonoverlapping </a:t>
            </a:r>
            <a:r>
              <a:rPr lang="en-US" altLang="zh-CN" sz="1400" dirty="0" err="1"/>
              <a:t>exonic</a:t>
            </a:r>
            <a:r>
              <a:rPr lang="en-US" altLang="zh-CN" sz="1400" dirty="0"/>
              <a:t> regions. The </a:t>
            </a:r>
            <a:r>
              <a:rPr lang="en-US" altLang="zh-CN" sz="1400" dirty="0" err="1"/>
              <a:t>DEXSeq</a:t>
            </a:r>
            <a:r>
              <a:rPr lang="en-US" altLang="zh-CN" sz="1400" dirty="0"/>
              <a:t> package contains a Python script </a:t>
            </a:r>
            <a:r>
              <a:rPr lang="en-US" altLang="zh-CN" sz="1400" dirty="0">
                <a:solidFill>
                  <a:srgbClr val="00B050"/>
                </a:solidFill>
              </a:rPr>
              <a:t>dexseq_prepare_annotation.py </a:t>
            </a:r>
            <a:r>
              <a:rPr lang="en-US" altLang="zh-CN" sz="1400" dirty="0"/>
              <a:t>for this task. It “flattens” a GTF file to a list of exon counting bins, which correspond to one exon or a part of an exon (in the case of overlap).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803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2DDAD-D371-43AD-9584-B9B23493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27533"/>
            <a:ext cx="6172200" cy="435695"/>
          </a:xfrm>
        </p:spPr>
        <p:txBody>
          <a:bodyPr>
            <a:noAutofit/>
          </a:bodyPr>
          <a:lstStyle/>
          <a:p>
            <a:pPr algn="l"/>
            <a:r>
              <a:rPr lang="en-US" altLang="zh-CN" sz="2000" dirty="0" err="1"/>
              <a:t>DEXseq</a:t>
            </a:r>
            <a:r>
              <a:rPr lang="en-US" altLang="zh-CN" sz="2000" dirty="0"/>
              <a:t> usage</a:t>
            </a:r>
            <a:endParaRPr lang="zh-CN" altLang="en-US" sz="2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32B80-501E-427C-BA6D-C601A3C58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1. “flatten” a GTF file to a list of exon counting bins</a:t>
            </a:r>
          </a:p>
          <a:p>
            <a:pPr marL="0" indent="0">
              <a:buNone/>
            </a:pPr>
            <a:r>
              <a:rPr lang="en-US" altLang="zh-CN" sz="1500" dirty="0"/>
              <a:t>$python </a:t>
            </a:r>
            <a:r>
              <a:rPr lang="en-US" altLang="zh-CN" sz="1500" dirty="0">
                <a:solidFill>
                  <a:srgbClr val="00B050"/>
                </a:solidFill>
              </a:rPr>
              <a:t>dexseq_prepare_annotation.py </a:t>
            </a:r>
            <a:r>
              <a:rPr lang="en-US" altLang="zh-CN" sz="1500" dirty="0"/>
              <a:t>Homo_sapiens.GRCh37.74.gtf GRCh37.74_DEX.gtf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2. Count reads per Exons</a:t>
            </a:r>
          </a:p>
          <a:p>
            <a:pPr marL="0" indent="0">
              <a:buNone/>
            </a:pPr>
            <a:r>
              <a:rPr lang="en-US" altLang="zh-CN" sz="1500" dirty="0"/>
              <a:t>$python </a:t>
            </a:r>
            <a:r>
              <a:rPr lang="en-US" altLang="zh-CN" sz="1500" dirty="0">
                <a:solidFill>
                  <a:srgbClr val="00B050"/>
                </a:solidFill>
              </a:rPr>
              <a:t>dexseq_count.py </a:t>
            </a:r>
            <a:r>
              <a:rPr lang="en-US" altLang="zh-CN" sz="1500" dirty="0"/>
              <a:t>–p yes –s no –r name GRCh37.74_DEX.gtf </a:t>
            </a:r>
            <a:r>
              <a:rPr lang="en-US" altLang="zh-CN" sz="1500" dirty="0" err="1"/>
              <a:t>hits_namesorted.sam</a:t>
            </a:r>
            <a:r>
              <a:rPr lang="en-US" altLang="zh-CN" sz="1500" dirty="0"/>
              <a:t> exon_counts.txt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5754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60" y="771550"/>
            <a:ext cx="6172200" cy="370172"/>
          </a:xfrm>
        </p:spPr>
        <p:txBody>
          <a:bodyPr>
            <a:noAutofit/>
          </a:bodyPr>
          <a:lstStyle/>
          <a:p>
            <a:pPr algn="l"/>
            <a:r>
              <a:rPr lang="en-US" altLang="zh-CN" sz="2100" dirty="0"/>
              <a:t>Differential Expression Analysis</a:t>
            </a:r>
            <a:endParaRPr lang="zh-CN" altLang="en-US" sz="2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Work in R  (</a:t>
            </a:r>
            <a:r>
              <a:rPr lang="en-US" altLang="zh-CN" sz="1500" dirty="0" err="1"/>
              <a:t>edgeR,limma</a:t>
            </a:r>
            <a:r>
              <a:rPr lang="en-US" altLang="zh-CN" sz="1500" dirty="0"/>
              <a:t>,….)</a:t>
            </a:r>
          </a:p>
          <a:p>
            <a:pPr marL="0" indent="0">
              <a:buNone/>
            </a:pPr>
            <a:r>
              <a:rPr lang="en-US" altLang="zh-CN" sz="1500" dirty="0"/>
              <a:t>Software: </a:t>
            </a:r>
            <a:r>
              <a:rPr lang="en-US" altLang="zh-CN" sz="1500" dirty="0" err="1"/>
              <a:t>Rstudio</a:t>
            </a: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Unix-like</a:t>
            </a:r>
            <a:r>
              <a:rPr lang="zh-CN" altLang="en-US" sz="1500" dirty="0"/>
              <a:t> </a:t>
            </a:r>
            <a:r>
              <a:rPr lang="en-US" altLang="zh-CN" sz="1500" dirty="0"/>
              <a:t>system:</a:t>
            </a:r>
            <a:r>
              <a:rPr lang="zh-CN" altLang="en-US" sz="1500" dirty="0"/>
              <a:t> </a:t>
            </a:r>
            <a:r>
              <a:rPr lang="en-US" altLang="zh-CN" sz="1500" dirty="0"/>
              <a:t>	</a:t>
            </a:r>
            <a:r>
              <a:rPr lang="en-US" altLang="zh-CN" sz="1500" dirty="0" err="1"/>
              <a:t>Cuffdiff</a:t>
            </a: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238707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797421"/>
            <a:ext cx="6172200" cy="51869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Differential Expression Analysis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658" y="1437624"/>
            <a:ext cx="6172200" cy="2545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1.</a:t>
            </a:r>
            <a:r>
              <a:rPr lang="en-US" altLang="zh-CN" sz="1500" dirty="0">
                <a:solidFill>
                  <a:srgbClr val="FF0000"/>
                </a:solidFill>
              </a:rPr>
              <a:t>Differential expression(DE)</a:t>
            </a:r>
            <a:r>
              <a:rPr lang="zh-CN" altLang="en-US" sz="1500" dirty="0">
                <a:solidFill>
                  <a:srgbClr val="FF0000"/>
                </a:solidFill>
              </a:rPr>
              <a:t> </a:t>
            </a:r>
            <a:r>
              <a:rPr lang="en-US" altLang="zh-CN" sz="1500" dirty="0"/>
              <a:t>analysis refers to the identification of genes(or other genomic features, such as, transcripts or exons) that expressed in significantly different quantities in distinct groups of samples, be it </a:t>
            </a:r>
            <a:r>
              <a:rPr lang="en-US" altLang="zh-CN" sz="1500" dirty="0">
                <a:solidFill>
                  <a:srgbClr val="FF0000"/>
                </a:solidFill>
              </a:rPr>
              <a:t>biological conditions</a:t>
            </a:r>
            <a:r>
              <a:rPr lang="en-US" altLang="zh-CN" sz="1500" dirty="0"/>
              <a:t> :</a:t>
            </a:r>
          </a:p>
          <a:p>
            <a:pPr marL="0" indent="0">
              <a:buNone/>
            </a:pPr>
            <a:r>
              <a:rPr lang="en-US" altLang="zh-CN" sz="1500" dirty="0"/>
              <a:t>I. drug-treated vs controls</a:t>
            </a:r>
          </a:p>
          <a:p>
            <a:pPr marL="0" indent="0">
              <a:buNone/>
            </a:pPr>
            <a:r>
              <a:rPr lang="en-US" altLang="zh-CN" sz="1500" dirty="0"/>
              <a:t>II. diseased vs healthy individuals</a:t>
            </a:r>
          </a:p>
          <a:p>
            <a:pPr marL="0" indent="0">
              <a:buNone/>
            </a:pPr>
            <a:r>
              <a:rPr lang="en-US" altLang="zh-CN" sz="1500" dirty="0"/>
              <a:t>III. different tissues</a:t>
            </a:r>
          </a:p>
          <a:p>
            <a:pPr marL="0" indent="0">
              <a:buNone/>
            </a:pPr>
            <a:r>
              <a:rPr lang="en-US" altLang="zh-CN" sz="1500" dirty="0"/>
              <a:t>IV. different stages of development</a:t>
            </a:r>
          </a:p>
          <a:p>
            <a:pPr marL="0" indent="0">
              <a:buNone/>
            </a:pPr>
            <a:r>
              <a:rPr lang="en-US" altLang="zh-CN" sz="1500" dirty="0"/>
              <a:t>V. etc.</a:t>
            </a:r>
          </a:p>
        </p:txBody>
      </p:sp>
    </p:spTree>
    <p:extLst>
      <p:ext uri="{BB962C8B-B14F-4D97-AF65-F5344CB8AC3E}">
        <p14:creationId xmlns:p14="http://schemas.microsoft.com/office/powerpoint/2010/main" val="34633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681540"/>
            <a:ext cx="6172200" cy="34073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50" dirty="0"/>
              <a:t>3. Choice of software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0" y="1056139"/>
            <a:ext cx="2970330" cy="330090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8BEA735-3405-4C2C-BADA-32096D5C00B4}"/>
              </a:ext>
            </a:extLst>
          </p:cNvPr>
          <p:cNvSpPr/>
          <p:nvPr/>
        </p:nvSpPr>
        <p:spPr>
          <a:xfrm>
            <a:off x="3753036" y="1599642"/>
            <a:ext cx="2106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/>
              <a:t>The </a:t>
            </a:r>
            <a:r>
              <a:rPr lang="en-US" altLang="zh-CN" sz="1350" dirty="0" err="1"/>
              <a:t>DESeq</a:t>
            </a:r>
            <a:r>
              <a:rPr lang="en-US" altLang="zh-CN" sz="1350" dirty="0"/>
              <a:t>(2), </a:t>
            </a:r>
            <a:r>
              <a:rPr lang="en-US" altLang="zh-CN" sz="1350" dirty="0" err="1"/>
              <a:t>edgeR</a:t>
            </a:r>
            <a:r>
              <a:rPr lang="en-US" altLang="zh-CN" sz="1350" dirty="0"/>
              <a:t>, and </a:t>
            </a:r>
            <a:r>
              <a:rPr lang="en-US" altLang="zh-CN" sz="1350" dirty="0" err="1"/>
              <a:t>limma</a:t>
            </a:r>
            <a:r>
              <a:rPr lang="en-US" altLang="zh-CN" sz="1350" dirty="0"/>
              <a:t> packages are all based on the concept of</a:t>
            </a:r>
          </a:p>
          <a:p>
            <a:r>
              <a:rPr lang="en-US" altLang="zh-CN" sz="1350" dirty="0"/>
              <a:t>(generalized) linear models</a:t>
            </a:r>
          </a:p>
        </p:txBody>
      </p:sp>
    </p:spTree>
    <p:extLst>
      <p:ext uri="{BB962C8B-B14F-4D97-AF65-F5344CB8AC3E}">
        <p14:creationId xmlns:p14="http://schemas.microsoft.com/office/powerpoint/2010/main" val="41045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BC632-2FE6-46C5-A532-2953BE07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37017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F8764-3304-4DA6-9B8C-41ED0A51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9612"/>
            <a:ext cx="6172200" cy="2759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50" dirty="0">
                <a:solidFill>
                  <a:prstClr val="black"/>
                </a:solidFill>
              </a:rPr>
              <a:t>For instance, if you have an experiment involving different patients, treatments, and time points, the linear model for each gene could be thought of as</a:t>
            </a:r>
          </a:p>
          <a:p>
            <a:pPr marL="0" indent="0" algn="ctr">
              <a:buNone/>
            </a:pPr>
            <a:endParaRPr lang="en-US" altLang="zh-CN" sz="135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altLang="zh-CN" sz="1500" i="1" dirty="0">
                <a:solidFill>
                  <a:prstClr val="black"/>
                </a:solidFill>
              </a:rPr>
              <a:t>y </a:t>
            </a:r>
            <a:r>
              <a:rPr lang="en-US" altLang="zh-CN" sz="1500" dirty="0">
                <a:solidFill>
                  <a:prstClr val="black"/>
                </a:solidFill>
              </a:rPr>
              <a:t>= </a:t>
            </a:r>
            <a:r>
              <a:rPr lang="en-US" altLang="zh-CN" sz="1500" i="1" dirty="0">
                <a:solidFill>
                  <a:prstClr val="black"/>
                </a:solidFill>
              </a:rPr>
              <a:t>a </a:t>
            </a:r>
            <a:r>
              <a:rPr lang="en-US" altLang="zh-CN" sz="1500" dirty="0">
                <a:solidFill>
                  <a:prstClr val="black"/>
                </a:solidFill>
              </a:rPr>
              <a:t>+ </a:t>
            </a:r>
            <a:r>
              <a:rPr lang="en-US" altLang="zh-CN" sz="1500" i="1" dirty="0">
                <a:solidFill>
                  <a:prstClr val="black"/>
                </a:solidFill>
              </a:rPr>
              <a:t>b </a:t>
            </a:r>
            <a:r>
              <a:rPr lang="en-US" altLang="zh-CN" sz="1500" dirty="0">
                <a:solidFill>
                  <a:prstClr val="black"/>
                </a:solidFill>
              </a:rPr>
              <a:t>⋅ treatment + </a:t>
            </a:r>
            <a:r>
              <a:rPr lang="en-US" altLang="zh-CN" sz="1500" i="1" dirty="0">
                <a:solidFill>
                  <a:prstClr val="black"/>
                </a:solidFill>
              </a:rPr>
              <a:t>c </a:t>
            </a:r>
            <a:r>
              <a:rPr lang="en-US" altLang="zh-CN" sz="1500" dirty="0">
                <a:solidFill>
                  <a:prstClr val="black"/>
                </a:solidFill>
              </a:rPr>
              <a:t>⋅ time + </a:t>
            </a:r>
            <a:r>
              <a:rPr lang="en-US" altLang="zh-CN" sz="1500" i="1" dirty="0">
                <a:solidFill>
                  <a:prstClr val="black"/>
                </a:solidFill>
              </a:rPr>
              <a:t>d </a:t>
            </a:r>
            <a:r>
              <a:rPr lang="en-US" altLang="zh-CN" sz="1500" dirty="0">
                <a:solidFill>
                  <a:prstClr val="black"/>
                </a:solidFill>
              </a:rPr>
              <a:t>⋅ patient + </a:t>
            </a:r>
            <a:r>
              <a:rPr lang="en-US" altLang="zh-CN" sz="1500" i="1" dirty="0">
                <a:solidFill>
                  <a:prstClr val="black"/>
                </a:solidFill>
              </a:rPr>
              <a:t>e</a:t>
            </a:r>
          </a:p>
          <a:p>
            <a:pPr marL="0" indent="0">
              <a:buNone/>
            </a:pPr>
            <a:endParaRPr lang="zh-CN" altLang="en-US" sz="1350" dirty="0">
              <a:solidFill>
                <a:prstClr val="black"/>
              </a:solidFill>
            </a:endParaRPr>
          </a:p>
          <a:p>
            <a:r>
              <a:rPr lang="en-US" altLang="zh-CN" sz="1425" dirty="0"/>
              <a:t> </a:t>
            </a:r>
            <a:r>
              <a:rPr lang="en-US" altLang="zh-CN" sz="1200" i="1" dirty="0"/>
              <a:t>y </a:t>
            </a:r>
            <a:r>
              <a:rPr lang="en-US" altLang="zh-CN" sz="1200" dirty="0"/>
              <a:t>is the gene expression measured in some unit, </a:t>
            </a:r>
          </a:p>
          <a:p>
            <a:r>
              <a:rPr lang="en-US" altLang="zh-CN" sz="1200" i="1" dirty="0"/>
              <a:t>e </a:t>
            </a:r>
            <a:r>
              <a:rPr lang="en-US" altLang="zh-CN" sz="1200" dirty="0"/>
              <a:t>an error term, </a:t>
            </a:r>
          </a:p>
          <a:p>
            <a:r>
              <a:rPr lang="en-US" altLang="zh-CN" sz="1200" i="1" dirty="0"/>
              <a:t>a</a:t>
            </a:r>
            <a:r>
              <a:rPr lang="en-US" altLang="zh-CN" sz="1200" dirty="0"/>
              <a:t>, </a:t>
            </a:r>
            <a:r>
              <a:rPr lang="en-US" altLang="zh-CN" sz="1200" i="1" dirty="0"/>
              <a:t>b</a:t>
            </a:r>
            <a:r>
              <a:rPr lang="en-US" altLang="zh-CN" sz="1200" dirty="0"/>
              <a:t>, </a:t>
            </a:r>
            <a:r>
              <a:rPr lang="en-US" altLang="zh-CN" sz="1200" i="1" dirty="0"/>
              <a:t>c</a:t>
            </a:r>
            <a:r>
              <a:rPr lang="en-US" altLang="zh-CN" sz="1200" dirty="0"/>
              <a:t>, </a:t>
            </a:r>
            <a:r>
              <a:rPr lang="en-US" altLang="zh-CN" sz="1200" i="1" dirty="0"/>
              <a:t>d </a:t>
            </a:r>
            <a:r>
              <a:rPr lang="en-US" altLang="zh-CN" sz="1200" dirty="0"/>
              <a:t>are parameters to be estimated from the data. </a:t>
            </a:r>
            <a:r>
              <a:rPr lang="en-US" altLang="zh-CN" sz="1200" i="1" dirty="0"/>
              <a:t>a </a:t>
            </a:r>
            <a:r>
              <a:rPr lang="en-US" altLang="zh-CN" sz="1200" dirty="0"/>
              <a:t>is called the </a:t>
            </a:r>
            <a:r>
              <a:rPr lang="en-US" altLang="zh-CN" sz="1200" i="1" dirty="0"/>
              <a:t>intercept </a:t>
            </a:r>
            <a:r>
              <a:rPr lang="en-US" altLang="zh-CN" sz="1200" dirty="0"/>
              <a:t>and represents the average expression level of the gene when all the other factors (treatment, time, and patient) are in their reference state.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3441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987574"/>
            <a:ext cx="5222029" cy="343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0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975C8-7592-4F53-8A9C-3D053A11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96" y="613955"/>
            <a:ext cx="5822404" cy="50770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Why we need transcriptome</a:t>
            </a:r>
            <a:endParaRPr lang="zh-CN" altLang="en-US" sz="24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F5EDA3C-43A4-4B31-85C9-471D4E6E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57" y="2139702"/>
            <a:ext cx="2954275" cy="22439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7461AE-493B-4AD6-B35E-B11A44FF2A85}"/>
              </a:ext>
            </a:extLst>
          </p:cNvPr>
          <p:cNvSpPr/>
          <p:nvPr/>
        </p:nvSpPr>
        <p:spPr>
          <a:xfrm>
            <a:off x="784243" y="2571750"/>
            <a:ext cx="2592288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7B7462-C3C2-4289-AC80-40ED8A8A6E19}"/>
              </a:ext>
            </a:extLst>
          </p:cNvPr>
          <p:cNvSpPr/>
          <p:nvPr/>
        </p:nvSpPr>
        <p:spPr>
          <a:xfrm>
            <a:off x="3954762" y="2637239"/>
            <a:ext cx="963117" cy="29101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RNA-seq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B01F908A-CFA2-4856-A75C-82EAAC5F076E}"/>
              </a:ext>
            </a:extLst>
          </p:cNvPr>
          <p:cNvSpPr/>
          <p:nvPr/>
        </p:nvSpPr>
        <p:spPr>
          <a:xfrm>
            <a:off x="5014201" y="2252553"/>
            <a:ext cx="14401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AB0CB5-D839-4D87-8E5A-CD523F6BF6F4}"/>
              </a:ext>
            </a:extLst>
          </p:cNvPr>
          <p:cNvSpPr/>
          <p:nvPr/>
        </p:nvSpPr>
        <p:spPr>
          <a:xfrm>
            <a:off x="5229199" y="2117117"/>
            <a:ext cx="1270779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Bulk RNA-seq</a:t>
            </a:r>
            <a:endParaRPr lang="zh-CN" altLang="en-US" sz="11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14F887-BFBB-42E6-94B7-1E91FA5E91F1}"/>
              </a:ext>
            </a:extLst>
          </p:cNvPr>
          <p:cNvSpPr/>
          <p:nvPr/>
        </p:nvSpPr>
        <p:spPr>
          <a:xfrm>
            <a:off x="5229198" y="3112576"/>
            <a:ext cx="1270779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Single cell RNA-seq</a:t>
            </a:r>
            <a:endParaRPr lang="zh-CN" altLang="en-US" sz="1100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FC7628AE-E961-4693-AE6A-A0E0990B3F7D}"/>
              </a:ext>
            </a:extLst>
          </p:cNvPr>
          <p:cNvSpPr/>
          <p:nvPr/>
        </p:nvSpPr>
        <p:spPr>
          <a:xfrm>
            <a:off x="3469983" y="2732886"/>
            <a:ext cx="428676" cy="12689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62D559-6713-4D67-BF25-3F4E42CFD6B9}"/>
              </a:ext>
            </a:extLst>
          </p:cNvPr>
          <p:cNvSpPr/>
          <p:nvPr/>
        </p:nvSpPr>
        <p:spPr>
          <a:xfrm>
            <a:off x="5301208" y="2499742"/>
            <a:ext cx="12961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tx1"/>
                </a:solidFill>
              </a:rPr>
              <a:t>A population of cells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50" dirty="0"/>
              <a:t>Here we choose two different packages(commonly used) for different expression analysis </a:t>
            </a:r>
          </a:p>
          <a:p>
            <a:pPr marL="0" indent="0">
              <a:buNone/>
            </a:pPr>
            <a:r>
              <a:rPr lang="en-US" altLang="zh-CN" sz="1500" dirty="0"/>
              <a:t>1. </a:t>
            </a:r>
            <a:r>
              <a:rPr lang="en-US" altLang="zh-CN" sz="1500" dirty="0" err="1"/>
              <a:t>edgeR</a:t>
            </a:r>
            <a:r>
              <a:rPr lang="en-US" altLang="zh-CN" sz="1500" dirty="0"/>
              <a:t> package (count-based)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2. </a:t>
            </a:r>
            <a:r>
              <a:rPr lang="en-US" altLang="zh-CN" sz="1500" dirty="0" err="1"/>
              <a:t>Cuffdiff</a:t>
            </a:r>
            <a:r>
              <a:rPr lang="en-US" altLang="zh-CN" sz="1500" dirty="0"/>
              <a:t> –part of cufflinks package (Isoform deconvolution + count-based tests)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590787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1800" dirty="0" err="1"/>
              <a:t>edgeR</a:t>
            </a:r>
            <a:r>
              <a:rPr lang="en-US" altLang="zh-CN" sz="1800" dirty="0"/>
              <a:t> (count-based) </a:t>
            </a:r>
            <a:r>
              <a:rPr lang="en-US" altLang="zh-CN" sz="1800" u="sng" dirty="0">
                <a:solidFill>
                  <a:srgbClr val="0070C0"/>
                </a:solidFill>
              </a:rPr>
              <a:t>http://www.360doc.com/content/18/0815/22/57890290_778579575.shtml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Article: A scaling normalization method for differential expression analysis of RNA-seq data </a:t>
            </a:r>
            <a:endParaRPr lang="es-E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CPM</a:t>
            </a:r>
            <a:r>
              <a:rPr lang="zh-CN" altLang="en-US" sz="1500" dirty="0"/>
              <a:t>：</a:t>
            </a:r>
            <a:r>
              <a:rPr lang="en-US" altLang="zh-CN" sz="1500" dirty="0"/>
              <a:t>Counts per million</a:t>
            </a:r>
          </a:p>
          <a:p>
            <a:pPr marL="0" indent="0">
              <a:buNone/>
            </a:pPr>
            <a:r>
              <a:rPr lang="en-US" altLang="zh-CN" sz="1500" dirty="0"/>
              <a:t>CPM=C/N*1000000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b="1" dirty="0"/>
              <a:t>C </a:t>
            </a:r>
            <a:r>
              <a:rPr lang="en-US" altLang="zh-CN" sz="1500" dirty="0"/>
              <a:t>is mapped reads of gene A (read count)</a:t>
            </a:r>
            <a:r>
              <a:rPr lang="zh-CN" altLang="en-US" sz="1500" dirty="0"/>
              <a:t>，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b="1" dirty="0"/>
              <a:t>N</a:t>
            </a:r>
            <a:r>
              <a:rPr lang="en-US" altLang="zh-CN" sz="1500" dirty="0"/>
              <a:t> is the number of mapped reads of total genes </a:t>
            </a:r>
            <a:endParaRPr lang="zh-CN" altLang="en-US" sz="1500" dirty="0"/>
          </a:p>
          <a:p>
            <a:pPr marL="0" indent="0">
              <a:buNone/>
            </a:pPr>
            <a:endParaRPr lang="zh-CN" altLang="en-US" sz="1500" dirty="0"/>
          </a:p>
          <a:p>
            <a:pPr marL="0" indent="0">
              <a:buNone/>
            </a:pPr>
            <a:r>
              <a:rPr lang="en-US" altLang="zh-CN" sz="1500" dirty="0"/>
              <a:t>CPM normalized read counts by the length of gene.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RPKM=CPM/length of gene</a:t>
            </a:r>
          </a:p>
          <a:p>
            <a:pPr marL="0" indent="0">
              <a:buNone/>
            </a:pP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35454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59AB8-C034-472C-8DA4-CDC7FFF6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928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DEGs results </a:t>
            </a:r>
            <a:r>
              <a:rPr lang="en-US" altLang="zh-CN" sz="2400" dirty="0" err="1"/>
              <a:t>caculated</a:t>
            </a:r>
            <a:r>
              <a:rPr lang="en-US" altLang="zh-CN" sz="2400" dirty="0"/>
              <a:t> by </a:t>
            </a:r>
            <a:r>
              <a:rPr lang="en-US" altLang="zh-CN" sz="2400" dirty="0" err="1"/>
              <a:t>edgeR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EE2733-7A25-47FB-BBAA-A24786EC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575AA5-979D-4F9D-B09A-67C79D39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11214"/>
            <a:ext cx="6172200" cy="26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7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DCDDF-1AC5-4FC9-BDCC-2B6BBDC8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424178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/>
              <a:t>Differently expressed genes(DEGs)</a:t>
            </a:r>
            <a:endParaRPr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66ABED-325F-4AEA-9AFD-CBAD3F064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Foldchange(FC)=(F</a:t>
            </a:r>
            <a:r>
              <a:rPr lang="en-US" altLang="zh-CN" sz="1050" dirty="0"/>
              <a:t>B</a:t>
            </a:r>
            <a:r>
              <a:rPr lang="en-US" altLang="zh-CN" sz="1500" dirty="0"/>
              <a:t>-F</a:t>
            </a:r>
            <a:r>
              <a:rPr lang="en-US" altLang="zh-CN" sz="1050" dirty="0"/>
              <a:t>A</a:t>
            </a:r>
            <a:r>
              <a:rPr lang="en-US" altLang="zh-CN" sz="1500" dirty="0"/>
              <a:t>)/F</a:t>
            </a:r>
            <a:r>
              <a:rPr lang="en-US" altLang="zh-CN" sz="1050" dirty="0"/>
              <a:t>A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F</a:t>
            </a:r>
            <a:r>
              <a:rPr lang="en-US" altLang="zh-CN" sz="1050" dirty="0"/>
              <a:t>A</a:t>
            </a:r>
            <a:r>
              <a:rPr lang="en-US" altLang="zh-CN" sz="1500" dirty="0"/>
              <a:t>: a</a:t>
            </a:r>
            <a:r>
              <a:rPr lang="zh-CN" altLang="en-US" sz="1500" dirty="0"/>
              <a:t> </a:t>
            </a:r>
            <a:r>
              <a:rPr lang="en-US" altLang="zh-CN" sz="1500" dirty="0"/>
              <a:t>gene</a:t>
            </a:r>
            <a:r>
              <a:rPr lang="zh-CN" altLang="en-US" sz="1500" dirty="0"/>
              <a:t> </a:t>
            </a:r>
            <a:r>
              <a:rPr lang="en-US" altLang="zh-CN" sz="1500" dirty="0"/>
              <a:t>expression</a:t>
            </a:r>
            <a:r>
              <a:rPr lang="zh-CN" altLang="en-US" sz="1500" dirty="0"/>
              <a:t> </a:t>
            </a:r>
            <a:r>
              <a:rPr lang="en-US" altLang="zh-CN" sz="1500" dirty="0"/>
              <a:t>under</a:t>
            </a:r>
            <a:r>
              <a:rPr lang="zh-CN" altLang="en-US" sz="1500" dirty="0"/>
              <a:t> </a:t>
            </a:r>
            <a:r>
              <a:rPr lang="en-US" altLang="zh-CN" sz="1500" dirty="0"/>
              <a:t>condition A</a:t>
            </a:r>
          </a:p>
          <a:p>
            <a:pPr marL="0" indent="0">
              <a:buNone/>
            </a:pPr>
            <a:r>
              <a:rPr lang="en-US" altLang="zh-CN" sz="1500" dirty="0"/>
              <a:t>F</a:t>
            </a:r>
            <a:r>
              <a:rPr lang="en-US" altLang="zh-CN" sz="1050" dirty="0"/>
              <a:t>B</a:t>
            </a:r>
            <a:r>
              <a:rPr lang="en-US" altLang="zh-CN" sz="1500" dirty="0"/>
              <a:t>: the same gene expression under condition B</a:t>
            </a:r>
          </a:p>
          <a:p>
            <a:pPr marL="0" indent="0">
              <a:buNone/>
            </a:pPr>
            <a:r>
              <a:rPr lang="en-US" altLang="zh-CN" sz="1500" dirty="0"/>
              <a:t>FDR: false discovery rate</a:t>
            </a:r>
          </a:p>
          <a:p>
            <a:pPr marL="0" indent="0">
              <a:buNone/>
            </a:pPr>
            <a:r>
              <a:rPr lang="en-US" altLang="zh-CN" sz="1500" dirty="0"/>
              <a:t>Which are DEGs:  </a:t>
            </a:r>
          </a:p>
          <a:p>
            <a:pPr marL="0" indent="0">
              <a:buNone/>
            </a:pPr>
            <a:r>
              <a:rPr lang="en-US" altLang="zh-CN" sz="1500" dirty="0"/>
              <a:t>    expression of a gene           |log2FC|&gt;1 &amp; FDR&lt;0.05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69123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39502"/>
            <a:ext cx="6172200" cy="3701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>Visualization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987574"/>
            <a:ext cx="6172200" cy="310133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500" dirty="0"/>
              <a:t>1.Volcano plot-DEGs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170" name="Picture 2" descr="C:\RBook\graphic\volcano\Rplot06-6h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1779662"/>
            <a:ext cx="4058349" cy="24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1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483518"/>
            <a:ext cx="6172200" cy="3605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500" dirty="0"/>
              <a:t>2. Heatmap plot-DEGs</a:t>
            </a:r>
          </a:p>
          <a:p>
            <a:pPr marL="0" indent="0">
              <a:buNone/>
            </a:pPr>
            <a:endParaRPr lang="zh-CN" altLang="en-US" sz="1500" dirty="0"/>
          </a:p>
        </p:txBody>
      </p:sp>
      <p:pic>
        <p:nvPicPr>
          <p:cNvPr id="8194" name="Picture 2" descr="C:\RBook\graphic\heatmap\Rplot10-300dp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1131590"/>
            <a:ext cx="2808009" cy="33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38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42417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1203598"/>
            <a:ext cx="6172200" cy="28853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err="1"/>
              <a:t>Cuffdiff</a:t>
            </a:r>
            <a:r>
              <a:rPr lang="en-US" altLang="zh-CN" sz="1800" dirty="0"/>
              <a:t> (Isoform deconvolution + count-based tests)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779662"/>
            <a:ext cx="4448197" cy="25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73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49400-F906-4381-83E6-846DB921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5221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Alternative splicing</a:t>
            </a:r>
            <a:endParaRPr lang="zh-CN" altLang="en-US" sz="24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5B5475F-DB5F-4337-9728-50B4D6A8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84" y="1200150"/>
            <a:ext cx="3283031" cy="339407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A8A00B-DEB8-4344-A19D-445C5E1D2067}"/>
              </a:ext>
            </a:extLst>
          </p:cNvPr>
          <p:cNvSpPr/>
          <p:nvPr/>
        </p:nvSpPr>
        <p:spPr>
          <a:xfrm>
            <a:off x="3212976" y="1067679"/>
            <a:ext cx="2088232" cy="212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Isoforms(transcripts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771550"/>
            <a:ext cx="6172200" cy="370172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 err="1"/>
              <a:t>Cuffdiff</a:t>
            </a:r>
            <a:r>
              <a:rPr lang="en-US" altLang="zh-CN" sz="1800" dirty="0"/>
              <a:t> usage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$</a:t>
            </a:r>
            <a:r>
              <a:rPr lang="en-US" altLang="zh-CN" sz="1500" dirty="0" err="1">
                <a:solidFill>
                  <a:srgbClr val="00B050"/>
                </a:solidFill>
              </a:rPr>
              <a:t>cuffdiff</a:t>
            </a:r>
            <a:r>
              <a:rPr lang="en-US" altLang="zh-CN" sz="1500" dirty="0"/>
              <a:t> -o chr18_hESC_vs_GM12892 -p 4 –L hESC,GM12892 --FDR 0.05 -u Homo_sapiens.GRCh37.59.chr-added.gtf hESC1_chr18.bam,hESC2_chr18.bam,hESC3_chr18.bam,hESC4_chr18.bam Gm12892_1_chr18.bam,Gm12892_2_chr18.bam,Gm12892_3_chr18.bam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Options:</a:t>
            </a:r>
          </a:p>
          <a:p>
            <a:pPr marL="0" indent="0">
              <a:buNone/>
            </a:pPr>
            <a:r>
              <a:rPr lang="en-US" altLang="zh-CN" sz="1575" dirty="0"/>
              <a:t>-</a:t>
            </a:r>
            <a:r>
              <a:rPr lang="en-US" altLang="zh-CN" sz="1575" dirty="0">
                <a:solidFill>
                  <a:srgbClr val="0070C0"/>
                </a:solidFill>
              </a:rPr>
              <a:t>o  </a:t>
            </a:r>
            <a:r>
              <a:rPr lang="en-US" altLang="zh-CN" sz="1575" dirty="0"/>
              <a:t>     </a:t>
            </a:r>
            <a:r>
              <a:rPr lang="en-US" altLang="zh-CN" sz="1425" dirty="0"/>
              <a:t>output folder name</a:t>
            </a:r>
          </a:p>
          <a:p>
            <a:pPr marL="0" indent="0">
              <a:buNone/>
            </a:pPr>
            <a:r>
              <a:rPr lang="en-US" altLang="zh-CN" sz="1575" dirty="0"/>
              <a:t>--</a:t>
            </a:r>
            <a:r>
              <a:rPr lang="en-US" altLang="zh-CN" sz="1575" dirty="0">
                <a:solidFill>
                  <a:srgbClr val="0070C0"/>
                </a:solidFill>
              </a:rPr>
              <a:t>FDR</a:t>
            </a:r>
            <a:r>
              <a:rPr lang="en-US" altLang="zh-CN" sz="1575" dirty="0"/>
              <a:t> </a:t>
            </a:r>
            <a:r>
              <a:rPr lang="en-US" altLang="zh-CN" sz="1425" dirty="0"/>
              <a:t>gives the false discovery rate cutoff for the DE analysis</a:t>
            </a:r>
          </a:p>
          <a:p>
            <a:pPr marL="0" indent="0">
              <a:buNone/>
            </a:pPr>
            <a:r>
              <a:rPr lang="en-US" altLang="zh-CN" sz="1575" dirty="0"/>
              <a:t>−</a:t>
            </a:r>
            <a:r>
              <a:rPr lang="en-US" altLang="zh-CN" sz="1575" dirty="0">
                <a:solidFill>
                  <a:srgbClr val="0070C0"/>
                </a:solidFill>
              </a:rPr>
              <a:t>u</a:t>
            </a:r>
            <a:r>
              <a:rPr lang="en-US" altLang="zh-CN" sz="1575" dirty="0"/>
              <a:t>      </a:t>
            </a:r>
            <a:r>
              <a:rPr lang="en-US" altLang="zh-CN" sz="1425" dirty="0"/>
              <a:t>specifies that we want to use something called “multi-read correction” which is generally recommended</a:t>
            </a:r>
          </a:p>
        </p:txBody>
      </p:sp>
    </p:spTree>
    <p:extLst>
      <p:ext uri="{BB962C8B-B14F-4D97-AF65-F5344CB8AC3E}">
        <p14:creationId xmlns:p14="http://schemas.microsoft.com/office/powerpoint/2010/main" val="3500462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Functional annotation-Gene Ontology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2850" dirty="0"/>
              <a:t>1. About GO</a:t>
            </a:r>
          </a:p>
          <a:p>
            <a:pPr marL="0" indent="0">
              <a:buNone/>
            </a:pPr>
            <a:r>
              <a:rPr lang="en-US" altLang="zh-CN" sz="2700" dirty="0"/>
              <a:t>Gene ontology </a:t>
            </a:r>
            <a:r>
              <a:rPr lang="en-US" altLang="zh-CN" sz="2700" u="sng" dirty="0">
                <a:hlinkClick r:id="rId2"/>
              </a:rPr>
              <a:t>http://www.geneontology.org/</a:t>
            </a:r>
            <a:endParaRPr lang="en-US" altLang="zh-CN" sz="2700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175" dirty="0"/>
              <a:t>The Gene Ontology (GO) project is a major </a:t>
            </a:r>
            <a:r>
              <a:rPr lang="en-US" altLang="zh-CN" sz="2175" dirty="0">
                <a:solidFill>
                  <a:srgbClr val="FF0000"/>
                </a:solidFill>
              </a:rPr>
              <a:t>bioinformatics</a:t>
            </a:r>
            <a:r>
              <a:rPr lang="en-US" altLang="zh-CN" sz="2175" dirty="0"/>
              <a:t> initiative to develop a computational representation of our evolving knowledge of how genes encode biological functions at the </a:t>
            </a:r>
            <a:r>
              <a:rPr lang="en-US" altLang="zh-CN" sz="2175" dirty="0">
                <a:solidFill>
                  <a:srgbClr val="FF0000"/>
                </a:solidFill>
              </a:rPr>
              <a:t>molecular</a:t>
            </a:r>
            <a:r>
              <a:rPr lang="en-US" altLang="zh-CN" sz="2175" dirty="0"/>
              <a:t>, </a:t>
            </a:r>
            <a:r>
              <a:rPr lang="en-US" altLang="zh-CN" sz="2175" dirty="0">
                <a:solidFill>
                  <a:srgbClr val="FF0000"/>
                </a:solidFill>
              </a:rPr>
              <a:t>cellular</a:t>
            </a:r>
            <a:r>
              <a:rPr lang="en-US" altLang="zh-CN" sz="2175" dirty="0"/>
              <a:t> and </a:t>
            </a:r>
            <a:r>
              <a:rPr lang="en-US" altLang="zh-CN" sz="2175" dirty="0">
                <a:solidFill>
                  <a:srgbClr val="FF0000"/>
                </a:solidFill>
              </a:rPr>
              <a:t>tissue system </a:t>
            </a:r>
            <a:r>
              <a:rPr lang="en-US" altLang="zh-CN" sz="2175" dirty="0"/>
              <a:t>levels. Biological systems are so complex that we need to rely on computers to represent this knowledge.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175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175" dirty="0"/>
              <a:t>The project has developed formal ontologies that represent over 40,000 biological concepts, and are constantly being revised to reflect new discoveries. To date, these concepts have been used to "</a:t>
            </a:r>
            <a:r>
              <a:rPr lang="en-US" altLang="zh-CN" sz="2175" dirty="0">
                <a:solidFill>
                  <a:srgbClr val="FF0000"/>
                </a:solidFill>
              </a:rPr>
              <a:t>annotate</a:t>
            </a:r>
            <a:r>
              <a:rPr lang="en-US" altLang="zh-CN" sz="2175" dirty="0"/>
              <a:t>" </a:t>
            </a:r>
            <a:r>
              <a:rPr lang="en-US" altLang="zh-CN" sz="2175" dirty="0">
                <a:solidFill>
                  <a:srgbClr val="FF0000"/>
                </a:solidFill>
              </a:rPr>
              <a:t>gene functions </a:t>
            </a:r>
            <a:r>
              <a:rPr lang="en-US" altLang="zh-CN" sz="2175" dirty="0"/>
              <a:t>based on experiments reported in over 140,000 peer-reviewed scientific papers. </a:t>
            </a:r>
            <a:endParaRPr lang="zh-CN" altLang="en-US" sz="2175" dirty="0"/>
          </a:p>
        </p:txBody>
      </p:sp>
    </p:spTree>
    <p:extLst>
      <p:ext uri="{BB962C8B-B14F-4D97-AF65-F5344CB8AC3E}">
        <p14:creationId xmlns:p14="http://schemas.microsoft.com/office/powerpoint/2010/main" val="345682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7EC94-D74B-4FAB-8713-256FEE63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000" dirty="0"/>
              <a:t>A generic roadmap for RNA-seq analysis</a:t>
            </a:r>
            <a:endParaRPr lang="zh-CN" altLang="en-US" sz="20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4AC72EB-C1EF-4457-AD59-EF0A6A51F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3933"/>
          <a:stretch/>
        </p:blipFill>
        <p:spPr>
          <a:xfrm>
            <a:off x="64825" y="868890"/>
            <a:ext cx="6728349" cy="1508521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A5A2BBD8-972A-4455-A819-D33804002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68" b="27765"/>
          <a:stretch/>
        </p:blipFill>
        <p:spPr>
          <a:xfrm>
            <a:off x="109645" y="2297497"/>
            <a:ext cx="6728349" cy="1508521"/>
          </a:xfrm>
          <a:prstGeom prst="rect">
            <a:avLst/>
          </a:prstGeom>
        </p:spPr>
      </p:pic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05926EF4-0396-46C8-8E6B-5B431AC5F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35"/>
          <a:stretch/>
        </p:blipFill>
        <p:spPr>
          <a:xfrm>
            <a:off x="35948" y="3723878"/>
            <a:ext cx="7218798" cy="12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2175" dirty="0"/>
              <a:t>The Gene Ontology defines the universe of concepts relating to gene functions (‘</a:t>
            </a:r>
            <a:r>
              <a:rPr lang="en-US" altLang="zh-CN" sz="2175" dirty="0">
                <a:solidFill>
                  <a:srgbClr val="FF0000"/>
                </a:solidFill>
              </a:rPr>
              <a:t>GO terms</a:t>
            </a:r>
            <a:r>
              <a:rPr lang="en-US" altLang="zh-CN" sz="2175" dirty="0"/>
              <a:t>’), and how these functions are related to each other (‘relations’). It is constantly revised and expanded as biological knowledge accumulates. </a:t>
            </a:r>
          </a:p>
          <a:p>
            <a:pPr marL="0" indent="0">
              <a:buNone/>
            </a:pPr>
            <a:endParaRPr lang="en-US" altLang="zh-CN" sz="2175" dirty="0"/>
          </a:p>
          <a:p>
            <a:pPr marL="0" indent="0">
              <a:buNone/>
            </a:pPr>
            <a:r>
              <a:rPr lang="en-US" altLang="zh-CN" sz="2175" dirty="0"/>
              <a:t>GO describes function with respect to three aspects: </a:t>
            </a:r>
          </a:p>
          <a:p>
            <a:pPr marL="0" indent="0">
              <a:buNone/>
            </a:pPr>
            <a:r>
              <a:rPr lang="en-US" altLang="zh-CN" sz="2175" dirty="0">
                <a:solidFill>
                  <a:srgbClr val="FF0000"/>
                </a:solidFill>
              </a:rPr>
              <a:t>molecular function</a:t>
            </a:r>
            <a:r>
              <a:rPr lang="en-US" altLang="zh-CN" sz="2175" dirty="0"/>
              <a:t> (molecular-level activities performed by gene products), </a:t>
            </a:r>
          </a:p>
          <a:p>
            <a:pPr marL="0" indent="0">
              <a:buNone/>
            </a:pPr>
            <a:r>
              <a:rPr lang="en-US" altLang="zh-CN" sz="2175" dirty="0">
                <a:solidFill>
                  <a:srgbClr val="FF0000"/>
                </a:solidFill>
              </a:rPr>
              <a:t>cellular component </a:t>
            </a:r>
            <a:r>
              <a:rPr lang="en-US" altLang="zh-CN" sz="2175" dirty="0"/>
              <a:t>(the locations relative to cellular structures in which a gene product performs a function), </a:t>
            </a:r>
          </a:p>
          <a:p>
            <a:pPr marL="0" indent="0">
              <a:buNone/>
            </a:pPr>
            <a:r>
              <a:rPr lang="en-US" altLang="zh-CN" sz="2175" dirty="0">
                <a:solidFill>
                  <a:srgbClr val="FF0000"/>
                </a:solidFill>
              </a:rPr>
              <a:t>biological process </a:t>
            </a:r>
            <a:r>
              <a:rPr lang="en-US" altLang="zh-CN" sz="2175" dirty="0"/>
              <a:t>(the larger processes, or ‘biological programs’ accomplished by multiple molecular activities).</a:t>
            </a:r>
            <a:endParaRPr lang="zh-CN" altLang="en-US" sz="2175" dirty="0"/>
          </a:p>
        </p:txBody>
      </p:sp>
    </p:spTree>
    <p:extLst>
      <p:ext uri="{BB962C8B-B14F-4D97-AF65-F5344CB8AC3E}">
        <p14:creationId xmlns:p14="http://schemas.microsoft.com/office/powerpoint/2010/main" val="1668602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2.GO annotation </a:t>
            </a:r>
          </a:p>
          <a:p>
            <a:pPr marL="0" indent="0">
              <a:buNone/>
            </a:pPr>
            <a:r>
              <a:rPr lang="en-US" altLang="zh-CN" sz="1500" dirty="0" err="1"/>
              <a:t>I.Ensembl</a:t>
            </a:r>
            <a:r>
              <a:rPr lang="en-US" altLang="zh-CN" sz="1500" dirty="0"/>
              <a:t> database –</a:t>
            </a:r>
            <a:r>
              <a:rPr lang="en-US" altLang="zh-CN" sz="1500" dirty="0" err="1"/>
              <a:t>biomart</a:t>
            </a:r>
            <a:r>
              <a:rPr lang="en-US" altLang="zh-CN" sz="1500" dirty="0"/>
              <a:t> (</a:t>
            </a:r>
            <a:r>
              <a:rPr lang="en-US" altLang="zh-CN" sz="1500" dirty="0">
                <a:hlinkClick r:id="rId2"/>
              </a:rPr>
              <a:t>http://www.ensembl.org/biomart/</a:t>
            </a:r>
            <a:r>
              <a:rPr lang="en-US" altLang="zh-CN" sz="1500" dirty="0"/>
              <a:t>)</a:t>
            </a:r>
          </a:p>
          <a:p>
            <a:pPr marL="0" indent="0">
              <a:buNone/>
            </a:pPr>
            <a:endParaRPr lang="en-US" altLang="zh-CN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1500" dirty="0"/>
              <a:t>II. (a)blast against protein database(Swiss-port </a:t>
            </a:r>
            <a:r>
              <a:rPr lang="en-US" altLang="zh-CN" sz="1500" dirty="0" err="1"/>
              <a:t>databse</a:t>
            </a:r>
            <a:r>
              <a:rPr lang="en-US" altLang="zh-CN" sz="1500" dirty="0"/>
              <a:t>)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70C0"/>
                </a:solidFill>
              </a:rPr>
              <a:t>   </a:t>
            </a:r>
            <a:r>
              <a:rPr lang="en-US" altLang="zh-CN" sz="1400" dirty="0"/>
              <a:t>UniProt2GO_annotate.py</a:t>
            </a:r>
            <a:endParaRPr lang="en-US" altLang="zh-CN" sz="1400" dirty="0">
              <a:solidFill>
                <a:srgbClr val="0070C0"/>
              </a:solidFill>
              <a:hlinkClick r:id="rId3"/>
            </a:endParaRPr>
          </a:p>
          <a:p>
            <a:pPr marL="0" indent="0">
              <a:buNone/>
            </a:pPr>
            <a:r>
              <a:rPr lang="en-US" altLang="zh-CN" sz="1500" dirty="0">
                <a:solidFill>
                  <a:srgbClr val="0070C0"/>
                </a:solidFill>
                <a:hlinkClick r:id="rId3"/>
              </a:rPr>
              <a:t>https://www.cnblogs.com/xiaojikuaipao/p/7190779.html</a:t>
            </a:r>
            <a:endParaRPr lang="en-US" altLang="zh-CN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1500" dirty="0"/>
              <a:t>(b)Blast2GO(https://www.blast2go.com/blast2go-pro/download-b2g)</a:t>
            </a:r>
            <a:endParaRPr lang="en-US" altLang="zh-CN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465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D21D6-4332-4AAD-8336-B9A5F40B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00" y="483518"/>
            <a:ext cx="6172200" cy="424178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/>
              <a:t>Example of GO function(network)</a:t>
            </a:r>
            <a:endParaRPr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B49F7-078A-4EBB-A189-4ADACBC5A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9B62553A-AA12-4C1A-A2CD-6C3CEC89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4" y="1243922"/>
            <a:ext cx="4305320" cy="32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71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627534"/>
            <a:ext cx="6172200" cy="346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3. </a:t>
            </a:r>
            <a:r>
              <a:rPr lang="en-US" altLang="zh-CN" sz="1500" dirty="0" err="1"/>
              <a:t>Barplot</a:t>
            </a:r>
            <a:r>
              <a:rPr lang="en-US" altLang="zh-CN" sz="1500" dirty="0"/>
              <a:t> - GO, KEGG annotation</a:t>
            </a:r>
          </a:p>
          <a:p>
            <a:pPr marL="0" indent="0">
              <a:buNone/>
            </a:pPr>
            <a:endParaRPr lang="zh-CN" altLang="en-US" sz="1500" dirty="0"/>
          </a:p>
        </p:txBody>
      </p:sp>
      <p:pic>
        <p:nvPicPr>
          <p:cNvPr id="9218" name="Picture 2" descr="C:\RBook\Rplot调试\Rplot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72" y="1159298"/>
            <a:ext cx="4000780" cy="35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20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Function enrichment(GO/KEGG)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1950" dirty="0"/>
              <a:t>1. An enrichment analysis is performed via a hypergeometric test. </a:t>
            </a:r>
          </a:p>
          <a:p>
            <a:pPr marL="0" indent="0">
              <a:buNone/>
            </a:pPr>
            <a:r>
              <a:rPr lang="en-US" altLang="zh-CN" sz="1950" dirty="0"/>
              <a:t>The </a:t>
            </a:r>
            <a:r>
              <a:rPr lang="en-US" altLang="zh-CN" sz="1950" dirty="0">
                <a:solidFill>
                  <a:srgbClr val="0070C0"/>
                </a:solidFill>
              </a:rPr>
              <a:t>P value </a:t>
            </a:r>
            <a:r>
              <a:rPr lang="en-US" altLang="zh-CN" sz="1950" dirty="0"/>
              <a:t>was calculated using the following formula: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425" dirty="0">
                <a:solidFill>
                  <a:srgbClr val="0070C0"/>
                </a:solidFill>
              </a:rPr>
              <a:t>N</a:t>
            </a:r>
            <a:r>
              <a:rPr lang="en-US" altLang="zh-CN" sz="1425" dirty="0"/>
              <a:t> is the total number of genes annotated to GO term/KEGG pathway, </a:t>
            </a:r>
          </a:p>
          <a:p>
            <a:pPr marL="0" indent="0">
              <a:buNone/>
            </a:pPr>
            <a:r>
              <a:rPr lang="en-US" altLang="zh-CN" sz="1425" dirty="0">
                <a:solidFill>
                  <a:srgbClr val="0070C0"/>
                </a:solidFill>
              </a:rPr>
              <a:t>n</a:t>
            </a:r>
            <a:r>
              <a:rPr lang="en-US" altLang="zh-CN" sz="1425" dirty="0"/>
              <a:t> is the total number of differently expressed genes annotated to GO/KEGG pathway,</a:t>
            </a:r>
          </a:p>
          <a:p>
            <a:pPr marL="0" indent="0">
              <a:buNone/>
            </a:pPr>
            <a:r>
              <a:rPr lang="en-US" altLang="zh-CN" sz="1425" dirty="0">
                <a:solidFill>
                  <a:srgbClr val="0070C0"/>
                </a:solidFill>
              </a:rPr>
              <a:t>M</a:t>
            </a:r>
            <a:r>
              <a:rPr lang="en-US" altLang="zh-CN" sz="1425" dirty="0"/>
              <a:t> is the number of genes annotated to a certain GO term/KEGG pathway, </a:t>
            </a:r>
          </a:p>
          <a:p>
            <a:pPr marL="0" indent="0">
              <a:buNone/>
            </a:pPr>
            <a:r>
              <a:rPr lang="en-US" altLang="zh-CN" sz="1425" dirty="0" err="1">
                <a:solidFill>
                  <a:srgbClr val="0070C0"/>
                </a:solidFill>
              </a:rPr>
              <a:t>i</a:t>
            </a:r>
            <a:r>
              <a:rPr lang="en-US" altLang="zh-CN" sz="1425" dirty="0"/>
              <a:t> is the number of differently expressed genes annotated to a certain GO term/KEGG pathway. </a:t>
            </a:r>
          </a:p>
          <a:p>
            <a:pPr marL="0" indent="0">
              <a:buNone/>
            </a:pPr>
            <a:r>
              <a:rPr lang="en-US" altLang="zh-CN" sz="1425" dirty="0"/>
              <a:t>GO terms/KEGG pathway with P value below 0.05 were considered enriched(overrepresented).</a:t>
            </a:r>
          </a:p>
          <a:p>
            <a:pPr marL="0" indent="0">
              <a:buNone/>
            </a:pPr>
            <a:r>
              <a:rPr lang="en-US" altLang="zh-CN" sz="1425" dirty="0"/>
              <a:t>All statistical calculations were performed in R.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10" y="2031690"/>
            <a:ext cx="2247061" cy="7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61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50" dirty="0"/>
              <a:t>2. Use R package to perform enrichment analysis</a:t>
            </a:r>
          </a:p>
          <a:p>
            <a:pPr marL="0" indent="0">
              <a:buNone/>
            </a:pPr>
            <a:r>
              <a:rPr lang="en-US" altLang="zh-CN" sz="1500" dirty="0"/>
              <a:t>Typical example: </a:t>
            </a:r>
            <a:r>
              <a:rPr lang="en-US" altLang="zh-CN" sz="1500" dirty="0" err="1">
                <a:solidFill>
                  <a:srgbClr val="FF0000"/>
                </a:solidFill>
              </a:rPr>
              <a:t>clusterprofiler</a:t>
            </a:r>
            <a:r>
              <a:rPr lang="en-US" altLang="zh-CN" sz="1500" dirty="0"/>
              <a:t> package</a:t>
            </a:r>
          </a:p>
          <a:p>
            <a:pPr marL="0" indent="0">
              <a:buNone/>
            </a:pPr>
            <a:r>
              <a:rPr lang="en-US" altLang="zh-CN" sz="1500" dirty="0"/>
              <a:t>Dependencies:    datasets of differently expressed genes (DEGs</a:t>
            </a:r>
            <a:r>
              <a:rPr lang="en-US" altLang="zh-CN" sz="1650" dirty="0"/>
              <a:t>)</a:t>
            </a:r>
          </a:p>
          <a:p>
            <a:pPr marL="0" indent="0">
              <a:buNone/>
            </a:pPr>
            <a:endParaRPr lang="en-US" altLang="zh-CN" sz="1650" dirty="0"/>
          </a:p>
          <a:p>
            <a:pPr marL="0" indent="0">
              <a:buNone/>
            </a:pPr>
            <a:endParaRPr lang="en-US" altLang="zh-CN" sz="1650" dirty="0"/>
          </a:p>
          <a:p>
            <a:pPr marL="0" indent="0">
              <a:buNone/>
            </a:pPr>
            <a:endParaRPr lang="zh-CN" altLang="en-US" sz="1650" dirty="0"/>
          </a:p>
        </p:txBody>
      </p:sp>
    </p:spTree>
    <p:extLst>
      <p:ext uri="{BB962C8B-B14F-4D97-AF65-F5344CB8AC3E}">
        <p14:creationId xmlns:p14="http://schemas.microsoft.com/office/powerpoint/2010/main" val="2452592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67C49-9EBF-4E74-944E-61113B2B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9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Gene ontology enrichment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21EE1E-9D7A-4863-8BEA-815E2FEF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5566"/>
            <a:ext cx="6172200" cy="3679057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example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BF89DD-AE61-4207-B8BB-120C439CF6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1275606"/>
            <a:ext cx="2232248" cy="35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1800" dirty="0"/>
              <a:t>Functional annotation-KEGG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1.About KEGG</a:t>
            </a:r>
          </a:p>
          <a:p>
            <a:pPr marL="0" indent="0">
              <a:buNone/>
            </a:pPr>
            <a:r>
              <a:rPr lang="en-US" altLang="zh-CN" sz="1500" dirty="0"/>
              <a:t>Kyoto Encyclopedia of Genes and Genomes(</a:t>
            </a:r>
            <a:r>
              <a:rPr lang="en-US" altLang="zh-CN" sz="1500" dirty="0">
                <a:solidFill>
                  <a:srgbClr val="FF0000"/>
                </a:solidFill>
              </a:rPr>
              <a:t>KEGG</a:t>
            </a:r>
            <a:r>
              <a:rPr lang="en-US" altLang="zh-CN" sz="1500" dirty="0"/>
              <a:t>) </a:t>
            </a:r>
            <a:r>
              <a:rPr lang="en-US" altLang="zh-CN" sz="1500" u="sng" dirty="0">
                <a:solidFill>
                  <a:srgbClr val="0070C0"/>
                </a:solidFill>
              </a:rPr>
              <a:t>https://www.kegg.jp/</a:t>
            </a:r>
          </a:p>
          <a:p>
            <a:pPr marL="0" indent="0">
              <a:buNone/>
            </a:pPr>
            <a:r>
              <a:rPr lang="en-US" altLang="zh-CN" sz="1500" dirty="0"/>
              <a:t>KEGG is a database resource for understanding high-level functions and utilities of the biological system, such as the cell, the organism and the ecosystem, from molecular-level information, especially large-scale molecular datasets generated by genome sequencing and other high-throughput experimental technologies.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819115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2. KEGG annotation </a:t>
            </a:r>
          </a:p>
          <a:p>
            <a:pPr marL="0" indent="0">
              <a:buNone/>
            </a:pPr>
            <a:r>
              <a:rPr lang="en-US" altLang="zh-CN" sz="1500" dirty="0"/>
              <a:t>KAAS - KEGG Automatic Annotation Server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70C0"/>
                </a:solidFill>
                <a:hlinkClick r:id="rId2"/>
              </a:rPr>
              <a:t>https://www.genome.jp/tools/kaas/</a:t>
            </a:r>
            <a:endParaRPr lang="en-US" altLang="zh-CN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1500" dirty="0">
                <a:solidFill>
                  <a:srgbClr val="0070C0"/>
                </a:solidFill>
              </a:rPr>
              <a:t>Then mapped to </a:t>
            </a:r>
            <a:r>
              <a:rPr lang="en-US" altLang="zh-CN" sz="1500" dirty="0" err="1">
                <a:solidFill>
                  <a:srgbClr val="0070C0"/>
                </a:solidFill>
              </a:rPr>
              <a:t>kegg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r>
              <a:rPr lang="en-US" altLang="zh-CN" sz="1500" dirty="0">
                <a:solidFill>
                  <a:srgbClr val="0070C0"/>
                </a:solidFill>
              </a:rPr>
              <a:t>pathway</a:t>
            </a:r>
            <a:endParaRPr lang="zh-CN" altLang="en-US" sz="1500" dirty="0">
              <a:solidFill>
                <a:srgbClr val="0070C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CC4078-849D-49D4-9716-A98A1AFB96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2283718"/>
            <a:ext cx="4248472" cy="25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2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483518"/>
            <a:ext cx="6172200" cy="3605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500" dirty="0"/>
              <a:t>4. Bubble plot-KEGG enrichment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1" name="Picture 3" descr="C:\RBook\graphic\bubble\Rplot1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054595"/>
            <a:ext cx="4470924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7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81486-0960-4259-83D2-13F0E88F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Experiment design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706CCF-D8C8-4CD6-8A77-3CBB6514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I. drug-treated vs controls</a:t>
            </a:r>
          </a:p>
          <a:p>
            <a:pPr marL="0" indent="0">
              <a:buNone/>
            </a:pPr>
            <a:r>
              <a:rPr lang="en-US" altLang="zh-CN" sz="1800" dirty="0"/>
              <a:t>II. diseased vs healthy individuals</a:t>
            </a:r>
          </a:p>
          <a:p>
            <a:pPr marL="0" indent="0">
              <a:buNone/>
            </a:pPr>
            <a:r>
              <a:rPr lang="en-US" altLang="zh-CN" sz="1800" dirty="0"/>
              <a:t>III. different tissues</a:t>
            </a:r>
          </a:p>
          <a:p>
            <a:pPr marL="0" indent="0">
              <a:buNone/>
            </a:pPr>
            <a:r>
              <a:rPr lang="en-US" altLang="zh-CN" sz="1800" dirty="0"/>
              <a:t>IV. different stages of development</a:t>
            </a:r>
          </a:p>
          <a:p>
            <a:pPr marL="0" indent="0">
              <a:buNone/>
            </a:pPr>
            <a:r>
              <a:rPr lang="en-US" altLang="zh-CN" sz="1800" dirty="0"/>
              <a:t>V. etc.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8778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2A700-B17B-4056-91A9-E95153F8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Fusion gene(transcript)</a:t>
            </a:r>
            <a:endParaRPr lang="zh-CN" altLang="en-US" sz="24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4868C0-1B49-418D-839F-B3FC96649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275606"/>
            <a:ext cx="5394735" cy="3266812"/>
          </a:xfrm>
        </p:spPr>
      </p:pic>
    </p:spTree>
    <p:extLst>
      <p:ext uri="{BB962C8B-B14F-4D97-AF65-F5344CB8AC3E}">
        <p14:creationId xmlns:p14="http://schemas.microsoft.com/office/powerpoint/2010/main" val="3069072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A06F9-7F7D-4D9B-9DEA-10A95DDC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8A1C064-BC78-45CB-8FE9-EC361BE67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4" y="1296811"/>
            <a:ext cx="4464496" cy="1641138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A2A2EA-3613-404E-8ADD-7B7EC77A5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792" y="3270390"/>
            <a:ext cx="1150385" cy="1645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784DE4-DDA6-47DC-BC55-9EE212E1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52" y="3189582"/>
            <a:ext cx="881457" cy="172583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13322D5-A510-4BC0-BA43-290C38CFBAE4}"/>
              </a:ext>
            </a:extLst>
          </p:cNvPr>
          <p:cNvSpPr/>
          <p:nvPr/>
        </p:nvSpPr>
        <p:spPr>
          <a:xfrm>
            <a:off x="260648" y="3075806"/>
            <a:ext cx="109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softwares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80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1E530-6F9C-4CBF-A68E-35079F1A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/>
              <a:t>Single cell RNA-seq(</a:t>
            </a:r>
            <a:r>
              <a:rPr lang="en-US" altLang="zh-CN" sz="2400" dirty="0" err="1"/>
              <a:t>scRNA</a:t>
            </a:r>
            <a:r>
              <a:rPr lang="en-US" altLang="zh-CN" sz="2400" dirty="0"/>
              <a:t>-seq)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8FE1C6-4CF5-4AA9-AF59-472DABA0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4C571C-0F51-43D3-A9C2-931E8290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98" y="1209485"/>
            <a:ext cx="4262978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9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76C4B-EA63-4BE9-A035-7A786D50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F03AF8D-44E9-463E-AA64-BAB13971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2" y="1203598"/>
            <a:ext cx="5983595" cy="3394075"/>
          </a:xfrm>
        </p:spPr>
      </p:pic>
    </p:spTree>
    <p:extLst>
      <p:ext uri="{BB962C8B-B14F-4D97-AF65-F5344CB8AC3E}">
        <p14:creationId xmlns:p14="http://schemas.microsoft.com/office/powerpoint/2010/main" val="1744523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45466-D965-46F4-8403-1B9DF08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C0B7D68-C213-4CC6-A1CB-022226DC4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1275606"/>
            <a:ext cx="3096344" cy="3499026"/>
          </a:xfrm>
        </p:spPr>
      </p:pic>
    </p:spTree>
    <p:extLst>
      <p:ext uri="{BB962C8B-B14F-4D97-AF65-F5344CB8AC3E}">
        <p14:creationId xmlns:p14="http://schemas.microsoft.com/office/powerpoint/2010/main" val="3804907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9A183-63D3-4B78-8360-80719033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F4226F6-C4A0-4B41-BB54-1B009410D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51670"/>
            <a:ext cx="5956929" cy="1931740"/>
          </a:xfrm>
        </p:spPr>
      </p:pic>
    </p:spTree>
    <p:extLst>
      <p:ext uri="{BB962C8B-B14F-4D97-AF65-F5344CB8AC3E}">
        <p14:creationId xmlns:p14="http://schemas.microsoft.com/office/powerpoint/2010/main" val="3665654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91CCE-3034-491D-8BD1-82A3E777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4F681B-013C-4CF9-9436-9C318F158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3" y="1200150"/>
            <a:ext cx="5672953" cy="3394075"/>
          </a:xfrm>
        </p:spPr>
      </p:pic>
    </p:spTree>
    <p:extLst>
      <p:ext uri="{BB962C8B-B14F-4D97-AF65-F5344CB8AC3E}">
        <p14:creationId xmlns:p14="http://schemas.microsoft.com/office/powerpoint/2010/main" val="2560084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DDB37-377E-4EEF-96D2-C8C0C5B3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013873-5604-422B-A657-CC887D85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DBA9F5-1542-431F-8AFA-A447F3317FC7}"/>
              </a:ext>
            </a:extLst>
          </p:cNvPr>
          <p:cNvSpPr/>
          <p:nvPr/>
        </p:nvSpPr>
        <p:spPr>
          <a:xfrm>
            <a:off x="3336631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727C13-C619-4897-93B0-C11F6D06A2CC}"/>
              </a:ext>
            </a:extLst>
          </p:cNvPr>
          <p:cNvSpPr/>
          <p:nvPr/>
        </p:nvSpPr>
        <p:spPr>
          <a:xfrm>
            <a:off x="1613632" y="211008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742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688AD-FE4B-4F83-A6D7-2AA67F66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67494"/>
            <a:ext cx="6172200" cy="504056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Bulk RNA-seq</a:t>
            </a:r>
            <a:endParaRPr lang="zh-CN" altLang="en-US" sz="24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420B5DC-2669-4701-AE57-EDE02D023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696" y="1347614"/>
            <a:ext cx="5400600" cy="30897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A79756E-8858-4883-9FDF-E31072857CF1}"/>
              </a:ext>
            </a:extLst>
          </p:cNvPr>
          <p:cNvSpPr/>
          <p:nvPr/>
        </p:nvSpPr>
        <p:spPr>
          <a:xfrm>
            <a:off x="2636912" y="1851670"/>
            <a:ext cx="1584176" cy="122413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39307B-ED3D-4B74-BBBE-49F76F8FB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7"/>
          <a:stretch/>
        </p:blipFill>
        <p:spPr>
          <a:xfrm>
            <a:off x="908720" y="1707654"/>
            <a:ext cx="4320480" cy="236187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7D132E9-E0C0-4886-8B99-61BD96FF497B}"/>
              </a:ext>
            </a:extLst>
          </p:cNvPr>
          <p:cNvSpPr/>
          <p:nvPr/>
        </p:nvSpPr>
        <p:spPr>
          <a:xfrm>
            <a:off x="404664" y="89756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Major RNA-seq Platforms and Their General Properties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589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EC294-8ADA-4C37-A39F-9BB6DED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50082"/>
            <a:ext cx="6172200" cy="365484"/>
          </a:xfrm>
        </p:spPr>
        <p:txBody>
          <a:bodyPr>
            <a:noAutofit/>
          </a:bodyPr>
          <a:lstStyle/>
          <a:p>
            <a:pPr algn="l"/>
            <a:r>
              <a:rPr lang="en-US" altLang="zh-CN" sz="1500" dirty="0"/>
              <a:t>Possible paths in RNA-seq data analysis</a:t>
            </a:r>
            <a:endParaRPr lang="zh-CN" altLang="en-US" sz="15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2775BF8-D814-4C68-B998-8F2F51277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6959" y="1885078"/>
            <a:ext cx="3114097" cy="23809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5F4A5B-3F4A-4BAE-AFDD-51BFCC934009}"/>
              </a:ext>
            </a:extLst>
          </p:cNvPr>
          <p:cNvSpPr/>
          <p:nvPr/>
        </p:nvSpPr>
        <p:spPr>
          <a:xfrm>
            <a:off x="1268764" y="2364004"/>
            <a:ext cx="1576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00B050"/>
                </a:solidFill>
              </a:rPr>
              <a:t>within a reference genome</a:t>
            </a:r>
            <a:endParaRPr lang="zh-CN" altLang="en-US" sz="900" dirty="0">
              <a:solidFill>
                <a:srgbClr val="00B05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F48CB1-92FA-40C2-ACEF-D867DE790257}"/>
              </a:ext>
            </a:extLst>
          </p:cNvPr>
          <p:cNvSpPr/>
          <p:nvPr/>
        </p:nvSpPr>
        <p:spPr>
          <a:xfrm>
            <a:off x="3374998" y="2364003"/>
            <a:ext cx="1576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without a reference genome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5BCBF9-F6ED-461F-A979-4FD323F9D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912" y="1210672"/>
            <a:ext cx="964983" cy="8623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74D1CF1-8E6E-4505-A9F7-CD13710BB5BF}"/>
              </a:ext>
            </a:extLst>
          </p:cNvPr>
          <p:cNvSpPr/>
          <p:nvPr/>
        </p:nvSpPr>
        <p:spPr>
          <a:xfrm>
            <a:off x="3429001" y="2571753"/>
            <a:ext cx="1026114" cy="102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661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411509"/>
            <a:ext cx="6172200" cy="651719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Quality control and Preprocessing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500" dirty="0"/>
              <a:t>1.FastQC ——a standalone Java program with a graphical user interface ,and is also easy to use on command line.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$ </a:t>
            </a:r>
            <a:r>
              <a:rPr lang="en-US" altLang="zh-CN" sz="1500" dirty="0" err="1">
                <a:solidFill>
                  <a:srgbClr val="00B050"/>
                </a:solidFill>
              </a:rPr>
              <a:t>fastqc</a:t>
            </a:r>
            <a:r>
              <a:rPr lang="en-US" altLang="zh-CN" sz="1500" dirty="0"/>
              <a:t> </a:t>
            </a:r>
            <a:r>
              <a:rPr lang="en-US" altLang="zh-CN" sz="1500" dirty="0" err="1"/>
              <a:t>xx.fastq</a:t>
            </a:r>
            <a:endParaRPr lang="en-US" altLang="zh-CN" sz="1500" dirty="0"/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 err="1"/>
              <a:t>Ouput</a:t>
            </a:r>
            <a:r>
              <a:rPr lang="en-US" altLang="zh-CN" sz="1500" dirty="0"/>
              <a:t>: xx_fastqc.html (</a:t>
            </a:r>
            <a:r>
              <a:rPr lang="en-US" altLang="zh-CN" sz="1500" dirty="0" err="1"/>
              <a:t>fastqc</a:t>
            </a:r>
            <a:r>
              <a:rPr lang="en-US" altLang="zh-CN" sz="1500" dirty="0"/>
              <a:t> reports) &amp; xx_fastqc.zip (txt ,html)</a:t>
            </a:r>
          </a:p>
          <a:p>
            <a:pPr marL="0" indent="0">
              <a:buNone/>
            </a:pPr>
            <a:endParaRPr lang="en-US" altLang="zh-CN" sz="15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68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2634</Words>
  <Application>Microsoft Office PowerPoint</Application>
  <PresentationFormat>自定义</PresentationFormat>
  <Paragraphs>322</Paragraphs>
  <Slides>57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3" baseType="lpstr">
      <vt:lpstr>CourierStd</vt:lpstr>
      <vt:lpstr>SAS Monospace</vt:lpstr>
      <vt:lpstr>SAS Monospace Bold</vt:lpstr>
      <vt:lpstr>Arial</vt:lpstr>
      <vt:lpstr>Calibri</vt:lpstr>
      <vt:lpstr>Office 主题​​</vt:lpstr>
      <vt:lpstr>Transcriptome analysis</vt:lpstr>
      <vt:lpstr>What is transcriptome</vt:lpstr>
      <vt:lpstr>Why we need transcriptome</vt:lpstr>
      <vt:lpstr>A generic roadmap for RNA-seq analysis</vt:lpstr>
      <vt:lpstr>Experiment design</vt:lpstr>
      <vt:lpstr>Bulk RNA-seq</vt:lpstr>
      <vt:lpstr>PowerPoint 演示文稿</vt:lpstr>
      <vt:lpstr>Possible paths in RNA-seq data analysis</vt:lpstr>
      <vt:lpstr>Quality control and Preprocessing</vt:lpstr>
      <vt:lpstr>Quality control and Preprocessing</vt:lpstr>
      <vt:lpstr>Aligning Reads to a Reference </vt:lpstr>
      <vt:lpstr>Aligning Reads to a Reference Genome</vt:lpstr>
      <vt:lpstr>PowerPoint 演示文稿</vt:lpstr>
      <vt:lpstr>De novo assembly(transcpritome)</vt:lpstr>
      <vt:lpstr>PowerPoint 演示文稿</vt:lpstr>
      <vt:lpstr>Trinity usage</vt:lpstr>
      <vt:lpstr>Align Sequences to a reference (Genome/transcriptome)</vt:lpstr>
      <vt:lpstr>Quantitation of gene expression(count, rpkm/fpkm)</vt:lpstr>
      <vt:lpstr>Counting reads per genes</vt:lpstr>
      <vt:lpstr>Example Dataset after Aligning Reads</vt:lpstr>
      <vt:lpstr>Quantitation of gene expression</vt:lpstr>
      <vt:lpstr>Counting reads per transcripts</vt:lpstr>
      <vt:lpstr>Counting Reads per Exons</vt:lpstr>
      <vt:lpstr>DEXseq usage</vt:lpstr>
      <vt:lpstr>Differential Expression Analysis</vt:lpstr>
      <vt:lpstr>Differential Expression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DEGs results caculated by edgeR</vt:lpstr>
      <vt:lpstr>Differently expressed genes(DEGs)</vt:lpstr>
      <vt:lpstr>Visualization</vt:lpstr>
      <vt:lpstr>PowerPoint 演示文稿</vt:lpstr>
      <vt:lpstr>PowerPoint 演示文稿</vt:lpstr>
      <vt:lpstr>Alternative splicing</vt:lpstr>
      <vt:lpstr>Cuffdiff usage</vt:lpstr>
      <vt:lpstr>Functional annotation-Gene Ontology</vt:lpstr>
      <vt:lpstr>PowerPoint 演示文稿</vt:lpstr>
      <vt:lpstr>PowerPoint 演示文稿</vt:lpstr>
      <vt:lpstr>Example of GO function(network)</vt:lpstr>
      <vt:lpstr>PowerPoint 演示文稿</vt:lpstr>
      <vt:lpstr>Function enrichment(GO/KEGG)</vt:lpstr>
      <vt:lpstr>PowerPoint 演示文稿</vt:lpstr>
      <vt:lpstr>Gene ontology enrichment</vt:lpstr>
      <vt:lpstr>Functional annotation-KEGG</vt:lpstr>
      <vt:lpstr>PowerPoint 演示文稿</vt:lpstr>
      <vt:lpstr>PowerPoint 演示文稿</vt:lpstr>
      <vt:lpstr>Fusion gene(transcript)</vt:lpstr>
      <vt:lpstr>PowerPoint 演示文稿</vt:lpstr>
      <vt:lpstr>Single cell RNA-seq(scRNA-seq)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Data Analysis</dc:title>
  <dc:creator>zt</dc:creator>
  <cp:lastModifiedBy>涛 周</cp:lastModifiedBy>
  <cp:revision>120</cp:revision>
  <dcterms:created xsi:type="dcterms:W3CDTF">2018-09-01T14:11:39Z</dcterms:created>
  <dcterms:modified xsi:type="dcterms:W3CDTF">2020-01-10T06:51:12Z</dcterms:modified>
</cp:coreProperties>
</file>