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5.pdf" ContentType="application/pdf"/>
  <Override PartName="/ppt/media/image18.pdf" ContentType="application/pdf"/>
  <Override PartName="/ppt/media/image20.pdf" ContentType="application/pdf"/>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3"/>
    <p:sldId id="326" r:id="rId4"/>
    <p:sldId id="473" r:id="rId5"/>
    <p:sldId id="474" r:id="rId6"/>
    <p:sldId id="480" r:id="rId7"/>
    <p:sldId id="475" r:id="rId8"/>
    <p:sldId id="476" r:id="rId9"/>
    <p:sldId id="377" r:id="rId10"/>
    <p:sldId id="309" r:id="rId11"/>
    <p:sldId id="341" r:id="rId12"/>
    <p:sldId id="343" r:id="rId13"/>
    <p:sldId id="344" r:id="rId14"/>
    <p:sldId id="345" r:id="rId15"/>
    <p:sldId id="346" r:id="rId16"/>
    <p:sldId id="481" r:id="rId17"/>
    <p:sldId id="482" r:id="rId18"/>
    <p:sldId id="350" r:id="rId19"/>
    <p:sldId id="351" r:id="rId20"/>
    <p:sldId id="401" r:id="rId21"/>
    <p:sldId id="402" r:id="rId23"/>
    <p:sldId id="403" r:id="rId24"/>
    <p:sldId id="406" r:id="rId25"/>
    <p:sldId id="407" r:id="rId26"/>
    <p:sldId id="547" r:id="rId27"/>
    <p:sldId id="548" r:id="rId28"/>
    <p:sldId id="549" r:id="rId29"/>
    <p:sldId id="550" r:id="rId30"/>
    <p:sldId id="551" r:id="rId31"/>
    <p:sldId id="552" r:id="rId32"/>
    <p:sldId id="553" r:id="rId33"/>
    <p:sldId id="440" r:id="rId34"/>
    <p:sldId id="330" r:id="rId35"/>
  </p:sldIdLst>
  <p:sldSz cx="12192000" cy="6858000"/>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张 景航" initials="张"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7" autoAdjust="0"/>
    <p:restoredTop sz="94660"/>
  </p:normalViewPr>
  <p:slideViewPr>
    <p:cSldViewPr snapToObjects="1" showGuides="1">
      <p:cViewPr varScale="1">
        <p:scale>
          <a:sx n="71" d="100"/>
          <a:sy n="71" d="100"/>
        </p:scale>
        <p:origin x="944" y="5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42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5.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AEC9E-3686-014D-B7AB-587C2D17372B}"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1CC66-81C7-2B44-9707-B0B96792241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CA755-97D2-4250-A50D-C20C6E6A9C6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CA755-97D2-4250-A50D-C20C6E6A9C6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CA755-97D2-4250-A50D-C20C6E6A9C6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A50A68-5C6D-9941-A0BE-33C36F1B00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A50A68-5C6D-9941-A0BE-33C36F1B00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A50A68-5C6D-9941-A0BE-33C36F1B00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hart Placeholder 3"/>
          <p:cNvSpPr>
            <a:spLocks noGrp="1"/>
          </p:cNvSpPr>
          <p:nvPr>
            <p:ph type="ch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smtClean="0"/>
            </a:lvl1pPr>
          </a:lstStyle>
          <a:p>
            <a:fld id="{9C578051-1AC2-1642-A8F1-E607CCAAF877}"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A50A68-5C6D-9941-A0BE-33C36F1B00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A50A68-5C6D-9941-A0BE-33C36F1B00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A50A68-5C6D-9941-A0BE-33C36F1B005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A50A68-5C6D-9941-A0BE-33C36F1B005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A50A68-5C6D-9941-A0BE-33C36F1B005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50A68-5C6D-9941-A0BE-33C36F1B005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A50A68-5C6D-9941-A0BE-33C36F1B005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A50A68-5C6D-9941-A0BE-33C36F1B005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50A68-5C6D-9941-A0BE-33C36F1B005F}" type="datetimeFigureOut">
              <a:rPr lang="en-US" smtClean="0"/>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B1925-2E6E-C84A-B6AC-7B0DB57C6C6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xml"/><Relationship Id="rId7" Type="http://schemas.openxmlformats.org/officeDocument/2006/relationships/image" Target="../media/image16.png"/><Relationship Id="rId6" Type="http://schemas.openxmlformats.org/officeDocument/2006/relationships/image" Target="../media/image15.pdf"/><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0" Type="http://schemas.openxmlformats.org/officeDocument/2006/relationships/notesSlide" Target="../notesSlides/notesSlide1.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df"/></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d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4.jpe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 y="1697355"/>
            <a:ext cx="12217400" cy="1960245"/>
          </a:xfrm>
        </p:spPr>
        <p:txBody>
          <a:bodyPr>
            <a:normAutofit/>
          </a:bodyPr>
          <a:lstStyle/>
          <a:p>
            <a:r>
              <a:rPr lang="en-US" altLang="zh-CN" dirty="0" smtClean="0"/>
              <a:t>Workshop on Molecular Systematics and </a:t>
            </a:r>
            <a:br>
              <a:rPr lang="en-US" altLang="zh-CN" dirty="0" smtClean="0"/>
            </a:br>
            <a:r>
              <a:rPr lang="en-US" altLang="zh-CN" dirty="0" smtClean="0"/>
              <a:t>Evolution -- Phylogenomics</a:t>
            </a:r>
            <a:endParaRPr lang="en-US" altLang="zh-CN" dirty="0" smtClean="0"/>
          </a:p>
        </p:txBody>
      </p:sp>
      <p:sp>
        <p:nvSpPr>
          <p:cNvPr id="3" name="Subtitle 2"/>
          <p:cNvSpPr>
            <a:spLocks noGrp="1"/>
          </p:cNvSpPr>
          <p:nvPr>
            <p:ph type="subTitle" idx="1"/>
          </p:nvPr>
        </p:nvSpPr>
        <p:spPr/>
        <p:txBody>
          <a:bodyPr/>
          <a:lstStyle/>
          <a:p>
            <a:r>
              <a:rPr lang="en-US" dirty="0" smtClean="0"/>
              <a:t>Jan 6 - 10, 2025</a:t>
            </a:r>
            <a:endParaRPr lang="en-US" dirty="0" smtClean="0"/>
          </a:p>
          <a:p>
            <a:r>
              <a:rPr lang="en-US" dirty="0" smtClean="0"/>
              <a:t>Lingang, Shanghai</a:t>
            </a:r>
            <a:endParaRPr lang="en-US" dirty="0"/>
          </a:p>
        </p:txBody>
      </p:sp>
      <p:pic>
        <p:nvPicPr>
          <p:cNvPr id="4" name="Picture 3" descr="labtitle.png"/>
          <p:cNvPicPr>
            <a:picLocks noChangeAspect="1"/>
          </p:cNvPicPr>
          <p:nvPr/>
        </p:nvPicPr>
        <p:blipFill>
          <a:blip r:embed="rId1"/>
          <a:stretch>
            <a:fillRect/>
          </a:stretch>
        </p:blipFill>
        <p:spPr>
          <a:xfrm>
            <a:off x="-1" y="0"/>
            <a:ext cx="12192001" cy="8720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381000"/>
            <a:ext cx="10363200" cy="1143000"/>
          </a:xfrm>
        </p:spPr>
        <p:txBody>
          <a:bodyPr>
            <a:normAutofit/>
          </a:bodyPr>
          <a:lstStyle/>
          <a:p>
            <a:r>
              <a:rPr lang="en-US" sz="4800"/>
              <a:t>Compositional bias (non-stationary)</a:t>
            </a:r>
            <a:endParaRPr lang="en-US" sz="4800"/>
          </a:p>
        </p:txBody>
      </p:sp>
      <p:sp>
        <p:nvSpPr>
          <p:cNvPr id="57347" name="Rectangle 3"/>
          <p:cNvSpPr>
            <a:spLocks noGrp="1" noChangeArrowheads="1"/>
          </p:cNvSpPr>
          <p:nvPr>
            <p:ph type="body" sz="half" idx="1"/>
          </p:nvPr>
        </p:nvSpPr>
        <p:spPr>
          <a:xfrm>
            <a:off x="914400" y="1981200"/>
            <a:ext cx="5080000" cy="4504690"/>
          </a:xfrm>
        </p:spPr>
        <p:txBody>
          <a:bodyPr>
            <a:normAutofit fontScale="80000"/>
          </a:bodyPr>
          <a:lstStyle/>
          <a:p>
            <a:pPr>
              <a:lnSpc>
                <a:spcPct val="100000"/>
              </a:lnSpc>
            </a:pPr>
            <a:r>
              <a:rPr lang="en-US" sz="3430"/>
              <a:t>“Compositional bias can result in the artefactual grouping of species with similar nucleotide composition, because most methods assume the homogeneity of the substitution process and the constancy of sequence composition (stationarity) through time ” (Delsuc et al. 2005).</a:t>
            </a:r>
            <a:endParaRPr lang="en-US" sz="3430"/>
          </a:p>
        </p:txBody>
      </p:sp>
      <p:sp>
        <p:nvSpPr>
          <p:cNvPr id="57348" name="Line 4"/>
          <p:cNvSpPr>
            <a:spLocks noChangeShapeType="1"/>
          </p:cNvSpPr>
          <p:nvPr/>
        </p:nvSpPr>
        <p:spPr bwMode="auto">
          <a:xfrm>
            <a:off x="6299200" y="2717800"/>
            <a:ext cx="0" cy="812800"/>
          </a:xfrm>
          <a:prstGeom prst="line">
            <a:avLst/>
          </a:prstGeom>
          <a:noFill/>
          <a:ln w="9525">
            <a:solidFill>
              <a:schemeClr val="tx1"/>
            </a:solidFill>
            <a:round/>
          </a:ln>
          <a:effectLst/>
        </p:spPr>
        <p:txBody>
          <a:bodyPr wrap="none" anchor="ctr"/>
          <a:lstStyle/>
          <a:p>
            <a:endParaRPr lang="en-US" sz="2400"/>
          </a:p>
        </p:txBody>
      </p:sp>
      <p:sp>
        <p:nvSpPr>
          <p:cNvPr id="57349" name="Line 5"/>
          <p:cNvSpPr>
            <a:spLocks noChangeShapeType="1"/>
          </p:cNvSpPr>
          <p:nvPr/>
        </p:nvSpPr>
        <p:spPr bwMode="auto">
          <a:xfrm>
            <a:off x="6908800" y="2717800"/>
            <a:ext cx="0" cy="812800"/>
          </a:xfrm>
          <a:prstGeom prst="line">
            <a:avLst/>
          </a:prstGeom>
          <a:noFill/>
          <a:ln w="9525">
            <a:solidFill>
              <a:schemeClr val="tx1"/>
            </a:solidFill>
            <a:round/>
          </a:ln>
          <a:effectLst/>
        </p:spPr>
        <p:txBody>
          <a:bodyPr wrap="none" anchor="ctr"/>
          <a:lstStyle/>
          <a:p>
            <a:endParaRPr lang="en-US" sz="2400"/>
          </a:p>
        </p:txBody>
      </p:sp>
      <p:sp>
        <p:nvSpPr>
          <p:cNvPr id="57350" name="Line 6"/>
          <p:cNvSpPr>
            <a:spLocks noChangeShapeType="1"/>
          </p:cNvSpPr>
          <p:nvPr/>
        </p:nvSpPr>
        <p:spPr bwMode="auto">
          <a:xfrm>
            <a:off x="8026400" y="2717800"/>
            <a:ext cx="0" cy="812800"/>
          </a:xfrm>
          <a:prstGeom prst="line">
            <a:avLst/>
          </a:prstGeom>
          <a:noFill/>
          <a:ln w="9525">
            <a:solidFill>
              <a:schemeClr val="tx1"/>
            </a:solidFill>
            <a:round/>
          </a:ln>
          <a:effectLst/>
        </p:spPr>
        <p:txBody>
          <a:bodyPr wrap="none" anchor="ctr"/>
          <a:lstStyle/>
          <a:p>
            <a:endParaRPr lang="en-US" sz="2400"/>
          </a:p>
        </p:txBody>
      </p:sp>
      <p:sp>
        <p:nvSpPr>
          <p:cNvPr id="57351" name="Line 7"/>
          <p:cNvSpPr>
            <a:spLocks noChangeShapeType="1"/>
          </p:cNvSpPr>
          <p:nvPr/>
        </p:nvSpPr>
        <p:spPr bwMode="auto">
          <a:xfrm>
            <a:off x="7518400" y="2717800"/>
            <a:ext cx="0" cy="812800"/>
          </a:xfrm>
          <a:prstGeom prst="line">
            <a:avLst/>
          </a:prstGeom>
          <a:noFill/>
          <a:ln w="9525">
            <a:solidFill>
              <a:schemeClr val="tx1"/>
            </a:solidFill>
            <a:round/>
          </a:ln>
          <a:effectLst/>
        </p:spPr>
        <p:txBody>
          <a:bodyPr wrap="none" anchor="ctr"/>
          <a:lstStyle/>
          <a:p>
            <a:endParaRPr lang="en-US" sz="2400"/>
          </a:p>
        </p:txBody>
      </p:sp>
      <p:sp>
        <p:nvSpPr>
          <p:cNvPr id="57352" name="Line 8"/>
          <p:cNvSpPr>
            <a:spLocks noChangeShapeType="1"/>
          </p:cNvSpPr>
          <p:nvPr/>
        </p:nvSpPr>
        <p:spPr bwMode="auto">
          <a:xfrm flipV="1">
            <a:off x="6299200" y="3530600"/>
            <a:ext cx="609600" cy="0"/>
          </a:xfrm>
          <a:prstGeom prst="line">
            <a:avLst/>
          </a:prstGeom>
          <a:noFill/>
          <a:ln w="9525">
            <a:solidFill>
              <a:schemeClr val="tx1"/>
            </a:solidFill>
            <a:round/>
          </a:ln>
          <a:effectLst/>
        </p:spPr>
        <p:txBody>
          <a:bodyPr wrap="none" anchor="ctr"/>
          <a:lstStyle/>
          <a:p>
            <a:endParaRPr lang="en-US" sz="2400"/>
          </a:p>
        </p:txBody>
      </p:sp>
      <p:sp>
        <p:nvSpPr>
          <p:cNvPr id="57353" name="Line 9"/>
          <p:cNvSpPr>
            <a:spLocks noChangeShapeType="1"/>
          </p:cNvSpPr>
          <p:nvPr/>
        </p:nvSpPr>
        <p:spPr bwMode="auto">
          <a:xfrm flipV="1">
            <a:off x="7518400" y="3530600"/>
            <a:ext cx="508000" cy="0"/>
          </a:xfrm>
          <a:prstGeom prst="line">
            <a:avLst/>
          </a:prstGeom>
          <a:noFill/>
          <a:ln w="9525">
            <a:solidFill>
              <a:schemeClr val="tx1"/>
            </a:solidFill>
            <a:round/>
          </a:ln>
          <a:effectLst/>
        </p:spPr>
        <p:txBody>
          <a:bodyPr wrap="none" anchor="ctr"/>
          <a:lstStyle/>
          <a:p>
            <a:endParaRPr lang="en-US" sz="2400"/>
          </a:p>
        </p:txBody>
      </p:sp>
      <p:sp>
        <p:nvSpPr>
          <p:cNvPr id="57354" name="Line 10"/>
          <p:cNvSpPr>
            <a:spLocks noChangeShapeType="1"/>
          </p:cNvSpPr>
          <p:nvPr/>
        </p:nvSpPr>
        <p:spPr bwMode="auto">
          <a:xfrm>
            <a:off x="6604000" y="3530600"/>
            <a:ext cx="0" cy="406400"/>
          </a:xfrm>
          <a:prstGeom prst="line">
            <a:avLst/>
          </a:prstGeom>
          <a:noFill/>
          <a:ln w="9525">
            <a:solidFill>
              <a:schemeClr val="tx1"/>
            </a:solidFill>
            <a:round/>
          </a:ln>
          <a:effectLst/>
        </p:spPr>
        <p:txBody>
          <a:bodyPr wrap="none" anchor="ctr"/>
          <a:lstStyle/>
          <a:p>
            <a:endParaRPr lang="en-US" sz="2400"/>
          </a:p>
        </p:txBody>
      </p:sp>
      <p:sp>
        <p:nvSpPr>
          <p:cNvPr id="57355" name="Line 11"/>
          <p:cNvSpPr>
            <a:spLocks noChangeShapeType="1"/>
          </p:cNvSpPr>
          <p:nvPr/>
        </p:nvSpPr>
        <p:spPr bwMode="auto">
          <a:xfrm>
            <a:off x="7823200" y="3530600"/>
            <a:ext cx="0" cy="406400"/>
          </a:xfrm>
          <a:prstGeom prst="line">
            <a:avLst/>
          </a:prstGeom>
          <a:noFill/>
          <a:ln w="9525">
            <a:solidFill>
              <a:schemeClr val="tx1"/>
            </a:solidFill>
            <a:round/>
          </a:ln>
          <a:effectLst/>
        </p:spPr>
        <p:txBody>
          <a:bodyPr wrap="none" anchor="ctr"/>
          <a:lstStyle/>
          <a:p>
            <a:endParaRPr lang="en-US" sz="2400"/>
          </a:p>
        </p:txBody>
      </p:sp>
      <p:sp>
        <p:nvSpPr>
          <p:cNvPr id="57356" name="Line 12"/>
          <p:cNvSpPr>
            <a:spLocks noChangeShapeType="1"/>
          </p:cNvSpPr>
          <p:nvPr/>
        </p:nvSpPr>
        <p:spPr bwMode="auto">
          <a:xfrm>
            <a:off x="6604000" y="3937000"/>
            <a:ext cx="1219200" cy="0"/>
          </a:xfrm>
          <a:prstGeom prst="line">
            <a:avLst/>
          </a:prstGeom>
          <a:noFill/>
          <a:ln w="9525">
            <a:solidFill>
              <a:schemeClr val="tx1"/>
            </a:solidFill>
            <a:round/>
          </a:ln>
          <a:effectLst/>
        </p:spPr>
        <p:txBody>
          <a:bodyPr wrap="none" anchor="ctr"/>
          <a:lstStyle/>
          <a:p>
            <a:endParaRPr lang="en-US" sz="2400"/>
          </a:p>
        </p:txBody>
      </p:sp>
      <p:sp>
        <p:nvSpPr>
          <p:cNvPr id="57357" name="Text Box 13"/>
          <p:cNvSpPr txBox="1">
            <a:spLocks noChangeArrowheads="1"/>
          </p:cNvSpPr>
          <p:nvPr/>
        </p:nvSpPr>
        <p:spPr bwMode="auto">
          <a:xfrm>
            <a:off x="6096000" y="1803400"/>
            <a:ext cx="609600" cy="923290"/>
          </a:xfrm>
          <a:prstGeom prst="rect">
            <a:avLst/>
          </a:prstGeom>
          <a:noFill/>
          <a:ln w="9525">
            <a:noFill/>
            <a:miter lim="800000"/>
          </a:ln>
          <a:effectLst/>
        </p:spPr>
        <p:txBody>
          <a:bodyPr lIns="0" tIns="0" rIns="0" bIns="0">
            <a:spAutoFit/>
          </a:bodyPr>
          <a:lstStyle/>
          <a:p>
            <a:pPr>
              <a:spcBef>
                <a:spcPct val="50000"/>
              </a:spcBef>
            </a:pPr>
            <a:r>
              <a:rPr lang="en-US" sz="2400"/>
              <a:t>A</a:t>
            </a:r>
            <a:endParaRPr lang="en-US" sz="2400"/>
          </a:p>
          <a:p>
            <a:pPr>
              <a:spcBef>
                <a:spcPct val="50000"/>
              </a:spcBef>
            </a:pPr>
            <a:r>
              <a:rPr lang="en-US" sz="2400"/>
              <a:t>50%</a:t>
            </a:r>
            <a:endParaRPr lang="en-US" sz="2400"/>
          </a:p>
        </p:txBody>
      </p:sp>
      <p:sp>
        <p:nvSpPr>
          <p:cNvPr id="57358" name="Text Box 14"/>
          <p:cNvSpPr txBox="1">
            <a:spLocks noChangeArrowheads="1"/>
          </p:cNvSpPr>
          <p:nvPr/>
        </p:nvSpPr>
        <p:spPr bwMode="auto">
          <a:xfrm>
            <a:off x="6705600" y="1803400"/>
            <a:ext cx="609600" cy="923290"/>
          </a:xfrm>
          <a:prstGeom prst="rect">
            <a:avLst/>
          </a:prstGeom>
          <a:noFill/>
          <a:ln w="9525">
            <a:noFill/>
            <a:miter lim="800000"/>
          </a:ln>
          <a:effectLst/>
        </p:spPr>
        <p:txBody>
          <a:bodyPr lIns="0" tIns="0" rIns="0" bIns="0">
            <a:spAutoFit/>
          </a:bodyPr>
          <a:lstStyle/>
          <a:p>
            <a:pPr>
              <a:spcBef>
                <a:spcPct val="50000"/>
              </a:spcBef>
            </a:pPr>
            <a:r>
              <a:rPr lang="en-US" sz="2400"/>
              <a:t>B</a:t>
            </a:r>
            <a:endParaRPr lang="en-US" sz="2400"/>
          </a:p>
          <a:p>
            <a:pPr>
              <a:spcBef>
                <a:spcPct val="50000"/>
              </a:spcBef>
            </a:pPr>
            <a:r>
              <a:rPr lang="en-US" sz="2400"/>
              <a:t>70%</a:t>
            </a:r>
            <a:endParaRPr lang="en-US" sz="2400"/>
          </a:p>
        </p:txBody>
      </p:sp>
      <p:sp>
        <p:nvSpPr>
          <p:cNvPr id="57359" name="Text Box 15"/>
          <p:cNvSpPr txBox="1">
            <a:spLocks noChangeArrowheads="1"/>
          </p:cNvSpPr>
          <p:nvPr/>
        </p:nvSpPr>
        <p:spPr bwMode="auto">
          <a:xfrm>
            <a:off x="7416800" y="1803400"/>
            <a:ext cx="609600" cy="923290"/>
          </a:xfrm>
          <a:prstGeom prst="rect">
            <a:avLst/>
          </a:prstGeom>
          <a:noFill/>
          <a:ln w="9525">
            <a:noFill/>
            <a:miter lim="800000"/>
          </a:ln>
          <a:effectLst/>
        </p:spPr>
        <p:txBody>
          <a:bodyPr lIns="0" tIns="0" rIns="0" bIns="0">
            <a:spAutoFit/>
          </a:bodyPr>
          <a:lstStyle/>
          <a:p>
            <a:pPr>
              <a:spcBef>
                <a:spcPct val="50000"/>
              </a:spcBef>
            </a:pPr>
            <a:r>
              <a:rPr lang="en-US" sz="2400"/>
              <a:t>C</a:t>
            </a:r>
            <a:endParaRPr lang="en-US" sz="2400"/>
          </a:p>
          <a:p>
            <a:pPr>
              <a:spcBef>
                <a:spcPct val="50000"/>
              </a:spcBef>
            </a:pPr>
            <a:r>
              <a:rPr lang="en-US" sz="2400"/>
              <a:t>70%</a:t>
            </a:r>
            <a:endParaRPr lang="en-US" sz="2400"/>
          </a:p>
        </p:txBody>
      </p:sp>
      <p:sp>
        <p:nvSpPr>
          <p:cNvPr id="57360" name="Text Box 16"/>
          <p:cNvSpPr txBox="1">
            <a:spLocks noChangeArrowheads="1"/>
          </p:cNvSpPr>
          <p:nvPr/>
        </p:nvSpPr>
        <p:spPr bwMode="auto">
          <a:xfrm>
            <a:off x="8026400" y="1801284"/>
            <a:ext cx="609600" cy="923290"/>
          </a:xfrm>
          <a:prstGeom prst="rect">
            <a:avLst/>
          </a:prstGeom>
          <a:noFill/>
          <a:ln w="9525">
            <a:noFill/>
            <a:miter lim="800000"/>
          </a:ln>
          <a:effectLst/>
        </p:spPr>
        <p:txBody>
          <a:bodyPr lIns="0" tIns="0" rIns="0" bIns="0">
            <a:spAutoFit/>
          </a:bodyPr>
          <a:lstStyle/>
          <a:p>
            <a:pPr>
              <a:spcBef>
                <a:spcPct val="50000"/>
              </a:spcBef>
            </a:pPr>
            <a:r>
              <a:rPr lang="en-US" sz="2400"/>
              <a:t>D</a:t>
            </a:r>
            <a:endParaRPr lang="en-US" sz="2400"/>
          </a:p>
          <a:p>
            <a:pPr>
              <a:spcBef>
                <a:spcPct val="50000"/>
              </a:spcBef>
            </a:pPr>
            <a:r>
              <a:rPr lang="en-US" sz="2400"/>
              <a:t>50%</a:t>
            </a:r>
            <a:endParaRPr lang="en-US" sz="2400"/>
          </a:p>
        </p:txBody>
      </p:sp>
      <p:sp>
        <p:nvSpPr>
          <p:cNvPr id="57361" name="Line 17"/>
          <p:cNvSpPr>
            <a:spLocks noChangeShapeType="1"/>
          </p:cNvSpPr>
          <p:nvPr/>
        </p:nvSpPr>
        <p:spPr bwMode="auto">
          <a:xfrm>
            <a:off x="9347200" y="4953000"/>
            <a:ext cx="0" cy="812800"/>
          </a:xfrm>
          <a:prstGeom prst="line">
            <a:avLst/>
          </a:prstGeom>
          <a:noFill/>
          <a:ln w="9525">
            <a:solidFill>
              <a:schemeClr val="tx1"/>
            </a:solidFill>
            <a:round/>
          </a:ln>
          <a:effectLst/>
        </p:spPr>
        <p:txBody>
          <a:bodyPr wrap="none" anchor="ctr"/>
          <a:lstStyle/>
          <a:p>
            <a:endParaRPr lang="en-US" sz="2400"/>
          </a:p>
        </p:txBody>
      </p:sp>
      <p:sp>
        <p:nvSpPr>
          <p:cNvPr id="57362" name="Line 18"/>
          <p:cNvSpPr>
            <a:spLocks noChangeShapeType="1"/>
          </p:cNvSpPr>
          <p:nvPr/>
        </p:nvSpPr>
        <p:spPr bwMode="auto">
          <a:xfrm>
            <a:off x="9956800" y="4953000"/>
            <a:ext cx="0" cy="508000"/>
          </a:xfrm>
          <a:prstGeom prst="line">
            <a:avLst/>
          </a:prstGeom>
          <a:noFill/>
          <a:ln w="9525">
            <a:solidFill>
              <a:schemeClr val="tx1"/>
            </a:solidFill>
            <a:round/>
          </a:ln>
          <a:effectLst/>
        </p:spPr>
        <p:txBody>
          <a:bodyPr wrap="none" anchor="ctr"/>
          <a:lstStyle/>
          <a:p>
            <a:endParaRPr lang="en-US" sz="2400"/>
          </a:p>
        </p:txBody>
      </p:sp>
      <p:sp>
        <p:nvSpPr>
          <p:cNvPr id="57363" name="Line 19"/>
          <p:cNvSpPr>
            <a:spLocks noChangeShapeType="1"/>
          </p:cNvSpPr>
          <p:nvPr/>
        </p:nvSpPr>
        <p:spPr bwMode="auto">
          <a:xfrm>
            <a:off x="11074400" y="4953000"/>
            <a:ext cx="0" cy="812800"/>
          </a:xfrm>
          <a:prstGeom prst="line">
            <a:avLst/>
          </a:prstGeom>
          <a:noFill/>
          <a:ln w="9525">
            <a:solidFill>
              <a:schemeClr val="tx1"/>
            </a:solidFill>
            <a:round/>
          </a:ln>
          <a:effectLst/>
        </p:spPr>
        <p:txBody>
          <a:bodyPr wrap="none" anchor="ctr"/>
          <a:lstStyle/>
          <a:p>
            <a:endParaRPr lang="en-US" sz="2400"/>
          </a:p>
        </p:txBody>
      </p:sp>
      <p:sp>
        <p:nvSpPr>
          <p:cNvPr id="57364" name="Line 20"/>
          <p:cNvSpPr>
            <a:spLocks noChangeShapeType="1"/>
          </p:cNvSpPr>
          <p:nvPr/>
        </p:nvSpPr>
        <p:spPr bwMode="auto">
          <a:xfrm>
            <a:off x="10566400" y="4953000"/>
            <a:ext cx="0" cy="508000"/>
          </a:xfrm>
          <a:prstGeom prst="line">
            <a:avLst/>
          </a:prstGeom>
          <a:noFill/>
          <a:ln w="9525">
            <a:solidFill>
              <a:schemeClr val="tx1"/>
            </a:solidFill>
            <a:round/>
          </a:ln>
          <a:effectLst/>
        </p:spPr>
        <p:txBody>
          <a:bodyPr wrap="none" anchor="ctr"/>
          <a:lstStyle/>
          <a:p>
            <a:endParaRPr lang="en-US" sz="2400"/>
          </a:p>
        </p:txBody>
      </p:sp>
      <p:sp>
        <p:nvSpPr>
          <p:cNvPr id="57365" name="Line 21"/>
          <p:cNvSpPr>
            <a:spLocks noChangeShapeType="1"/>
          </p:cNvSpPr>
          <p:nvPr/>
        </p:nvSpPr>
        <p:spPr bwMode="auto">
          <a:xfrm flipV="1">
            <a:off x="9347200" y="5765800"/>
            <a:ext cx="1727200" cy="0"/>
          </a:xfrm>
          <a:prstGeom prst="line">
            <a:avLst/>
          </a:prstGeom>
          <a:noFill/>
          <a:ln w="9525">
            <a:solidFill>
              <a:schemeClr val="tx1"/>
            </a:solidFill>
            <a:round/>
          </a:ln>
          <a:effectLst/>
        </p:spPr>
        <p:txBody>
          <a:bodyPr wrap="none" anchor="ctr"/>
          <a:lstStyle/>
          <a:p>
            <a:endParaRPr lang="en-US" sz="2400"/>
          </a:p>
        </p:txBody>
      </p:sp>
      <p:sp>
        <p:nvSpPr>
          <p:cNvPr id="57366" name="Line 22"/>
          <p:cNvSpPr>
            <a:spLocks noChangeShapeType="1"/>
          </p:cNvSpPr>
          <p:nvPr/>
        </p:nvSpPr>
        <p:spPr bwMode="auto">
          <a:xfrm flipV="1">
            <a:off x="9956800" y="5461000"/>
            <a:ext cx="609600" cy="0"/>
          </a:xfrm>
          <a:prstGeom prst="line">
            <a:avLst/>
          </a:prstGeom>
          <a:noFill/>
          <a:ln w="9525">
            <a:solidFill>
              <a:schemeClr val="tx1"/>
            </a:solidFill>
            <a:round/>
          </a:ln>
          <a:effectLst/>
        </p:spPr>
        <p:txBody>
          <a:bodyPr wrap="none" anchor="ctr"/>
          <a:lstStyle/>
          <a:p>
            <a:endParaRPr lang="en-US" sz="2400"/>
          </a:p>
        </p:txBody>
      </p:sp>
      <p:sp>
        <p:nvSpPr>
          <p:cNvPr id="57367" name="Line 23"/>
          <p:cNvSpPr>
            <a:spLocks noChangeShapeType="1"/>
          </p:cNvSpPr>
          <p:nvPr/>
        </p:nvSpPr>
        <p:spPr bwMode="auto">
          <a:xfrm>
            <a:off x="10261600" y="5461000"/>
            <a:ext cx="0" cy="304800"/>
          </a:xfrm>
          <a:prstGeom prst="line">
            <a:avLst/>
          </a:prstGeom>
          <a:noFill/>
          <a:ln w="9525">
            <a:solidFill>
              <a:schemeClr val="tx1"/>
            </a:solidFill>
            <a:round/>
          </a:ln>
          <a:effectLst/>
        </p:spPr>
        <p:txBody>
          <a:bodyPr wrap="none" anchor="ctr"/>
          <a:lstStyle/>
          <a:p>
            <a:endParaRPr lang="en-US" sz="2400"/>
          </a:p>
        </p:txBody>
      </p:sp>
      <p:sp>
        <p:nvSpPr>
          <p:cNvPr id="57368" name="Text Box 24"/>
          <p:cNvSpPr txBox="1">
            <a:spLocks noChangeArrowheads="1"/>
          </p:cNvSpPr>
          <p:nvPr/>
        </p:nvSpPr>
        <p:spPr bwMode="auto">
          <a:xfrm>
            <a:off x="9144000" y="4038600"/>
            <a:ext cx="609600" cy="923290"/>
          </a:xfrm>
          <a:prstGeom prst="rect">
            <a:avLst/>
          </a:prstGeom>
          <a:noFill/>
          <a:ln w="9525">
            <a:noFill/>
            <a:miter lim="800000"/>
          </a:ln>
          <a:effectLst/>
        </p:spPr>
        <p:txBody>
          <a:bodyPr lIns="0" tIns="0" rIns="0" bIns="0">
            <a:spAutoFit/>
          </a:bodyPr>
          <a:lstStyle/>
          <a:p>
            <a:pPr>
              <a:spcBef>
                <a:spcPct val="50000"/>
              </a:spcBef>
            </a:pPr>
            <a:r>
              <a:rPr lang="en-US" sz="2400"/>
              <a:t>A</a:t>
            </a:r>
            <a:endParaRPr lang="en-US" sz="2400"/>
          </a:p>
          <a:p>
            <a:pPr>
              <a:spcBef>
                <a:spcPct val="50000"/>
              </a:spcBef>
            </a:pPr>
            <a:r>
              <a:rPr lang="en-US" sz="2400"/>
              <a:t>50%</a:t>
            </a:r>
            <a:endParaRPr lang="en-US" sz="2400"/>
          </a:p>
        </p:txBody>
      </p:sp>
      <p:sp>
        <p:nvSpPr>
          <p:cNvPr id="57369" name="Text Box 25"/>
          <p:cNvSpPr txBox="1">
            <a:spLocks noChangeArrowheads="1"/>
          </p:cNvSpPr>
          <p:nvPr/>
        </p:nvSpPr>
        <p:spPr bwMode="auto">
          <a:xfrm>
            <a:off x="9753600" y="4038600"/>
            <a:ext cx="609600" cy="923290"/>
          </a:xfrm>
          <a:prstGeom prst="rect">
            <a:avLst/>
          </a:prstGeom>
          <a:noFill/>
          <a:ln w="9525">
            <a:noFill/>
            <a:miter lim="800000"/>
          </a:ln>
          <a:effectLst/>
        </p:spPr>
        <p:txBody>
          <a:bodyPr lIns="0" tIns="0" rIns="0" bIns="0">
            <a:spAutoFit/>
          </a:bodyPr>
          <a:lstStyle/>
          <a:p>
            <a:pPr>
              <a:spcBef>
                <a:spcPct val="50000"/>
              </a:spcBef>
            </a:pPr>
            <a:r>
              <a:rPr lang="en-US" sz="2400"/>
              <a:t>B</a:t>
            </a:r>
            <a:endParaRPr lang="en-US" sz="2400"/>
          </a:p>
          <a:p>
            <a:pPr>
              <a:spcBef>
                <a:spcPct val="50000"/>
              </a:spcBef>
            </a:pPr>
            <a:r>
              <a:rPr lang="en-US" sz="2400"/>
              <a:t>70%</a:t>
            </a:r>
            <a:endParaRPr lang="en-US" sz="2400"/>
          </a:p>
        </p:txBody>
      </p:sp>
      <p:sp>
        <p:nvSpPr>
          <p:cNvPr id="57370" name="Text Box 26"/>
          <p:cNvSpPr txBox="1">
            <a:spLocks noChangeArrowheads="1"/>
          </p:cNvSpPr>
          <p:nvPr/>
        </p:nvSpPr>
        <p:spPr bwMode="auto">
          <a:xfrm>
            <a:off x="10464800" y="4038600"/>
            <a:ext cx="609600" cy="923290"/>
          </a:xfrm>
          <a:prstGeom prst="rect">
            <a:avLst/>
          </a:prstGeom>
          <a:noFill/>
          <a:ln w="9525">
            <a:noFill/>
            <a:miter lim="800000"/>
          </a:ln>
          <a:effectLst/>
        </p:spPr>
        <p:txBody>
          <a:bodyPr lIns="0" tIns="0" rIns="0" bIns="0">
            <a:spAutoFit/>
          </a:bodyPr>
          <a:lstStyle/>
          <a:p>
            <a:pPr>
              <a:spcBef>
                <a:spcPct val="50000"/>
              </a:spcBef>
            </a:pPr>
            <a:r>
              <a:rPr lang="en-US" sz="2400"/>
              <a:t>C</a:t>
            </a:r>
            <a:endParaRPr lang="en-US" sz="2400"/>
          </a:p>
          <a:p>
            <a:pPr>
              <a:spcBef>
                <a:spcPct val="50000"/>
              </a:spcBef>
            </a:pPr>
            <a:r>
              <a:rPr lang="en-US" sz="2400"/>
              <a:t>70%</a:t>
            </a:r>
            <a:endParaRPr lang="en-US" sz="2400"/>
          </a:p>
        </p:txBody>
      </p:sp>
      <p:sp>
        <p:nvSpPr>
          <p:cNvPr id="57371" name="Text Box 27"/>
          <p:cNvSpPr txBox="1">
            <a:spLocks noChangeArrowheads="1"/>
          </p:cNvSpPr>
          <p:nvPr/>
        </p:nvSpPr>
        <p:spPr bwMode="auto">
          <a:xfrm>
            <a:off x="11074400" y="4036484"/>
            <a:ext cx="609600" cy="923290"/>
          </a:xfrm>
          <a:prstGeom prst="rect">
            <a:avLst/>
          </a:prstGeom>
          <a:noFill/>
          <a:ln w="9525">
            <a:noFill/>
            <a:miter lim="800000"/>
          </a:ln>
          <a:effectLst/>
        </p:spPr>
        <p:txBody>
          <a:bodyPr lIns="0" tIns="0" rIns="0" bIns="0">
            <a:spAutoFit/>
          </a:bodyPr>
          <a:lstStyle/>
          <a:p>
            <a:pPr>
              <a:spcBef>
                <a:spcPct val="50000"/>
              </a:spcBef>
            </a:pPr>
            <a:r>
              <a:rPr lang="en-US" sz="2400"/>
              <a:t>D</a:t>
            </a:r>
            <a:endParaRPr lang="en-US" sz="2400"/>
          </a:p>
          <a:p>
            <a:pPr>
              <a:spcBef>
                <a:spcPct val="50000"/>
              </a:spcBef>
            </a:pPr>
            <a:r>
              <a:rPr lang="en-US" sz="2400"/>
              <a:t>50%</a:t>
            </a:r>
            <a:endParaRPr lang="en-US" sz="2400"/>
          </a:p>
        </p:txBody>
      </p:sp>
      <p:sp>
        <p:nvSpPr>
          <p:cNvPr id="57372" name="Line 28"/>
          <p:cNvSpPr>
            <a:spLocks noChangeShapeType="1"/>
          </p:cNvSpPr>
          <p:nvPr/>
        </p:nvSpPr>
        <p:spPr bwMode="auto">
          <a:xfrm>
            <a:off x="8128000" y="4140200"/>
            <a:ext cx="609600" cy="711200"/>
          </a:xfrm>
          <a:prstGeom prst="line">
            <a:avLst/>
          </a:prstGeom>
          <a:noFill/>
          <a:ln w="57150">
            <a:solidFill>
              <a:schemeClr val="tx1"/>
            </a:solidFill>
            <a:round/>
            <a:tailEnd type="triangle" w="med" len="med"/>
          </a:ln>
          <a:effectLst/>
        </p:spPr>
        <p:txBody>
          <a:bodyPr wrap="none" anchor="ctr"/>
          <a:lstStyle/>
          <a:p>
            <a:endParaRPr lang="en-US" sz="2400"/>
          </a:p>
        </p:txBody>
      </p:sp>
      <p:sp>
        <p:nvSpPr>
          <p:cNvPr id="57373" name="Line 29"/>
          <p:cNvSpPr>
            <a:spLocks noChangeShapeType="1"/>
          </p:cNvSpPr>
          <p:nvPr/>
        </p:nvSpPr>
        <p:spPr bwMode="auto">
          <a:xfrm>
            <a:off x="7213600" y="3937000"/>
            <a:ext cx="0" cy="406400"/>
          </a:xfrm>
          <a:prstGeom prst="line">
            <a:avLst/>
          </a:prstGeom>
          <a:noFill/>
          <a:ln w="9525">
            <a:solidFill>
              <a:schemeClr val="tx1"/>
            </a:solidFill>
            <a:round/>
          </a:ln>
          <a:effectLst/>
        </p:spPr>
        <p:txBody>
          <a:bodyPr wrap="none" anchor="ctr"/>
          <a:lstStyle/>
          <a:p>
            <a:endParaRPr lang="en-US" sz="2400"/>
          </a:p>
        </p:txBody>
      </p:sp>
      <p:sp>
        <p:nvSpPr>
          <p:cNvPr id="57374" name="Text Box 30"/>
          <p:cNvSpPr txBox="1">
            <a:spLocks noChangeArrowheads="1"/>
          </p:cNvSpPr>
          <p:nvPr/>
        </p:nvSpPr>
        <p:spPr bwMode="auto">
          <a:xfrm>
            <a:off x="7010400" y="4383617"/>
            <a:ext cx="609600" cy="368935"/>
          </a:xfrm>
          <a:prstGeom prst="rect">
            <a:avLst/>
          </a:prstGeom>
          <a:noFill/>
          <a:ln w="9525">
            <a:noFill/>
            <a:miter lim="800000"/>
          </a:ln>
          <a:effectLst/>
        </p:spPr>
        <p:txBody>
          <a:bodyPr lIns="0" tIns="0" rIns="0" bIns="0">
            <a:spAutoFit/>
          </a:bodyPr>
          <a:lstStyle/>
          <a:p>
            <a:pPr>
              <a:spcBef>
                <a:spcPct val="50000"/>
              </a:spcBef>
            </a:pPr>
            <a:r>
              <a:rPr lang="en-US" sz="2400"/>
              <a:t>50%</a:t>
            </a:r>
            <a:endParaRPr 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14400" y="228600"/>
            <a:ext cx="10363200" cy="841375"/>
          </a:xfrm>
        </p:spPr>
        <p:txBody>
          <a:bodyPr/>
          <a:lstStyle/>
          <a:p>
            <a:r>
              <a:rPr lang="en-US" sz="4800"/>
              <a:t>Long branch attraction</a:t>
            </a:r>
            <a:endParaRPr lang="en-US" sz="4800"/>
          </a:p>
        </p:txBody>
      </p:sp>
      <p:sp>
        <p:nvSpPr>
          <p:cNvPr id="56323" name="Rectangle 3"/>
          <p:cNvSpPr>
            <a:spLocks noGrp="1" noChangeArrowheads="1"/>
          </p:cNvSpPr>
          <p:nvPr>
            <p:ph type="body" sz="half" idx="1"/>
          </p:nvPr>
        </p:nvSpPr>
        <p:spPr/>
        <p:txBody>
          <a:bodyPr>
            <a:normAutofit/>
          </a:bodyPr>
          <a:lstStyle/>
          <a:p>
            <a:pPr>
              <a:lnSpc>
                <a:spcPct val="100000"/>
              </a:lnSpc>
            </a:pPr>
            <a:r>
              <a:rPr lang="en-US" sz="2665"/>
              <a:t>“Intuitively, with long branches leading to speices A and C, the probability of parallel changes that arrive at the same state becomes greater than the probability of an informative single change in the interior branch of the tree” (Felsenstein, 2004).</a:t>
            </a:r>
            <a:endParaRPr lang="en-US" sz="2665"/>
          </a:p>
        </p:txBody>
      </p:sp>
      <p:sp>
        <p:nvSpPr>
          <p:cNvPr id="56324" name="Line 4"/>
          <p:cNvSpPr>
            <a:spLocks noChangeShapeType="1"/>
          </p:cNvSpPr>
          <p:nvPr/>
        </p:nvSpPr>
        <p:spPr bwMode="auto">
          <a:xfrm>
            <a:off x="7112000" y="4445000"/>
            <a:ext cx="406400" cy="2117"/>
          </a:xfrm>
          <a:prstGeom prst="line">
            <a:avLst/>
          </a:prstGeom>
          <a:noFill/>
          <a:ln w="9525">
            <a:solidFill>
              <a:schemeClr val="tx1"/>
            </a:solidFill>
            <a:round/>
          </a:ln>
          <a:effectLst/>
        </p:spPr>
        <p:txBody>
          <a:bodyPr wrap="none" anchor="ctr"/>
          <a:lstStyle/>
          <a:p>
            <a:endParaRPr lang="en-US" sz="2400"/>
          </a:p>
        </p:txBody>
      </p:sp>
      <p:sp>
        <p:nvSpPr>
          <p:cNvPr id="56325" name="Line 5"/>
          <p:cNvSpPr>
            <a:spLocks noChangeShapeType="1"/>
          </p:cNvSpPr>
          <p:nvPr/>
        </p:nvSpPr>
        <p:spPr bwMode="auto">
          <a:xfrm flipH="1" flipV="1">
            <a:off x="6197600" y="1701800"/>
            <a:ext cx="914400" cy="2743200"/>
          </a:xfrm>
          <a:prstGeom prst="line">
            <a:avLst/>
          </a:prstGeom>
          <a:noFill/>
          <a:ln w="9525">
            <a:solidFill>
              <a:schemeClr val="tx1"/>
            </a:solidFill>
            <a:round/>
          </a:ln>
          <a:effectLst/>
        </p:spPr>
        <p:txBody>
          <a:bodyPr wrap="none" anchor="ctr"/>
          <a:lstStyle/>
          <a:p>
            <a:endParaRPr lang="en-US" sz="2400"/>
          </a:p>
        </p:txBody>
      </p:sp>
      <p:sp>
        <p:nvSpPr>
          <p:cNvPr id="56326" name="Line 6"/>
          <p:cNvSpPr>
            <a:spLocks noChangeShapeType="1"/>
          </p:cNvSpPr>
          <p:nvPr/>
        </p:nvSpPr>
        <p:spPr bwMode="auto">
          <a:xfrm flipV="1">
            <a:off x="7518400" y="1701800"/>
            <a:ext cx="914400" cy="2743200"/>
          </a:xfrm>
          <a:prstGeom prst="line">
            <a:avLst/>
          </a:prstGeom>
          <a:noFill/>
          <a:ln w="9525">
            <a:solidFill>
              <a:schemeClr val="tx1"/>
            </a:solidFill>
            <a:round/>
          </a:ln>
          <a:effectLst/>
        </p:spPr>
        <p:txBody>
          <a:bodyPr wrap="none" anchor="ctr"/>
          <a:lstStyle/>
          <a:p>
            <a:endParaRPr lang="en-US" sz="2400"/>
          </a:p>
        </p:txBody>
      </p:sp>
      <p:sp>
        <p:nvSpPr>
          <p:cNvPr id="56327" name="Line 7"/>
          <p:cNvSpPr>
            <a:spLocks noChangeShapeType="1"/>
          </p:cNvSpPr>
          <p:nvPr/>
        </p:nvSpPr>
        <p:spPr bwMode="auto">
          <a:xfrm flipH="1">
            <a:off x="6604000" y="4445000"/>
            <a:ext cx="508000" cy="711200"/>
          </a:xfrm>
          <a:prstGeom prst="line">
            <a:avLst/>
          </a:prstGeom>
          <a:noFill/>
          <a:ln w="9525">
            <a:solidFill>
              <a:schemeClr val="tx1"/>
            </a:solidFill>
            <a:round/>
          </a:ln>
          <a:effectLst/>
        </p:spPr>
        <p:txBody>
          <a:bodyPr wrap="none" anchor="ctr"/>
          <a:lstStyle/>
          <a:p>
            <a:endParaRPr lang="en-US" sz="2400"/>
          </a:p>
        </p:txBody>
      </p:sp>
      <p:sp>
        <p:nvSpPr>
          <p:cNvPr id="56328" name="Line 8"/>
          <p:cNvSpPr>
            <a:spLocks noChangeShapeType="1"/>
          </p:cNvSpPr>
          <p:nvPr/>
        </p:nvSpPr>
        <p:spPr bwMode="auto">
          <a:xfrm>
            <a:off x="7518400" y="4445000"/>
            <a:ext cx="508000" cy="711200"/>
          </a:xfrm>
          <a:prstGeom prst="line">
            <a:avLst/>
          </a:prstGeom>
          <a:noFill/>
          <a:ln w="9525">
            <a:solidFill>
              <a:schemeClr val="tx1"/>
            </a:solidFill>
            <a:round/>
          </a:ln>
          <a:effectLst/>
        </p:spPr>
        <p:txBody>
          <a:bodyPr wrap="none" anchor="ctr"/>
          <a:lstStyle/>
          <a:p>
            <a:endParaRPr lang="en-US" sz="2400"/>
          </a:p>
        </p:txBody>
      </p:sp>
      <p:sp>
        <p:nvSpPr>
          <p:cNvPr id="56329" name="Text Box 9"/>
          <p:cNvSpPr txBox="1">
            <a:spLocks noChangeArrowheads="1"/>
          </p:cNvSpPr>
          <p:nvPr/>
        </p:nvSpPr>
        <p:spPr bwMode="auto">
          <a:xfrm>
            <a:off x="5892800" y="1193800"/>
            <a:ext cx="406400" cy="460375"/>
          </a:xfrm>
          <a:prstGeom prst="rect">
            <a:avLst/>
          </a:prstGeom>
          <a:noFill/>
          <a:ln w="9525">
            <a:noFill/>
            <a:miter lim="800000"/>
          </a:ln>
          <a:effectLst/>
        </p:spPr>
        <p:txBody>
          <a:bodyPr>
            <a:spAutoFit/>
          </a:bodyPr>
          <a:lstStyle/>
          <a:p>
            <a:pPr>
              <a:spcBef>
                <a:spcPct val="50000"/>
              </a:spcBef>
            </a:pPr>
            <a:r>
              <a:rPr lang="en-US" sz="2400"/>
              <a:t>A</a:t>
            </a:r>
            <a:endParaRPr lang="en-US" sz="2400"/>
          </a:p>
        </p:txBody>
      </p:sp>
      <p:sp>
        <p:nvSpPr>
          <p:cNvPr id="56330" name="Text Box 10"/>
          <p:cNvSpPr txBox="1">
            <a:spLocks noChangeArrowheads="1"/>
          </p:cNvSpPr>
          <p:nvPr/>
        </p:nvSpPr>
        <p:spPr bwMode="auto">
          <a:xfrm>
            <a:off x="8026400" y="5156200"/>
            <a:ext cx="406400" cy="460375"/>
          </a:xfrm>
          <a:prstGeom prst="rect">
            <a:avLst/>
          </a:prstGeom>
          <a:noFill/>
          <a:ln w="9525">
            <a:noFill/>
            <a:miter lim="800000"/>
          </a:ln>
          <a:effectLst/>
        </p:spPr>
        <p:txBody>
          <a:bodyPr>
            <a:spAutoFit/>
          </a:bodyPr>
          <a:lstStyle/>
          <a:p>
            <a:pPr>
              <a:spcBef>
                <a:spcPct val="50000"/>
              </a:spcBef>
            </a:pPr>
            <a:r>
              <a:rPr lang="en-US" sz="2400"/>
              <a:t>D</a:t>
            </a:r>
            <a:endParaRPr lang="en-US" sz="2400"/>
          </a:p>
        </p:txBody>
      </p:sp>
      <p:sp>
        <p:nvSpPr>
          <p:cNvPr id="56331" name="Text Box 11"/>
          <p:cNvSpPr txBox="1">
            <a:spLocks noChangeArrowheads="1"/>
          </p:cNvSpPr>
          <p:nvPr/>
        </p:nvSpPr>
        <p:spPr bwMode="auto">
          <a:xfrm>
            <a:off x="6197600" y="5156200"/>
            <a:ext cx="406400" cy="460375"/>
          </a:xfrm>
          <a:prstGeom prst="rect">
            <a:avLst/>
          </a:prstGeom>
          <a:noFill/>
          <a:ln w="9525">
            <a:noFill/>
            <a:miter lim="800000"/>
          </a:ln>
          <a:effectLst/>
        </p:spPr>
        <p:txBody>
          <a:bodyPr>
            <a:spAutoFit/>
          </a:bodyPr>
          <a:lstStyle/>
          <a:p>
            <a:pPr>
              <a:spcBef>
                <a:spcPct val="50000"/>
              </a:spcBef>
            </a:pPr>
            <a:r>
              <a:rPr lang="en-US" sz="2400"/>
              <a:t>B</a:t>
            </a:r>
            <a:endParaRPr lang="en-US" sz="2400"/>
          </a:p>
        </p:txBody>
      </p:sp>
      <p:sp>
        <p:nvSpPr>
          <p:cNvPr id="56332" name="Text Box 12"/>
          <p:cNvSpPr txBox="1">
            <a:spLocks noChangeArrowheads="1"/>
          </p:cNvSpPr>
          <p:nvPr/>
        </p:nvSpPr>
        <p:spPr bwMode="auto">
          <a:xfrm>
            <a:off x="8229600" y="1193800"/>
            <a:ext cx="406400" cy="460375"/>
          </a:xfrm>
          <a:prstGeom prst="rect">
            <a:avLst/>
          </a:prstGeom>
          <a:noFill/>
          <a:ln w="9525">
            <a:noFill/>
            <a:miter lim="800000"/>
          </a:ln>
          <a:effectLst/>
        </p:spPr>
        <p:txBody>
          <a:bodyPr>
            <a:spAutoFit/>
          </a:bodyPr>
          <a:lstStyle/>
          <a:p>
            <a:pPr>
              <a:spcBef>
                <a:spcPct val="50000"/>
              </a:spcBef>
            </a:pPr>
            <a:r>
              <a:rPr lang="en-US" sz="2400"/>
              <a:t>C</a:t>
            </a:r>
            <a:endParaRPr lang="en-US" sz="2400"/>
          </a:p>
        </p:txBody>
      </p:sp>
      <p:sp>
        <p:nvSpPr>
          <p:cNvPr id="56333" name="Line 13"/>
          <p:cNvSpPr>
            <a:spLocks noChangeShapeType="1"/>
          </p:cNvSpPr>
          <p:nvPr/>
        </p:nvSpPr>
        <p:spPr bwMode="auto">
          <a:xfrm flipH="1" flipV="1">
            <a:off x="9347200" y="1701800"/>
            <a:ext cx="1117600" cy="1117600"/>
          </a:xfrm>
          <a:prstGeom prst="line">
            <a:avLst/>
          </a:prstGeom>
          <a:noFill/>
          <a:ln w="9525">
            <a:solidFill>
              <a:schemeClr val="tx1"/>
            </a:solidFill>
            <a:round/>
          </a:ln>
          <a:effectLst/>
        </p:spPr>
        <p:txBody>
          <a:bodyPr wrap="none" anchor="ctr"/>
          <a:lstStyle/>
          <a:p>
            <a:endParaRPr lang="en-US" sz="2400"/>
          </a:p>
        </p:txBody>
      </p:sp>
      <p:sp>
        <p:nvSpPr>
          <p:cNvPr id="56334" name="Line 14"/>
          <p:cNvSpPr>
            <a:spLocks noChangeShapeType="1"/>
          </p:cNvSpPr>
          <p:nvPr/>
        </p:nvSpPr>
        <p:spPr bwMode="auto">
          <a:xfrm flipV="1">
            <a:off x="10464800" y="1701800"/>
            <a:ext cx="1117600" cy="1117600"/>
          </a:xfrm>
          <a:prstGeom prst="line">
            <a:avLst/>
          </a:prstGeom>
          <a:noFill/>
          <a:ln w="9525">
            <a:solidFill>
              <a:schemeClr val="tx1"/>
            </a:solidFill>
            <a:round/>
          </a:ln>
          <a:effectLst/>
        </p:spPr>
        <p:txBody>
          <a:bodyPr wrap="none" anchor="ctr"/>
          <a:lstStyle/>
          <a:p>
            <a:endParaRPr lang="en-US" sz="2400"/>
          </a:p>
        </p:txBody>
      </p:sp>
      <p:sp>
        <p:nvSpPr>
          <p:cNvPr id="56335" name="Line 15"/>
          <p:cNvSpPr>
            <a:spLocks noChangeShapeType="1"/>
          </p:cNvSpPr>
          <p:nvPr/>
        </p:nvSpPr>
        <p:spPr bwMode="auto">
          <a:xfrm flipH="1">
            <a:off x="9753600" y="4343400"/>
            <a:ext cx="711200" cy="812800"/>
          </a:xfrm>
          <a:prstGeom prst="line">
            <a:avLst/>
          </a:prstGeom>
          <a:noFill/>
          <a:ln w="9525">
            <a:solidFill>
              <a:schemeClr val="tx1"/>
            </a:solidFill>
            <a:round/>
          </a:ln>
          <a:effectLst/>
        </p:spPr>
        <p:txBody>
          <a:bodyPr wrap="none" anchor="ctr"/>
          <a:lstStyle/>
          <a:p>
            <a:endParaRPr lang="en-US" sz="2400"/>
          </a:p>
        </p:txBody>
      </p:sp>
      <p:sp>
        <p:nvSpPr>
          <p:cNvPr id="56336" name="Line 16"/>
          <p:cNvSpPr>
            <a:spLocks noChangeShapeType="1"/>
          </p:cNvSpPr>
          <p:nvPr/>
        </p:nvSpPr>
        <p:spPr bwMode="auto">
          <a:xfrm>
            <a:off x="10464800" y="4343400"/>
            <a:ext cx="711200" cy="812800"/>
          </a:xfrm>
          <a:prstGeom prst="line">
            <a:avLst/>
          </a:prstGeom>
          <a:noFill/>
          <a:ln w="9525">
            <a:solidFill>
              <a:schemeClr val="tx1"/>
            </a:solidFill>
            <a:round/>
          </a:ln>
          <a:effectLst/>
        </p:spPr>
        <p:txBody>
          <a:bodyPr wrap="none" anchor="ctr"/>
          <a:lstStyle/>
          <a:p>
            <a:endParaRPr lang="en-US" sz="2400"/>
          </a:p>
        </p:txBody>
      </p:sp>
      <p:sp>
        <p:nvSpPr>
          <p:cNvPr id="56337" name="Text Box 17"/>
          <p:cNvSpPr txBox="1">
            <a:spLocks noChangeArrowheads="1"/>
          </p:cNvSpPr>
          <p:nvPr/>
        </p:nvSpPr>
        <p:spPr bwMode="auto">
          <a:xfrm>
            <a:off x="9042400" y="1193800"/>
            <a:ext cx="406400" cy="460375"/>
          </a:xfrm>
          <a:prstGeom prst="rect">
            <a:avLst/>
          </a:prstGeom>
          <a:noFill/>
          <a:ln w="9525">
            <a:noFill/>
            <a:miter lim="800000"/>
          </a:ln>
          <a:effectLst/>
        </p:spPr>
        <p:txBody>
          <a:bodyPr>
            <a:spAutoFit/>
          </a:bodyPr>
          <a:lstStyle/>
          <a:p>
            <a:pPr>
              <a:spcBef>
                <a:spcPct val="50000"/>
              </a:spcBef>
            </a:pPr>
            <a:r>
              <a:rPr lang="en-US" sz="2400"/>
              <a:t>A</a:t>
            </a:r>
            <a:endParaRPr lang="en-US" sz="2400"/>
          </a:p>
        </p:txBody>
      </p:sp>
      <p:sp>
        <p:nvSpPr>
          <p:cNvPr id="56338" name="Text Box 18"/>
          <p:cNvSpPr txBox="1">
            <a:spLocks noChangeArrowheads="1"/>
          </p:cNvSpPr>
          <p:nvPr/>
        </p:nvSpPr>
        <p:spPr bwMode="auto">
          <a:xfrm>
            <a:off x="11176000" y="5156200"/>
            <a:ext cx="406400" cy="460375"/>
          </a:xfrm>
          <a:prstGeom prst="rect">
            <a:avLst/>
          </a:prstGeom>
          <a:noFill/>
          <a:ln w="9525">
            <a:noFill/>
            <a:miter lim="800000"/>
          </a:ln>
          <a:effectLst/>
        </p:spPr>
        <p:txBody>
          <a:bodyPr>
            <a:spAutoFit/>
          </a:bodyPr>
          <a:lstStyle/>
          <a:p>
            <a:pPr>
              <a:spcBef>
                <a:spcPct val="50000"/>
              </a:spcBef>
            </a:pPr>
            <a:r>
              <a:rPr lang="en-US" sz="2400"/>
              <a:t>D</a:t>
            </a:r>
            <a:endParaRPr lang="en-US" sz="2400"/>
          </a:p>
        </p:txBody>
      </p:sp>
      <p:sp>
        <p:nvSpPr>
          <p:cNvPr id="56339" name="Text Box 19"/>
          <p:cNvSpPr txBox="1">
            <a:spLocks noChangeArrowheads="1"/>
          </p:cNvSpPr>
          <p:nvPr/>
        </p:nvSpPr>
        <p:spPr bwMode="auto">
          <a:xfrm>
            <a:off x="9347200" y="5156200"/>
            <a:ext cx="406400" cy="460375"/>
          </a:xfrm>
          <a:prstGeom prst="rect">
            <a:avLst/>
          </a:prstGeom>
          <a:noFill/>
          <a:ln w="9525">
            <a:noFill/>
            <a:miter lim="800000"/>
          </a:ln>
          <a:effectLst/>
        </p:spPr>
        <p:txBody>
          <a:bodyPr>
            <a:spAutoFit/>
          </a:bodyPr>
          <a:lstStyle/>
          <a:p>
            <a:pPr>
              <a:spcBef>
                <a:spcPct val="50000"/>
              </a:spcBef>
            </a:pPr>
            <a:r>
              <a:rPr lang="en-US" sz="2400"/>
              <a:t>B</a:t>
            </a:r>
            <a:endParaRPr lang="en-US" sz="2400"/>
          </a:p>
        </p:txBody>
      </p:sp>
      <p:sp>
        <p:nvSpPr>
          <p:cNvPr id="56340" name="Text Box 20"/>
          <p:cNvSpPr txBox="1">
            <a:spLocks noChangeArrowheads="1"/>
          </p:cNvSpPr>
          <p:nvPr/>
        </p:nvSpPr>
        <p:spPr bwMode="auto">
          <a:xfrm>
            <a:off x="11379200" y="1193800"/>
            <a:ext cx="406400" cy="460375"/>
          </a:xfrm>
          <a:prstGeom prst="rect">
            <a:avLst/>
          </a:prstGeom>
          <a:noFill/>
          <a:ln w="9525">
            <a:noFill/>
            <a:miter lim="800000"/>
          </a:ln>
          <a:effectLst/>
        </p:spPr>
        <p:txBody>
          <a:bodyPr>
            <a:spAutoFit/>
          </a:bodyPr>
          <a:lstStyle/>
          <a:p>
            <a:pPr>
              <a:spcBef>
                <a:spcPct val="50000"/>
              </a:spcBef>
            </a:pPr>
            <a:r>
              <a:rPr lang="en-US" sz="2400"/>
              <a:t>C</a:t>
            </a:r>
            <a:endParaRPr lang="en-US" sz="2400"/>
          </a:p>
        </p:txBody>
      </p:sp>
      <p:sp>
        <p:nvSpPr>
          <p:cNvPr id="56341" name="Line 21"/>
          <p:cNvSpPr>
            <a:spLocks noChangeShapeType="1"/>
          </p:cNvSpPr>
          <p:nvPr/>
        </p:nvSpPr>
        <p:spPr bwMode="auto">
          <a:xfrm>
            <a:off x="10464800" y="2819400"/>
            <a:ext cx="0" cy="1524000"/>
          </a:xfrm>
          <a:prstGeom prst="line">
            <a:avLst/>
          </a:prstGeom>
          <a:noFill/>
          <a:ln w="9525">
            <a:solidFill>
              <a:schemeClr val="tx1"/>
            </a:solidFill>
            <a:round/>
          </a:ln>
          <a:effectLst/>
        </p:spPr>
        <p:txBody>
          <a:bodyPr wrap="none" anchor="ctr"/>
          <a:lstStyle/>
          <a:p>
            <a:endParaRPr lang="en-US" sz="2400"/>
          </a:p>
        </p:txBody>
      </p:sp>
      <p:sp>
        <p:nvSpPr>
          <p:cNvPr id="56342" name="Line 22"/>
          <p:cNvSpPr>
            <a:spLocks noChangeShapeType="1"/>
          </p:cNvSpPr>
          <p:nvPr/>
        </p:nvSpPr>
        <p:spPr bwMode="auto">
          <a:xfrm>
            <a:off x="8534400" y="3327400"/>
            <a:ext cx="609600" cy="0"/>
          </a:xfrm>
          <a:prstGeom prst="line">
            <a:avLst/>
          </a:prstGeom>
          <a:noFill/>
          <a:ln w="57150">
            <a:solidFill>
              <a:schemeClr val="tx1"/>
            </a:solidFill>
            <a:round/>
            <a:tailEnd type="triangle" w="med" len="med"/>
          </a:ln>
          <a:effectLst/>
        </p:spPr>
        <p:txBody>
          <a:bodyPr wrap="none" anchor="ctr"/>
          <a:lstStyle/>
          <a:p>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MS PGothic" panose="020B0600070205080204" pitchFamily="-112" charset="-128"/>
                <a:cs typeface="MS PGothic" panose="020B0600070205080204" pitchFamily="-112" charset="-128"/>
              </a:rPr>
              <a:t>Phylogenomics</a:t>
            </a:r>
            <a:endParaRPr lang="en-US" smtClean="0">
              <a:ea typeface="MS PGothic" panose="020B0600070205080204" pitchFamily="-112" charset="-128"/>
              <a:cs typeface="MS PGothic" panose="020B0600070205080204" pitchFamily="-112" charset="-128"/>
            </a:endParaRPr>
          </a:p>
        </p:txBody>
      </p:sp>
      <p:sp>
        <p:nvSpPr>
          <p:cNvPr id="16387" name="Content Placeholder 2"/>
          <p:cNvSpPr>
            <a:spLocks noGrp="1"/>
          </p:cNvSpPr>
          <p:nvPr>
            <p:ph idx="1"/>
          </p:nvPr>
        </p:nvSpPr>
        <p:spPr>
          <a:xfrm>
            <a:off x="609600" y="1498600"/>
            <a:ext cx="10871200" cy="5077460"/>
          </a:xfrm>
        </p:spPr>
        <p:txBody>
          <a:bodyPr/>
          <a:lstStyle/>
          <a:p>
            <a:pPr>
              <a:spcAft>
                <a:spcPts val="3000"/>
              </a:spcAft>
            </a:pPr>
            <a:r>
              <a:rPr lang="en-US" smtClean="0">
                <a:ea typeface="MS PGothic" panose="020B0600070205080204" pitchFamily="-112" charset="-128"/>
                <a:cs typeface="MS PGothic" panose="020B0600070205080204" pitchFamily="-112" charset="-128"/>
              </a:rPr>
              <a:t>Prediction of gene function (Eisen, 1998)</a:t>
            </a:r>
            <a:endParaRPr lang="en-US" smtClean="0">
              <a:ea typeface="MS PGothic" panose="020B0600070205080204" pitchFamily="-112" charset="-128"/>
              <a:cs typeface="MS PGothic" panose="020B0600070205080204" pitchFamily="-112" charset="-128"/>
            </a:endParaRPr>
          </a:p>
          <a:p>
            <a:pPr>
              <a:spcAft>
                <a:spcPts val="3000"/>
              </a:spcAft>
            </a:pPr>
            <a:r>
              <a:rPr lang="en-US" smtClean="0">
                <a:ea typeface="MS PGothic" panose="020B0600070205080204" pitchFamily="-112" charset="-128"/>
                <a:cs typeface="MS PGothic" panose="020B0600070205080204" pitchFamily="-112" charset="-128"/>
              </a:rPr>
              <a:t>Establishment of evolutionary relationships </a:t>
            </a:r>
            <a:r>
              <a:rPr lang="en-US" altLang="zh-CN" smtClean="0">
                <a:ea typeface="MS PGothic" panose="020B0600070205080204" pitchFamily="-112" charset="-128"/>
                <a:cs typeface="MS PGothic" panose="020B0600070205080204" pitchFamily="-112" charset="-128"/>
              </a:rPr>
              <a:t>using genome or genome-scale data</a:t>
            </a:r>
            <a:endParaRPr lang="en-US" smtClean="0">
              <a:ea typeface="MS PGothic" panose="020B0600070205080204" pitchFamily="-112" charset="-128"/>
              <a:cs typeface="MS PGothic" panose="020B0600070205080204" pitchFamily="-112"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ea typeface="MS PGothic" panose="020B0600070205080204" pitchFamily="-112" charset="-128"/>
                <a:cs typeface="MS PGothic" panose="020B0600070205080204" pitchFamily="-112" charset="-128"/>
              </a:rPr>
              <a:t>One gene or more genes?</a:t>
            </a:r>
            <a:endParaRPr lang="en-US">
              <a:ea typeface="MS PGothic" panose="020B0600070205080204" pitchFamily="-112" charset="-128"/>
              <a:cs typeface="MS PGothic" panose="020B0600070205080204" pitchFamily="-112" charset="-128"/>
            </a:endParaRPr>
          </a:p>
        </p:txBody>
      </p:sp>
      <p:sp>
        <p:nvSpPr>
          <p:cNvPr id="17411" name="Rectangle 3"/>
          <p:cNvSpPr>
            <a:spLocks noGrp="1" noChangeArrowheads="1"/>
          </p:cNvSpPr>
          <p:nvPr>
            <p:ph type="body" idx="1"/>
          </p:nvPr>
        </p:nvSpPr>
        <p:spPr/>
        <p:txBody>
          <a:bodyPr/>
          <a:lstStyle/>
          <a:p>
            <a:r>
              <a:rPr lang="en-US">
                <a:ea typeface="MS PGothic" panose="020B0600070205080204" pitchFamily="-112" charset="-128"/>
                <a:cs typeface="MS PGothic" panose="020B0600070205080204" pitchFamily="-112" charset="-128"/>
              </a:rPr>
              <a:t>Single gene or a few genes often result low resolution.</a:t>
            </a:r>
            <a:endParaRPr lang="en-US">
              <a:ea typeface="MS PGothic" panose="020B0600070205080204" pitchFamily="-112" charset="-128"/>
              <a:cs typeface="MS PGothic" panose="020B0600070205080204" pitchFamily="-112" charset="-128"/>
            </a:endParaRPr>
          </a:p>
          <a:p>
            <a:r>
              <a:rPr lang="en-US">
                <a:ea typeface="MS PGothic" panose="020B0600070205080204" pitchFamily="-112" charset="-128"/>
                <a:cs typeface="MS PGothic" panose="020B0600070205080204" pitchFamily="-112" charset="-128"/>
              </a:rPr>
              <a:t>Single gene or a few genes may even reach to the wrong phylogeny.</a:t>
            </a:r>
            <a:endParaRPr lang="en-US">
              <a:ea typeface="MS PGothic" panose="020B0600070205080204" pitchFamily="-112" charset="-128"/>
              <a:cs typeface="MS PGothic" panose="020B0600070205080204" pitchFamily="-112" charset="-128"/>
            </a:endParaRPr>
          </a:p>
          <a:p>
            <a:endParaRPr lang="en-US">
              <a:ea typeface="MS PGothic" panose="020B0600070205080204" pitchFamily="-112" charset="-128"/>
              <a:cs typeface="MS PGothic" panose="020B0600070205080204" pitchFamily="-112"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1"/>
          <a:srcRect/>
          <a:stretch>
            <a:fillRect/>
          </a:stretch>
        </p:blipFill>
        <p:spPr bwMode="auto">
          <a:xfrm>
            <a:off x="2956984" y="4241800"/>
            <a:ext cx="802216" cy="1320800"/>
          </a:xfrm>
          <a:prstGeom prst="rect">
            <a:avLst/>
          </a:prstGeom>
          <a:noFill/>
          <a:ln w="9525">
            <a:noFill/>
            <a:miter lim="800000"/>
            <a:headEnd/>
            <a:tailEnd/>
          </a:ln>
        </p:spPr>
      </p:pic>
      <p:sp>
        <p:nvSpPr>
          <p:cNvPr id="18435" name="Text Box 3"/>
          <p:cNvSpPr txBox="1">
            <a:spLocks noChangeArrowheads="1"/>
          </p:cNvSpPr>
          <p:nvPr/>
        </p:nvSpPr>
        <p:spPr bwMode="auto">
          <a:xfrm>
            <a:off x="304800" y="4707467"/>
            <a:ext cx="2438400" cy="420370"/>
          </a:xfrm>
          <a:prstGeom prst="rect">
            <a:avLst/>
          </a:prstGeom>
          <a:noFill/>
          <a:ln w="9525">
            <a:noFill/>
            <a:miter lim="800000"/>
          </a:ln>
        </p:spPr>
        <p:txBody>
          <a:bodyPr>
            <a:spAutoFit/>
          </a:bodyPr>
          <a:lstStyle/>
          <a:p>
            <a:pPr>
              <a:spcBef>
                <a:spcPct val="50000"/>
              </a:spcBef>
            </a:pPr>
            <a:r>
              <a:rPr lang="en-US" sz="2135"/>
              <a:t>Phylogenetic signal</a:t>
            </a:r>
            <a:endParaRPr lang="en-US" sz="2135"/>
          </a:p>
        </p:txBody>
      </p:sp>
      <p:sp>
        <p:nvSpPr>
          <p:cNvPr id="18436" name="Text Box 4"/>
          <p:cNvSpPr txBox="1">
            <a:spLocks noChangeArrowheads="1"/>
          </p:cNvSpPr>
          <p:nvPr/>
        </p:nvSpPr>
        <p:spPr bwMode="auto">
          <a:xfrm>
            <a:off x="406400" y="2311400"/>
            <a:ext cx="2235200" cy="420370"/>
          </a:xfrm>
          <a:prstGeom prst="rect">
            <a:avLst/>
          </a:prstGeom>
          <a:noFill/>
          <a:ln w="9525">
            <a:noFill/>
            <a:miter lim="800000"/>
          </a:ln>
        </p:spPr>
        <p:txBody>
          <a:bodyPr>
            <a:spAutoFit/>
          </a:bodyPr>
          <a:lstStyle/>
          <a:p>
            <a:pPr>
              <a:spcBef>
                <a:spcPct val="50000"/>
              </a:spcBef>
            </a:pPr>
            <a:r>
              <a:rPr lang="en-US" sz="2135"/>
              <a:t>Systematic error</a:t>
            </a:r>
            <a:endParaRPr lang="en-US" sz="2135"/>
          </a:p>
        </p:txBody>
      </p:sp>
      <p:sp>
        <p:nvSpPr>
          <p:cNvPr id="18437" name="Line 5"/>
          <p:cNvSpPr>
            <a:spLocks noChangeShapeType="1"/>
          </p:cNvSpPr>
          <p:nvPr/>
        </p:nvSpPr>
        <p:spPr bwMode="auto">
          <a:xfrm>
            <a:off x="3657600" y="2616200"/>
            <a:ext cx="0" cy="812800"/>
          </a:xfrm>
          <a:prstGeom prst="line">
            <a:avLst/>
          </a:prstGeom>
          <a:noFill/>
          <a:ln w="38100">
            <a:solidFill>
              <a:schemeClr val="tx1"/>
            </a:solidFill>
            <a:round/>
          </a:ln>
        </p:spPr>
        <p:txBody>
          <a:bodyPr wrap="none" anchor="ctr"/>
          <a:lstStyle/>
          <a:p>
            <a:endParaRPr lang="en-US" sz="2400"/>
          </a:p>
        </p:txBody>
      </p:sp>
      <p:sp>
        <p:nvSpPr>
          <p:cNvPr id="18438" name="Line 6"/>
          <p:cNvSpPr>
            <a:spLocks noChangeShapeType="1"/>
          </p:cNvSpPr>
          <p:nvPr/>
        </p:nvSpPr>
        <p:spPr bwMode="auto">
          <a:xfrm>
            <a:off x="3657600" y="381000"/>
            <a:ext cx="203200" cy="1727200"/>
          </a:xfrm>
          <a:prstGeom prst="line">
            <a:avLst/>
          </a:prstGeom>
          <a:noFill/>
          <a:ln w="38100">
            <a:solidFill>
              <a:schemeClr val="tx1"/>
            </a:solidFill>
            <a:round/>
          </a:ln>
        </p:spPr>
        <p:txBody>
          <a:bodyPr wrap="none" anchor="ctr"/>
          <a:lstStyle/>
          <a:p>
            <a:endParaRPr lang="en-US" sz="2400"/>
          </a:p>
        </p:txBody>
      </p:sp>
      <p:sp>
        <p:nvSpPr>
          <p:cNvPr id="18439" name="Line 7"/>
          <p:cNvSpPr>
            <a:spLocks noChangeShapeType="1"/>
          </p:cNvSpPr>
          <p:nvPr/>
        </p:nvSpPr>
        <p:spPr bwMode="auto">
          <a:xfrm>
            <a:off x="3251200" y="1092200"/>
            <a:ext cx="0" cy="711200"/>
          </a:xfrm>
          <a:prstGeom prst="line">
            <a:avLst/>
          </a:prstGeom>
          <a:noFill/>
          <a:ln w="38100">
            <a:solidFill>
              <a:schemeClr val="tx1"/>
            </a:solidFill>
            <a:round/>
          </a:ln>
        </p:spPr>
        <p:txBody>
          <a:bodyPr wrap="none" anchor="ctr"/>
          <a:lstStyle/>
          <a:p>
            <a:endParaRPr lang="en-US" sz="2400"/>
          </a:p>
        </p:txBody>
      </p:sp>
      <p:sp>
        <p:nvSpPr>
          <p:cNvPr id="18440" name="Line 8"/>
          <p:cNvSpPr>
            <a:spLocks noChangeShapeType="1"/>
          </p:cNvSpPr>
          <p:nvPr/>
        </p:nvSpPr>
        <p:spPr bwMode="auto">
          <a:xfrm>
            <a:off x="2641600" y="1498600"/>
            <a:ext cx="609600" cy="304800"/>
          </a:xfrm>
          <a:prstGeom prst="line">
            <a:avLst/>
          </a:prstGeom>
          <a:noFill/>
          <a:ln w="38100">
            <a:solidFill>
              <a:schemeClr val="tx1"/>
            </a:solidFill>
            <a:round/>
          </a:ln>
        </p:spPr>
        <p:txBody>
          <a:bodyPr wrap="none" anchor="ctr"/>
          <a:lstStyle/>
          <a:p>
            <a:endParaRPr lang="en-US" sz="2400"/>
          </a:p>
        </p:txBody>
      </p:sp>
      <p:sp>
        <p:nvSpPr>
          <p:cNvPr id="18441" name="Line 9"/>
          <p:cNvSpPr>
            <a:spLocks noChangeShapeType="1"/>
          </p:cNvSpPr>
          <p:nvPr/>
        </p:nvSpPr>
        <p:spPr bwMode="auto">
          <a:xfrm flipH="1">
            <a:off x="3657600" y="889000"/>
            <a:ext cx="711200" cy="1727200"/>
          </a:xfrm>
          <a:prstGeom prst="line">
            <a:avLst/>
          </a:prstGeom>
          <a:noFill/>
          <a:ln w="38100">
            <a:solidFill>
              <a:schemeClr val="tx1"/>
            </a:solidFill>
            <a:round/>
          </a:ln>
        </p:spPr>
        <p:txBody>
          <a:bodyPr wrap="none" anchor="ctr"/>
          <a:lstStyle/>
          <a:p>
            <a:endParaRPr lang="en-US" sz="2400"/>
          </a:p>
        </p:txBody>
      </p:sp>
      <p:sp>
        <p:nvSpPr>
          <p:cNvPr id="18442" name="Line 10"/>
          <p:cNvSpPr>
            <a:spLocks noChangeShapeType="1"/>
          </p:cNvSpPr>
          <p:nvPr/>
        </p:nvSpPr>
        <p:spPr bwMode="auto">
          <a:xfrm>
            <a:off x="3251200" y="1803400"/>
            <a:ext cx="406400" cy="812800"/>
          </a:xfrm>
          <a:prstGeom prst="line">
            <a:avLst/>
          </a:prstGeom>
          <a:noFill/>
          <a:ln w="38100">
            <a:solidFill>
              <a:schemeClr val="tx1"/>
            </a:solidFill>
            <a:round/>
          </a:ln>
        </p:spPr>
        <p:txBody>
          <a:bodyPr wrap="none" anchor="ctr"/>
          <a:lstStyle/>
          <a:p>
            <a:endParaRPr lang="en-US" sz="2400"/>
          </a:p>
        </p:txBody>
      </p:sp>
      <p:sp>
        <p:nvSpPr>
          <p:cNvPr id="18443" name="Line 11"/>
          <p:cNvSpPr>
            <a:spLocks noChangeShapeType="1"/>
          </p:cNvSpPr>
          <p:nvPr/>
        </p:nvSpPr>
        <p:spPr bwMode="auto">
          <a:xfrm>
            <a:off x="6502400" y="3124200"/>
            <a:ext cx="0" cy="304800"/>
          </a:xfrm>
          <a:prstGeom prst="line">
            <a:avLst/>
          </a:prstGeom>
          <a:noFill/>
          <a:ln w="12700">
            <a:solidFill>
              <a:schemeClr val="tx1"/>
            </a:solidFill>
            <a:round/>
          </a:ln>
        </p:spPr>
        <p:txBody>
          <a:bodyPr wrap="none" anchor="ctr"/>
          <a:lstStyle/>
          <a:p>
            <a:endParaRPr lang="en-US" sz="2400"/>
          </a:p>
        </p:txBody>
      </p:sp>
      <p:sp>
        <p:nvSpPr>
          <p:cNvPr id="18444" name="Line 12"/>
          <p:cNvSpPr>
            <a:spLocks noChangeShapeType="1"/>
          </p:cNvSpPr>
          <p:nvPr/>
        </p:nvSpPr>
        <p:spPr bwMode="auto">
          <a:xfrm>
            <a:off x="6604000" y="2514600"/>
            <a:ext cx="101600" cy="304800"/>
          </a:xfrm>
          <a:prstGeom prst="line">
            <a:avLst/>
          </a:prstGeom>
          <a:noFill/>
          <a:ln w="12700">
            <a:solidFill>
              <a:schemeClr val="tx1"/>
            </a:solidFill>
            <a:round/>
          </a:ln>
        </p:spPr>
        <p:txBody>
          <a:bodyPr wrap="none" anchor="ctr"/>
          <a:lstStyle/>
          <a:p>
            <a:endParaRPr lang="en-US" sz="2400"/>
          </a:p>
        </p:txBody>
      </p:sp>
      <p:sp>
        <p:nvSpPr>
          <p:cNvPr id="18445" name="Line 13"/>
          <p:cNvSpPr>
            <a:spLocks noChangeShapeType="1"/>
          </p:cNvSpPr>
          <p:nvPr/>
        </p:nvSpPr>
        <p:spPr bwMode="auto">
          <a:xfrm flipH="1">
            <a:off x="6299200" y="2514600"/>
            <a:ext cx="203200" cy="304800"/>
          </a:xfrm>
          <a:prstGeom prst="line">
            <a:avLst/>
          </a:prstGeom>
          <a:noFill/>
          <a:ln w="12700">
            <a:solidFill>
              <a:schemeClr val="tx1"/>
            </a:solidFill>
            <a:round/>
          </a:ln>
        </p:spPr>
        <p:txBody>
          <a:bodyPr wrap="none" anchor="ctr"/>
          <a:lstStyle/>
          <a:p>
            <a:endParaRPr lang="en-US" sz="2400"/>
          </a:p>
        </p:txBody>
      </p:sp>
      <p:sp>
        <p:nvSpPr>
          <p:cNvPr id="18446" name="Line 14"/>
          <p:cNvSpPr>
            <a:spLocks noChangeShapeType="1"/>
          </p:cNvSpPr>
          <p:nvPr/>
        </p:nvSpPr>
        <p:spPr bwMode="auto">
          <a:xfrm>
            <a:off x="6096000" y="2514600"/>
            <a:ext cx="203200" cy="304800"/>
          </a:xfrm>
          <a:prstGeom prst="line">
            <a:avLst/>
          </a:prstGeom>
          <a:noFill/>
          <a:ln w="12700">
            <a:solidFill>
              <a:schemeClr val="tx1"/>
            </a:solidFill>
            <a:round/>
          </a:ln>
        </p:spPr>
        <p:txBody>
          <a:bodyPr wrap="none" anchor="ctr"/>
          <a:lstStyle/>
          <a:p>
            <a:endParaRPr lang="en-US" sz="2400"/>
          </a:p>
        </p:txBody>
      </p:sp>
      <p:sp>
        <p:nvSpPr>
          <p:cNvPr id="18447" name="Line 15"/>
          <p:cNvSpPr>
            <a:spLocks noChangeShapeType="1"/>
          </p:cNvSpPr>
          <p:nvPr/>
        </p:nvSpPr>
        <p:spPr bwMode="auto">
          <a:xfrm flipH="1">
            <a:off x="6502400" y="2819400"/>
            <a:ext cx="203200" cy="304800"/>
          </a:xfrm>
          <a:prstGeom prst="line">
            <a:avLst/>
          </a:prstGeom>
          <a:noFill/>
          <a:ln w="12700">
            <a:solidFill>
              <a:schemeClr val="tx1"/>
            </a:solidFill>
            <a:round/>
          </a:ln>
        </p:spPr>
        <p:txBody>
          <a:bodyPr wrap="none" anchor="ctr"/>
          <a:lstStyle/>
          <a:p>
            <a:endParaRPr lang="en-US" sz="2400"/>
          </a:p>
        </p:txBody>
      </p:sp>
      <p:sp>
        <p:nvSpPr>
          <p:cNvPr id="18448" name="Line 16"/>
          <p:cNvSpPr>
            <a:spLocks noChangeShapeType="1"/>
          </p:cNvSpPr>
          <p:nvPr/>
        </p:nvSpPr>
        <p:spPr bwMode="auto">
          <a:xfrm>
            <a:off x="6299200" y="2819400"/>
            <a:ext cx="203200" cy="304800"/>
          </a:xfrm>
          <a:prstGeom prst="line">
            <a:avLst/>
          </a:prstGeom>
          <a:noFill/>
          <a:ln w="12700">
            <a:solidFill>
              <a:schemeClr val="tx1"/>
            </a:solidFill>
            <a:round/>
          </a:ln>
        </p:spPr>
        <p:txBody>
          <a:bodyPr wrap="none" anchor="ctr"/>
          <a:lstStyle/>
          <a:p>
            <a:endParaRPr lang="en-US" sz="2400"/>
          </a:p>
        </p:txBody>
      </p:sp>
      <p:sp>
        <p:nvSpPr>
          <p:cNvPr id="18449" name="Line 17"/>
          <p:cNvSpPr>
            <a:spLocks noChangeShapeType="1"/>
          </p:cNvSpPr>
          <p:nvPr/>
        </p:nvSpPr>
        <p:spPr bwMode="auto">
          <a:xfrm>
            <a:off x="9347200" y="2616200"/>
            <a:ext cx="0" cy="812800"/>
          </a:xfrm>
          <a:prstGeom prst="line">
            <a:avLst/>
          </a:prstGeom>
          <a:noFill/>
          <a:ln w="38100">
            <a:solidFill>
              <a:schemeClr val="tx1"/>
            </a:solidFill>
            <a:round/>
          </a:ln>
        </p:spPr>
        <p:txBody>
          <a:bodyPr wrap="none" anchor="ctr"/>
          <a:lstStyle/>
          <a:p>
            <a:endParaRPr lang="en-US" sz="2400"/>
          </a:p>
        </p:txBody>
      </p:sp>
      <p:sp>
        <p:nvSpPr>
          <p:cNvPr id="18450" name="Line 18"/>
          <p:cNvSpPr>
            <a:spLocks noChangeShapeType="1"/>
          </p:cNvSpPr>
          <p:nvPr/>
        </p:nvSpPr>
        <p:spPr bwMode="auto">
          <a:xfrm>
            <a:off x="9448800" y="1498600"/>
            <a:ext cx="101600" cy="914400"/>
          </a:xfrm>
          <a:prstGeom prst="line">
            <a:avLst/>
          </a:prstGeom>
          <a:noFill/>
          <a:ln w="38100">
            <a:solidFill>
              <a:schemeClr val="tx1"/>
            </a:solidFill>
            <a:round/>
          </a:ln>
        </p:spPr>
        <p:txBody>
          <a:bodyPr wrap="none" anchor="ctr"/>
          <a:lstStyle/>
          <a:p>
            <a:endParaRPr lang="en-US" sz="2400"/>
          </a:p>
        </p:txBody>
      </p:sp>
      <p:sp>
        <p:nvSpPr>
          <p:cNvPr id="18451" name="Line 19"/>
          <p:cNvSpPr>
            <a:spLocks noChangeShapeType="1"/>
          </p:cNvSpPr>
          <p:nvPr/>
        </p:nvSpPr>
        <p:spPr bwMode="auto">
          <a:xfrm flipH="1">
            <a:off x="9956800" y="1600200"/>
            <a:ext cx="609600" cy="406400"/>
          </a:xfrm>
          <a:prstGeom prst="line">
            <a:avLst/>
          </a:prstGeom>
          <a:noFill/>
          <a:ln w="38100">
            <a:solidFill>
              <a:schemeClr val="tx1"/>
            </a:solidFill>
            <a:round/>
          </a:ln>
        </p:spPr>
        <p:txBody>
          <a:bodyPr wrap="none" anchor="ctr"/>
          <a:lstStyle/>
          <a:p>
            <a:endParaRPr lang="en-US" sz="2400"/>
          </a:p>
        </p:txBody>
      </p:sp>
      <p:sp>
        <p:nvSpPr>
          <p:cNvPr id="18452" name="Line 20"/>
          <p:cNvSpPr>
            <a:spLocks noChangeShapeType="1"/>
          </p:cNvSpPr>
          <p:nvPr/>
        </p:nvSpPr>
        <p:spPr bwMode="auto">
          <a:xfrm flipH="1">
            <a:off x="9956800" y="1498600"/>
            <a:ext cx="203200" cy="508000"/>
          </a:xfrm>
          <a:prstGeom prst="line">
            <a:avLst/>
          </a:prstGeom>
          <a:noFill/>
          <a:ln w="38100">
            <a:solidFill>
              <a:schemeClr val="tx1"/>
            </a:solidFill>
            <a:round/>
          </a:ln>
        </p:spPr>
        <p:txBody>
          <a:bodyPr wrap="none" anchor="ctr"/>
          <a:lstStyle/>
          <a:p>
            <a:endParaRPr lang="en-US" sz="2400"/>
          </a:p>
        </p:txBody>
      </p:sp>
      <p:sp>
        <p:nvSpPr>
          <p:cNvPr id="18453" name="Line 21"/>
          <p:cNvSpPr>
            <a:spLocks noChangeShapeType="1"/>
          </p:cNvSpPr>
          <p:nvPr/>
        </p:nvSpPr>
        <p:spPr bwMode="auto">
          <a:xfrm flipH="1">
            <a:off x="9347200" y="2006600"/>
            <a:ext cx="609600" cy="609600"/>
          </a:xfrm>
          <a:prstGeom prst="line">
            <a:avLst/>
          </a:prstGeom>
          <a:noFill/>
          <a:ln w="38100">
            <a:solidFill>
              <a:schemeClr val="tx1"/>
            </a:solidFill>
            <a:round/>
          </a:ln>
        </p:spPr>
        <p:txBody>
          <a:bodyPr wrap="none" anchor="ctr"/>
          <a:lstStyle/>
          <a:p>
            <a:endParaRPr lang="en-US" sz="2400"/>
          </a:p>
        </p:txBody>
      </p:sp>
      <p:sp>
        <p:nvSpPr>
          <p:cNvPr id="18454" name="Line 22"/>
          <p:cNvSpPr>
            <a:spLocks noChangeShapeType="1"/>
          </p:cNvSpPr>
          <p:nvPr/>
        </p:nvSpPr>
        <p:spPr bwMode="auto">
          <a:xfrm>
            <a:off x="8737600" y="1295400"/>
            <a:ext cx="609600" cy="1320800"/>
          </a:xfrm>
          <a:prstGeom prst="line">
            <a:avLst/>
          </a:prstGeom>
          <a:noFill/>
          <a:ln w="38100">
            <a:solidFill>
              <a:schemeClr val="tx1"/>
            </a:solidFill>
            <a:round/>
          </a:ln>
        </p:spPr>
        <p:txBody>
          <a:bodyPr wrap="none" anchor="ctr"/>
          <a:lstStyle/>
          <a:p>
            <a:endParaRPr lang="en-US" sz="2400"/>
          </a:p>
        </p:txBody>
      </p:sp>
      <p:sp>
        <p:nvSpPr>
          <p:cNvPr id="18455" name="Line 23"/>
          <p:cNvSpPr>
            <a:spLocks noChangeShapeType="1"/>
          </p:cNvSpPr>
          <p:nvPr/>
        </p:nvSpPr>
        <p:spPr bwMode="auto">
          <a:xfrm flipH="1">
            <a:off x="6705600" y="2514600"/>
            <a:ext cx="203200" cy="304800"/>
          </a:xfrm>
          <a:prstGeom prst="line">
            <a:avLst/>
          </a:prstGeom>
          <a:noFill/>
          <a:ln w="12700">
            <a:solidFill>
              <a:schemeClr val="tx1"/>
            </a:solidFill>
            <a:round/>
          </a:ln>
        </p:spPr>
        <p:txBody>
          <a:bodyPr wrap="none" anchor="ctr"/>
          <a:lstStyle/>
          <a:p>
            <a:endParaRPr lang="en-US" sz="2400"/>
          </a:p>
        </p:txBody>
      </p:sp>
      <p:sp>
        <p:nvSpPr>
          <p:cNvPr id="18456" name="Line 24"/>
          <p:cNvSpPr>
            <a:spLocks noChangeShapeType="1"/>
          </p:cNvSpPr>
          <p:nvPr/>
        </p:nvSpPr>
        <p:spPr bwMode="auto">
          <a:xfrm flipH="1">
            <a:off x="3352800" y="1397000"/>
            <a:ext cx="304800" cy="609600"/>
          </a:xfrm>
          <a:prstGeom prst="line">
            <a:avLst/>
          </a:prstGeom>
          <a:noFill/>
          <a:ln w="38100">
            <a:solidFill>
              <a:schemeClr val="tx1"/>
            </a:solidFill>
            <a:round/>
          </a:ln>
        </p:spPr>
        <p:txBody>
          <a:bodyPr wrap="none" anchor="ctr"/>
          <a:lstStyle/>
          <a:p>
            <a:endParaRPr lang="en-US" sz="2400"/>
          </a:p>
        </p:txBody>
      </p:sp>
      <p:sp>
        <p:nvSpPr>
          <p:cNvPr id="18457" name="Line 25"/>
          <p:cNvSpPr>
            <a:spLocks noChangeShapeType="1"/>
          </p:cNvSpPr>
          <p:nvPr/>
        </p:nvSpPr>
        <p:spPr bwMode="auto">
          <a:xfrm>
            <a:off x="9956800" y="787400"/>
            <a:ext cx="101600" cy="914400"/>
          </a:xfrm>
          <a:prstGeom prst="line">
            <a:avLst/>
          </a:prstGeom>
          <a:noFill/>
          <a:ln w="38100">
            <a:solidFill>
              <a:schemeClr val="tx1"/>
            </a:solidFill>
            <a:round/>
          </a:ln>
        </p:spPr>
        <p:txBody>
          <a:bodyPr wrap="none" anchor="ctr"/>
          <a:lstStyle/>
          <a:p>
            <a:endParaRPr lang="en-US" sz="2400"/>
          </a:p>
        </p:txBody>
      </p:sp>
      <p:pic>
        <p:nvPicPr>
          <p:cNvPr id="18458" name="Picture 26"/>
          <p:cNvPicPr>
            <a:picLocks noChangeAspect="1" noChangeArrowheads="1"/>
          </p:cNvPicPr>
          <p:nvPr/>
        </p:nvPicPr>
        <p:blipFill>
          <a:blip r:embed="rId1"/>
          <a:srcRect/>
          <a:stretch>
            <a:fillRect/>
          </a:stretch>
        </p:blipFill>
        <p:spPr bwMode="auto">
          <a:xfrm>
            <a:off x="6106584" y="4140200"/>
            <a:ext cx="802216" cy="1320800"/>
          </a:xfrm>
          <a:prstGeom prst="rect">
            <a:avLst/>
          </a:prstGeom>
          <a:noFill/>
          <a:ln w="9525">
            <a:noFill/>
            <a:miter lim="800000"/>
            <a:headEnd/>
            <a:tailEnd/>
          </a:ln>
        </p:spPr>
      </p:pic>
      <p:pic>
        <p:nvPicPr>
          <p:cNvPr id="18459" name="Picture 27"/>
          <p:cNvPicPr>
            <a:picLocks noChangeAspect="1" noChangeArrowheads="1"/>
          </p:cNvPicPr>
          <p:nvPr/>
        </p:nvPicPr>
        <p:blipFill>
          <a:blip r:embed="rId1"/>
          <a:srcRect/>
          <a:stretch>
            <a:fillRect/>
          </a:stretch>
        </p:blipFill>
        <p:spPr bwMode="auto">
          <a:xfrm>
            <a:off x="8940800" y="4140200"/>
            <a:ext cx="802217" cy="1320800"/>
          </a:xfrm>
          <a:prstGeom prst="rect">
            <a:avLst/>
          </a:prstGeom>
          <a:noFill/>
          <a:ln w="9525">
            <a:noFill/>
            <a:miter lim="800000"/>
            <a:headEnd/>
            <a:tailEnd/>
          </a:ln>
        </p:spPr>
      </p:pic>
      <p:sp>
        <p:nvSpPr>
          <p:cNvPr id="18460" name="Text Box 28"/>
          <p:cNvSpPr txBox="1">
            <a:spLocks noChangeArrowheads="1"/>
          </p:cNvSpPr>
          <p:nvPr/>
        </p:nvSpPr>
        <p:spPr bwMode="auto">
          <a:xfrm>
            <a:off x="3962400" y="3589867"/>
            <a:ext cx="914400" cy="1076325"/>
          </a:xfrm>
          <a:prstGeom prst="rect">
            <a:avLst/>
          </a:prstGeom>
          <a:noFill/>
          <a:ln w="9525">
            <a:noFill/>
            <a:miter lim="800000"/>
          </a:ln>
        </p:spPr>
        <p:txBody>
          <a:bodyPr>
            <a:spAutoFit/>
          </a:bodyPr>
          <a:lstStyle/>
          <a:p>
            <a:pPr>
              <a:spcBef>
                <a:spcPct val="50000"/>
              </a:spcBef>
            </a:pPr>
            <a:r>
              <a:rPr lang="en-US" sz="6400"/>
              <a:t>+</a:t>
            </a:r>
            <a:endParaRPr lang="en-US" sz="6400"/>
          </a:p>
        </p:txBody>
      </p:sp>
      <p:sp>
        <p:nvSpPr>
          <p:cNvPr id="18461" name="Text Box 29"/>
          <p:cNvSpPr txBox="1">
            <a:spLocks noChangeArrowheads="1"/>
          </p:cNvSpPr>
          <p:nvPr/>
        </p:nvSpPr>
        <p:spPr bwMode="auto">
          <a:xfrm>
            <a:off x="7518400" y="3530600"/>
            <a:ext cx="914400" cy="1076325"/>
          </a:xfrm>
          <a:prstGeom prst="rect">
            <a:avLst/>
          </a:prstGeom>
          <a:noFill/>
          <a:ln w="9525">
            <a:noFill/>
            <a:miter lim="800000"/>
          </a:ln>
        </p:spPr>
        <p:txBody>
          <a:bodyPr>
            <a:spAutoFit/>
          </a:bodyPr>
          <a:lstStyle/>
          <a:p>
            <a:pPr>
              <a:spcBef>
                <a:spcPct val="50000"/>
              </a:spcBef>
            </a:pPr>
            <a:r>
              <a:rPr lang="en-US" sz="6400"/>
              <a:t>+</a:t>
            </a:r>
            <a:endParaRPr lang="en-US" sz="6400"/>
          </a:p>
        </p:txBody>
      </p:sp>
      <p:sp>
        <p:nvSpPr>
          <p:cNvPr id="18462" name="Text Box 30"/>
          <p:cNvSpPr txBox="1">
            <a:spLocks noChangeArrowheads="1"/>
          </p:cNvSpPr>
          <p:nvPr/>
        </p:nvSpPr>
        <p:spPr bwMode="auto">
          <a:xfrm>
            <a:off x="10160000" y="2921000"/>
            <a:ext cx="2032000" cy="1076325"/>
          </a:xfrm>
          <a:prstGeom prst="rect">
            <a:avLst/>
          </a:prstGeom>
          <a:noFill/>
          <a:ln w="9525">
            <a:noFill/>
            <a:miter lim="800000"/>
          </a:ln>
        </p:spPr>
        <p:txBody>
          <a:bodyPr>
            <a:spAutoFit/>
          </a:bodyPr>
          <a:lstStyle/>
          <a:p>
            <a:pPr>
              <a:spcBef>
                <a:spcPct val="50000"/>
              </a:spcBef>
            </a:pPr>
            <a:r>
              <a:rPr lang="en-US" sz="6400"/>
              <a:t>+ …</a:t>
            </a:r>
            <a:endParaRPr lang="en-US" sz="6400"/>
          </a:p>
        </p:txBody>
      </p:sp>
      <p:sp>
        <p:nvSpPr>
          <p:cNvPr id="18463" name="Text Box 31"/>
          <p:cNvSpPr txBox="1">
            <a:spLocks noChangeArrowheads="1"/>
          </p:cNvSpPr>
          <p:nvPr/>
        </p:nvSpPr>
        <p:spPr bwMode="auto">
          <a:xfrm>
            <a:off x="2844800" y="5765800"/>
            <a:ext cx="1422400" cy="420370"/>
          </a:xfrm>
          <a:prstGeom prst="rect">
            <a:avLst/>
          </a:prstGeom>
          <a:noFill/>
          <a:ln w="9525">
            <a:noFill/>
            <a:miter lim="800000"/>
          </a:ln>
        </p:spPr>
        <p:txBody>
          <a:bodyPr>
            <a:spAutoFit/>
          </a:bodyPr>
          <a:lstStyle/>
          <a:p>
            <a:pPr>
              <a:spcBef>
                <a:spcPct val="50000"/>
              </a:spcBef>
            </a:pPr>
            <a:r>
              <a:rPr lang="en-US" sz="2135"/>
              <a:t>Gene A</a:t>
            </a:r>
            <a:endParaRPr lang="en-US" sz="2135"/>
          </a:p>
        </p:txBody>
      </p:sp>
      <p:sp>
        <p:nvSpPr>
          <p:cNvPr id="18464" name="Text Box 32"/>
          <p:cNvSpPr txBox="1">
            <a:spLocks noChangeArrowheads="1"/>
          </p:cNvSpPr>
          <p:nvPr/>
        </p:nvSpPr>
        <p:spPr bwMode="auto">
          <a:xfrm>
            <a:off x="5994400" y="5765800"/>
            <a:ext cx="1422400" cy="420370"/>
          </a:xfrm>
          <a:prstGeom prst="rect">
            <a:avLst/>
          </a:prstGeom>
          <a:noFill/>
          <a:ln w="9525">
            <a:noFill/>
            <a:miter lim="800000"/>
          </a:ln>
        </p:spPr>
        <p:txBody>
          <a:bodyPr>
            <a:spAutoFit/>
          </a:bodyPr>
          <a:lstStyle/>
          <a:p>
            <a:pPr>
              <a:spcBef>
                <a:spcPct val="50000"/>
              </a:spcBef>
            </a:pPr>
            <a:r>
              <a:rPr lang="en-US" sz="2135"/>
              <a:t>Gene B</a:t>
            </a:r>
            <a:endParaRPr lang="en-US" sz="2135"/>
          </a:p>
        </p:txBody>
      </p:sp>
      <p:sp>
        <p:nvSpPr>
          <p:cNvPr id="18465" name="Text Box 33"/>
          <p:cNvSpPr txBox="1">
            <a:spLocks noChangeArrowheads="1"/>
          </p:cNvSpPr>
          <p:nvPr/>
        </p:nvSpPr>
        <p:spPr bwMode="auto">
          <a:xfrm>
            <a:off x="8737600" y="5765800"/>
            <a:ext cx="1422400" cy="420370"/>
          </a:xfrm>
          <a:prstGeom prst="rect">
            <a:avLst/>
          </a:prstGeom>
          <a:noFill/>
          <a:ln w="9525">
            <a:noFill/>
            <a:miter lim="800000"/>
          </a:ln>
        </p:spPr>
        <p:txBody>
          <a:bodyPr>
            <a:spAutoFit/>
          </a:bodyPr>
          <a:lstStyle/>
          <a:p>
            <a:pPr>
              <a:spcBef>
                <a:spcPct val="50000"/>
              </a:spcBef>
            </a:pPr>
            <a:r>
              <a:rPr lang="en-US" sz="2135"/>
              <a:t>Gene C</a:t>
            </a:r>
            <a:endParaRPr lang="en-US" sz="2135"/>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hristmas tree.jpg                                             00064B5DMacintosh HD                   BEF75204:"/>
          <p:cNvPicPr>
            <a:picLocks noChangeAspect="1" noChangeArrowheads="1"/>
          </p:cNvPicPr>
          <p:nvPr/>
        </p:nvPicPr>
        <p:blipFill>
          <a:blip r:embed="rId1"/>
          <a:srcRect/>
          <a:stretch>
            <a:fillRect/>
          </a:stretch>
        </p:blipFill>
        <p:spPr bwMode="auto">
          <a:xfrm>
            <a:off x="3596005" y="129540"/>
            <a:ext cx="4105275" cy="6704965"/>
          </a:xfrm>
          <a:prstGeom prst="rect">
            <a:avLst/>
          </a:prstGeom>
          <a:noFill/>
        </p:spPr>
      </p:pic>
      <p:sp>
        <p:nvSpPr>
          <p:cNvPr id="29" name="Line 23"/>
          <p:cNvSpPr>
            <a:spLocks noChangeShapeType="1"/>
          </p:cNvSpPr>
          <p:nvPr/>
        </p:nvSpPr>
        <p:spPr bwMode="auto">
          <a:xfrm>
            <a:off x="2641600" y="6056685"/>
            <a:ext cx="0" cy="812800"/>
          </a:xfrm>
          <a:prstGeom prst="line">
            <a:avLst/>
          </a:prstGeom>
          <a:noFill/>
          <a:ln w="38100" cap="rnd">
            <a:solidFill>
              <a:schemeClr val="tx1"/>
            </a:solidFill>
            <a:prstDash val="sysDot"/>
            <a:round/>
          </a:ln>
          <a:effectLst/>
        </p:spPr>
        <p:txBody>
          <a:bodyPr wrap="none" anchor="ctr"/>
          <a:lstStyle/>
          <a:p>
            <a:endParaRPr lang="en-US" sz="2400"/>
          </a:p>
        </p:txBody>
      </p:sp>
      <p:sp>
        <p:nvSpPr>
          <p:cNvPr id="30" name="Line 24"/>
          <p:cNvSpPr>
            <a:spLocks noChangeShapeType="1"/>
          </p:cNvSpPr>
          <p:nvPr/>
        </p:nvSpPr>
        <p:spPr bwMode="auto">
          <a:xfrm>
            <a:off x="2641600" y="3821485"/>
            <a:ext cx="203200" cy="1727200"/>
          </a:xfrm>
          <a:prstGeom prst="line">
            <a:avLst/>
          </a:prstGeom>
          <a:noFill/>
          <a:ln w="38100" cap="rnd">
            <a:solidFill>
              <a:schemeClr val="tx1"/>
            </a:solidFill>
            <a:prstDash val="sysDot"/>
            <a:round/>
          </a:ln>
          <a:effectLst/>
        </p:spPr>
        <p:txBody>
          <a:bodyPr wrap="none" anchor="ctr"/>
          <a:lstStyle/>
          <a:p>
            <a:endParaRPr lang="en-US" sz="2400"/>
          </a:p>
        </p:txBody>
      </p:sp>
      <p:sp>
        <p:nvSpPr>
          <p:cNvPr id="31" name="Line 25"/>
          <p:cNvSpPr>
            <a:spLocks noChangeShapeType="1"/>
          </p:cNvSpPr>
          <p:nvPr/>
        </p:nvSpPr>
        <p:spPr bwMode="auto">
          <a:xfrm>
            <a:off x="2235200" y="4532685"/>
            <a:ext cx="0" cy="711200"/>
          </a:xfrm>
          <a:prstGeom prst="line">
            <a:avLst/>
          </a:prstGeom>
          <a:noFill/>
          <a:ln w="38100" cap="rnd">
            <a:solidFill>
              <a:schemeClr val="tx1"/>
            </a:solidFill>
            <a:prstDash val="sysDot"/>
            <a:round/>
          </a:ln>
          <a:effectLst/>
        </p:spPr>
        <p:txBody>
          <a:bodyPr wrap="none" anchor="ctr"/>
          <a:lstStyle/>
          <a:p>
            <a:endParaRPr lang="en-US" sz="2400"/>
          </a:p>
        </p:txBody>
      </p:sp>
      <p:sp>
        <p:nvSpPr>
          <p:cNvPr id="32" name="Line 26"/>
          <p:cNvSpPr>
            <a:spLocks noChangeShapeType="1"/>
          </p:cNvSpPr>
          <p:nvPr/>
        </p:nvSpPr>
        <p:spPr bwMode="auto">
          <a:xfrm>
            <a:off x="1625600" y="4939085"/>
            <a:ext cx="609600" cy="304800"/>
          </a:xfrm>
          <a:prstGeom prst="line">
            <a:avLst/>
          </a:prstGeom>
          <a:noFill/>
          <a:ln w="38100" cap="rnd">
            <a:solidFill>
              <a:schemeClr val="tx1"/>
            </a:solidFill>
            <a:prstDash val="sysDot"/>
            <a:round/>
          </a:ln>
          <a:effectLst/>
        </p:spPr>
        <p:txBody>
          <a:bodyPr wrap="none" anchor="ctr"/>
          <a:lstStyle/>
          <a:p>
            <a:endParaRPr lang="en-US" sz="2400"/>
          </a:p>
        </p:txBody>
      </p:sp>
      <p:sp>
        <p:nvSpPr>
          <p:cNvPr id="33" name="Line 27"/>
          <p:cNvSpPr>
            <a:spLocks noChangeShapeType="1"/>
          </p:cNvSpPr>
          <p:nvPr/>
        </p:nvSpPr>
        <p:spPr bwMode="auto">
          <a:xfrm flipH="1">
            <a:off x="2641600" y="4329485"/>
            <a:ext cx="711200" cy="1727200"/>
          </a:xfrm>
          <a:prstGeom prst="line">
            <a:avLst/>
          </a:prstGeom>
          <a:noFill/>
          <a:ln w="38100" cap="rnd">
            <a:solidFill>
              <a:schemeClr val="tx1"/>
            </a:solidFill>
            <a:prstDash val="sysDot"/>
            <a:round/>
          </a:ln>
          <a:effectLst/>
        </p:spPr>
        <p:txBody>
          <a:bodyPr wrap="none" anchor="ctr"/>
          <a:lstStyle/>
          <a:p>
            <a:endParaRPr lang="en-US" sz="2400"/>
          </a:p>
        </p:txBody>
      </p:sp>
      <p:sp>
        <p:nvSpPr>
          <p:cNvPr id="34" name="Line 28"/>
          <p:cNvSpPr>
            <a:spLocks noChangeShapeType="1"/>
          </p:cNvSpPr>
          <p:nvPr/>
        </p:nvSpPr>
        <p:spPr bwMode="auto">
          <a:xfrm>
            <a:off x="2235200" y="5243885"/>
            <a:ext cx="406400" cy="812800"/>
          </a:xfrm>
          <a:prstGeom prst="line">
            <a:avLst/>
          </a:prstGeom>
          <a:noFill/>
          <a:ln w="38100" cap="rnd">
            <a:solidFill>
              <a:schemeClr val="tx1"/>
            </a:solidFill>
            <a:prstDash val="sysDot"/>
            <a:round/>
          </a:ln>
          <a:effectLst/>
        </p:spPr>
        <p:txBody>
          <a:bodyPr wrap="none" anchor="ctr"/>
          <a:lstStyle/>
          <a:p>
            <a:endParaRPr lang="en-US" sz="2400"/>
          </a:p>
        </p:txBody>
      </p:sp>
      <p:sp>
        <p:nvSpPr>
          <p:cNvPr id="35" name="Line 29"/>
          <p:cNvSpPr>
            <a:spLocks noChangeShapeType="1"/>
          </p:cNvSpPr>
          <p:nvPr/>
        </p:nvSpPr>
        <p:spPr bwMode="auto">
          <a:xfrm flipH="1">
            <a:off x="2336800" y="4837485"/>
            <a:ext cx="304800" cy="609600"/>
          </a:xfrm>
          <a:prstGeom prst="line">
            <a:avLst/>
          </a:prstGeom>
          <a:noFill/>
          <a:ln w="38100" cap="rnd">
            <a:solidFill>
              <a:schemeClr val="tx1"/>
            </a:solidFill>
            <a:prstDash val="sysDot"/>
            <a:round/>
          </a:ln>
          <a:effectLst/>
        </p:spPr>
        <p:txBody>
          <a:bodyPr wrap="none" anchor="ctr"/>
          <a:lstStyle/>
          <a:p>
            <a:endParaRPr lang="en-US" sz="2400"/>
          </a:p>
        </p:txBody>
      </p:sp>
      <p:sp>
        <p:nvSpPr>
          <p:cNvPr id="36" name="Line 30"/>
          <p:cNvSpPr>
            <a:spLocks noChangeShapeType="1"/>
          </p:cNvSpPr>
          <p:nvPr/>
        </p:nvSpPr>
        <p:spPr bwMode="auto">
          <a:xfrm>
            <a:off x="8737600" y="6056685"/>
            <a:ext cx="0" cy="304800"/>
          </a:xfrm>
          <a:prstGeom prst="line">
            <a:avLst/>
          </a:prstGeom>
          <a:noFill/>
          <a:ln w="12700" cap="rnd">
            <a:solidFill>
              <a:schemeClr val="tx1"/>
            </a:solidFill>
            <a:prstDash val="sysDot"/>
            <a:round/>
          </a:ln>
          <a:effectLst/>
        </p:spPr>
        <p:txBody>
          <a:bodyPr wrap="none" anchor="ctr"/>
          <a:lstStyle/>
          <a:p>
            <a:endParaRPr lang="en-US" sz="2400"/>
          </a:p>
        </p:txBody>
      </p:sp>
      <p:sp>
        <p:nvSpPr>
          <p:cNvPr id="37" name="Line 31"/>
          <p:cNvSpPr>
            <a:spLocks noChangeShapeType="1"/>
          </p:cNvSpPr>
          <p:nvPr/>
        </p:nvSpPr>
        <p:spPr bwMode="auto">
          <a:xfrm>
            <a:off x="8839200" y="5447085"/>
            <a:ext cx="1016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38" name="Line 32"/>
          <p:cNvSpPr>
            <a:spLocks noChangeShapeType="1"/>
          </p:cNvSpPr>
          <p:nvPr/>
        </p:nvSpPr>
        <p:spPr bwMode="auto">
          <a:xfrm flipH="1">
            <a:off x="8534400" y="54470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39" name="Line 33"/>
          <p:cNvSpPr>
            <a:spLocks noChangeShapeType="1"/>
          </p:cNvSpPr>
          <p:nvPr/>
        </p:nvSpPr>
        <p:spPr bwMode="auto">
          <a:xfrm>
            <a:off x="8331200" y="54470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0" name="Line 34"/>
          <p:cNvSpPr>
            <a:spLocks noChangeShapeType="1"/>
          </p:cNvSpPr>
          <p:nvPr/>
        </p:nvSpPr>
        <p:spPr bwMode="auto">
          <a:xfrm flipH="1">
            <a:off x="8737600" y="57518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1" name="Line 35"/>
          <p:cNvSpPr>
            <a:spLocks noChangeShapeType="1"/>
          </p:cNvSpPr>
          <p:nvPr/>
        </p:nvSpPr>
        <p:spPr bwMode="auto">
          <a:xfrm>
            <a:off x="8534400" y="57518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2" name="Line 36"/>
          <p:cNvSpPr>
            <a:spLocks noChangeShapeType="1"/>
          </p:cNvSpPr>
          <p:nvPr/>
        </p:nvSpPr>
        <p:spPr bwMode="auto">
          <a:xfrm flipH="1">
            <a:off x="8940800" y="54470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3" name="Line 37"/>
          <p:cNvSpPr>
            <a:spLocks noChangeShapeType="1"/>
          </p:cNvSpPr>
          <p:nvPr/>
        </p:nvSpPr>
        <p:spPr bwMode="auto">
          <a:xfrm>
            <a:off x="9753600" y="2805485"/>
            <a:ext cx="0" cy="812800"/>
          </a:xfrm>
          <a:prstGeom prst="line">
            <a:avLst/>
          </a:prstGeom>
          <a:noFill/>
          <a:ln w="38100" cap="rnd">
            <a:solidFill>
              <a:schemeClr val="tx1"/>
            </a:solidFill>
            <a:prstDash val="sysDot"/>
            <a:round/>
          </a:ln>
          <a:effectLst/>
        </p:spPr>
        <p:txBody>
          <a:bodyPr wrap="none" anchor="ctr"/>
          <a:lstStyle/>
          <a:p>
            <a:endParaRPr lang="en-US" sz="2400"/>
          </a:p>
        </p:txBody>
      </p:sp>
      <p:sp>
        <p:nvSpPr>
          <p:cNvPr id="44" name="Line 38"/>
          <p:cNvSpPr>
            <a:spLocks noChangeShapeType="1"/>
          </p:cNvSpPr>
          <p:nvPr/>
        </p:nvSpPr>
        <p:spPr bwMode="auto">
          <a:xfrm>
            <a:off x="9855200" y="1687885"/>
            <a:ext cx="101600" cy="914400"/>
          </a:xfrm>
          <a:prstGeom prst="line">
            <a:avLst/>
          </a:prstGeom>
          <a:noFill/>
          <a:ln w="38100" cap="rnd">
            <a:solidFill>
              <a:schemeClr val="tx1"/>
            </a:solidFill>
            <a:prstDash val="sysDot"/>
            <a:round/>
          </a:ln>
          <a:effectLst/>
        </p:spPr>
        <p:txBody>
          <a:bodyPr wrap="none" anchor="ctr"/>
          <a:lstStyle/>
          <a:p>
            <a:endParaRPr lang="en-US" sz="2400"/>
          </a:p>
        </p:txBody>
      </p:sp>
      <p:sp>
        <p:nvSpPr>
          <p:cNvPr id="45" name="Line 39"/>
          <p:cNvSpPr>
            <a:spLocks noChangeShapeType="1"/>
          </p:cNvSpPr>
          <p:nvPr/>
        </p:nvSpPr>
        <p:spPr bwMode="auto">
          <a:xfrm flipH="1">
            <a:off x="10363200" y="1789485"/>
            <a:ext cx="609600" cy="406400"/>
          </a:xfrm>
          <a:prstGeom prst="line">
            <a:avLst/>
          </a:prstGeom>
          <a:noFill/>
          <a:ln w="38100" cap="rnd">
            <a:solidFill>
              <a:schemeClr val="tx1"/>
            </a:solidFill>
            <a:prstDash val="sysDot"/>
            <a:round/>
          </a:ln>
          <a:effectLst/>
        </p:spPr>
        <p:txBody>
          <a:bodyPr wrap="none" anchor="ctr"/>
          <a:lstStyle/>
          <a:p>
            <a:endParaRPr lang="en-US" sz="2400"/>
          </a:p>
        </p:txBody>
      </p:sp>
      <p:sp>
        <p:nvSpPr>
          <p:cNvPr id="46" name="Line 40"/>
          <p:cNvSpPr>
            <a:spLocks noChangeShapeType="1"/>
          </p:cNvSpPr>
          <p:nvPr/>
        </p:nvSpPr>
        <p:spPr bwMode="auto">
          <a:xfrm flipH="1">
            <a:off x="10363200" y="1687885"/>
            <a:ext cx="203200" cy="508000"/>
          </a:xfrm>
          <a:prstGeom prst="line">
            <a:avLst/>
          </a:prstGeom>
          <a:noFill/>
          <a:ln w="38100" cap="rnd">
            <a:solidFill>
              <a:schemeClr val="tx1"/>
            </a:solidFill>
            <a:prstDash val="sysDot"/>
            <a:round/>
          </a:ln>
          <a:effectLst/>
        </p:spPr>
        <p:txBody>
          <a:bodyPr wrap="none" anchor="ctr"/>
          <a:lstStyle/>
          <a:p>
            <a:endParaRPr lang="en-US" sz="2400"/>
          </a:p>
        </p:txBody>
      </p:sp>
      <p:sp>
        <p:nvSpPr>
          <p:cNvPr id="47" name="Line 41"/>
          <p:cNvSpPr>
            <a:spLocks noChangeShapeType="1"/>
          </p:cNvSpPr>
          <p:nvPr/>
        </p:nvSpPr>
        <p:spPr bwMode="auto">
          <a:xfrm flipH="1">
            <a:off x="9753600" y="2195885"/>
            <a:ext cx="609600" cy="609600"/>
          </a:xfrm>
          <a:prstGeom prst="line">
            <a:avLst/>
          </a:prstGeom>
          <a:noFill/>
          <a:ln w="38100" cap="rnd">
            <a:solidFill>
              <a:schemeClr val="tx1"/>
            </a:solidFill>
            <a:prstDash val="sysDot"/>
            <a:round/>
          </a:ln>
          <a:effectLst/>
        </p:spPr>
        <p:txBody>
          <a:bodyPr wrap="none" anchor="ctr"/>
          <a:lstStyle/>
          <a:p>
            <a:endParaRPr lang="en-US" sz="2400"/>
          </a:p>
        </p:txBody>
      </p:sp>
      <p:sp>
        <p:nvSpPr>
          <p:cNvPr id="48" name="Line 42"/>
          <p:cNvSpPr>
            <a:spLocks noChangeShapeType="1"/>
          </p:cNvSpPr>
          <p:nvPr/>
        </p:nvSpPr>
        <p:spPr bwMode="auto">
          <a:xfrm>
            <a:off x="9144000" y="1484685"/>
            <a:ext cx="609600" cy="1320800"/>
          </a:xfrm>
          <a:prstGeom prst="line">
            <a:avLst/>
          </a:prstGeom>
          <a:noFill/>
          <a:ln w="38100" cap="rnd">
            <a:solidFill>
              <a:schemeClr val="tx1"/>
            </a:solidFill>
            <a:prstDash val="sysDot"/>
            <a:round/>
          </a:ln>
          <a:effectLst/>
        </p:spPr>
        <p:txBody>
          <a:bodyPr wrap="none" anchor="ctr"/>
          <a:lstStyle/>
          <a:p>
            <a:endParaRPr lang="en-US" sz="2400"/>
          </a:p>
        </p:txBody>
      </p:sp>
      <p:sp>
        <p:nvSpPr>
          <p:cNvPr id="49" name="Line 43"/>
          <p:cNvSpPr>
            <a:spLocks noChangeShapeType="1"/>
          </p:cNvSpPr>
          <p:nvPr/>
        </p:nvSpPr>
        <p:spPr bwMode="auto">
          <a:xfrm>
            <a:off x="10363200" y="976685"/>
            <a:ext cx="101600" cy="914400"/>
          </a:xfrm>
          <a:prstGeom prst="line">
            <a:avLst/>
          </a:prstGeom>
          <a:noFill/>
          <a:ln w="38100" cap="rnd">
            <a:solidFill>
              <a:schemeClr val="tx1"/>
            </a:solidFill>
            <a:prstDash val="sysDot"/>
            <a:round/>
          </a:ln>
          <a:effectLst/>
        </p:spPr>
        <p:txBody>
          <a:bodyPr wrap="none" anchor="ctr"/>
          <a:lstStyle/>
          <a:p>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hristmas tree.jpg                                             00064B5DMacintosh HD                   BEF75204:"/>
          <p:cNvPicPr>
            <a:picLocks noChangeAspect="1" noChangeArrowheads="1"/>
          </p:cNvPicPr>
          <p:nvPr/>
        </p:nvPicPr>
        <p:blipFill>
          <a:blip r:embed="rId1"/>
          <a:srcRect/>
          <a:stretch>
            <a:fillRect/>
          </a:stretch>
        </p:blipFill>
        <p:spPr bwMode="auto">
          <a:xfrm>
            <a:off x="4081780" y="1233805"/>
            <a:ext cx="3458210" cy="5647690"/>
          </a:xfrm>
          <a:prstGeom prst="rect">
            <a:avLst/>
          </a:prstGeom>
          <a:noFill/>
        </p:spPr>
      </p:pic>
      <p:sp>
        <p:nvSpPr>
          <p:cNvPr id="29" name="Line 23"/>
          <p:cNvSpPr>
            <a:spLocks noChangeShapeType="1"/>
          </p:cNvSpPr>
          <p:nvPr/>
        </p:nvSpPr>
        <p:spPr bwMode="auto">
          <a:xfrm>
            <a:off x="2641600" y="6056685"/>
            <a:ext cx="0" cy="812800"/>
          </a:xfrm>
          <a:prstGeom prst="line">
            <a:avLst/>
          </a:prstGeom>
          <a:noFill/>
          <a:ln w="38100" cap="rnd">
            <a:solidFill>
              <a:schemeClr val="tx1"/>
            </a:solidFill>
            <a:prstDash val="sysDot"/>
            <a:round/>
          </a:ln>
          <a:effectLst/>
        </p:spPr>
        <p:txBody>
          <a:bodyPr wrap="none" anchor="ctr"/>
          <a:lstStyle/>
          <a:p>
            <a:endParaRPr lang="en-US" sz="2400"/>
          </a:p>
        </p:txBody>
      </p:sp>
      <p:sp>
        <p:nvSpPr>
          <p:cNvPr id="30" name="Line 24"/>
          <p:cNvSpPr>
            <a:spLocks noChangeShapeType="1"/>
          </p:cNvSpPr>
          <p:nvPr/>
        </p:nvSpPr>
        <p:spPr bwMode="auto">
          <a:xfrm>
            <a:off x="2641600" y="3821485"/>
            <a:ext cx="203200" cy="1727200"/>
          </a:xfrm>
          <a:prstGeom prst="line">
            <a:avLst/>
          </a:prstGeom>
          <a:noFill/>
          <a:ln w="38100" cap="rnd">
            <a:solidFill>
              <a:schemeClr val="tx1"/>
            </a:solidFill>
            <a:prstDash val="sysDot"/>
            <a:round/>
          </a:ln>
          <a:effectLst/>
        </p:spPr>
        <p:txBody>
          <a:bodyPr wrap="none" anchor="ctr"/>
          <a:lstStyle/>
          <a:p>
            <a:endParaRPr lang="en-US" sz="2400"/>
          </a:p>
        </p:txBody>
      </p:sp>
      <p:sp>
        <p:nvSpPr>
          <p:cNvPr id="31" name="Line 25"/>
          <p:cNvSpPr>
            <a:spLocks noChangeShapeType="1"/>
          </p:cNvSpPr>
          <p:nvPr/>
        </p:nvSpPr>
        <p:spPr bwMode="auto">
          <a:xfrm>
            <a:off x="2235200" y="4532685"/>
            <a:ext cx="0" cy="711200"/>
          </a:xfrm>
          <a:prstGeom prst="line">
            <a:avLst/>
          </a:prstGeom>
          <a:noFill/>
          <a:ln w="38100" cap="rnd">
            <a:solidFill>
              <a:schemeClr val="tx1"/>
            </a:solidFill>
            <a:prstDash val="sysDot"/>
            <a:round/>
          </a:ln>
          <a:effectLst/>
        </p:spPr>
        <p:txBody>
          <a:bodyPr wrap="none" anchor="ctr"/>
          <a:lstStyle/>
          <a:p>
            <a:endParaRPr lang="en-US" sz="2400"/>
          </a:p>
        </p:txBody>
      </p:sp>
      <p:sp>
        <p:nvSpPr>
          <p:cNvPr id="32" name="Line 26"/>
          <p:cNvSpPr>
            <a:spLocks noChangeShapeType="1"/>
          </p:cNvSpPr>
          <p:nvPr/>
        </p:nvSpPr>
        <p:spPr bwMode="auto">
          <a:xfrm>
            <a:off x="1625600" y="4939085"/>
            <a:ext cx="609600" cy="304800"/>
          </a:xfrm>
          <a:prstGeom prst="line">
            <a:avLst/>
          </a:prstGeom>
          <a:noFill/>
          <a:ln w="38100" cap="rnd">
            <a:solidFill>
              <a:schemeClr val="tx1"/>
            </a:solidFill>
            <a:prstDash val="sysDot"/>
            <a:round/>
          </a:ln>
          <a:effectLst/>
        </p:spPr>
        <p:txBody>
          <a:bodyPr wrap="none" anchor="ctr"/>
          <a:lstStyle/>
          <a:p>
            <a:endParaRPr lang="en-US" sz="2400"/>
          </a:p>
        </p:txBody>
      </p:sp>
      <p:sp>
        <p:nvSpPr>
          <p:cNvPr id="33" name="Line 27"/>
          <p:cNvSpPr>
            <a:spLocks noChangeShapeType="1"/>
          </p:cNvSpPr>
          <p:nvPr/>
        </p:nvSpPr>
        <p:spPr bwMode="auto">
          <a:xfrm flipH="1">
            <a:off x="2641600" y="4329485"/>
            <a:ext cx="711200" cy="1727200"/>
          </a:xfrm>
          <a:prstGeom prst="line">
            <a:avLst/>
          </a:prstGeom>
          <a:noFill/>
          <a:ln w="38100" cap="rnd">
            <a:solidFill>
              <a:schemeClr val="tx1"/>
            </a:solidFill>
            <a:prstDash val="sysDot"/>
            <a:round/>
          </a:ln>
          <a:effectLst/>
        </p:spPr>
        <p:txBody>
          <a:bodyPr wrap="none" anchor="ctr"/>
          <a:lstStyle/>
          <a:p>
            <a:endParaRPr lang="en-US" sz="2400"/>
          </a:p>
        </p:txBody>
      </p:sp>
      <p:sp>
        <p:nvSpPr>
          <p:cNvPr id="34" name="Line 28"/>
          <p:cNvSpPr>
            <a:spLocks noChangeShapeType="1"/>
          </p:cNvSpPr>
          <p:nvPr/>
        </p:nvSpPr>
        <p:spPr bwMode="auto">
          <a:xfrm>
            <a:off x="2235200" y="5243885"/>
            <a:ext cx="406400" cy="812800"/>
          </a:xfrm>
          <a:prstGeom prst="line">
            <a:avLst/>
          </a:prstGeom>
          <a:noFill/>
          <a:ln w="38100" cap="rnd">
            <a:solidFill>
              <a:schemeClr val="tx1"/>
            </a:solidFill>
            <a:prstDash val="sysDot"/>
            <a:round/>
          </a:ln>
          <a:effectLst/>
        </p:spPr>
        <p:txBody>
          <a:bodyPr wrap="none" anchor="ctr"/>
          <a:lstStyle/>
          <a:p>
            <a:endParaRPr lang="en-US" sz="2400"/>
          </a:p>
        </p:txBody>
      </p:sp>
      <p:sp>
        <p:nvSpPr>
          <p:cNvPr id="35" name="Line 29"/>
          <p:cNvSpPr>
            <a:spLocks noChangeShapeType="1"/>
          </p:cNvSpPr>
          <p:nvPr/>
        </p:nvSpPr>
        <p:spPr bwMode="auto">
          <a:xfrm flipH="1">
            <a:off x="2336800" y="4837485"/>
            <a:ext cx="304800" cy="609600"/>
          </a:xfrm>
          <a:prstGeom prst="line">
            <a:avLst/>
          </a:prstGeom>
          <a:noFill/>
          <a:ln w="38100" cap="rnd">
            <a:solidFill>
              <a:schemeClr val="tx1"/>
            </a:solidFill>
            <a:prstDash val="sysDot"/>
            <a:round/>
          </a:ln>
          <a:effectLst/>
        </p:spPr>
        <p:txBody>
          <a:bodyPr wrap="none" anchor="ctr"/>
          <a:lstStyle/>
          <a:p>
            <a:endParaRPr lang="en-US" sz="2400"/>
          </a:p>
        </p:txBody>
      </p:sp>
      <p:sp>
        <p:nvSpPr>
          <p:cNvPr id="36" name="Line 30"/>
          <p:cNvSpPr>
            <a:spLocks noChangeShapeType="1"/>
          </p:cNvSpPr>
          <p:nvPr/>
        </p:nvSpPr>
        <p:spPr bwMode="auto">
          <a:xfrm>
            <a:off x="8737600" y="6056685"/>
            <a:ext cx="0" cy="304800"/>
          </a:xfrm>
          <a:prstGeom prst="line">
            <a:avLst/>
          </a:prstGeom>
          <a:noFill/>
          <a:ln w="12700" cap="rnd">
            <a:solidFill>
              <a:schemeClr val="tx1"/>
            </a:solidFill>
            <a:prstDash val="sysDot"/>
            <a:round/>
          </a:ln>
          <a:effectLst/>
        </p:spPr>
        <p:txBody>
          <a:bodyPr wrap="none" anchor="ctr"/>
          <a:lstStyle/>
          <a:p>
            <a:endParaRPr lang="en-US" sz="2400"/>
          </a:p>
        </p:txBody>
      </p:sp>
      <p:sp>
        <p:nvSpPr>
          <p:cNvPr id="37" name="Line 31"/>
          <p:cNvSpPr>
            <a:spLocks noChangeShapeType="1"/>
          </p:cNvSpPr>
          <p:nvPr/>
        </p:nvSpPr>
        <p:spPr bwMode="auto">
          <a:xfrm>
            <a:off x="8839200" y="5447085"/>
            <a:ext cx="1016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38" name="Line 32"/>
          <p:cNvSpPr>
            <a:spLocks noChangeShapeType="1"/>
          </p:cNvSpPr>
          <p:nvPr/>
        </p:nvSpPr>
        <p:spPr bwMode="auto">
          <a:xfrm flipH="1">
            <a:off x="8534400" y="54470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39" name="Line 33"/>
          <p:cNvSpPr>
            <a:spLocks noChangeShapeType="1"/>
          </p:cNvSpPr>
          <p:nvPr/>
        </p:nvSpPr>
        <p:spPr bwMode="auto">
          <a:xfrm>
            <a:off x="8331200" y="54470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0" name="Line 34"/>
          <p:cNvSpPr>
            <a:spLocks noChangeShapeType="1"/>
          </p:cNvSpPr>
          <p:nvPr/>
        </p:nvSpPr>
        <p:spPr bwMode="auto">
          <a:xfrm flipH="1">
            <a:off x="8737600" y="57518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1" name="Line 35"/>
          <p:cNvSpPr>
            <a:spLocks noChangeShapeType="1"/>
          </p:cNvSpPr>
          <p:nvPr/>
        </p:nvSpPr>
        <p:spPr bwMode="auto">
          <a:xfrm>
            <a:off x="8534400" y="57518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2" name="Line 36"/>
          <p:cNvSpPr>
            <a:spLocks noChangeShapeType="1"/>
          </p:cNvSpPr>
          <p:nvPr/>
        </p:nvSpPr>
        <p:spPr bwMode="auto">
          <a:xfrm flipH="1">
            <a:off x="8940800" y="54470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3" name="Line 37"/>
          <p:cNvSpPr>
            <a:spLocks noChangeShapeType="1"/>
          </p:cNvSpPr>
          <p:nvPr/>
        </p:nvSpPr>
        <p:spPr bwMode="auto">
          <a:xfrm>
            <a:off x="9753600" y="2805485"/>
            <a:ext cx="0" cy="812800"/>
          </a:xfrm>
          <a:prstGeom prst="line">
            <a:avLst/>
          </a:prstGeom>
          <a:noFill/>
          <a:ln w="38100" cap="rnd">
            <a:solidFill>
              <a:schemeClr val="tx1"/>
            </a:solidFill>
            <a:prstDash val="sysDot"/>
            <a:round/>
          </a:ln>
          <a:effectLst/>
        </p:spPr>
        <p:txBody>
          <a:bodyPr wrap="none" anchor="ctr"/>
          <a:lstStyle/>
          <a:p>
            <a:endParaRPr lang="en-US" sz="2400"/>
          </a:p>
        </p:txBody>
      </p:sp>
      <p:sp>
        <p:nvSpPr>
          <p:cNvPr id="44" name="Line 38"/>
          <p:cNvSpPr>
            <a:spLocks noChangeShapeType="1"/>
          </p:cNvSpPr>
          <p:nvPr/>
        </p:nvSpPr>
        <p:spPr bwMode="auto">
          <a:xfrm>
            <a:off x="9855200" y="1687885"/>
            <a:ext cx="101600" cy="914400"/>
          </a:xfrm>
          <a:prstGeom prst="line">
            <a:avLst/>
          </a:prstGeom>
          <a:noFill/>
          <a:ln w="38100" cap="rnd">
            <a:solidFill>
              <a:schemeClr val="tx1"/>
            </a:solidFill>
            <a:prstDash val="sysDot"/>
            <a:round/>
          </a:ln>
          <a:effectLst/>
        </p:spPr>
        <p:txBody>
          <a:bodyPr wrap="none" anchor="ctr"/>
          <a:lstStyle/>
          <a:p>
            <a:endParaRPr lang="en-US" sz="2400"/>
          </a:p>
        </p:txBody>
      </p:sp>
      <p:sp>
        <p:nvSpPr>
          <p:cNvPr id="45" name="Line 39"/>
          <p:cNvSpPr>
            <a:spLocks noChangeShapeType="1"/>
          </p:cNvSpPr>
          <p:nvPr/>
        </p:nvSpPr>
        <p:spPr bwMode="auto">
          <a:xfrm flipH="1">
            <a:off x="10363200" y="1789485"/>
            <a:ext cx="609600" cy="406400"/>
          </a:xfrm>
          <a:prstGeom prst="line">
            <a:avLst/>
          </a:prstGeom>
          <a:noFill/>
          <a:ln w="38100" cap="rnd">
            <a:solidFill>
              <a:schemeClr val="tx1"/>
            </a:solidFill>
            <a:prstDash val="sysDot"/>
            <a:round/>
          </a:ln>
          <a:effectLst/>
        </p:spPr>
        <p:txBody>
          <a:bodyPr wrap="none" anchor="ctr"/>
          <a:lstStyle/>
          <a:p>
            <a:endParaRPr lang="en-US" sz="2400"/>
          </a:p>
        </p:txBody>
      </p:sp>
      <p:sp>
        <p:nvSpPr>
          <p:cNvPr id="46" name="Line 40"/>
          <p:cNvSpPr>
            <a:spLocks noChangeShapeType="1"/>
          </p:cNvSpPr>
          <p:nvPr/>
        </p:nvSpPr>
        <p:spPr bwMode="auto">
          <a:xfrm flipH="1">
            <a:off x="10363200" y="1687885"/>
            <a:ext cx="203200" cy="508000"/>
          </a:xfrm>
          <a:prstGeom prst="line">
            <a:avLst/>
          </a:prstGeom>
          <a:noFill/>
          <a:ln w="38100" cap="rnd">
            <a:solidFill>
              <a:schemeClr val="tx1"/>
            </a:solidFill>
            <a:prstDash val="sysDot"/>
            <a:round/>
          </a:ln>
          <a:effectLst/>
        </p:spPr>
        <p:txBody>
          <a:bodyPr wrap="none" anchor="ctr"/>
          <a:lstStyle/>
          <a:p>
            <a:endParaRPr lang="en-US" sz="2400"/>
          </a:p>
        </p:txBody>
      </p:sp>
      <p:sp>
        <p:nvSpPr>
          <p:cNvPr id="47" name="Line 41"/>
          <p:cNvSpPr>
            <a:spLocks noChangeShapeType="1"/>
          </p:cNvSpPr>
          <p:nvPr/>
        </p:nvSpPr>
        <p:spPr bwMode="auto">
          <a:xfrm flipH="1">
            <a:off x="9753600" y="2195885"/>
            <a:ext cx="609600" cy="609600"/>
          </a:xfrm>
          <a:prstGeom prst="line">
            <a:avLst/>
          </a:prstGeom>
          <a:noFill/>
          <a:ln w="38100" cap="rnd">
            <a:solidFill>
              <a:schemeClr val="tx1"/>
            </a:solidFill>
            <a:prstDash val="sysDot"/>
            <a:round/>
          </a:ln>
          <a:effectLst/>
        </p:spPr>
        <p:txBody>
          <a:bodyPr wrap="none" anchor="ctr"/>
          <a:lstStyle/>
          <a:p>
            <a:endParaRPr lang="en-US" sz="2400"/>
          </a:p>
        </p:txBody>
      </p:sp>
      <p:sp>
        <p:nvSpPr>
          <p:cNvPr id="48" name="Line 42"/>
          <p:cNvSpPr>
            <a:spLocks noChangeShapeType="1"/>
          </p:cNvSpPr>
          <p:nvPr/>
        </p:nvSpPr>
        <p:spPr bwMode="auto">
          <a:xfrm>
            <a:off x="9144000" y="1484685"/>
            <a:ext cx="609600" cy="1320800"/>
          </a:xfrm>
          <a:prstGeom prst="line">
            <a:avLst/>
          </a:prstGeom>
          <a:noFill/>
          <a:ln w="38100" cap="rnd">
            <a:solidFill>
              <a:schemeClr val="tx1"/>
            </a:solidFill>
            <a:prstDash val="sysDot"/>
            <a:round/>
          </a:ln>
          <a:effectLst/>
        </p:spPr>
        <p:txBody>
          <a:bodyPr wrap="none" anchor="ctr"/>
          <a:lstStyle/>
          <a:p>
            <a:endParaRPr lang="en-US" sz="2400"/>
          </a:p>
        </p:txBody>
      </p:sp>
      <p:sp>
        <p:nvSpPr>
          <p:cNvPr id="49" name="Line 43"/>
          <p:cNvSpPr>
            <a:spLocks noChangeShapeType="1"/>
          </p:cNvSpPr>
          <p:nvPr/>
        </p:nvSpPr>
        <p:spPr bwMode="auto">
          <a:xfrm>
            <a:off x="10363200" y="976685"/>
            <a:ext cx="101600" cy="914400"/>
          </a:xfrm>
          <a:prstGeom prst="line">
            <a:avLst/>
          </a:prstGeom>
          <a:noFill/>
          <a:ln w="38100" cap="rnd">
            <a:solidFill>
              <a:schemeClr val="tx1"/>
            </a:solidFill>
            <a:prstDash val="sysDot"/>
            <a:round/>
          </a:ln>
          <a:effectLst/>
        </p:spPr>
        <p:txBody>
          <a:bodyPr wrap="none" anchor="ctr"/>
          <a:lstStyle/>
          <a:p>
            <a:endParaRPr lang="en-US" sz="2400"/>
          </a:p>
        </p:txBody>
      </p:sp>
      <p:sp>
        <p:nvSpPr>
          <p:cNvPr id="26" name="TextBox 25"/>
          <p:cNvSpPr txBox="1"/>
          <p:nvPr/>
        </p:nvSpPr>
        <p:spPr>
          <a:xfrm>
            <a:off x="3123884" y="-26"/>
            <a:ext cx="5918835" cy="870585"/>
          </a:xfrm>
          <a:prstGeom prst="rect">
            <a:avLst/>
          </a:prstGeom>
          <a:noFill/>
        </p:spPr>
        <p:txBody>
          <a:bodyPr wrap="none" rtlCol="0">
            <a:spAutoFit/>
          </a:bodyPr>
          <a:lstStyle/>
          <a:p>
            <a:pPr algn="ctr"/>
            <a:r>
              <a:rPr lang="en-US" sz="5065" b="1" dirty="0" smtClean="0">
                <a:solidFill>
                  <a:srgbClr val="FF0000"/>
                </a:solidFill>
              </a:rPr>
              <a:t>Choose the right data</a:t>
            </a:r>
            <a:endParaRPr lang="en-US" sz="5065"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11-18 at 7.51.31 PM.png"/>
          <p:cNvPicPr>
            <a:picLocks noChangeAspect="1"/>
          </p:cNvPicPr>
          <p:nvPr/>
        </p:nvPicPr>
        <p:blipFill>
          <a:blip r:embed="rId1"/>
          <a:stretch>
            <a:fillRect/>
          </a:stretch>
        </p:blipFill>
        <p:spPr>
          <a:xfrm>
            <a:off x="3361055" y="-26035"/>
            <a:ext cx="5393690" cy="68135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9-11-18 at 7.53.50 PM.png"/>
          <p:cNvPicPr>
            <a:picLocks noChangeAspect="1"/>
          </p:cNvPicPr>
          <p:nvPr/>
        </p:nvPicPr>
        <p:blipFill>
          <a:blip r:embed="rId1"/>
          <a:stretch>
            <a:fillRect/>
          </a:stretch>
        </p:blipFill>
        <p:spPr>
          <a:xfrm>
            <a:off x="2725420" y="45085"/>
            <a:ext cx="6691630" cy="681799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noChangeAspect="1"/>
          </p:cNvGrpSpPr>
          <p:nvPr/>
        </p:nvGrpSpPr>
        <p:grpSpPr>
          <a:xfrm>
            <a:off x="2383473" y="1353820"/>
            <a:ext cx="7425055" cy="5351780"/>
            <a:chOff x="560" y="1440"/>
            <a:chExt cx="13044" cy="9402"/>
          </a:xfrm>
        </p:grpSpPr>
        <p:pic>
          <p:nvPicPr>
            <p:cNvPr id="9" name="图片 5128"/>
            <p:cNvPicPr>
              <a:picLocks noChangeAspect="1"/>
            </p:cNvPicPr>
            <p:nvPr/>
          </p:nvPicPr>
          <p:blipFill>
            <a:blip r:embed="rId1"/>
            <a:stretch>
              <a:fillRect/>
            </a:stretch>
          </p:blipFill>
          <p:spPr>
            <a:xfrm>
              <a:off x="9568" y="7560"/>
              <a:ext cx="2784" cy="1440"/>
            </a:xfrm>
            <a:prstGeom prst="rect">
              <a:avLst/>
            </a:prstGeom>
            <a:noFill/>
            <a:ln w="9525">
              <a:noFill/>
            </a:ln>
          </p:spPr>
        </p:pic>
        <p:pic>
          <p:nvPicPr>
            <p:cNvPr id="10" name="图片 5129"/>
            <p:cNvPicPr>
              <a:picLocks noChangeAspect="1"/>
            </p:cNvPicPr>
            <p:nvPr/>
          </p:nvPicPr>
          <p:blipFill>
            <a:blip r:embed="rId2"/>
            <a:stretch>
              <a:fillRect/>
            </a:stretch>
          </p:blipFill>
          <p:spPr>
            <a:xfrm>
              <a:off x="9568" y="6000"/>
              <a:ext cx="2568" cy="1440"/>
            </a:xfrm>
            <a:prstGeom prst="rect">
              <a:avLst/>
            </a:prstGeom>
            <a:noFill/>
            <a:ln w="9525">
              <a:noFill/>
            </a:ln>
          </p:spPr>
        </p:pic>
        <p:pic>
          <p:nvPicPr>
            <p:cNvPr id="11" name="图片 5132"/>
            <p:cNvPicPr>
              <a:picLocks noChangeAspect="1"/>
            </p:cNvPicPr>
            <p:nvPr/>
          </p:nvPicPr>
          <p:blipFill>
            <a:blip r:embed="rId3"/>
            <a:stretch>
              <a:fillRect/>
            </a:stretch>
          </p:blipFill>
          <p:spPr>
            <a:xfrm flipH="1">
              <a:off x="8101" y="3240"/>
              <a:ext cx="2475" cy="1440"/>
            </a:xfrm>
            <a:prstGeom prst="rect">
              <a:avLst/>
            </a:prstGeom>
            <a:noFill/>
            <a:ln w="9525">
              <a:noFill/>
            </a:ln>
          </p:spPr>
        </p:pic>
        <p:pic>
          <p:nvPicPr>
            <p:cNvPr id="12" name="图片 5134"/>
            <p:cNvPicPr>
              <a:picLocks noChangeAspect="1"/>
            </p:cNvPicPr>
            <p:nvPr/>
          </p:nvPicPr>
          <p:blipFill>
            <a:blip r:embed="rId4"/>
            <a:stretch>
              <a:fillRect/>
            </a:stretch>
          </p:blipFill>
          <p:spPr>
            <a:xfrm flipH="1">
              <a:off x="8101" y="1560"/>
              <a:ext cx="2999" cy="1440"/>
            </a:xfrm>
            <a:prstGeom prst="rect">
              <a:avLst/>
            </a:prstGeom>
            <a:noFill/>
            <a:ln w="9525">
              <a:noFill/>
            </a:ln>
          </p:spPr>
        </p:pic>
        <p:pic>
          <p:nvPicPr>
            <p:cNvPr id="13" name="图片 5136"/>
            <p:cNvPicPr>
              <a:picLocks noChangeAspect="1"/>
            </p:cNvPicPr>
            <p:nvPr/>
          </p:nvPicPr>
          <p:blipFill>
            <a:blip r:embed="rId5"/>
            <a:stretch>
              <a:fillRect/>
            </a:stretch>
          </p:blipFill>
          <p:spPr>
            <a:xfrm flipH="1">
              <a:off x="11100" y="9120"/>
              <a:ext cx="2504" cy="1440"/>
            </a:xfrm>
            <a:prstGeom prst="rect">
              <a:avLst/>
            </a:prstGeom>
            <a:noFill/>
            <a:ln w="9525">
              <a:noFill/>
            </a:ln>
          </p:spPr>
        </p:pic>
        <p:sp>
          <p:nvSpPr>
            <p:cNvPr id="14" name="Rectangle 13"/>
            <p:cNvSpPr/>
            <p:nvPr/>
          </p:nvSpPr>
          <p:spPr>
            <a:xfrm>
              <a:off x="560" y="1440"/>
              <a:ext cx="2472" cy="1458"/>
            </a:xfrm>
            <a:prstGeom prst="rect">
              <a:avLst/>
            </a:prstGeom>
          </p:spPr>
          <p:txBody>
            <a:bodyPr wrap="square">
              <a:spAutoFit/>
            </a:bodyPr>
            <a:lstStyle/>
            <a:p>
              <a:r>
                <a:rPr lang="en-US" altLang="en-US" sz="2400" dirty="0" smtClean="0">
                  <a:latin typeface="华文仿宋" panose="02010600040101010101" charset="-122"/>
                  <a:ea typeface="华文仿宋" panose="02010600040101010101" charset="-122"/>
                  <a:cs typeface="华文仿宋" panose="02010600040101010101" charset="-122"/>
                </a:rPr>
                <a:t>COI barcoding</a:t>
              </a:r>
              <a:endParaRPr lang="en-US" sz="2400" dirty="0"/>
            </a:p>
          </p:txBody>
        </p:sp>
        <p:pic>
          <p:nvPicPr>
            <p:cNvPr id="15" name="Picture 14" descr="FigS3.pdf"/>
            <p:cNvPicPr>
              <a:picLocks noChangeAspect="1"/>
            </p:cNvPicPr>
            <p:nvPr/>
          </p:nvPicPr>
          <mc:AlternateContent xmlns:mc="http://schemas.openxmlformats.org/markup-compatibility/2006">
            <mc:Choice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813" y="2022"/>
              <a:ext cx="8900" cy="8820"/>
            </a:xfrm>
            <a:prstGeom prst="rect">
              <a:avLst/>
            </a:prstGeom>
          </p:spPr>
        </p:pic>
      </p:grpSp>
      <p:sp>
        <p:nvSpPr>
          <p:cNvPr id="2" name="标题 1"/>
          <p:cNvSpPr>
            <a:spLocks noGrp="1"/>
          </p:cNvSpPr>
          <p:nvPr>
            <p:ph type="title"/>
            <p:custDataLst>
              <p:tags r:id="rId8"/>
            </p:custDataLst>
          </p:nvPr>
        </p:nvSpPr>
        <p:spPr>
          <a:xfrm>
            <a:off x="609600" y="86360"/>
            <a:ext cx="10972800" cy="776605"/>
          </a:xfrm>
        </p:spPr>
        <p:txBody>
          <a:bodyPr>
            <a:normAutofit/>
          </a:bodyPr>
          <a:p>
            <a:r>
              <a:rPr lang="en-US" altLang="zh-CN"/>
              <a:t>How about species delimitation?</a:t>
            </a:r>
            <a:endParaRPr lang="en-US" altLang="zh-C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23900" y="342900"/>
            <a:ext cx="10744200" cy="6172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4800" dirty="0" smtClean="0">
                <a:latin typeface="Times New Roman" panose="02020603050405020304"/>
                <a:ea typeface="华文仿宋" panose="02010600040101010101" charset="-122"/>
                <a:cs typeface="Times New Roman" panose="02020603050405020304"/>
              </a:rPr>
              <a:t>Problems with current barcoding method</a:t>
            </a:r>
            <a:endParaRPr lang="en-US" sz="4800" dirty="0">
              <a:latin typeface="华文仿宋" panose="02010600040101010101" charset="-122"/>
              <a:ea typeface="华文仿宋" panose="02010600040101010101" charset="-122"/>
              <a:cs typeface="华文仿宋" panose="02010600040101010101" charset="-122"/>
            </a:endParaRPr>
          </a:p>
        </p:txBody>
      </p:sp>
      <p:sp>
        <p:nvSpPr>
          <p:cNvPr id="7" name="Content Placeholder 2"/>
          <p:cNvSpPr txBox="1"/>
          <p:nvPr/>
        </p:nvSpPr>
        <p:spPr>
          <a:xfrm>
            <a:off x="609600" y="5715000"/>
            <a:ext cx="10972800" cy="812800"/>
          </a:xfrm>
          <a:prstGeom prst="rect">
            <a:avLst/>
          </a:prstGeom>
        </p:spPr>
        <p:txBody>
          <a:bodyPr vert="horz" lIns="121920" tIns="60960" rIns="121920" bIns="60960" rtlCol="0">
            <a:normAutofit/>
          </a:bodyPr>
          <a:lstStyle/>
          <a:p>
            <a:pPr marL="342900" lvl="0" indent="-342900" algn="ctr">
              <a:spcBef>
                <a:spcPct val="20000"/>
              </a:spcBef>
            </a:pPr>
            <a:r>
              <a:rPr kumimoji="0" lang="en-US" altLang="zh-CN" sz="3735" b="0" i="0" u="none" strike="noStrike" kern="1200" cap="none" spc="0" normalizeH="0" baseline="0" noProof="0" dirty="0" smtClean="0">
                <a:ln>
                  <a:noFill/>
                </a:ln>
                <a:solidFill>
                  <a:schemeClr val="tx1"/>
                </a:solidFill>
                <a:effectLst/>
                <a:uLnTx/>
                <a:uFillTx/>
                <a:latin typeface="Times New Roman" panose="02020603050405020304"/>
                <a:ea typeface="华文仿宋" panose="02010600040101010101" charset="-122"/>
                <a:cs typeface="Times New Roman" panose="02020603050405020304"/>
              </a:rPr>
              <a:t>Solution</a:t>
            </a:r>
            <a:r>
              <a:rPr kumimoji="0" lang="zh-CN" altLang="en-US" sz="3735" b="0" i="0" u="none" strike="noStrike" kern="1200" cap="none" spc="0" normalizeH="0" baseline="0" noProof="0" dirty="0" smtClean="0">
                <a:ln>
                  <a:noFill/>
                </a:ln>
                <a:solidFill>
                  <a:schemeClr val="tx1"/>
                </a:solidFill>
                <a:effectLst/>
                <a:uLnTx/>
                <a:uFillTx/>
                <a:latin typeface="Times New Roman" panose="02020603050405020304"/>
                <a:ea typeface="华文仿宋" panose="02010600040101010101" charset="-122"/>
                <a:cs typeface="Times New Roman" panose="02020603050405020304"/>
              </a:rPr>
              <a:t>：</a:t>
            </a:r>
            <a:r>
              <a:rPr kumimoji="0" lang="en-US" altLang="zh-CN" sz="3735" b="0" i="0" u="none" strike="noStrike" kern="1200" cap="none" spc="0" normalizeH="0" baseline="0" noProof="0" dirty="0" smtClean="0">
                <a:ln>
                  <a:noFill/>
                </a:ln>
                <a:solidFill>
                  <a:schemeClr val="tx1"/>
                </a:solidFill>
                <a:effectLst/>
                <a:uLnTx/>
                <a:uFillTx/>
                <a:latin typeface="Times New Roman" panose="02020603050405020304"/>
                <a:ea typeface="华文仿宋" panose="02010600040101010101" charset="-122"/>
                <a:cs typeface="Times New Roman" panose="02020603050405020304"/>
              </a:rPr>
              <a:t>DNA barcoding</a:t>
            </a:r>
            <a:r>
              <a:rPr kumimoji="0" lang="en-US" altLang="zh-CN" sz="3735" b="0" i="0" u="none" strike="noStrike" kern="1200" cap="none" spc="0" normalizeH="0" noProof="0" dirty="0" smtClean="0">
                <a:ln>
                  <a:noFill/>
                </a:ln>
                <a:solidFill>
                  <a:schemeClr val="tx1"/>
                </a:solidFill>
                <a:effectLst/>
                <a:uLnTx/>
                <a:uFillTx/>
                <a:latin typeface="Times New Roman" panose="02020603050405020304"/>
                <a:ea typeface="华文仿宋" panose="02010600040101010101" charset="-122"/>
                <a:cs typeface="Times New Roman" panose="02020603050405020304"/>
              </a:rPr>
              <a:t> using multiple loci</a:t>
            </a:r>
            <a:endParaRPr kumimoji="0" lang="en-US" sz="3735" b="0" i="0" u="none" strike="noStrike" kern="1200" cap="none" spc="0" normalizeH="0" baseline="0" noProof="0" dirty="0">
              <a:ln>
                <a:noFill/>
              </a:ln>
              <a:solidFill>
                <a:schemeClr val="tx1"/>
              </a:solidFill>
              <a:effectLst/>
              <a:uLnTx/>
              <a:uFillTx/>
              <a:latin typeface="Times New Roman" panose="02020603050405020304"/>
              <a:ea typeface="华文仿宋" panose="02010600040101010101" charset="-122"/>
              <a:cs typeface="Times New Roman" panose="02020603050405020304"/>
            </a:endParaRPr>
          </a:p>
        </p:txBody>
      </p:sp>
      <p:pic>
        <p:nvPicPr>
          <p:cNvPr id="8" name="Picture 7" descr="Fig1.jpg"/>
          <p:cNvPicPr>
            <a:picLocks noChangeAspect="1"/>
          </p:cNvPicPr>
          <p:nvPr/>
        </p:nvPicPr>
        <p:blipFill>
          <a:blip r:embed="rId1"/>
          <a:stretch>
            <a:fillRect/>
          </a:stretch>
        </p:blipFill>
        <p:spPr>
          <a:xfrm>
            <a:off x="2032000" y="2490560"/>
            <a:ext cx="8075083" cy="2360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6200" y="228600"/>
            <a:ext cx="4459605" cy="1519555"/>
          </a:xfrm>
          <a:prstGeom prst="rect">
            <a:avLst/>
          </a:prstGeom>
          <a:noFill/>
        </p:spPr>
        <p:txBody>
          <a:bodyPr wrap="square" rtlCol="0">
            <a:noAutofit/>
          </a:bodyPr>
          <a:lstStyle/>
          <a:p>
            <a:r>
              <a:rPr lang="en-US" altLang="zh-CN" sz="3735" b="1" dirty="0" smtClean="0">
                <a:latin typeface="华文楷体" panose="02010600040101010101" charset="-122"/>
                <a:ea typeface="华文楷体" panose="02010600040101010101" charset="-122"/>
              </a:rPr>
              <a:t>Results of multilocus barcoding</a:t>
            </a:r>
            <a:endParaRPr lang="zh-CN" altLang="en-US" sz="3735" b="1" dirty="0">
              <a:latin typeface="华文楷体" panose="02010600040101010101" charset="-122"/>
              <a:ea typeface="华文楷体" panose="02010600040101010101" charset="-122"/>
            </a:endParaRPr>
          </a:p>
        </p:txBody>
      </p:sp>
      <p:sp>
        <p:nvSpPr>
          <p:cNvPr id="2" name="Rectangle 2"/>
          <p:cNvSpPr>
            <a:spLocks noChangeArrowheads="1"/>
          </p:cNvSpPr>
          <p:nvPr/>
        </p:nvSpPr>
        <p:spPr bwMode="auto">
          <a:xfrm>
            <a:off x="511444" y="1090581"/>
            <a:ext cx="370840" cy="490855"/>
          </a:xfrm>
          <a:prstGeom prst="rect">
            <a:avLst/>
          </a:prstGeom>
          <a:noFill/>
          <a:ln>
            <a:noFill/>
          </a:ln>
          <a:effectLst/>
        </p:spPr>
        <p:txBody>
          <a:bodyPr vert="horz" wrap="none" lIns="121920" tIns="60960" rIns="121920" bIns="60960" numCol="1" anchor="ctr" anchorCtr="0" compatLnSpc="1">
            <a:spAutoFit/>
          </a:bodyPr>
          <a:lstStyle/>
          <a:p>
            <a:endParaRPr lang="zh-CN" altLang="en-US" sz="2400"/>
          </a:p>
        </p:txBody>
      </p:sp>
      <p:pic>
        <p:nvPicPr>
          <p:cNvPr id="13" name="Picture 12" descr="Fig1.pdf"/>
          <p:cNvPicPr>
            <a:picLocks noChangeAspect="1"/>
          </p:cNvPicPr>
          <p:nvPr/>
        </p:nvPicPr>
        <mc:AlternateContent xmlns:mc="http://schemas.openxmlformats.org/markup-compatibility/2006">
          <mc:Choice xmlns:mv="urn:schemas-microsoft-com:mac:vml" xmlns:ma="http://schemas.microsoft.com/office/mac/drawingml/2008/main" Requires="ma">
            <p:blipFill>
              <a:blip r:embed="rId1"/>
              <a:stretch>
                <a:fillRect/>
              </a:stretch>
            </p:blipFill>
          </mc:Choice>
          <mc:Fallback>
            <p:blipFill>
              <a:blip r:embed="rId2"/>
              <a:stretch>
                <a:fillRect/>
              </a:stretch>
            </p:blipFill>
          </mc:Fallback>
        </mc:AlternateContent>
        <p:spPr>
          <a:xfrm>
            <a:off x="4495800" y="152400"/>
            <a:ext cx="7012940" cy="66357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p:cNvGrpSpPr/>
          <p:nvPr/>
        </p:nvGrpSpPr>
        <p:grpSpPr>
          <a:xfrm>
            <a:off x="414518" y="1066801"/>
            <a:ext cx="4308964" cy="60959"/>
            <a:chOff x="2804139" y="4450981"/>
            <a:chExt cx="7953514" cy="223552"/>
          </a:xfrm>
          <a:solidFill>
            <a:srgbClr val="E0D84A"/>
          </a:solidFill>
        </p:grpSpPr>
        <p:sp>
          <p:nvSpPr>
            <p:cNvPr id="5"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rgbClr val="7030A0"/>
            </a:solidFill>
            <a:ln>
              <a:noFill/>
            </a:ln>
          </p:spPr>
          <p:txBody>
            <a:bodyPr vert="horz" wrap="square" lIns="91440" tIns="45720" rIns="91440" bIns="45720" numCol="1" anchor="t" anchorCtr="0" compatLnSpc="1"/>
            <a:lstStyle/>
            <a:p>
              <a:endParaRPr lang="zh-CN" altLang="en-US"/>
            </a:p>
          </p:txBody>
        </p:sp>
        <p:sp>
          <p:nvSpPr>
            <p:cNvPr id="6" name="Freeform 334"/>
            <p:cNvSpPr>
              <a:spLocks noEditPoints="1"/>
            </p:cNvSpPr>
            <p:nvPr/>
          </p:nvSpPr>
          <p:spPr bwMode="auto">
            <a:xfrm rot="10800000" flipH="1">
              <a:off x="6258538" y="4450981"/>
              <a:ext cx="4499115" cy="223552"/>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rgbClr val="7030A0"/>
            </a:solidFill>
            <a:ln>
              <a:noFill/>
            </a:ln>
          </p:spPr>
          <p:txBody>
            <a:bodyPr vert="horz" wrap="square" lIns="91440" tIns="45720" rIns="91440" bIns="45720" numCol="1" anchor="t" anchorCtr="0" compatLnSpc="1"/>
            <a:lstStyle/>
            <a:p>
              <a:endParaRPr lang="zh-CN" altLang="en-US"/>
            </a:p>
          </p:txBody>
        </p:sp>
      </p:grpSp>
      <p:sp>
        <p:nvSpPr>
          <p:cNvPr id="2" name="Rectangle 2"/>
          <p:cNvSpPr>
            <a:spLocks noChangeArrowheads="1"/>
          </p:cNvSpPr>
          <p:nvPr/>
        </p:nvSpPr>
        <p:spPr bwMode="auto">
          <a:xfrm>
            <a:off x="511444" y="1090581"/>
            <a:ext cx="370840" cy="490855"/>
          </a:xfrm>
          <a:prstGeom prst="rect">
            <a:avLst/>
          </a:prstGeom>
          <a:noFill/>
          <a:ln>
            <a:noFill/>
          </a:ln>
          <a:effectLst/>
        </p:spPr>
        <p:txBody>
          <a:bodyPr vert="horz" wrap="none" lIns="121920" tIns="60960" rIns="121920" bIns="60960" numCol="1" anchor="ctr" anchorCtr="0" compatLnSpc="1">
            <a:spAutoFit/>
          </a:bodyPr>
          <a:lstStyle/>
          <a:p>
            <a:endParaRPr lang="zh-CN" altLang="en-US" sz="2400"/>
          </a:p>
        </p:txBody>
      </p:sp>
      <p:sp>
        <p:nvSpPr>
          <p:cNvPr id="8" name="Rectangle 2"/>
          <p:cNvSpPr>
            <a:spLocks noChangeArrowheads="1"/>
          </p:cNvSpPr>
          <p:nvPr/>
        </p:nvSpPr>
        <p:spPr bwMode="auto">
          <a:xfrm>
            <a:off x="1323833" y="-402198"/>
            <a:ext cx="370840" cy="490855"/>
          </a:xfrm>
          <a:prstGeom prst="rect">
            <a:avLst/>
          </a:prstGeom>
          <a:noFill/>
          <a:ln>
            <a:noFill/>
          </a:ln>
          <a:effectLst/>
        </p:spPr>
        <p:txBody>
          <a:bodyPr vert="horz" wrap="none" lIns="121920" tIns="60960" rIns="121920" bIns="60960" numCol="1" anchor="ctr" anchorCtr="0" compatLnSpc="1">
            <a:spAutoFit/>
          </a:bodyPr>
          <a:lstStyle/>
          <a:p>
            <a:endParaRPr lang="zh-CN" altLang="en-US" sz="2400"/>
          </a:p>
        </p:txBody>
      </p:sp>
      <p:sp>
        <p:nvSpPr>
          <p:cNvPr id="15" name="Rectangle 8"/>
          <p:cNvSpPr>
            <a:spLocks noChangeArrowheads="1"/>
          </p:cNvSpPr>
          <p:nvPr/>
        </p:nvSpPr>
        <p:spPr bwMode="auto">
          <a:xfrm>
            <a:off x="1323833" y="501372"/>
            <a:ext cx="12192000" cy="490855"/>
          </a:xfrm>
          <a:prstGeom prst="rect">
            <a:avLst/>
          </a:prstGeom>
          <a:noFill/>
          <a:ln>
            <a:noFill/>
          </a:ln>
          <a:effectLst/>
        </p:spPr>
        <p:txBody>
          <a:bodyPr vert="horz" wrap="square" lIns="121920" tIns="60960" rIns="121920" bIns="60960" numCol="1" anchor="ctr" anchorCtr="0" compatLnSpc="1">
            <a:spAutoFit/>
          </a:bodyPr>
          <a:lstStyle/>
          <a:p>
            <a:endParaRPr lang="zh-CN" altLang="en-US" sz="2400"/>
          </a:p>
        </p:txBody>
      </p:sp>
      <p:sp>
        <p:nvSpPr>
          <p:cNvPr id="17" name="文本框 16"/>
          <p:cNvSpPr txBox="1"/>
          <p:nvPr/>
        </p:nvSpPr>
        <p:spPr>
          <a:xfrm>
            <a:off x="542925" y="6113780"/>
            <a:ext cx="11078210" cy="744220"/>
          </a:xfrm>
          <a:prstGeom prst="rect">
            <a:avLst/>
          </a:prstGeom>
          <a:noFill/>
        </p:spPr>
        <p:txBody>
          <a:bodyPr wrap="square" rtlCol="0">
            <a:noAutofit/>
          </a:bodyPr>
          <a:lstStyle/>
          <a:p>
            <a:r>
              <a:rPr lang="en-US" altLang="zh-CN" sz="2135" dirty="0" smtClean="0">
                <a:latin typeface="Times New Roman" panose="02020603050405020304"/>
                <a:ea typeface="华文楷体" panose="02010600040101010101" charset="-122"/>
                <a:cs typeface="Times New Roman" panose="02020603050405020304"/>
              </a:rPr>
              <a:t>Use one continuous locus</a:t>
            </a:r>
            <a:r>
              <a:rPr lang="zh-CN" altLang="zh-CN" sz="2135" dirty="0" smtClean="0">
                <a:latin typeface="Times New Roman" panose="02020603050405020304"/>
                <a:ea typeface="华文楷体" panose="02010600040101010101" charset="-122"/>
                <a:cs typeface="Times New Roman" panose="02020603050405020304"/>
              </a:rPr>
              <a:t>（</a:t>
            </a:r>
            <a:r>
              <a:rPr lang="en-US" altLang="zh-CN" sz="2135" dirty="0" smtClean="0">
                <a:latin typeface="Times New Roman" panose="02020603050405020304"/>
                <a:ea typeface="华文楷体" panose="02010600040101010101" charset="-122"/>
                <a:cs typeface="Times New Roman" panose="02020603050405020304"/>
              </a:rPr>
              <a:t>red circles</a:t>
            </a:r>
            <a:r>
              <a:rPr lang="zh-CN" altLang="zh-CN" sz="2135" dirty="0" smtClean="0">
                <a:latin typeface="Times New Roman" panose="02020603050405020304"/>
                <a:ea typeface="华文楷体" panose="02010600040101010101" charset="-122"/>
                <a:cs typeface="Times New Roman" panose="02020603050405020304"/>
              </a:rPr>
              <a:t>）</a:t>
            </a:r>
            <a:r>
              <a:rPr lang="en-US" altLang="zh-CN" sz="2135" dirty="0" smtClean="0">
                <a:latin typeface="Times New Roman" panose="02020603050405020304"/>
                <a:ea typeface="华文楷体" panose="02010600040101010101" charset="-122"/>
                <a:cs typeface="Times New Roman" panose="02020603050405020304"/>
              </a:rPr>
              <a:t>and multiple independent loci</a:t>
            </a:r>
            <a:r>
              <a:rPr lang="zh-CN" altLang="zh-CN" sz="2135" dirty="0" smtClean="0">
                <a:latin typeface="Times New Roman" panose="02020603050405020304"/>
                <a:ea typeface="华文楷体" panose="02010600040101010101" charset="-122"/>
                <a:cs typeface="Times New Roman" panose="02020603050405020304"/>
              </a:rPr>
              <a:t>（</a:t>
            </a:r>
            <a:r>
              <a:rPr lang="en-US" altLang="zh-CN" sz="2135" dirty="0" smtClean="0">
                <a:latin typeface="Times New Roman" panose="02020603050405020304"/>
                <a:ea typeface="华文楷体" panose="02010600040101010101" charset="-122"/>
                <a:cs typeface="Times New Roman" panose="02020603050405020304"/>
              </a:rPr>
              <a:t>blue circles</a:t>
            </a:r>
            <a:r>
              <a:rPr lang="zh-CN" altLang="zh-CN" sz="2135" dirty="0" smtClean="0">
                <a:latin typeface="Times New Roman" panose="02020603050405020304"/>
                <a:ea typeface="华文楷体" panose="02010600040101010101" charset="-122"/>
                <a:cs typeface="Times New Roman" panose="02020603050405020304"/>
              </a:rPr>
              <a:t>）</a:t>
            </a:r>
            <a:r>
              <a:rPr lang="en-US" altLang="zh-CN" sz="2135" dirty="0" smtClean="0">
                <a:latin typeface="Times New Roman" panose="02020603050405020304"/>
                <a:ea typeface="华文楷体" panose="02010600040101010101" charset="-122"/>
                <a:cs typeface="Times New Roman" panose="02020603050405020304"/>
              </a:rPr>
              <a:t>for species identification</a:t>
            </a:r>
            <a:r>
              <a:rPr lang="zh-CN" altLang="zh-CN" sz="2135" dirty="0" smtClean="0">
                <a:latin typeface="Times New Roman" panose="02020603050405020304"/>
                <a:ea typeface="华文楷体" panose="02010600040101010101" charset="-122"/>
                <a:cs typeface="Times New Roman" panose="02020603050405020304"/>
              </a:rPr>
              <a:t>。</a:t>
            </a:r>
            <a:r>
              <a:rPr lang="en-US" altLang="zh-CN" sz="2135" dirty="0" smtClean="0">
                <a:latin typeface="Times New Roman" panose="02020603050405020304"/>
                <a:ea typeface="华文楷体" panose="02010600040101010101" charset="-122"/>
                <a:cs typeface="Times New Roman" panose="02020603050405020304"/>
              </a:rPr>
              <a:t>The length of single continuous locus and total length of multiple loci are equal.</a:t>
            </a:r>
            <a:endParaRPr lang="zh-CN" altLang="en-US" sz="2135" dirty="0">
              <a:latin typeface="Times New Roman" panose="02020603050405020304"/>
              <a:ea typeface="华文楷体" panose="02010600040101010101" charset="-122"/>
              <a:cs typeface="Times New Roman" panose="02020603050405020304"/>
            </a:endParaRPr>
          </a:p>
        </p:txBody>
      </p:sp>
      <p:sp>
        <p:nvSpPr>
          <p:cNvPr id="12" name="文本框 11"/>
          <p:cNvSpPr txBox="1"/>
          <p:nvPr/>
        </p:nvSpPr>
        <p:spPr>
          <a:xfrm>
            <a:off x="167640" y="457200"/>
            <a:ext cx="5306695" cy="501650"/>
          </a:xfrm>
          <a:prstGeom prst="rect">
            <a:avLst/>
          </a:prstGeom>
          <a:noFill/>
        </p:spPr>
        <p:txBody>
          <a:bodyPr wrap="square" rtlCol="0">
            <a:spAutoFit/>
          </a:bodyPr>
          <a:lstStyle/>
          <a:p>
            <a:r>
              <a:rPr lang="en-US" altLang="zh-CN" sz="2665" b="1" dirty="0" smtClean="0">
                <a:latin typeface="华文楷体" panose="02010600040101010101" charset="-122"/>
                <a:ea typeface="华文楷体" panose="02010600040101010101" charset="-122"/>
              </a:rPr>
              <a:t>Continuous/ independent sequences</a:t>
            </a:r>
            <a:endParaRPr lang="en-US" altLang="zh-CN" sz="2665" b="1" dirty="0" smtClean="0">
              <a:latin typeface="华文楷体" panose="02010600040101010101" charset="-122"/>
              <a:ea typeface="华文楷体" panose="02010600040101010101" charset="-122"/>
            </a:endParaRPr>
          </a:p>
        </p:txBody>
      </p:sp>
      <p:pic>
        <p:nvPicPr>
          <p:cNvPr id="13" name="Picture 12" descr="Fig5.pdf"/>
          <p:cNvPicPr>
            <a:picLocks noChangeAspect="1"/>
          </p:cNvPicPr>
          <p:nvPr/>
        </p:nvPicPr>
        <mc:AlternateContent xmlns:mc="http://schemas.openxmlformats.org/markup-compatibility/2006">
          <mc:Choice xmlns:mv="urn:schemas-microsoft-com:mac:vml" xmlns:ma="http://schemas.microsoft.com/office/mac/drawingml/2008/main" Requires="ma">
            <p:blipFill>
              <a:blip r:embed="rId1"/>
              <a:stretch>
                <a:fillRect/>
              </a:stretch>
            </p:blipFill>
          </mc:Choice>
          <mc:Fallback>
            <p:blipFill>
              <a:blip r:embed="rId2"/>
              <a:stretch>
                <a:fillRect/>
              </a:stretch>
            </p:blipFill>
          </mc:Fallback>
        </mc:AlternateContent>
        <p:spPr>
          <a:xfrm>
            <a:off x="5943388" y="228655"/>
            <a:ext cx="5014383" cy="586734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delimitation</a:t>
            </a:r>
            <a:endParaRPr lang="en-US" dirty="0"/>
          </a:p>
        </p:txBody>
      </p:sp>
      <p:sp>
        <p:nvSpPr>
          <p:cNvPr id="3" name="Content Placeholder 2"/>
          <p:cNvSpPr>
            <a:spLocks noGrp="1"/>
          </p:cNvSpPr>
          <p:nvPr>
            <p:ph idx="1"/>
          </p:nvPr>
        </p:nvSpPr>
        <p:spPr/>
        <p:txBody>
          <a:bodyPr/>
          <a:lstStyle/>
          <a:p>
            <a:r>
              <a:rPr lang="en-US" dirty="0" smtClean="0"/>
              <a:t>Is species an objective item?</a:t>
            </a:r>
            <a:endParaRPr lang="en-US" dirty="0" smtClean="0"/>
          </a:p>
          <a:p>
            <a:pPr lvl="1"/>
            <a:r>
              <a:rPr lang="en-US" dirty="0" smtClean="0">
                <a:solidFill>
                  <a:srgbClr val="FF0000"/>
                </a:solidFill>
              </a:rPr>
              <a:t>No!!!</a:t>
            </a:r>
            <a:endParaRPr lang="en-US" dirty="0" smtClean="0">
              <a:solidFill>
                <a:srgbClr val="FF0000"/>
              </a:solidFill>
            </a:endParaRPr>
          </a:p>
          <a:p>
            <a:r>
              <a:rPr lang="en-US" dirty="0" smtClean="0"/>
              <a:t>Two criteria to be a meaningful species – Chenhong Li </a:t>
            </a:r>
            <a:endParaRPr lang="en-US" dirty="0" smtClean="0"/>
          </a:p>
          <a:p>
            <a:pPr lvl="1"/>
            <a:r>
              <a:rPr lang="en-US" dirty="0" smtClean="0">
                <a:solidFill>
                  <a:srgbClr val="FF0000"/>
                </a:solidFill>
              </a:rPr>
              <a:t>It is independently evolving</a:t>
            </a:r>
            <a:endParaRPr lang="en-US" dirty="0" smtClean="0">
              <a:solidFill>
                <a:srgbClr val="FF0000"/>
              </a:solidFill>
            </a:endParaRPr>
          </a:p>
          <a:p>
            <a:pPr lvl="1"/>
            <a:r>
              <a:rPr lang="en-US" dirty="0" smtClean="0">
                <a:solidFill>
                  <a:srgbClr val="FF0000"/>
                </a:solidFill>
              </a:rPr>
              <a:t>There are unique and meaningful phenotypic traits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 y="1983740"/>
            <a:ext cx="4867275" cy="2100580"/>
          </a:xfrm>
        </p:spPr>
        <p:txBody>
          <a:bodyPr>
            <a:noAutofit/>
          </a:bodyPr>
          <a:lstStyle/>
          <a:p>
            <a:r>
              <a:rPr lang="en-US" sz="4000" dirty="0">
                <a:ea typeface="+mj-lt"/>
                <a:cs typeface="+mj-lt"/>
              </a:rPr>
              <a:t>The hypothesized relationships among major elasmobranch orders</a:t>
            </a:r>
            <a:endParaRPr lang="en-US" sz="4000" dirty="0"/>
          </a:p>
        </p:txBody>
      </p:sp>
      <p:pic>
        <p:nvPicPr>
          <p:cNvPr id="5" name="Picture 4" descr="A group of black text on a white background&#10;&#10;Description automatically generated"/>
          <p:cNvPicPr>
            <a:picLocks noChangeAspect="1"/>
          </p:cNvPicPr>
          <p:nvPr/>
        </p:nvPicPr>
        <p:blipFill>
          <a:blip r:embed="rId1"/>
          <a:stretch>
            <a:fillRect/>
          </a:stretch>
        </p:blipFill>
        <p:spPr>
          <a:xfrm>
            <a:off x="5300567" y="184727"/>
            <a:ext cx="6809415" cy="6400801"/>
          </a:xfrm>
          <a:prstGeom prst="rect">
            <a:avLst/>
          </a:prstGeom>
        </p:spPr>
      </p:pic>
      <p:sp>
        <p:nvSpPr>
          <p:cNvPr id="3" name="矩形 2"/>
          <p:cNvSpPr/>
          <p:nvPr/>
        </p:nvSpPr>
        <p:spPr>
          <a:xfrm>
            <a:off x="5300345" y="4267200"/>
            <a:ext cx="6809105" cy="2318385"/>
          </a:xfrm>
          <a:prstGeom prst="rect">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a:p>
            <a:endParaRPr lang="zh-CN" altLang="en-US">
              <a:ln w="57150">
                <a:solidFill>
                  <a:srgbClr val="FF0000"/>
                </a:solidFill>
              </a:ln>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Phylogenomic Incongruence</a:t>
            </a:r>
            <a:endParaRPr lang="en-US" dirty="0"/>
          </a:p>
        </p:txBody>
      </p:sp>
      <p:pic>
        <p:nvPicPr>
          <p:cNvPr id="4" name="Picture 3" descr="A blue square with arrow pointing to a blue square&#10;&#10;Description automatically generated"/>
          <p:cNvPicPr>
            <a:picLocks noChangeAspect="1"/>
          </p:cNvPicPr>
          <p:nvPr/>
        </p:nvPicPr>
        <p:blipFill>
          <a:blip r:embed="rId1"/>
          <a:srcRect r="61102" b="268"/>
          <a:stretch>
            <a:fillRect/>
          </a:stretch>
        </p:blipFill>
        <p:spPr>
          <a:xfrm>
            <a:off x="6220327" y="1851107"/>
            <a:ext cx="2663667" cy="1373793"/>
          </a:xfrm>
          <a:prstGeom prst="rect">
            <a:avLst/>
          </a:prstGeom>
        </p:spPr>
      </p:pic>
      <p:pic>
        <p:nvPicPr>
          <p:cNvPr id="5" name="Picture 4" descr="A blue square with arrow pointing to a blue square&#10;&#10;Description automatically generated"/>
          <p:cNvPicPr>
            <a:picLocks noChangeAspect="1"/>
          </p:cNvPicPr>
          <p:nvPr/>
        </p:nvPicPr>
        <p:blipFill>
          <a:blip r:embed="rId1"/>
          <a:srcRect l="55044" b="268"/>
          <a:stretch>
            <a:fillRect/>
          </a:stretch>
        </p:blipFill>
        <p:spPr>
          <a:xfrm>
            <a:off x="8887327" y="1824371"/>
            <a:ext cx="3021272" cy="1373795"/>
          </a:xfrm>
          <a:prstGeom prst="rect">
            <a:avLst/>
          </a:prstGeom>
        </p:spPr>
      </p:pic>
      <p:pic>
        <p:nvPicPr>
          <p:cNvPr id="6" name="Picture 5" descr="A blue lines on a white background&#10;&#10;Description automatically generated"/>
          <p:cNvPicPr>
            <a:picLocks noChangeAspect="1"/>
          </p:cNvPicPr>
          <p:nvPr/>
        </p:nvPicPr>
        <p:blipFill>
          <a:blip r:embed="rId2"/>
          <a:stretch>
            <a:fillRect/>
          </a:stretch>
        </p:blipFill>
        <p:spPr>
          <a:xfrm>
            <a:off x="6993355" y="3947160"/>
            <a:ext cx="3945691" cy="1366587"/>
          </a:xfrm>
          <a:prstGeom prst="rect">
            <a:avLst/>
          </a:prstGeom>
        </p:spPr>
      </p:pic>
      <p:sp>
        <p:nvSpPr>
          <p:cNvPr id="7" name="TextBox 6"/>
          <p:cNvSpPr txBox="1"/>
          <p:nvPr/>
        </p:nvSpPr>
        <p:spPr>
          <a:xfrm>
            <a:off x="1166395" y="5076657"/>
            <a:ext cx="4093409" cy="368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dirty="0"/>
              <a:t>Incongruent gene or species trees</a:t>
            </a:r>
            <a:endParaRPr lang="en-US" dirty="0"/>
          </a:p>
        </p:txBody>
      </p:sp>
      <p:sp>
        <p:nvSpPr>
          <p:cNvPr id="8" name="TextBox 7"/>
          <p:cNvSpPr txBox="1"/>
          <p:nvPr/>
        </p:nvSpPr>
        <p:spPr>
          <a:xfrm>
            <a:off x="982579" y="6390105"/>
            <a:ext cx="6539831" cy="27559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1200" dirty="0"/>
              <a:t>Steenwyk et al. 2023, </a:t>
            </a:r>
            <a:r>
              <a:rPr lang="en-US" sz="1200" dirty="0">
                <a:ea typeface="+mn-lt"/>
                <a:cs typeface="+mn-lt"/>
              </a:rPr>
              <a:t>Incongruence in the </a:t>
            </a:r>
            <a:r>
              <a:rPr lang="en-US" sz="1200" dirty="0" err="1">
                <a:ea typeface="+mn-lt"/>
                <a:cs typeface="+mn-lt"/>
              </a:rPr>
              <a:t>phylogenomics</a:t>
            </a:r>
            <a:r>
              <a:rPr lang="en-US" sz="1200" dirty="0">
                <a:ea typeface="+mn-lt"/>
                <a:cs typeface="+mn-lt"/>
              </a:rPr>
              <a:t> era</a:t>
            </a:r>
            <a:endParaRPr lang="en-US" sz="1200" dirty="0"/>
          </a:p>
        </p:txBody>
      </p:sp>
      <p:sp>
        <p:nvSpPr>
          <p:cNvPr id="9" name="TextBox 8"/>
          <p:cNvSpPr txBox="1"/>
          <p:nvPr/>
        </p:nvSpPr>
        <p:spPr>
          <a:xfrm>
            <a:off x="6223000" y="1504951"/>
            <a:ext cx="2743200" cy="368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dirty="0"/>
              <a:t>Method of tree inference</a:t>
            </a:r>
            <a:endParaRPr lang="en-US" dirty="0"/>
          </a:p>
        </p:txBody>
      </p:sp>
      <p:sp>
        <p:nvSpPr>
          <p:cNvPr id="10" name="TextBox 9"/>
          <p:cNvSpPr txBox="1"/>
          <p:nvPr/>
        </p:nvSpPr>
        <p:spPr>
          <a:xfrm>
            <a:off x="6223000" y="3581400"/>
            <a:ext cx="2743200" cy="368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dirty="0"/>
              <a:t>Taxon or locus selection</a:t>
            </a:r>
            <a:endParaRPr lang="en-US" dirty="0"/>
          </a:p>
        </p:txBody>
      </p:sp>
      <p:sp>
        <p:nvSpPr>
          <p:cNvPr id="11" name="TextBox 10"/>
          <p:cNvSpPr txBox="1"/>
          <p:nvPr/>
        </p:nvSpPr>
        <p:spPr>
          <a:xfrm>
            <a:off x="6222999" y="5632449"/>
            <a:ext cx="5010151" cy="645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dirty="0" err="1"/>
              <a:t>Orthlogy</a:t>
            </a:r>
            <a:r>
              <a:rPr lang="en-US" dirty="0"/>
              <a:t> inference, alignment and site trimming, selection of </a:t>
            </a:r>
            <a:r>
              <a:rPr lang="en-US"/>
              <a:t>substitution model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01" y="1748692"/>
            <a:ext cx="5967999" cy="3356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Approaches for phylogenomic subsampling</a:t>
            </a:r>
            <a:endParaRPr lang="en-US" dirty="0"/>
          </a:p>
        </p:txBody>
      </p:sp>
      <p:sp>
        <p:nvSpPr>
          <p:cNvPr id="3" name="Content Placeholder 2"/>
          <p:cNvSpPr>
            <a:spLocks noGrp="1"/>
          </p:cNvSpPr>
          <p:nvPr>
            <p:ph idx="1"/>
          </p:nvPr>
        </p:nvSpPr>
        <p:spPr>
          <a:xfrm>
            <a:off x="838200" y="1825625"/>
            <a:ext cx="4803555" cy="4351339"/>
          </a:xfrm>
        </p:spPr>
        <p:txBody>
          <a:bodyPr vert="horz" lIns="91440" tIns="45720" rIns="91440" bIns="45720" rtlCol="0" anchor="t">
            <a:normAutofit fontScale="90000"/>
          </a:bodyPr>
          <a:lstStyle/>
          <a:p>
            <a:pPr>
              <a:lnSpc>
                <a:spcPct val="110000"/>
              </a:lnSpc>
            </a:pPr>
            <a:r>
              <a:rPr lang="en-US" dirty="0"/>
              <a:t>Phylogenetic signal measurement</a:t>
            </a:r>
            <a:endParaRPr lang="en-US" dirty="0"/>
          </a:p>
          <a:p>
            <a:pPr lvl="1">
              <a:lnSpc>
                <a:spcPct val="110000"/>
              </a:lnSpc>
              <a:buFont typeface="Courier New" panose="02070309020205020404" pitchFamily="34" charset="0"/>
              <a:buChar char="o"/>
            </a:pPr>
            <a:r>
              <a:rPr lang="en-US" dirty="0"/>
              <a:t>Parsimony informative sites</a:t>
            </a:r>
            <a:endParaRPr lang="en-US" dirty="0"/>
          </a:p>
          <a:p>
            <a:pPr lvl="1">
              <a:lnSpc>
                <a:spcPct val="110000"/>
              </a:lnSpc>
              <a:buFont typeface="Courier New" panose="02070309020205020404" pitchFamily="34" charset="0"/>
              <a:buChar char="o"/>
            </a:pPr>
            <a:r>
              <a:rPr lang="en-US" dirty="0"/>
              <a:t>Relative composition frequency variability (RCFV)</a:t>
            </a:r>
            <a:endParaRPr lang="en-US" dirty="0"/>
          </a:p>
          <a:p>
            <a:pPr lvl="1">
              <a:lnSpc>
                <a:spcPct val="110000"/>
              </a:lnSpc>
              <a:buFont typeface="Courier New" panose="02070309020205020404" pitchFamily="34" charset="0"/>
              <a:buChar char="o"/>
            </a:pPr>
            <a:r>
              <a:rPr lang="en-US" dirty="0"/>
              <a:t>Degree of violation of molecular </a:t>
            </a:r>
            <a:r>
              <a:rPr lang="en-US" dirty="0" err="1"/>
              <a:t>clocklikeness</a:t>
            </a:r>
            <a:endParaRPr lang="en-US" dirty="0"/>
          </a:p>
          <a:p>
            <a:pPr lvl="1">
              <a:lnSpc>
                <a:spcPct val="110000"/>
              </a:lnSpc>
              <a:buFont typeface="Courier New" panose="02070309020205020404" pitchFamily="34" charset="0"/>
              <a:buChar char="o"/>
            </a:pPr>
            <a:r>
              <a:rPr lang="en-US" dirty="0"/>
              <a:t>Evolutionary rate</a:t>
            </a:r>
            <a:endParaRPr lang="en-US" dirty="0"/>
          </a:p>
        </p:txBody>
      </p:sp>
      <p:sp>
        <p:nvSpPr>
          <p:cNvPr id="5" name="Content Placeholder 2"/>
          <p:cNvSpPr txBox="1"/>
          <p:nvPr/>
        </p:nvSpPr>
        <p:spPr>
          <a:xfrm>
            <a:off x="6094228" y="1824444"/>
            <a:ext cx="5258391" cy="43513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Hypothetical testing</a:t>
            </a:r>
            <a:endParaRPr lang="en-US"/>
          </a:p>
          <a:p>
            <a:pPr lvl="1">
              <a:lnSpc>
                <a:spcPct val="100000"/>
              </a:lnSpc>
              <a:buFont typeface="Courier New" panose="02070309020205020404" pitchFamily="34" charset="0"/>
              <a:buChar char="o"/>
            </a:pPr>
            <a:r>
              <a:rPr lang="en-US" dirty="0"/>
              <a:t>Gene Genealogy interrogation (GGI)</a:t>
            </a:r>
            <a:endParaRPr lang="en-US" dirty="0"/>
          </a:p>
          <a:p>
            <a:pPr lvl="1">
              <a:lnSpc>
                <a:spcPct val="100000"/>
              </a:lnSpc>
              <a:buFont typeface="Courier New" panose="02070309020205020404" pitchFamily="34" charset="0"/>
              <a:buChar char="o"/>
            </a:pPr>
            <a:r>
              <a:rPr lang="en-US" dirty="0"/>
              <a:t>Gene-wise log-likelihood score (GLS), Site-wise log-likelihood score (SLS)</a:t>
            </a:r>
            <a:endParaRPr lang="en-US" dirty="0"/>
          </a:p>
          <a:p>
            <a:pPr lvl="1">
              <a:lnSpc>
                <a:spcPct val="100000"/>
              </a:lnSpc>
              <a:buFont typeface="Courier New" panose="02070309020205020404" pitchFamily="34" charset="0"/>
              <a:buChar char="o"/>
            </a:pPr>
            <a:r>
              <a:rPr lang="en-US" dirty="0"/>
              <a:t>KH, SH, AU test</a:t>
            </a:r>
            <a:endParaRPr lang="en-US" dirty="0"/>
          </a:p>
          <a:p>
            <a:pPr lvl="1">
              <a:lnSpc>
                <a:spcPct val="100000"/>
              </a:lnSpc>
              <a:buFont typeface="Courier New" panose="02070309020205020404" pitchFamily="34" charset="0"/>
              <a:buChar char="o"/>
            </a:pPr>
            <a:r>
              <a:rPr lang="en-US" dirty="0"/>
              <a:t>SOWH test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074920" y="1690688"/>
            <a:ext cx="6435091" cy="2444327"/>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Phylogenetic signal measurement</a:t>
            </a:r>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5517749" y="2600201"/>
                <a:ext cx="5317490" cy="30797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𝑎𝑏𝑠𝐷𝑖𝑓𝑓𝐺𝐶</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𝐺𝐶</m:t>
                              </m:r>
                              <m:r>
                                <a:rPr lang="en-US" b="0" i="1" baseline="-25000" smtClean="0">
                                  <a:latin typeface="Cambria Math" panose="02040503050406030204" pitchFamily="18" charset="0"/>
                                </a:rPr>
                                <m:t>𝑂𝑢𝑡</m:t>
                              </m:r>
                              <m:r>
                                <a:rPr lang="en-US" b="0" i="1" smtClean="0">
                                  <a:latin typeface="Cambria Math" panose="02040503050406030204" pitchFamily="18" charset="0"/>
                                </a:rPr>
                                <m:t>−</m:t>
                              </m:r>
                              <m:r>
                                <a:rPr lang="en-US" b="0" i="1" smtClean="0">
                                  <a:latin typeface="Cambria Math" panose="02040503050406030204" pitchFamily="18" charset="0"/>
                                </a:rPr>
                                <m:t>𝐺𝐶𝐼𝑛</m:t>
                              </m:r>
                              <m:r>
                                <a:rPr lang="en-US" b="0" i="1" baseline="-25000" smtClean="0">
                                  <a:latin typeface="Cambria Math" panose="02040503050406030204" pitchFamily="18" charset="0"/>
                                </a:rPr>
                                <m:t>𝑔</m:t>
                              </m:r>
                              <m:r>
                                <a:rPr lang="en-US" b="0" i="1" baseline="-25000" smtClean="0">
                                  <a:latin typeface="Cambria Math" panose="02040503050406030204" pitchFamily="18" charset="0"/>
                                </a:rPr>
                                <m:t>1</m:t>
                              </m:r>
                            </m:e>
                          </m:d>
                          <m:r>
                            <a:rPr lang="en-US" b="0" i="1" smtClean="0">
                              <a:latin typeface="Cambria Math" panose="02040503050406030204" pitchFamily="18" charset="0"/>
                            </a:rPr>
                            <m:t> −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𝐺𝐶</m:t>
                              </m:r>
                              <m:r>
                                <a:rPr lang="en-US" b="0" i="1" baseline="-25000" smtClean="0">
                                  <a:latin typeface="Cambria Math" panose="02040503050406030204" pitchFamily="18" charset="0"/>
                                </a:rPr>
                                <m:t>𝑂𝑢𝑡</m:t>
                              </m:r>
                              <m:r>
                                <a:rPr lang="en-US" b="0" i="1" smtClean="0">
                                  <a:latin typeface="Cambria Math" panose="02040503050406030204" pitchFamily="18" charset="0"/>
                                </a:rPr>
                                <m:t> −</m:t>
                              </m:r>
                              <m:r>
                                <a:rPr lang="en-US" b="0" i="1" smtClean="0">
                                  <a:latin typeface="Cambria Math" panose="02040503050406030204" pitchFamily="18" charset="0"/>
                                </a:rPr>
                                <m:t>𝐺𝐶𝐼𝑛𝑔</m:t>
                              </m:r>
                              <m:r>
                                <a:rPr lang="en-US" b="0" i="1" baseline="-25000" smtClean="0">
                                  <a:latin typeface="Cambria Math" panose="02040503050406030204" pitchFamily="18" charset="0"/>
                                </a:rPr>
                                <m:t>2</m:t>
                              </m:r>
                            </m:e>
                          </m:d>
                        </m:e>
                      </m:d>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5517749" y="2600201"/>
                <a:ext cx="5317490" cy="307975"/>
              </a:xfrm>
              <a:prstGeom prst="rect">
                <a:avLst/>
              </a:prstGeom>
              <a:blipFill rotWithShape="1">
                <a:blip r:embed="rId1"/>
                <a:stretch>
                  <a:fillRect l="-4" t="-166" r="-939" b="-1385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5517749" y="3290408"/>
                <a:ext cx="4614545" cy="55181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𝑎𝑏𝑠𝑅𝑎𝑡𝑖𝑜𝐿𝑒𝑛</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𝐸𝑣𝑜𝑙𝑅𝑎𝑡𝑒</m:t>
                              </m:r>
                              <m:r>
                                <a:rPr lang="en-US" b="0" i="1" baseline="-25000" smtClean="0">
                                  <a:latin typeface="Cambria Math" panose="02040503050406030204" pitchFamily="18" charset="0"/>
                                </a:rPr>
                                <m:t>𝐼𝑛𝑔</m:t>
                              </m:r>
                              <m:r>
                                <a:rPr lang="en-US" b="0" i="1" baseline="-25000" smtClean="0">
                                  <a:latin typeface="Cambria Math" panose="02040503050406030204" pitchFamily="18" charset="0"/>
                                </a:rPr>
                                <m:t>1</m:t>
                              </m:r>
                              <m:r>
                                <a:rPr lang="en-US" b="0" i="1" baseline="-25000" smtClean="0">
                                  <a:latin typeface="Cambria Math" panose="02040503050406030204" pitchFamily="18" charset="0"/>
                                </a:rPr>
                                <m:t> − </m:t>
                              </m:r>
                              <m:r>
                                <a:rPr lang="en-US" b="0" i="1" smtClean="0">
                                  <a:latin typeface="Cambria Math" panose="02040503050406030204" pitchFamily="18" charset="0"/>
                                </a:rPr>
                                <m:t>𝐸𝑣𝑜𝑙𝑅𝑎𝑡𝑒</m:t>
                              </m:r>
                              <m:r>
                                <a:rPr lang="en-US" b="0" i="1" baseline="-25000" smtClean="0">
                                  <a:latin typeface="Cambria Math" panose="02040503050406030204" pitchFamily="18" charset="0"/>
                                </a:rPr>
                                <m:t>𝐼𝑛𝑔</m:t>
                              </m:r>
                              <m:r>
                                <a:rPr lang="en-US" b="0" i="1" baseline="-25000" smtClean="0">
                                  <a:latin typeface="Cambria Math" panose="02040503050406030204" pitchFamily="18" charset="0"/>
                                </a:rPr>
                                <m:t>2</m:t>
                              </m:r>
                            </m:num>
                            <m:den>
                              <m:r>
                                <a:rPr lang="en-US" b="0" i="1" smtClean="0">
                                  <a:latin typeface="Cambria Math" panose="02040503050406030204" pitchFamily="18" charset="0"/>
                                </a:rPr>
                                <m:t>𝐸𝑣𝑜𝑙𝑅𝑎𝑡𝑒</m:t>
                              </m:r>
                              <m:r>
                                <a:rPr lang="en-US" b="0" i="1" baseline="-25000" smtClean="0">
                                  <a:latin typeface="Cambria Math" panose="02040503050406030204" pitchFamily="18" charset="0"/>
                                </a:rPr>
                                <m:t>𝐼𝑛𝑔</m:t>
                              </m:r>
                              <m:r>
                                <a:rPr lang="en-US" b="0" i="1" baseline="-25000" smtClean="0">
                                  <a:latin typeface="Cambria Math" panose="02040503050406030204" pitchFamily="18" charset="0"/>
                                </a:rPr>
                                <m:t>1</m:t>
                              </m:r>
                              <m:r>
                                <a:rPr lang="en-US" b="0" i="1" baseline="-25000" smtClean="0">
                                  <a:latin typeface="Cambria Math" panose="02040503050406030204" pitchFamily="18" charset="0"/>
                                </a:rPr>
                                <m:t>+</m:t>
                              </m:r>
                              <m:r>
                                <a:rPr lang="en-US" b="0" i="1" smtClean="0">
                                  <a:latin typeface="Cambria Math" panose="02040503050406030204" pitchFamily="18" charset="0"/>
                                </a:rPr>
                                <m:t>𝐸𝑣𝑜𝑙𝑅𝑎𝑡𝑒𝐼</m:t>
                              </m:r>
                              <m:r>
                                <a:rPr lang="en-US" b="0" i="1" baseline="-25000" smtClean="0">
                                  <a:latin typeface="Cambria Math" panose="02040503050406030204" pitchFamily="18" charset="0"/>
                                </a:rPr>
                                <m:t>𝑛𝑔</m:t>
                              </m:r>
                              <m:r>
                                <a:rPr lang="en-US" b="0" i="1" baseline="-25000" smtClean="0">
                                  <a:latin typeface="Cambria Math" panose="02040503050406030204" pitchFamily="18" charset="0"/>
                                </a:rPr>
                                <m:t>2</m:t>
                              </m:r>
                            </m:den>
                          </m:f>
                        </m:e>
                      </m:d>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5517749" y="3290408"/>
                <a:ext cx="4614545" cy="551815"/>
              </a:xfrm>
              <a:prstGeom prst="rect">
                <a:avLst/>
              </a:prstGeom>
              <a:blipFill rotWithShape="1">
                <a:blip r:embed="rId2"/>
                <a:stretch>
                  <a:fillRect l="-5" t="-86" r="-986" b="-727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838200" y="4427567"/>
                <a:ext cx="2978785" cy="81343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𝐷𝑉𝑀𝐶</m:t>
                      </m:r>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𝑛</m:t>
                              </m:r>
                            </m:sup>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baseline="-25000" smtClean="0">
                                      <a:latin typeface="Cambria Math" panose="02040503050406030204" pitchFamily="18" charset="0"/>
                                    </a:rPr>
                                    <m:t>𝑖</m:t>
                                  </m:r>
                                  <m:r>
                                    <a:rPr lang="en-US" b="0" i="1" smtClean="0">
                                      <a:latin typeface="Cambria Math" panose="02040503050406030204" pitchFamily="18" charset="0"/>
                                    </a:rPr>
                                    <m:t> −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d>
                            </m:e>
                          </m:nary>
                        </m:e>
                      </m:rad>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838200" y="4427567"/>
                <a:ext cx="2978785" cy="813435"/>
              </a:xfrm>
              <a:prstGeom prst="rect">
                <a:avLst/>
              </a:prstGeom>
              <a:blipFill rotWithShape="1">
                <a:blip r:embed="rId3"/>
                <a:stretch>
                  <a:fillRect t="-43" r="-1620" b="-464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838200" y="5747503"/>
                <a:ext cx="6116955" cy="75311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𝑅𝐶𝑉𝐹</m:t>
                      </m:r>
                      <m:r>
                        <a:rPr lang="en-US" b="0" i="0"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𝑛</m:t>
                          </m:r>
                        </m:sup>
                        <m:e>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𝐴𝑖</m:t>
                                  </m:r>
                                  <m:r>
                                    <a:rPr lang="en-US" b="0" i="1" smtClean="0">
                                      <a:latin typeface="Cambria Math" panose="02040503050406030204" pitchFamily="18" charset="0"/>
                                      <a:ea typeface="Cambria Math" panose="02040503050406030204" pitchFamily="18" charset="0"/>
                                    </a:rPr>
                                    <m:t> −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𝐴</m:t>
                                      </m:r>
                                    </m:e>
                                  </m:acc>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𝐶𝑖</m:t>
                                  </m:r>
                                  <m:r>
                                    <a:rPr lang="en-US" b="0" i="1" smtClean="0">
                                      <a:latin typeface="Cambria Math" panose="02040503050406030204" pitchFamily="18" charset="0"/>
                                      <a:ea typeface="Cambria Math" panose="02040503050406030204" pitchFamily="18" charset="0"/>
                                    </a:rPr>
                                    <m:t> −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𝐶</m:t>
                                      </m:r>
                                    </m:e>
                                  </m:acc>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𝐺𝑖</m:t>
                                  </m:r>
                                  <m:r>
                                    <a:rPr lang="en-US" b="0" i="1" smtClean="0">
                                      <a:latin typeface="Cambria Math" panose="02040503050406030204" pitchFamily="18" charset="0"/>
                                      <a:ea typeface="Cambria Math" panose="02040503050406030204" pitchFamily="18" charset="0"/>
                                    </a:rPr>
                                    <m:t> −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𝐺</m:t>
                                      </m:r>
                                    </m:e>
                                  </m:acc>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𝑇𝑖</m:t>
                                  </m:r>
                                  <m:r>
                                    <a:rPr lang="en-US" b="0" i="1" smtClean="0">
                                      <a:latin typeface="Cambria Math" panose="02040503050406030204" pitchFamily="18" charset="0"/>
                                      <a:ea typeface="Cambria Math" panose="02040503050406030204" pitchFamily="18" charset="0"/>
                                    </a:rPr>
                                    <m:t> −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𝑇</m:t>
                                      </m:r>
                                    </m:e>
                                  </m:acc>
                                </m:e>
                              </m:d>
                            </m:num>
                            <m:den>
                              <m:r>
                                <a:rPr lang="en-US" b="0" i="1" smtClean="0">
                                  <a:latin typeface="Cambria Math" panose="02040503050406030204" pitchFamily="18" charset="0"/>
                                </a:rPr>
                                <m:t>𝑛</m:t>
                              </m:r>
                            </m:den>
                          </m:f>
                        </m:e>
                      </m:nary>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838200" y="5747503"/>
                <a:ext cx="6116955" cy="753110"/>
              </a:xfrm>
              <a:prstGeom prst="rect">
                <a:avLst/>
              </a:prstGeom>
              <a:blipFill rotWithShape="1">
                <a:blip r:embed="rId4"/>
                <a:stretch>
                  <a:fillRect t="-16" r="-716" b="-512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838200" y="3429000"/>
                <a:ext cx="2031365" cy="75311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𝐸𝑣𝑜𝑙𝑅𝑎𝑡𝑒</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𝑋</m:t>
                          </m:r>
                          <m:r>
                            <a:rPr lang="en-US" b="0" i="1" baseline="-25000" smtClean="0">
                              <a:latin typeface="Cambria Math" panose="02040503050406030204" pitchFamily="18" charset="0"/>
                            </a:rPr>
                            <m:t>𝑖</m:t>
                          </m:r>
                        </m:e>
                      </m:nary>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838200" y="3429000"/>
                <a:ext cx="2031365" cy="753110"/>
              </a:xfrm>
              <a:prstGeom prst="rect">
                <a:avLst/>
              </a:prstGeom>
              <a:blipFill rotWithShape="1">
                <a:blip r:embed="rId5"/>
                <a:stretch>
                  <a:fillRect r="-2563" b="-514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838200" y="2516445"/>
                <a:ext cx="2824480" cy="75311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𝐺𝐶</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𝑛</m:t>
                          </m:r>
                        </m:sup>
                        <m:e>
                          <m:f>
                            <m:fPr>
                              <m:ctrlPr>
                                <a:rPr lang="en-US" b="0" i="1" smtClean="0">
                                  <a:latin typeface="Cambria Math" panose="02040503050406030204" pitchFamily="18" charset="0"/>
                                </a:rPr>
                              </m:ctrlPr>
                            </m:fPr>
                            <m:num>
                              <m:r>
                                <a:rPr lang="en-US" b="0" i="1" smtClean="0">
                                  <a:latin typeface="Cambria Math" panose="02040503050406030204" pitchFamily="18" charset="0"/>
                                </a:rPr>
                                <m:t>𝐺</m:t>
                              </m:r>
                              <m:r>
                                <a:rPr lang="en-US" b="0" i="1" baseline="-25000"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𝐶𝑖</m:t>
                              </m:r>
                            </m:num>
                            <m:den>
                              <m:r>
                                <a:rPr lang="en-US" b="0" i="1" smtClean="0">
                                  <a:latin typeface="Cambria Math" panose="02040503050406030204" pitchFamily="18" charset="0"/>
                                </a:rPr>
                                <m:t>𝐺</m:t>
                              </m:r>
                              <m:r>
                                <a:rPr lang="en-US" b="0" i="1" baseline="-25000"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𝐶𝑖</m:t>
                              </m:r>
                              <m:r>
                                <a:rPr lang="en-US" b="0" i="1" smtClean="0">
                                  <a:latin typeface="Cambria Math" panose="02040503050406030204" pitchFamily="18" charset="0"/>
                                </a:rPr>
                                <m:t>+</m:t>
                              </m:r>
                              <m:r>
                                <a:rPr lang="en-US" b="0" i="1" smtClean="0">
                                  <a:latin typeface="Cambria Math" panose="02040503050406030204" pitchFamily="18" charset="0"/>
                                </a:rPr>
                                <m:t>𝐴𝑖</m:t>
                              </m:r>
                              <m:r>
                                <a:rPr lang="en-US" b="0" i="1" smtClean="0">
                                  <a:latin typeface="Cambria Math" panose="02040503050406030204" pitchFamily="18" charset="0"/>
                                </a:rPr>
                                <m:t>+</m:t>
                              </m:r>
                              <m:r>
                                <a:rPr lang="en-US" b="0" i="1" smtClean="0">
                                  <a:latin typeface="Cambria Math" panose="02040503050406030204" pitchFamily="18" charset="0"/>
                                </a:rPr>
                                <m:t>𝑇𝑖</m:t>
                              </m:r>
                            </m:den>
                          </m:f>
                        </m:e>
                      </m:nary>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838200" y="2516445"/>
                <a:ext cx="2824480" cy="753110"/>
              </a:xfrm>
              <a:prstGeom prst="rect">
                <a:avLst/>
              </a:prstGeom>
              <a:blipFill rotWithShape="1">
                <a:blip r:embed="rId6"/>
                <a:stretch>
                  <a:fillRect t="-76" r="-1866" b="-50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6408251" y="4582863"/>
                <a:ext cx="4220631" cy="922020"/>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𝑋</m:t>
                    </m:r>
                    <m:r>
                      <a:rPr lang="en-US" b="0" i="1" baseline="-25000" smtClean="0">
                        <a:latin typeface="Cambria Math" panose="02040503050406030204" pitchFamily="18" charset="0"/>
                      </a:rPr>
                      <m:t>𝑖</m:t>
                    </m:r>
                    <m:r>
                      <a:rPr lang="en-US" b="0" i="1" smtClean="0">
                        <a:latin typeface="Cambria Math" panose="02040503050406030204" pitchFamily="18" charset="0"/>
                      </a:rPr>
                      <m:t> </m:t>
                    </m:r>
                  </m:oMath>
                </a14:m>
                <a:r>
                  <a:rPr lang="en-US" dirty="0"/>
                  <a:t>: Distance between root and taxon </a:t>
                </a:r>
                <a14:m>
                  <m:oMath xmlns:m="http://schemas.openxmlformats.org/officeDocument/2006/math">
                    <m:r>
                      <a:rPr lang="en-US" b="0" i="1" smtClean="0">
                        <a:latin typeface="Cambria Math" panose="02040503050406030204" pitchFamily="18" charset="0"/>
                      </a:rPr>
                      <m:t>𝑖</m:t>
                    </m:r>
                  </m:oMath>
                </a14:m>
                <a:endParaRPr lang="en-US" dirty="0"/>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 Taxon</a:t>
                </a:r>
                <a:endParaRPr lang="en-US" dirty="0"/>
              </a:p>
              <a:p>
                <a14:m>
                  <m:oMath xmlns:m="http://schemas.openxmlformats.org/officeDocument/2006/math">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𝐴𝑖</m:t>
                    </m:r>
                    <m:r>
                      <a:rPr lang="en-US" b="0" i="1" baseline="-25000" smtClean="0">
                        <a:latin typeface="Cambria Math" panose="02040503050406030204" pitchFamily="18" charset="0"/>
                        <a:ea typeface="Cambria Math" panose="02040503050406030204" pitchFamily="18" charset="0"/>
                      </a:rPr>
                      <m:t> </m:t>
                    </m:r>
                  </m:oMath>
                </a14:m>
                <a:r>
                  <a:rPr lang="en-US" dirty="0"/>
                  <a:t>: Base frequency of A for the </a:t>
                </a:r>
                <a14:m>
                  <m:oMath xmlns:m="http://schemas.openxmlformats.org/officeDocument/2006/math">
                    <m:r>
                      <a:rPr lang="en-US" b="0" i="1" smtClean="0">
                        <a:latin typeface="Cambria Math" panose="02040503050406030204" pitchFamily="18" charset="0"/>
                      </a:rPr>
                      <m:t>𝑖</m:t>
                    </m:r>
                  </m:oMath>
                </a14:m>
                <a:r>
                  <a:rPr lang="en-US" dirty="0" err="1"/>
                  <a:t>th</a:t>
                </a:r>
                <a:r>
                  <a:rPr lang="en-US" dirty="0"/>
                  <a:t> taxon </a:t>
                </a:r>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6408251" y="4582863"/>
                <a:ext cx="4220631" cy="922020"/>
              </a:xfrm>
              <a:prstGeom prst="rect">
                <a:avLst/>
              </a:prstGeom>
              <a:blipFill rotWithShape="1">
                <a:blip r:embed="rId7"/>
                <a:stretch>
                  <a:fillRect l="-11" t="-7" r="6" b="7"/>
                </a:stretch>
              </a:blipFill>
            </p:spPr>
            <p:txBody>
              <a:bodyPr/>
              <a:lstStyle/>
              <a:p>
                <a:r>
                  <a:rPr lang="zh-CN" altLang="en-US">
                    <a:noFill/>
                  </a:rPr>
                  <a:t> </a:t>
                </a:r>
              </a:p>
            </p:txBody>
          </p:sp>
        </mc:Fallback>
      </mc:AlternateContent>
      <p:sp>
        <p:nvSpPr>
          <p:cNvPr id="12" name="TextBox 11"/>
          <p:cNvSpPr txBox="1"/>
          <p:nvPr/>
        </p:nvSpPr>
        <p:spPr>
          <a:xfrm>
            <a:off x="838200" y="1825959"/>
            <a:ext cx="2392680" cy="398780"/>
          </a:xfrm>
          <a:prstGeom prst="rect">
            <a:avLst/>
          </a:prstGeom>
          <a:noFill/>
        </p:spPr>
        <p:txBody>
          <a:bodyPr wrap="none" rtlCol="0">
            <a:spAutoFit/>
          </a:bodyPr>
          <a:lstStyle/>
          <a:p>
            <a:r>
              <a:rPr lang="en-US" sz="2000" b="1" dirty="0"/>
              <a:t>Traditional</a:t>
            </a:r>
            <a:r>
              <a:rPr lang="en-US" sz="2000" dirty="0"/>
              <a:t> (all taxon)</a:t>
            </a:r>
            <a:endParaRPr lang="en-US" sz="2000" dirty="0"/>
          </a:p>
        </p:txBody>
      </p:sp>
      <p:sp>
        <p:nvSpPr>
          <p:cNvPr id="13" name="TextBox 12"/>
          <p:cNvSpPr txBox="1"/>
          <p:nvPr/>
        </p:nvSpPr>
        <p:spPr>
          <a:xfrm>
            <a:off x="6408249" y="1831277"/>
            <a:ext cx="3437890" cy="398780"/>
          </a:xfrm>
          <a:prstGeom prst="rect">
            <a:avLst/>
          </a:prstGeom>
          <a:noFill/>
        </p:spPr>
        <p:txBody>
          <a:bodyPr wrap="none" rtlCol="0">
            <a:spAutoFit/>
          </a:bodyPr>
          <a:lstStyle/>
          <a:p>
            <a:r>
              <a:rPr lang="en-US" sz="2000" b="1" dirty="0"/>
              <a:t>Novel</a:t>
            </a:r>
            <a:r>
              <a:rPr lang="en-US" sz="2000" dirty="0"/>
              <a:t> (taxon- or group-specific)</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tree&#10;&#10;Description automatically generated"/>
          <p:cNvPicPr>
            <a:picLocks noChangeAspect="1"/>
          </p:cNvPicPr>
          <p:nvPr/>
        </p:nvPicPr>
        <p:blipFill>
          <a:blip r:embed="rId1"/>
          <a:stretch>
            <a:fillRect/>
          </a:stretch>
        </p:blipFill>
        <p:spPr>
          <a:xfrm>
            <a:off x="0" y="0"/>
            <a:ext cx="12192000" cy="6858000"/>
          </a:xfrm>
          <a:prstGeom prst="rect">
            <a:avLst/>
          </a:prstGeom>
        </p:spPr>
      </p:pic>
      <p:sp>
        <p:nvSpPr>
          <p:cNvPr id="5" name="Rectangle 4"/>
          <p:cNvSpPr/>
          <p:nvPr/>
        </p:nvSpPr>
        <p:spPr>
          <a:xfrm>
            <a:off x="7672637" y="533330"/>
            <a:ext cx="3761945" cy="41189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dirty="0">
                <a:solidFill>
                  <a:schemeClr val="bg1"/>
                </a:solidFill>
              </a:rPr>
              <a:t>OUTGROUP</a:t>
            </a:r>
            <a:endParaRPr lang="en-US" b="1" dirty="0">
              <a:solidFill>
                <a:schemeClr val="bg1"/>
              </a:solidFill>
            </a:endParaRPr>
          </a:p>
        </p:txBody>
      </p:sp>
      <p:sp>
        <p:nvSpPr>
          <p:cNvPr id="2" name="Rectangle 1"/>
          <p:cNvSpPr/>
          <p:nvPr/>
        </p:nvSpPr>
        <p:spPr>
          <a:xfrm>
            <a:off x="7162484" y="991820"/>
            <a:ext cx="2762047" cy="41189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dirty="0">
                <a:solidFill>
                  <a:schemeClr val="bg1"/>
                </a:solidFill>
              </a:rPr>
              <a:t>INGROUP1</a:t>
            </a:r>
            <a:endParaRPr lang="en-US" b="1" dirty="0">
              <a:solidFill>
                <a:schemeClr val="bg1"/>
              </a:solidFill>
            </a:endParaRPr>
          </a:p>
        </p:txBody>
      </p:sp>
      <p:sp>
        <p:nvSpPr>
          <p:cNvPr id="3" name="Rectangle 2"/>
          <p:cNvSpPr/>
          <p:nvPr/>
        </p:nvSpPr>
        <p:spPr>
          <a:xfrm>
            <a:off x="4323091" y="1459501"/>
            <a:ext cx="7868909" cy="376564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dirty="0">
                <a:solidFill>
                  <a:schemeClr val="bg1"/>
                </a:solidFill>
              </a:rPr>
              <a:t>INGROUP2</a:t>
            </a:r>
            <a:endParaRPr lang="en-US" b="1"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black text and black text&#10;&#10;Description automatically generated"/>
          <p:cNvPicPr>
            <a:picLocks noChangeAspect="1"/>
          </p:cNvPicPr>
          <p:nvPr/>
        </p:nvPicPr>
        <p:blipFill>
          <a:blip r:embed="rId1"/>
          <a:srcRect t="66144" r="126" b="-157"/>
          <a:stretch>
            <a:fillRect/>
          </a:stretch>
        </p:blipFill>
        <p:spPr>
          <a:xfrm>
            <a:off x="3213035" y="3429000"/>
            <a:ext cx="7197285" cy="1969319"/>
          </a:xfrm>
          <a:prstGeom prst="rect">
            <a:avLst/>
          </a:prstGeom>
        </p:spPr>
      </p:pic>
      <p:pic>
        <p:nvPicPr>
          <p:cNvPr id="9" name="Picture 8" descr="A group of black text and black text&#10;&#10;Description automatically generated"/>
          <p:cNvPicPr>
            <a:picLocks noChangeAspect="1"/>
          </p:cNvPicPr>
          <p:nvPr/>
        </p:nvPicPr>
        <p:blipFill>
          <a:blip r:embed="rId1"/>
          <a:srcRect t="33229" r="126" b="36050"/>
          <a:stretch>
            <a:fillRect/>
          </a:stretch>
        </p:blipFill>
        <p:spPr>
          <a:xfrm>
            <a:off x="3213035" y="333751"/>
            <a:ext cx="7197285" cy="1778743"/>
          </a:xfrm>
          <a:prstGeom prst="rect">
            <a:avLst/>
          </a:prstGeom>
        </p:spPr>
      </p:pic>
      <p:sp>
        <p:nvSpPr>
          <p:cNvPr id="12" name="TextBox 11"/>
          <p:cNvSpPr txBox="1"/>
          <p:nvPr/>
        </p:nvSpPr>
        <p:spPr>
          <a:xfrm>
            <a:off x="2145117" y="2113645"/>
            <a:ext cx="3812632" cy="1322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1000" dirty="0"/>
              <a:t>Naylor 2025, Xu et al. 2023</a:t>
            </a:r>
            <a:r>
              <a:rPr lang="en-US" sz="1000" baseline="30000" dirty="0"/>
              <a:t>1</a:t>
            </a:r>
            <a:r>
              <a:rPr lang="en-US" sz="1000" dirty="0"/>
              <a:t>, Stein et al. 2018, Naylor et al. 2016, Aschliman et al. 2012</a:t>
            </a:r>
            <a:endParaRPr lang="en-US" sz="1000" dirty="0"/>
          </a:p>
          <a:p>
            <a:r>
              <a:rPr lang="en-US" sz="1000" dirty="0"/>
              <a:t>This study (19):</a:t>
            </a:r>
            <a:endParaRPr lang="en-US" sz="1000" dirty="0"/>
          </a:p>
          <a:p>
            <a:r>
              <a:rPr lang="en-US" sz="1000" dirty="0" err="1"/>
              <a:t>nt_wop</a:t>
            </a:r>
            <a:r>
              <a:rPr lang="en-US" sz="1000" dirty="0"/>
              <a:t>, </a:t>
            </a:r>
            <a:r>
              <a:rPr lang="en-US" sz="1000" dirty="0" err="1"/>
              <a:t>nt_wpc</a:t>
            </a:r>
            <a:r>
              <a:rPr lang="en-US" sz="1000" dirty="0"/>
              <a:t>, nt12_wpc, </a:t>
            </a:r>
            <a:r>
              <a:rPr lang="en-US" sz="1000" dirty="0" err="1"/>
              <a:t>aa_wop</a:t>
            </a:r>
            <a:r>
              <a:rPr lang="en-US" sz="1000" dirty="0"/>
              <a:t>, </a:t>
            </a:r>
            <a:r>
              <a:rPr lang="en-US" sz="1000" dirty="0" err="1"/>
              <a:t>aa_wpg</a:t>
            </a:r>
            <a:r>
              <a:rPr lang="en-US" sz="1000" dirty="0"/>
              <a:t>, </a:t>
            </a:r>
            <a:r>
              <a:rPr lang="en-US" sz="1000" dirty="0" err="1"/>
              <a:t>nt_outgroup_wpc</a:t>
            </a:r>
            <a:r>
              <a:rPr lang="en-US" sz="1000" dirty="0"/>
              <a:t>, </a:t>
            </a:r>
            <a:r>
              <a:rPr lang="en-US" sz="1000" dirty="0">
                <a:solidFill>
                  <a:srgbClr val="00B050"/>
                </a:solidFill>
              </a:rPr>
              <a:t>nt_300absDiffGC_wpc</a:t>
            </a:r>
            <a:r>
              <a:rPr lang="en-US" sz="1000" dirty="0"/>
              <a:t>, </a:t>
            </a:r>
            <a:r>
              <a:rPr lang="en-US" sz="1000" dirty="0" err="1"/>
              <a:t>nt_coal</a:t>
            </a:r>
            <a:r>
              <a:rPr lang="en-US" sz="1000" dirty="0"/>
              <a:t>, </a:t>
            </a:r>
            <a:r>
              <a:rPr lang="en-US" sz="1000" dirty="0">
                <a:solidFill>
                  <a:srgbClr val="FF0000"/>
                </a:solidFill>
              </a:rPr>
              <a:t>nt_300dvmc_coal</a:t>
            </a:r>
            <a:r>
              <a:rPr lang="en-US" sz="1000" dirty="0"/>
              <a:t>, </a:t>
            </a:r>
            <a:r>
              <a:rPr lang="en-US" sz="1000" dirty="0">
                <a:solidFill>
                  <a:srgbClr val="FF0000"/>
                </a:solidFill>
              </a:rPr>
              <a:t>nt_300evorate_coal</a:t>
            </a:r>
            <a:r>
              <a:rPr lang="en-US" sz="1000" dirty="0"/>
              <a:t>, </a:t>
            </a:r>
            <a:r>
              <a:rPr lang="en-US" sz="1000" dirty="0">
                <a:solidFill>
                  <a:srgbClr val="FF0000"/>
                </a:solidFill>
              </a:rPr>
              <a:t>nt_300nrcfv_coal</a:t>
            </a:r>
            <a:r>
              <a:rPr lang="en-US" sz="1000" dirty="0"/>
              <a:t>, </a:t>
            </a:r>
            <a:r>
              <a:rPr lang="en-US" sz="1000" dirty="0" err="1"/>
              <a:t>nt_rmHex_wpc</a:t>
            </a:r>
            <a:r>
              <a:rPr lang="en-US" sz="1000" dirty="0"/>
              <a:t>, </a:t>
            </a:r>
            <a:r>
              <a:rPr lang="en-US" sz="1000" dirty="0">
                <a:solidFill>
                  <a:srgbClr val="00B050"/>
                </a:solidFill>
              </a:rPr>
              <a:t>nt_300absRatioLen_wpc</a:t>
            </a:r>
            <a:r>
              <a:rPr lang="en-US" sz="1000" dirty="0"/>
              <a:t>, </a:t>
            </a:r>
            <a:r>
              <a:rPr lang="en-US" sz="1000" dirty="0" err="1"/>
              <a:t>nt_outgroup_coal</a:t>
            </a:r>
            <a:r>
              <a:rPr lang="en-US" sz="1000" dirty="0"/>
              <a:t>, </a:t>
            </a:r>
            <a:r>
              <a:rPr lang="en-US" sz="1000" dirty="0" err="1"/>
              <a:t>nt_rmHex_coal</a:t>
            </a:r>
            <a:r>
              <a:rPr lang="en-US" sz="1000" dirty="0"/>
              <a:t>, </a:t>
            </a:r>
            <a:r>
              <a:rPr lang="en-US" sz="1000" dirty="0">
                <a:solidFill>
                  <a:srgbClr val="00B050"/>
                </a:solidFill>
              </a:rPr>
              <a:t>nt_300absRatioLen_coal</a:t>
            </a:r>
            <a:r>
              <a:rPr lang="en-US" sz="1000" dirty="0"/>
              <a:t>, </a:t>
            </a:r>
            <a:r>
              <a:rPr lang="en-US" sz="1000" dirty="0" err="1"/>
              <a:t>aa_coal</a:t>
            </a:r>
            <a:r>
              <a:rPr lang="en-US" sz="1000" dirty="0"/>
              <a:t>, </a:t>
            </a:r>
            <a:r>
              <a:rPr lang="en-US" sz="1000" dirty="0">
                <a:solidFill>
                  <a:srgbClr val="00B050"/>
                </a:solidFill>
              </a:rPr>
              <a:t>nt_300absDiffGC_coal</a:t>
            </a:r>
            <a:endParaRPr lang="en-US" sz="1000" dirty="0">
              <a:solidFill>
                <a:srgbClr val="00B050"/>
              </a:solidFill>
            </a:endParaRPr>
          </a:p>
        </p:txBody>
      </p:sp>
      <p:sp>
        <p:nvSpPr>
          <p:cNvPr id="14" name="TextBox 13"/>
          <p:cNvSpPr txBox="1"/>
          <p:nvPr/>
        </p:nvSpPr>
        <p:spPr>
          <a:xfrm>
            <a:off x="6151793" y="2113645"/>
            <a:ext cx="2743200" cy="706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1000" dirty="0"/>
              <a:t>Gaitan-Espitia et al. 2016</a:t>
            </a:r>
            <a:endParaRPr lang="en-US" dirty="0"/>
          </a:p>
          <a:p>
            <a:r>
              <a:rPr lang="en-US" sz="1000" dirty="0"/>
              <a:t>This study (2):</a:t>
            </a:r>
            <a:endParaRPr lang="en-US" sz="1000" dirty="0"/>
          </a:p>
          <a:p>
            <a:r>
              <a:rPr lang="en-US" sz="1000" dirty="0">
                <a:solidFill>
                  <a:srgbClr val="FF0000"/>
                </a:solidFill>
              </a:rPr>
              <a:t>nt_300eovrate_wpc</a:t>
            </a:r>
            <a:r>
              <a:rPr lang="en-US" sz="1000" dirty="0"/>
              <a:t>, </a:t>
            </a:r>
            <a:endParaRPr lang="en-US" sz="1000" dirty="0"/>
          </a:p>
          <a:p>
            <a:r>
              <a:rPr lang="en-US" sz="1000" dirty="0">
                <a:solidFill>
                  <a:srgbClr val="FF0000"/>
                </a:solidFill>
              </a:rPr>
              <a:t>nt_300nrcfv_wpc</a:t>
            </a:r>
            <a:endParaRPr lang="en-US" sz="1000" dirty="0">
              <a:solidFill>
                <a:srgbClr val="FF0000"/>
              </a:solidFill>
            </a:endParaRPr>
          </a:p>
        </p:txBody>
      </p:sp>
      <p:sp>
        <p:nvSpPr>
          <p:cNvPr id="16" name="TextBox 15"/>
          <p:cNvSpPr txBox="1"/>
          <p:nvPr/>
        </p:nvSpPr>
        <p:spPr>
          <a:xfrm>
            <a:off x="8086961" y="2113645"/>
            <a:ext cx="2743200" cy="706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1000" dirty="0" err="1"/>
              <a:t>Kousteni</a:t>
            </a:r>
            <a:r>
              <a:rPr lang="en-US" sz="1000" dirty="0"/>
              <a:t> et al. 2021, Amaral et al. 2018</a:t>
            </a:r>
            <a:endParaRPr lang="en-US" dirty="0"/>
          </a:p>
          <a:p>
            <a:r>
              <a:rPr lang="en-US" sz="1000" dirty="0"/>
              <a:t>da Cunha 2017</a:t>
            </a:r>
            <a:endParaRPr lang="en-US" sz="1000" dirty="0"/>
          </a:p>
          <a:p>
            <a:r>
              <a:rPr lang="en-US" sz="1000" dirty="0"/>
              <a:t>This study (1):</a:t>
            </a:r>
            <a:endParaRPr lang="en-US" sz="1000" dirty="0"/>
          </a:p>
          <a:p>
            <a:r>
              <a:rPr lang="en-US" sz="1000" dirty="0">
                <a:solidFill>
                  <a:srgbClr val="FF0000"/>
                </a:solidFill>
              </a:rPr>
              <a:t>nt_300dvmc_wpc</a:t>
            </a:r>
            <a:endParaRPr lang="en-US" sz="1000" dirty="0">
              <a:solidFill>
                <a:srgbClr val="FF0000"/>
              </a:solidFill>
            </a:endParaRPr>
          </a:p>
        </p:txBody>
      </p:sp>
      <p:sp>
        <p:nvSpPr>
          <p:cNvPr id="18" name="TextBox 17"/>
          <p:cNvSpPr txBox="1"/>
          <p:nvPr/>
        </p:nvSpPr>
        <p:spPr>
          <a:xfrm>
            <a:off x="6151795" y="5075144"/>
            <a:ext cx="2743200" cy="116840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1000" dirty="0"/>
              <a:t>Li et al. 2012</a:t>
            </a:r>
            <a:r>
              <a:rPr lang="en-US" sz="1000" baseline="30000" dirty="0"/>
              <a:t>1</a:t>
            </a:r>
            <a:r>
              <a:rPr lang="en-US" sz="1000" dirty="0"/>
              <a:t> </a:t>
            </a:r>
            <a:endParaRPr lang="en-US" sz="1000" dirty="0"/>
          </a:p>
          <a:p>
            <a:r>
              <a:rPr lang="en-US" sz="1000" dirty="0"/>
              <a:t>This study (14):</a:t>
            </a:r>
            <a:endParaRPr lang="en-US" sz="1000" dirty="0"/>
          </a:p>
          <a:p>
            <a:r>
              <a:rPr lang="en-US" sz="1000" dirty="0" err="1"/>
              <a:t>nt_wop</a:t>
            </a:r>
            <a:r>
              <a:rPr lang="en-US" sz="1000" dirty="0"/>
              <a:t>, </a:t>
            </a:r>
            <a:r>
              <a:rPr lang="en-US" sz="1000" dirty="0" err="1"/>
              <a:t>nt_wpc</a:t>
            </a:r>
            <a:r>
              <a:rPr lang="en-US" sz="1000" dirty="0"/>
              <a:t>, nt12_wpc, </a:t>
            </a:r>
            <a:r>
              <a:rPr lang="en-US" sz="1000" dirty="0" err="1"/>
              <a:t>aa_wop</a:t>
            </a:r>
            <a:r>
              <a:rPr lang="en-US" sz="1000" dirty="0"/>
              <a:t>, </a:t>
            </a:r>
            <a:r>
              <a:rPr lang="en-US" sz="1000" dirty="0" err="1"/>
              <a:t>aa_wpg</a:t>
            </a:r>
            <a:r>
              <a:rPr lang="en-US" sz="1000" dirty="0"/>
              <a:t>, </a:t>
            </a:r>
            <a:r>
              <a:rPr lang="en-US" sz="1000" dirty="0" err="1"/>
              <a:t>nt_outgroup_wpc</a:t>
            </a:r>
            <a:r>
              <a:rPr lang="en-US" sz="1000" dirty="0"/>
              <a:t>, </a:t>
            </a:r>
            <a:r>
              <a:rPr lang="en-US" sz="1000" dirty="0">
                <a:solidFill>
                  <a:srgbClr val="00B050"/>
                </a:solidFill>
              </a:rPr>
              <a:t>nt_300absDiffGC_wpc</a:t>
            </a:r>
            <a:r>
              <a:rPr lang="en-US" sz="1000" dirty="0"/>
              <a:t>, </a:t>
            </a:r>
            <a:r>
              <a:rPr lang="en-US" sz="1000" dirty="0" err="1"/>
              <a:t>nt_coal</a:t>
            </a:r>
            <a:r>
              <a:rPr lang="en-US" sz="1000" dirty="0"/>
              <a:t>, </a:t>
            </a:r>
            <a:r>
              <a:rPr lang="en-US" sz="1000" dirty="0">
                <a:solidFill>
                  <a:srgbClr val="FF0000"/>
                </a:solidFill>
              </a:rPr>
              <a:t>nt_300dvmc_coa</a:t>
            </a:r>
            <a:r>
              <a:rPr lang="en-US" sz="1000" dirty="0"/>
              <a:t>l, </a:t>
            </a:r>
            <a:r>
              <a:rPr lang="en-US" sz="1000" dirty="0">
                <a:solidFill>
                  <a:srgbClr val="FF0000"/>
                </a:solidFill>
              </a:rPr>
              <a:t>nt_300evorate_coal</a:t>
            </a:r>
            <a:r>
              <a:rPr lang="en-US" sz="1000" dirty="0"/>
              <a:t>, </a:t>
            </a:r>
            <a:r>
              <a:rPr lang="en-US" sz="1000" dirty="0">
                <a:solidFill>
                  <a:srgbClr val="FF0000"/>
                </a:solidFill>
              </a:rPr>
              <a:t>nt_300nrcfv_coal</a:t>
            </a:r>
            <a:r>
              <a:rPr lang="en-US" sz="1000" dirty="0"/>
              <a:t>, </a:t>
            </a:r>
            <a:r>
              <a:rPr lang="en-US" sz="1000" dirty="0">
                <a:solidFill>
                  <a:srgbClr val="FF0000"/>
                </a:solidFill>
              </a:rPr>
              <a:t>nt_300evorate_wpc</a:t>
            </a:r>
            <a:r>
              <a:rPr lang="en-US" sz="1000" dirty="0"/>
              <a:t>, </a:t>
            </a:r>
            <a:r>
              <a:rPr lang="en-US" sz="1000" dirty="0">
                <a:solidFill>
                  <a:srgbClr val="FF0000"/>
                </a:solidFill>
              </a:rPr>
              <a:t>nt_300nrcfv_wpc</a:t>
            </a:r>
            <a:r>
              <a:rPr lang="en-US" sz="1000" dirty="0"/>
              <a:t>, </a:t>
            </a:r>
            <a:r>
              <a:rPr lang="en-US" sz="1000" dirty="0">
                <a:solidFill>
                  <a:srgbClr val="FF0000"/>
                </a:solidFill>
              </a:rPr>
              <a:t>nt_300dvmc_wpc</a:t>
            </a:r>
            <a:endParaRPr lang="en-US" sz="1000" dirty="0">
              <a:solidFill>
                <a:srgbClr val="FF0000"/>
              </a:solidFill>
            </a:endParaRPr>
          </a:p>
        </p:txBody>
      </p:sp>
      <p:sp>
        <p:nvSpPr>
          <p:cNvPr id="20" name="TextBox 19"/>
          <p:cNvSpPr txBox="1"/>
          <p:nvPr/>
        </p:nvSpPr>
        <p:spPr>
          <a:xfrm>
            <a:off x="8086961" y="5075144"/>
            <a:ext cx="2743200" cy="245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1000" dirty="0"/>
              <a:t>Carvalho 1996</a:t>
            </a:r>
            <a:r>
              <a:rPr lang="en-US" sz="1000" baseline="30000" dirty="0"/>
              <a:t>2</a:t>
            </a:r>
            <a:r>
              <a:rPr lang="en-US" sz="1000" dirty="0"/>
              <a:t>, Shirai 1996</a:t>
            </a:r>
            <a:r>
              <a:rPr lang="en-US" sz="1000" baseline="30000" dirty="0"/>
              <a:t>2</a:t>
            </a:r>
            <a:endParaRPr lang="en-US" sz="1000" baseline="30000" dirty="0"/>
          </a:p>
        </p:txBody>
      </p:sp>
      <p:sp>
        <p:nvSpPr>
          <p:cNvPr id="22" name="TextBox 21"/>
          <p:cNvSpPr txBox="1"/>
          <p:nvPr/>
        </p:nvSpPr>
        <p:spPr>
          <a:xfrm>
            <a:off x="2145117" y="5075144"/>
            <a:ext cx="3811155" cy="1322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1000" dirty="0"/>
              <a:t>Naylor 2025, Xu et al. 2023</a:t>
            </a:r>
            <a:r>
              <a:rPr lang="en-US" sz="1000" baseline="30000" dirty="0"/>
              <a:t>1</a:t>
            </a:r>
            <a:r>
              <a:rPr lang="en-US" sz="1000" dirty="0"/>
              <a:t>, </a:t>
            </a:r>
            <a:endParaRPr lang="en-US" dirty="0"/>
          </a:p>
          <a:p>
            <a:r>
              <a:rPr lang="en-US" sz="1000" dirty="0" err="1"/>
              <a:t>Kousteni</a:t>
            </a:r>
            <a:r>
              <a:rPr lang="en-US" sz="1000" dirty="0"/>
              <a:t> et al. 2021, Stein et al. 2018</a:t>
            </a:r>
            <a:endParaRPr lang="en-US" dirty="0"/>
          </a:p>
          <a:p>
            <a:r>
              <a:rPr lang="en-US" sz="1000" dirty="0"/>
              <a:t>Amaral et al. 2018, da Cunha 2017</a:t>
            </a:r>
            <a:endParaRPr lang="en-US" sz="1000" dirty="0"/>
          </a:p>
          <a:p>
            <a:r>
              <a:rPr lang="en-US" sz="1000" dirty="0"/>
              <a:t>Naylor et al. 2016, Aschliman et al. 2012</a:t>
            </a:r>
            <a:endParaRPr lang="en-US" sz="1000" dirty="0"/>
          </a:p>
          <a:p>
            <a:r>
              <a:rPr lang="en-US" sz="1000" dirty="0"/>
              <a:t>This study (8):</a:t>
            </a:r>
            <a:endParaRPr lang="en-US" sz="1000" dirty="0"/>
          </a:p>
          <a:p>
            <a:r>
              <a:rPr lang="en-US" sz="1000" dirty="0" err="1"/>
              <a:t>nt_rmHex_wpc</a:t>
            </a:r>
            <a:r>
              <a:rPr lang="en-US" sz="1000" dirty="0"/>
              <a:t>, </a:t>
            </a:r>
            <a:r>
              <a:rPr lang="en-US" sz="1000" dirty="0">
                <a:solidFill>
                  <a:srgbClr val="00B050"/>
                </a:solidFill>
              </a:rPr>
              <a:t>nt_300absRatioLen_wpc</a:t>
            </a:r>
            <a:r>
              <a:rPr lang="en-US" sz="1000" dirty="0"/>
              <a:t>, </a:t>
            </a:r>
            <a:r>
              <a:rPr lang="en-US" sz="1000" dirty="0" err="1"/>
              <a:t>nt_outgroup_coal</a:t>
            </a:r>
            <a:r>
              <a:rPr lang="en-US" sz="1000" dirty="0"/>
              <a:t>, </a:t>
            </a:r>
            <a:r>
              <a:rPr lang="en-US" sz="1000" dirty="0" err="1"/>
              <a:t>nt_rmHex_coal</a:t>
            </a:r>
            <a:r>
              <a:rPr lang="en-US" sz="1000" dirty="0"/>
              <a:t>, </a:t>
            </a:r>
            <a:r>
              <a:rPr lang="en-US" sz="1000" dirty="0">
                <a:solidFill>
                  <a:srgbClr val="00B050"/>
                </a:solidFill>
              </a:rPr>
              <a:t>nt_300absDiffGC_coal</a:t>
            </a:r>
            <a:r>
              <a:rPr lang="en-US" sz="1000" dirty="0"/>
              <a:t>, nt12_coal, </a:t>
            </a:r>
            <a:r>
              <a:rPr lang="en-US" sz="1000" dirty="0" err="1"/>
              <a:t>aa_coal</a:t>
            </a:r>
            <a:r>
              <a:rPr lang="en-US" sz="1000" dirty="0"/>
              <a:t>, </a:t>
            </a:r>
            <a:r>
              <a:rPr lang="en-US" sz="1000" dirty="0">
                <a:solidFill>
                  <a:srgbClr val="00B050"/>
                </a:solidFill>
              </a:rPr>
              <a:t>nt_300absRatioLen_coal</a:t>
            </a:r>
            <a:endParaRPr lang="en-US" sz="1000" dirty="0">
              <a:solidFill>
                <a:srgbClr val="00B050"/>
              </a:solidFill>
            </a:endParaRPr>
          </a:p>
        </p:txBody>
      </p:sp>
      <p:sp>
        <p:nvSpPr>
          <p:cNvPr id="24" name="TextBox 23"/>
          <p:cNvSpPr txBox="1"/>
          <p:nvPr/>
        </p:nvSpPr>
        <p:spPr>
          <a:xfrm>
            <a:off x="9693729" y="6551248"/>
            <a:ext cx="2498271" cy="245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1000" baseline="30000" dirty="0"/>
              <a:t>1</a:t>
            </a:r>
            <a:r>
              <a:rPr lang="en-US" sz="1000" dirty="0"/>
              <a:t> Only nuclear genes </a:t>
            </a:r>
            <a:r>
              <a:rPr lang="en-US" sz="1000" baseline="30000" dirty="0"/>
              <a:t>2</a:t>
            </a:r>
            <a:r>
              <a:rPr lang="en-US" sz="1000" dirty="0"/>
              <a:t> Morphological data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What is systematics?</a:t>
            </a:r>
            <a:endParaRPr lang="en-US" altLang="zh-CN"/>
          </a:p>
        </p:txBody>
      </p:sp>
      <p:sp>
        <p:nvSpPr>
          <p:cNvPr id="3" name="内容占位符 2"/>
          <p:cNvSpPr>
            <a:spLocks noGrp="1"/>
          </p:cNvSpPr>
          <p:nvPr>
            <p:ph idx="1"/>
          </p:nvPr>
        </p:nvSpPr>
        <p:spPr/>
        <p:txBody>
          <a:bodyPr>
            <a:normAutofit/>
          </a:bodyPr>
          <a:p>
            <a:pPr>
              <a:lnSpc>
                <a:spcPct val="110000"/>
              </a:lnSpc>
            </a:pPr>
            <a:r>
              <a:rPr lang="zh-CN" altLang="en-US"/>
              <a:t>Taxonomy – the orderly classification of organisms and other objects </a:t>
            </a:r>
            <a:endParaRPr lang="zh-CN" altLang="en-US"/>
          </a:p>
          <a:p>
            <a:pPr>
              <a:lnSpc>
                <a:spcPct val="110000"/>
              </a:lnSpc>
            </a:pPr>
            <a:r>
              <a:rPr lang="zh-CN" altLang="en-US"/>
              <a:t>Systematics – scientific study of the diversity of organisms</a:t>
            </a:r>
            <a:endParaRPr lang="zh-CN" altLang="en-US"/>
          </a:p>
          <a:p>
            <a:pPr lvl="1">
              <a:lnSpc>
                <a:spcPct val="110000"/>
              </a:lnSpc>
            </a:pPr>
            <a:r>
              <a:rPr lang="zh-CN" altLang="en-US"/>
              <a:t>Classification – arrangement into groups</a:t>
            </a:r>
            <a:endParaRPr lang="zh-CN" altLang="en-US"/>
          </a:p>
          <a:p>
            <a:pPr lvl="1">
              <a:lnSpc>
                <a:spcPct val="110000"/>
              </a:lnSpc>
            </a:pPr>
            <a:r>
              <a:rPr lang="zh-CN" altLang="en-US"/>
              <a:t>Nomenclature – scientific names</a:t>
            </a:r>
            <a:endParaRPr lang="zh-CN" altLang="en-US"/>
          </a:p>
          <a:p>
            <a:pPr lvl="1">
              <a:lnSpc>
                <a:spcPct val="110000"/>
              </a:lnSpc>
            </a:pPr>
            <a:r>
              <a:rPr lang="zh-CN" altLang="en-US"/>
              <a:t>Phylogenetics – evolutionary histor</a:t>
            </a:r>
            <a:r>
              <a:rPr lang="en-US" altLang="zh-CN"/>
              <a:t>y</a:t>
            </a:r>
            <a:endParaRPr lang="en-US" altLang="zh-C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graph&#10;&#10;Description automatically generated"/>
          <p:cNvPicPr>
            <a:picLocks noGrp="1" noChangeAspect="1"/>
          </p:cNvPicPr>
          <p:nvPr>
            <p:ph idx="1"/>
          </p:nvPr>
        </p:nvPicPr>
        <p:blipFill>
          <a:blip r:embed="rId1"/>
          <a:stretch>
            <a:fillRect/>
          </a:stretch>
        </p:blipFill>
        <p:spPr>
          <a:xfrm>
            <a:off x="430212" y="1685925"/>
            <a:ext cx="6264276" cy="4344988"/>
          </a:xfrm>
        </p:spPr>
      </p:pic>
      <p:pic>
        <p:nvPicPr>
          <p:cNvPr id="5" name="Picture 4"/>
          <p:cNvPicPr>
            <a:picLocks noChangeAspect="1"/>
          </p:cNvPicPr>
          <p:nvPr/>
        </p:nvPicPr>
        <p:blipFill>
          <a:blip r:embed="rId2"/>
          <a:srcRect l="7785" t="236" r="16589" b="-36"/>
          <a:stretch>
            <a:fillRect/>
          </a:stretch>
        </p:blipFill>
        <p:spPr>
          <a:xfrm>
            <a:off x="6690391" y="1712119"/>
            <a:ext cx="5180604" cy="4360076"/>
          </a:xfrm>
          <a:prstGeom prst="rect">
            <a:avLst/>
          </a:prstGeom>
        </p:spPr>
      </p:pic>
      <p:sp>
        <p:nvSpPr>
          <p:cNvPr id="6" name="TextBox 5"/>
          <p:cNvSpPr txBox="1"/>
          <p:nvPr/>
        </p:nvSpPr>
        <p:spPr>
          <a:xfrm>
            <a:off x="6692900" y="1219200"/>
            <a:ext cx="5588000" cy="460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dirty="0"/>
              <a:t>Correlations among phylogenetic signals</a:t>
            </a:r>
            <a:endParaRPr lang="en-US" sz="2400" dirty="0"/>
          </a:p>
        </p:txBody>
      </p:sp>
      <p:sp>
        <p:nvSpPr>
          <p:cNvPr id="7" name="TextBox 6"/>
          <p:cNvSpPr txBox="1"/>
          <p:nvPr/>
        </p:nvSpPr>
        <p:spPr>
          <a:xfrm>
            <a:off x="431800" y="1219200"/>
            <a:ext cx="5892800" cy="460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dirty="0"/>
              <a:t>Distribution for each phylogenetic signals</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hristmas tree.jpg                                             00064B5DMacintosh HD                   BEF75204:"/>
          <p:cNvPicPr>
            <a:picLocks noChangeAspect="1" noChangeArrowheads="1"/>
          </p:cNvPicPr>
          <p:nvPr/>
        </p:nvPicPr>
        <p:blipFill>
          <a:blip r:embed="rId1"/>
          <a:srcRect/>
          <a:stretch>
            <a:fillRect/>
          </a:stretch>
        </p:blipFill>
        <p:spPr bwMode="auto">
          <a:xfrm>
            <a:off x="2247265" y="76200"/>
            <a:ext cx="4155440" cy="6786245"/>
          </a:xfrm>
          <a:prstGeom prst="rect">
            <a:avLst/>
          </a:prstGeom>
          <a:noFill/>
          <a:ln w="9525">
            <a:noFill/>
            <a:miter lim="800000"/>
            <a:headEnd/>
            <a:tailEnd/>
          </a:ln>
        </p:spPr>
      </p:pic>
      <p:sp>
        <p:nvSpPr>
          <p:cNvPr id="7" name="TextBox 6"/>
          <p:cNvSpPr txBox="1"/>
          <p:nvPr/>
        </p:nvSpPr>
        <p:spPr>
          <a:xfrm>
            <a:off x="7924800" y="2311400"/>
            <a:ext cx="2328545" cy="666115"/>
          </a:xfrm>
          <a:prstGeom prst="rect">
            <a:avLst/>
          </a:prstGeom>
          <a:noFill/>
        </p:spPr>
        <p:txBody>
          <a:bodyPr wrap="none" rtlCol="0">
            <a:spAutoFit/>
          </a:bodyPr>
          <a:lstStyle/>
          <a:p>
            <a:r>
              <a:rPr lang="en-US" sz="3735" dirty="0" smtClean="0"/>
              <a:t>Thank you!</a:t>
            </a:r>
            <a:endParaRPr lang="en-US" sz="3735"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1"/>
          <a:stretch>
            <a:fillRect/>
          </a:stretch>
        </p:blipFill>
        <p:spPr>
          <a:xfrm>
            <a:off x="1507067" y="905933"/>
            <a:ext cx="8669867" cy="4538133"/>
          </a:xfrm>
          <a:prstGeom prst="rect">
            <a:avLst/>
          </a:prstGeom>
          <a:noFill/>
          <a:ln w="9525">
            <a:noFill/>
          </a:ln>
        </p:spPr>
      </p:pic>
      <p:sp>
        <p:nvSpPr>
          <p:cNvPr id="2" name="文本框 1"/>
          <p:cNvSpPr txBox="1"/>
          <p:nvPr/>
        </p:nvSpPr>
        <p:spPr>
          <a:xfrm>
            <a:off x="4224020" y="6217920"/>
            <a:ext cx="4064000" cy="583565"/>
          </a:xfrm>
          <a:prstGeom prst="rect">
            <a:avLst/>
          </a:prstGeom>
          <a:noFill/>
        </p:spPr>
        <p:txBody>
          <a:bodyPr wrap="square" rtlCol="0">
            <a:spAutoFit/>
          </a:bodyPr>
          <a:p>
            <a:r>
              <a:rPr lang="en-US" altLang="zh-CN" sz="3200"/>
              <a:t>Time for a tea break!</a:t>
            </a:r>
            <a:endParaRPr lang="en-US" altLang="zh-CN" sz="3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What is molecular systematics?</a:t>
            </a:r>
            <a:endParaRPr lang="en-US" altLang="zh-CN"/>
          </a:p>
        </p:txBody>
      </p:sp>
      <p:sp>
        <p:nvSpPr>
          <p:cNvPr id="3" name="内容占位符 2"/>
          <p:cNvSpPr>
            <a:spLocks noGrp="1"/>
          </p:cNvSpPr>
          <p:nvPr>
            <p:ph idx="1"/>
          </p:nvPr>
        </p:nvSpPr>
        <p:spPr/>
        <p:txBody>
          <a:bodyPr>
            <a:normAutofit lnSpcReduction="10000"/>
          </a:bodyPr>
          <a:p>
            <a:pPr>
              <a:lnSpc>
                <a:spcPct val="130000"/>
              </a:lnSpc>
            </a:pPr>
            <a:r>
              <a:rPr lang="en-US" altLang="zh-CN"/>
              <a:t>Using molecular data to</a:t>
            </a:r>
            <a:endParaRPr lang="en-US" altLang="zh-CN"/>
          </a:p>
          <a:p>
            <a:pPr lvl="1">
              <a:lnSpc>
                <a:spcPct val="130000"/>
              </a:lnSpc>
            </a:pPr>
            <a:r>
              <a:rPr lang="en-US" altLang="zh-CN" sz="3735"/>
              <a:t>delimitate species</a:t>
            </a:r>
            <a:endParaRPr lang="en-US" altLang="zh-CN" sz="3735"/>
          </a:p>
          <a:p>
            <a:pPr lvl="1">
              <a:lnSpc>
                <a:spcPct val="130000"/>
              </a:lnSpc>
            </a:pPr>
            <a:r>
              <a:rPr lang="en-US" altLang="zh-CN" sz="3735"/>
              <a:t>reconstruct phylogenies</a:t>
            </a:r>
            <a:endParaRPr lang="en-US" altLang="zh-CN" sz="3735"/>
          </a:p>
          <a:p>
            <a:pPr lvl="1">
              <a:lnSpc>
                <a:spcPct val="130000"/>
              </a:lnSpc>
            </a:pPr>
            <a:r>
              <a:rPr lang="en-US" altLang="zh-CN" sz="3735"/>
              <a:t>propose classification</a:t>
            </a:r>
            <a:endParaRPr lang="zh-CN" altLang="en-US"/>
          </a:p>
          <a:p>
            <a:pPr marL="0" indent="0">
              <a:buNone/>
            </a:pPr>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600" y="274955"/>
            <a:ext cx="10972800" cy="741045"/>
          </a:xfrm>
        </p:spPr>
        <p:txBody>
          <a:bodyPr>
            <a:normAutofit fontScale="90000"/>
          </a:bodyPr>
          <a:p>
            <a:r>
              <a:rPr lang="en-US" altLang="zh-CN">
                <a:sym typeface="+mn-ea"/>
              </a:rPr>
              <a:t>Why high-throughput molecular systematics?</a:t>
            </a:r>
            <a:endParaRPr lang="zh-CN" altLang="en-US"/>
          </a:p>
        </p:txBody>
      </p:sp>
      <p:sp>
        <p:nvSpPr>
          <p:cNvPr id="3" name="内容占位符 2"/>
          <p:cNvSpPr>
            <a:spLocks noGrp="1"/>
          </p:cNvSpPr>
          <p:nvPr>
            <p:ph idx="1"/>
          </p:nvPr>
        </p:nvSpPr>
        <p:spPr>
          <a:xfrm>
            <a:off x="609600" y="990600"/>
            <a:ext cx="6858635" cy="5579110"/>
          </a:xfrm>
        </p:spPr>
        <p:txBody>
          <a:bodyPr>
            <a:normAutofit lnSpcReduction="10000"/>
          </a:bodyPr>
          <a:p>
            <a:pPr>
              <a:lnSpc>
                <a:spcPct val="120000"/>
              </a:lnSpc>
            </a:pPr>
            <a:r>
              <a:rPr lang="zh-CN" altLang="en-US" sz="2500"/>
              <a:t>Papers based on</a:t>
            </a:r>
            <a:r>
              <a:rPr lang="zh-CN" altLang="en-US" sz="2500">
                <a:solidFill>
                  <a:srgbClr val="FF0000"/>
                </a:solidFill>
              </a:rPr>
              <a:t> few taxa and single molecular markers (for example, including only mitochondrial or chloroplast genes or genomes)</a:t>
            </a:r>
            <a:r>
              <a:rPr lang="zh-CN" altLang="en-US" sz="2500"/>
              <a:t> will not be considered for publication. Papers based </a:t>
            </a:r>
            <a:r>
              <a:rPr lang="zh-CN" altLang="en-US" sz="2500">
                <a:solidFill>
                  <a:srgbClr val="FF0000"/>
                </a:solidFill>
              </a:rPr>
              <a:t>on a few molecular markers obtained by legacy PCR-Sanger methods</a:t>
            </a:r>
            <a:r>
              <a:rPr lang="zh-CN" altLang="en-US" sz="2500"/>
              <a:t>, although acceptable in principle, will receive low priority or will be considered only in exceptional cases. Well into the genomics-era, MPE aspires to publish papers based on genome-wide datasets obtained by next-gen approaches. Multi-locus datasets which attempt to provide signal from across the genome are a minimum requirement.</a:t>
            </a:r>
            <a:endParaRPr lang="zh-CN" altLang="en-US" sz="2500"/>
          </a:p>
        </p:txBody>
      </p:sp>
      <p:pic>
        <p:nvPicPr>
          <p:cNvPr id="7" name="图片 6"/>
          <p:cNvPicPr>
            <a:picLocks noChangeAspect="1"/>
          </p:cNvPicPr>
          <p:nvPr>
            <p:custDataLst>
              <p:tags r:id="rId1"/>
            </p:custDataLst>
          </p:nvPr>
        </p:nvPicPr>
        <p:blipFill>
          <a:blip r:embed="rId2"/>
          <a:stretch>
            <a:fillRect/>
          </a:stretch>
        </p:blipFill>
        <p:spPr>
          <a:xfrm>
            <a:off x="7823200" y="1193800"/>
            <a:ext cx="3869267" cy="51189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Why high-throughput molecular systematics?</a:t>
            </a:r>
            <a:endParaRPr lang="en-US" altLang="zh-CN"/>
          </a:p>
        </p:txBody>
      </p:sp>
      <p:pic>
        <p:nvPicPr>
          <p:cNvPr id="8" name="Picture 2" descr="Figure1.jpg                                                    000A0446Macintosh HD                   BEF75204:"/>
          <p:cNvPicPr>
            <a:picLocks noChangeAspect="1" noChangeArrowheads="1"/>
          </p:cNvPicPr>
          <p:nvPr>
            <p:custDataLst>
              <p:tags r:id="rId1"/>
            </p:custDataLst>
          </p:nvPr>
        </p:nvPicPr>
        <p:blipFill>
          <a:blip r:embed="rId2"/>
          <a:srcRect/>
          <a:stretch>
            <a:fillRect/>
          </a:stretch>
        </p:blipFill>
        <p:spPr bwMode="auto">
          <a:xfrm>
            <a:off x="914400" y="1224280"/>
            <a:ext cx="6035675" cy="5633720"/>
          </a:xfrm>
          <a:prstGeom prst="rect">
            <a:avLst/>
          </a:prstGeom>
          <a:noFill/>
        </p:spPr>
      </p:pic>
      <p:sp>
        <p:nvSpPr>
          <p:cNvPr id="5" name="TextBox 3"/>
          <p:cNvSpPr txBox="1"/>
          <p:nvPr>
            <p:custDataLst>
              <p:tags r:id="rId3"/>
            </p:custDataLst>
          </p:nvPr>
        </p:nvSpPr>
        <p:spPr>
          <a:xfrm>
            <a:off x="7772400" y="2743200"/>
            <a:ext cx="4043680" cy="2225675"/>
          </a:xfrm>
          <a:prstGeom prst="rect">
            <a:avLst/>
          </a:prstGeom>
          <a:noFill/>
        </p:spPr>
        <p:txBody>
          <a:bodyPr wrap="square" rtlCol="0">
            <a:noAutofit/>
          </a:bodyPr>
          <a:p>
            <a:pPr algn="ctr"/>
            <a:r>
              <a:rPr lang="en-US" sz="1865" dirty="0" smtClean="0">
                <a:latin typeface="Times New Roman" panose="02020603050405020304"/>
                <a:cs typeface="Times New Roman" panose="02020603050405020304"/>
              </a:rPr>
              <a:t>ML phylogenies of teleosts based on nuclear genes, zic1, myh6, </a:t>
            </a:r>
            <a:endParaRPr lang="en-US" sz="1865" dirty="0" smtClean="0">
              <a:latin typeface="Times New Roman" panose="02020603050405020304"/>
              <a:cs typeface="Times New Roman" panose="02020603050405020304"/>
            </a:endParaRPr>
          </a:p>
          <a:p>
            <a:pPr algn="ctr"/>
            <a:r>
              <a:rPr lang="en-US" sz="1865" dirty="0" smtClean="0">
                <a:latin typeface="Times New Roman" panose="02020603050405020304"/>
                <a:cs typeface="Times New Roman" panose="02020603050405020304"/>
              </a:rPr>
              <a:t>RYR3, </a:t>
            </a:r>
            <a:r>
              <a:rPr lang="en-US" sz="1865" dirty="0" err="1" smtClean="0">
                <a:latin typeface="Times New Roman" panose="02020603050405020304"/>
                <a:cs typeface="Times New Roman" panose="02020603050405020304"/>
              </a:rPr>
              <a:t>Ptc</a:t>
            </a:r>
            <a:r>
              <a:rPr lang="en-US" sz="1865" dirty="0" smtClean="0">
                <a:latin typeface="Times New Roman" panose="02020603050405020304"/>
                <a:cs typeface="Times New Roman" panose="02020603050405020304"/>
              </a:rPr>
              <a:t>, tbr1, ENC1, </a:t>
            </a:r>
            <a:r>
              <a:rPr lang="en-US" sz="1865" dirty="0" err="1" smtClean="0">
                <a:latin typeface="Times New Roman" panose="02020603050405020304"/>
                <a:cs typeface="Times New Roman" panose="02020603050405020304"/>
              </a:rPr>
              <a:t>Gylt</a:t>
            </a:r>
            <a:r>
              <a:rPr lang="en-US" sz="1865" dirty="0" smtClean="0">
                <a:latin typeface="Times New Roman" panose="02020603050405020304"/>
                <a:cs typeface="Times New Roman" panose="02020603050405020304"/>
              </a:rPr>
              <a:t>, SH3PX3, plagl2, and sreb2.</a:t>
            </a:r>
            <a:endParaRPr lang="en-US" sz="1865" dirty="0">
              <a:latin typeface="Times New Roman" panose="02020603050405020304"/>
              <a:cs typeface="Times New Roman" panose="020206030504050203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35" dirty="0" smtClean="0">
                <a:latin typeface="Times New Roman" panose="02020603050405020304"/>
                <a:ea typeface="+mn-ea"/>
                <a:cs typeface="Times New Roman" panose="02020603050405020304"/>
              </a:rPr>
              <a:t>Reasons for inconsistent results</a:t>
            </a:r>
            <a:endParaRPr lang="en-US" sz="5335" dirty="0">
              <a:latin typeface="Times New Roman" panose="02020603050405020304"/>
              <a:ea typeface="+mn-ea"/>
              <a:cs typeface="Times New Roman" panose="02020603050405020304"/>
            </a:endParaRPr>
          </a:p>
        </p:txBody>
      </p:sp>
      <p:sp>
        <p:nvSpPr>
          <p:cNvPr id="3" name="Content Placeholder 2"/>
          <p:cNvSpPr>
            <a:spLocks noGrp="1"/>
          </p:cNvSpPr>
          <p:nvPr>
            <p:ph idx="1"/>
          </p:nvPr>
        </p:nvSpPr>
        <p:spPr/>
        <p:txBody>
          <a:bodyPr>
            <a:normAutofit fontScale="90000" lnSpcReduction="20000"/>
          </a:bodyPr>
          <a:lstStyle/>
          <a:p>
            <a:pPr>
              <a:spcAft>
                <a:spcPts val="1200"/>
              </a:spcAft>
            </a:pPr>
            <a:r>
              <a:rPr lang="en-US" sz="3465" dirty="0" smtClean="0">
                <a:latin typeface="Times New Roman" panose="02020603050405020304"/>
                <a:cs typeface="Times New Roman" panose="02020603050405020304"/>
              </a:rPr>
              <a:t>Sampling error (characters and taxa)</a:t>
            </a:r>
            <a:endParaRPr lang="en-US" sz="3465" dirty="0" smtClean="0">
              <a:latin typeface="Times New Roman" panose="02020603050405020304"/>
              <a:cs typeface="Times New Roman" panose="02020603050405020304"/>
            </a:endParaRPr>
          </a:p>
          <a:p>
            <a:pPr>
              <a:spcAft>
                <a:spcPts val="1200"/>
              </a:spcAft>
            </a:pPr>
            <a:r>
              <a:rPr lang="en-US" sz="3465" dirty="0" smtClean="0">
                <a:latin typeface="Times New Roman" panose="02020603050405020304"/>
                <a:cs typeface="Times New Roman" panose="02020603050405020304"/>
              </a:rPr>
              <a:t>Systematic error (</a:t>
            </a:r>
            <a:r>
              <a:rPr lang="en-US" sz="2935" dirty="0" smtClean="0">
                <a:latin typeface="Times New Roman" panose="02020603050405020304"/>
                <a:cs typeface="Times New Roman" panose="02020603050405020304"/>
              </a:rPr>
              <a:t>model misspecification)</a:t>
            </a:r>
            <a:endParaRPr lang="en-US" sz="2935" dirty="0" smtClean="0">
              <a:latin typeface="Times New Roman" panose="02020603050405020304"/>
              <a:cs typeface="Times New Roman" panose="02020603050405020304"/>
            </a:endParaRPr>
          </a:p>
          <a:p>
            <a:pPr lvl="2">
              <a:spcAft>
                <a:spcPts val="1200"/>
              </a:spcAft>
            </a:pPr>
            <a:r>
              <a:rPr lang="en-US" sz="2535" dirty="0" smtClean="0">
                <a:latin typeface="Times New Roman" panose="02020603050405020304"/>
                <a:cs typeface="Times New Roman" panose="02020603050405020304"/>
              </a:rPr>
              <a:t>Long branch attraction</a:t>
            </a:r>
            <a:endParaRPr lang="en-US" sz="2535" dirty="0" smtClean="0">
              <a:latin typeface="Times New Roman" panose="02020603050405020304"/>
              <a:cs typeface="Times New Roman" panose="02020603050405020304"/>
            </a:endParaRPr>
          </a:p>
          <a:p>
            <a:pPr lvl="2">
              <a:spcAft>
                <a:spcPts val="1200"/>
              </a:spcAft>
            </a:pPr>
            <a:r>
              <a:rPr lang="en-US" sz="2535" dirty="0" smtClean="0">
                <a:latin typeface="Times New Roman" panose="02020603050405020304"/>
                <a:cs typeface="Times New Roman" panose="02020603050405020304"/>
              </a:rPr>
              <a:t>Base compositional bias</a:t>
            </a:r>
            <a:endParaRPr lang="en-US" sz="2535" dirty="0" smtClean="0">
              <a:latin typeface="Times New Roman" panose="02020603050405020304"/>
              <a:cs typeface="Times New Roman" panose="02020603050405020304"/>
            </a:endParaRPr>
          </a:p>
          <a:p>
            <a:pPr lvl="2">
              <a:spcAft>
                <a:spcPts val="1200"/>
              </a:spcAft>
            </a:pPr>
            <a:r>
              <a:rPr lang="en-US" sz="2535" dirty="0" smtClean="0">
                <a:latin typeface="Times New Roman" panose="02020603050405020304"/>
                <a:cs typeface="Times New Roman" panose="02020603050405020304"/>
              </a:rPr>
              <a:t>Heterotachy (variation in rate of change)</a:t>
            </a:r>
            <a:endParaRPr lang="en-US" sz="2535" dirty="0" smtClean="0">
              <a:latin typeface="Times New Roman" panose="02020603050405020304"/>
              <a:cs typeface="Times New Roman" panose="02020603050405020304"/>
            </a:endParaRPr>
          </a:p>
          <a:p>
            <a:pPr marL="342900" lvl="1" indent="-342900">
              <a:spcAft>
                <a:spcPts val="1200"/>
              </a:spcAft>
              <a:buFont typeface="Arial" panose="020B0604020202020204"/>
              <a:buChar char="•"/>
            </a:pPr>
            <a:r>
              <a:rPr lang="en-US" sz="3465" dirty="0" smtClean="0">
                <a:latin typeface="Times New Roman" panose="02020603050405020304"/>
                <a:cs typeface="Times New Roman" panose="02020603050405020304"/>
              </a:rPr>
              <a:t>Gene tree vs. species tree</a:t>
            </a:r>
            <a:endParaRPr lang="en-US" sz="3465" dirty="0" smtClean="0">
              <a:latin typeface="Times New Roman" panose="02020603050405020304"/>
              <a:cs typeface="Times New Roman" panose="02020603050405020304"/>
            </a:endParaRPr>
          </a:p>
          <a:p>
            <a:pPr lvl="2">
              <a:spcAft>
                <a:spcPts val="1200"/>
              </a:spcAft>
            </a:pPr>
            <a:r>
              <a:rPr lang="en-US" sz="2535" dirty="0" smtClean="0">
                <a:latin typeface="Times New Roman" panose="02020603050405020304"/>
                <a:cs typeface="Times New Roman" panose="02020603050405020304"/>
              </a:rPr>
              <a:t>Incomplete lineage sorting</a:t>
            </a:r>
            <a:endParaRPr lang="en-US" sz="2535" dirty="0" smtClean="0">
              <a:latin typeface="Times New Roman" panose="02020603050405020304"/>
              <a:cs typeface="Times New Roman" panose="02020603050405020304"/>
            </a:endParaRPr>
          </a:p>
          <a:p>
            <a:pPr lvl="2">
              <a:spcAft>
                <a:spcPts val="1200"/>
              </a:spcAft>
            </a:pPr>
            <a:r>
              <a:rPr lang="en-US" sz="2535" dirty="0" err="1" smtClean="0">
                <a:latin typeface="Times New Roman" panose="02020603050405020304"/>
                <a:cs typeface="Times New Roman" panose="02020603050405020304"/>
              </a:rPr>
              <a:t>Paralogy</a:t>
            </a:r>
            <a:endParaRPr lang="en-US" sz="2535" dirty="0" smtClean="0">
              <a:latin typeface="Times New Roman" panose="02020603050405020304"/>
              <a:cs typeface="Times New Roman" panose="02020603050405020304"/>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914400" y="-635"/>
            <a:ext cx="10363200" cy="991235"/>
          </a:xfrm>
          <a:prstGeom prst="rect">
            <a:avLst/>
          </a:prstGeom>
          <a:noFill/>
          <a:ln w="9525">
            <a:noFill/>
            <a:miter lim="800000"/>
          </a:ln>
          <a:effectLst/>
        </p:spPr>
        <p:txBody>
          <a:bodyPr anchor="ctr"/>
          <a:lstStyle/>
          <a:p>
            <a:pPr algn="ctr" eaLnBrk="1" hangingPunct="1"/>
            <a:r>
              <a:rPr lang="en-US" altLang="zh-CN" sz="5865" dirty="0" smtClean="0">
                <a:solidFill>
                  <a:schemeClr val="tx2"/>
                </a:solidFill>
              </a:rPr>
              <a:t>Null model of phylogenetics</a:t>
            </a:r>
            <a:endParaRPr lang="en-US" sz="5865" dirty="0">
              <a:solidFill>
                <a:schemeClr val="tx2"/>
              </a:solidFill>
            </a:endParaRPr>
          </a:p>
        </p:txBody>
      </p:sp>
      <p:sp>
        <p:nvSpPr>
          <p:cNvPr id="62467" name="Rectangle 3"/>
          <p:cNvSpPr>
            <a:spLocks noChangeArrowheads="1"/>
          </p:cNvSpPr>
          <p:nvPr/>
        </p:nvSpPr>
        <p:spPr bwMode="auto">
          <a:xfrm>
            <a:off x="5181600" y="1274233"/>
            <a:ext cx="6705600" cy="5812367"/>
          </a:xfrm>
          <a:prstGeom prst="rect">
            <a:avLst/>
          </a:prstGeom>
          <a:noFill/>
          <a:ln w="9525">
            <a:noFill/>
            <a:miter lim="800000"/>
          </a:ln>
          <a:effectLst/>
        </p:spPr>
        <p:txBody>
          <a:bodyPr/>
          <a:lstStyle/>
          <a:p>
            <a:pPr marL="342900" indent="-342900" eaLnBrk="1" hangingPunct="1">
              <a:lnSpc>
                <a:spcPct val="90000"/>
              </a:lnSpc>
              <a:spcBef>
                <a:spcPct val="20000"/>
              </a:spcBef>
              <a:buFontTx/>
              <a:buChar char="•"/>
            </a:pPr>
            <a:r>
              <a:rPr lang="en-US" sz="2400" dirty="0"/>
              <a:t>Topology and branch length</a:t>
            </a:r>
            <a:endParaRPr lang="en-US" sz="2400" dirty="0"/>
          </a:p>
          <a:p>
            <a:pPr marL="342900" indent="-342900" eaLnBrk="1" hangingPunct="1">
              <a:lnSpc>
                <a:spcPct val="90000"/>
              </a:lnSpc>
              <a:spcBef>
                <a:spcPct val="20000"/>
              </a:spcBef>
              <a:buFontTx/>
              <a:buChar char="•"/>
            </a:pPr>
            <a:endParaRPr lang="en-US" sz="2400" dirty="0" smtClean="0"/>
          </a:p>
          <a:p>
            <a:pPr marL="342900" indent="-342900" eaLnBrk="1" hangingPunct="1">
              <a:lnSpc>
                <a:spcPct val="90000"/>
              </a:lnSpc>
              <a:spcBef>
                <a:spcPct val="20000"/>
              </a:spcBef>
              <a:buFontTx/>
              <a:buChar char="•"/>
            </a:pPr>
            <a:endParaRPr lang="en-US" sz="2400" dirty="0" smtClean="0"/>
          </a:p>
          <a:p>
            <a:pPr marL="342900" indent="-342900" eaLnBrk="1" hangingPunct="1">
              <a:lnSpc>
                <a:spcPct val="90000"/>
              </a:lnSpc>
              <a:spcBef>
                <a:spcPct val="20000"/>
              </a:spcBef>
              <a:buFontTx/>
              <a:buChar char="•"/>
            </a:pPr>
            <a:endParaRPr lang="en-US" sz="2400" dirty="0" smtClean="0"/>
          </a:p>
          <a:p>
            <a:pPr marL="342900" indent="-342900" eaLnBrk="1" hangingPunct="1">
              <a:lnSpc>
                <a:spcPct val="90000"/>
              </a:lnSpc>
              <a:spcBef>
                <a:spcPct val="20000"/>
              </a:spcBef>
              <a:buFontTx/>
              <a:buChar char="•"/>
            </a:pPr>
            <a:endParaRPr lang="en-US" sz="2400" dirty="0"/>
          </a:p>
          <a:p>
            <a:pPr marL="342900" indent="-342900" eaLnBrk="1" hangingPunct="1">
              <a:lnSpc>
                <a:spcPct val="90000"/>
              </a:lnSpc>
              <a:spcBef>
                <a:spcPct val="20000"/>
              </a:spcBef>
              <a:buFontTx/>
              <a:buChar char="•"/>
            </a:pPr>
            <a:r>
              <a:rPr lang="en-US" sz="2400" dirty="0"/>
              <a:t>Substitution matrix</a:t>
            </a:r>
            <a:endParaRPr lang="en-US" sz="2400" dirty="0"/>
          </a:p>
          <a:p>
            <a:pPr marL="342900" indent="-342900" eaLnBrk="1" hangingPunct="1">
              <a:lnSpc>
                <a:spcPct val="90000"/>
              </a:lnSpc>
              <a:spcBef>
                <a:spcPct val="20000"/>
              </a:spcBef>
            </a:pPr>
            <a:r>
              <a:rPr lang="en-US" sz="2400" dirty="0"/>
              <a:t>     </a:t>
            </a:r>
            <a:r>
              <a:rPr lang="en-US" sz="2135" dirty="0" err="1"/>
              <a:t>r</a:t>
            </a:r>
            <a:r>
              <a:rPr lang="en-US" sz="2135" baseline="-25000" dirty="0" err="1"/>
              <a:t>TC</a:t>
            </a:r>
            <a:r>
              <a:rPr lang="en-US" sz="2135" dirty="0"/>
              <a:t> (= </a:t>
            </a:r>
            <a:r>
              <a:rPr lang="en-US" sz="2135" dirty="0" err="1"/>
              <a:t>r</a:t>
            </a:r>
            <a:r>
              <a:rPr lang="en-US" sz="2135" baseline="-25000" dirty="0" err="1"/>
              <a:t>CT</a:t>
            </a:r>
            <a:r>
              <a:rPr lang="en-US" sz="2135" dirty="0"/>
              <a:t>), </a:t>
            </a:r>
            <a:r>
              <a:rPr lang="en-US" sz="2135" dirty="0" err="1"/>
              <a:t>r</a:t>
            </a:r>
            <a:r>
              <a:rPr lang="en-US" sz="2135" baseline="-25000" dirty="0" err="1"/>
              <a:t>TA</a:t>
            </a:r>
            <a:r>
              <a:rPr lang="en-US" sz="2135" dirty="0"/>
              <a:t> (= </a:t>
            </a:r>
            <a:r>
              <a:rPr lang="en-US" sz="2135" dirty="0" err="1"/>
              <a:t>r</a:t>
            </a:r>
            <a:r>
              <a:rPr lang="en-US" sz="2135" baseline="-25000" dirty="0" err="1"/>
              <a:t>AT</a:t>
            </a:r>
            <a:r>
              <a:rPr lang="en-US" sz="2135" dirty="0"/>
              <a:t>), </a:t>
            </a:r>
            <a:r>
              <a:rPr lang="en-US" sz="2135" dirty="0" err="1"/>
              <a:t>r</a:t>
            </a:r>
            <a:r>
              <a:rPr lang="en-US" sz="2135" baseline="-25000" dirty="0" err="1"/>
              <a:t>TG</a:t>
            </a:r>
            <a:r>
              <a:rPr lang="en-US" sz="2135" dirty="0"/>
              <a:t> (= </a:t>
            </a:r>
            <a:r>
              <a:rPr lang="en-US" sz="2135" dirty="0" err="1"/>
              <a:t>r</a:t>
            </a:r>
            <a:r>
              <a:rPr lang="en-US" sz="2135" baseline="-25000" dirty="0" err="1"/>
              <a:t>GT</a:t>
            </a:r>
            <a:r>
              <a:rPr lang="en-US" sz="2135" dirty="0"/>
              <a:t>)</a:t>
            </a:r>
            <a:endParaRPr lang="en-US" sz="2135" dirty="0"/>
          </a:p>
          <a:p>
            <a:pPr marL="342900" indent="-342900" eaLnBrk="1" hangingPunct="1">
              <a:lnSpc>
                <a:spcPct val="90000"/>
              </a:lnSpc>
              <a:spcBef>
                <a:spcPct val="20000"/>
              </a:spcBef>
            </a:pPr>
            <a:r>
              <a:rPr lang="en-US" sz="2135" dirty="0"/>
              <a:t>       </a:t>
            </a:r>
            <a:r>
              <a:rPr lang="en-US" sz="2135" dirty="0" err="1"/>
              <a:t>r</a:t>
            </a:r>
            <a:r>
              <a:rPr lang="en-US" sz="2135" baseline="-25000" dirty="0" err="1"/>
              <a:t>CA</a:t>
            </a:r>
            <a:r>
              <a:rPr lang="en-US" sz="2135" dirty="0"/>
              <a:t> (= </a:t>
            </a:r>
            <a:r>
              <a:rPr lang="en-US" sz="2135" dirty="0" err="1"/>
              <a:t>r</a:t>
            </a:r>
            <a:r>
              <a:rPr lang="en-US" sz="2135" baseline="-25000" dirty="0" err="1"/>
              <a:t>AC</a:t>
            </a:r>
            <a:r>
              <a:rPr lang="en-US" sz="2135" dirty="0"/>
              <a:t>), </a:t>
            </a:r>
            <a:r>
              <a:rPr lang="en-US" sz="2135" dirty="0" err="1"/>
              <a:t>r</a:t>
            </a:r>
            <a:r>
              <a:rPr lang="en-US" sz="2135" baseline="-25000" dirty="0" err="1"/>
              <a:t>CG</a:t>
            </a:r>
            <a:r>
              <a:rPr lang="en-US" sz="2135" dirty="0"/>
              <a:t> (= </a:t>
            </a:r>
            <a:r>
              <a:rPr lang="en-US" sz="2135" dirty="0" err="1"/>
              <a:t>r</a:t>
            </a:r>
            <a:r>
              <a:rPr lang="en-US" sz="2135" baseline="-25000" dirty="0" err="1"/>
              <a:t>GC</a:t>
            </a:r>
            <a:r>
              <a:rPr lang="en-US" sz="2135" dirty="0"/>
              <a:t>)</a:t>
            </a:r>
            <a:endParaRPr lang="en-US" sz="2135" dirty="0"/>
          </a:p>
          <a:p>
            <a:pPr marL="342900" indent="-342900" eaLnBrk="1" hangingPunct="1">
              <a:lnSpc>
                <a:spcPct val="90000"/>
              </a:lnSpc>
              <a:spcBef>
                <a:spcPct val="20000"/>
              </a:spcBef>
            </a:pPr>
            <a:r>
              <a:rPr lang="en-US" sz="2135" dirty="0"/>
              <a:t>       </a:t>
            </a:r>
            <a:r>
              <a:rPr lang="en-US" sz="2135" dirty="0" err="1"/>
              <a:t>r</a:t>
            </a:r>
            <a:r>
              <a:rPr lang="en-US" sz="2135" baseline="-25000" dirty="0" err="1"/>
              <a:t>AG</a:t>
            </a:r>
            <a:r>
              <a:rPr lang="en-US" sz="2135" dirty="0"/>
              <a:t> (= </a:t>
            </a:r>
            <a:r>
              <a:rPr lang="en-US" sz="2135" dirty="0" err="1"/>
              <a:t>r</a:t>
            </a:r>
            <a:r>
              <a:rPr lang="en-US" sz="2135" baseline="-25000" dirty="0" err="1"/>
              <a:t>GA</a:t>
            </a:r>
            <a:r>
              <a:rPr lang="en-US" sz="2135" dirty="0"/>
              <a:t>)</a:t>
            </a:r>
            <a:endParaRPr lang="en-US" sz="2135" dirty="0"/>
          </a:p>
          <a:p>
            <a:pPr marL="342900" indent="-342900" eaLnBrk="1" hangingPunct="1">
              <a:lnSpc>
                <a:spcPct val="90000"/>
              </a:lnSpc>
              <a:spcBef>
                <a:spcPct val="20000"/>
              </a:spcBef>
            </a:pPr>
            <a:endParaRPr lang="en-US" sz="2400" dirty="0"/>
          </a:p>
          <a:p>
            <a:pPr marL="342900" indent="-342900" eaLnBrk="1" hangingPunct="1">
              <a:lnSpc>
                <a:spcPct val="90000"/>
              </a:lnSpc>
              <a:spcBef>
                <a:spcPct val="20000"/>
              </a:spcBef>
              <a:buFontTx/>
              <a:buChar char="•"/>
            </a:pPr>
            <a:r>
              <a:rPr lang="en-US" sz="2400" dirty="0"/>
              <a:t>Stationary base frequencies</a:t>
            </a:r>
            <a:endParaRPr lang="en-US" sz="2400" dirty="0"/>
          </a:p>
          <a:p>
            <a:pPr marL="342900" indent="-342900" eaLnBrk="1" hangingPunct="1">
              <a:lnSpc>
                <a:spcPct val="90000"/>
              </a:lnSpc>
              <a:spcBef>
                <a:spcPct val="20000"/>
              </a:spcBef>
            </a:pPr>
            <a:r>
              <a:rPr lang="en-US" sz="2400" dirty="0"/>
              <a:t>     </a:t>
            </a:r>
            <a:r>
              <a:rPr lang="en-US" sz="2135" dirty="0" err="1"/>
              <a:t>f</a:t>
            </a:r>
            <a:r>
              <a:rPr lang="en-US" sz="2135" baseline="-25000" dirty="0" err="1"/>
              <a:t>T</a:t>
            </a:r>
            <a:r>
              <a:rPr lang="en-US" sz="2135" dirty="0"/>
              <a:t>, </a:t>
            </a:r>
            <a:r>
              <a:rPr lang="en-US" sz="2135" dirty="0" err="1"/>
              <a:t>f</a:t>
            </a:r>
            <a:r>
              <a:rPr lang="en-US" sz="2135" baseline="-25000" dirty="0" err="1"/>
              <a:t>C</a:t>
            </a:r>
            <a:r>
              <a:rPr lang="en-US" sz="2135" dirty="0"/>
              <a:t>, </a:t>
            </a:r>
            <a:r>
              <a:rPr lang="en-US" sz="2135" dirty="0" err="1"/>
              <a:t>f</a:t>
            </a:r>
            <a:r>
              <a:rPr lang="en-US" sz="2135" baseline="-25000" dirty="0" err="1"/>
              <a:t>A</a:t>
            </a:r>
            <a:r>
              <a:rPr lang="en-US" sz="2135" dirty="0"/>
              <a:t>, </a:t>
            </a:r>
            <a:r>
              <a:rPr lang="en-US" sz="2135" dirty="0" err="1"/>
              <a:t>f</a:t>
            </a:r>
            <a:r>
              <a:rPr lang="en-US" sz="2135" baseline="-25000" dirty="0" err="1"/>
              <a:t>G</a:t>
            </a:r>
            <a:r>
              <a:rPr lang="en-US" sz="2135" dirty="0"/>
              <a:t>, </a:t>
            </a:r>
            <a:endParaRPr lang="en-US" sz="2135" dirty="0"/>
          </a:p>
        </p:txBody>
      </p:sp>
      <p:pic>
        <p:nvPicPr>
          <p:cNvPr id="62468" name="Picture 4" descr="&#10;Picture 2.png                                                  00064B5DMacintosh HD                   BEF75204:"/>
          <p:cNvPicPr>
            <a:picLocks noChangeAspect="1" noChangeArrowheads="1"/>
          </p:cNvPicPr>
          <p:nvPr/>
        </p:nvPicPr>
        <p:blipFill>
          <a:blip r:embed="rId1"/>
          <a:srcRect/>
          <a:stretch>
            <a:fillRect/>
          </a:stretch>
        </p:blipFill>
        <p:spPr bwMode="auto">
          <a:xfrm>
            <a:off x="1828800" y="2849033"/>
            <a:ext cx="2844800" cy="1778000"/>
          </a:xfrm>
          <a:prstGeom prst="rect">
            <a:avLst/>
          </a:prstGeom>
          <a:noFill/>
          <a:ln w="9525">
            <a:noFill/>
            <a:miter lim="800000"/>
            <a:headEnd/>
            <a:tailEnd/>
          </a:ln>
          <a:effectLst/>
        </p:spPr>
      </p:pic>
      <p:sp>
        <p:nvSpPr>
          <p:cNvPr id="62469" name="Rectangle 5"/>
          <p:cNvSpPr>
            <a:spLocks noChangeArrowheads="1"/>
          </p:cNvSpPr>
          <p:nvPr/>
        </p:nvSpPr>
        <p:spPr bwMode="auto">
          <a:xfrm>
            <a:off x="736600" y="2743200"/>
            <a:ext cx="946150" cy="1938020"/>
          </a:xfrm>
          <a:prstGeom prst="rect">
            <a:avLst/>
          </a:prstGeom>
          <a:noFill/>
          <a:ln w="9525">
            <a:noFill/>
            <a:miter lim="800000"/>
          </a:ln>
          <a:effectLst/>
        </p:spPr>
        <p:txBody>
          <a:bodyPr wrap="none">
            <a:spAutoFit/>
          </a:bodyPr>
          <a:lstStyle/>
          <a:p>
            <a:r>
              <a:rPr lang="en-US" sz="2400"/>
              <a:t>Taxa 1</a:t>
            </a:r>
            <a:endParaRPr lang="en-US" sz="2400"/>
          </a:p>
          <a:p>
            <a:r>
              <a:rPr lang="en-US" sz="2400"/>
              <a:t>Taxa 2</a:t>
            </a:r>
            <a:endParaRPr lang="en-US" sz="2400"/>
          </a:p>
          <a:p>
            <a:r>
              <a:rPr lang="en-US" sz="2400"/>
              <a:t>Taxa 3</a:t>
            </a:r>
            <a:endParaRPr lang="en-US" sz="2400"/>
          </a:p>
          <a:p>
            <a:r>
              <a:rPr lang="en-US" sz="2400"/>
              <a:t>Taxa 4</a:t>
            </a:r>
            <a:endParaRPr lang="en-US" sz="2400"/>
          </a:p>
          <a:p>
            <a:r>
              <a:rPr lang="en-US" sz="2400"/>
              <a:t>Taxa 5</a:t>
            </a:r>
            <a:endParaRPr lang="en-US" sz="2400"/>
          </a:p>
        </p:txBody>
      </p:sp>
      <p:sp>
        <p:nvSpPr>
          <p:cNvPr id="62470" name="Line 6"/>
          <p:cNvSpPr>
            <a:spLocks noChangeShapeType="1"/>
          </p:cNvSpPr>
          <p:nvPr/>
        </p:nvSpPr>
        <p:spPr bwMode="auto">
          <a:xfrm>
            <a:off x="6908800" y="2087033"/>
            <a:ext cx="1016000" cy="0"/>
          </a:xfrm>
          <a:prstGeom prst="line">
            <a:avLst/>
          </a:prstGeom>
          <a:noFill/>
          <a:ln w="9525">
            <a:solidFill>
              <a:schemeClr val="tx1"/>
            </a:solidFill>
            <a:round/>
          </a:ln>
          <a:effectLst/>
        </p:spPr>
        <p:txBody>
          <a:bodyPr wrap="none" anchor="ctr"/>
          <a:lstStyle/>
          <a:p>
            <a:endParaRPr lang="en-US" sz="2400"/>
          </a:p>
        </p:txBody>
      </p:sp>
      <p:sp>
        <p:nvSpPr>
          <p:cNvPr id="62471" name="Line 7"/>
          <p:cNvSpPr>
            <a:spLocks noChangeShapeType="1"/>
          </p:cNvSpPr>
          <p:nvPr/>
        </p:nvSpPr>
        <p:spPr bwMode="auto">
          <a:xfrm>
            <a:off x="6908800" y="2290233"/>
            <a:ext cx="812800" cy="0"/>
          </a:xfrm>
          <a:prstGeom prst="line">
            <a:avLst/>
          </a:prstGeom>
          <a:noFill/>
          <a:ln w="9525">
            <a:solidFill>
              <a:schemeClr val="tx1"/>
            </a:solidFill>
            <a:round/>
          </a:ln>
          <a:effectLst/>
        </p:spPr>
        <p:txBody>
          <a:bodyPr wrap="none" anchor="ctr"/>
          <a:lstStyle/>
          <a:p>
            <a:endParaRPr lang="en-US" sz="2400"/>
          </a:p>
        </p:txBody>
      </p:sp>
      <p:sp>
        <p:nvSpPr>
          <p:cNvPr id="62472" name="Line 8"/>
          <p:cNvSpPr>
            <a:spLocks noChangeShapeType="1"/>
          </p:cNvSpPr>
          <p:nvPr/>
        </p:nvSpPr>
        <p:spPr bwMode="auto">
          <a:xfrm>
            <a:off x="6908800" y="2087033"/>
            <a:ext cx="0" cy="203200"/>
          </a:xfrm>
          <a:prstGeom prst="line">
            <a:avLst/>
          </a:prstGeom>
          <a:noFill/>
          <a:ln w="9525">
            <a:solidFill>
              <a:schemeClr val="tx1"/>
            </a:solidFill>
            <a:round/>
          </a:ln>
          <a:effectLst/>
        </p:spPr>
        <p:txBody>
          <a:bodyPr wrap="none" anchor="ctr"/>
          <a:lstStyle/>
          <a:p>
            <a:endParaRPr lang="en-US" sz="2400"/>
          </a:p>
        </p:txBody>
      </p:sp>
      <p:sp>
        <p:nvSpPr>
          <p:cNvPr id="62473" name="Line 9"/>
          <p:cNvSpPr>
            <a:spLocks noChangeShapeType="1"/>
          </p:cNvSpPr>
          <p:nvPr/>
        </p:nvSpPr>
        <p:spPr bwMode="auto">
          <a:xfrm>
            <a:off x="6502400" y="2188633"/>
            <a:ext cx="406400" cy="0"/>
          </a:xfrm>
          <a:prstGeom prst="line">
            <a:avLst/>
          </a:prstGeom>
          <a:noFill/>
          <a:ln w="9525">
            <a:solidFill>
              <a:schemeClr val="tx1"/>
            </a:solidFill>
            <a:round/>
          </a:ln>
          <a:effectLst/>
        </p:spPr>
        <p:txBody>
          <a:bodyPr wrap="none" anchor="ctr"/>
          <a:lstStyle/>
          <a:p>
            <a:endParaRPr lang="en-US" sz="2400"/>
          </a:p>
        </p:txBody>
      </p:sp>
      <p:sp>
        <p:nvSpPr>
          <p:cNvPr id="62474" name="Line 10"/>
          <p:cNvSpPr>
            <a:spLocks noChangeShapeType="1"/>
          </p:cNvSpPr>
          <p:nvPr/>
        </p:nvSpPr>
        <p:spPr bwMode="auto">
          <a:xfrm>
            <a:off x="6502400" y="2188633"/>
            <a:ext cx="0" cy="304800"/>
          </a:xfrm>
          <a:prstGeom prst="line">
            <a:avLst/>
          </a:prstGeom>
          <a:noFill/>
          <a:ln w="9525">
            <a:solidFill>
              <a:schemeClr val="tx1"/>
            </a:solidFill>
            <a:round/>
          </a:ln>
          <a:effectLst/>
        </p:spPr>
        <p:txBody>
          <a:bodyPr wrap="none" anchor="ctr"/>
          <a:lstStyle/>
          <a:p>
            <a:endParaRPr lang="en-US" sz="2400"/>
          </a:p>
        </p:txBody>
      </p:sp>
      <p:sp>
        <p:nvSpPr>
          <p:cNvPr id="62475" name="Line 11"/>
          <p:cNvSpPr>
            <a:spLocks noChangeShapeType="1"/>
          </p:cNvSpPr>
          <p:nvPr/>
        </p:nvSpPr>
        <p:spPr bwMode="auto">
          <a:xfrm>
            <a:off x="6502400" y="2493433"/>
            <a:ext cx="1727200" cy="0"/>
          </a:xfrm>
          <a:prstGeom prst="line">
            <a:avLst/>
          </a:prstGeom>
          <a:noFill/>
          <a:ln w="9525">
            <a:solidFill>
              <a:schemeClr val="tx1"/>
            </a:solidFill>
            <a:round/>
          </a:ln>
          <a:effectLst/>
        </p:spPr>
        <p:txBody>
          <a:bodyPr wrap="none" anchor="ctr"/>
          <a:lstStyle/>
          <a:p>
            <a:endParaRPr lang="en-US" sz="2400"/>
          </a:p>
        </p:txBody>
      </p:sp>
      <p:sp>
        <p:nvSpPr>
          <p:cNvPr id="62476" name="Line 12"/>
          <p:cNvSpPr>
            <a:spLocks noChangeShapeType="1"/>
          </p:cNvSpPr>
          <p:nvPr/>
        </p:nvSpPr>
        <p:spPr bwMode="auto">
          <a:xfrm>
            <a:off x="6096000" y="2290233"/>
            <a:ext cx="406400" cy="0"/>
          </a:xfrm>
          <a:prstGeom prst="line">
            <a:avLst/>
          </a:prstGeom>
          <a:noFill/>
          <a:ln w="9525">
            <a:solidFill>
              <a:schemeClr val="tx1"/>
            </a:solidFill>
            <a:round/>
          </a:ln>
          <a:effectLst/>
        </p:spPr>
        <p:txBody>
          <a:bodyPr wrap="none" anchor="ctr"/>
          <a:lstStyle/>
          <a:p>
            <a:endParaRPr lang="en-US" sz="2400"/>
          </a:p>
        </p:txBody>
      </p:sp>
      <p:sp>
        <p:nvSpPr>
          <p:cNvPr id="62477" name="Line 13"/>
          <p:cNvSpPr>
            <a:spLocks noChangeShapeType="1"/>
          </p:cNvSpPr>
          <p:nvPr/>
        </p:nvSpPr>
        <p:spPr bwMode="auto">
          <a:xfrm>
            <a:off x="6096000" y="2290233"/>
            <a:ext cx="0" cy="609600"/>
          </a:xfrm>
          <a:prstGeom prst="line">
            <a:avLst/>
          </a:prstGeom>
          <a:noFill/>
          <a:ln w="9525">
            <a:solidFill>
              <a:schemeClr val="tx1"/>
            </a:solidFill>
            <a:round/>
          </a:ln>
          <a:effectLst/>
        </p:spPr>
        <p:txBody>
          <a:bodyPr wrap="none" anchor="ctr"/>
          <a:lstStyle/>
          <a:p>
            <a:endParaRPr lang="en-US" sz="2400"/>
          </a:p>
        </p:txBody>
      </p:sp>
      <p:sp>
        <p:nvSpPr>
          <p:cNvPr id="62478" name="Line 14"/>
          <p:cNvSpPr>
            <a:spLocks noChangeShapeType="1"/>
          </p:cNvSpPr>
          <p:nvPr/>
        </p:nvSpPr>
        <p:spPr bwMode="auto">
          <a:xfrm>
            <a:off x="6096000" y="2899833"/>
            <a:ext cx="1219200" cy="0"/>
          </a:xfrm>
          <a:prstGeom prst="line">
            <a:avLst/>
          </a:prstGeom>
          <a:noFill/>
          <a:ln w="9525">
            <a:solidFill>
              <a:schemeClr val="tx1"/>
            </a:solidFill>
            <a:round/>
          </a:ln>
          <a:effectLst/>
        </p:spPr>
        <p:txBody>
          <a:bodyPr wrap="none" anchor="ctr"/>
          <a:lstStyle/>
          <a:p>
            <a:endParaRPr lang="en-US" sz="2400"/>
          </a:p>
        </p:txBody>
      </p:sp>
      <p:sp>
        <p:nvSpPr>
          <p:cNvPr id="62479" name="Line 15"/>
          <p:cNvSpPr>
            <a:spLocks noChangeShapeType="1"/>
          </p:cNvSpPr>
          <p:nvPr/>
        </p:nvSpPr>
        <p:spPr bwMode="auto">
          <a:xfrm>
            <a:off x="5791200" y="2595033"/>
            <a:ext cx="304800" cy="0"/>
          </a:xfrm>
          <a:prstGeom prst="line">
            <a:avLst/>
          </a:prstGeom>
          <a:noFill/>
          <a:ln w="9525">
            <a:solidFill>
              <a:schemeClr val="tx1"/>
            </a:solidFill>
            <a:round/>
          </a:ln>
          <a:effectLst/>
        </p:spPr>
        <p:txBody>
          <a:bodyPr wrap="none" anchor="ctr"/>
          <a:lstStyle/>
          <a:p>
            <a:endParaRPr lang="en-US" sz="2400"/>
          </a:p>
        </p:txBody>
      </p:sp>
      <p:sp>
        <p:nvSpPr>
          <p:cNvPr id="62480" name="Line 16"/>
          <p:cNvSpPr>
            <a:spLocks noChangeShapeType="1"/>
          </p:cNvSpPr>
          <p:nvPr/>
        </p:nvSpPr>
        <p:spPr bwMode="auto">
          <a:xfrm>
            <a:off x="7315200" y="2696633"/>
            <a:ext cx="0" cy="406400"/>
          </a:xfrm>
          <a:prstGeom prst="line">
            <a:avLst/>
          </a:prstGeom>
          <a:noFill/>
          <a:ln w="9525">
            <a:solidFill>
              <a:schemeClr val="tx1"/>
            </a:solidFill>
            <a:round/>
          </a:ln>
          <a:effectLst/>
        </p:spPr>
        <p:txBody>
          <a:bodyPr wrap="none" anchor="ctr"/>
          <a:lstStyle/>
          <a:p>
            <a:endParaRPr lang="en-US" sz="2400"/>
          </a:p>
        </p:txBody>
      </p:sp>
      <p:sp>
        <p:nvSpPr>
          <p:cNvPr id="62481" name="Line 17"/>
          <p:cNvSpPr>
            <a:spLocks noChangeShapeType="1"/>
          </p:cNvSpPr>
          <p:nvPr/>
        </p:nvSpPr>
        <p:spPr bwMode="auto">
          <a:xfrm>
            <a:off x="7315200" y="2696633"/>
            <a:ext cx="812800" cy="0"/>
          </a:xfrm>
          <a:prstGeom prst="line">
            <a:avLst/>
          </a:prstGeom>
          <a:noFill/>
          <a:ln w="9525">
            <a:solidFill>
              <a:schemeClr val="tx1"/>
            </a:solidFill>
            <a:round/>
          </a:ln>
          <a:effectLst/>
        </p:spPr>
        <p:txBody>
          <a:bodyPr wrap="none" anchor="ctr"/>
          <a:lstStyle/>
          <a:p>
            <a:endParaRPr lang="en-US" sz="2400"/>
          </a:p>
        </p:txBody>
      </p:sp>
      <p:sp>
        <p:nvSpPr>
          <p:cNvPr id="62482" name="Line 18"/>
          <p:cNvSpPr>
            <a:spLocks noChangeShapeType="1"/>
          </p:cNvSpPr>
          <p:nvPr/>
        </p:nvSpPr>
        <p:spPr bwMode="auto">
          <a:xfrm>
            <a:off x="7315200" y="3103033"/>
            <a:ext cx="1524000" cy="0"/>
          </a:xfrm>
          <a:prstGeom prst="line">
            <a:avLst/>
          </a:prstGeom>
          <a:noFill/>
          <a:ln w="9525">
            <a:solidFill>
              <a:schemeClr val="tx1"/>
            </a:solidFill>
            <a:round/>
          </a:ln>
          <a:effectLst/>
        </p:spPr>
        <p:txBody>
          <a:bodyPr wrap="none" anchor="ctr"/>
          <a:lstStyle/>
          <a:p>
            <a:endParaRPr lang="en-US"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ea typeface="MS PGothic" panose="020B0600070205080204" pitchFamily="-112" charset="-128"/>
                <a:cs typeface="MS PGothic" panose="020B0600070205080204" pitchFamily="-112" charset="-128"/>
              </a:rPr>
              <a:t>i.i.d. assumption</a:t>
            </a:r>
            <a:endParaRPr lang="en-US" smtClean="0">
              <a:ea typeface="MS PGothic" panose="020B0600070205080204" pitchFamily="-112" charset="-128"/>
              <a:cs typeface="MS PGothic" panose="020B0600070205080204" pitchFamily="-112" charset="-128"/>
            </a:endParaRPr>
          </a:p>
        </p:txBody>
      </p:sp>
      <p:sp>
        <p:nvSpPr>
          <p:cNvPr id="63491" name="Rectangle 3"/>
          <p:cNvSpPr>
            <a:spLocks noGrp="1" noChangeArrowheads="1"/>
          </p:cNvSpPr>
          <p:nvPr>
            <p:ph type="body" idx="1"/>
          </p:nvPr>
        </p:nvSpPr>
        <p:spPr>
          <a:xfrm>
            <a:off x="914400" y="1498600"/>
            <a:ext cx="10363200" cy="2438400"/>
          </a:xfrm>
        </p:spPr>
        <p:txBody>
          <a:bodyPr/>
          <a:lstStyle/>
          <a:p>
            <a:pPr>
              <a:lnSpc>
                <a:spcPct val="90000"/>
              </a:lnSpc>
              <a:spcAft>
                <a:spcPct val="20000"/>
              </a:spcAft>
            </a:pPr>
            <a:r>
              <a:rPr lang="en-US" smtClean="0">
                <a:latin typeface="Times New Roman" panose="02020603050405020304" pitchFamily="-112" charset="0"/>
                <a:ea typeface="MS PGothic" panose="020B0600070205080204" pitchFamily="-112" charset="-128"/>
                <a:cs typeface="MS PGothic" panose="020B0600070205080204" pitchFamily="-112" charset="-128"/>
              </a:rPr>
              <a:t>Each site evolves </a:t>
            </a:r>
            <a:r>
              <a:rPr lang="en-US" smtClean="0">
                <a:solidFill>
                  <a:srgbClr val="0000FF"/>
                </a:solidFill>
                <a:latin typeface="Times New Roman" panose="02020603050405020304" pitchFamily="-112" charset="0"/>
                <a:ea typeface="MS PGothic" panose="020B0600070205080204" pitchFamily="-112" charset="-128"/>
                <a:cs typeface="MS PGothic" panose="020B0600070205080204" pitchFamily="-112" charset="-128"/>
              </a:rPr>
              <a:t>independently and according to the identical process</a:t>
            </a:r>
            <a:r>
              <a:rPr lang="en-US" smtClean="0">
                <a:latin typeface="Times New Roman" panose="02020603050405020304" pitchFamily="-112" charset="0"/>
                <a:ea typeface="MS PGothic" panose="020B0600070205080204" pitchFamily="-112" charset="-128"/>
                <a:cs typeface="MS PGothic" panose="020B0600070205080204" pitchFamily="-112" charset="-128"/>
              </a:rPr>
              <a:t>, so called “</a:t>
            </a:r>
            <a:r>
              <a:rPr lang="en-US" smtClean="0">
                <a:solidFill>
                  <a:srgbClr val="0000FF"/>
                </a:solidFill>
                <a:latin typeface="Times New Roman" panose="02020603050405020304" pitchFamily="-112" charset="0"/>
                <a:ea typeface="MS PGothic" panose="020B0600070205080204" pitchFamily="-112" charset="-128"/>
                <a:cs typeface="MS PGothic" panose="020B0600070205080204" pitchFamily="-112" charset="-128"/>
              </a:rPr>
              <a:t>i.i.d</a:t>
            </a:r>
            <a:r>
              <a:rPr lang="en-US" smtClean="0">
                <a:latin typeface="Times New Roman" panose="02020603050405020304" pitchFamily="-112" charset="0"/>
                <a:ea typeface="MS PGothic" panose="020B0600070205080204" pitchFamily="-112" charset="-128"/>
                <a:cs typeface="MS PGothic" panose="020B0600070205080204" pitchFamily="-112" charset="-128"/>
              </a:rPr>
              <a:t>.” process. </a:t>
            </a:r>
            <a:endParaRPr lang="en-US" smtClean="0">
              <a:latin typeface="Times New Roman" panose="02020603050405020304" pitchFamily="-112" charset="0"/>
              <a:ea typeface="MS PGothic" panose="020B0600070205080204" pitchFamily="-112" charset="-128"/>
              <a:cs typeface="MS PGothic" panose="020B0600070205080204"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utoUpdateAnimBg="0" build="p"/>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PP_MARK_KEY" val="45f8175e-d6ed-410f-a22a-f3e781718218"/>
  <p:tag name="COMMONDATA" val="eyJoZGlkIjoiNGMyZDY0N2IzZjNhMzQ0MTE3NzZiOTUyZGIzNWE4Nj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5941</Words>
  <Application>WPS 演示</Application>
  <PresentationFormat>全屏显示(4:3)</PresentationFormat>
  <Paragraphs>260</Paragraphs>
  <Slides>32</Slides>
  <Notes>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32</vt:i4>
      </vt:variant>
    </vt:vector>
  </HeadingPairs>
  <TitlesOfParts>
    <vt:vector size="47" baseType="lpstr">
      <vt:lpstr>Arial</vt:lpstr>
      <vt:lpstr>宋体</vt:lpstr>
      <vt:lpstr>Wingdings</vt:lpstr>
      <vt:lpstr>Arial</vt:lpstr>
      <vt:lpstr>Times New Roman</vt:lpstr>
      <vt:lpstr>MS PGothic</vt:lpstr>
      <vt:lpstr>Times New Roman</vt:lpstr>
      <vt:lpstr>Calibri</vt:lpstr>
      <vt:lpstr>微软雅黑</vt:lpstr>
      <vt:lpstr>Arial Unicode MS</vt:lpstr>
      <vt:lpstr>华文仿宋</vt:lpstr>
      <vt:lpstr>华文楷体</vt:lpstr>
      <vt:lpstr>Courier New</vt:lpstr>
      <vt:lpstr>Cambria Math</vt:lpstr>
      <vt:lpstr>Office Theme</vt:lpstr>
      <vt:lpstr>Workshop on Molecular Systematics and Evolution</vt:lpstr>
      <vt:lpstr>PowerPoint 演示文稿</vt:lpstr>
      <vt:lpstr>What is systematics?</vt:lpstr>
      <vt:lpstr>What is molecular systematics?</vt:lpstr>
      <vt:lpstr>Why high-throughput molecular systematics?</vt:lpstr>
      <vt:lpstr>Why high-throughput molecular systematics?</vt:lpstr>
      <vt:lpstr>Reasons for inconsistent results</vt:lpstr>
      <vt:lpstr>PowerPoint 演示文稿</vt:lpstr>
      <vt:lpstr>i.i.d. assumption</vt:lpstr>
      <vt:lpstr>Compositional bias (non-stationary)</vt:lpstr>
      <vt:lpstr>Long branch attraction</vt:lpstr>
      <vt:lpstr>Phylogenomics</vt:lpstr>
      <vt:lpstr>One gene or more genes?</vt:lpstr>
      <vt:lpstr>PowerPoint 演示文稿</vt:lpstr>
      <vt:lpstr>PowerPoint 演示文稿</vt:lpstr>
      <vt:lpstr>PowerPoint 演示文稿</vt:lpstr>
      <vt:lpstr>PowerPoint 演示文稿</vt:lpstr>
      <vt:lpstr>PowerPoint 演示文稿</vt:lpstr>
      <vt:lpstr>How about species delimitation?</vt:lpstr>
      <vt:lpstr>Problems with current barcoding method</vt:lpstr>
      <vt:lpstr>PowerPoint 演示文稿</vt:lpstr>
      <vt:lpstr>PowerPoint 演示文稿</vt:lpstr>
      <vt:lpstr>Species delimitation</vt:lpstr>
      <vt:lpstr>The hypothesized relationships among major elasmobranch orders</vt:lpstr>
      <vt:lpstr>Phylogenomic Incongruence</vt:lpstr>
      <vt:lpstr>Approaches for phylogenomic subsampling</vt:lpstr>
      <vt:lpstr>Phylogenetic signal measurement</vt:lpstr>
      <vt:lpstr>PowerPoint 演示文稿</vt:lpstr>
      <vt:lpstr>PowerPoint 演示文稿</vt:lpstr>
      <vt:lpstr>PowerPoint 演示文稿</vt:lpstr>
      <vt:lpstr>PowerPoint 演示文稿</vt:lpstr>
      <vt:lpstr>PowerPoint 演示文稿</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李晨虹</cp:lastModifiedBy>
  <cp:revision>92</cp:revision>
  <dcterms:created xsi:type="dcterms:W3CDTF">2020-01-05T14:10:00Z</dcterms:created>
  <dcterms:modified xsi:type="dcterms:W3CDTF">2025-01-05T10:34:28Z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BE71631A398E4A26826C76BF700D18F2</vt:lpwstr>
  </property>
</Properties>
</file>