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71" r:id="rId5"/>
    <p:sldId id="274" r:id="rId6"/>
    <p:sldId id="275" r:id="rId7"/>
    <p:sldId id="277" r:id="rId8"/>
    <p:sldId id="272" r:id="rId9"/>
    <p:sldId id="259" r:id="rId10"/>
    <p:sldId id="273" r:id="rId11"/>
    <p:sldId id="261" r:id="rId12"/>
    <p:sldId id="276" r:id="rId13"/>
    <p:sldId id="282" r:id="rId14"/>
    <p:sldId id="262" r:id="rId15"/>
    <p:sldId id="283" r:id="rId16"/>
    <p:sldId id="263" r:id="rId17"/>
    <p:sldId id="264" r:id="rId18"/>
    <p:sldId id="265" r:id="rId19"/>
    <p:sldId id="266" r:id="rId20"/>
    <p:sldId id="284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70" r:id="rId29"/>
    <p:sldId id="286" r:id="rId30"/>
    <p:sldId id="28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0" autoAdjust="0"/>
    <p:restoredTop sz="94660"/>
  </p:normalViewPr>
  <p:slideViewPr>
    <p:cSldViewPr snapToGrid="0">
      <p:cViewPr>
        <p:scale>
          <a:sx n="75" d="100"/>
          <a:sy n="75" d="100"/>
        </p:scale>
        <p:origin x="3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A5D5A3-0E85-D11D-B9D9-A4C33ABB1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FBA4CF-B656-E453-5D4E-02A592389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BA7754-1ACE-4090-BA01-5BD85E66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6C9A28-CEA8-CE4C-07CC-D8AA1B4D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C4167-81F9-7E75-AABB-978FF230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3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8ADEB-45DB-2F0D-EC6D-452A4EC6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882B59-BA95-8155-1271-F7E6CAE2C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C22A2C-0E7A-5A6F-EB4F-E84DFB91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3AB718-79CB-DAC9-0541-149BFBF6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BF3300-2F16-65A6-532F-D91F7B92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6B382F-0C8B-42D7-4B00-B2D3311A0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D5205C-D61E-016E-01F7-425011B7C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14E36-E8E0-5D90-A847-27F61948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703D5-8FD5-19B9-54F1-94F02E4C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2FFADF-E0BA-F1AA-DBF0-81DB49F2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3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3F2010-C467-1DD8-FD44-7955545A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7EDAF9-2A7E-D0C7-EBB2-BF09E7E7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FF06D8-CDB6-E74C-B172-2688B363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F8A7E8-B1E3-FA49-87BE-9F4A4AD9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82BA7-B2DA-0238-E5D4-FD8ADE76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94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77C16-B411-9258-BA32-B36C3261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4E4E26-4CC9-536C-C8F9-A604A7B9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0DEFA7-7B50-F3E2-96FF-B2DF466B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58BF5-4A97-1509-D463-018ACC29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E5EBF3-3664-7A78-B9F6-27F9E9BF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56579-EBF9-2685-C752-E7E37DD6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1A6A34-4F76-C77A-A279-1ECE5FD70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AA0F5-8D1C-0A55-BBEC-C08399B7A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ECABB-7DCB-E707-3740-A1A2933F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B5C091-69D8-E9E0-83C1-AFDD69E8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E8373-8CF7-3D4C-1BE1-A6DBB6F4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7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EAEBE-46C7-F097-D5B7-57FD3FFB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6F82D6-E0B9-5D67-5553-06F9A30F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541DD7-0C09-0721-5B96-1EEC5AD2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336CAD-2237-E1D5-F330-A20E7FCC3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C4F740-806C-258F-B95B-3168B78C1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20DCD4-A450-372B-D6DE-8AAA575E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1D6990-011C-AA4A-21DA-31F111D1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464BF9-4408-C43E-FBEF-041DFA78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2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8CD4F-7BBF-8961-B787-7AC58782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F0F869-1A68-6CFA-C256-E186174D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D75203-E27D-A819-E885-73446A7D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537CD1-9D4D-60C5-43EB-FDEE3BBB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87DB20-AD4A-8997-7A4B-EBE03760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784CC5-3322-58B6-B771-CF8982C8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019D45-4094-007C-9EF1-F643EC68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44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BB3DB-BB1A-7C7B-BF38-E620A5AA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6730A-1CA0-B224-2630-64E7E3C1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C21A3A-3820-06FC-0605-0EAB121BD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51168E-F4B4-2028-CB9E-39DA2127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F835FD-209B-47B9-1F05-F328F19B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4A1E30-4551-2E81-0C22-D249F037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4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935CD-ED9E-B5A1-9E18-AD013895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213B70-C92C-59DA-54C5-EA6220AA1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2D178C-D41E-FD7B-242A-BAA3272E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F1B67F-E482-4C69-7551-28228A58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CB3968-5B67-1294-C2E0-26EB2B57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CA08ED-3F30-8D13-7D2C-411E1397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4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33D429-E82A-CB8F-1DAA-03EEA067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1104CE-2856-6FCD-C5B1-FFDD468C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CFE5B-AC49-2AA8-A043-FC96E256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90FA-C6DA-45B7-B4E3-FC54F034C0A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96E5B8-1DA5-9A11-7F30-F473EC1F6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11775E-094D-0677-595E-1FAA4340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25EA-45AA-4ADD-9F6C-12C6387DD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5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cpmgh.com/color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cpmgh.com/color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cpmgh.com/color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cpmgh.com/colo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tol.embl.d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93/nar/gkae26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65E2596-F7CF-1D05-A072-659E14D2C8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062687" y="-116114"/>
            <a:ext cx="4368800" cy="709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6781027-8D91-795B-41E0-DEBF00328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zh-CN" dirty="0"/>
              <a:t>Workshop</a:t>
            </a:r>
            <a:br>
              <a:rPr lang="fr-FR" altLang="zh-CN" dirty="0"/>
            </a:br>
            <a:r>
              <a:rPr lang="fr-FR" altLang="zh-CN" dirty="0"/>
              <a:t>Phylogenetic Tree Beautification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D5D477-A6E2-A09A-4939-27E734D8A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Yao Yuan</a:t>
            </a:r>
          </a:p>
          <a:p>
            <a:r>
              <a:rPr lang="en-US" altLang="zh-CN" dirty="0"/>
              <a:t>2025.1.7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77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CB908-5F59-012A-87A5-FF9E02F23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DCF32-0B7B-AA9A-5305-BB74DB08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Changing leaf labels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47BAD-EB05-13D9-9659-84EFBF1F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25625"/>
            <a:ext cx="4820920" cy="4351338"/>
          </a:xfrm>
        </p:spPr>
        <p:txBody>
          <a:bodyPr/>
          <a:lstStyle/>
          <a:p>
            <a:r>
              <a:rPr lang="fr-FR" altLang="zh-CN" dirty="0"/>
              <a:t>labels_template.txt</a:t>
            </a:r>
          </a:p>
          <a:p>
            <a:r>
              <a:rPr lang="fr-FR" altLang="zh-CN" dirty="0">
                <a:highlight>
                  <a:srgbClr val="FFFF00"/>
                </a:highlight>
              </a:rPr>
              <a:t>Original</a:t>
            </a:r>
            <a:r>
              <a:rPr lang="fr-FR" altLang="zh-CN" dirty="0"/>
              <a:t>, </a:t>
            </a:r>
            <a:r>
              <a:rPr lang="fr-FR" altLang="zh-CN" dirty="0">
                <a:highlight>
                  <a:srgbClr val="00FFFF"/>
                </a:highlight>
              </a:rPr>
              <a:t>Modified</a:t>
            </a:r>
          </a:p>
          <a:p>
            <a:r>
              <a:rPr lang="fr-FR" altLang="zh-CN" dirty="0"/>
              <a:t>t1</a:t>
            </a:r>
            <a:r>
              <a:rPr lang="zh-CN" altLang="en-US" dirty="0">
                <a:solidFill>
                  <a:srgbClr val="FF0000"/>
                </a:solidFill>
              </a:rPr>
              <a:t>→</a:t>
            </a:r>
            <a:r>
              <a:rPr lang="en-US" altLang="zh-CN" dirty="0"/>
              <a:t>group1|t1</a:t>
            </a:r>
            <a:r>
              <a:rPr lang="zh-CN" altLang="en-US" dirty="0">
                <a:solidFill>
                  <a:srgbClr val="FF0000"/>
                </a:solidFill>
              </a:rPr>
              <a:t>↓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fr-FR" altLang="zh-CN" dirty="0">
                <a:highlight>
                  <a:srgbClr val="FFFF00"/>
                </a:highlight>
              </a:rPr>
              <a:t>t1</a:t>
            </a:r>
            <a:r>
              <a:rPr lang="fr-FR" altLang="zh-CN" dirty="0"/>
              <a:t>,</a:t>
            </a:r>
            <a:r>
              <a:rPr lang="en-US" altLang="zh-CN" dirty="0">
                <a:highlight>
                  <a:srgbClr val="00FFFF"/>
                </a:highlight>
              </a:rPr>
              <a:t>group1|t1</a:t>
            </a:r>
            <a:endParaRPr lang="zh-CN" altLang="en-US" dirty="0">
              <a:highlight>
                <a:srgbClr val="00FFFF"/>
              </a:highligh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3CF9E7-909A-E957-4366-77AD40673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8" y="-314960"/>
            <a:ext cx="4674113" cy="711493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7B894AB-3692-6FD0-EE7A-0B4865A542F1}"/>
              </a:ext>
            </a:extLst>
          </p:cNvPr>
          <p:cNvSpPr/>
          <p:nvPr/>
        </p:nvSpPr>
        <p:spPr>
          <a:xfrm>
            <a:off x="5116285" y="0"/>
            <a:ext cx="674915" cy="67999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C437CD-1D1F-3C0D-5D6B-FF15EE00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80" y="4001294"/>
            <a:ext cx="1603648" cy="21113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2D7084-3198-B106-40EB-6E63849F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031" y="4001294"/>
            <a:ext cx="3631694" cy="2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2E41-1615-1B25-ED82-D8E935121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DD1F6-FE32-0653-B62B-AAE01231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Color by group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C2331-D173-0B90-F665-C62E4009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25625"/>
            <a:ext cx="5537200" cy="4351338"/>
          </a:xfrm>
        </p:spPr>
        <p:txBody>
          <a:bodyPr/>
          <a:lstStyle/>
          <a:p>
            <a:r>
              <a:rPr lang="fr-FR" altLang="zh-CN" dirty="0"/>
              <a:t>dataset_ranges_template.txt</a:t>
            </a:r>
          </a:p>
          <a:p>
            <a:r>
              <a:rPr lang="en-US" altLang="zh-CN" dirty="0"/>
              <a:t>5 </a:t>
            </a:r>
            <a:r>
              <a:rPr lang="en-US" altLang="zh-CN" dirty="0">
                <a:highlight>
                  <a:srgbClr val="00FFFF"/>
                </a:highlight>
              </a:rPr>
              <a:t>clades</a:t>
            </a:r>
            <a:r>
              <a:rPr lang="en-US" altLang="zh-CN" dirty="0"/>
              <a:t> with different colors</a:t>
            </a:r>
          </a:p>
          <a:p>
            <a:pPr lvl="1"/>
            <a:r>
              <a:rPr lang="en-US" altLang="zh-CN" dirty="0"/>
              <a:t>Finding internal node code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How to choose color?</a:t>
            </a:r>
          </a:p>
          <a:p>
            <a:pPr lvl="1"/>
            <a:r>
              <a:rPr lang="en-US" altLang="zh-CN" dirty="0">
                <a:hlinkClick r:id="rId2"/>
              </a:rPr>
              <a:t>http://lcpmgh.com/colors/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fr-FR" altLang="zh-CN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I3,I3,#ffffff,#237B9F</a:t>
            </a:r>
            <a:endParaRPr lang="fr-FR" altLang="zh-CN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lvl="1"/>
            <a:r>
              <a:rPr lang="fr-FR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separator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:,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E91A01-0997-D7EB-57C0-D4A4ADCF6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71" y="110401"/>
            <a:ext cx="3466561" cy="3478213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3D62F1D-8E84-2E55-F127-E5F7838E3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00243"/>
              </p:ext>
            </p:extLst>
          </p:nvPr>
        </p:nvGraphicFramePr>
        <p:xfrm>
          <a:off x="203201" y="5435283"/>
          <a:ext cx="63296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12">
                  <a:extLst>
                    <a:ext uri="{9D8B030D-6E8A-4147-A177-3AD203B41FA5}">
                      <a16:colId xmlns:a16="http://schemas.microsoft.com/office/drawing/2014/main" val="2521588788"/>
                    </a:ext>
                  </a:extLst>
                </a:gridCol>
                <a:gridCol w="1306124">
                  <a:extLst>
                    <a:ext uri="{9D8B030D-6E8A-4147-A177-3AD203B41FA5}">
                      <a16:colId xmlns:a16="http://schemas.microsoft.com/office/drawing/2014/main" val="1296566078"/>
                    </a:ext>
                  </a:extLst>
                </a:gridCol>
                <a:gridCol w="1116346">
                  <a:extLst>
                    <a:ext uri="{9D8B030D-6E8A-4147-A177-3AD203B41FA5}">
                      <a16:colId xmlns:a16="http://schemas.microsoft.com/office/drawing/2014/main" val="1546308639"/>
                    </a:ext>
                  </a:extLst>
                </a:gridCol>
                <a:gridCol w="2444797">
                  <a:extLst>
                    <a:ext uri="{9D8B030D-6E8A-4147-A177-3AD203B41FA5}">
                      <a16:colId xmlns:a16="http://schemas.microsoft.com/office/drawing/2014/main" val="2001186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START_NODE_ID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END_NODE_ID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FILL_COLOR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GRADIENT_COLOR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21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>
                          <a:latin typeface="+mn-lt"/>
                        </a:rPr>
                        <a:t>I3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>
                          <a:latin typeface="+mn-lt"/>
                        </a:rPr>
                        <a:t>I3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>
                          <a:latin typeface="+mn-lt"/>
                        </a:rPr>
                        <a:t>#ffffff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hlinkClick r:id="rId2"/>
                        </a:rPr>
                        <a:t>http://lcpmgh.com/colors/</a:t>
                      </a:r>
                      <a:endParaRPr lang="en-US" altLang="zh-C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0027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E35D275-C359-D9B7-53BD-962EFBA9E668}"/>
              </a:ext>
            </a:extLst>
          </p:cNvPr>
          <p:cNvSpPr txBox="1"/>
          <p:nvPr/>
        </p:nvSpPr>
        <p:spPr>
          <a:xfrm>
            <a:off x="191751" y="3821987"/>
            <a:ext cx="632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Most Recent Common Ancestor (MRCA) </a:t>
            </a:r>
            <a:r>
              <a:rPr lang="zh-CN" altLang="en-US" dirty="0"/>
              <a:t>is the most recent individual or population from which two or more descendants share a direct lineage. </a:t>
            </a:r>
            <a:r>
              <a:rPr lang="zh-CN" altLang="en-US" dirty="0">
                <a:solidFill>
                  <a:srgbClr val="FF0000"/>
                </a:solidFill>
              </a:rPr>
              <a:t>It represents the last shared node in an evolutionary tree.</a:t>
            </a:r>
          </a:p>
        </p:txBody>
      </p:sp>
    </p:spTree>
    <p:extLst>
      <p:ext uri="{BB962C8B-B14F-4D97-AF65-F5344CB8AC3E}">
        <p14:creationId xmlns:p14="http://schemas.microsoft.com/office/powerpoint/2010/main" val="233043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24FD99-8D7F-3875-49EC-AF3B2957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742"/>
            <a:ext cx="12192000" cy="46125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FC1BEE-0FC4-D3C6-602A-78D3B673635E}"/>
              </a:ext>
            </a:extLst>
          </p:cNvPr>
          <p:cNvSpPr txBox="1"/>
          <p:nvPr/>
        </p:nvSpPr>
        <p:spPr>
          <a:xfrm>
            <a:off x="138022" y="4220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hlinkClick r:id="rId3"/>
              </a:rPr>
              <a:t>http://lcpmgh.com/colors/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128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038EF-3938-AB35-3EB5-9CA288E7D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3FDB9-8AA8-D60B-648A-54653D14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Color by group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45831-BF34-14B5-D4D6-3D753B34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25625"/>
            <a:ext cx="5537200" cy="4351338"/>
          </a:xfrm>
        </p:spPr>
        <p:txBody>
          <a:bodyPr/>
          <a:lstStyle/>
          <a:p>
            <a:r>
              <a:rPr lang="fr-FR" altLang="zh-CN" dirty="0"/>
              <a:t>dataset_ranges_template.txt</a:t>
            </a:r>
          </a:p>
          <a:p>
            <a:r>
              <a:rPr lang="en-US" altLang="zh-CN" dirty="0"/>
              <a:t>5 </a:t>
            </a:r>
            <a:r>
              <a:rPr lang="en-US" altLang="zh-CN" dirty="0">
                <a:highlight>
                  <a:srgbClr val="00FFFF"/>
                </a:highlight>
              </a:rPr>
              <a:t>clades</a:t>
            </a:r>
            <a:r>
              <a:rPr lang="en-US" altLang="zh-CN" dirty="0"/>
              <a:t> with different colors</a:t>
            </a:r>
          </a:p>
          <a:p>
            <a:pPr lvl="1"/>
            <a:r>
              <a:rPr lang="en-US" altLang="zh-CN" dirty="0"/>
              <a:t>Finding internal node code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How to choose color?</a:t>
            </a:r>
          </a:p>
          <a:p>
            <a:pPr lvl="1"/>
            <a:r>
              <a:rPr lang="en-US" altLang="zh-CN" dirty="0">
                <a:hlinkClick r:id="rId2"/>
              </a:rPr>
              <a:t>http://lcpmgh.com/colors/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fr-FR" altLang="zh-CN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I3,I3,#ffffff,#237B9F</a:t>
            </a:r>
            <a:endParaRPr lang="fr-FR" altLang="zh-CN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lvl="1"/>
            <a:r>
              <a:rPr lang="fr-FR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separator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:,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C6047D-7CBB-16D8-2A2D-F5728E4A0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79" y="710565"/>
            <a:ext cx="3466561" cy="3478213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B7A1694-B6A9-EDF3-19B7-D95404A6C355}"/>
              </a:ext>
            </a:extLst>
          </p:cNvPr>
          <p:cNvGraphicFramePr>
            <a:graphicFrameLocks noGrp="1"/>
          </p:cNvGraphicFramePr>
          <p:nvPr/>
        </p:nvGraphicFramePr>
        <p:xfrm>
          <a:off x="203201" y="4844182"/>
          <a:ext cx="63296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12">
                  <a:extLst>
                    <a:ext uri="{9D8B030D-6E8A-4147-A177-3AD203B41FA5}">
                      <a16:colId xmlns:a16="http://schemas.microsoft.com/office/drawing/2014/main" val="2521588788"/>
                    </a:ext>
                  </a:extLst>
                </a:gridCol>
                <a:gridCol w="1306124">
                  <a:extLst>
                    <a:ext uri="{9D8B030D-6E8A-4147-A177-3AD203B41FA5}">
                      <a16:colId xmlns:a16="http://schemas.microsoft.com/office/drawing/2014/main" val="1296566078"/>
                    </a:ext>
                  </a:extLst>
                </a:gridCol>
                <a:gridCol w="1116346">
                  <a:extLst>
                    <a:ext uri="{9D8B030D-6E8A-4147-A177-3AD203B41FA5}">
                      <a16:colId xmlns:a16="http://schemas.microsoft.com/office/drawing/2014/main" val="1546308639"/>
                    </a:ext>
                  </a:extLst>
                </a:gridCol>
                <a:gridCol w="2444797">
                  <a:extLst>
                    <a:ext uri="{9D8B030D-6E8A-4147-A177-3AD203B41FA5}">
                      <a16:colId xmlns:a16="http://schemas.microsoft.com/office/drawing/2014/main" val="2001186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START_NODE_ID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END_NODE_ID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FILL_COLOR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GRADIENT_COLOR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21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>
                          <a:latin typeface="+mn-lt"/>
                        </a:rPr>
                        <a:t>I3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>
                          <a:latin typeface="+mn-lt"/>
                        </a:rPr>
                        <a:t>I3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400" dirty="0">
                          <a:latin typeface="+mn-lt"/>
                        </a:rPr>
                        <a:t>#ffffff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hlinkClick r:id="rId2"/>
                        </a:rPr>
                        <a:t>http://lcpmgh.com/colors/</a:t>
                      </a:r>
                      <a:endParaRPr lang="en-US" altLang="zh-C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0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92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EF4E8-E4C4-E03D-32A6-8FC978C5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C9564-3089-FFBB-CC40-42909517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Color by group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8BA282-8CF6-2F8B-757B-3347CF83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77" y="1690688"/>
            <a:ext cx="4144591" cy="50072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CA7143-9E07-CD7A-C4EA-57EA7D62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2" y="0"/>
            <a:ext cx="4935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4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99EB58C-4F86-A3C4-31B9-F2BC3206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795462"/>
            <a:ext cx="4429125" cy="32670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400791-9142-5381-1581-6EAD5996B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4948"/>
            <a:ext cx="5838699" cy="32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2375D-DBBF-04A5-D43F-6F38D3D1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C5455-479F-DA9A-5C6B-5B5ED606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Color by group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569291-5A67-4A2D-0172-B1CD1B9E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25625"/>
            <a:ext cx="5537200" cy="4351338"/>
          </a:xfrm>
        </p:spPr>
        <p:txBody>
          <a:bodyPr/>
          <a:lstStyle/>
          <a:p>
            <a:r>
              <a:rPr lang="fr-FR" altLang="zh-CN" dirty="0"/>
              <a:t>colors_styles_template.txt</a:t>
            </a:r>
          </a:p>
          <a:p>
            <a:r>
              <a:rPr lang="en-US" altLang="zh-CN" dirty="0"/>
              <a:t>Different colors for </a:t>
            </a:r>
            <a:r>
              <a:rPr lang="en-US" altLang="zh-CN" dirty="0">
                <a:highlight>
                  <a:srgbClr val="00FF00"/>
                </a:highlight>
              </a:rPr>
              <a:t>branches</a:t>
            </a:r>
            <a:r>
              <a:rPr lang="en-US" altLang="zh-CN" dirty="0"/>
              <a:t> and </a:t>
            </a:r>
            <a:r>
              <a:rPr lang="en-US" altLang="zh-CN" dirty="0">
                <a:highlight>
                  <a:srgbClr val="00FF00"/>
                </a:highlight>
              </a:rPr>
              <a:t>tip labels </a:t>
            </a:r>
            <a:r>
              <a:rPr lang="en-US" altLang="zh-CN" dirty="0"/>
              <a:t>of the five clades</a:t>
            </a:r>
          </a:p>
          <a:p>
            <a:pPr lvl="1"/>
            <a:r>
              <a:rPr lang="fr-FR" altLang="zh-CN" dirty="0">
                <a:solidFill>
                  <a:srgbClr val="FF0000"/>
                </a:solidFill>
              </a:rPr>
              <a:t>I3 clade #237B9F normal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t1</a:t>
            </a:r>
            <a:r>
              <a:rPr lang="en-US" altLang="zh-CN" dirty="0">
                <a:solidFill>
                  <a:srgbClr val="FF0000"/>
                </a:solidFill>
              </a:rPr>
              <a:t> label #237B9F normal</a:t>
            </a:r>
          </a:p>
          <a:p>
            <a:pPr lvl="1"/>
            <a:r>
              <a:rPr lang="fr-FR" altLang="zh-CN" dirty="0">
                <a:solidFill>
                  <a:srgbClr val="FF0000"/>
                </a:solidFill>
                <a:ea typeface="等线" panose="02010600030101010101" pitchFamily="2" charset="-122"/>
              </a:rPr>
              <a:t>separator</a:t>
            </a:r>
            <a:r>
              <a:rPr lang="en-US" altLang="zh-CN" dirty="0">
                <a:solidFill>
                  <a:srgbClr val="FF0000"/>
                </a:solidFill>
                <a:ea typeface="等线" panose="02010600030101010101" pitchFamily="2" charset="-122"/>
              </a:rPr>
              <a:t>:space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D10932B-05C9-413F-9EA7-497BB4C6D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64001"/>
              </p:ext>
            </p:extLst>
          </p:nvPr>
        </p:nvGraphicFramePr>
        <p:xfrm>
          <a:off x="121920" y="2872740"/>
          <a:ext cx="61264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584">
                  <a:extLst>
                    <a:ext uri="{9D8B030D-6E8A-4147-A177-3AD203B41FA5}">
                      <a16:colId xmlns:a16="http://schemas.microsoft.com/office/drawing/2014/main" val="4239607443"/>
                    </a:ext>
                  </a:extLst>
                </a:gridCol>
                <a:gridCol w="842796">
                  <a:extLst>
                    <a:ext uri="{9D8B030D-6E8A-4147-A177-3AD203B41FA5}">
                      <a16:colId xmlns:a16="http://schemas.microsoft.com/office/drawing/2014/main" val="926536099"/>
                    </a:ext>
                  </a:extLst>
                </a:gridCol>
                <a:gridCol w="2625634">
                  <a:extLst>
                    <a:ext uri="{9D8B030D-6E8A-4147-A177-3AD203B41FA5}">
                      <a16:colId xmlns:a16="http://schemas.microsoft.com/office/drawing/2014/main" val="3655318928"/>
                    </a:ext>
                  </a:extLst>
                </a:gridCol>
                <a:gridCol w="1415466">
                  <a:extLst>
                    <a:ext uri="{9D8B030D-6E8A-4147-A177-3AD203B41FA5}">
                      <a16:colId xmlns:a16="http://schemas.microsoft.com/office/drawing/2014/main" val="264601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node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type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color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branch style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dirty="0">
                          <a:latin typeface="+mn-lt"/>
                        </a:rPr>
                        <a:t>I3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dirty="0">
                          <a:latin typeface="+mn-lt"/>
                        </a:rPr>
                        <a:t>clade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hlinkClick r:id="rId2"/>
                        </a:rPr>
                        <a:t>http://lcpmgh.com/colors/</a:t>
                      </a:r>
                      <a:endParaRPr lang="en-US" altLang="zh-C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05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dirty="0">
                          <a:highlight>
                            <a:srgbClr val="FFFF00"/>
                          </a:highlight>
                          <a:latin typeface="+mn-lt"/>
                        </a:rPr>
                        <a:t>t1</a:t>
                      </a:r>
                      <a:endParaRPr lang="zh-CN" altLang="en-US" sz="18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dirty="0">
                          <a:latin typeface="+mn-lt"/>
                        </a:rPr>
                        <a:t>label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hlinkClick r:id="rId2"/>
                        </a:rPr>
                        <a:t>http://lcpmgh.com/colors/</a:t>
                      </a:r>
                      <a:endParaRPr lang="en-US" altLang="zh-C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362217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6E8086B-5182-30B3-8276-909F7C0C0A4A}"/>
              </a:ext>
            </a:extLst>
          </p:cNvPr>
          <p:cNvSpPr txBox="1"/>
          <p:nvPr/>
        </p:nvSpPr>
        <p:spPr>
          <a:xfrm>
            <a:off x="281796" y="4056654"/>
            <a:ext cx="1092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group1|t1</a:t>
            </a:r>
            <a:r>
              <a:rPr lang="fr-FR" altLang="zh-CN" dirty="0"/>
              <a:t> </a:t>
            </a:r>
            <a:endParaRPr lang="zh-CN" altLang="en-US" dirty="0"/>
          </a:p>
        </p:txBody>
      </p:sp>
      <p:sp>
        <p:nvSpPr>
          <p:cNvPr id="7" name="乘号 6">
            <a:extLst>
              <a:ext uri="{FF2B5EF4-FFF2-40B4-BE49-F238E27FC236}">
                <a16:creationId xmlns:a16="http://schemas.microsoft.com/office/drawing/2014/main" id="{CA972D50-DACC-DC11-2152-8B4A400C02F6}"/>
              </a:ext>
            </a:extLst>
          </p:cNvPr>
          <p:cNvSpPr/>
          <p:nvPr/>
        </p:nvSpPr>
        <p:spPr>
          <a:xfrm>
            <a:off x="1230702" y="4056654"/>
            <a:ext cx="448573" cy="369332"/>
          </a:xfrm>
          <a:prstGeom prst="mathMultipl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6EB222-BA79-B5CC-5E46-ED3528BDA801}"/>
              </a:ext>
            </a:extLst>
          </p:cNvPr>
          <p:cNvSpPr txBox="1"/>
          <p:nvPr/>
        </p:nvSpPr>
        <p:spPr>
          <a:xfrm>
            <a:off x="123644" y="2193685"/>
            <a:ext cx="2501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</a:rPr>
              <a:t>nodes ID </a:t>
            </a:r>
            <a:r>
              <a:rPr lang="zh-CN" altLang="en-US" b="1" dirty="0">
                <a:solidFill>
                  <a:srgbClr val="FF0000"/>
                </a:solidFill>
              </a:rPr>
              <a:t>≠ </a:t>
            </a:r>
            <a:r>
              <a:rPr lang="fr-FR" altLang="zh-CN" b="1" dirty="0">
                <a:solidFill>
                  <a:srgbClr val="FF0000"/>
                </a:solidFill>
              </a:rPr>
              <a:t>nodes labels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2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C4DED-D5C3-AF44-14A4-52ED8851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000B2-A8C8-34FF-9B9A-3C79262A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Color by group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181530-0F89-5F9D-F845-7D46156C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25625"/>
            <a:ext cx="5537200" cy="4351338"/>
          </a:xfrm>
        </p:spPr>
        <p:txBody>
          <a:bodyPr/>
          <a:lstStyle/>
          <a:p>
            <a:r>
              <a:rPr lang="fr-FR" altLang="zh-CN" dirty="0"/>
              <a:t>colors_styles_template.txt</a:t>
            </a:r>
          </a:p>
          <a:p>
            <a:r>
              <a:rPr lang="en-US" altLang="zh-CN" dirty="0"/>
              <a:t>Different colors for </a:t>
            </a:r>
            <a:r>
              <a:rPr lang="en-US" altLang="zh-CN" dirty="0">
                <a:highlight>
                  <a:srgbClr val="00FF00"/>
                </a:highlight>
              </a:rPr>
              <a:t>branches</a:t>
            </a:r>
            <a:r>
              <a:rPr lang="en-US" altLang="zh-CN" dirty="0"/>
              <a:t> and </a:t>
            </a:r>
            <a:r>
              <a:rPr lang="en-US" altLang="zh-CN" dirty="0">
                <a:highlight>
                  <a:srgbClr val="00FF00"/>
                </a:highlight>
              </a:rPr>
              <a:t>tip labels </a:t>
            </a:r>
            <a:r>
              <a:rPr lang="en-US" altLang="zh-CN" dirty="0"/>
              <a:t>of the five clades</a:t>
            </a:r>
          </a:p>
          <a:p>
            <a:pPr lvl="1"/>
            <a:r>
              <a:rPr lang="fr-FR" altLang="zh-CN" dirty="0">
                <a:solidFill>
                  <a:srgbClr val="FF0000"/>
                </a:solidFill>
              </a:rPr>
              <a:t>I3 clade #237B9F normal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group1|t1 label #237B9F normal</a:t>
            </a:r>
          </a:p>
          <a:p>
            <a:pPr lvl="1"/>
            <a:r>
              <a:rPr lang="fr-FR" altLang="zh-CN" dirty="0">
                <a:solidFill>
                  <a:srgbClr val="FF0000"/>
                </a:solidFill>
                <a:ea typeface="等线" panose="02010600030101010101" pitchFamily="2" charset="-122"/>
              </a:rPr>
              <a:t>separator</a:t>
            </a:r>
            <a:r>
              <a:rPr lang="en-US" altLang="zh-CN" dirty="0">
                <a:solidFill>
                  <a:srgbClr val="FF0000"/>
                </a:solidFill>
                <a:ea typeface="等线" panose="02010600030101010101" pitchFamily="2" charset="-122"/>
              </a:rPr>
              <a:t>:space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Vision is </a:t>
            </a:r>
            <a:r>
              <a:rPr lang="en-US" altLang="zh-CN" dirty="0">
                <a:highlight>
                  <a:srgbClr val="FFFF00"/>
                </a:highlight>
              </a:rPr>
              <a:t>limited</a:t>
            </a:r>
            <a:r>
              <a:rPr lang="en-US" altLang="zh-CN" dirty="0"/>
              <a:t> to color selection</a:t>
            </a:r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F2ABA7-2F15-45AD-D438-E8CF4B17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03" y="0"/>
            <a:ext cx="4943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5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9E38-7AAB-C513-AD7C-0FA90FF53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0AA35-A498-CD61-FC17-13D4E474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365125"/>
            <a:ext cx="6278880" cy="1325563"/>
          </a:xfrm>
        </p:spPr>
        <p:txBody>
          <a:bodyPr/>
          <a:lstStyle/>
          <a:p>
            <a:r>
              <a:rPr lang="fr-FR" altLang="zh-CN" dirty="0"/>
              <a:t>Adding external text labels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A03C42-28F1-F296-9D22-250B10F9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825625"/>
            <a:ext cx="6278880" cy="4351338"/>
          </a:xfrm>
        </p:spPr>
        <p:txBody>
          <a:bodyPr/>
          <a:lstStyle/>
          <a:p>
            <a:r>
              <a:rPr lang="fr-FR" altLang="zh-CN" dirty="0"/>
              <a:t>dataset_text_template.txt</a:t>
            </a:r>
          </a:p>
          <a:p>
            <a:r>
              <a:rPr lang="fr-FR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separator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:,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I3,group1,-1,#237B9F,bold,2,90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35C3AFA-7476-36DB-7AD8-EEE71F1E3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31704"/>
              </p:ext>
            </p:extLst>
          </p:nvPr>
        </p:nvGraphicFramePr>
        <p:xfrm>
          <a:off x="5791199" y="3428999"/>
          <a:ext cx="6278881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983">
                  <a:extLst>
                    <a:ext uri="{9D8B030D-6E8A-4147-A177-3AD203B41FA5}">
                      <a16:colId xmlns:a16="http://schemas.microsoft.com/office/drawing/2014/main" val="399754769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3937072185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1407212801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1905320910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4281329632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3306854237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93737440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ID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label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position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color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style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size_factor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rotation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181977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group1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#237B9F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bold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023987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I32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group2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#71BFB2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bold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8537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I64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group3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#AD0B08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bold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27627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I81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group4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#EC817E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bold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38752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I100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outgroup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-1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#FEE066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bold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7935" marR="7935" marT="79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54836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5BF0FEE9-A823-CE95-E49D-82919C58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" y="0"/>
            <a:ext cx="603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9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5F824-A300-C22F-A963-489DD82A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887C5-66D3-8A40-98C6-84BCD66B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365125"/>
            <a:ext cx="6278880" cy="1325563"/>
          </a:xfrm>
        </p:spPr>
        <p:txBody>
          <a:bodyPr/>
          <a:lstStyle/>
          <a:p>
            <a:r>
              <a:rPr lang="fr-FR" altLang="zh-CN" dirty="0"/>
              <a:t>Adding colour strips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895A5D-2C5F-06C9-E69F-57D4630D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825625"/>
            <a:ext cx="6278880" cy="4351338"/>
          </a:xfrm>
        </p:spPr>
        <p:txBody>
          <a:bodyPr/>
          <a:lstStyle/>
          <a:p>
            <a:r>
              <a:rPr lang="en-US" altLang="zh-CN" dirty="0"/>
              <a:t>dataset_color_strip_template.txt</a:t>
            </a:r>
          </a:p>
          <a:p>
            <a:r>
              <a:rPr lang="fr-FR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separator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:space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I3 #237B9F group1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Limited by clades with small sample size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AAD5D8-D378-CE55-6CD8-DDF22061E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0"/>
            <a:ext cx="4823823" cy="68580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DFABDF2-797A-C015-62E7-768614AA3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87510"/>
              </p:ext>
            </p:extLst>
          </p:nvPr>
        </p:nvGraphicFramePr>
        <p:xfrm>
          <a:off x="5791200" y="3900962"/>
          <a:ext cx="5228589" cy="2410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863">
                  <a:extLst>
                    <a:ext uri="{9D8B030D-6E8A-4147-A177-3AD203B41FA5}">
                      <a16:colId xmlns:a16="http://schemas.microsoft.com/office/drawing/2014/main" val="4106100027"/>
                    </a:ext>
                  </a:extLst>
                </a:gridCol>
                <a:gridCol w="1742863">
                  <a:extLst>
                    <a:ext uri="{9D8B030D-6E8A-4147-A177-3AD203B41FA5}">
                      <a16:colId xmlns:a16="http://schemas.microsoft.com/office/drawing/2014/main" val="4134959475"/>
                    </a:ext>
                  </a:extLst>
                </a:gridCol>
                <a:gridCol w="1742863">
                  <a:extLst>
                    <a:ext uri="{9D8B030D-6E8A-4147-A177-3AD203B41FA5}">
                      <a16:colId xmlns:a16="http://schemas.microsoft.com/office/drawing/2014/main" val="1191075337"/>
                    </a:ext>
                  </a:extLst>
                </a:gridCol>
              </a:tblGrid>
              <a:tr h="401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ID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color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label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165051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I3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#237B9F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group1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016228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I32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#71BFB2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group2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033267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I64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#AD0B08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group3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456329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I81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#EC817E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group4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33795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I100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#FEE066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outgroup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859977"/>
                  </a:ext>
                </a:extLst>
              </a:tr>
            </a:tbl>
          </a:graphicData>
        </a:graphic>
      </p:graphicFrame>
      <p:sp>
        <p:nvSpPr>
          <p:cNvPr id="9" name="箭头: 右 8">
            <a:extLst>
              <a:ext uri="{FF2B5EF4-FFF2-40B4-BE49-F238E27FC236}">
                <a16:creationId xmlns:a16="http://schemas.microsoft.com/office/drawing/2014/main" id="{296D6AAB-001A-EFB2-AA99-778CB1670847}"/>
              </a:ext>
            </a:extLst>
          </p:cNvPr>
          <p:cNvSpPr/>
          <p:nvPr/>
        </p:nvSpPr>
        <p:spPr>
          <a:xfrm flipH="1">
            <a:off x="5057503" y="6191580"/>
            <a:ext cx="317137" cy="546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72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E90B5-C5CA-9D29-DB00-BA66FBED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81EE59-9C81-54D6-007D-4A1DAB24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Step-by-step beautification process of phylogenetic trees</a:t>
            </a:r>
          </a:p>
          <a:p>
            <a:r>
              <a:rPr lang="fr-FR" altLang="zh-CN" dirty="0"/>
              <a:t>iTOL website (</a:t>
            </a:r>
            <a:r>
              <a:rPr lang="fr-FR" altLang="zh-CN" dirty="0">
                <a:hlinkClick r:id="rId2"/>
              </a:rPr>
              <a:t>https://itol.embl.de/</a:t>
            </a:r>
            <a:r>
              <a:rPr lang="fr-FR" altLang="zh-CN" dirty="0"/>
              <a:t>) 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330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05EC449-A140-09EE-8178-276AAA7D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3" y="357186"/>
            <a:ext cx="5191125" cy="61436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D18BD7-6180-E093-8FEF-DF4ECA3D0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92" y="366712"/>
            <a:ext cx="51911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D0C6-A98A-A986-F86A-AFA8C552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825EA-0135-F153-E183-372EA4F3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Binary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99656D-CBF3-73AB-170E-721E1E8FC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3" y="1825625"/>
            <a:ext cx="5772797" cy="4351338"/>
          </a:xfrm>
        </p:spPr>
        <p:txBody>
          <a:bodyPr/>
          <a:lstStyle/>
          <a:p>
            <a:r>
              <a:rPr lang="fr-FR" altLang="zh-CN" dirty="0"/>
              <a:t>dataset_binary_template.txt</a:t>
            </a:r>
          </a:p>
          <a:p>
            <a:r>
              <a:rPr lang="en-US" altLang="zh-CN" dirty="0"/>
              <a:t>highlight data that can be divided into </a:t>
            </a:r>
            <a:r>
              <a:rPr lang="en-US" altLang="zh-CN" dirty="0">
                <a:highlight>
                  <a:srgbClr val="FFFF00"/>
                </a:highlight>
              </a:rPr>
              <a:t>2-3</a:t>
            </a:r>
            <a:r>
              <a:rPr lang="en-US" altLang="zh-CN" dirty="0"/>
              <a:t> categories (</a:t>
            </a:r>
            <a:r>
              <a:rPr lang="en-US" altLang="zh-CN" dirty="0">
                <a:highlight>
                  <a:srgbClr val="FFFF00"/>
                </a:highlight>
              </a:rPr>
              <a:t>0,1 </a:t>
            </a:r>
            <a:r>
              <a:rPr lang="en-US" altLang="zh-CN" dirty="0"/>
              <a:t>/ </a:t>
            </a:r>
            <a:r>
              <a:rPr lang="en-US" altLang="zh-CN" dirty="0">
                <a:highlight>
                  <a:srgbClr val="FFFF00"/>
                </a:highlight>
              </a:rPr>
              <a:t>0,1,-1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FIELD_SHAPES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2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4</a:t>
            </a:r>
          </a:p>
          <a:p>
            <a:pPr lvl="1"/>
            <a:r>
              <a:rPr lang="en-US" altLang="zh-CN" dirty="0"/>
              <a:t>FIELD_COLORS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#ACD6EC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#F5A889</a:t>
            </a:r>
          </a:p>
          <a:p>
            <a:pPr lvl="1"/>
            <a:r>
              <a:rPr lang="en-US" altLang="zh-CN" dirty="0"/>
              <a:t>t1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0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1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81CD91-2E8D-C8C0-5025-78A0D202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3" y="365125"/>
            <a:ext cx="5170098" cy="6492875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DACDDCD-FFEC-53C5-1BFC-AC088D950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63910"/>
              </p:ext>
            </p:extLst>
          </p:nvPr>
        </p:nvGraphicFramePr>
        <p:xfrm>
          <a:off x="6364017" y="4393592"/>
          <a:ext cx="5706063" cy="2282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080">
                  <a:extLst>
                    <a:ext uri="{9D8B030D-6E8A-4147-A177-3AD203B41FA5}">
                      <a16:colId xmlns:a16="http://schemas.microsoft.com/office/drawing/2014/main" val="1503795827"/>
                    </a:ext>
                  </a:extLst>
                </a:gridCol>
                <a:gridCol w="1184694">
                  <a:extLst>
                    <a:ext uri="{9D8B030D-6E8A-4147-A177-3AD203B41FA5}">
                      <a16:colId xmlns:a16="http://schemas.microsoft.com/office/drawing/2014/main" val="2654728635"/>
                    </a:ext>
                  </a:extLst>
                </a:gridCol>
                <a:gridCol w="2667289">
                  <a:extLst>
                    <a:ext uri="{9D8B030D-6E8A-4147-A177-3AD203B41FA5}">
                      <a16:colId xmlns:a16="http://schemas.microsoft.com/office/drawing/2014/main" val="688903489"/>
                    </a:ext>
                  </a:extLst>
                </a:gridCol>
              </a:tblGrid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Target shapes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circle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right pointing triangle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304839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FIELD_SHAPES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95528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FIELD_COLORS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#ACD6EC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#F5A889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7498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Custom Classification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1: male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1: freshwater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55579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0: female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0: saltwater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0628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-1: both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0692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↑↓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↑↓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60569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503455"/>
                  </a:ext>
                </a:extLst>
              </a:tr>
            </a:tbl>
          </a:graphicData>
        </a:graphic>
      </p:graphicFrame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AD8B2C7-A4EA-636A-BFEF-5C928EEB6298}"/>
              </a:ext>
            </a:extLst>
          </p:cNvPr>
          <p:cNvCxnSpPr>
            <a:cxnSpLocks/>
          </p:cNvCxnSpPr>
          <p:nvPr/>
        </p:nvCxnSpPr>
        <p:spPr>
          <a:xfrm>
            <a:off x="5452733" y="0"/>
            <a:ext cx="0" cy="317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30FBD3D-530C-5309-E706-1D2F2B8E9654}"/>
              </a:ext>
            </a:extLst>
          </p:cNvPr>
          <p:cNvCxnSpPr>
            <a:cxnSpLocks/>
          </p:cNvCxnSpPr>
          <p:nvPr/>
        </p:nvCxnSpPr>
        <p:spPr>
          <a:xfrm>
            <a:off x="5567033" y="0"/>
            <a:ext cx="0" cy="317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5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C5EB223-89BD-F2A1-19AE-D9C38A236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9" y="1186543"/>
            <a:ext cx="5853320" cy="4484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DA3524-E15D-F65D-2637-79B73FCD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79" y="397329"/>
            <a:ext cx="5878712" cy="15784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79D7F6-83D1-74B6-30BE-C217DD75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73" y="2071326"/>
            <a:ext cx="5853318" cy="467382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549C7FE-6C4A-DA13-606B-C5FDF3FBE192}"/>
              </a:ext>
            </a:extLst>
          </p:cNvPr>
          <p:cNvSpPr/>
          <p:nvPr/>
        </p:nvSpPr>
        <p:spPr>
          <a:xfrm>
            <a:off x="4898572" y="468448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</a:rPr>
              <a:t>1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9C82579-F33E-5B63-FA28-B6FBED6E3907}"/>
              </a:ext>
            </a:extLst>
          </p:cNvPr>
          <p:cNvSpPr/>
          <p:nvPr/>
        </p:nvSpPr>
        <p:spPr>
          <a:xfrm>
            <a:off x="11158291" y="10613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</a:rPr>
              <a:t>2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D3948F6-B96A-40FD-E74C-8E97BD76D518}"/>
              </a:ext>
            </a:extLst>
          </p:cNvPr>
          <p:cNvSpPr/>
          <p:nvPr/>
        </p:nvSpPr>
        <p:spPr>
          <a:xfrm>
            <a:off x="11255829" y="579664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</a:rPr>
              <a:t>3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AC61B24E-7669-BF98-1E93-9EE51B8680FD}"/>
              </a:ext>
            </a:extLst>
          </p:cNvPr>
          <p:cNvCxnSpPr>
            <a:cxnSpLocks/>
          </p:cNvCxnSpPr>
          <p:nvPr/>
        </p:nvCxnSpPr>
        <p:spPr>
          <a:xfrm rot="5400000">
            <a:off x="1685865" y="5307889"/>
            <a:ext cx="0" cy="317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3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45C4-3206-08FE-C07E-EF53559C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87A49-A194-81E1-D72C-AAC24DB4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Binary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3AE11F-6A06-B7EC-8BC8-D6029AAE6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3" y="1825625"/>
            <a:ext cx="5772797" cy="4351338"/>
          </a:xfrm>
        </p:spPr>
        <p:txBody>
          <a:bodyPr/>
          <a:lstStyle/>
          <a:p>
            <a:r>
              <a:rPr lang="fr-FR" altLang="zh-CN" dirty="0"/>
              <a:t>dataset_binary_template.txt</a:t>
            </a:r>
          </a:p>
          <a:p>
            <a:r>
              <a:rPr lang="en-US" altLang="zh-CN" dirty="0"/>
              <a:t>highlight data that can be divided into </a:t>
            </a:r>
            <a:r>
              <a:rPr lang="en-US" altLang="zh-CN" dirty="0">
                <a:highlight>
                  <a:srgbClr val="FFFF00"/>
                </a:highlight>
              </a:rPr>
              <a:t>2-3</a:t>
            </a:r>
            <a:r>
              <a:rPr lang="en-US" altLang="zh-CN" dirty="0"/>
              <a:t> categories (</a:t>
            </a:r>
            <a:r>
              <a:rPr lang="en-US" altLang="zh-CN" dirty="0">
                <a:highlight>
                  <a:srgbClr val="FFFF00"/>
                </a:highlight>
              </a:rPr>
              <a:t>0,1 </a:t>
            </a:r>
            <a:r>
              <a:rPr lang="en-US" altLang="zh-CN" dirty="0"/>
              <a:t>/ </a:t>
            </a:r>
            <a:r>
              <a:rPr lang="en-US" altLang="zh-CN" dirty="0">
                <a:highlight>
                  <a:srgbClr val="FFFF00"/>
                </a:highlight>
              </a:rPr>
              <a:t>0,1,-1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FIELD_SHAPES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2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4</a:t>
            </a:r>
          </a:p>
          <a:p>
            <a:pPr lvl="1"/>
            <a:r>
              <a:rPr lang="en-US" altLang="zh-CN" dirty="0"/>
              <a:t>FIELD_COLORS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#ACD6EC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#F5A889</a:t>
            </a:r>
          </a:p>
          <a:p>
            <a:pPr lvl="1"/>
            <a:r>
              <a:rPr lang="en-US" altLang="zh-CN" dirty="0"/>
              <a:t>t1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0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/>
              <a:t>1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B5D0E9-4A83-7E93-F8A6-702AEEF6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3" y="365125"/>
            <a:ext cx="5170098" cy="6492875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5013571-1400-4095-9D21-21EADBD16228}"/>
              </a:ext>
            </a:extLst>
          </p:cNvPr>
          <p:cNvGraphicFramePr>
            <a:graphicFrameLocks noGrp="1"/>
          </p:cNvGraphicFramePr>
          <p:nvPr/>
        </p:nvGraphicFramePr>
        <p:xfrm>
          <a:off x="6364017" y="4393592"/>
          <a:ext cx="5706063" cy="2282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080">
                  <a:extLst>
                    <a:ext uri="{9D8B030D-6E8A-4147-A177-3AD203B41FA5}">
                      <a16:colId xmlns:a16="http://schemas.microsoft.com/office/drawing/2014/main" val="1503795827"/>
                    </a:ext>
                  </a:extLst>
                </a:gridCol>
                <a:gridCol w="1184694">
                  <a:extLst>
                    <a:ext uri="{9D8B030D-6E8A-4147-A177-3AD203B41FA5}">
                      <a16:colId xmlns:a16="http://schemas.microsoft.com/office/drawing/2014/main" val="2654728635"/>
                    </a:ext>
                  </a:extLst>
                </a:gridCol>
                <a:gridCol w="2667289">
                  <a:extLst>
                    <a:ext uri="{9D8B030D-6E8A-4147-A177-3AD203B41FA5}">
                      <a16:colId xmlns:a16="http://schemas.microsoft.com/office/drawing/2014/main" val="688903489"/>
                    </a:ext>
                  </a:extLst>
                </a:gridCol>
              </a:tblGrid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Target shapes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circle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right pointing triangle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304839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FIELD_SHAPES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95528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FIELD_COLORS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#ACD6EC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#F5A889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7498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Custom Classification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1: male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1: freshwater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55579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0: female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0: saltwater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0628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-1: both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0692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↑↓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↑↓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60569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503455"/>
                  </a:ext>
                </a:extLst>
              </a:tr>
            </a:tbl>
          </a:graphicData>
        </a:graphic>
      </p:graphicFrame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C9E721E-4413-1B94-4935-6BD53C5ED63C}"/>
              </a:ext>
            </a:extLst>
          </p:cNvPr>
          <p:cNvCxnSpPr>
            <a:cxnSpLocks/>
          </p:cNvCxnSpPr>
          <p:nvPr/>
        </p:nvCxnSpPr>
        <p:spPr>
          <a:xfrm>
            <a:off x="5452733" y="0"/>
            <a:ext cx="0" cy="317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549F00C-FF66-F168-1B21-79DB24508A4E}"/>
              </a:ext>
            </a:extLst>
          </p:cNvPr>
          <p:cNvCxnSpPr>
            <a:cxnSpLocks/>
          </p:cNvCxnSpPr>
          <p:nvPr/>
        </p:nvCxnSpPr>
        <p:spPr>
          <a:xfrm>
            <a:off x="5567033" y="0"/>
            <a:ext cx="0" cy="317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1AE85-2A3E-F862-F7EE-23C39DF4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9B53E6C-1B40-B8F7-FFC1-35E2F5FA5419}"/>
              </a:ext>
            </a:extLst>
          </p:cNvPr>
          <p:cNvSpPr txBox="1">
            <a:spLocks/>
          </p:cNvSpPr>
          <p:nvPr/>
        </p:nvSpPr>
        <p:spPr>
          <a:xfrm>
            <a:off x="879703" y="1698309"/>
            <a:ext cx="312329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zh-CN" sz="2400" dirty="0">
                <a:solidFill>
                  <a:srgbClr val="FF0000"/>
                </a:solidFill>
              </a:rPr>
              <a:t>Changing leaf labels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1EF80A5-F422-B37A-7B46-5255A618BE76}"/>
              </a:ext>
            </a:extLst>
          </p:cNvPr>
          <p:cNvSpPr txBox="1">
            <a:spLocks/>
          </p:cNvSpPr>
          <p:nvPr/>
        </p:nvSpPr>
        <p:spPr>
          <a:xfrm>
            <a:off x="879703" y="2904588"/>
            <a:ext cx="246159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fr-FR" altLang="zh-CN" sz="2400" dirty="0">
                <a:solidFill>
                  <a:srgbClr val="FF0000"/>
                </a:solidFill>
              </a:rPr>
              <a:t>Color by group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6B63A13-D683-BC0F-CCDD-C7ECE15C4EDD}"/>
              </a:ext>
            </a:extLst>
          </p:cNvPr>
          <p:cNvSpPr txBox="1">
            <a:spLocks/>
          </p:cNvSpPr>
          <p:nvPr/>
        </p:nvSpPr>
        <p:spPr>
          <a:xfrm>
            <a:off x="5145997" y="4330854"/>
            <a:ext cx="406785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/>
              <a:t>Adding colour strips</a:t>
            </a:r>
            <a:endParaRPr lang="zh-CN" altLang="en-US" sz="240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87DDC74-7881-2CE3-E262-CC8B698A6948}"/>
              </a:ext>
            </a:extLst>
          </p:cNvPr>
          <p:cNvSpPr txBox="1">
            <a:spLocks/>
          </p:cNvSpPr>
          <p:nvPr/>
        </p:nvSpPr>
        <p:spPr>
          <a:xfrm>
            <a:off x="5145997" y="3898501"/>
            <a:ext cx="406785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/>
              <a:t>Adding external text labels</a:t>
            </a:r>
            <a:endParaRPr lang="zh-CN" altLang="en-US" sz="24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61BEDE8-7545-DB94-2CC0-FACBFED44206}"/>
              </a:ext>
            </a:extLst>
          </p:cNvPr>
          <p:cNvSpPr txBox="1">
            <a:spLocks/>
          </p:cNvSpPr>
          <p:nvPr/>
        </p:nvSpPr>
        <p:spPr>
          <a:xfrm>
            <a:off x="838200" y="5317146"/>
            <a:ext cx="312329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zh-CN" sz="2400" dirty="0">
                <a:solidFill>
                  <a:srgbClr val="FF0000"/>
                </a:solidFill>
              </a:rPr>
              <a:t>Binary data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2E300F-6899-F82B-19B6-1B5586620AE0}"/>
              </a:ext>
            </a:extLst>
          </p:cNvPr>
          <p:cNvSpPr txBox="1"/>
          <p:nvPr/>
        </p:nvSpPr>
        <p:spPr>
          <a:xfrm>
            <a:off x="5145996" y="2646772"/>
            <a:ext cx="4021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zh-CN" sz="2400" dirty="0">
                <a:solidFill>
                  <a:srgbClr val="FF0000"/>
                </a:solidFill>
              </a:rPr>
              <a:t>dataset_ranges_template.txt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6DE805-B2E6-23F2-A5F7-5991118CA876}"/>
              </a:ext>
            </a:extLst>
          </p:cNvPr>
          <p:cNvSpPr txBox="1"/>
          <p:nvPr/>
        </p:nvSpPr>
        <p:spPr>
          <a:xfrm>
            <a:off x="5145997" y="3122042"/>
            <a:ext cx="3950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2400" dirty="0"/>
              <a:t>colors_styles_template.txt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C4E8B4FC-A0AB-95E3-5CF7-3C47FB843CC8}"/>
              </a:ext>
            </a:extLst>
          </p:cNvPr>
          <p:cNvSpPr txBox="1">
            <a:spLocks/>
          </p:cNvSpPr>
          <p:nvPr/>
        </p:nvSpPr>
        <p:spPr>
          <a:xfrm>
            <a:off x="838201" y="4110867"/>
            <a:ext cx="4251384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fr-FR" altLang="zh-CN" sz="2400" dirty="0"/>
              <a:t>Add classification information</a:t>
            </a:r>
            <a:endParaRPr lang="zh-CN" altLang="en-US" sz="2400" dirty="0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07C4E17-258B-F7AC-5316-A106AF33E14D}"/>
              </a:ext>
            </a:extLst>
          </p:cNvPr>
          <p:cNvSpPr/>
          <p:nvPr/>
        </p:nvSpPr>
        <p:spPr>
          <a:xfrm>
            <a:off x="838200" y="2123041"/>
            <a:ext cx="622300" cy="78154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41330CFB-342E-44C9-D97B-DDB9E4891988}"/>
              </a:ext>
            </a:extLst>
          </p:cNvPr>
          <p:cNvSpPr/>
          <p:nvPr/>
        </p:nvSpPr>
        <p:spPr>
          <a:xfrm>
            <a:off x="838200" y="3329321"/>
            <a:ext cx="622300" cy="78154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DC8563A7-A204-AEC4-DB23-FAC6D717A417}"/>
              </a:ext>
            </a:extLst>
          </p:cNvPr>
          <p:cNvSpPr/>
          <p:nvPr/>
        </p:nvSpPr>
        <p:spPr>
          <a:xfrm>
            <a:off x="838200" y="4543220"/>
            <a:ext cx="622300" cy="78154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CED10B9-02D3-71B0-6786-835EAD8C4682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 flipV="1">
            <a:off x="3341298" y="2877605"/>
            <a:ext cx="1804698" cy="23934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51451F1-84D5-5F5D-EE50-46551ED7B977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3341298" y="3116954"/>
            <a:ext cx="1804699" cy="23592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3B3B32A-9005-4F71-2D7C-0F0A92CFAECB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V="1">
            <a:off x="5089585" y="4110867"/>
            <a:ext cx="56412" cy="21236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CF8A7F6-B3EC-8499-7660-F4DC0C837F3F}"/>
              </a:ext>
            </a:extLst>
          </p:cNvPr>
          <p:cNvCxnSpPr>
            <a:cxnSpLocks/>
            <a:stCxn id="17" idx="3"/>
            <a:endCxn id="6" idx="1"/>
          </p:cNvCxnSpPr>
          <p:nvPr/>
        </p:nvCxnSpPr>
        <p:spPr>
          <a:xfrm>
            <a:off x="5089585" y="4323233"/>
            <a:ext cx="56412" cy="21998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497671F7-5E2A-662E-DDB6-F22BDBC883DF}"/>
              </a:ext>
            </a:extLst>
          </p:cNvPr>
          <p:cNvCxnSpPr>
            <a:cxnSpLocks/>
            <a:stCxn id="14" idx="3"/>
            <a:endCxn id="49" idx="1"/>
          </p:cNvCxnSpPr>
          <p:nvPr/>
        </p:nvCxnSpPr>
        <p:spPr>
          <a:xfrm flipV="1">
            <a:off x="9167003" y="2877604"/>
            <a:ext cx="362310" cy="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FA17427F-E576-5B2A-D78F-9C8C4BDB5221}"/>
              </a:ext>
            </a:extLst>
          </p:cNvPr>
          <p:cNvSpPr txBox="1"/>
          <p:nvPr/>
        </p:nvSpPr>
        <p:spPr>
          <a:xfrm>
            <a:off x="9529313" y="2462105"/>
            <a:ext cx="25235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zh-CN" sz="2400" dirty="0">
                <a:solidFill>
                  <a:srgbClr val="FF0000"/>
                </a:solidFill>
              </a:rPr>
              <a:t>Add Legend information</a:t>
            </a:r>
          </a:p>
        </p:txBody>
      </p:sp>
    </p:spTree>
    <p:extLst>
      <p:ext uri="{BB962C8B-B14F-4D97-AF65-F5344CB8AC3E}">
        <p14:creationId xmlns:p14="http://schemas.microsoft.com/office/powerpoint/2010/main" val="388710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99A00E-0805-3171-09EE-135DEDC7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7" y="1003980"/>
            <a:ext cx="5544377" cy="16911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6AB6E2-B3F8-3F80-9C0C-794D95F5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17" y="147637"/>
            <a:ext cx="5495925" cy="6562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9F4292-28EB-13A1-91C4-A5F0164C6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07" y="3783693"/>
            <a:ext cx="5544377" cy="2245417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4145C44-1A8F-5678-3C93-6C9BBE7BCE3E}"/>
              </a:ext>
            </a:extLst>
          </p:cNvPr>
          <p:cNvCxnSpPr>
            <a:cxnSpLocks/>
          </p:cNvCxnSpPr>
          <p:nvPr/>
        </p:nvCxnSpPr>
        <p:spPr>
          <a:xfrm flipH="1" flipV="1">
            <a:off x="4717143" y="4738914"/>
            <a:ext cx="3585028" cy="747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3A6D299-15F2-C17F-92C1-4C2503E95A2D}"/>
              </a:ext>
            </a:extLst>
          </p:cNvPr>
          <p:cNvCxnSpPr>
            <a:cxnSpLocks/>
          </p:cNvCxnSpPr>
          <p:nvPr/>
        </p:nvCxnSpPr>
        <p:spPr>
          <a:xfrm flipH="1" flipV="1">
            <a:off x="3744686" y="5551714"/>
            <a:ext cx="4201885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3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AA17CA-4EEA-9781-80EB-E2806F70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1" y="385762"/>
            <a:ext cx="5629275" cy="6086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6485F3-81D3-24FB-AA72-8A9EB5F1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36" y="1757361"/>
            <a:ext cx="5229225" cy="334327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13D98B0-2A6C-66A4-A3B6-CBD715F16A62}"/>
              </a:ext>
            </a:extLst>
          </p:cNvPr>
          <p:cNvCxnSpPr>
            <a:cxnSpLocks/>
          </p:cNvCxnSpPr>
          <p:nvPr/>
        </p:nvCxnSpPr>
        <p:spPr>
          <a:xfrm flipV="1">
            <a:off x="1153886" y="4738914"/>
            <a:ext cx="1415143" cy="130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9EB87C9-3F89-4B47-C3D3-F35C35E482D1}"/>
              </a:ext>
            </a:extLst>
          </p:cNvPr>
          <p:cNvCxnSpPr>
            <a:cxnSpLocks/>
          </p:cNvCxnSpPr>
          <p:nvPr/>
        </p:nvCxnSpPr>
        <p:spPr>
          <a:xfrm>
            <a:off x="1153886" y="4869543"/>
            <a:ext cx="1357085" cy="776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264CCF-FE30-9307-F69C-BD7953F2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929"/>
            <a:ext cx="3834960" cy="5092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0505F1-949B-6B7C-916C-1862B688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85" y="1184358"/>
            <a:ext cx="3927934" cy="41398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72EAE7-89F5-BD02-8229-A0B5800F5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20" y="235842"/>
            <a:ext cx="3834960" cy="6386315"/>
          </a:xfrm>
          <a:prstGeom prst="rect">
            <a:avLst/>
          </a:prstGeom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6844949-C104-7F05-E56B-B87B3DC3DEA9}"/>
              </a:ext>
            </a:extLst>
          </p:cNvPr>
          <p:cNvSpPr txBox="1"/>
          <p:nvPr/>
        </p:nvSpPr>
        <p:spPr>
          <a:xfrm>
            <a:off x="4875210" y="3498335"/>
            <a:ext cx="244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Original View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57838A-D4E5-0F63-8B03-993D35AB095A}"/>
              </a:ext>
            </a:extLst>
          </p:cNvPr>
          <p:cNvSpPr txBox="1"/>
          <p:nvPr/>
        </p:nvSpPr>
        <p:spPr>
          <a:xfrm>
            <a:off x="325775" y="594979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/>
            </a:lvl1pPr>
          </a:lstStyle>
          <a:p>
            <a:r>
              <a:rPr lang="zh-CN" altLang="en-US" dirty="0"/>
              <a:t>After beautification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3C6852-5310-3F4F-113B-1F3E69B9B956}"/>
              </a:ext>
            </a:extLst>
          </p:cNvPr>
          <p:cNvSpPr txBox="1"/>
          <p:nvPr/>
        </p:nvSpPr>
        <p:spPr>
          <a:xfrm>
            <a:off x="8818225" y="562650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/>
            </a:lvl1pPr>
          </a:lstStyle>
          <a:p>
            <a:r>
              <a:rPr lang="zh-CN" altLang="en-US" dirty="0"/>
              <a:t>After beautification</a:t>
            </a:r>
          </a:p>
        </p:txBody>
      </p:sp>
    </p:spTree>
    <p:extLst>
      <p:ext uri="{BB962C8B-B14F-4D97-AF65-F5344CB8AC3E}">
        <p14:creationId xmlns:p14="http://schemas.microsoft.com/office/powerpoint/2010/main" val="132894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C588554-AD7D-9833-FAB1-DBB707AE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48" y="297933"/>
            <a:ext cx="6418504" cy="4699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157AE1B-15B2-6C1F-F9DD-8389BD57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6114"/>
            <a:ext cx="6266955" cy="67418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BCD59D4-2BB6-183F-6512-27F02B5442CB}"/>
              </a:ext>
            </a:extLst>
          </p:cNvPr>
          <p:cNvSpPr txBox="1"/>
          <p:nvPr/>
        </p:nvSpPr>
        <p:spPr>
          <a:xfrm>
            <a:off x="8686800" y="6422963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hlinkClick r:id="rId4"/>
              </a:rPr>
              <a:t>https://doi.org/10.1093/nar/gkae268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12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549529-30DA-0D2F-0756-725FE0B7D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110" y="657224"/>
            <a:ext cx="2771776" cy="277177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1D040AE-FEAE-7F25-11B2-687459B61B18}"/>
              </a:ext>
            </a:extLst>
          </p:cNvPr>
          <p:cNvSpPr txBox="1"/>
          <p:nvPr/>
        </p:nvSpPr>
        <p:spPr>
          <a:xfrm>
            <a:off x="3722191" y="3429000"/>
            <a:ext cx="4747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/>
              <a:t>Thanks !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2598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72AC78-F951-7658-4533-A5AE5D07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3" y="-294640"/>
            <a:ext cx="4230874" cy="7045625"/>
          </a:xfrm>
          <a:prstGeom prst="rect">
            <a:avLst/>
          </a:prstGeom>
          <a:ln>
            <a:noFill/>
          </a:ln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457E8B9-EE96-B5C6-DEE9-7589BCC8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273" y="1782382"/>
            <a:ext cx="6110204" cy="4351338"/>
          </a:xfrm>
        </p:spPr>
        <p:txBody>
          <a:bodyPr/>
          <a:lstStyle/>
          <a:p>
            <a:r>
              <a:rPr lang="en-US" altLang="zh-CN" dirty="0"/>
              <a:t>Tip labels:</a:t>
            </a:r>
            <a:r>
              <a:rPr lang="zh-CN" altLang="en-US" dirty="0"/>
              <a:t> </a:t>
            </a:r>
            <a:r>
              <a:rPr lang="en-US" altLang="zh-CN" dirty="0"/>
              <a:t>t1-t52</a:t>
            </a:r>
          </a:p>
          <a:p>
            <a:r>
              <a:rPr lang="en-US" altLang="zh-CN" dirty="0"/>
              <a:t>Outgroup: t51, t52</a:t>
            </a:r>
          </a:p>
          <a:p>
            <a:r>
              <a:rPr lang="en-US" altLang="zh-CN" dirty="0"/>
              <a:t>Group1: t1-t15</a:t>
            </a:r>
          </a:p>
          <a:p>
            <a:r>
              <a:rPr lang="en-US" altLang="zh-CN" dirty="0"/>
              <a:t>Group2: t16-t31</a:t>
            </a:r>
          </a:p>
          <a:p>
            <a:r>
              <a:rPr lang="en-US" altLang="zh-CN" dirty="0"/>
              <a:t>Group3:</a:t>
            </a:r>
            <a:r>
              <a:rPr lang="zh-CN" altLang="en-US" dirty="0"/>
              <a:t> </a:t>
            </a:r>
            <a:r>
              <a:rPr lang="en-US" altLang="zh-CN" dirty="0"/>
              <a:t>t32-t40</a:t>
            </a:r>
          </a:p>
          <a:p>
            <a:r>
              <a:rPr lang="en-US" altLang="zh-CN" dirty="0"/>
              <a:t>Group4: t41-t50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61058F2-7FF4-921E-F27B-C807A673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272" y="365125"/>
            <a:ext cx="6965448" cy="1325563"/>
          </a:xfrm>
        </p:spPr>
        <p:txBody>
          <a:bodyPr/>
          <a:lstStyle/>
          <a:p>
            <a:r>
              <a:rPr lang="fr-FR" altLang="zh-CN" dirty="0"/>
              <a:t>Introduction and Assumptions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89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8668AF-7F62-5530-6076-8F3F13C7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91" y="0"/>
            <a:ext cx="7543209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65EE7E15-48C5-81D4-1E12-99E1B65C0E3D}"/>
              </a:ext>
            </a:extLst>
          </p:cNvPr>
          <p:cNvGrpSpPr/>
          <p:nvPr/>
        </p:nvGrpSpPr>
        <p:grpSpPr>
          <a:xfrm flipH="1">
            <a:off x="4592302" y="5045633"/>
            <a:ext cx="660020" cy="343759"/>
            <a:chOff x="1718797" y="3085241"/>
            <a:chExt cx="660020" cy="34375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FF47C50-00EB-6B40-E016-2E951265DD4F}"/>
                </a:ext>
              </a:extLst>
            </p:cNvPr>
            <p:cNvSpPr/>
            <p:nvPr/>
          </p:nvSpPr>
          <p:spPr>
            <a:xfrm flipH="1">
              <a:off x="2035058" y="3085241"/>
              <a:ext cx="343759" cy="3437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E0592133-4948-F39F-8308-0B428DF47686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 flipH="1">
              <a:off x="1718797" y="3257121"/>
              <a:ext cx="31626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E02AD02E-76C2-FA5A-C53E-9A5F85C52CAD}"/>
              </a:ext>
            </a:extLst>
          </p:cNvPr>
          <p:cNvSpPr txBox="1"/>
          <p:nvPr/>
        </p:nvSpPr>
        <p:spPr>
          <a:xfrm>
            <a:off x="5128414" y="5060930"/>
            <a:ext cx="6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13CADD0-2EAC-9B69-2BAC-586E46B316FE}"/>
              </a:ext>
            </a:extLst>
          </p:cNvPr>
          <p:cNvSpPr txBox="1"/>
          <p:nvPr/>
        </p:nvSpPr>
        <p:spPr>
          <a:xfrm>
            <a:off x="5838168" y="2816664"/>
            <a:ext cx="885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65D6419-5831-AF40-AE17-64D2CA7132F7}"/>
              </a:ext>
            </a:extLst>
          </p:cNvPr>
          <p:cNvSpPr txBox="1"/>
          <p:nvPr/>
        </p:nvSpPr>
        <p:spPr>
          <a:xfrm>
            <a:off x="5361623" y="4236080"/>
            <a:ext cx="157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Internal Node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EADFDE4-3469-1AC1-C064-02FCD7411C80}"/>
              </a:ext>
            </a:extLst>
          </p:cNvPr>
          <p:cNvSpPr txBox="1"/>
          <p:nvPr/>
        </p:nvSpPr>
        <p:spPr>
          <a:xfrm>
            <a:off x="10596955" y="429183"/>
            <a:ext cx="1636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Terminal Node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855DF40-8F6C-E9DF-9DB0-7130CE67B34B}"/>
              </a:ext>
            </a:extLst>
          </p:cNvPr>
          <p:cNvSpPr txBox="1"/>
          <p:nvPr/>
        </p:nvSpPr>
        <p:spPr>
          <a:xfrm>
            <a:off x="6926449" y="425229"/>
            <a:ext cx="1636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Branch Length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FFA048A-E766-A191-474D-0145AA2CE6AE}"/>
              </a:ext>
            </a:extLst>
          </p:cNvPr>
          <p:cNvSpPr txBox="1"/>
          <p:nvPr/>
        </p:nvSpPr>
        <p:spPr>
          <a:xfrm>
            <a:off x="5617304" y="5612011"/>
            <a:ext cx="221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Monophyletic Group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119800-13DA-F6BF-2CDF-A93B5D0D3F70}"/>
              </a:ext>
            </a:extLst>
          </p:cNvPr>
          <p:cNvGrpSpPr/>
          <p:nvPr/>
        </p:nvGrpSpPr>
        <p:grpSpPr>
          <a:xfrm rot="20200528">
            <a:off x="6684993" y="3974119"/>
            <a:ext cx="660020" cy="343759"/>
            <a:chOff x="1718797" y="3085241"/>
            <a:chExt cx="660020" cy="34375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E8CCC68-9BD9-7443-2595-A5EA6A7EB393}"/>
                </a:ext>
              </a:extLst>
            </p:cNvPr>
            <p:cNvSpPr/>
            <p:nvPr/>
          </p:nvSpPr>
          <p:spPr>
            <a:xfrm flipH="1">
              <a:off x="2035058" y="3085241"/>
              <a:ext cx="343759" cy="3437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2BFA8215-52C9-6776-4D34-BC8AE5478048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 flipH="1">
              <a:off x="1718797" y="3257121"/>
              <a:ext cx="31626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BD0A64F-EABC-1CC9-57E0-B92919E99AB6}"/>
              </a:ext>
            </a:extLst>
          </p:cNvPr>
          <p:cNvGrpSpPr/>
          <p:nvPr/>
        </p:nvGrpSpPr>
        <p:grpSpPr>
          <a:xfrm rot="9644661">
            <a:off x="9439530" y="661726"/>
            <a:ext cx="1278906" cy="343759"/>
            <a:chOff x="1099911" y="3085241"/>
            <a:chExt cx="1278906" cy="343759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2AA487E-B4A7-D7C4-57B2-EB333B68815D}"/>
                </a:ext>
              </a:extLst>
            </p:cNvPr>
            <p:cNvSpPr/>
            <p:nvPr/>
          </p:nvSpPr>
          <p:spPr>
            <a:xfrm flipH="1">
              <a:off x="2035058" y="3085241"/>
              <a:ext cx="343759" cy="3437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9DF9718A-A010-F189-AAE5-5119EF6C5C02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 rot="11955339" flipV="1">
              <a:off x="1099911" y="3098486"/>
              <a:ext cx="908237" cy="3172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63B6249-5E46-3447-4894-C862E8A452C0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361623" y="3185996"/>
            <a:ext cx="919136" cy="895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BE54151C-B891-DC18-6FBD-F5C4E0993348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280759" y="3185996"/>
            <a:ext cx="2038218" cy="3427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C140B09A-4E55-DB53-7530-604D60EE0D64}"/>
              </a:ext>
            </a:extLst>
          </p:cNvPr>
          <p:cNvSpPr/>
          <p:nvPr/>
        </p:nvSpPr>
        <p:spPr>
          <a:xfrm>
            <a:off x="8190411" y="4771380"/>
            <a:ext cx="2294251" cy="643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EF17E7F-758F-04E8-FA1C-747E6E741AAC}"/>
              </a:ext>
            </a:extLst>
          </p:cNvPr>
          <p:cNvSpPr/>
          <p:nvPr/>
        </p:nvSpPr>
        <p:spPr>
          <a:xfrm>
            <a:off x="7769543" y="4771380"/>
            <a:ext cx="3189507" cy="1317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右大括号 62">
            <a:extLst>
              <a:ext uri="{FF2B5EF4-FFF2-40B4-BE49-F238E27FC236}">
                <a16:creationId xmlns:a16="http://schemas.microsoft.com/office/drawing/2014/main" id="{C8BBD721-E013-5028-9D21-7D323811859E}"/>
              </a:ext>
            </a:extLst>
          </p:cNvPr>
          <p:cNvSpPr/>
          <p:nvPr/>
        </p:nvSpPr>
        <p:spPr>
          <a:xfrm rot="16200000" flipV="1">
            <a:off x="7620145" y="525587"/>
            <a:ext cx="248903" cy="694692"/>
          </a:xfrm>
          <a:prstGeom prst="rightBrace">
            <a:avLst>
              <a:gd name="adj1" fmla="val 33192"/>
              <a:gd name="adj2" fmla="val 49999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0D417E1-0020-3732-A9EE-5E132AAE816E}"/>
              </a:ext>
            </a:extLst>
          </p:cNvPr>
          <p:cNvSpPr txBox="1"/>
          <p:nvPr/>
        </p:nvSpPr>
        <p:spPr>
          <a:xfrm>
            <a:off x="0" y="0"/>
            <a:ext cx="6094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Overview of a Gene Tree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F9A35B0-688D-EF11-8B8F-A9C999C0F0D1}"/>
              </a:ext>
            </a:extLst>
          </p:cNvPr>
          <p:cNvSpPr txBox="1"/>
          <p:nvPr/>
        </p:nvSpPr>
        <p:spPr>
          <a:xfrm>
            <a:off x="0" y="931120"/>
            <a:ext cx="456283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Root:</a:t>
            </a:r>
            <a:r>
              <a:rPr lang="en-US" altLang="zh-CN" dirty="0"/>
              <a:t> Represents the most recent common ancestor of all organisms, marking the starting point of the gene tree.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Branch: </a:t>
            </a:r>
            <a:r>
              <a:rPr lang="en-US" altLang="zh-CN" dirty="0"/>
              <a:t>Represents evolutionary lineages, connecting different nodes on the tree.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Branch Length: </a:t>
            </a:r>
            <a:r>
              <a:rPr lang="en-US" altLang="zh-CN" dirty="0"/>
              <a:t>Reflects the amount of evolutionary change or the time elapsed.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Internal Node: </a:t>
            </a:r>
            <a:r>
              <a:rPr lang="en-US" altLang="zh-CN" dirty="0"/>
              <a:t>A junction point of branches, representing a hypothetical common ancestor.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Terminal Node: </a:t>
            </a:r>
            <a:r>
              <a:rPr lang="en-US" altLang="zh-CN" dirty="0"/>
              <a:t>The endpoint of a branch, representing specific species or groups.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Monophyletic Group: </a:t>
            </a:r>
            <a:r>
              <a:rPr lang="en-US" altLang="zh-CN" dirty="0"/>
              <a:t>A group that includes an ancestor and all its descendants.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zh-CN" b="1" dirty="0"/>
              <a:t>Scale Bar: </a:t>
            </a:r>
            <a:r>
              <a:rPr lang="en-US" altLang="zh-CN" dirty="0"/>
              <a:t>Used to measure the evolutionary time or degree of change represented by branch lengths.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ACFEE7-D8F6-0BF2-88BF-69EBBF67C3A7}"/>
              </a:ext>
            </a:extLst>
          </p:cNvPr>
          <p:cNvSpPr txBox="1"/>
          <p:nvPr/>
        </p:nvSpPr>
        <p:spPr>
          <a:xfrm>
            <a:off x="5907721" y="6468377"/>
            <a:ext cx="109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Scale Bar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1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68064-70A3-0360-5A39-732250BB7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89DD3EF-59A0-3AA4-5838-CC7E50628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3" y="-294640"/>
            <a:ext cx="4230874" cy="7045625"/>
          </a:xfrm>
          <a:prstGeom prst="rect">
            <a:avLst/>
          </a:prstGeom>
          <a:ln>
            <a:noFill/>
          </a:ln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AAA4207-7015-76FE-EDA1-68DFA366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273" y="1782382"/>
            <a:ext cx="6110204" cy="4351338"/>
          </a:xfrm>
        </p:spPr>
        <p:txBody>
          <a:bodyPr/>
          <a:lstStyle/>
          <a:p>
            <a:r>
              <a:rPr lang="en-US" altLang="zh-CN" dirty="0"/>
              <a:t>Tip labels:</a:t>
            </a:r>
            <a:r>
              <a:rPr lang="zh-CN" altLang="en-US" dirty="0"/>
              <a:t> </a:t>
            </a:r>
            <a:r>
              <a:rPr lang="en-US" altLang="zh-CN" dirty="0"/>
              <a:t>t1-t52</a:t>
            </a:r>
          </a:p>
          <a:p>
            <a:r>
              <a:rPr lang="en-US" altLang="zh-CN" dirty="0"/>
              <a:t>Outgroup: t51, t52</a:t>
            </a:r>
          </a:p>
          <a:p>
            <a:r>
              <a:rPr lang="en-US" altLang="zh-CN" dirty="0"/>
              <a:t>Group1: t1-t15</a:t>
            </a:r>
          </a:p>
          <a:p>
            <a:r>
              <a:rPr lang="en-US" altLang="zh-CN" dirty="0"/>
              <a:t>Group2: t16-t31</a:t>
            </a:r>
          </a:p>
          <a:p>
            <a:r>
              <a:rPr lang="en-US" altLang="zh-CN" dirty="0"/>
              <a:t>Group3:</a:t>
            </a:r>
            <a:r>
              <a:rPr lang="zh-CN" altLang="en-US" dirty="0"/>
              <a:t> </a:t>
            </a:r>
            <a:r>
              <a:rPr lang="en-US" altLang="zh-CN" dirty="0"/>
              <a:t>t32-t40</a:t>
            </a:r>
          </a:p>
          <a:p>
            <a:r>
              <a:rPr lang="en-US" altLang="zh-CN" dirty="0"/>
              <a:t>Group4: t41-t50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E0B5CF-0D49-8071-F514-FDAD300BF6B5}"/>
              </a:ext>
            </a:extLst>
          </p:cNvPr>
          <p:cNvSpPr/>
          <p:nvPr/>
        </p:nvSpPr>
        <p:spPr>
          <a:xfrm>
            <a:off x="796412" y="23812"/>
            <a:ext cx="3706761" cy="19468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E3FA7B-7E41-BC7E-7E9A-968F6395BCBF}"/>
              </a:ext>
            </a:extLst>
          </p:cNvPr>
          <p:cNvSpPr/>
          <p:nvPr/>
        </p:nvSpPr>
        <p:spPr>
          <a:xfrm>
            <a:off x="796413" y="1970638"/>
            <a:ext cx="3706760" cy="207177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C78C98-DD52-F2B3-7308-F3A4CFF6C066}"/>
              </a:ext>
            </a:extLst>
          </p:cNvPr>
          <p:cNvSpPr/>
          <p:nvPr/>
        </p:nvSpPr>
        <p:spPr>
          <a:xfrm>
            <a:off x="948813" y="4042410"/>
            <a:ext cx="3554360" cy="11815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B3FD24-F677-716A-CD3D-1C71105C5DD3}"/>
              </a:ext>
            </a:extLst>
          </p:cNvPr>
          <p:cNvSpPr/>
          <p:nvPr/>
        </p:nvSpPr>
        <p:spPr>
          <a:xfrm>
            <a:off x="948813" y="5223979"/>
            <a:ext cx="3554360" cy="130636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ED8F70A-B3BD-4C99-48F5-061E8BC5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272" y="365125"/>
            <a:ext cx="6965448" cy="1325563"/>
          </a:xfrm>
        </p:spPr>
        <p:txBody>
          <a:bodyPr/>
          <a:lstStyle/>
          <a:p>
            <a:r>
              <a:rPr lang="fr-FR" altLang="zh-CN" dirty="0"/>
              <a:t>Introduction and Assumptions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638B2BC-7D1C-85B5-4CD9-6C12DA6A369F}"/>
              </a:ext>
            </a:extLst>
          </p:cNvPr>
          <p:cNvSpPr/>
          <p:nvPr/>
        </p:nvSpPr>
        <p:spPr>
          <a:xfrm>
            <a:off x="2668437" y="6530340"/>
            <a:ext cx="1834735" cy="26416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4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98797E-242A-5A0C-7E47-7393BD79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66"/>
            <a:ext cx="12192000" cy="53304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箭头: 上 1">
            <a:extLst>
              <a:ext uri="{FF2B5EF4-FFF2-40B4-BE49-F238E27FC236}">
                <a16:creationId xmlns:a16="http://schemas.microsoft.com/office/drawing/2014/main" id="{8869E8A2-34C8-C0BF-BF5B-7C6CB4E88216}"/>
              </a:ext>
            </a:extLst>
          </p:cNvPr>
          <p:cNvSpPr/>
          <p:nvPr/>
        </p:nvSpPr>
        <p:spPr>
          <a:xfrm>
            <a:off x="3203275" y="1084053"/>
            <a:ext cx="327804" cy="4048664"/>
          </a:xfrm>
          <a:prstGeom prst="upArrow">
            <a:avLst>
              <a:gd name="adj1" fmla="val 50000"/>
              <a:gd name="adj2" fmla="val 41315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上 2">
            <a:extLst>
              <a:ext uri="{FF2B5EF4-FFF2-40B4-BE49-F238E27FC236}">
                <a16:creationId xmlns:a16="http://schemas.microsoft.com/office/drawing/2014/main" id="{17C35C9D-264A-DDA3-FC1A-00A89BFC7C72}"/>
              </a:ext>
            </a:extLst>
          </p:cNvPr>
          <p:cNvSpPr/>
          <p:nvPr/>
        </p:nvSpPr>
        <p:spPr>
          <a:xfrm>
            <a:off x="11263222" y="1084053"/>
            <a:ext cx="327804" cy="4048664"/>
          </a:xfrm>
          <a:prstGeom prst="upArrow">
            <a:avLst>
              <a:gd name="adj1" fmla="val 50000"/>
              <a:gd name="adj2" fmla="val 41315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87A66A-AF2C-955D-2145-06958A0460B1}"/>
              </a:ext>
            </a:extLst>
          </p:cNvPr>
          <p:cNvSpPr/>
          <p:nvPr/>
        </p:nvSpPr>
        <p:spPr>
          <a:xfrm>
            <a:off x="10969924" y="512805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</a:rPr>
              <a:t>1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4BE7CC-F6F3-941B-2161-2A70E3A15AA7}"/>
              </a:ext>
            </a:extLst>
          </p:cNvPr>
          <p:cNvSpPr/>
          <p:nvPr/>
        </p:nvSpPr>
        <p:spPr>
          <a:xfrm>
            <a:off x="2909977" y="512572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</a:rPr>
              <a:t>2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AC7B6E-F14C-768C-CB64-0CDC1289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7" y="249177"/>
            <a:ext cx="5629275" cy="4105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93BCF1-DA9B-CB5A-9E85-1B3FD419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34" y="649226"/>
            <a:ext cx="3209925" cy="3305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44C28-63C6-383E-090D-CD1635A74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387" y="4579008"/>
            <a:ext cx="4865567" cy="21263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4FF4A67-525E-2AA4-9285-B65343B91CC2}"/>
              </a:ext>
            </a:extLst>
          </p:cNvPr>
          <p:cNvSpPr txBox="1"/>
          <p:nvPr/>
        </p:nvSpPr>
        <p:spPr>
          <a:xfrm>
            <a:off x="8994925" y="5642168"/>
            <a:ext cx="2340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Upload Successfully</a:t>
            </a:r>
          </a:p>
        </p:txBody>
      </p:sp>
    </p:spTree>
    <p:extLst>
      <p:ext uri="{BB962C8B-B14F-4D97-AF65-F5344CB8AC3E}">
        <p14:creationId xmlns:p14="http://schemas.microsoft.com/office/powerpoint/2010/main" val="415869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17A62C-11AA-EEC7-4945-6A2B5B4C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7" y="385762"/>
            <a:ext cx="5553075" cy="60864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40BB15-2A55-7987-AF73-F3C5D997D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220" y="385761"/>
            <a:ext cx="5686425" cy="6086475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3643C677-3E9A-173E-8FB3-975E5F6BC2F6}"/>
              </a:ext>
            </a:extLst>
          </p:cNvPr>
          <p:cNvSpPr/>
          <p:nvPr/>
        </p:nvSpPr>
        <p:spPr>
          <a:xfrm>
            <a:off x="5359879" y="1552756"/>
            <a:ext cx="1869057" cy="368060"/>
          </a:xfrm>
          <a:prstGeom prst="rightArrow">
            <a:avLst>
              <a:gd name="adj1" fmla="val 50000"/>
              <a:gd name="adj2" fmla="val 19843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9320C-C79C-A502-14C8-2909F85A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629"/>
            <a:ext cx="12192000" cy="24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00AD9-DEE1-C838-591C-CF1FEC74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0" y="365125"/>
            <a:ext cx="4820920" cy="1325563"/>
          </a:xfrm>
        </p:spPr>
        <p:txBody>
          <a:bodyPr/>
          <a:lstStyle/>
          <a:p>
            <a:r>
              <a:rPr lang="fr-FR" altLang="zh-CN" dirty="0"/>
              <a:t>Changing leaf labels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C982DA-04A5-B89A-9AAF-2AA64748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25625"/>
            <a:ext cx="4820920" cy="4351338"/>
          </a:xfrm>
        </p:spPr>
        <p:txBody>
          <a:bodyPr/>
          <a:lstStyle/>
          <a:p>
            <a:r>
              <a:rPr lang="fr-FR" altLang="zh-CN" dirty="0"/>
              <a:t>t1</a:t>
            </a:r>
            <a:r>
              <a:rPr lang="zh-CN" altLang="en-US" dirty="0">
                <a:solidFill>
                  <a:srgbClr val="FF0000"/>
                </a:solidFill>
              </a:rPr>
              <a:t>→</a:t>
            </a:r>
            <a:r>
              <a:rPr lang="en-US" altLang="zh-CN" dirty="0">
                <a:highlight>
                  <a:srgbClr val="FF00FF"/>
                </a:highlight>
              </a:rPr>
              <a:t>group1</a:t>
            </a:r>
            <a:r>
              <a:rPr lang="en-US" altLang="zh-CN" dirty="0">
                <a:highlight>
                  <a:srgbClr val="00FF00"/>
                </a:highlight>
              </a:rPr>
              <a:t>|</a:t>
            </a:r>
            <a:r>
              <a:rPr lang="en-US" altLang="zh-CN" dirty="0"/>
              <a:t>t1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fr-FR" altLang="zh-CN" dirty="0"/>
              <a:t>labels_template.txt</a:t>
            </a:r>
          </a:p>
          <a:p>
            <a:r>
              <a:rPr lang="fr-FR" altLang="zh-CN" dirty="0">
                <a:highlight>
                  <a:srgbClr val="FFFF00"/>
                </a:highlight>
              </a:rPr>
              <a:t>Original</a:t>
            </a:r>
            <a:r>
              <a:rPr lang="fr-FR" altLang="zh-CN" dirty="0"/>
              <a:t>, </a:t>
            </a:r>
            <a:r>
              <a:rPr lang="fr-FR" altLang="zh-CN" dirty="0">
                <a:highlight>
                  <a:srgbClr val="00FFFF"/>
                </a:highlight>
              </a:rPr>
              <a:t>Modified</a:t>
            </a:r>
          </a:p>
          <a:p>
            <a:r>
              <a:rPr lang="fr-FR" altLang="zh-CN" dirty="0">
                <a:highlight>
                  <a:srgbClr val="FFFF00"/>
                </a:highlight>
              </a:rPr>
              <a:t>t1</a:t>
            </a:r>
            <a:r>
              <a:rPr lang="fr-FR" altLang="zh-CN" dirty="0"/>
              <a:t>,</a:t>
            </a:r>
            <a:r>
              <a:rPr lang="en-US" altLang="zh-CN" dirty="0"/>
              <a:t> </a:t>
            </a:r>
            <a:r>
              <a:rPr lang="en-US" altLang="zh-CN" dirty="0">
                <a:highlight>
                  <a:srgbClr val="00FFFF"/>
                </a:highlight>
              </a:rPr>
              <a:t>group1|t1</a:t>
            </a:r>
            <a:endParaRPr lang="zh-CN" altLang="en-US" dirty="0">
              <a:highlight>
                <a:srgbClr val="00FFFF"/>
              </a:highligh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42FF7B-68BD-EE84-73C1-D59FFC8D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8" y="-314960"/>
            <a:ext cx="4674113" cy="711493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94EFB0-471E-6623-D957-4D841303C6FB}"/>
              </a:ext>
            </a:extLst>
          </p:cNvPr>
          <p:cNvSpPr/>
          <p:nvPr/>
        </p:nvSpPr>
        <p:spPr>
          <a:xfrm>
            <a:off x="5116285" y="0"/>
            <a:ext cx="674915" cy="67999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32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新罗马和宋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903</Words>
  <Application>Microsoft Office PowerPoint</Application>
  <PresentationFormat>宽屏</PresentationFormat>
  <Paragraphs>267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等线</vt:lpstr>
      <vt:lpstr>Arial</vt:lpstr>
      <vt:lpstr>Times New Roman</vt:lpstr>
      <vt:lpstr>Wingdings</vt:lpstr>
      <vt:lpstr>Office 主题​​</vt:lpstr>
      <vt:lpstr>Workshop Phylogenetic Tree Beautification</vt:lpstr>
      <vt:lpstr>Outlines</vt:lpstr>
      <vt:lpstr>Introduction and Assumptions</vt:lpstr>
      <vt:lpstr>Introduction and Assumptions</vt:lpstr>
      <vt:lpstr>PowerPoint 演示文稿</vt:lpstr>
      <vt:lpstr>PowerPoint 演示文稿</vt:lpstr>
      <vt:lpstr>PowerPoint 演示文稿</vt:lpstr>
      <vt:lpstr>PowerPoint 演示文稿</vt:lpstr>
      <vt:lpstr>Changing leaf labels </vt:lpstr>
      <vt:lpstr>Changing leaf labels</vt:lpstr>
      <vt:lpstr>Color by group</vt:lpstr>
      <vt:lpstr>PowerPoint 演示文稿</vt:lpstr>
      <vt:lpstr>Color by group</vt:lpstr>
      <vt:lpstr>Color by group</vt:lpstr>
      <vt:lpstr>PowerPoint 演示文稿</vt:lpstr>
      <vt:lpstr>Color by group</vt:lpstr>
      <vt:lpstr>Color by group</vt:lpstr>
      <vt:lpstr>Adding external text labels</vt:lpstr>
      <vt:lpstr>Adding colour strips</vt:lpstr>
      <vt:lpstr>PowerPoint 演示文稿</vt:lpstr>
      <vt:lpstr>Binary data</vt:lpstr>
      <vt:lpstr>PowerPoint 演示文稿</vt:lpstr>
      <vt:lpstr>Binary data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 yao</dc:creator>
  <cp:lastModifiedBy>yuan yao</cp:lastModifiedBy>
  <cp:revision>9</cp:revision>
  <dcterms:created xsi:type="dcterms:W3CDTF">2024-12-30T03:10:08Z</dcterms:created>
  <dcterms:modified xsi:type="dcterms:W3CDTF">2025-01-07T03:23:00Z</dcterms:modified>
</cp:coreProperties>
</file>