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92" r:id="rId3"/>
    <p:sldId id="261" r:id="rId4"/>
    <p:sldId id="262" r:id="rId5"/>
    <p:sldId id="385" r:id="rId6"/>
    <p:sldId id="387" r:id="rId7"/>
    <p:sldId id="389" r:id="rId8"/>
    <p:sldId id="411" r:id="rId9"/>
    <p:sldId id="392" r:id="rId10"/>
    <p:sldId id="391" r:id="rId11"/>
    <p:sldId id="393" r:id="rId12"/>
    <p:sldId id="394" r:id="rId13"/>
    <p:sldId id="396" r:id="rId14"/>
    <p:sldId id="414" r:id="rId15"/>
    <p:sldId id="397" r:id="rId16"/>
    <p:sldId id="400" r:id="rId17"/>
    <p:sldId id="413" r:id="rId18"/>
    <p:sldId id="402" r:id="rId19"/>
    <p:sldId id="407" r:id="rId20"/>
    <p:sldId id="405" r:id="rId21"/>
    <p:sldId id="419" r:id="rId22"/>
    <p:sldId id="408" r:id="rId23"/>
    <p:sldId id="409" r:id="rId24"/>
    <p:sldId id="415" r:id="rId25"/>
    <p:sldId id="416" r:id="rId26"/>
    <p:sldId id="418" r:id="rId27"/>
    <p:sldId id="383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189"/>
    <a:srgbClr val="181818"/>
    <a:srgbClr val="005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5806" autoAdjust="0"/>
  </p:normalViewPr>
  <p:slideViewPr>
    <p:cSldViewPr snapToGrid="0" showGuides="1">
      <p:cViewPr varScale="1">
        <p:scale>
          <a:sx n="94" d="100"/>
          <a:sy n="94" d="100"/>
        </p:scale>
        <p:origin x="379" y="62"/>
      </p:cViewPr>
      <p:guideLst>
        <p:guide orient="horz" pos="2164"/>
        <p:guide pos="38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1581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A261E-D9DA-4866-88A6-C5DF51E9662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DD613EF-5A34-45AD-92D6-CE0B74918069}">
      <dgm:prSet phldrT="[Text]"/>
      <dgm:spPr>
        <a:solidFill>
          <a:srgbClr val="0B4189"/>
        </a:solidFill>
        <a:ln>
          <a:solidFill>
            <a:srgbClr val="0B4189"/>
          </a:solidFill>
        </a:ln>
      </dgm:spPr>
      <dgm:t>
        <a:bodyPr/>
        <a:lstStyle/>
        <a:p>
          <a:r>
            <a:rPr lang="en-GB" dirty="0"/>
            <a:t> </a:t>
          </a:r>
        </a:p>
      </dgm:t>
    </dgm:pt>
    <dgm:pt modelId="{D54265B6-2F7A-4DD6-9780-B74951727254}" type="parTrans" cxnId="{F762ED38-8B63-4906-A7F6-8FFB341E10C7}">
      <dgm:prSet/>
      <dgm:spPr/>
      <dgm:t>
        <a:bodyPr/>
        <a:lstStyle/>
        <a:p>
          <a:endParaRPr lang="en-GB"/>
        </a:p>
      </dgm:t>
    </dgm:pt>
    <dgm:pt modelId="{FF571833-59C4-4BB7-9352-AE75CB614096}" type="sibTrans" cxnId="{F762ED38-8B63-4906-A7F6-8FFB341E10C7}">
      <dgm:prSet/>
      <dgm:spPr/>
      <dgm:t>
        <a:bodyPr/>
        <a:lstStyle/>
        <a:p>
          <a:endParaRPr lang="en-GB"/>
        </a:p>
      </dgm:t>
    </dgm:pt>
    <dgm:pt modelId="{1528A378-10BF-454F-8FCE-5121B4F3A8A8}">
      <dgm:prSet phldrT="[Text]"/>
      <dgm:spPr>
        <a:noFill/>
        <a:ln>
          <a:solidFill>
            <a:srgbClr val="0B4189"/>
          </a:solidFill>
        </a:ln>
      </dgm:spPr>
      <dgm:t>
        <a:bodyPr/>
        <a:lstStyle/>
        <a:p>
          <a:r>
            <a:rPr lang="en-GB" dirty="0"/>
            <a:t> </a:t>
          </a:r>
        </a:p>
      </dgm:t>
    </dgm:pt>
    <dgm:pt modelId="{3B42A607-C2D4-4036-8A4A-97B2BE0C7970}" type="parTrans" cxnId="{148373F6-D4D3-47B7-8CAE-BEA04A54EFD6}">
      <dgm:prSet/>
      <dgm:spPr/>
      <dgm:t>
        <a:bodyPr/>
        <a:lstStyle/>
        <a:p>
          <a:endParaRPr lang="en-GB"/>
        </a:p>
      </dgm:t>
    </dgm:pt>
    <dgm:pt modelId="{A75DBCF2-A07D-4E48-91E9-E97337922D96}" type="sibTrans" cxnId="{148373F6-D4D3-47B7-8CAE-BEA04A54EFD6}">
      <dgm:prSet/>
      <dgm:spPr/>
      <dgm:t>
        <a:bodyPr/>
        <a:lstStyle/>
        <a:p>
          <a:endParaRPr lang="en-GB"/>
        </a:p>
      </dgm:t>
    </dgm:pt>
    <dgm:pt modelId="{1BBE5808-E02A-40BA-81D2-F21884045FAF}">
      <dgm:prSet phldrT="[Text]"/>
      <dgm:spPr>
        <a:solidFill>
          <a:srgbClr val="0B4189"/>
        </a:solidFill>
        <a:ln>
          <a:solidFill>
            <a:srgbClr val="0B4189"/>
          </a:solidFill>
        </a:ln>
      </dgm:spPr>
      <dgm:t>
        <a:bodyPr/>
        <a:lstStyle/>
        <a:p>
          <a:r>
            <a:rPr lang="en-GB" dirty="0"/>
            <a:t> </a:t>
          </a:r>
        </a:p>
      </dgm:t>
    </dgm:pt>
    <dgm:pt modelId="{187CF503-6B4F-4290-BDE2-FE43EFAB810E}" type="parTrans" cxnId="{8CAC5DDA-CC6A-4D56-9073-427F5B458C55}">
      <dgm:prSet/>
      <dgm:spPr/>
      <dgm:t>
        <a:bodyPr/>
        <a:lstStyle/>
        <a:p>
          <a:endParaRPr lang="en-GB"/>
        </a:p>
      </dgm:t>
    </dgm:pt>
    <dgm:pt modelId="{DDB096F2-7218-4869-B8B8-0B71A3769D29}" type="sibTrans" cxnId="{8CAC5DDA-CC6A-4D56-9073-427F5B458C55}">
      <dgm:prSet/>
      <dgm:spPr/>
      <dgm:t>
        <a:bodyPr/>
        <a:lstStyle/>
        <a:p>
          <a:endParaRPr lang="en-GB"/>
        </a:p>
      </dgm:t>
    </dgm:pt>
    <dgm:pt modelId="{3BE3DC8C-654C-44F2-8887-8364DE5E52BA}" type="pres">
      <dgm:prSet presAssocID="{E82A261E-D9DA-4866-88A6-C5DF51E9662C}" presName="Name0" presStyleCnt="0">
        <dgm:presLayoutVars>
          <dgm:dir/>
          <dgm:animLvl val="lvl"/>
          <dgm:resizeHandles val="exact"/>
        </dgm:presLayoutVars>
      </dgm:prSet>
      <dgm:spPr/>
    </dgm:pt>
    <dgm:pt modelId="{2733DF63-0705-40CF-A64F-AE75BB713F2B}" type="pres">
      <dgm:prSet presAssocID="{9DD613EF-5A34-45AD-92D6-CE0B7491806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23400AE-D4B2-444F-937D-6A0E8AD3F3C5}" type="pres">
      <dgm:prSet presAssocID="{FF571833-59C4-4BB7-9352-AE75CB614096}" presName="parTxOnlySpace" presStyleCnt="0"/>
      <dgm:spPr/>
    </dgm:pt>
    <dgm:pt modelId="{B0AC3F1E-C354-4CBC-84A9-DD6A0851CDD8}" type="pres">
      <dgm:prSet presAssocID="{1528A378-10BF-454F-8FCE-5121B4F3A8A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B3A371-5D29-4025-A029-945E9DB8EF66}" type="pres">
      <dgm:prSet presAssocID="{A75DBCF2-A07D-4E48-91E9-E97337922D96}" presName="parTxOnlySpace" presStyleCnt="0"/>
      <dgm:spPr/>
    </dgm:pt>
    <dgm:pt modelId="{B40D3109-24D3-4D22-99E8-D7F04287CB6A}" type="pres">
      <dgm:prSet presAssocID="{1BBE5808-E02A-40BA-81D2-F21884045FA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57D5E27-7766-4031-9B1C-9073AE44A413}" type="presOf" srcId="{E82A261E-D9DA-4866-88A6-C5DF51E9662C}" destId="{3BE3DC8C-654C-44F2-8887-8364DE5E52BA}" srcOrd="0" destOrd="0" presId="urn:microsoft.com/office/officeart/2005/8/layout/chevron1"/>
    <dgm:cxn modelId="{F762ED38-8B63-4906-A7F6-8FFB341E10C7}" srcId="{E82A261E-D9DA-4866-88A6-C5DF51E9662C}" destId="{9DD613EF-5A34-45AD-92D6-CE0B74918069}" srcOrd="0" destOrd="0" parTransId="{D54265B6-2F7A-4DD6-9780-B74951727254}" sibTransId="{FF571833-59C4-4BB7-9352-AE75CB614096}"/>
    <dgm:cxn modelId="{269F5652-6C25-429F-815C-1B6036AD1B95}" type="presOf" srcId="{9DD613EF-5A34-45AD-92D6-CE0B74918069}" destId="{2733DF63-0705-40CF-A64F-AE75BB713F2B}" srcOrd="0" destOrd="0" presId="urn:microsoft.com/office/officeart/2005/8/layout/chevron1"/>
    <dgm:cxn modelId="{FF70D657-D992-40D6-A756-EA101ED7728B}" type="presOf" srcId="{1528A378-10BF-454F-8FCE-5121B4F3A8A8}" destId="{B0AC3F1E-C354-4CBC-84A9-DD6A0851CDD8}" srcOrd="0" destOrd="0" presId="urn:microsoft.com/office/officeart/2005/8/layout/chevron1"/>
    <dgm:cxn modelId="{8CAC5DDA-CC6A-4D56-9073-427F5B458C55}" srcId="{E82A261E-D9DA-4866-88A6-C5DF51E9662C}" destId="{1BBE5808-E02A-40BA-81D2-F21884045FAF}" srcOrd="2" destOrd="0" parTransId="{187CF503-6B4F-4290-BDE2-FE43EFAB810E}" sibTransId="{DDB096F2-7218-4869-B8B8-0B71A3769D29}"/>
    <dgm:cxn modelId="{6CB5EAED-54C4-4486-855A-89777D602501}" type="presOf" srcId="{1BBE5808-E02A-40BA-81D2-F21884045FAF}" destId="{B40D3109-24D3-4D22-99E8-D7F04287CB6A}" srcOrd="0" destOrd="0" presId="urn:microsoft.com/office/officeart/2005/8/layout/chevron1"/>
    <dgm:cxn modelId="{148373F6-D4D3-47B7-8CAE-BEA04A54EFD6}" srcId="{E82A261E-D9DA-4866-88A6-C5DF51E9662C}" destId="{1528A378-10BF-454F-8FCE-5121B4F3A8A8}" srcOrd="1" destOrd="0" parTransId="{3B42A607-C2D4-4036-8A4A-97B2BE0C7970}" sibTransId="{A75DBCF2-A07D-4E48-91E9-E97337922D96}"/>
    <dgm:cxn modelId="{F89BC399-832C-41B7-BF92-8D3A640DC066}" type="presParOf" srcId="{3BE3DC8C-654C-44F2-8887-8364DE5E52BA}" destId="{2733DF63-0705-40CF-A64F-AE75BB713F2B}" srcOrd="0" destOrd="0" presId="urn:microsoft.com/office/officeart/2005/8/layout/chevron1"/>
    <dgm:cxn modelId="{2F8B1A43-BFC7-4784-893D-274C2F37C266}" type="presParOf" srcId="{3BE3DC8C-654C-44F2-8887-8364DE5E52BA}" destId="{323400AE-D4B2-444F-937D-6A0E8AD3F3C5}" srcOrd="1" destOrd="0" presId="urn:microsoft.com/office/officeart/2005/8/layout/chevron1"/>
    <dgm:cxn modelId="{3570AC7A-E83E-4405-B829-182417C907F9}" type="presParOf" srcId="{3BE3DC8C-654C-44F2-8887-8364DE5E52BA}" destId="{B0AC3F1E-C354-4CBC-84A9-DD6A0851CDD8}" srcOrd="2" destOrd="0" presId="urn:microsoft.com/office/officeart/2005/8/layout/chevron1"/>
    <dgm:cxn modelId="{998C0D75-620A-42A6-82BF-30AF9245848C}" type="presParOf" srcId="{3BE3DC8C-654C-44F2-8887-8364DE5E52BA}" destId="{2FB3A371-5D29-4025-A029-945E9DB8EF66}" srcOrd="3" destOrd="0" presId="urn:microsoft.com/office/officeart/2005/8/layout/chevron1"/>
    <dgm:cxn modelId="{BC651346-8016-4F77-8C82-BC08CF938F25}" type="presParOf" srcId="{3BE3DC8C-654C-44F2-8887-8364DE5E52BA}" destId="{B40D3109-24D3-4D22-99E8-D7F04287CB6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2A261E-D9DA-4866-88A6-C5DF51E9662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DD613EF-5A34-45AD-92D6-CE0B74918069}">
      <dgm:prSet phldrT="[Text]"/>
      <dgm:spPr>
        <a:solidFill>
          <a:srgbClr val="0B4189"/>
        </a:solidFill>
        <a:ln>
          <a:solidFill>
            <a:srgbClr val="0B4189"/>
          </a:solidFill>
        </a:ln>
      </dgm:spPr>
      <dgm:t>
        <a:bodyPr/>
        <a:lstStyle/>
        <a:p>
          <a:r>
            <a:rPr lang="en-GB" dirty="0"/>
            <a:t> </a:t>
          </a:r>
        </a:p>
      </dgm:t>
    </dgm:pt>
    <dgm:pt modelId="{D54265B6-2F7A-4DD6-9780-B74951727254}" type="parTrans" cxnId="{F762ED38-8B63-4906-A7F6-8FFB341E10C7}">
      <dgm:prSet/>
      <dgm:spPr/>
      <dgm:t>
        <a:bodyPr/>
        <a:lstStyle/>
        <a:p>
          <a:endParaRPr lang="en-GB"/>
        </a:p>
      </dgm:t>
    </dgm:pt>
    <dgm:pt modelId="{FF571833-59C4-4BB7-9352-AE75CB614096}" type="sibTrans" cxnId="{F762ED38-8B63-4906-A7F6-8FFB341E10C7}">
      <dgm:prSet/>
      <dgm:spPr/>
      <dgm:t>
        <a:bodyPr/>
        <a:lstStyle/>
        <a:p>
          <a:endParaRPr lang="en-GB"/>
        </a:p>
      </dgm:t>
    </dgm:pt>
    <dgm:pt modelId="{1528A378-10BF-454F-8FCE-5121B4F3A8A8}">
      <dgm:prSet phldrT="[Text]"/>
      <dgm:spPr>
        <a:noFill/>
        <a:ln>
          <a:solidFill>
            <a:srgbClr val="0B4189"/>
          </a:solidFill>
        </a:ln>
      </dgm:spPr>
      <dgm:t>
        <a:bodyPr/>
        <a:lstStyle/>
        <a:p>
          <a:r>
            <a:rPr lang="en-GB" dirty="0"/>
            <a:t> </a:t>
          </a:r>
        </a:p>
      </dgm:t>
    </dgm:pt>
    <dgm:pt modelId="{3B42A607-C2D4-4036-8A4A-97B2BE0C7970}" type="parTrans" cxnId="{148373F6-D4D3-47B7-8CAE-BEA04A54EFD6}">
      <dgm:prSet/>
      <dgm:spPr/>
      <dgm:t>
        <a:bodyPr/>
        <a:lstStyle/>
        <a:p>
          <a:endParaRPr lang="en-GB"/>
        </a:p>
      </dgm:t>
    </dgm:pt>
    <dgm:pt modelId="{A75DBCF2-A07D-4E48-91E9-E97337922D96}" type="sibTrans" cxnId="{148373F6-D4D3-47B7-8CAE-BEA04A54EFD6}">
      <dgm:prSet/>
      <dgm:spPr/>
      <dgm:t>
        <a:bodyPr/>
        <a:lstStyle/>
        <a:p>
          <a:endParaRPr lang="en-GB"/>
        </a:p>
      </dgm:t>
    </dgm:pt>
    <dgm:pt modelId="{1BBE5808-E02A-40BA-81D2-F21884045FAF}">
      <dgm:prSet phldrT="[Text]"/>
      <dgm:spPr>
        <a:solidFill>
          <a:srgbClr val="0B4189"/>
        </a:solidFill>
        <a:ln>
          <a:solidFill>
            <a:srgbClr val="0B4189"/>
          </a:solidFill>
        </a:ln>
      </dgm:spPr>
      <dgm:t>
        <a:bodyPr/>
        <a:lstStyle/>
        <a:p>
          <a:r>
            <a:rPr lang="en-GB" dirty="0"/>
            <a:t> </a:t>
          </a:r>
        </a:p>
      </dgm:t>
    </dgm:pt>
    <dgm:pt modelId="{187CF503-6B4F-4290-BDE2-FE43EFAB810E}" type="parTrans" cxnId="{8CAC5DDA-CC6A-4D56-9073-427F5B458C55}">
      <dgm:prSet/>
      <dgm:spPr/>
      <dgm:t>
        <a:bodyPr/>
        <a:lstStyle/>
        <a:p>
          <a:endParaRPr lang="en-GB"/>
        </a:p>
      </dgm:t>
    </dgm:pt>
    <dgm:pt modelId="{DDB096F2-7218-4869-B8B8-0B71A3769D29}" type="sibTrans" cxnId="{8CAC5DDA-CC6A-4D56-9073-427F5B458C55}">
      <dgm:prSet/>
      <dgm:spPr/>
      <dgm:t>
        <a:bodyPr/>
        <a:lstStyle/>
        <a:p>
          <a:endParaRPr lang="en-GB"/>
        </a:p>
      </dgm:t>
    </dgm:pt>
    <dgm:pt modelId="{3BE3DC8C-654C-44F2-8887-8364DE5E52BA}" type="pres">
      <dgm:prSet presAssocID="{E82A261E-D9DA-4866-88A6-C5DF51E9662C}" presName="Name0" presStyleCnt="0">
        <dgm:presLayoutVars>
          <dgm:dir/>
          <dgm:animLvl val="lvl"/>
          <dgm:resizeHandles val="exact"/>
        </dgm:presLayoutVars>
      </dgm:prSet>
      <dgm:spPr/>
    </dgm:pt>
    <dgm:pt modelId="{2733DF63-0705-40CF-A64F-AE75BB713F2B}" type="pres">
      <dgm:prSet presAssocID="{9DD613EF-5A34-45AD-92D6-CE0B74918069}" presName="parTxOnly" presStyleLbl="node1" presStyleIdx="0" presStyleCnt="3" custFlipHor="1" custScaleX="85828" custScaleY="143787">
        <dgm:presLayoutVars>
          <dgm:chMax val="0"/>
          <dgm:chPref val="0"/>
          <dgm:bulletEnabled val="1"/>
        </dgm:presLayoutVars>
      </dgm:prSet>
      <dgm:spPr/>
    </dgm:pt>
    <dgm:pt modelId="{323400AE-D4B2-444F-937D-6A0E8AD3F3C5}" type="pres">
      <dgm:prSet presAssocID="{FF571833-59C4-4BB7-9352-AE75CB614096}" presName="parTxOnlySpace" presStyleCnt="0"/>
      <dgm:spPr/>
    </dgm:pt>
    <dgm:pt modelId="{B0AC3F1E-C354-4CBC-84A9-DD6A0851CDD8}" type="pres">
      <dgm:prSet presAssocID="{1528A378-10BF-454F-8FCE-5121B4F3A8A8}" presName="parTxOnly" presStyleLbl="node1" presStyleIdx="1" presStyleCnt="3" custFlipHor="1" custScaleX="88507" custScaleY="134979">
        <dgm:presLayoutVars>
          <dgm:chMax val="0"/>
          <dgm:chPref val="0"/>
          <dgm:bulletEnabled val="1"/>
        </dgm:presLayoutVars>
      </dgm:prSet>
      <dgm:spPr/>
    </dgm:pt>
    <dgm:pt modelId="{2FB3A371-5D29-4025-A029-945E9DB8EF66}" type="pres">
      <dgm:prSet presAssocID="{A75DBCF2-A07D-4E48-91E9-E97337922D96}" presName="parTxOnlySpace" presStyleCnt="0"/>
      <dgm:spPr/>
    </dgm:pt>
    <dgm:pt modelId="{B40D3109-24D3-4D22-99E8-D7F04287CB6A}" type="pres">
      <dgm:prSet presAssocID="{1BBE5808-E02A-40BA-81D2-F21884045FAF}" presName="parTxOnly" presStyleLbl="node1" presStyleIdx="2" presStyleCnt="3" custFlipHor="1" custScaleX="103595" custScaleY="123960">
        <dgm:presLayoutVars>
          <dgm:chMax val="0"/>
          <dgm:chPref val="0"/>
          <dgm:bulletEnabled val="1"/>
        </dgm:presLayoutVars>
      </dgm:prSet>
      <dgm:spPr/>
    </dgm:pt>
  </dgm:ptLst>
  <dgm:cxnLst>
    <dgm:cxn modelId="{857D5E27-7766-4031-9B1C-9073AE44A413}" type="presOf" srcId="{E82A261E-D9DA-4866-88A6-C5DF51E9662C}" destId="{3BE3DC8C-654C-44F2-8887-8364DE5E52BA}" srcOrd="0" destOrd="0" presId="urn:microsoft.com/office/officeart/2005/8/layout/chevron1"/>
    <dgm:cxn modelId="{F762ED38-8B63-4906-A7F6-8FFB341E10C7}" srcId="{E82A261E-D9DA-4866-88A6-C5DF51E9662C}" destId="{9DD613EF-5A34-45AD-92D6-CE0B74918069}" srcOrd="0" destOrd="0" parTransId="{D54265B6-2F7A-4DD6-9780-B74951727254}" sibTransId="{FF571833-59C4-4BB7-9352-AE75CB614096}"/>
    <dgm:cxn modelId="{269F5652-6C25-429F-815C-1B6036AD1B95}" type="presOf" srcId="{9DD613EF-5A34-45AD-92D6-CE0B74918069}" destId="{2733DF63-0705-40CF-A64F-AE75BB713F2B}" srcOrd="0" destOrd="0" presId="urn:microsoft.com/office/officeart/2005/8/layout/chevron1"/>
    <dgm:cxn modelId="{FF70D657-D992-40D6-A756-EA101ED7728B}" type="presOf" srcId="{1528A378-10BF-454F-8FCE-5121B4F3A8A8}" destId="{B0AC3F1E-C354-4CBC-84A9-DD6A0851CDD8}" srcOrd="0" destOrd="0" presId="urn:microsoft.com/office/officeart/2005/8/layout/chevron1"/>
    <dgm:cxn modelId="{8CAC5DDA-CC6A-4D56-9073-427F5B458C55}" srcId="{E82A261E-D9DA-4866-88A6-C5DF51E9662C}" destId="{1BBE5808-E02A-40BA-81D2-F21884045FAF}" srcOrd="2" destOrd="0" parTransId="{187CF503-6B4F-4290-BDE2-FE43EFAB810E}" sibTransId="{DDB096F2-7218-4869-B8B8-0B71A3769D29}"/>
    <dgm:cxn modelId="{6CB5EAED-54C4-4486-855A-89777D602501}" type="presOf" srcId="{1BBE5808-E02A-40BA-81D2-F21884045FAF}" destId="{B40D3109-24D3-4D22-99E8-D7F04287CB6A}" srcOrd="0" destOrd="0" presId="urn:microsoft.com/office/officeart/2005/8/layout/chevron1"/>
    <dgm:cxn modelId="{148373F6-D4D3-47B7-8CAE-BEA04A54EFD6}" srcId="{E82A261E-D9DA-4866-88A6-C5DF51E9662C}" destId="{1528A378-10BF-454F-8FCE-5121B4F3A8A8}" srcOrd="1" destOrd="0" parTransId="{3B42A607-C2D4-4036-8A4A-97B2BE0C7970}" sibTransId="{A75DBCF2-A07D-4E48-91E9-E97337922D96}"/>
    <dgm:cxn modelId="{F89BC399-832C-41B7-BF92-8D3A640DC066}" type="presParOf" srcId="{3BE3DC8C-654C-44F2-8887-8364DE5E52BA}" destId="{2733DF63-0705-40CF-A64F-AE75BB713F2B}" srcOrd="0" destOrd="0" presId="urn:microsoft.com/office/officeart/2005/8/layout/chevron1"/>
    <dgm:cxn modelId="{2F8B1A43-BFC7-4784-893D-274C2F37C266}" type="presParOf" srcId="{3BE3DC8C-654C-44F2-8887-8364DE5E52BA}" destId="{323400AE-D4B2-444F-937D-6A0E8AD3F3C5}" srcOrd="1" destOrd="0" presId="urn:microsoft.com/office/officeart/2005/8/layout/chevron1"/>
    <dgm:cxn modelId="{3570AC7A-E83E-4405-B829-182417C907F9}" type="presParOf" srcId="{3BE3DC8C-654C-44F2-8887-8364DE5E52BA}" destId="{B0AC3F1E-C354-4CBC-84A9-DD6A0851CDD8}" srcOrd="2" destOrd="0" presId="urn:microsoft.com/office/officeart/2005/8/layout/chevron1"/>
    <dgm:cxn modelId="{998C0D75-620A-42A6-82BF-30AF9245848C}" type="presParOf" srcId="{3BE3DC8C-654C-44F2-8887-8364DE5E52BA}" destId="{2FB3A371-5D29-4025-A029-945E9DB8EF66}" srcOrd="3" destOrd="0" presId="urn:microsoft.com/office/officeart/2005/8/layout/chevron1"/>
    <dgm:cxn modelId="{BC651346-8016-4F77-8C82-BC08CF938F25}" type="presParOf" srcId="{3BE3DC8C-654C-44F2-8887-8364DE5E52BA}" destId="{B40D3109-24D3-4D22-99E8-D7F04287CB6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3DF63-0705-40CF-A64F-AE75BB713F2B}">
      <dsp:nvSpPr>
        <dsp:cNvPr id="0" name=""/>
        <dsp:cNvSpPr/>
      </dsp:nvSpPr>
      <dsp:spPr>
        <a:xfrm>
          <a:off x="2674" y="798770"/>
          <a:ext cx="3259027" cy="1303611"/>
        </a:xfrm>
        <a:prstGeom prst="chevron">
          <a:avLst/>
        </a:prstGeom>
        <a:solidFill>
          <a:srgbClr val="0B4189"/>
        </a:solidFill>
        <a:ln w="25400" cap="flat" cmpd="sng" algn="ctr">
          <a:solidFill>
            <a:srgbClr val="0B41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654480" y="798770"/>
        <a:ext cx="1955416" cy="1303611"/>
      </dsp:txXfrm>
    </dsp:sp>
    <dsp:sp modelId="{B0AC3F1E-C354-4CBC-84A9-DD6A0851CDD8}">
      <dsp:nvSpPr>
        <dsp:cNvPr id="0" name=""/>
        <dsp:cNvSpPr/>
      </dsp:nvSpPr>
      <dsp:spPr>
        <a:xfrm>
          <a:off x="2935800" y="798770"/>
          <a:ext cx="3259027" cy="1303611"/>
        </a:xfrm>
        <a:prstGeom prst="chevron">
          <a:avLst/>
        </a:prstGeom>
        <a:noFill/>
        <a:ln w="25400" cap="flat" cmpd="sng" algn="ctr">
          <a:solidFill>
            <a:srgbClr val="0B41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3587606" y="798770"/>
        <a:ext cx="1955416" cy="1303611"/>
      </dsp:txXfrm>
    </dsp:sp>
    <dsp:sp modelId="{B40D3109-24D3-4D22-99E8-D7F04287CB6A}">
      <dsp:nvSpPr>
        <dsp:cNvPr id="0" name=""/>
        <dsp:cNvSpPr/>
      </dsp:nvSpPr>
      <dsp:spPr>
        <a:xfrm>
          <a:off x="5868925" y="798770"/>
          <a:ext cx="3259027" cy="1303611"/>
        </a:xfrm>
        <a:prstGeom prst="chevron">
          <a:avLst/>
        </a:prstGeom>
        <a:solidFill>
          <a:srgbClr val="0B4189"/>
        </a:solidFill>
        <a:ln w="25400" cap="flat" cmpd="sng" algn="ctr">
          <a:solidFill>
            <a:srgbClr val="0B41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 </a:t>
          </a:r>
        </a:p>
      </dsp:txBody>
      <dsp:txXfrm>
        <a:off x="6520731" y="798770"/>
        <a:ext cx="1955416" cy="1303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3DF63-0705-40CF-A64F-AE75BB713F2B}">
      <dsp:nvSpPr>
        <dsp:cNvPr id="0" name=""/>
        <dsp:cNvSpPr/>
      </dsp:nvSpPr>
      <dsp:spPr>
        <a:xfrm flipH="1">
          <a:off x="66" y="1041178"/>
          <a:ext cx="2531992" cy="1696730"/>
        </a:xfrm>
        <a:prstGeom prst="chevron">
          <a:avLst/>
        </a:prstGeom>
        <a:solidFill>
          <a:srgbClr val="0B4189"/>
        </a:solidFill>
        <a:ln w="25400" cap="flat" cmpd="sng" algn="ctr">
          <a:solidFill>
            <a:srgbClr val="0B41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32" tIns="84011" rIns="84011" bIns="84011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300" kern="1200" dirty="0"/>
            <a:t> </a:t>
          </a:r>
        </a:p>
      </dsp:txBody>
      <dsp:txXfrm>
        <a:off x="848431" y="1041178"/>
        <a:ext cx="835262" cy="1696730"/>
      </dsp:txXfrm>
    </dsp:sp>
    <dsp:sp modelId="{B0AC3F1E-C354-4CBC-84A9-DD6A0851CDD8}">
      <dsp:nvSpPr>
        <dsp:cNvPr id="0" name=""/>
        <dsp:cNvSpPr/>
      </dsp:nvSpPr>
      <dsp:spPr>
        <a:xfrm flipH="1">
          <a:off x="2237051" y="1093146"/>
          <a:ext cx="2611024" cy="1592793"/>
        </a:xfrm>
        <a:prstGeom prst="chevron">
          <a:avLst/>
        </a:prstGeom>
        <a:noFill/>
        <a:ln w="25400" cap="flat" cmpd="sng" algn="ctr">
          <a:solidFill>
            <a:srgbClr val="0B41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32" tIns="84011" rIns="84011" bIns="84011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300" kern="1200" dirty="0"/>
            <a:t> </a:t>
          </a:r>
        </a:p>
      </dsp:txBody>
      <dsp:txXfrm>
        <a:off x="3033447" y="1093146"/>
        <a:ext cx="1018231" cy="1592793"/>
      </dsp:txXfrm>
    </dsp:sp>
    <dsp:sp modelId="{B40D3109-24D3-4D22-99E8-D7F04287CB6A}">
      <dsp:nvSpPr>
        <dsp:cNvPr id="0" name=""/>
        <dsp:cNvSpPr/>
      </dsp:nvSpPr>
      <dsp:spPr>
        <a:xfrm flipH="1">
          <a:off x="4553068" y="1158160"/>
          <a:ext cx="3056132" cy="1462766"/>
        </a:xfrm>
        <a:prstGeom prst="chevron">
          <a:avLst/>
        </a:prstGeom>
        <a:solidFill>
          <a:srgbClr val="0B4189"/>
        </a:solidFill>
        <a:ln w="25400" cap="flat" cmpd="sng" algn="ctr">
          <a:solidFill>
            <a:srgbClr val="0B41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32" tIns="84011" rIns="84011" bIns="84011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300" kern="1200" dirty="0"/>
            <a:t> </a:t>
          </a:r>
        </a:p>
      </dsp:txBody>
      <dsp:txXfrm>
        <a:off x="5284451" y="1158160"/>
        <a:ext cx="1593366" cy="1462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77C3-5D49-4AE3-94A3-4A850F718679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3FDB9-DDE0-4054-8528-4EF247FF79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922EB3-8BB3-4D7C-920D-99B3A498A3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>
              <a:solidFill>
                <a:srgbClr val="231F20"/>
              </a:solidFill>
              <a:effectLst/>
              <a:latin typeface="ACaslon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3FDB9-DDE0-4054-8528-4EF247FF799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2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3FDB9-DDE0-4054-8528-4EF247FF799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28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922EB3-8BB3-4D7C-920D-99B3A498A3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273D4C1-E403-60D4-4707-06F78801721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4927" y="121601"/>
            <a:ext cx="1853565" cy="488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55602" y="6442595"/>
            <a:ext cx="254608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方正舒体" panose="02010601030101010101" pitchFamily="2" charset="-122"/>
                <a:ea typeface="方正舒体" panose="02010601030101010101" pitchFamily="2" charset="-122"/>
              </a:rPr>
              <a:t>勤朴忠实</a:t>
            </a: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4927" y="147554"/>
            <a:ext cx="1853565" cy="436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1345" y="110465"/>
            <a:ext cx="11809309" cy="5226782"/>
          </a:xfrm>
          <a:prstGeom prst="rect">
            <a:avLst/>
          </a:prstGeom>
          <a:solidFill>
            <a:srgbClr val="0B4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4949527" y="5155867"/>
            <a:ext cx="2292946" cy="38382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4134881" y="5883845"/>
            <a:ext cx="3922229" cy="48723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占位符 30"/>
          <p:cNvSpPr txBox="1"/>
          <p:nvPr/>
        </p:nvSpPr>
        <p:spPr>
          <a:xfrm>
            <a:off x="4206093" y="5979191"/>
            <a:ext cx="3692565" cy="296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FAM YI QING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范扆溱</a:t>
            </a:r>
          </a:p>
        </p:txBody>
      </p:sp>
      <p:sp>
        <p:nvSpPr>
          <p:cNvPr id="17" name="文本占位符 32"/>
          <p:cNvSpPr txBox="1"/>
          <p:nvPr/>
        </p:nvSpPr>
        <p:spPr>
          <a:xfrm>
            <a:off x="4791075" y="5213102"/>
            <a:ext cx="2609850" cy="296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rgbClr val="024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2025</a:t>
            </a:r>
            <a:r>
              <a:rPr lang="en-US" altLang="zh-CN" dirty="0">
                <a:solidFill>
                  <a:schemeClr val="accent2"/>
                </a:solidFill>
              </a:rPr>
              <a:t>.0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en-US" altLang="zh-CN" dirty="0">
                <a:solidFill>
                  <a:schemeClr val="accent2"/>
                </a:solidFill>
              </a:rPr>
              <a:t>.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r>
              <a:rPr lang="en-US" altLang="zh-CN" dirty="0">
                <a:solidFill>
                  <a:schemeClr val="accent2"/>
                </a:solidFill>
              </a:rPr>
              <a:t>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占位符 24"/>
          <p:cNvSpPr txBox="1"/>
          <p:nvPr/>
        </p:nvSpPr>
        <p:spPr>
          <a:xfrm>
            <a:off x="708259" y="2519554"/>
            <a:ext cx="10775474" cy="1675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/>
            <a:r>
              <a:rPr lang="en-MY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Assemble gene capture &amp; resequencing data </a:t>
            </a:r>
          </a:p>
          <a:p>
            <a:pPr marL="0" marR="0"/>
            <a:r>
              <a:rPr lang="en-MY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MY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Assexon</a:t>
            </a:r>
            <a:r>
              <a:rPr lang="en-MY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pipeline)</a:t>
            </a:r>
          </a:p>
        </p:txBody>
      </p:sp>
      <p:sp>
        <p:nvSpPr>
          <p:cNvPr id="25" name="文本占位符 27"/>
          <p:cNvSpPr txBox="1"/>
          <p:nvPr/>
        </p:nvSpPr>
        <p:spPr>
          <a:xfrm>
            <a:off x="1166827" y="4542358"/>
            <a:ext cx="9858345" cy="296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207568" y="4392452"/>
            <a:ext cx="76328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7364" y="1049823"/>
            <a:ext cx="4317273" cy="10166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CC1BD-CAA7-4995-5000-69224633F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400CF93-FF56-074C-C5D1-2C5E642824BF}"/>
              </a:ext>
            </a:extLst>
          </p:cNvPr>
          <p:cNvGrpSpPr/>
          <p:nvPr/>
        </p:nvGrpSpPr>
        <p:grpSpPr>
          <a:xfrm>
            <a:off x="335361" y="116633"/>
            <a:ext cx="629872" cy="612768"/>
            <a:chOff x="3070727" y="196457"/>
            <a:chExt cx="692047" cy="673255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8D16D81F-C7E0-C545-1E7A-BC0AA5B79334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DDF7BA1F-C85F-FD9B-6F2A-85FE51EAAD59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9B6E819-2A20-B5BC-8A08-A3ED9BE9BA73}"/>
              </a:ext>
            </a:extLst>
          </p:cNvPr>
          <p:cNvCxnSpPr/>
          <p:nvPr/>
        </p:nvCxnSpPr>
        <p:spPr>
          <a:xfrm>
            <a:off x="367840" y="809674"/>
            <a:ext cx="114888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F585AF0D-DDF1-AC8B-D1CC-3A9DABB02FCD}"/>
              </a:ext>
            </a:extLst>
          </p:cNvPr>
          <p:cNvSpPr txBox="1"/>
          <p:nvPr/>
        </p:nvSpPr>
        <p:spPr>
          <a:xfrm>
            <a:off x="755725" y="1072878"/>
            <a:ext cx="318228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rgbClr val="A5353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请输入您的标题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A6D90F-8BEC-5608-DFFD-DC10F2CA12F7}"/>
              </a:ext>
            </a:extLst>
          </p:cNvPr>
          <p:cNvSpPr txBox="1"/>
          <p:nvPr/>
        </p:nvSpPr>
        <p:spPr>
          <a:xfrm>
            <a:off x="392209" y="987601"/>
            <a:ext cx="11703910" cy="91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After </a:t>
            </a:r>
            <a:r>
              <a:rPr lang="en-US" sz="24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transferring</a:t>
            </a:r>
            <a:r>
              <a:rPr lang="en-US" sz="24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to </a:t>
            </a:r>
            <a:r>
              <a:rPr lang="en-US" sz="2400" kern="100" dirty="0">
                <a:solidFill>
                  <a:srgbClr val="181818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your desired server</a:t>
            </a:r>
            <a:r>
              <a:rPr lang="en-US" sz="24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, run the decompression command in the directory where the data files is located.</a:t>
            </a:r>
            <a:endParaRPr lang="en-MY" sz="24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圆角矩形 6">
            <a:extLst>
              <a:ext uri="{FF2B5EF4-FFF2-40B4-BE49-F238E27FC236}">
                <a16:creationId xmlns:a16="http://schemas.microsoft.com/office/drawing/2014/main" id="{08295F50-04B5-B098-C42A-8490D6520656}"/>
              </a:ext>
            </a:extLst>
          </p:cNvPr>
          <p:cNvSpPr/>
          <p:nvPr/>
        </p:nvSpPr>
        <p:spPr>
          <a:xfrm>
            <a:off x="392209" y="2524218"/>
            <a:ext cx="2686272" cy="64281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MY" altLang="zh-CN" sz="4000" dirty="0">
                <a:solidFill>
                  <a:schemeClr val="bg1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4000" dirty="0" err="1">
                <a:solidFill>
                  <a:schemeClr val="bg1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ommand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C19ACA-0C44-9D84-9B1B-157C1AAFBCBF}"/>
              </a:ext>
            </a:extLst>
          </p:cNvPr>
          <p:cNvSpPr txBox="1"/>
          <p:nvPr/>
        </p:nvSpPr>
        <p:spPr>
          <a:xfrm>
            <a:off x="392209" y="3359476"/>
            <a:ext cx="7408805" cy="626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nohup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gunzip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-d *.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gz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&gt; gunzip.log &amp;</a:t>
            </a:r>
            <a:endParaRPr lang="en-MY" sz="32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3A39F1-19D2-B68E-67D7-02535F6961C7}"/>
              </a:ext>
            </a:extLst>
          </p:cNvPr>
          <p:cNvSpPr txBox="1"/>
          <p:nvPr/>
        </p:nvSpPr>
        <p:spPr>
          <a:xfrm>
            <a:off x="4754880" y="4461935"/>
            <a:ext cx="6644640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Note:</a:t>
            </a:r>
          </a:p>
          <a:p>
            <a:r>
              <a:rPr lang="en-US" altLang="zh-CN" b="1" kern="100" dirty="0" err="1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ohup</a:t>
            </a:r>
            <a:r>
              <a:rPr lang="en-US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MY" dirty="0"/>
              <a:t>no hang up = </a:t>
            </a:r>
            <a:r>
              <a:rPr lang="en-US" dirty="0"/>
              <a:t>Allows tasks to continue running in the background even if the terminal is closed.</a:t>
            </a:r>
            <a:endParaRPr lang="en-MY" altLang="zh-CN" dirty="0"/>
          </a:p>
          <a:p>
            <a:r>
              <a:rPr lang="en-US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gunzip</a:t>
            </a:r>
            <a:r>
              <a:rPr lang="en-US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–d = </a:t>
            </a:r>
            <a:r>
              <a:rPr lang="en-US" dirty="0"/>
              <a:t>Command to decompress files in </a:t>
            </a:r>
            <a:r>
              <a:rPr lang="en-US" dirty="0" err="1"/>
              <a:t>gzip</a:t>
            </a:r>
            <a:r>
              <a:rPr lang="en-US" dirty="0"/>
              <a:t> (.</a:t>
            </a:r>
            <a:r>
              <a:rPr lang="en-US" dirty="0" err="1"/>
              <a:t>gz</a:t>
            </a:r>
            <a:r>
              <a:rPr lang="en-US" dirty="0"/>
              <a:t>) format</a:t>
            </a:r>
          </a:p>
          <a:p>
            <a:r>
              <a:rPr lang="en-US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*.</a:t>
            </a:r>
            <a:r>
              <a:rPr lang="en-US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gz</a:t>
            </a:r>
            <a:r>
              <a:rPr lang="en-US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US" dirty="0"/>
              <a:t>Matches all files in the current directory that end with .</a:t>
            </a:r>
            <a:r>
              <a:rPr lang="en-US" dirty="0" err="1"/>
              <a:t>gz</a:t>
            </a:r>
            <a:endParaRPr lang="en-US" dirty="0"/>
          </a:p>
          <a:p>
            <a:r>
              <a:rPr lang="en-MY" altLang="zh-CN" b="1" kern="1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&amp; = </a:t>
            </a:r>
            <a:r>
              <a:rPr lang="en-US" dirty="0"/>
              <a:t>Runs the task in the background</a:t>
            </a:r>
            <a:endParaRPr lang="en-US" altLang="zh-CN" b="1" dirty="0">
              <a:solidFill>
                <a:srgbClr val="FF0000"/>
              </a:solidFill>
              <a:effectLst/>
              <a:latin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6">
            <a:extLst>
              <a:ext uri="{FF2B5EF4-FFF2-40B4-BE49-F238E27FC236}">
                <a16:creationId xmlns:a16="http://schemas.microsoft.com/office/drawing/2014/main" id="{7207BADE-902D-5F4B-A2F0-29B06841B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81" y="140931"/>
            <a:ext cx="4261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b="1" dirty="0">
                <a:solidFill>
                  <a:srgbClr val="0B4189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ata Decompression</a:t>
            </a:r>
          </a:p>
        </p:txBody>
      </p:sp>
    </p:spTree>
    <p:extLst>
      <p:ext uri="{BB962C8B-B14F-4D97-AF65-F5344CB8AC3E}">
        <p14:creationId xmlns:p14="http://schemas.microsoft.com/office/powerpoint/2010/main" val="229882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39832-0761-6392-010B-8013B01D8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B184A24-9BA6-DD8A-21AD-05A5033A9B94}"/>
              </a:ext>
            </a:extLst>
          </p:cNvPr>
          <p:cNvGrpSpPr/>
          <p:nvPr/>
        </p:nvGrpSpPr>
        <p:grpSpPr>
          <a:xfrm>
            <a:off x="335361" y="116633"/>
            <a:ext cx="629872" cy="612768"/>
            <a:chOff x="3070727" y="196457"/>
            <a:chExt cx="692047" cy="673255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C163CCF9-735C-C4E2-D542-8F4A2302B874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AFD59918-2D4E-AA07-A5F7-AC89690A8E8A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1D7916E-CC44-2BDD-CFB4-617D1A80989D}"/>
              </a:ext>
            </a:extLst>
          </p:cNvPr>
          <p:cNvCxnSpPr/>
          <p:nvPr/>
        </p:nvCxnSpPr>
        <p:spPr>
          <a:xfrm>
            <a:off x="367840" y="809674"/>
            <a:ext cx="114888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51FCD692-8DD3-3A84-12A3-E06CFDC35DE3}"/>
              </a:ext>
            </a:extLst>
          </p:cNvPr>
          <p:cNvSpPr txBox="1"/>
          <p:nvPr/>
        </p:nvSpPr>
        <p:spPr>
          <a:xfrm>
            <a:off x="11133717" y="6368215"/>
            <a:ext cx="85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JAN 6</a:t>
            </a:r>
            <a:r>
              <a:rPr kumimoji="0" lang="en-US" altLang="zh-CN" sz="18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120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99FDE10-8054-FDD6-8B1A-F9EF383537A8}"/>
              </a:ext>
            </a:extLst>
          </p:cNvPr>
          <p:cNvSpPr txBox="1"/>
          <p:nvPr/>
        </p:nvSpPr>
        <p:spPr>
          <a:xfrm>
            <a:off x="755725" y="1072878"/>
            <a:ext cx="318228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rgbClr val="A5353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请输入您的标题</a:t>
            </a:r>
          </a:p>
        </p:txBody>
      </p:sp>
      <p:sp>
        <p:nvSpPr>
          <p:cNvPr id="11" name="圆角矩形 6">
            <a:extLst>
              <a:ext uri="{FF2B5EF4-FFF2-40B4-BE49-F238E27FC236}">
                <a16:creationId xmlns:a16="http://schemas.microsoft.com/office/drawing/2014/main" id="{0E8D24C9-38C7-64B0-C006-167B62005CEB}"/>
              </a:ext>
            </a:extLst>
          </p:cNvPr>
          <p:cNvSpPr/>
          <p:nvPr/>
        </p:nvSpPr>
        <p:spPr>
          <a:xfrm>
            <a:off x="335361" y="1108013"/>
            <a:ext cx="3182281" cy="49022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MY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ata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before 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decompression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圆角矩形 6">
            <a:extLst>
              <a:ext uri="{FF2B5EF4-FFF2-40B4-BE49-F238E27FC236}">
                <a16:creationId xmlns:a16="http://schemas.microsoft.com/office/drawing/2014/main" id="{24816938-E393-7710-513C-D6388B52A58F}"/>
              </a:ext>
            </a:extLst>
          </p:cNvPr>
          <p:cNvSpPr/>
          <p:nvPr/>
        </p:nvSpPr>
        <p:spPr>
          <a:xfrm>
            <a:off x="8191561" y="1074110"/>
            <a:ext cx="1071709" cy="49022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MY" altLang="zh-CN" sz="1800" dirty="0">
                <a:solidFill>
                  <a:schemeClr val="bg1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1800" dirty="0" err="1">
                <a:solidFill>
                  <a:schemeClr val="bg1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ename</a:t>
            </a:r>
            <a:endParaRPr lang="en-US" altLang="zh-CN" sz="1800" dirty="0">
              <a:solidFill>
                <a:schemeClr val="bg1"/>
              </a:solidFill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BF2D96-7DF5-F5F2-20AC-823A87F2CE8B}"/>
              </a:ext>
            </a:extLst>
          </p:cNvPr>
          <p:cNvSpPr txBox="1"/>
          <p:nvPr/>
        </p:nvSpPr>
        <p:spPr>
          <a:xfrm>
            <a:off x="6112240" y="4708858"/>
            <a:ext cx="5105303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Note:</a:t>
            </a:r>
          </a:p>
          <a:p>
            <a:r>
              <a:rPr lang="en-US" altLang="zh-CN" sz="1600" b="1" kern="1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rename</a:t>
            </a:r>
            <a:r>
              <a:rPr lang="en-US" sz="16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US" sz="16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Batch Rename</a:t>
            </a:r>
            <a:endParaRPr lang="en-US" sz="1600" b="1" kern="100" dirty="0">
              <a:solidFill>
                <a:srgbClr val="FF0000"/>
              </a:solidFill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600" b="1" dirty="0">
                <a:solidFill>
                  <a:srgbClr val="FF0000"/>
                </a:solidFill>
              </a:rPr>
              <a:t>s</a:t>
            </a:r>
            <a:r>
              <a:rPr lang="en-US" altLang="zh-CN" sz="1600" dirty="0"/>
              <a:t> </a:t>
            </a:r>
            <a:r>
              <a:rPr lang="en-US" altLang="zh-CN" sz="1600" b="1" dirty="0">
                <a:solidFill>
                  <a:srgbClr val="FF0000"/>
                </a:solidFill>
              </a:rPr>
              <a:t>=</a:t>
            </a:r>
            <a:r>
              <a:rPr lang="en-US" altLang="zh-CN" sz="1600" dirty="0"/>
              <a:t> </a:t>
            </a:r>
            <a:r>
              <a:rPr lang="en-MY" sz="1600" dirty="0"/>
              <a:t>substitute</a:t>
            </a:r>
            <a:endParaRPr lang="en-MY" altLang="zh-TW" sz="1600" dirty="0"/>
          </a:p>
          <a:p>
            <a:r>
              <a:rPr lang="en-US" sz="16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* = </a:t>
            </a:r>
            <a:r>
              <a:rPr lang="en-US" altLang="zh-CN" sz="16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wildcard</a:t>
            </a:r>
            <a:r>
              <a:rPr lang="zh-TW" altLang="en-US" sz="1600" dirty="0">
                <a:latin typeface="+mj-lt"/>
              </a:rPr>
              <a:t> </a:t>
            </a:r>
            <a:r>
              <a:rPr lang="en-MY" altLang="zh-TW" sz="1600" dirty="0">
                <a:latin typeface="+mj-lt"/>
              </a:rPr>
              <a:t>= </a:t>
            </a:r>
            <a:r>
              <a:rPr lang="en-US" sz="1600" dirty="0">
                <a:latin typeface="+mj-lt"/>
              </a:rPr>
              <a:t>matches all files or directory names that meet the specified conditions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FBCCE2-3D22-A3B0-AD38-0C3CEEB7E2F3}"/>
              </a:ext>
            </a:extLst>
          </p:cNvPr>
          <p:cNvSpPr txBox="1"/>
          <p:nvPr/>
        </p:nvSpPr>
        <p:spPr>
          <a:xfrm>
            <a:off x="4598221" y="1598233"/>
            <a:ext cx="2995558" cy="1235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FILE_NAME</a:t>
            </a:r>
            <a:endParaRPr lang="en-MY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├──</a:t>
            </a:r>
            <a:r>
              <a:rPr 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FILE_NAME_1.fq</a:t>
            </a:r>
            <a:endParaRPr lang="en-MY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└──</a:t>
            </a:r>
            <a:r>
              <a:rPr 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FILE_NAME_2.fq</a:t>
            </a:r>
            <a:endParaRPr lang="en-MY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1">
            <a:extLst>
              <a:ext uri="{FF2B5EF4-FFF2-40B4-BE49-F238E27FC236}">
                <a16:creationId xmlns:a16="http://schemas.microsoft.com/office/drawing/2014/main" id="{E98C4073-C7F2-6165-E952-8834B503CC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971" t="-1751" r="4514" b="29496"/>
          <a:stretch/>
        </p:blipFill>
        <p:spPr>
          <a:xfrm>
            <a:off x="367841" y="1686361"/>
            <a:ext cx="3570166" cy="1126760"/>
          </a:xfrm>
          <a:prstGeom prst="rect">
            <a:avLst/>
          </a:prstGeom>
        </p:spPr>
      </p:pic>
      <p:sp>
        <p:nvSpPr>
          <p:cNvPr id="13" name="圆角矩形 6">
            <a:extLst>
              <a:ext uri="{FF2B5EF4-FFF2-40B4-BE49-F238E27FC236}">
                <a16:creationId xmlns:a16="http://schemas.microsoft.com/office/drawing/2014/main" id="{77611A2A-9226-59BB-FEA0-6B0D1E2DF6C2}"/>
              </a:ext>
            </a:extLst>
          </p:cNvPr>
          <p:cNvSpPr/>
          <p:nvPr/>
        </p:nvSpPr>
        <p:spPr>
          <a:xfrm>
            <a:off x="4598221" y="1074110"/>
            <a:ext cx="2914291" cy="49022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MY" altLang="zh-CN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en-US" altLang="zh-CN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ata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after decompression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481416-7BB8-39DC-B200-4B3EC152C510}"/>
              </a:ext>
            </a:extLst>
          </p:cNvPr>
          <p:cNvSpPr txBox="1"/>
          <p:nvPr/>
        </p:nvSpPr>
        <p:spPr>
          <a:xfrm>
            <a:off x="8191561" y="1598233"/>
            <a:ext cx="2874546" cy="1235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FILE_NAME</a:t>
            </a:r>
            <a:endParaRPr lang="en-MY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├──</a:t>
            </a:r>
            <a:r>
              <a:rPr 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FILE_NAME_R1.fq</a:t>
            </a:r>
            <a:endParaRPr lang="en-MY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└──</a:t>
            </a:r>
            <a:r>
              <a:rPr lang="en-US" sz="1800" kern="1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FILE_NAME_R2.fq</a:t>
            </a:r>
            <a:endParaRPr lang="en-MY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965761-844D-AFC3-7BBE-513BEBEB7F42}"/>
              </a:ext>
            </a:extLst>
          </p:cNvPr>
          <p:cNvSpPr txBox="1"/>
          <p:nvPr/>
        </p:nvSpPr>
        <p:spPr>
          <a:xfrm>
            <a:off x="1291179" y="5605962"/>
            <a:ext cx="3720897" cy="426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rename 's/_2.fq/_R2.fq/' *_2.fq</a:t>
            </a:r>
            <a:endParaRPr lang="en-MY" sz="20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5C51B7BB-CCFB-D0EA-3724-18AAEDBDCCF3}"/>
              </a:ext>
            </a:extLst>
          </p:cNvPr>
          <p:cNvSpPr/>
          <p:nvPr/>
        </p:nvSpPr>
        <p:spPr>
          <a:xfrm rot="16200000" flipH="1">
            <a:off x="7650752" y="1986353"/>
            <a:ext cx="218658" cy="74543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圆角矩形 6">
            <a:extLst>
              <a:ext uri="{FF2B5EF4-FFF2-40B4-BE49-F238E27FC236}">
                <a16:creationId xmlns:a16="http://schemas.microsoft.com/office/drawing/2014/main" id="{3FCC4ED9-5A45-3FE0-C459-2F0B77718C42}"/>
              </a:ext>
            </a:extLst>
          </p:cNvPr>
          <p:cNvSpPr/>
          <p:nvPr/>
        </p:nvSpPr>
        <p:spPr>
          <a:xfrm>
            <a:off x="1274883" y="3916976"/>
            <a:ext cx="2143963" cy="559897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MY" altLang="zh-CN" sz="2800" b="1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kern="100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ommand</a:t>
            </a:r>
            <a:endParaRPr lang="en-MY" sz="2800" kern="100" dirty="0">
              <a:solidFill>
                <a:schemeClr val="bg1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6DA340-0A2F-3E12-94D9-B4C24B5ECB56}"/>
              </a:ext>
            </a:extLst>
          </p:cNvPr>
          <p:cNvSpPr txBox="1"/>
          <p:nvPr/>
        </p:nvSpPr>
        <p:spPr>
          <a:xfrm>
            <a:off x="1291179" y="4567407"/>
            <a:ext cx="4317141" cy="559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rename 's/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old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new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/' *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old</a:t>
            </a:r>
            <a:endParaRPr lang="en-MY" sz="2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ADDB0A-85D3-9859-C6A6-FF8A2D135781}"/>
              </a:ext>
            </a:extLst>
          </p:cNvPr>
          <p:cNvSpPr txBox="1"/>
          <p:nvPr/>
        </p:nvSpPr>
        <p:spPr>
          <a:xfrm>
            <a:off x="1291179" y="5260230"/>
            <a:ext cx="3720897" cy="392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MY" b="1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Ex:</a:t>
            </a:r>
            <a:endParaRPr lang="en-MY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E20DD1D9-20D2-0194-CC39-2E155C187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81" y="140931"/>
            <a:ext cx="4261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b="1" dirty="0">
                <a:solidFill>
                  <a:srgbClr val="0B4189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ata Decompression</a:t>
            </a:r>
          </a:p>
        </p:txBody>
      </p:sp>
    </p:spTree>
    <p:extLst>
      <p:ext uri="{BB962C8B-B14F-4D97-AF65-F5344CB8AC3E}">
        <p14:creationId xmlns:p14="http://schemas.microsoft.com/office/powerpoint/2010/main" val="272981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78F77-9A35-F187-F21C-0975535D6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3">
            <a:extLst>
              <a:ext uri="{FF2B5EF4-FFF2-40B4-BE49-F238E27FC236}">
                <a16:creationId xmlns:a16="http://schemas.microsoft.com/office/drawing/2014/main" id="{4A046A64-EEF3-9062-138D-280B89E40875}"/>
              </a:ext>
            </a:extLst>
          </p:cNvPr>
          <p:cNvSpPr txBox="1"/>
          <p:nvPr/>
        </p:nvSpPr>
        <p:spPr>
          <a:xfrm>
            <a:off x="6436079" y="779207"/>
            <a:ext cx="4256684" cy="161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gradFill>
                  <a:gsLst>
                    <a:gs pos="36000">
                      <a:srgbClr val="02428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99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6000">
                      <a:schemeClr val="accent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0</a:t>
            </a:r>
            <a:r>
              <a:rPr lang="en-US" altLang="zh-CN" sz="19900" dirty="0">
                <a:gradFill flip="none" rotWithShape="1">
                  <a:gsLst>
                    <a:gs pos="36000">
                      <a:schemeClr val="accent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  <a:tileRect/>
                </a:gradFill>
                <a:latin typeface="Arial Black" panose="020B0A04020102020204" pitchFamily="34" charset="0"/>
              </a:rPr>
              <a:t>3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36000">
                    <a:schemeClr val="accent2"/>
                  </a:gs>
                  <a:gs pos="100000">
                    <a:srgbClr val="2764A7">
                      <a:lumMod val="15000"/>
                      <a:lumOff val="85000"/>
                      <a:alpha val="27000"/>
                    </a:srgb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CC1BDB7-80F3-5B18-B897-564D2B7B5492}"/>
              </a:ext>
            </a:extLst>
          </p:cNvPr>
          <p:cNvGrpSpPr/>
          <p:nvPr/>
        </p:nvGrpSpPr>
        <p:grpSpPr>
          <a:xfrm>
            <a:off x="-3049556" y="-2033814"/>
            <a:ext cx="7489372" cy="4795157"/>
            <a:chOff x="-3802743" y="-2148114"/>
            <a:chExt cx="7489372" cy="4795157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FFC1B7D3-900A-2BA2-DAAD-E1CA112A623C}"/>
                </a:ext>
              </a:extLst>
            </p:cNvPr>
            <p:cNvSpPr/>
            <p:nvPr/>
          </p:nvSpPr>
          <p:spPr>
            <a:xfrm>
              <a:off x="-3802743" y="-2148114"/>
              <a:ext cx="7489372" cy="4795157"/>
            </a:xfrm>
            <a:prstGeom prst="parallelogram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D39325A3-4733-4460-F8BA-25F0B7A2B5B7}"/>
                </a:ext>
              </a:extLst>
            </p:cNvPr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8F5DF1A-F761-E607-84C3-F3E4F8542BB5}"/>
              </a:ext>
            </a:extLst>
          </p:cNvPr>
          <p:cNvGrpSpPr/>
          <p:nvPr/>
        </p:nvGrpSpPr>
        <p:grpSpPr>
          <a:xfrm flipH="1" flipV="1">
            <a:off x="7824192" y="4149080"/>
            <a:ext cx="7489372" cy="4651141"/>
            <a:chOff x="-3802743" y="-2004098"/>
            <a:chExt cx="7489372" cy="4651141"/>
          </a:xfrm>
        </p:grpSpPr>
        <p:sp>
          <p:nvSpPr>
            <p:cNvPr id="8" name="平行四边形 7">
              <a:extLst>
                <a:ext uri="{FF2B5EF4-FFF2-40B4-BE49-F238E27FC236}">
                  <a16:creationId xmlns:a16="http://schemas.microsoft.com/office/drawing/2014/main" id="{87DACCCD-741D-B98A-D4ED-B0ACEA23B2C7}"/>
                </a:ext>
              </a:extLst>
            </p:cNvPr>
            <p:cNvSpPr/>
            <p:nvPr/>
          </p:nvSpPr>
          <p:spPr>
            <a:xfrm>
              <a:off x="-3802743" y="-2004098"/>
              <a:ext cx="7489372" cy="4651141"/>
            </a:xfrm>
            <a:prstGeom prst="parallelogram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F53D0C58-CB1F-64E9-5EDA-EFF6ABCEAE69}"/>
                </a:ext>
              </a:extLst>
            </p:cNvPr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50B03B6-5AEC-67B5-9142-9D75FEAD259E}"/>
              </a:ext>
            </a:extLst>
          </p:cNvPr>
          <p:cNvCxnSpPr/>
          <p:nvPr/>
        </p:nvCxnSpPr>
        <p:spPr>
          <a:xfrm>
            <a:off x="1257279" y="4812656"/>
            <a:ext cx="66967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4">
            <a:extLst>
              <a:ext uri="{FF2B5EF4-FFF2-40B4-BE49-F238E27FC236}">
                <a16:creationId xmlns:a16="http://schemas.microsoft.com/office/drawing/2014/main" id="{E03F7B39-5286-4006-7AA2-86F04722DBD7}"/>
              </a:ext>
            </a:extLst>
          </p:cNvPr>
          <p:cNvSpPr txBox="1"/>
          <p:nvPr/>
        </p:nvSpPr>
        <p:spPr>
          <a:xfrm>
            <a:off x="664650" y="3687373"/>
            <a:ext cx="8597115" cy="66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24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6000" b="1" dirty="0">
                <a:solidFill>
                  <a:srgbClr val="0B4189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ata Demultiplexing</a:t>
            </a:r>
          </a:p>
        </p:txBody>
      </p:sp>
    </p:spTree>
    <p:extLst>
      <p:ext uri="{BB962C8B-B14F-4D97-AF65-F5344CB8AC3E}">
        <p14:creationId xmlns:p14="http://schemas.microsoft.com/office/powerpoint/2010/main" val="894818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BE2E8-8601-B329-CA29-E2314CD7D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5CE78C35-EB5E-C923-BE73-F46A7988833E}"/>
              </a:ext>
            </a:extLst>
          </p:cNvPr>
          <p:cNvGrpSpPr/>
          <p:nvPr/>
        </p:nvGrpSpPr>
        <p:grpSpPr>
          <a:xfrm>
            <a:off x="335361" y="116633"/>
            <a:ext cx="629872" cy="612768"/>
            <a:chOff x="3070727" y="196457"/>
            <a:chExt cx="692047" cy="673255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2ED1E814-2739-04CF-0960-D879556C7165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ED33A1FF-3BCC-AC8C-1DE7-4FD01F0601B2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D14CBB1-52FA-FDED-776C-762CCFC5B4AD}"/>
              </a:ext>
            </a:extLst>
          </p:cNvPr>
          <p:cNvCxnSpPr/>
          <p:nvPr/>
        </p:nvCxnSpPr>
        <p:spPr>
          <a:xfrm>
            <a:off x="367840" y="809674"/>
            <a:ext cx="114888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6">
            <a:extLst>
              <a:ext uri="{FF2B5EF4-FFF2-40B4-BE49-F238E27FC236}">
                <a16:creationId xmlns:a16="http://schemas.microsoft.com/office/drawing/2014/main" id="{94B02A23-86AC-1C42-815E-7B9D567B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81" y="140931"/>
            <a:ext cx="41232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b="1" dirty="0">
                <a:solidFill>
                  <a:srgbClr val="0B4189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ata Demultiplexing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85D08-5C7D-E62E-C3E5-B3B0DF2665D4}"/>
              </a:ext>
            </a:extLst>
          </p:cNvPr>
          <p:cNvSpPr txBox="1"/>
          <p:nvPr/>
        </p:nvSpPr>
        <p:spPr>
          <a:xfrm>
            <a:off x="392209" y="1710835"/>
            <a:ext cx="6117150" cy="1030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MY" b="1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Command</a:t>
            </a:r>
            <a:r>
              <a:rPr lang="en-MY" b="1" kern="1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MY" sz="1800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conda</a:t>
            </a:r>
            <a:r>
              <a:rPr lang="en-MY" sz="1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activate #name of the environment#</a:t>
            </a:r>
            <a:br>
              <a:rPr lang="en-MY" sz="1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MY" sz="1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MY" sz="1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Ex: </a:t>
            </a:r>
            <a:r>
              <a:rPr lang="en-MY" sz="1800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conda</a:t>
            </a:r>
            <a:r>
              <a:rPr lang="en-MY" sz="1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activate </a:t>
            </a:r>
            <a:r>
              <a:rPr lang="en-MY" sz="1800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phylogenetic_analysis</a:t>
            </a:r>
            <a:endParaRPr lang="en-MY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圆角矩形 6">
            <a:extLst>
              <a:ext uri="{FF2B5EF4-FFF2-40B4-BE49-F238E27FC236}">
                <a16:creationId xmlns:a16="http://schemas.microsoft.com/office/drawing/2014/main" id="{4728034D-84FA-47F0-23F9-514A5DE8919C}"/>
              </a:ext>
            </a:extLst>
          </p:cNvPr>
          <p:cNvSpPr/>
          <p:nvPr/>
        </p:nvSpPr>
        <p:spPr>
          <a:xfrm>
            <a:off x="392209" y="1015145"/>
            <a:ext cx="3189192" cy="49022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MY" sz="2400" b="1" kern="1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Switch Environment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EC9C95-690A-3801-26FA-B0BEC2C3E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09" y="3325265"/>
            <a:ext cx="11312111" cy="11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0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5CE4D-47E7-947A-3EDF-9AC47B538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C19152C-2127-F177-2C8E-AF4293E4F6C5}"/>
              </a:ext>
            </a:extLst>
          </p:cNvPr>
          <p:cNvGrpSpPr/>
          <p:nvPr/>
        </p:nvGrpSpPr>
        <p:grpSpPr>
          <a:xfrm>
            <a:off x="335361" y="116633"/>
            <a:ext cx="629872" cy="612768"/>
            <a:chOff x="3070727" y="196457"/>
            <a:chExt cx="692047" cy="673255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B6684140-9DE4-1CF9-2357-244EDE7D9559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A9394090-BDDE-456E-879A-85AC2D2F1952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FFFDCC2-C727-F51E-61EF-08F5427A54C9}"/>
              </a:ext>
            </a:extLst>
          </p:cNvPr>
          <p:cNvCxnSpPr/>
          <p:nvPr/>
        </p:nvCxnSpPr>
        <p:spPr>
          <a:xfrm>
            <a:off x="367840" y="809674"/>
            <a:ext cx="114888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6">
            <a:extLst>
              <a:ext uri="{FF2B5EF4-FFF2-40B4-BE49-F238E27FC236}">
                <a16:creationId xmlns:a16="http://schemas.microsoft.com/office/drawing/2014/main" id="{CAD778A3-B636-7692-AD42-2A1B8F0B4752}"/>
              </a:ext>
            </a:extLst>
          </p:cNvPr>
          <p:cNvSpPr/>
          <p:nvPr/>
        </p:nvSpPr>
        <p:spPr>
          <a:xfrm>
            <a:off x="392209" y="1015145"/>
            <a:ext cx="2503392" cy="49022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MY" altLang="zh-CN" sz="2400" b="1" kern="0" dirty="0">
                <a:solidFill>
                  <a:schemeClr val="bg2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kern="0" dirty="0" err="1">
                <a:solidFill>
                  <a:schemeClr val="bg2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nlineindex</a:t>
            </a:r>
            <a:r>
              <a:rPr lang="en-MY" altLang="zh-CN" sz="2400" b="1" kern="0" dirty="0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.txt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EB9147-90EC-4EA4-6BE4-89AFE02BD013}"/>
              </a:ext>
            </a:extLst>
          </p:cNvPr>
          <p:cNvSpPr txBox="1"/>
          <p:nvPr/>
        </p:nvSpPr>
        <p:spPr>
          <a:xfrm>
            <a:off x="8641080" y="1030827"/>
            <a:ext cx="3215560" cy="15940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600" dirty="0"/>
              <a:t>Note: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</a:rPr>
              <a:t>inlineindex.txt</a:t>
            </a:r>
            <a:r>
              <a:rPr lang="en-MY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contains all sequence information for the inline index. Please store it properly and do not modify it casually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081D3-5B6D-194F-5103-E5FEFD8B00D8}"/>
              </a:ext>
            </a:extLst>
          </p:cNvPr>
          <p:cNvSpPr txBox="1"/>
          <p:nvPr/>
        </p:nvSpPr>
        <p:spPr>
          <a:xfrm>
            <a:off x="341535" y="4894532"/>
            <a:ext cx="3731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altLang="zh-CN" sz="2000" kern="100" dirty="0">
                <a:solidFill>
                  <a:srgbClr val="181818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altLang="zh-CN" sz="2000" kern="100" dirty="0">
                <a:solidFill>
                  <a:srgbClr val="181818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reate </a:t>
            </a:r>
            <a:r>
              <a:rPr lang="en-US" altLang="zh-CN" sz="2000" kern="1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indexpair.txt </a:t>
            </a:r>
            <a:r>
              <a:rPr lang="en-US" altLang="zh-CN" sz="2000" kern="100" dirty="0">
                <a:solidFill>
                  <a:srgbClr val="181818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under your working directory and enter the corresponding data information.</a:t>
            </a:r>
          </a:p>
        </p:txBody>
      </p:sp>
      <p:sp>
        <p:nvSpPr>
          <p:cNvPr id="18" name="圆角矩形 6">
            <a:extLst>
              <a:ext uri="{FF2B5EF4-FFF2-40B4-BE49-F238E27FC236}">
                <a16:creationId xmlns:a16="http://schemas.microsoft.com/office/drawing/2014/main" id="{23643E3D-F573-5998-854D-7335D8F97DFC}"/>
              </a:ext>
            </a:extLst>
          </p:cNvPr>
          <p:cNvSpPr/>
          <p:nvPr/>
        </p:nvSpPr>
        <p:spPr>
          <a:xfrm>
            <a:off x="374014" y="4395055"/>
            <a:ext cx="3191224" cy="49022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MY" altLang="zh-CN" sz="2400" b="1" kern="0" dirty="0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b="1" kern="0" dirty="0" err="1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reate</a:t>
            </a:r>
            <a:r>
              <a:rPr lang="en-US" altLang="zh-CN" sz="2400" b="1" kern="0" dirty="0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 err="1">
                <a:solidFill>
                  <a:schemeClr val="bg2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indexpair</a:t>
            </a:r>
            <a:r>
              <a:rPr lang="en-MY" altLang="zh-CN" sz="2400" b="1" kern="0" dirty="0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.txt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6">
            <a:extLst>
              <a:ext uri="{FF2B5EF4-FFF2-40B4-BE49-F238E27FC236}">
                <a16:creationId xmlns:a16="http://schemas.microsoft.com/office/drawing/2014/main" id="{0B699E78-8385-B4D0-810D-1E00FDE32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81" y="140931"/>
            <a:ext cx="41232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b="1" dirty="0">
                <a:solidFill>
                  <a:srgbClr val="0B4189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ata Demultiplexing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7FC01-2DCF-AAAD-F1A3-35AF086430FD}"/>
              </a:ext>
            </a:extLst>
          </p:cNvPr>
          <p:cNvSpPr txBox="1"/>
          <p:nvPr/>
        </p:nvSpPr>
        <p:spPr>
          <a:xfrm>
            <a:off x="392209" y="1631749"/>
            <a:ext cx="8180291" cy="84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200" kern="100" dirty="0">
                <a:solidFill>
                  <a:srgbClr val="181818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Make sure you have this </a:t>
            </a:r>
            <a:r>
              <a:rPr lang="en-US" sz="2200" kern="1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inlineindex.txt</a:t>
            </a:r>
            <a:r>
              <a:rPr lang="en-US" sz="2200" kern="100" dirty="0">
                <a:solidFill>
                  <a:srgbClr val="181818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under your environment variables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312834-7D9E-295E-3D00-48C86204FBA7}"/>
              </a:ext>
            </a:extLst>
          </p:cNvPr>
          <p:cNvGrpSpPr/>
          <p:nvPr/>
        </p:nvGrpSpPr>
        <p:grpSpPr>
          <a:xfrm>
            <a:off x="3879321" y="3245918"/>
            <a:ext cx="8883720" cy="3471151"/>
            <a:chOff x="3619043" y="3023221"/>
            <a:chExt cx="9224209" cy="36041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286F9E-C2B8-6341-9855-08851206B269}"/>
                </a:ext>
              </a:extLst>
            </p:cNvPr>
            <p:cNvSpPr txBox="1"/>
            <p:nvPr/>
          </p:nvSpPr>
          <p:spPr>
            <a:xfrm>
              <a:off x="3619043" y="3307309"/>
              <a:ext cx="8313879" cy="47643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MY" altLang="zh-CN" sz="2200" b="1" kern="100" dirty="0">
                  <a:effectLst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File name    </a:t>
              </a:r>
              <a:r>
                <a:rPr lang="en-US" sz="2200" kern="100" dirty="0">
                  <a:effectLst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[Tab]     </a:t>
              </a:r>
              <a:r>
                <a:rPr lang="en-US" sz="2200" b="1" kern="100" dirty="0" err="1">
                  <a:effectLst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Sample_code</a:t>
              </a:r>
              <a:r>
                <a:rPr lang="en-US" sz="2200" b="1" kern="100" dirty="0">
                  <a:effectLst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          </a:t>
              </a:r>
              <a:r>
                <a:rPr lang="en-US" sz="2200" kern="100" dirty="0">
                  <a:effectLst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[Tab]       </a:t>
              </a:r>
              <a:r>
                <a:rPr lang="en-US" sz="2200" b="1" kern="100" dirty="0">
                  <a:effectLst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IS1</a:t>
              </a:r>
              <a:r>
                <a:rPr lang="en-US" sz="2200" kern="100" dirty="0">
                  <a:effectLst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      [Tab]      </a:t>
              </a:r>
              <a:r>
                <a:rPr lang="en-US" sz="2200" b="1" kern="100" dirty="0">
                  <a:effectLst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IS2</a:t>
              </a:r>
              <a:endParaRPr lang="en-MY" sz="22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22" name="图片 1">
              <a:extLst>
                <a:ext uri="{FF2B5EF4-FFF2-40B4-BE49-F238E27FC236}">
                  <a16:creationId xmlns:a16="http://schemas.microsoft.com/office/drawing/2014/main" id="{53A8AB81-5B38-B2E6-0949-C3D20FA11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7351"/>
            <a:stretch/>
          </p:blipFill>
          <p:spPr bwMode="auto">
            <a:xfrm>
              <a:off x="4222349" y="3840737"/>
              <a:ext cx="7634290" cy="221102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842A1C-0777-AFFC-1975-8CDD836F919E}"/>
                </a:ext>
              </a:extLst>
            </p:cNvPr>
            <p:cNvSpPr txBox="1"/>
            <p:nvPr/>
          </p:nvSpPr>
          <p:spPr>
            <a:xfrm>
              <a:off x="4819916" y="6231278"/>
              <a:ext cx="8023336" cy="396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800"/>
                </a:spcAft>
              </a:pPr>
              <a:r>
                <a:rPr lang="en-US" altLang="zh-CN" sz="2400" kern="100" dirty="0">
                  <a:effectLst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The formatting is a 4-column table separated by [Tab]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5E3CF1-2263-4588-6211-C83C3C5FC159}"/>
                </a:ext>
              </a:extLst>
            </p:cNvPr>
            <p:cNvSpPr txBox="1"/>
            <p:nvPr/>
          </p:nvSpPr>
          <p:spPr>
            <a:xfrm>
              <a:off x="3619043" y="3023221"/>
              <a:ext cx="1334946" cy="47643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MY" altLang="zh-CN" sz="2200" b="1" kern="100" dirty="0">
                  <a:effectLst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Raw Data</a:t>
              </a:r>
              <a:endParaRPr lang="en-MY" sz="22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DDC2041-2997-E224-F03E-290E374ECD0F}"/>
              </a:ext>
            </a:extLst>
          </p:cNvPr>
          <p:cNvSpPr txBox="1"/>
          <p:nvPr/>
        </p:nvSpPr>
        <p:spPr>
          <a:xfrm>
            <a:off x="3879321" y="2866973"/>
            <a:ext cx="34113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altLang="zh-CN" sz="2000" kern="1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Command = vim indexpair.txt</a:t>
            </a:r>
            <a:endParaRPr lang="en-US" altLang="zh-CN" sz="2000" kern="100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30A7D-5808-3DA8-93F5-89F19C58B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E170FA3-78B4-7CEB-3D1B-38CBFF95BD75}"/>
              </a:ext>
            </a:extLst>
          </p:cNvPr>
          <p:cNvGrpSpPr/>
          <p:nvPr/>
        </p:nvGrpSpPr>
        <p:grpSpPr>
          <a:xfrm>
            <a:off x="335361" y="116633"/>
            <a:ext cx="629872" cy="612768"/>
            <a:chOff x="3070727" y="196457"/>
            <a:chExt cx="692047" cy="673255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61DF7E8E-AA8F-6F12-9444-C2BE83BC40CF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DBBBE176-4B17-35C7-28FE-AE1112459C48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33450BC-5C15-BAC1-4BA5-F40982E79D4D}"/>
              </a:ext>
            </a:extLst>
          </p:cNvPr>
          <p:cNvCxnSpPr/>
          <p:nvPr/>
        </p:nvCxnSpPr>
        <p:spPr>
          <a:xfrm>
            <a:off x="367840" y="809674"/>
            <a:ext cx="114888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1ACA134B-5413-E13B-2652-2587D57F0A31}"/>
              </a:ext>
            </a:extLst>
          </p:cNvPr>
          <p:cNvSpPr txBox="1"/>
          <p:nvPr/>
        </p:nvSpPr>
        <p:spPr>
          <a:xfrm>
            <a:off x="755725" y="1072878"/>
            <a:ext cx="318228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rgbClr val="A5353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请输入您的标题</a:t>
            </a:r>
          </a:p>
        </p:txBody>
      </p:sp>
      <p:sp>
        <p:nvSpPr>
          <p:cNvPr id="11" name="圆角矩形 6">
            <a:extLst>
              <a:ext uri="{FF2B5EF4-FFF2-40B4-BE49-F238E27FC236}">
                <a16:creationId xmlns:a16="http://schemas.microsoft.com/office/drawing/2014/main" id="{076FFAAA-6555-2AEC-ACA0-63376B0F3C36}"/>
              </a:ext>
            </a:extLst>
          </p:cNvPr>
          <p:cNvSpPr/>
          <p:nvPr/>
        </p:nvSpPr>
        <p:spPr>
          <a:xfrm>
            <a:off x="299495" y="985429"/>
            <a:ext cx="10124665" cy="49022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MY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Edit script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demultiplex.sh to invoke the demultiplex_inline.pl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EF676D-423D-5E42-493C-1FC714E4A73B}"/>
              </a:ext>
            </a:extLst>
          </p:cNvPr>
          <p:cNvSpPr txBox="1"/>
          <p:nvPr/>
        </p:nvSpPr>
        <p:spPr>
          <a:xfrm>
            <a:off x="299495" y="1537843"/>
            <a:ext cx="11036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Make sure </a:t>
            </a:r>
            <a:r>
              <a:rPr lang="en-US" altLang="zh-CN" sz="2000" dirty="0">
                <a:solidFill>
                  <a:srgbClr val="FF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demultiplex.sh </a:t>
            </a:r>
            <a:r>
              <a:rPr lang="en-US" altLang="zh-CN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under your working directory</a:t>
            </a:r>
          </a:p>
        </p:txBody>
      </p:sp>
      <p:sp>
        <p:nvSpPr>
          <p:cNvPr id="2" name="文本框 6">
            <a:extLst>
              <a:ext uri="{FF2B5EF4-FFF2-40B4-BE49-F238E27FC236}">
                <a16:creationId xmlns:a16="http://schemas.microsoft.com/office/drawing/2014/main" id="{CC95FDA0-6EC4-FDDF-94CB-84B0C5271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81" y="140931"/>
            <a:ext cx="41232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b="1" dirty="0">
                <a:solidFill>
                  <a:srgbClr val="0B4189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ata Demultiplexing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A328789-BE6A-1ECD-F388-950CEEA2C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73" y="2201901"/>
            <a:ext cx="6985225" cy="25739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599E567-769C-81D5-B84F-9748E6AD7920}"/>
              </a:ext>
            </a:extLst>
          </p:cNvPr>
          <p:cNvSpPr txBox="1"/>
          <p:nvPr/>
        </p:nvSpPr>
        <p:spPr>
          <a:xfrm>
            <a:off x="2898239" y="5063322"/>
            <a:ext cx="8901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Under </a:t>
            </a:r>
            <a:r>
              <a:rPr lang="en-US" altLang="zh-CN" sz="24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directory containing the file 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demultiplex.sh</a:t>
            </a:r>
            <a:r>
              <a:rPr lang="en-US" altLang="zh-CN" sz="24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enter the command:</a:t>
            </a:r>
            <a:endParaRPr lang="en-MY" altLang="zh-CN" sz="2400" kern="1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圆角矩形 6">
            <a:extLst>
              <a:ext uri="{FF2B5EF4-FFF2-40B4-BE49-F238E27FC236}">
                <a16:creationId xmlns:a16="http://schemas.microsoft.com/office/drawing/2014/main" id="{EA462715-9261-A925-AFA9-A8B5CE7400FB}"/>
              </a:ext>
            </a:extLst>
          </p:cNvPr>
          <p:cNvSpPr/>
          <p:nvPr/>
        </p:nvSpPr>
        <p:spPr>
          <a:xfrm>
            <a:off x="392209" y="5063322"/>
            <a:ext cx="2315913" cy="49022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MY" altLang="zh-CN" sz="1800" kern="1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Run demultiplex.sh</a:t>
            </a:r>
            <a:endParaRPr lang="en-MY" sz="1800" kern="100" dirty="0">
              <a:solidFill>
                <a:schemeClr val="bg1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741C22-8F70-F20A-4B34-F43E095B8169}"/>
              </a:ext>
            </a:extLst>
          </p:cNvPr>
          <p:cNvSpPr txBox="1"/>
          <p:nvPr/>
        </p:nvSpPr>
        <p:spPr>
          <a:xfrm>
            <a:off x="2898239" y="5951738"/>
            <a:ext cx="803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nohup</a:t>
            </a:r>
            <a:r>
              <a:rPr lang="en-GB" sz="2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sh</a:t>
            </a:r>
            <a:r>
              <a:rPr lang="en-GB" sz="2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./demultiplex.sh &gt; demultiplex.log &amp;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E934BB-4FDA-3714-751C-34E17DAA3ED7}"/>
              </a:ext>
            </a:extLst>
          </p:cNvPr>
          <p:cNvSpPr txBox="1"/>
          <p:nvPr/>
        </p:nvSpPr>
        <p:spPr>
          <a:xfrm>
            <a:off x="7981936" y="2203817"/>
            <a:ext cx="3817855" cy="12740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MY" altLang="zh-CN" sz="1400" dirty="0"/>
              <a:t>N</a:t>
            </a:r>
            <a:r>
              <a:rPr lang="en-US" altLang="zh-CN" sz="1400" dirty="0" err="1"/>
              <a:t>ote</a:t>
            </a:r>
            <a:r>
              <a:rPr lang="en-MY" altLang="zh-CN" sz="1400" dirty="0"/>
              <a:t>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1400" dirty="0"/>
              <a:t>After data demultiplexing is complete, you may clean up unnecessary data and free up disk space.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1400" dirty="0">
                <a:solidFill>
                  <a:srgbClr val="FF0000"/>
                </a:solidFill>
              </a:rPr>
              <a:t>rm -rf </a:t>
            </a:r>
            <a:r>
              <a:rPr lang="en-US" altLang="zh-CN" sz="1400" dirty="0"/>
              <a:t>[space] </a:t>
            </a:r>
            <a:r>
              <a:rPr lang="en-US" altLang="zh-CN" sz="1400" dirty="0">
                <a:solidFill>
                  <a:srgbClr val="FF0000"/>
                </a:solidFill>
              </a:rPr>
              <a:t>#PathToUndemultiplexedData#</a:t>
            </a:r>
          </a:p>
        </p:txBody>
      </p:sp>
    </p:spTree>
    <p:extLst>
      <p:ext uri="{BB962C8B-B14F-4D97-AF65-F5344CB8AC3E}">
        <p14:creationId xmlns:p14="http://schemas.microsoft.com/office/powerpoint/2010/main" val="2488700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3E453-24A1-87BB-A07A-CD3596E6A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3">
            <a:extLst>
              <a:ext uri="{FF2B5EF4-FFF2-40B4-BE49-F238E27FC236}">
                <a16:creationId xmlns:a16="http://schemas.microsoft.com/office/drawing/2014/main" id="{3ACE9366-CB6B-7C2E-59D8-CA6EE4844A03}"/>
              </a:ext>
            </a:extLst>
          </p:cNvPr>
          <p:cNvSpPr txBox="1"/>
          <p:nvPr/>
        </p:nvSpPr>
        <p:spPr>
          <a:xfrm>
            <a:off x="6436079" y="779207"/>
            <a:ext cx="4256684" cy="161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gradFill>
                  <a:gsLst>
                    <a:gs pos="36000">
                      <a:srgbClr val="02428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99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6000">
                      <a:schemeClr val="accent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36000">
                    <a:schemeClr val="accent2"/>
                  </a:gs>
                  <a:gs pos="100000">
                    <a:srgbClr val="2764A7">
                      <a:lumMod val="15000"/>
                      <a:lumOff val="85000"/>
                      <a:alpha val="27000"/>
                    </a:srgb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048B4B2-6E8A-0EBA-BE19-1BEA8B751A7A}"/>
              </a:ext>
            </a:extLst>
          </p:cNvPr>
          <p:cNvGrpSpPr/>
          <p:nvPr/>
        </p:nvGrpSpPr>
        <p:grpSpPr>
          <a:xfrm>
            <a:off x="-3049556" y="-2033814"/>
            <a:ext cx="7489372" cy="4795157"/>
            <a:chOff x="-3802743" y="-2148114"/>
            <a:chExt cx="7489372" cy="4795157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AB51F10F-84B4-A103-8EA7-0424CF4F7758}"/>
                </a:ext>
              </a:extLst>
            </p:cNvPr>
            <p:cNvSpPr/>
            <p:nvPr/>
          </p:nvSpPr>
          <p:spPr>
            <a:xfrm>
              <a:off x="-3802743" y="-2148114"/>
              <a:ext cx="7489372" cy="4795157"/>
            </a:xfrm>
            <a:prstGeom prst="parallelogram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9C900E57-4AEB-0A9D-FF3A-8AAC11849C64}"/>
                </a:ext>
              </a:extLst>
            </p:cNvPr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27CBED4-2515-914A-E5C2-66166189F7A6}"/>
              </a:ext>
            </a:extLst>
          </p:cNvPr>
          <p:cNvGrpSpPr/>
          <p:nvPr/>
        </p:nvGrpSpPr>
        <p:grpSpPr>
          <a:xfrm flipH="1" flipV="1">
            <a:off x="7824192" y="4149080"/>
            <a:ext cx="7489372" cy="4651141"/>
            <a:chOff x="-3802743" y="-2004098"/>
            <a:chExt cx="7489372" cy="4651141"/>
          </a:xfrm>
        </p:grpSpPr>
        <p:sp>
          <p:nvSpPr>
            <p:cNvPr id="8" name="平行四边形 7">
              <a:extLst>
                <a:ext uri="{FF2B5EF4-FFF2-40B4-BE49-F238E27FC236}">
                  <a16:creationId xmlns:a16="http://schemas.microsoft.com/office/drawing/2014/main" id="{366E7C29-1C06-0965-F8C1-D4B11CC140EA}"/>
                </a:ext>
              </a:extLst>
            </p:cNvPr>
            <p:cNvSpPr/>
            <p:nvPr/>
          </p:nvSpPr>
          <p:spPr>
            <a:xfrm>
              <a:off x="-3802743" y="-2004098"/>
              <a:ext cx="7489372" cy="4651141"/>
            </a:xfrm>
            <a:prstGeom prst="parallelogram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7AC7554B-D4ED-1C57-6460-6590BBAE4D54}"/>
                </a:ext>
              </a:extLst>
            </p:cNvPr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536E5EA-62B6-C84A-671F-91945C367A83}"/>
              </a:ext>
            </a:extLst>
          </p:cNvPr>
          <p:cNvCxnSpPr/>
          <p:nvPr/>
        </p:nvCxnSpPr>
        <p:spPr>
          <a:xfrm>
            <a:off x="1257279" y="4812656"/>
            <a:ext cx="66967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4">
            <a:extLst>
              <a:ext uri="{FF2B5EF4-FFF2-40B4-BE49-F238E27FC236}">
                <a16:creationId xmlns:a16="http://schemas.microsoft.com/office/drawing/2014/main" id="{FFFD0064-F2F3-2D6C-2E68-82F1038CB5AD}"/>
              </a:ext>
            </a:extLst>
          </p:cNvPr>
          <p:cNvSpPr txBox="1"/>
          <p:nvPr/>
        </p:nvSpPr>
        <p:spPr>
          <a:xfrm>
            <a:off x="307093" y="3687373"/>
            <a:ext cx="8597115" cy="66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24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6000" b="1" dirty="0">
                <a:solidFill>
                  <a:srgbClr val="0B4189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ata Trimming</a:t>
            </a:r>
          </a:p>
        </p:txBody>
      </p:sp>
    </p:spTree>
    <p:extLst>
      <p:ext uri="{BB962C8B-B14F-4D97-AF65-F5344CB8AC3E}">
        <p14:creationId xmlns:p14="http://schemas.microsoft.com/office/powerpoint/2010/main" val="2690099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BC873-8150-3D70-AC01-334970D2B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5833FBDA-8CE4-A090-B32F-A49EE3EB3FEE}"/>
              </a:ext>
            </a:extLst>
          </p:cNvPr>
          <p:cNvGrpSpPr/>
          <p:nvPr/>
        </p:nvGrpSpPr>
        <p:grpSpPr>
          <a:xfrm>
            <a:off x="335361" y="116633"/>
            <a:ext cx="629872" cy="612768"/>
            <a:chOff x="3070727" y="196457"/>
            <a:chExt cx="692047" cy="673255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0D65873D-7B1C-C492-CB1B-C627BE1E888C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E44DA8FD-20D4-A750-3B5D-A34F7AFBC2D1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C5B0A3A-361C-3A77-F72A-5EB6FE40C3C2}"/>
              </a:ext>
            </a:extLst>
          </p:cNvPr>
          <p:cNvCxnSpPr/>
          <p:nvPr/>
        </p:nvCxnSpPr>
        <p:spPr>
          <a:xfrm>
            <a:off x="367840" y="809674"/>
            <a:ext cx="114888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28CAD9C4-07E6-4880-7E05-3F686CBE8862}"/>
              </a:ext>
            </a:extLst>
          </p:cNvPr>
          <p:cNvSpPr txBox="1"/>
          <p:nvPr/>
        </p:nvSpPr>
        <p:spPr>
          <a:xfrm>
            <a:off x="755725" y="1072878"/>
            <a:ext cx="318228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rgbClr val="A5353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请输入您的标题</a:t>
            </a:r>
          </a:p>
        </p:txBody>
      </p:sp>
      <p:sp>
        <p:nvSpPr>
          <p:cNvPr id="11" name="圆角矩形 6">
            <a:extLst>
              <a:ext uri="{FF2B5EF4-FFF2-40B4-BE49-F238E27FC236}">
                <a16:creationId xmlns:a16="http://schemas.microsoft.com/office/drawing/2014/main" id="{B524343C-410B-9FA0-B3A9-F4DEFD1056AE}"/>
              </a:ext>
            </a:extLst>
          </p:cNvPr>
          <p:cNvSpPr/>
          <p:nvPr/>
        </p:nvSpPr>
        <p:spPr>
          <a:xfrm>
            <a:off x="299495" y="985429"/>
            <a:ext cx="8859745" cy="49022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chemeClr val="bg1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Trimming sequencing adapters and low-quality sequences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7C411-74AD-0170-48F2-7FD03EEC3461}"/>
              </a:ext>
            </a:extLst>
          </p:cNvPr>
          <p:cNvSpPr txBox="1"/>
          <p:nvPr/>
        </p:nvSpPr>
        <p:spPr>
          <a:xfrm>
            <a:off x="299495" y="1537843"/>
            <a:ext cx="11036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Make sure </a:t>
            </a:r>
            <a:r>
              <a:rPr lang="en-US" altLang="zh-CN" sz="2000" dirty="0">
                <a:solidFill>
                  <a:srgbClr val="FF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trim.sh </a:t>
            </a:r>
            <a:r>
              <a:rPr lang="en-US" altLang="zh-CN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under your working directory</a:t>
            </a:r>
          </a:p>
        </p:txBody>
      </p:sp>
      <p:sp>
        <p:nvSpPr>
          <p:cNvPr id="2" name="文本框 6">
            <a:extLst>
              <a:ext uri="{FF2B5EF4-FFF2-40B4-BE49-F238E27FC236}">
                <a16:creationId xmlns:a16="http://schemas.microsoft.com/office/drawing/2014/main" id="{5160AF15-53F6-4657-427C-B942648F9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81" y="140931"/>
            <a:ext cx="30330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b="1" dirty="0">
                <a:solidFill>
                  <a:srgbClr val="0B4189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ata Trimming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17A8CB-0C05-3919-3535-00ACA2618952}"/>
              </a:ext>
            </a:extLst>
          </p:cNvPr>
          <p:cNvSpPr txBox="1"/>
          <p:nvPr/>
        </p:nvSpPr>
        <p:spPr>
          <a:xfrm>
            <a:off x="2514217" y="4920048"/>
            <a:ext cx="8921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Under </a:t>
            </a:r>
            <a:r>
              <a:rPr lang="en-US" altLang="zh-CN" sz="24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directory containing the file </a:t>
            </a:r>
            <a:r>
              <a:rPr lang="en-US" altLang="zh-CN" sz="2400" kern="1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trim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.sh</a:t>
            </a:r>
            <a:r>
              <a:rPr lang="en-US" altLang="zh-CN" sz="24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enter the command:</a:t>
            </a:r>
            <a:endParaRPr lang="en-MY" altLang="zh-CN" sz="2400" kern="1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圆角矩形 6">
            <a:extLst>
              <a:ext uri="{FF2B5EF4-FFF2-40B4-BE49-F238E27FC236}">
                <a16:creationId xmlns:a16="http://schemas.microsoft.com/office/drawing/2014/main" id="{892AF8AD-2602-4519-A8DB-9ED040610034}"/>
              </a:ext>
            </a:extLst>
          </p:cNvPr>
          <p:cNvSpPr/>
          <p:nvPr/>
        </p:nvSpPr>
        <p:spPr>
          <a:xfrm>
            <a:off x="367840" y="4920048"/>
            <a:ext cx="2030991" cy="49022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MY" altLang="zh-CN" sz="2800" kern="1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Run </a:t>
            </a:r>
            <a:r>
              <a:rPr lang="en-MY" altLang="zh-CN" sz="280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trim</a:t>
            </a:r>
            <a:r>
              <a:rPr lang="en-MY" altLang="zh-CN" sz="2800" kern="1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.sh</a:t>
            </a:r>
            <a:endParaRPr lang="en-MY" sz="2800" kern="100" dirty="0">
              <a:solidFill>
                <a:schemeClr val="bg1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E59AA9-B0A2-827C-49BA-959BD92594BC}"/>
              </a:ext>
            </a:extLst>
          </p:cNvPr>
          <p:cNvSpPr txBox="1"/>
          <p:nvPr/>
        </p:nvSpPr>
        <p:spPr>
          <a:xfrm>
            <a:off x="2979534" y="5610961"/>
            <a:ext cx="803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nohup</a:t>
            </a:r>
            <a:r>
              <a:rPr lang="en-GB" sz="2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sh</a:t>
            </a:r>
            <a:r>
              <a:rPr lang="en-GB" sz="2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./</a:t>
            </a:r>
            <a:r>
              <a:rPr lang="en-GB" sz="2800" b="1" kern="1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trim</a:t>
            </a:r>
            <a:r>
              <a:rPr lang="en-GB" sz="2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.sh &gt; </a:t>
            </a:r>
            <a:r>
              <a:rPr lang="en-GB" sz="2800" b="1" kern="1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trim</a:t>
            </a:r>
            <a:r>
              <a:rPr lang="en-GB" sz="2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.log &amp;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44F0AB-D855-2CC0-2CAE-77D2EF049677}"/>
              </a:ext>
            </a:extLst>
          </p:cNvPr>
          <p:cNvSpPr txBox="1"/>
          <p:nvPr/>
        </p:nvSpPr>
        <p:spPr>
          <a:xfrm>
            <a:off x="7618256" y="2096999"/>
            <a:ext cx="3817855" cy="222246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MY" altLang="zh-CN" sz="1400" dirty="0"/>
              <a:t>N</a:t>
            </a:r>
            <a:r>
              <a:rPr lang="en-US" altLang="zh-CN" sz="1400" dirty="0" err="1"/>
              <a:t>ote</a:t>
            </a:r>
            <a:r>
              <a:rPr lang="en-MY" altLang="zh-CN" sz="1400" dirty="0"/>
              <a:t>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1400" dirty="0"/>
              <a:t>1. After data trimming is complete, you may clean up unnecessary data and free up disk space.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1400" dirty="0">
                <a:solidFill>
                  <a:srgbClr val="FF0000"/>
                </a:solidFill>
              </a:rPr>
              <a:t>rm -rf </a:t>
            </a:r>
            <a:r>
              <a:rPr lang="en-US" altLang="zh-CN" sz="1400" dirty="0"/>
              <a:t>[space] </a:t>
            </a:r>
            <a:r>
              <a:rPr lang="en-US" altLang="zh-CN" sz="1400" dirty="0">
                <a:solidFill>
                  <a:srgbClr val="FF0000"/>
                </a:solidFill>
              </a:rPr>
              <a:t>#PathToUntrimmedData#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altLang="zh-CN" sz="1400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1400" dirty="0"/>
              <a:t>2. Do not delete the trimmed data as it is important for further 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FB03F-141D-ADA5-5274-F26C53BC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1" y="2096999"/>
            <a:ext cx="7060151" cy="21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44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AA095-44EA-C0DF-AD2E-35F29A0BE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3">
            <a:extLst>
              <a:ext uri="{FF2B5EF4-FFF2-40B4-BE49-F238E27FC236}">
                <a16:creationId xmlns:a16="http://schemas.microsoft.com/office/drawing/2014/main" id="{D098CF75-EEF4-9AE8-3354-10B1E56A20E1}"/>
              </a:ext>
            </a:extLst>
          </p:cNvPr>
          <p:cNvSpPr txBox="1"/>
          <p:nvPr/>
        </p:nvSpPr>
        <p:spPr>
          <a:xfrm>
            <a:off x="6436079" y="779207"/>
            <a:ext cx="4256684" cy="161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gradFill>
                  <a:gsLst>
                    <a:gs pos="36000">
                      <a:srgbClr val="02428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99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6000">
                      <a:schemeClr val="accent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0</a:t>
            </a:r>
            <a:r>
              <a:rPr lang="en-US" altLang="zh-CN" sz="19900" dirty="0">
                <a:gradFill flip="none" rotWithShape="1">
                  <a:gsLst>
                    <a:gs pos="36000">
                      <a:schemeClr val="accent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  <a:tileRect/>
                </a:gradFill>
                <a:latin typeface="Arial Black" panose="020B0A04020102020204" pitchFamily="34" charset="0"/>
              </a:rPr>
              <a:t>5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36000">
                    <a:schemeClr val="accent2"/>
                  </a:gs>
                  <a:gs pos="100000">
                    <a:srgbClr val="2764A7">
                      <a:lumMod val="15000"/>
                      <a:lumOff val="85000"/>
                      <a:alpha val="27000"/>
                    </a:srgb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D021256-9AE7-4CE6-8B49-59BFEA468419}"/>
              </a:ext>
            </a:extLst>
          </p:cNvPr>
          <p:cNvGrpSpPr/>
          <p:nvPr/>
        </p:nvGrpSpPr>
        <p:grpSpPr>
          <a:xfrm>
            <a:off x="-3049556" y="-2033814"/>
            <a:ext cx="7489372" cy="4795157"/>
            <a:chOff x="-3802743" y="-2148114"/>
            <a:chExt cx="7489372" cy="4795157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B7C26515-F9B3-CF66-CCB9-9F3766FA929C}"/>
                </a:ext>
              </a:extLst>
            </p:cNvPr>
            <p:cNvSpPr/>
            <p:nvPr/>
          </p:nvSpPr>
          <p:spPr>
            <a:xfrm>
              <a:off x="-3802743" y="-2148114"/>
              <a:ext cx="7489372" cy="4795157"/>
            </a:xfrm>
            <a:prstGeom prst="parallelogram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B58FB73F-C590-9826-36FA-F716153D7DB7}"/>
                </a:ext>
              </a:extLst>
            </p:cNvPr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8A8D769-F65D-5473-AF9C-B9A34B5067D1}"/>
              </a:ext>
            </a:extLst>
          </p:cNvPr>
          <p:cNvGrpSpPr/>
          <p:nvPr/>
        </p:nvGrpSpPr>
        <p:grpSpPr>
          <a:xfrm flipH="1" flipV="1">
            <a:off x="7824192" y="4149080"/>
            <a:ext cx="7489372" cy="4651141"/>
            <a:chOff x="-3802743" y="-2004098"/>
            <a:chExt cx="7489372" cy="4651141"/>
          </a:xfrm>
        </p:grpSpPr>
        <p:sp>
          <p:nvSpPr>
            <p:cNvPr id="8" name="平行四边形 7">
              <a:extLst>
                <a:ext uri="{FF2B5EF4-FFF2-40B4-BE49-F238E27FC236}">
                  <a16:creationId xmlns:a16="http://schemas.microsoft.com/office/drawing/2014/main" id="{7C84F44F-3980-B34C-F653-74668C5EA737}"/>
                </a:ext>
              </a:extLst>
            </p:cNvPr>
            <p:cNvSpPr/>
            <p:nvPr/>
          </p:nvSpPr>
          <p:spPr>
            <a:xfrm>
              <a:off x="-3802743" y="-2004098"/>
              <a:ext cx="7489372" cy="4651141"/>
            </a:xfrm>
            <a:prstGeom prst="parallelogram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FA613FAA-81A9-5137-7274-ABE006646DBA}"/>
                </a:ext>
              </a:extLst>
            </p:cNvPr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7AD6851-964E-74E3-3B3F-BDF0F3438722}"/>
              </a:ext>
            </a:extLst>
          </p:cNvPr>
          <p:cNvCxnSpPr/>
          <p:nvPr/>
        </p:nvCxnSpPr>
        <p:spPr>
          <a:xfrm>
            <a:off x="1257279" y="4812656"/>
            <a:ext cx="66967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4">
            <a:extLst>
              <a:ext uri="{FF2B5EF4-FFF2-40B4-BE49-F238E27FC236}">
                <a16:creationId xmlns:a16="http://schemas.microsoft.com/office/drawing/2014/main" id="{6D305622-B065-973F-C2C7-EC8295A5F469}"/>
              </a:ext>
            </a:extLst>
          </p:cNvPr>
          <p:cNvSpPr txBox="1"/>
          <p:nvPr/>
        </p:nvSpPr>
        <p:spPr>
          <a:xfrm>
            <a:off x="307093" y="3687373"/>
            <a:ext cx="8597115" cy="66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24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6000" b="1" dirty="0">
                <a:solidFill>
                  <a:srgbClr val="0B4189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ata Assembly</a:t>
            </a:r>
          </a:p>
        </p:txBody>
      </p:sp>
    </p:spTree>
    <p:extLst>
      <p:ext uri="{BB962C8B-B14F-4D97-AF65-F5344CB8AC3E}">
        <p14:creationId xmlns:p14="http://schemas.microsoft.com/office/powerpoint/2010/main" val="87956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B47EE-4018-642F-2E3E-0E992B5FC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0E95C99-FB23-9BD0-0208-57EB101F8FB0}"/>
              </a:ext>
            </a:extLst>
          </p:cNvPr>
          <p:cNvGrpSpPr/>
          <p:nvPr/>
        </p:nvGrpSpPr>
        <p:grpSpPr>
          <a:xfrm>
            <a:off x="335361" y="116633"/>
            <a:ext cx="629872" cy="612768"/>
            <a:chOff x="3070727" y="196457"/>
            <a:chExt cx="692047" cy="673255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F64BF473-8292-9946-A14A-8584C4574F61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D7CECD85-3775-C302-C1E4-32B3370E8B1E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FEB4E53-CD60-9CB4-DD1C-FEA23B600D7C}"/>
              </a:ext>
            </a:extLst>
          </p:cNvPr>
          <p:cNvCxnSpPr/>
          <p:nvPr/>
        </p:nvCxnSpPr>
        <p:spPr>
          <a:xfrm>
            <a:off x="367840" y="809674"/>
            <a:ext cx="114888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FB9F5A34-63EB-225E-9DB2-F735909E1783}"/>
              </a:ext>
            </a:extLst>
          </p:cNvPr>
          <p:cNvSpPr txBox="1"/>
          <p:nvPr/>
        </p:nvSpPr>
        <p:spPr>
          <a:xfrm>
            <a:off x="755725" y="1072878"/>
            <a:ext cx="318228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rgbClr val="A5353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请输入您的标题</a:t>
            </a:r>
          </a:p>
        </p:txBody>
      </p:sp>
      <p:sp>
        <p:nvSpPr>
          <p:cNvPr id="11" name="圆角矩形 6">
            <a:extLst>
              <a:ext uri="{FF2B5EF4-FFF2-40B4-BE49-F238E27FC236}">
                <a16:creationId xmlns:a16="http://schemas.microsoft.com/office/drawing/2014/main" id="{4FA9BAEE-C71A-9144-7BF4-18646B40F246}"/>
              </a:ext>
            </a:extLst>
          </p:cNvPr>
          <p:cNvSpPr/>
          <p:nvPr/>
        </p:nvSpPr>
        <p:spPr>
          <a:xfrm>
            <a:off x="299495" y="985429"/>
            <a:ext cx="4440145" cy="49022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MY" altLang="zh-CN" sz="28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800" dirty="0" err="1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dit</a:t>
            </a:r>
            <a:r>
              <a:rPr lang="en-MY" altLang="zh-CN" sz="28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 script </a:t>
            </a:r>
            <a:r>
              <a:rPr lang="en-US" altLang="zh-CN" sz="28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assemble.sh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C5D28-30BA-6177-3AAE-9E63F2F22453}"/>
              </a:ext>
            </a:extLst>
          </p:cNvPr>
          <p:cNvSpPr txBox="1"/>
          <p:nvPr/>
        </p:nvSpPr>
        <p:spPr>
          <a:xfrm>
            <a:off x="299495" y="1537843"/>
            <a:ext cx="11036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Make sure </a:t>
            </a:r>
            <a:r>
              <a:rPr lang="en-US" altLang="zh-CN" sz="2000" dirty="0">
                <a:solidFill>
                  <a:srgbClr val="FF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assemble.sh </a:t>
            </a:r>
            <a:r>
              <a:rPr lang="en-US" altLang="zh-CN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under your working directory</a:t>
            </a:r>
          </a:p>
        </p:txBody>
      </p:sp>
      <p:sp>
        <p:nvSpPr>
          <p:cNvPr id="2" name="文本框 6">
            <a:extLst>
              <a:ext uri="{FF2B5EF4-FFF2-40B4-BE49-F238E27FC236}">
                <a16:creationId xmlns:a16="http://schemas.microsoft.com/office/drawing/2014/main" id="{77441A1D-54E5-36ED-7652-CDDDF7C6F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81" y="140931"/>
            <a:ext cx="31077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b="1" dirty="0">
                <a:solidFill>
                  <a:srgbClr val="0B4189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ata Assembly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F06C02-BEBB-C7E5-24FC-4C4AFDE3E314}"/>
              </a:ext>
            </a:extLst>
          </p:cNvPr>
          <p:cNvSpPr txBox="1"/>
          <p:nvPr/>
        </p:nvSpPr>
        <p:spPr>
          <a:xfrm>
            <a:off x="3490394" y="4824718"/>
            <a:ext cx="8312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Under </a:t>
            </a:r>
            <a:r>
              <a:rPr lang="en-US" altLang="zh-CN" sz="24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directory containing the file 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assemble.sh</a:t>
            </a:r>
            <a:r>
              <a:rPr lang="en-US" altLang="zh-CN" sz="24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enter the command:</a:t>
            </a:r>
            <a:endParaRPr lang="en-MY" altLang="zh-CN" sz="2400" kern="1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圆角矩形 6">
            <a:extLst>
              <a:ext uri="{FF2B5EF4-FFF2-40B4-BE49-F238E27FC236}">
                <a16:creationId xmlns:a16="http://schemas.microsoft.com/office/drawing/2014/main" id="{40F020B0-67D6-723B-4D6B-7E2781EB6087}"/>
              </a:ext>
            </a:extLst>
          </p:cNvPr>
          <p:cNvSpPr/>
          <p:nvPr/>
        </p:nvSpPr>
        <p:spPr>
          <a:xfrm>
            <a:off x="367840" y="4829937"/>
            <a:ext cx="2930151" cy="49022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MY" altLang="zh-CN" sz="2800" kern="1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Run </a:t>
            </a:r>
            <a:r>
              <a:rPr lang="en-MY" altLang="zh-CN" sz="2800" kern="1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assemble</a:t>
            </a:r>
            <a:r>
              <a:rPr lang="en-MY" altLang="zh-CN" sz="2800" kern="1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.sh</a:t>
            </a:r>
            <a:endParaRPr lang="en-MY" sz="2800" kern="100" dirty="0">
              <a:solidFill>
                <a:schemeClr val="bg1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F2464E-D24E-EB43-41C2-77D23428B7BC}"/>
              </a:ext>
            </a:extLst>
          </p:cNvPr>
          <p:cNvSpPr txBox="1"/>
          <p:nvPr/>
        </p:nvSpPr>
        <p:spPr>
          <a:xfrm>
            <a:off x="2712720" y="5785122"/>
            <a:ext cx="803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nohup</a:t>
            </a:r>
            <a:r>
              <a:rPr lang="en-GB" sz="2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sz="2800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sh</a:t>
            </a:r>
            <a:r>
              <a:rPr lang="en-GB" sz="2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./assemble.sh &gt; assemble.log &amp;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90B95E-842A-4EC8-3D78-71202CC39F5E}"/>
              </a:ext>
            </a:extLst>
          </p:cNvPr>
          <p:cNvSpPr txBox="1"/>
          <p:nvPr/>
        </p:nvSpPr>
        <p:spPr>
          <a:xfrm>
            <a:off x="7984567" y="2007077"/>
            <a:ext cx="3817855" cy="12740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MY" altLang="zh-CN" sz="1400" dirty="0"/>
              <a:t>N</a:t>
            </a:r>
            <a:r>
              <a:rPr lang="en-US" altLang="zh-CN" sz="1400" dirty="0" err="1"/>
              <a:t>ote</a:t>
            </a:r>
            <a:r>
              <a:rPr lang="en-MY" altLang="zh-CN" sz="1400" dirty="0"/>
              <a:t>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1400" dirty="0"/>
              <a:t>After data assembly is complete, you may clean up unnecessary data and free up disk space.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1400" dirty="0">
                <a:solidFill>
                  <a:srgbClr val="FF0000"/>
                </a:solidFill>
              </a:rPr>
              <a:t>rm -rf ./</a:t>
            </a:r>
            <a:r>
              <a:rPr lang="en-US" altLang="zh-CN" sz="1400" dirty="0" err="1">
                <a:solidFill>
                  <a:srgbClr val="FF0000"/>
                </a:solidFill>
              </a:rPr>
              <a:t>run_dir</a:t>
            </a:r>
            <a:endParaRPr lang="en-US" altLang="zh-CN" sz="14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FBCB2F-6B1E-C134-3397-A2ECE914C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0" y="2026648"/>
            <a:ext cx="7125761" cy="25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3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60E1867A-8E68-ADCB-8B48-BDFDC625D635}"/>
              </a:ext>
            </a:extLst>
          </p:cNvPr>
          <p:cNvSpPr/>
          <p:nvPr/>
        </p:nvSpPr>
        <p:spPr>
          <a:xfrm>
            <a:off x="580471" y="1570461"/>
            <a:ext cx="1486346" cy="13987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组合 3"/>
          <p:cNvGrpSpPr/>
          <p:nvPr/>
        </p:nvGrpSpPr>
        <p:grpSpPr>
          <a:xfrm>
            <a:off x="335361" y="116633"/>
            <a:ext cx="629872" cy="612768"/>
            <a:chOff x="3070727" y="196457"/>
            <a:chExt cx="692047" cy="673255"/>
          </a:xfrm>
        </p:grpSpPr>
        <p:sp>
          <p:nvSpPr>
            <p:cNvPr id="5" name="平行四边形 4"/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367840" y="809674"/>
            <a:ext cx="114888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5"/>
          <p:cNvSpPr txBox="1"/>
          <p:nvPr/>
        </p:nvSpPr>
        <p:spPr>
          <a:xfrm>
            <a:off x="1022081" y="216768"/>
            <a:ext cx="6465544" cy="6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024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Assexon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Pipeline – Read</a:t>
            </a:r>
            <a:r>
              <a:rPr lang="en-US" altLang="zh-CN" dirty="0">
                <a:solidFill>
                  <a:schemeClr val="accent2"/>
                </a:solidFill>
              </a:rPr>
              <a:t>s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Assembly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66BDA90-AA1A-05FC-AE0F-E5AFF5730C29}"/>
              </a:ext>
            </a:extLst>
          </p:cNvPr>
          <p:cNvSpPr txBox="1"/>
          <p:nvPr/>
        </p:nvSpPr>
        <p:spPr>
          <a:xfrm>
            <a:off x="3099005" y="1921449"/>
            <a:ext cx="144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Remove PCR duplication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1AB63D6-2773-9B15-8AB3-4CD4BFAD76FC}"/>
              </a:ext>
            </a:extLst>
          </p:cNvPr>
          <p:cNvSpPr txBox="1"/>
          <p:nvPr/>
        </p:nvSpPr>
        <p:spPr>
          <a:xfrm>
            <a:off x="3000755" y="1486686"/>
            <a:ext cx="1447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Parse reads to homologous targeted loci</a:t>
            </a:r>
          </a:p>
        </p:txBody>
      </p:sp>
      <p:graphicFrame>
        <p:nvGraphicFramePr>
          <p:cNvPr id="67" name="Diagram 66">
            <a:extLst>
              <a:ext uri="{FF2B5EF4-FFF2-40B4-BE49-F238E27FC236}">
                <a16:creationId xmlns:a16="http://schemas.microsoft.com/office/drawing/2014/main" id="{52A51ED6-29E0-D0AA-0101-AE136DFE1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198545"/>
              </p:ext>
            </p:extLst>
          </p:nvPr>
        </p:nvGraphicFramePr>
        <p:xfrm>
          <a:off x="2362055" y="784287"/>
          <a:ext cx="9130628" cy="2901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9" name="Arrow: Chevron 68">
            <a:extLst>
              <a:ext uri="{FF2B5EF4-FFF2-40B4-BE49-F238E27FC236}">
                <a16:creationId xmlns:a16="http://schemas.microsoft.com/office/drawing/2014/main" id="{9C190DD4-4CBF-77DB-E26A-E3F371DAD27C}"/>
              </a:ext>
            </a:extLst>
          </p:cNvPr>
          <p:cNvSpPr/>
          <p:nvPr/>
        </p:nvSpPr>
        <p:spPr>
          <a:xfrm rot="5400000">
            <a:off x="9273107" y="3677239"/>
            <a:ext cx="2712707" cy="1825204"/>
          </a:xfrm>
          <a:prstGeom prst="chevron">
            <a:avLst/>
          </a:prstGeom>
          <a:noFill/>
          <a:ln>
            <a:solidFill>
              <a:srgbClr val="0B418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71" name="Diagram 70">
            <a:extLst>
              <a:ext uri="{FF2B5EF4-FFF2-40B4-BE49-F238E27FC236}">
                <a16:creationId xmlns:a16="http://schemas.microsoft.com/office/drawing/2014/main" id="{32F0B4EA-793F-314F-E697-D270C8AFAA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052976"/>
              </p:ext>
            </p:extLst>
          </p:nvPr>
        </p:nvGraphicFramePr>
        <p:xfrm>
          <a:off x="1885642" y="3323660"/>
          <a:ext cx="7609267" cy="377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88FF64E5-4646-2EA4-FD15-814067F7DDF7}"/>
              </a:ext>
            </a:extLst>
          </p:cNvPr>
          <p:cNvSpPr txBox="1"/>
          <p:nvPr/>
        </p:nvSpPr>
        <p:spPr>
          <a:xfrm>
            <a:off x="3226747" y="1716667"/>
            <a:ext cx="1403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Remove PCR duplication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ADCFBB-2167-C304-FBD3-4B3EEF2CCDC8}"/>
              </a:ext>
            </a:extLst>
          </p:cNvPr>
          <p:cNvSpPr txBox="1"/>
          <p:nvPr/>
        </p:nvSpPr>
        <p:spPr>
          <a:xfrm>
            <a:off x="621775" y="1915917"/>
            <a:ext cx="1403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Trimmed Reads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E9E8FF0-73BD-FDD3-A08B-31CAE328CA65}"/>
              </a:ext>
            </a:extLst>
          </p:cNvPr>
          <p:cNvSpPr txBox="1"/>
          <p:nvPr/>
        </p:nvSpPr>
        <p:spPr>
          <a:xfrm>
            <a:off x="5980976" y="1716667"/>
            <a:ext cx="1892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B4189"/>
                </a:solidFill>
              </a:rPr>
              <a:t>Parse reads to homologous targeted loci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A12098B-4E2D-9BAC-7F59-16826C189814}"/>
              </a:ext>
            </a:extLst>
          </p:cNvPr>
          <p:cNvSpPr txBox="1"/>
          <p:nvPr/>
        </p:nvSpPr>
        <p:spPr>
          <a:xfrm>
            <a:off x="9225722" y="1853336"/>
            <a:ext cx="1403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bg1"/>
                </a:solidFill>
              </a:rPr>
              <a:t>De novo </a:t>
            </a:r>
            <a:r>
              <a:rPr lang="en-GB" sz="2000" dirty="0">
                <a:solidFill>
                  <a:schemeClr val="bg1"/>
                </a:solidFill>
              </a:rPr>
              <a:t>assembly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A910884-D47A-F60E-75AD-47707521E65E}"/>
              </a:ext>
            </a:extLst>
          </p:cNvPr>
          <p:cNvSpPr txBox="1"/>
          <p:nvPr/>
        </p:nvSpPr>
        <p:spPr>
          <a:xfrm>
            <a:off x="9809059" y="4170844"/>
            <a:ext cx="1653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B4189"/>
                </a:solidFill>
              </a:rPr>
              <a:t>Further assembly &amp; extract exons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9AFB0E0-A6A8-6D13-EC7F-50F7062B7333}"/>
              </a:ext>
            </a:extLst>
          </p:cNvPr>
          <p:cNvSpPr txBox="1"/>
          <p:nvPr/>
        </p:nvSpPr>
        <p:spPr>
          <a:xfrm>
            <a:off x="4386313" y="4859261"/>
            <a:ext cx="1653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B4189"/>
                </a:solidFill>
              </a:rPr>
              <a:t>Align sequences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6779FC4-073D-8743-1BDF-703E1D9CEABF}"/>
              </a:ext>
            </a:extLst>
          </p:cNvPr>
          <p:cNvSpPr txBox="1"/>
          <p:nvPr/>
        </p:nvSpPr>
        <p:spPr>
          <a:xfrm>
            <a:off x="6743133" y="4859260"/>
            <a:ext cx="205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Remove potential paralogs - UBLAST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F8597DB-D0F3-EA35-FF63-15D3C7A6B970}"/>
              </a:ext>
            </a:extLst>
          </p:cNvPr>
          <p:cNvSpPr txBox="1"/>
          <p:nvPr/>
        </p:nvSpPr>
        <p:spPr>
          <a:xfrm>
            <a:off x="1885642" y="4879129"/>
            <a:ext cx="205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Filter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alignment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CFE3CB-51DF-A1CB-CA2F-A9036F70262F}"/>
              </a:ext>
            </a:extLst>
          </p:cNvPr>
          <p:cNvSpPr txBox="1"/>
          <p:nvPr/>
        </p:nvSpPr>
        <p:spPr>
          <a:xfrm>
            <a:off x="228992" y="4859260"/>
            <a:ext cx="1576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Done!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3FC3C-8E64-9EF3-8B8D-27E330C7A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3">
            <a:extLst>
              <a:ext uri="{FF2B5EF4-FFF2-40B4-BE49-F238E27FC236}">
                <a16:creationId xmlns:a16="http://schemas.microsoft.com/office/drawing/2014/main" id="{16F68A86-590F-B6FF-8937-A8F2FCD83313}"/>
              </a:ext>
            </a:extLst>
          </p:cNvPr>
          <p:cNvSpPr txBox="1"/>
          <p:nvPr/>
        </p:nvSpPr>
        <p:spPr>
          <a:xfrm>
            <a:off x="6436079" y="779207"/>
            <a:ext cx="4256684" cy="161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gradFill>
                  <a:gsLst>
                    <a:gs pos="36000">
                      <a:srgbClr val="02428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99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6000">
                      <a:schemeClr val="accent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06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36000">
                    <a:schemeClr val="accent2"/>
                  </a:gs>
                  <a:gs pos="100000">
                    <a:srgbClr val="2764A7">
                      <a:lumMod val="15000"/>
                      <a:lumOff val="85000"/>
                      <a:alpha val="27000"/>
                    </a:srgb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占位符 4">
            <a:extLst>
              <a:ext uri="{FF2B5EF4-FFF2-40B4-BE49-F238E27FC236}">
                <a16:creationId xmlns:a16="http://schemas.microsoft.com/office/drawing/2014/main" id="{85B6F5EA-236A-DCB5-C07C-C2FC00EC17A3}"/>
              </a:ext>
            </a:extLst>
          </p:cNvPr>
          <p:cNvSpPr txBox="1"/>
          <p:nvPr/>
        </p:nvSpPr>
        <p:spPr>
          <a:xfrm>
            <a:off x="2354559" y="3593982"/>
            <a:ext cx="6696743" cy="66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24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MY" sz="8000" dirty="0"/>
              <a:t>Practice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255CF1A-78D1-096F-DCE6-9B6D7EA9306F}"/>
              </a:ext>
            </a:extLst>
          </p:cNvPr>
          <p:cNvGrpSpPr/>
          <p:nvPr/>
        </p:nvGrpSpPr>
        <p:grpSpPr>
          <a:xfrm>
            <a:off x="-3049556" y="-2033814"/>
            <a:ext cx="7489372" cy="4795157"/>
            <a:chOff x="-3802743" y="-2148114"/>
            <a:chExt cx="7489372" cy="4795157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3C4AEEF8-3B0F-4DC1-980F-FEC36FB7853D}"/>
                </a:ext>
              </a:extLst>
            </p:cNvPr>
            <p:cNvSpPr/>
            <p:nvPr/>
          </p:nvSpPr>
          <p:spPr>
            <a:xfrm>
              <a:off x="-3802743" y="-2148114"/>
              <a:ext cx="7489372" cy="4795157"/>
            </a:xfrm>
            <a:prstGeom prst="parallelogram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ADB81089-93A1-03C4-C6C8-077D1BE32E55}"/>
                </a:ext>
              </a:extLst>
            </p:cNvPr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FF6AEBD-2EE0-9988-157F-5115DC892E05}"/>
              </a:ext>
            </a:extLst>
          </p:cNvPr>
          <p:cNvGrpSpPr/>
          <p:nvPr/>
        </p:nvGrpSpPr>
        <p:grpSpPr>
          <a:xfrm flipH="1" flipV="1">
            <a:off x="7824192" y="4149080"/>
            <a:ext cx="7489372" cy="4651141"/>
            <a:chOff x="-3802743" y="-2004098"/>
            <a:chExt cx="7489372" cy="4651141"/>
          </a:xfrm>
        </p:grpSpPr>
        <p:sp>
          <p:nvSpPr>
            <p:cNvPr id="8" name="平行四边形 7">
              <a:extLst>
                <a:ext uri="{FF2B5EF4-FFF2-40B4-BE49-F238E27FC236}">
                  <a16:creationId xmlns:a16="http://schemas.microsoft.com/office/drawing/2014/main" id="{441A2B32-5214-8977-B436-ACACE9E491E2}"/>
                </a:ext>
              </a:extLst>
            </p:cNvPr>
            <p:cNvSpPr/>
            <p:nvPr/>
          </p:nvSpPr>
          <p:spPr>
            <a:xfrm>
              <a:off x="-3802743" y="-2004098"/>
              <a:ext cx="7489372" cy="4651141"/>
            </a:xfrm>
            <a:prstGeom prst="parallelogram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2FE61D55-1819-5D86-B224-8811D7D975D7}"/>
                </a:ext>
              </a:extLst>
            </p:cNvPr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7A8AD7B-F8B6-2480-F55B-79C1009648D9}"/>
              </a:ext>
            </a:extLst>
          </p:cNvPr>
          <p:cNvCxnSpPr/>
          <p:nvPr/>
        </p:nvCxnSpPr>
        <p:spPr>
          <a:xfrm>
            <a:off x="1257279" y="4812656"/>
            <a:ext cx="66967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536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98050-A3E6-D021-E06C-AF0C76DD7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5445DA4-457C-CE63-AB2D-A02E0CA31D00}"/>
              </a:ext>
            </a:extLst>
          </p:cNvPr>
          <p:cNvGrpSpPr/>
          <p:nvPr/>
        </p:nvGrpSpPr>
        <p:grpSpPr>
          <a:xfrm>
            <a:off x="335361" y="116633"/>
            <a:ext cx="629872" cy="612768"/>
            <a:chOff x="3070727" y="196457"/>
            <a:chExt cx="692047" cy="673255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EE78BA43-0477-6710-0CAD-590FB1C07FDC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000D8FCC-3FB8-3ECB-1E01-72B0F666B253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EAD94B9-7C72-A588-9BF7-7BC87D730CDC}"/>
              </a:ext>
            </a:extLst>
          </p:cNvPr>
          <p:cNvCxnSpPr/>
          <p:nvPr/>
        </p:nvCxnSpPr>
        <p:spPr>
          <a:xfrm>
            <a:off x="367840" y="809674"/>
            <a:ext cx="114888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6">
            <a:extLst>
              <a:ext uri="{FF2B5EF4-FFF2-40B4-BE49-F238E27FC236}">
                <a16:creationId xmlns:a16="http://schemas.microsoft.com/office/drawing/2014/main" id="{8188DFE2-EEC9-B070-32BD-9A46B9443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81" y="140931"/>
            <a:ext cx="41232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b="1" dirty="0">
                <a:solidFill>
                  <a:srgbClr val="0B4189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ata Demultiplexing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B1C1C-5363-6C05-2A06-35A67230A24B}"/>
              </a:ext>
            </a:extLst>
          </p:cNvPr>
          <p:cNvSpPr txBox="1"/>
          <p:nvPr/>
        </p:nvSpPr>
        <p:spPr>
          <a:xfrm>
            <a:off x="392209" y="1710835"/>
            <a:ext cx="6117150" cy="1030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MY" b="1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Command</a:t>
            </a:r>
            <a:r>
              <a:rPr lang="en-MY" b="1" kern="1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MY" sz="1800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conda</a:t>
            </a:r>
            <a:r>
              <a:rPr lang="en-MY" sz="1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activate #name of the environment#</a:t>
            </a:r>
            <a:br>
              <a:rPr lang="en-MY" sz="1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MY" sz="1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MY" sz="1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Ex: </a:t>
            </a:r>
            <a:r>
              <a:rPr lang="en-MY" sz="1800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conda</a:t>
            </a:r>
            <a:r>
              <a:rPr lang="en-MY" sz="1800" b="1" kern="1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activate </a:t>
            </a:r>
            <a:r>
              <a:rPr lang="en-MY" sz="1800" b="1" kern="100" dirty="0" err="1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phylogenetic_analysis</a:t>
            </a:r>
            <a:endParaRPr lang="en-MY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圆角矩形 6">
            <a:extLst>
              <a:ext uri="{FF2B5EF4-FFF2-40B4-BE49-F238E27FC236}">
                <a16:creationId xmlns:a16="http://schemas.microsoft.com/office/drawing/2014/main" id="{EDF210FA-F741-CC20-46CD-BCA580ADA76D}"/>
              </a:ext>
            </a:extLst>
          </p:cNvPr>
          <p:cNvSpPr/>
          <p:nvPr/>
        </p:nvSpPr>
        <p:spPr>
          <a:xfrm>
            <a:off x="392209" y="1015145"/>
            <a:ext cx="3189192" cy="49022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MY" sz="2400" b="1" kern="1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Switch Environment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948724-7252-F9C0-E5F9-B21FEBDE3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09" y="3325265"/>
            <a:ext cx="11312111" cy="11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63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8A908-7842-C49E-AE39-866D73D82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9BC3599-FF67-57DD-99A4-56B735CBEB14}"/>
              </a:ext>
            </a:extLst>
          </p:cNvPr>
          <p:cNvGrpSpPr/>
          <p:nvPr/>
        </p:nvGrpSpPr>
        <p:grpSpPr>
          <a:xfrm>
            <a:off x="335361" y="116633"/>
            <a:ext cx="629872" cy="612768"/>
            <a:chOff x="3070727" y="196457"/>
            <a:chExt cx="692047" cy="673255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A936EBF3-2F7D-68F4-5A7F-F02470965B52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667A590E-B64D-AEC5-CA9F-E1FACA2462D1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9F31ABE-839B-2436-3C03-E7F22B2C9CBB}"/>
              </a:ext>
            </a:extLst>
          </p:cNvPr>
          <p:cNvCxnSpPr/>
          <p:nvPr/>
        </p:nvCxnSpPr>
        <p:spPr>
          <a:xfrm>
            <a:off x="367840" y="809674"/>
            <a:ext cx="114888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45DC9FBB-7111-23EF-D4A9-803723AA6FD2}"/>
              </a:ext>
            </a:extLst>
          </p:cNvPr>
          <p:cNvSpPr txBox="1"/>
          <p:nvPr/>
        </p:nvSpPr>
        <p:spPr>
          <a:xfrm>
            <a:off x="755725" y="1072878"/>
            <a:ext cx="318228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rgbClr val="A5353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请输入您的标题</a:t>
            </a:r>
          </a:p>
        </p:txBody>
      </p:sp>
      <p:sp>
        <p:nvSpPr>
          <p:cNvPr id="11" name="圆角矩形 6">
            <a:extLst>
              <a:ext uri="{FF2B5EF4-FFF2-40B4-BE49-F238E27FC236}">
                <a16:creationId xmlns:a16="http://schemas.microsoft.com/office/drawing/2014/main" id="{2E3DBD5B-C3BD-DBAA-52D7-287C5AA74C44}"/>
              </a:ext>
            </a:extLst>
          </p:cNvPr>
          <p:cNvSpPr/>
          <p:nvPr/>
        </p:nvSpPr>
        <p:spPr>
          <a:xfrm>
            <a:off x="299495" y="985429"/>
            <a:ext cx="2900905" cy="49022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MY" altLang="zh-CN" sz="28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2800" dirty="0" err="1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dit</a:t>
            </a:r>
            <a:r>
              <a:rPr lang="en-MY" altLang="zh-CN" sz="28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assemble.sh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F2B80-A69F-2CD2-3DCB-4ACCEFBD50AF}"/>
              </a:ext>
            </a:extLst>
          </p:cNvPr>
          <p:cNvSpPr txBox="1"/>
          <p:nvPr/>
        </p:nvSpPr>
        <p:spPr>
          <a:xfrm>
            <a:off x="299495" y="1537843"/>
            <a:ext cx="11036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Make sure </a:t>
            </a:r>
            <a:r>
              <a:rPr lang="en-US" altLang="zh-CN" sz="2000" dirty="0">
                <a:solidFill>
                  <a:srgbClr val="FF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assemble.sh</a:t>
            </a:r>
            <a:r>
              <a:rPr lang="en-US" altLang="zh-CN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under your working directory</a:t>
            </a:r>
          </a:p>
        </p:txBody>
      </p:sp>
      <p:sp>
        <p:nvSpPr>
          <p:cNvPr id="2" name="文本框 6">
            <a:extLst>
              <a:ext uri="{FF2B5EF4-FFF2-40B4-BE49-F238E27FC236}">
                <a16:creationId xmlns:a16="http://schemas.microsoft.com/office/drawing/2014/main" id="{DDD01810-E50E-C3E5-23CA-F41654D6B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81" y="140931"/>
            <a:ext cx="31077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b="1" dirty="0">
                <a:solidFill>
                  <a:srgbClr val="0B4189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ata Assembly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62D47C-6252-4D81-4133-A8E2661241D6}"/>
              </a:ext>
            </a:extLst>
          </p:cNvPr>
          <p:cNvSpPr txBox="1"/>
          <p:nvPr/>
        </p:nvSpPr>
        <p:spPr>
          <a:xfrm>
            <a:off x="319712" y="1915602"/>
            <a:ext cx="11488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Ex: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cp [space] /home/reference/phylogenetic_pipeline/script_and_others/assemble.sh [space]</a:t>
            </a:r>
            <a:r>
              <a:rPr lang="en-US" altLang="en-US" sz="2000" dirty="0">
                <a:solidFill>
                  <a:srgbClr val="FF0000"/>
                </a:solidFill>
                <a:latin typeface="Arial Unicode MS"/>
              </a:rPr>
              <a:t> /</a:t>
            </a:r>
            <a:r>
              <a:rPr lang="en-US" altLang="en-US" sz="2000" dirty="0" err="1">
                <a:solidFill>
                  <a:srgbClr val="FF0000"/>
                </a:solidFill>
                <a:latin typeface="Arial Unicode MS"/>
              </a:rPr>
              <a:t>mnt</a:t>
            </a:r>
            <a:r>
              <a:rPr lang="en-US" altLang="en-US" sz="2000" dirty="0">
                <a:solidFill>
                  <a:srgbClr val="FF0000"/>
                </a:solidFill>
                <a:latin typeface="Arial Unicode MS"/>
              </a:rPr>
              <a:t>/</a:t>
            </a:r>
            <a:r>
              <a:rPr lang="en-US" altLang="en-US" sz="2000" dirty="0" err="1">
                <a:solidFill>
                  <a:srgbClr val="FF0000"/>
                </a:solidFill>
                <a:latin typeface="Arial Unicode MS"/>
              </a:rPr>
              <a:t>phylogenetic_practical</a:t>
            </a:r>
            <a:endParaRPr lang="en-GB" sz="2000" dirty="0"/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B697DA2E-CDC3-E6CF-1CEE-C5704A641C2A}"/>
              </a:ext>
            </a:extLst>
          </p:cNvPr>
          <p:cNvSpPr txBox="1"/>
          <p:nvPr/>
        </p:nvSpPr>
        <p:spPr>
          <a:xfrm>
            <a:off x="223046" y="2870630"/>
            <a:ext cx="10650770" cy="3929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b="1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Under your working directory</a:t>
            </a:r>
            <a:r>
              <a:rPr lang="zh-CN" altLang="en-US" b="1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kern="1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command</a:t>
            </a:r>
            <a:r>
              <a:rPr lang="zh-CN" altLang="en-US" b="1" kern="1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vim assemble</a:t>
            </a:r>
            <a:r>
              <a:rPr lang="en-MY" altLang="zh-CN" b="1" kern="1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MY" altLang="zh-CN" b="1" kern="100" dirty="0" err="1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sh</a:t>
            </a:r>
            <a:endParaRPr lang="en-MY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EF6A0-C3CE-FFCA-8BF0-D2E043989CFB}"/>
              </a:ext>
            </a:extLst>
          </p:cNvPr>
          <p:cNvSpPr txBox="1"/>
          <p:nvPr/>
        </p:nvSpPr>
        <p:spPr>
          <a:xfrm>
            <a:off x="223046" y="3429000"/>
            <a:ext cx="112914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kern="1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trimmed</a:t>
            </a:r>
            <a:r>
              <a:rPr lang="en-US" altLang="zh-CN" sz="2200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/home/reference/</a:t>
            </a:r>
            <a:r>
              <a:rPr lang="en-US" altLang="zh-CN" sz="2200" kern="1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assemblee_rawdata</a:t>
            </a:r>
            <a:r>
              <a:rPr lang="en-US" altLang="zh-CN" sz="2200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\</a:t>
            </a:r>
          </a:p>
          <a:p>
            <a:r>
              <a:rPr lang="en-US" altLang="zh-CN" sz="2200" kern="100" dirty="0" err="1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</a:t>
            </a:r>
            <a:r>
              <a:rPr lang="en-US" altLang="zh-CN" sz="2200" kern="100" dirty="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ueryp</a:t>
            </a:r>
            <a:r>
              <a:rPr lang="en-US" altLang="zh-CN" sz="2200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22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/home/reference/</a:t>
            </a:r>
            <a:r>
              <a:rPr lang="en-US" altLang="zh-CN" sz="2200" kern="1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Danio_reference</a:t>
            </a:r>
            <a:r>
              <a:rPr lang="en-US" altLang="zh-CN" sz="22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pt-BR" altLang="zh-CN" sz="2200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Danio_rerio_4434.aa.fas \</a:t>
            </a:r>
            <a:endParaRPr lang="en-US" altLang="zh-CN" sz="2200" kern="1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CN" sz="2200" kern="100" dirty="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queryn</a:t>
            </a:r>
            <a:r>
              <a:rPr lang="en-US" altLang="zh-CN" sz="22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/home/reference/</a:t>
            </a:r>
            <a:r>
              <a:rPr lang="en-US" altLang="zh-CN" sz="2200" kern="1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Danio_reference</a:t>
            </a:r>
            <a:r>
              <a:rPr lang="en-US" altLang="zh-CN" sz="2200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pt-BR" altLang="zh-CN" sz="2200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Danio_rerio_4434.dna.fas \</a:t>
            </a:r>
          </a:p>
          <a:p>
            <a:r>
              <a:rPr lang="en-US" altLang="zh-CN" sz="2200" kern="100" dirty="0" err="1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db</a:t>
            </a:r>
            <a:r>
              <a:rPr lang="en-US" altLang="zh-CN" sz="2200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“</a:t>
            </a:r>
            <a:r>
              <a:rPr lang="en-US" altLang="zh-CN" sz="22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/home/reference/</a:t>
            </a:r>
            <a:r>
              <a:rPr lang="en-US" altLang="zh-CN" sz="2200" kern="1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Danio_reference</a:t>
            </a:r>
            <a:r>
              <a:rPr lang="en-US" altLang="zh-CN" sz="22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2200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MY" altLang="zh-CN" sz="22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Danio_rerio.genome.new.fas.0.udb” \</a:t>
            </a:r>
          </a:p>
          <a:p>
            <a:r>
              <a:rPr lang="en-US" altLang="zh-CN" sz="2200" kern="100" dirty="0" err="1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en-US" altLang="zh-CN" sz="2200" kern="100" dirty="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btype</a:t>
            </a:r>
            <a:r>
              <a:rPr lang="en-US" altLang="zh-CN" sz="22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2200" kern="1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nucleo</a:t>
            </a:r>
            <a:r>
              <a:rPr lang="en-US" altLang="zh-CN" sz="22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\</a:t>
            </a:r>
          </a:p>
          <a:p>
            <a:r>
              <a:rPr lang="en-US" altLang="zh-CN" sz="2200" kern="100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ref name </a:t>
            </a:r>
            <a:r>
              <a:rPr lang="en-US" altLang="zh-CN" sz="2200" kern="1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Danio_rerio</a:t>
            </a:r>
            <a:r>
              <a:rPr lang="en-US" altLang="zh-CN" sz="22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\</a:t>
            </a:r>
          </a:p>
          <a:p>
            <a:r>
              <a:rPr lang="en-US" altLang="zh-CN" sz="2200" kern="100" dirty="0" err="1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outdir</a:t>
            </a:r>
            <a:r>
              <a:rPr lang="en-US" altLang="zh-CN" sz="2200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22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altLang="zh-CN" sz="2200" kern="1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mnt</a:t>
            </a:r>
            <a:r>
              <a:rPr lang="en-US" altLang="zh-CN" sz="22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US" altLang="zh-CN" sz="2200" kern="100" dirty="0" err="1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phylogenetic_practical</a:t>
            </a:r>
            <a:r>
              <a:rPr lang="en-US" altLang="zh-CN" sz="22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MY" altLang="zh-CN" sz="2200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assembly results \</a:t>
            </a:r>
          </a:p>
          <a:p>
            <a:r>
              <a:rPr lang="en-MY" altLang="zh-CN" sz="2200" kern="100" dirty="0" err="1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MY" altLang="zh-CN" sz="2200" kern="100" dirty="0" err="1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pu</a:t>
            </a:r>
            <a:r>
              <a:rPr lang="en-MY" altLang="zh-CN" sz="2200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8CE55D-2BD8-BBF5-F8C0-232C7513D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247" y="4900178"/>
            <a:ext cx="4788073" cy="185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0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4B3F6-B1BF-C7CF-A056-3B0C86255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3">
            <a:extLst>
              <a:ext uri="{FF2B5EF4-FFF2-40B4-BE49-F238E27FC236}">
                <a16:creationId xmlns:a16="http://schemas.microsoft.com/office/drawing/2014/main" id="{3AC5EF39-470A-C996-492B-2FD30007E2B0}"/>
              </a:ext>
            </a:extLst>
          </p:cNvPr>
          <p:cNvSpPr txBox="1"/>
          <p:nvPr/>
        </p:nvSpPr>
        <p:spPr>
          <a:xfrm>
            <a:off x="6436079" y="779207"/>
            <a:ext cx="4256684" cy="161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gradFill>
                  <a:gsLst>
                    <a:gs pos="36000">
                      <a:srgbClr val="02428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99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6000">
                      <a:schemeClr val="accent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07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36000">
                    <a:schemeClr val="accent2"/>
                  </a:gs>
                  <a:gs pos="100000">
                    <a:srgbClr val="2764A7">
                      <a:lumMod val="15000"/>
                      <a:lumOff val="85000"/>
                      <a:alpha val="27000"/>
                    </a:srgb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占位符 4">
            <a:extLst>
              <a:ext uri="{FF2B5EF4-FFF2-40B4-BE49-F238E27FC236}">
                <a16:creationId xmlns:a16="http://schemas.microsoft.com/office/drawing/2014/main" id="{96103503-1516-5E59-01E6-AD0F0ED71EA9}"/>
              </a:ext>
            </a:extLst>
          </p:cNvPr>
          <p:cNvSpPr txBox="1"/>
          <p:nvPr/>
        </p:nvSpPr>
        <p:spPr>
          <a:xfrm>
            <a:off x="2354559" y="3593982"/>
            <a:ext cx="6696743" cy="66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24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MY" sz="8000" dirty="0"/>
              <a:t>Result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5955CBF-EC4A-F25D-6AB8-37B105D35701}"/>
              </a:ext>
            </a:extLst>
          </p:cNvPr>
          <p:cNvGrpSpPr/>
          <p:nvPr/>
        </p:nvGrpSpPr>
        <p:grpSpPr>
          <a:xfrm>
            <a:off x="-3049556" y="-2033814"/>
            <a:ext cx="7489372" cy="4795157"/>
            <a:chOff x="-3802743" y="-2148114"/>
            <a:chExt cx="7489372" cy="4795157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31D590AD-D868-58AE-4292-65628882762C}"/>
                </a:ext>
              </a:extLst>
            </p:cNvPr>
            <p:cNvSpPr/>
            <p:nvPr/>
          </p:nvSpPr>
          <p:spPr>
            <a:xfrm>
              <a:off x="-3802743" y="-2148114"/>
              <a:ext cx="7489372" cy="4795157"/>
            </a:xfrm>
            <a:prstGeom prst="parallelogram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8B9DCD07-706A-1AF6-849E-8EC36C3327BA}"/>
                </a:ext>
              </a:extLst>
            </p:cNvPr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99C62FD-5DB5-44CC-909D-FAF1C9CB3AC7}"/>
              </a:ext>
            </a:extLst>
          </p:cNvPr>
          <p:cNvGrpSpPr/>
          <p:nvPr/>
        </p:nvGrpSpPr>
        <p:grpSpPr>
          <a:xfrm flipH="1" flipV="1">
            <a:off x="7824192" y="4149080"/>
            <a:ext cx="7489372" cy="4651141"/>
            <a:chOff x="-3802743" y="-2004098"/>
            <a:chExt cx="7489372" cy="4651141"/>
          </a:xfrm>
        </p:grpSpPr>
        <p:sp>
          <p:nvSpPr>
            <p:cNvPr id="8" name="平行四边形 7">
              <a:extLst>
                <a:ext uri="{FF2B5EF4-FFF2-40B4-BE49-F238E27FC236}">
                  <a16:creationId xmlns:a16="http://schemas.microsoft.com/office/drawing/2014/main" id="{02822AF2-A126-B8E8-F2CC-90AEE88DBE66}"/>
                </a:ext>
              </a:extLst>
            </p:cNvPr>
            <p:cNvSpPr/>
            <p:nvPr/>
          </p:nvSpPr>
          <p:spPr>
            <a:xfrm>
              <a:off x="-3802743" y="-2004098"/>
              <a:ext cx="7489372" cy="4651141"/>
            </a:xfrm>
            <a:prstGeom prst="parallelogram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DC24E97B-C278-DD39-DC87-A7D2D0785A45}"/>
                </a:ext>
              </a:extLst>
            </p:cNvPr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E90BEE4-F2AB-EFAF-1C55-E2BF119D2D8D}"/>
              </a:ext>
            </a:extLst>
          </p:cNvPr>
          <p:cNvCxnSpPr/>
          <p:nvPr/>
        </p:nvCxnSpPr>
        <p:spPr>
          <a:xfrm>
            <a:off x="1257279" y="4812656"/>
            <a:ext cx="66967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002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AC5E2-33A4-F6A1-4362-A30121958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03" y="132818"/>
            <a:ext cx="7428421" cy="2670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9269F5-90E4-6E25-9303-F4F27FE96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03" y="3023740"/>
            <a:ext cx="6461095" cy="1879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988967-431D-DA42-85E9-862D559EB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550" y="1839527"/>
            <a:ext cx="4151247" cy="3063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53BDD6-805D-2855-81A5-545E43B25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04" y="5204553"/>
            <a:ext cx="11852180" cy="10012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F8E7450-C699-A61C-B5A4-FC5B08B1A5AD}"/>
              </a:ext>
            </a:extLst>
          </p:cNvPr>
          <p:cNvSpPr/>
          <p:nvPr/>
        </p:nvSpPr>
        <p:spPr>
          <a:xfrm>
            <a:off x="4107014" y="1410822"/>
            <a:ext cx="2443051" cy="1138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A2D27-C47E-D823-BDA2-B94D248E17B7}"/>
              </a:ext>
            </a:extLst>
          </p:cNvPr>
          <p:cNvSpPr txBox="1"/>
          <p:nvPr/>
        </p:nvSpPr>
        <p:spPr>
          <a:xfrm>
            <a:off x="6550065" y="1352953"/>
            <a:ext cx="4222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1</a:t>
            </a:r>
          </a:p>
          <a:p>
            <a:r>
              <a:rPr lang="en-GB" sz="1400" dirty="0">
                <a:solidFill>
                  <a:schemeClr val="bg1"/>
                </a:solidFill>
              </a:rPr>
              <a:t>2</a:t>
            </a:r>
          </a:p>
          <a:p>
            <a:r>
              <a:rPr lang="en-GB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E1AE16-9ADF-5258-0FCC-5B459910D5BD}"/>
              </a:ext>
            </a:extLst>
          </p:cNvPr>
          <p:cNvSpPr txBox="1"/>
          <p:nvPr/>
        </p:nvSpPr>
        <p:spPr>
          <a:xfrm>
            <a:off x="6675789" y="3003975"/>
            <a:ext cx="296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8E2F1-81F2-24CA-56DC-47F6EF728D17}"/>
              </a:ext>
            </a:extLst>
          </p:cNvPr>
          <p:cNvSpPr txBox="1"/>
          <p:nvPr/>
        </p:nvSpPr>
        <p:spPr>
          <a:xfrm>
            <a:off x="7974659" y="1467992"/>
            <a:ext cx="296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E73661-6F89-62FA-4379-EA0C437E0E0F}"/>
              </a:ext>
            </a:extLst>
          </p:cNvPr>
          <p:cNvSpPr txBox="1"/>
          <p:nvPr/>
        </p:nvSpPr>
        <p:spPr>
          <a:xfrm>
            <a:off x="125712" y="4905213"/>
            <a:ext cx="296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11612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91805-32EA-4DEC-A423-0D7363051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FB11381-6AB8-746D-C70D-BA43E8AFEF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31545" r="597" b="32344"/>
          <a:stretch/>
        </p:blipFill>
        <p:spPr>
          <a:xfrm>
            <a:off x="138830" y="1816145"/>
            <a:ext cx="6400866" cy="27561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60035F-1FD8-3FCE-63E7-E1459081A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30" y="4940208"/>
            <a:ext cx="11591024" cy="13488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00D2B0-D0D7-5BFD-E1D5-0C68C2AB63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77" r="33137" b="1059"/>
          <a:stretch/>
        </p:blipFill>
        <p:spPr>
          <a:xfrm>
            <a:off x="7546694" y="742003"/>
            <a:ext cx="3040195" cy="14163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E76345-32A6-2B9A-1B43-63A31BF986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533" t="-10691" r="26633" b="-2074"/>
          <a:stretch/>
        </p:blipFill>
        <p:spPr>
          <a:xfrm>
            <a:off x="138830" y="46765"/>
            <a:ext cx="6400866" cy="11446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0D18455-0BFC-8239-C8AB-4568274897BF}"/>
              </a:ext>
            </a:extLst>
          </p:cNvPr>
          <p:cNvSpPr/>
          <p:nvPr/>
        </p:nvSpPr>
        <p:spPr>
          <a:xfrm>
            <a:off x="3432441" y="2808814"/>
            <a:ext cx="2443051" cy="1138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33B850E-A750-C7CB-AAD4-D3959F59AD6F}"/>
              </a:ext>
            </a:extLst>
          </p:cNvPr>
          <p:cNvSpPr/>
          <p:nvPr/>
        </p:nvSpPr>
        <p:spPr>
          <a:xfrm rot="2018372">
            <a:off x="6804074" y="839089"/>
            <a:ext cx="601883" cy="23149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6EFD2D-4083-C174-F384-7431B7F338B9}"/>
              </a:ext>
            </a:extLst>
          </p:cNvPr>
          <p:cNvSpPr/>
          <p:nvPr/>
        </p:nvSpPr>
        <p:spPr>
          <a:xfrm>
            <a:off x="9780608" y="1531184"/>
            <a:ext cx="439838" cy="397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0DA04F1-6AD0-CEB9-EA65-22F662AE23CE}"/>
              </a:ext>
            </a:extLst>
          </p:cNvPr>
          <p:cNvSpPr/>
          <p:nvPr/>
        </p:nvSpPr>
        <p:spPr>
          <a:xfrm rot="8238945">
            <a:off x="6804073" y="2042574"/>
            <a:ext cx="601883" cy="23149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96EFF44-8026-5052-498D-F7EC532ADA71}"/>
              </a:ext>
            </a:extLst>
          </p:cNvPr>
          <p:cNvSpPr/>
          <p:nvPr/>
        </p:nvSpPr>
        <p:spPr>
          <a:xfrm rot="2739659">
            <a:off x="6825627" y="4344347"/>
            <a:ext cx="601883" cy="23149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379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BFF88-FF3D-DF6B-979C-070A1C91D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6A61554-1716-2DB6-59AB-3DE61100B8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31545" r="597" b="32344"/>
          <a:stretch/>
        </p:blipFill>
        <p:spPr>
          <a:xfrm>
            <a:off x="138830" y="1816145"/>
            <a:ext cx="6400866" cy="27561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E873CF-536A-28A1-C6DD-B29EEABE4D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77" r="33137" b="1059"/>
          <a:stretch/>
        </p:blipFill>
        <p:spPr>
          <a:xfrm>
            <a:off x="7546694" y="742003"/>
            <a:ext cx="3040195" cy="14163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533BF8-4B4F-67F2-8F46-1916953B71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533" t="-10691" r="26633" b="-2074"/>
          <a:stretch/>
        </p:blipFill>
        <p:spPr>
          <a:xfrm>
            <a:off x="138830" y="46765"/>
            <a:ext cx="6400866" cy="11446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1664A9B-F2A9-6A3D-0239-CC27739EFCFB}"/>
              </a:ext>
            </a:extLst>
          </p:cNvPr>
          <p:cNvSpPr/>
          <p:nvPr/>
        </p:nvSpPr>
        <p:spPr>
          <a:xfrm>
            <a:off x="3432441" y="2808814"/>
            <a:ext cx="2443051" cy="1138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FAFA307-DE3C-65E9-ABE2-66B99F29802D}"/>
              </a:ext>
            </a:extLst>
          </p:cNvPr>
          <p:cNvSpPr/>
          <p:nvPr/>
        </p:nvSpPr>
        <p:spPr>
          <a:xfrm rot="2018372">
            <a:off x="6804074" y="839089"/>
            <a:ext cx="601883" cy="23149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1B50D1-B92B-3CE7-6632-45F5EC489E76}"/>
              </a:ext>
            </a:extLst>
          </p:cNvPr>
          <p:cNvSpPr/>
          <p:nvPr/>
        </p:nvSpPr>
        <p:spPr>
          <a:xfrm>
            <a:off x="9780608" y="1531184"/>
            <a:ext cx="439838" cy="397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D99357B-B438-2965-47DD-2878BF577195}"/>
              </a:ext>
            </a:extLst>
          </p:cNvPr>
          <p:cNvSpPr/>
          <p:nvPr/>
        </p:nvSpPr>
        <p:spPr>
          <a:xfrm rot="8238945">
            <a:off x="6804073" y="2042574"/>
            <a:ext cx="601883" cy="23149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63B5F62-BBCA-9096-BC30-E8906805EC31}"/>
              </a:ext>
            </a:extLst>
          </p:cNvPr>
          <p:cNvSpPr/>
          <p:nvPr/>
        </p:nvSpPr>
        <p:spPr>
          <a:xfrm rot="2739659">
            <a:off x="6825627" y="4344347"/>
            <a:ext cx="601883" cy="23149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881BB2-42F7-573B-1C0E-503AAE815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30" y="4940207"/>
            <a:ext cx="11626970" cy="141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88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26DFE4A-2676-F113-69F9-B46E2D6EB4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5" b="19909"/>
          <a:stretch/>
        </p:blipFill>
        <p:spPr>
          <a:xfrm>
            <a:off x="191342" y="110466"/>
            <a:ext cx="11809308" cy="522678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1345" y="110465"/>
            <a:ext cx="11809309" cy="5226782"/>
          </a:xfrm>
          <a:prstGeom prst="rect">
            <a:avLst/>
          </a:prstGeom>
          <a:solidFill>
            <a:schemeClr val="accent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4949527" y="5155867"/>
            <a:ext cx="2292946" cy="38382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4713697" y="5881647"/>
            <a:ext cx="2764598" cy="487239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占位符 30"/>
          <p:cNvSpPr txBox="1"/>
          <p:nvPr/>
        </p:nvSpPr>
        <p:spPr>
          <a:xfrm>
            <a:off x="4835973" y="5980298"/>
            <a:ext cx="2609850" cy="296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ysClr val="window" lastClr="FFFFFF"/>
                </a:solidFill>
              </a:rPr>
              <a:t>FAM YI QING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范扆溱</a:t>
            </a:r>
          </a:p>
        </p:txBody>
      </p:sp>
      <p:sp>
        <p:nvSpPr>
          <p:cNvPr id="17" name="文本占位符 32"/>
          <p:cNvSpPr txBox="1"/>
          <p:nvPr/>
        </p:nvSpPr>
        <p:spPr>
          <a:xfrm>
            <a:off x="4791075" y="5213102"/>
            <a:ext cx="2609850" cy="296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rgbClr val="024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2025</a:t>
            </a:r>
            <a:r>
              <a:rPr lang="en-US" altLang="zh-CN" dirty="0">
                <a:solidFill>
                  <a:schemeClr val="accent2"/>
                </a:solidFill>
              </a:rPr>
              <a:t>.</a:t>
            </a:r>
            <a:r>
              <a:rPr kumimoji="0" lang="en-MY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en-US" altLang="zh-CN" dirty="0">
                <a:solidFill>
                  <a:schemeClr val="accent2"/>
                </a:solidFill>
              </a:rPr>
              <a:t>.</a:t>
            </a:r>
            <a:r>
              <a:rPr kumimoji="0" lang="en-MY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r>
              <a:rPr lang="en-US" altLang="zh-CN" dirty="0">
                <a:solidFill>
                  <a:schemeClr val="accent2"/>
                </a:solidFill>
              </a:rPr>
              <a:t>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207568" y="4173792"/>
            <a:ext cx="76328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24"/>
          <p:cNvSpPr txBox="1"/>
          <p:nvPr/>
        </p:nvSpPr>
        <p:spPr>
          <a:xfrm>
            <a:off x="191347" y="2324320"/>
            <a:ext cx="11809308" cy="1415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</a:t>
            </a:r>
            <a:endParaRPr kumimoji="0" lang="zh-CN" altLang="en-US" sz="7200" b="1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7D093E7-C464-802B-149C-516E85849A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7364" y="1049823"/>
            <a:ext cx="4317273" cy="10166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9601" y="0"/>
            <a:ext cx="6259616" cy="687299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83000">
                <a:schemeClr val="accent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333" y="0"/>
            <a:ext cx="12211600" cy="6858000"/>
          </a:xfrm>
          <a:prstGeom prst="rect">
            <a:avLst/>
          </a:prstGeom>
          <a:pattFill prst="pct1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grpSp>
        <p:nvGrpSpPr>
          <p:cNvPr id="13" name="组合 12"/>
          <p:cNvGrpSpPr/>
          <p:nvPr/>
        </p:nvGrpSpPr>
        <p:grpSpPr>
          <a:xfrm>
            <a:off x="5611262" y="390685"/>
            <a:ext cx="1381373" cy="660400"/>
            <a:chOff x="5519936" y="1488468"/>
            <a:chExt cx="1381373" cy="660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平行四边形 10"/>
            <p:cNvSpPr/>
            <p:nvPr/>
          </p:nvSpPr>
          <p:spPr>
            <a:xfrm>
              <a:off x="5519936" y="1488468"/>
              <a:ext cx="1381373" cy="66040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文本框 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597600" y="1541909"/>
              <a:ext cx="108675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65755" algn="l"/>
                </a:tabLst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01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611263" y="1623962"/>
            <a:ext cx="1381373" cy="660400"/>
            <a:chOff x="5519936" y="1488468"/>
            <a:chExt cx="1381373" cy="66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平行四边形 14"/>
            <p:cNvSpPr/>
            <p:nvPr/>
          </p:nvSpPr>
          <p:spPr>
            <a:xfrm>
              <a:off x="5519936" y="1488468"/>
              <a:ext cx="1381373" cy="66040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文本框 1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597600" y="1541909"/>
              <a:ext cx="108675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65755" algn="l"/>
                </a:tabLst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02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62883" y="2857239"/>
            <a:ext cx="1381373" cy="660400"/>
            <a:chOff x="5519936" y="1488468"/>
            <a:chExt cx="1381373" cy="66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平行四边形 17"/>
            <p:cNvSpPr/>
            <p:nvPr/>
          </p:nvSpPr>
          <p:spPr>
            <a:xfrm>
              <a:off x="5519936" y="1488468"/>
              <a:ext cx="1381373" cy="66040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文本框 1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597600" y="1541909"/>
              <a:ext cx="108675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65755" algn="l"/>
                </a:tabLst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03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89327" y="4090516"/>
            <a:ext cx="1381373" cy="660400"/>
            <a:chOff x="5519936" y="1488468"/>
            <a:chExt cx="1381373" cy="66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平行四边形 20"/>
            <p:cNvSpPr/>
            <p:nvPr/>
          </p:nvSpPr>
          <p:spPr>
            <a:xfrm>
              <a:off x="5519936" y="1488468"/>
              <a:ext cx="1381373" cy="66040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文本框 2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597600" y="1541909"/>
              <a:ext cx="108675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65755" algn="l"/>
                </a:tabLst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04</a:t>
              </a:r>
            </a:p>
          </p:txBody>
        </p:sp>
      </p:grpSp>
      <p:grpSp>
        <p:nvGrpSpPr>
          <p:cNvPr id="23" name="组合 3">
            <a:extLst>
              <a:ext uri="{FF2B5EF4-FFF2-40B4-BE49-F238E27FC236}">
                <a16:creationId xmlns:a16="http://schemas.microsoft.com/office/drawing/2014/main" id="{E352EC52-6078-8AF7-ABFF-4FF2118ABE93}"/>
              </a:ext>
            </a:extLst>
          </p:cNvPr>
          <p:cNvGrpSpPr/>
          <p:nvPr/>
        </p:nvGrpSpPr>
        <p:grpSpPr>
          <a:xfrm>
            <a:off x="-3049556" y="-2033815"/>
            <a:ext cx="8764556" cy="10342927"/>
            <a:chOff x="-3802743" y="-2148114"/>
            <a:chExt cx="7489372" cy="4795157"/>
          </a:xfrm>
        </p:grpSpPr>
        <p:sp>
          <p:nvSpPr>
            <p:cNvPr id="24" name="平行四边形 4">
              <a:extLst>
                <a:ext uri="{FF2B5EF4-FFF2-40B4-BE49-F238E27FC236}">
                  <a16:creationId xmlns:a16="http://schemas.microsoft.com/office/drawing/2014/main" id="{7F88325D-3C78-2D7A-23CC-EAF3FC80BAA2}"/>
                </a:ext>
              </a:extLst>
            </p:cNvPr>
            <p:cNvSpPr/>
            <p:nvPr/>
          </p:nvSpPr>
          <p:spPr>
            <a:xfrm>
              <a:off x="-3802743" y="-2148114"/>
              <a:ext cx="7489372" cy="4795157"/>
            </a:xfrm>
            <a:prstGeom prst="parallelogram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平行四边形 5">
              <a:extLst>
                <a:ext uri="{FF2B5EF4-FFF2-40B4-BE49-F238E27FC236}">
                  <a16:creationId xmlns:a16="http://schemas.microsoft.com/office/drawing/2014/main" id="{D6C43D02-0F54-D514-DE46-DED5E5F6B054}"/>
                </a:ext>
              </a:extLst>
            </p:cNvPr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6" name="组合 19">
            <a:extLst>
              <a:ext uri="{FF2B5EF4-FFF2-40B4-BE49-F238E27FC236}">
                <a16:creationId xmlns:a16="http://schemas.microsoft.com/office/drawing/2014/main" id="{4ACEFB6D-1F50-BE8E-1697-36D61C872D8D}"/>
              </a:ext>
            </a:extLst>
          </p:cNvPr>
          <p:cNvGrpSpPr/>
          <p:nvPr/>
        </p:nvGrpSpPr>
        <p:grpSpPr>
          <a:xfrm>
            <a:off x="5572771" y="5317674"/>
            <a:ext cx="1381373" cy="660400"/>
            <a:chOff x="5519936" y="1488468"/>
            <a:chExt cx="1381373" cy="66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平行四边形 20">
              <a:extLst>
                <a:ext uri="{FF2B5EF4-FFF2-40B4-BE49-F238E27FC236}">
                  <a16:creationId xmlns:a16="http://schemas.microsoft.com/office/drawing/2014/main" id="{01EA3A84-0065-4D6C-4BC3-BC208E143ADE}"/>
                </a:ext>
              </a:extLst>
            </p:cNvPr>
            <p:cNvSpPr/>
            <p:nvPr/>
          </p:nvSpPr>
          <p:spPr>
            <a:xfrm>
              <a:off x="5519936" y="1488468"/>
              <a:ext cx="1381373" cy="66040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文本框 2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  <a:extLst>
                <a:ext uri="{FF2B5EF4-FFF2-40B4-BE49-F238E27FC236}">
                  <a16:creationId xmlns:a16="http://schemas.microsoft.com/office/drawing/2014/main" id="{2443157F-A622-9F25-C3FB-1A9274E7B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7600" y="1541909"/>
              <a:ext cx="108675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65755" algn="l"/>
                </a:tabLst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+mn-cs"/>
                  <a:sym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" name="文本框 6">
            <a:extLst>
              <a:ext uri="{FF2B5EF4-FFF2-40B4-BE49-F238E27FC236}">
                <a16:creationId xmlns:a16="http://schemas.microsoft.com/office/drawing/2014/main" id="{37D8F34E-1DBA-CA07-0C9A-89FB8C29E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485" y="467303"/>
            <a:ext cx="42562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Receiving Raw </a:t>
            </a:r>
            <a:r>
              <a:rPr lang="en-US" altLang="en-US" sz="3200" b="1" dirty="0">
                <a:solidFill>
                  <a:srgbClr val="0B41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ata</a:t>
            </a:r>
          </a:p>
        </p:txBody>
      </p:sp>
      <p:sp>
        <p:nvSpPr>
          <p:cNvPr id="34" name="文本框 6">
            <a:extLst>
              <a:ext uri="{FF2B5EF4-FFF2-40B4-BE49-F238E27FC236}">
                <a16:creationId xmlns:a16="http://schemas.microsoft.com/office/drawing/2014/main" id="{CA718115-8FC9-253C-485D-331600F95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890" y="1693256"/>
            <a:ext cx="4470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Data Decompression</a:t>
            </a:r>
          </a:p>
        </p:txBody>
      </p:sp>
      <p:sp>
        <p:nvSpPr>
          <p:cNvPr id="37" name="文本框 6">
            <a:extLst>
              <a:ext uri="{FF2B5EF4-FFF2-40B4-BE49-F238E27FC236}">
                <a16:creationId xmlns:a16="http://schemas.microsoft.com/office/drawing/2014/main" id="{3960F2C3-0F76-D403-08CF-CE13D884B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890" y="2919209"/>
            <a:ext cx="4458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Data Demultiplexing</a:t>
            </a:r>
          </a:p>
        </p:txBody>
      </p:sp>
      <p:sp>
        <p:nvSpPr>
          <p:cNvPr id="39" name="文本框 6">
            <a:extLst>
              <a:ext uri="{FF2B5EF4-FFF2-40B4-BE49-F238E27FC236}">
                <a16:creationId xmlns:a16="http://schemas.microsoft.com/office/drawing/2014/main" id="{EEBC02F7-4263-0CAE-7420-C8CD3071C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890" y="4145162"/>
            <a:ext cx="32620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Data Trimming</a:t>
            </a:r>
          </a:p>
        </p:txBody>
      </p:sp>
      <p:sp>
        <p:nvSpPr>
          <p:cNvPr id="40" name="文本框 6">
            <a:extLst>
              <a:ext uri="{FF2B5EF4-FFF2-40B4-BE49-F238E27FC236}">
                <a16:creationId xmlns:a16="http://schemas.microsoft.com/office/drawing/2014/main" id="{64C7AEBD-4765-5651-6614-58CB5B07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485" y="5371115"/>
            <a:ext cx="32624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Data Assembly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521718-4B47-657D-1F4A-CD7A2A70855B}"/>
              </a:ext>
            </a:extLst>
          </p:cNvPr>
          <p:cNvSpPr txBox="1"/>
          <p:nvPr/>
        </p:nvSpPr>
        <p:spPr>
          <a:xfrm>
            <a:off x="900940" y="1051085"/>
            <a:ext cx="2689860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Perform the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Assexon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Pipeline from Raw Data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3"/>
          <p:cNvSpPr txBox="1"/>
          <p:nvPr/>
        </p:nvSpPr>
        <p:spPr>
          <a:xfrm>
            <a:off x="6436079" y="779207"/>
            <a:ext cx="4256684" cy="161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gradFill>
                  <a:gsLst>
                    <a:gs pos="36000">
                      <a:srgbClr val="02428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99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6000">
                      <a:schemeClr val="accent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36000">
                    <a:schemeClr val="accent2"/>
                  </a:gs>
                  <a:gs pos="100000">
                    <a:srgbClr val="2764A7">
                      <a:lumMod val="15000"/>
                      <a:lumOff val="85000"/>
                      <a:alpha val="27000"/>
                    </a:srgb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占位符 4"/>
          <p:cNvSpPr txBox="1"/>
          <p:nvPr/>
        </p:nvSpPr>
        <p:spPr>
          <a:xfrm>
            <a:off x="423253" y="3635265"/>
            <a:ext cx="8827798" cy="66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24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Receiv</a:t>
            </a:r>
            <a:r>
              <a:rPr lang="en-US" altLang="en-US" sz="6600" dirty="0">
                <a:solidFill>
                  <a:srgbClr val="0B41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ing</a:t>
            </a: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Raw </a:t>
            </a:r>
            <a:r>
              <a:rPr lang="en-US" altLang="en-US" sz="6600" b="1" dirty="0">
                <a:solidFill>
                  <a:srgbClr val="0B418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r>
              <a:rPr kumimoji="0" lang="en-US" altLang="en-US" sz="66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ata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3049556" y="-2033814"/>
            <a:ext cx="7489372" cy="4795157"/>
            <a:chOff x="-3802743" y="-2148114"/>
            <a:chExt cx="7489372" cy="4795157"/>
          </a:xfrm>
        </p:grpSpPr>
        <p:sp>
          <p:nvSpPr>
            <p:cNvPr id="5" name="平行四边形 4"/>
            <p:cNvSpPr/>
            <p:nvPr/>
          </p:nvSpPr>
          <p:spPr>
            <a:xfrm>
              <a:off x="-3802743" y="-2148114"/>
              <a:ext cx="7489372" cy="4795157"/>
            </a:xfrm>
            <a:prstGeom prst="parallelogram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flipH="1" flipV="1">
            <a:off x="7824192" y="4149080"/>
            <a:ext cx="7489372" cy="4651141"/>
            <a:chOff x="-3802743" y="-2004098"/>
            <a:chExt cx="7489372" cy="4651141"/>
          </a:xfrm>
        </p:grpSpPr>
        <p:sp>
          <p:nvSpPr>
            <p:cNvPr id="8" name="平行四边形 7"/>
            <p:cNvSpPr/>
            <p:nvPr/>
          </p:nvSpPr>
          <p:spPr>
            <a:xfrm>
              <a:off x="-3802743" y="-2004098"/>
              <a:ext cx="7489372" cy="4651141"/>
            </a:xfrm>
            <a:prstGeom prst="parallelogram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平行四边形 8"/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257279" y="4812656"/>
            <a:ext cx="66967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9E4E1-A332-80E1-19E4-E3B8849D8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BCB942B-09F0-296A-5776-5AEC7BB409B3}"/>
              </a:ext>
            </a:extLst>
          </p:cNvPr>
          <p:cNvGrpSpPr/>
          <p:nvPr/>
        </p:nvGrpSpPr>
        <p:grpSpPr>
          <a:xfrm>
            <a:off x="335361" y="116633"/>
            <a:ext cx="629872" cy="612768"/>
            <a:chOff x="3070727" y="196457"/>
            <a:chExt cx="692047" cy="673255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70760049-CBB4-A8C5-BEC2-2DF68C6B8484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FEB79DEB-1244-0EB6-EC03-BAF2207F4B8C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1A24B0A-9CAF-94DA-BF7E-4F118C8D97F6}"/>
              </a:ext>
            </a:extLst>
          </p:cNvPr>
          <p:cNvCxnSpPr/>
          <p:nvPr/>
        </p:nvCxnSpPr>
        <p:spPr>
          <a:xfrm>
            <a:off x="367840" y="809674"/>
            <a:ext cx="114888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4B3213FC-123B-E66D-8EBF-136F3D84A976}"/>
              </a:ext>
            </a:extLst>
          </p:cNvPr>
          <p:cNvSpPr txBox="1"/>
          <p:nvPr/>
        </p:nvSpPr>
        <p:spPr>
          <a:xfrm>
            <a:off x="11133717" y="6368215"/>
            <a:ext cx="85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JAN 6</a:t>
            </a:r>
            <a:r>
              <a:rPr kumimoji="0" lang="en-US" altLang="zh-CN" sz="1800" b="1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th</a:t>
            </a:r>
            <a:endParaRPr kumimoji="0" lang="zh-CN" altLang="en-US" sz="1800" b="1" i="0" u="none" strike="noStrike" kern="1200" cap="none" spc="0" normalizeH="0" baseline="3000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4A89C9-64FC-6D6B-66DF-66CC0577B2AE}"/>
              </a:ext>
            </a:extLst>
          </p:cNvPr>
          <p:cNvSpPr txBox="1"/>
          <p:nvPr/>
        </p:nvSpPr>
        <p:spPr>
          <a:xfrm>
            <a:off x="335361" y="1058712"/>
            <a:ext cx="11488800" cy="1342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After sequencing data is returned, it is usually in a folder corresponding to the name provided during sequencing submission. The folder contains a series of subfolders and files as shown in the figure below:</a:t>
            </a:r>
            <a:endParaRPr lang="en-MY" sz="2400" kern="1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1BAA43B8-7C1F-8468-3075-711D77A3A2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413"/>
          <a:stretch/>
        </p:blipFill>
        <p:spPr>
          <a:xfrm>
            <a:off x="435169" y="2800856"/>
            <a:ext cx="11321662" cy="2619385"/>
          </a:xfrm>
          <a:prstGeom prst="rect">
            <a:avLst/>
          </a:prstGeom>
        </p:spPr>
      </p:pic>
      <p:sp>
        <p:nvSpPr>
          <p:cNvPr id="2" name="文本框 6">
            <a:extLst>
              <a:ext uri="{FF2B5EF4-FFF2-40B4-BE49-F238E27FC236}">
                <a16:creationId xmlns:a16="http://schemas.microsoft.com/office/drawing/2014/main" id="{358BE7E3-96A8-DC72-ACD3-93C3B61EE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81" y="140931"/>
            <a:ext cx="3692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Receive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Raw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0B4189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ata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2D8301C-E057-F117-FDD6-FE4817B7F659}"/>
              </a:ext>
            </a:extLst>
          </p:cNvPr>
          <p:cNvSpPr/>
          <p:nvPr/>
        </p:nvSpPr>
        <p:spPr>
          <a:xfrm rot="5400000">
            <a:off x="8178212" y="2975806"/>
            <a:ext cx="218658" cy="74543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1972E-F4DC-5169-C338-C6A44F8C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8388A07-77A8-F2E1-AFEE-ACB5B5695BCA}"/>
              </a:ext>
            </a:extLst>
          </p:cNvPr>
          <p:cNvGrpSpPr/>
          <p:nvPr/>
        </p:nvGrpSpPr>
        <p:grpSpPr>
          <a:xfrm>
            <a:off x="335361" y="116633"/>
            <a:ext cx="629872" cy="612768"/>
            <a:chOff x="3070727" y="196457"/>
            <a:chExt cx="692047" cy="673255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BFE5D16F-3249-934A-8F82-7D4DCA747F17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5BC39E28-2ED8-6B04-7D62-41580C7B7824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944BC6-5B46-159A-11D9-EA0683B143E0}"/>
              </a:ext>
            </a:extLst>
          </p:cNvPr>
          <p:cNvCxnSpPr/>
          <p:nvPr/>
        </p:nvCxnSpPr>
        <p:spPr>
          <a:xfrm>
            <a:off x="367840" y="809674"/>
            <a:ext cx="114888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8C422348-8CB1-E1EE-2133-7789158621D2}"/>
              </a:ext>
            </a:extLst>
          </p:cNvPr>
          <p:cNvSpPr txBox="1"/>
          <p:nvPr/>
        </p:nvSpPr>
        <p:spPr>
          <a:xfrm>
            <a:off x="755725" y="1072878"/>
            <a:ext cx="318228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rgbClr val="A5353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请输入您的标题</a:t>
            </a: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2C2B167B-7D0D-C82F-8126-EC2B6E150B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97" r="8413" b="72265"/>
          <a:stretch/>
        </p:blipFill>
        <p:spPr>
          <a:xfrm>
            <a:off x="367840" y="1189385"/>
            <a:ext cx="11321662" cy="406976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77007AF9-0650-011B-A97B-35A58C3CB6AA}"/>
              </a:ext>
            </a:extLst>
          </p:cNvPr>
          <p:cNvSpPr/>
          <p:nvPr/>
        </p:nvSpPr>
        <p:spPr>
          <a:xfrm rot="5400000">
            <a:off x="8050695" y="1045994"/>
            <a:ext cx="218658" cy="74543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BE467C-647A-C1EE-99E7-AC94D933F89A}"/>
              </a:ext>
            </a:extLst>
          </p:cNvPr>
          <p:cNvSpPr txBox="1"/>
          <p:nvPr/>
        </p:nvSpPr>
        <p:spPr>
          <a:xfrm>
            <a:off x="332264" y="2108588"/>
            <a:ext cx="113928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>
                <a:solidFill>
                  <a:srgbClr val="FF0000"/>
                </a:solidFill>
              </a:rPr>
              <a:t>RawData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folder consists of different subfolders based on different P5 and P7 adaptor.</a:t>
            </a:r>
          </a:p>
          <a:p>
            <a:r>
              <a:rPr lang="en-US" sz="2400" dirty="0"/>
              <a:t>Each subfolder contains paired compressed files in 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r>
              <a:rPr lang="en-US" sz="2400" dirty="0" err="1">
                <a:solidFill>
                  <a:srgbClr val="FF0000"/>
                </a:solidFill>
              </a:rPr>
              <a:t>gz</a:t>
            </a:r>
            <a:r>
              <a:rPr lang="en-US" sz="2400" dirty="0">
                <a:solidFill>
                  <a:srgbClr val="FF0000"/>
                </a:solidFill>
              </a:rPr>
              <a:t> format</a:t>
            </a:r>
            <a:r>
              <a:rPr lang="en-US" sz="2400" dirty="0"/>
              <a:t>.</a:t>
            </a:r>
            <a:endParaRPr lang="en-MY" altLang="zh-CN" sz="2400" dirty="0"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圆角矩形 6">
            <a:extLst>
              <a:ext uri="{FF2B5EF4-FFF2-40B4-BE49-F238E27FC236}">
                <a16:creationId xmlns:a16="http://schemas.microsoft.com/office/drawing/2014/main" id="{CBAF9E27-E707-9561-40CE-8CC5D2CE1292}"/>
              </a:ext>
            </a:extLst>
          </p:cNvPr>
          <p:cNvSpPr/>
          <p:nvPr/>
        </p:nvSpPr>
        <p:spPr>
          <a:xfrm>
            <a:off x="367840" y="3760717"/>
            <a:ext cx="3950160" cy="49022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E1D85-1E72-4D56-9C5A-483890029099}"/>
              </a:ext>
            </a:extLst>
          </p:cNvPr>
          <p:cNvSpPr txBox="1"/>
          <p:nvPr/>
        </p:nvSpPr>
        <p:spPr>
          <a:xfrm>
            <a:off x="392208" y="3729350"/>
            <a:ext cx="610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gz</a:t>
            </a:r>
            <a:r>
              <a:rPr lang="en-US" sz="2400" b="1" dirty="0">
                <a:solidFill>
                  <a:schemeClr val="bg1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format</a:t>
            </a:r>
            <a:r>
              <a:rPr lang="en-MY" altLang="zh-CN" sz="2400" b="1" dirty="0">
                <a:solidFill>
                  <a:schemeClr val="bg1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compressed files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4" name="图片 1">
            <a:extLst>
              <a:ext uri="{FF2B5EF4-FFF2-40B4-BE49-F238E27FC236}">
                <a16:creationId xmlns:a16="http://schemas.microsoft.com/office/drawing/2014/main" id="{984BAF0E-EAB8-B509-0542-571D58707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08" y="4390242"/>
            <a:ext cx="11297294" cy="13084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467235-D1A7-3915-60A9-DA6E1B258EFC}"/>
              </a:ext>
            </a:extLst>
          </p:cNvPr>
          <p:cNvSpPr txBox="1"/>
          <p:nvPr/>
        </p:nvSpPr>
        <p:spPr>
          <a:xfrm>
            <a:off x="9558131" y="3679090"/>
            <a:ext cx="2633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Forward sequencing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0DC301A-14BA-CF49-7075-835026786D96}"/>
              </a:ext>
            </a:extLst>
          </p:cNvPr>
          <p:cNvSpPr/>
          <p:nvPr/>
        </p:nvSpPr>
        <p:spPr>
          <a:xfrm rot="10800000">
            <a:off x="10542834" y="4111632"/>
            <a:ext cx="256826" cy="3693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DF323CEA-39AF-4D76-C74A-DD7075B10648}"/>
              </a:ext>
            </a:extLst>
          </p:cNvPr>
          <p:cNvSpPr/>
          <p:nvPr/>
        </p:nvSpPr>
        <p:spPr>
          <a:xfrm>
            <a:off x="10542834" y="5368074"/>
            <a:ext cx="256826" cy="63885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D5F3B6-C409-25F3-8328-96F719E907E8}"/>
              </a:ext>
            </a:extLst>
          </p:cNvPr>
          <p:cNvSpPr txBox="1"/>
          <p:nvPr/>
        </p:nvSpPr>
        <p:spPr>
          <a:xfrm>
            <a:off x="9558131" y="6040513"/>
            <a:ext cx="2633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Reverse Sequencing</a:t>
            </a:r>
            <a:r>
              <a:rPr lang="zh-CN" altLang="en-US" dirty="0"/>
              <a:t> </a:t>
            </a:r>
            <a:endParaRPr lang="en-GB" dirty="0"/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A1052A7A-60D6-13D8-5537-BA3569D33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81" y="140931"/>
            <a:ext cx="3692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Receive Raw </a:t>
            </a:r>
            <a:r>
              <a:rPr lang="en-US" altLang="en-US" sz="3200" b="1" dirty="0">
                <a:solidFill>
                  <a:srgbClr val="0B4189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ata</a:t>
            </a:r>
          </a:p>
        </p:txBody>
      </p:sp>
    </p:spTree>
    <p:extLst>
      <p:ext uri="{BB962C8B-B14F-4D97-AF65-F5344CB8AC3E}">
        <p14:creationId xmlns:p14="http://schemas.microsoft.com/office/powerpoint/2010/main" val="112455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8F089-8E80-26DB-74EA-C6A9EF009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BAA10FD-2C48-C2DC-A100-5F2631CE23E8}"/>
              </a:ext>
            </a:extLst>
          </p:cNvPr>
          <p:cNvGrpSpPr/>
          <p:nvPr/>
        </p:nvGrpSpPr>
        <p:grpSpPr>
          <a:xfrm>
            <a:off x="335361" y="116633"/>
            <a:ext cx="629872" cy="612768"/>
            <a:chOff x="3070727" y="196457"/>
            <a:chExt cx="692047" cy="673255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3C0781AF-5EED-186C-D0DE-46492862E356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D54B6864-18E6-391E-B751-61FA76F63FC6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FD32B62-FC57-DD00-08D4-7AB37230A45E}"/>
              </a:ext>
            </a:extLst>
          </p:cNvPr>
          <p:cNvCxnSpPr/>
          <p:nvPr/>
        </p:nvCxnSpPr>
        <p:spPr>
          <a:xfrm>
            <a:off x="367840" y="809674"/>
            <a:ext cx="114888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F977F974-A38D-EB5B-8960-A6D8B193C0F4}"/>
              </a:ext>
            </a:extLst>
          </p:cNvPr>
          <p:cNvSpPr txBox="1"/>
          <p:nvPr/>
        </p:nvSpPr>
        <p:spPr>
          <a:xfrm>
            <a:off x="755725" y="1072878"/>
            <a:ext cx="318228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rgbClr val="A5353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请输入您的标题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C2010-97B1-4C4F-14DA-587F4F1CEA50}"/>
              </a:ext>
            </a:extLst>
          </p:cNvPr>
          <p:cNvSpPr txBox="1"/>
          <p:nvPr/>
        </p:nvSpPr>
        <p:spPr>
          <a:xfrm>
            <a:off x="284272" y="913195"/>
            <a:ext cx="11488799" cy="91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Copy</a:t>
            </a:r>
            <a:r>
              <a:rPr lang="en-US" sz="24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the raw data folder from the local </a:t>
            </a:r>
            <a:r>
              <a:rPr lang="en-US" sz="2400" kern="100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server (or </a:t>
            </a:r>
            <a:r>
              <a:rPr lang="en-US" sz="24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wherever server the folder is in) to </a:t>
            </a:r>
            <a:r>
              <a:rPr lang="en-US" sz="2400" kern="100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our targeted</a:t>
            </a:r>
            <a:r>
              <a:rPr lang="en-US" sz="24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remote server and to the exact working directory</a:t>
            </a:r>
            <a:endParaRPr lang="en-MY" sz="2400" kern="1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1B52E1F9-CF9B-C6A4-E7F3-62884F0084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413" b="32202"/>
          <a:stretch/>
        </p:blipFill>
        <p:spPr>
          <a:xfrm>
            <a:off x="335361" y="1929040"/>
            <a:ext cx="11321662" cy="1775879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39486660-AE73-92A8-1EF8-993E94670906}"/>
              </a:ext>
            </a:extLst>
          </p:cNvPr>
          <p:cNvSpPr/>
          <p:nvPr/>
        </p:nvSpPr>
        <p:spPr>
          <a:xfrm rot="5400000">
            <a:off x="7971834" y="2119904"/>
            <a:ext cx="218658" cy="74543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圆角矩形 6">
            <a:extLst>
              <a:ext uri="{FF2B5EF4-FFF2-40B4-BE49-F238E27FC236}">
                <a16:creationId xmlns:a16="http://schemas.microsoft.com/office/drawing/2014/main" id="{9D26B552-02A4-30E7-36CF-1BB458F3D368}"/>
              </a:ext>
            </a:extLst>
          </p:cNvPr>
          <p:cNvSpPr/>
          <p:nvPr/>
        </p:nvSpPr>
        <p:spPr>
          <a:xfrm>
            <a:off x="284272" y="4140756"/>
            <a:ext cx="5263088" cy="49022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Command for local-to-remote Copy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2EC053-9C70-9810-8B3E-5B2BC3A42D71}"/>
              </a:ext>
            </a:extLst>
          </p:cNvPr>
          <p:cNvSpPr txBox="1"/>
          <p:nvPr/>
        </p:nvSpPr>
        <p:spPr>
          <a:xfrm>
            <a:off x="303183" y="5860776"/>
            <a:ext cx="11321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altLang="zh-CN" dirty="0">
                <a:latin typeface="+mj-lt"/>
                <a:cs typeface="Times New Roman" panose="02020603050405020304" pitchFamily="18" charset="0"/>
              </a:rPr>
              <a:t>E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x</a:t>
            </a:r>
            <a:r>
              <a:rPr lang="zh-CN" altLang="en-US" dirty="0">
                <a:effectLst/>
                <a:latin typeface="+mj-lt"/>
                <a:cs typeface="Times New Roman" panose="02020603050405020304" pitchFamily="18" charset="0"/>
              </a:rPr>
              <a:t>：</a:t>
            </a:r>
            <a:r>
              <a:rPr lang="en-US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scp</a:t>
            </a:r>
            <a:r>
              <a:rPr lang="en-US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–r </a:t>
            </a:r>
            <a:r>
              <a:rPr lang="en-US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kern="100" dirty="0">
                <a:solidFill>
                  <a:srgbClr val="FF0000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/data/</a:t>
            </a:r>
            <a:r>
              <a:rPr lang="en-US" kern="100" dirty="0" err="1">
                <a:solidFill>
                  <a:srgbClr val="FF0000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data_backup</a:t>
            </a:r>
            <a:r>
              <a:rPr lang="en-US" kern="100" dirty="0">
                <a:solidFill>
                  <a:srgbClr val="FF0000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/2024data</a:t>
            </a:r>
            <a:r>
              <a:rPr lang="en-US" kern="100" dirty="0">
                <a:solidFill>
                  <a:srgbClr val="FF0000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/FYQ/01. </a:t>
            </a:r>
            <a:r>
              <a:rPr lang="en-US" kern="100" dirty="0" err="1">
                <a:solidFill>
                  <a:srgbClr val="FF0000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kern="100" dirty="0" err="1">
                <a:solidFill>
                  <a:srgbClr val="FF0000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awData</a:t>
            </a:r>
            <a:r>
              <a:rPr lang="en-US" altLang="zh-CN" kern="100" dirty="0">
                <a:solidFill>
                  <a:srgbClr val="FF0000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/ Gate</a:t>
            </a:r>
            <a:r>
              <a:rPr lang="en-US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@</a:t>
            </a:r>
            <a:r>
              <a:rPr lang="en-MY" dirty="0">
                <a:solidFill>
                  <a:srgbClr val="FF0000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10.21.2.2008</a:t>
            </a:r>
            <a:r>
              <a:rPr lang="en-US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:/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home</a:t>
            </a:r>
            <a:r>
              <a:rPr lang="en-US" altLang="zh-CN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/phylogenetic/User/FYQ/</a:t>
            </a:r>
            <a:r>
              <a:rPr lang="en-US" altLang="zh-CN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Fish</a:t>
            </a:r>
            <a:endParaRPr lang="en-US" altLang="zh-CN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34FEF2-0393-7D8F-8B93-F5868079AC24}"/>
              </a:ext>
            </a:extLst>
          </p:cNvPr>
          <p:cNvSpPr txBox="1"/>
          <p:nvPr/>
        </p:nvSpPr>
        <p:spPr>
          <a:xfrm>
            <a:off x="6797756" y="3852656"/>
            <a:ext cx="4827089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Note:</a:t>
            </a:r>
          </a:p>
          <a:p>
            <a:r>
              <a:rPr lang="en-US" altLang="zh-CN" sz="1400" b="1" dirty="0" err="1">
                <a:solidFill>
                  <a:srgbClr val="FF0000"/>
                </a:solidFill>
                <a:latin typeface="DengXian" panose="02010600030101010101" pitchFamily="2" charset="-122"/>
                <a:cs typeface="Times New Roman" panose="02020603050405020304" pitchFamily="18" charset="0"/>
              </a:rPr>
              <a:t>scp</a:t>
            </a:r>
            <a:r>
              <a:rPr lang="en-US" altLang="zh-CN" sz="1400" b="1" dirty="0">
                <a:solidFill>
                  <a:srgbClr val="FF0000"/>
                </a:solidFill>
                <a:latin typeface="DengXian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1400" dirty="0">
                <a:latin typeface="DengXian" panose="02010600030101010101" pitchFamily="2" charset="-122"/>
                <a:cs typeface="Times New Roman" panose="02020603050405020304" pitchFamily="18" charset="0"/>
              </a:rPr>
              <a:t>Secure Copy Protocol </a:t>
            </a:r>
            <a:r>
              <a:rPr lang="en-US" altLang="zh-CN" sz="1400" b="1" dirty="0">
                <a:latin typeface="DengXia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sz="1400" dirty="0"/>
              <a:t>Used for securely copying files between a local host and a remote host or between two remote hosts</a:t>
            </a:r>
            <a:endParaRPr lang="en-MY" altLang="zh-CN" sz="1400" dirty="0"/>
          </a:p>
          <a:p>
            <a:r>
              <a:rPr lang="en-MY" altLang="zh-CN" sz="1400" b="1" dirty="0">
                <a:solidFill>
                  <a:srgbClr val="FF00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-r = </a:t>
            </a:r>
            <a:r>
              <a:rPr lang="en-MY" sz="1400" dirty="0"/>
              <a:t>Recursive</a:t>
            </a:r>
            <a:endParaRPr lang="en-US" altLang="zh-CN" sz="1400" b="1" dirty="0">
              <a:solidFill>
                <a:srgbClr val="FF0000"/>
              </a:solidFill>
              <a:effectLst/>
              <a:latin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1FE3C9-754E-81E1-BFB9-48253DD7AE23}"/>
              </a:ext>
            </a:extLst>
          </p:cNvPr>
          <p:cNvSpPr txBox="1"/>
          <p:nvPr/>
        </p:nvSpPr>
        <p:spPr>
          <a:xfrm>
            <a:off x="335361" y="4911697"/>
            <a:ext cx="11321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scp -r </a:t>
            </a:r>
            <a:r>
              <a:rPr lang="en-US" dirty="0">
                <a:effectLst/>
                <a:latin typeface="+mj-lt"/>
                <a:cs typeface="Times New Roman" panose="02020603050405020304" pitchFamily="18" charset="0"/>
              </a:rPr>
              <a:t>[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space</a:t>
            </a:r>
            <a:r>
              <a:rPr lang="en-US" dirty="0">
                <a:effectLst/>
                <a:latin typeface="+mj-lt"/>
                <a:cs typeface="Times New Roman" panose="02020603050405020304" pitchFamily="18" charset="0"/>
              </a:rPr>
              <a:t>] </a:t>
            </a:r>
            <a:r>
              <a:rPr lang="pt-BR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#CompleteLocalDataPath#</a:t>
            </a:r>
            <a:r>
              <a:rPr lang="en-US" dirty="0">
                <a:effectLst/>
                <a:latin typeface="+mj-lt"/>
                <a:cs typeface="Times New Roman" panose="02020603050405020304" pitchFamily="18" charset="0"/>
              </a:rPr>
              <a:t> [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space</a:t>
            </a:r>
            <a:r>
              <a:rPr lang="en-US" dirty="0">
                <a:effectLst/>
                <a:latin typeface="+mj-lt"/>
                <a:cs typeface="Times New Roman" panose="02020603050405020304" pitchFamily="18" charset="0"/>
              </a:rPr>
              <a:t>]</a:t>
            </a:r>
            <a:r>
              <a:rPr lang="pt-BR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#RemoteServerUsername#@#RemoteServerIPAddress#:#CompleteDestinationPathOnRemoteServer#</a:t>
            </a: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9A511163-E6FA-7995-865D-43EAE0F4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81" y="140931"/>
            <a:ext cx="3692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Receive Raw </a:t>
            </a:r>
            <a:r>
              <a:rPr lang="en-US" altLang="en-US" sz="3200" b="1" dirty="0">
                <a:solidFill>
                  <a:srgbClr val="0B4189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ata</a:t>
            </a:r>
          </a:p>
        </p:txBody>
      </p:sp>
    </p:spTree>
    <p:extLst>
      <p:ext uri="{BB962C8B-B14F-4D97-AF65-F5344CB8AC3E}">
        <p14:creationId xmlns:p14="http://schemas.microsoft.com/office/powerpoint/2010/main" val="159596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30B2C-FB62-921F-774D-51084A1E0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01214D6-7908-0D81-4FDF-A3E6E1701585}"/>
              </a:ext>
            </a:extLst>
          </p:cNvPr>
          <p:cNvGrpSpPr/>
          <p:nvPr/>
        </p:nvGrpSpPr>
        <p:grpSpPr>
          <a:xfrm>
            <a:off x="335361" y="116633"/>
            <a:ext cx="629872" cy="612768"/>
            <a:chOff x="3070727" y="196457"/>
            <a:chExt cx="692047" cy="673255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E8225BA9-B0B5-F510-F281-0325EBB656F8}"/>
                </a:ext>
              </a:extLst>
            </p:cNvPr>
            <p:cNvSpPr/>
            <p:nvPr/>
          </p:nvSpPr>
          <p:spPr>
            <a:xfrm>
              <a:off x="3070727" y="196457"/>
              <a:ext cx="629587" cy="612775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C178B0AA-7A30-D1E8-9A7D-484DC3BC782C}"/>
                </a:ext>
              </a:extLst>
            </p:cNvPr>
            <p:cNvSpPr/>
            <p:nvPr/>
          </p:nvSpPr>
          <p:spPr>
            <a:xfrm>
              <a:off x="3133187" y="256937"/>
              <a:ext cx="629587" cy="612775"/>
            </a:xfrm>
            <a:prstGeom prst="parallelogram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7091198-1C36-040E-A189-266F9D412341}"/>
              </a:ext>
            </a:extLst>
          </p:cNvPr>
          <p:cNvCxnSpPr/>
          <p:nvPr/>
        </p:nvCxnSpPr>
        <p:spPr>
          <a:xfrm>
            <a:off x="367840" y="809674"/>
            <a:ext cx="114888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48509809-4162-3A68-A5C4-15640190A73B}"/>
              </a:ext>
            </a:extLst>
          </p:cNvPr>
          <p:cNvSpPr txBox="1"/>
          <p:nvPr/>
        </p:nvSpPr>
        <p:spPr>
          <a:xfrm>
            <a:off x="755725" y="1072878"/>
            <a:ext cx="318228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rgbClr val="A5353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请输入您的标题</a:t>
            </a: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4BA27609-5355-2933-7891-B63301C19F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413" b="32202"/>
          <a:stretch/>
        </p:blipFill>
        <p:spPr>
          <a:xfrm>
            <a:off x="335361" y="1929040"/>
            <a:ext cx="11321662" cy="1775879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8B778C3D-654E-912C-3F25-E0EA5D9D3BC3}"/>
              </a:ext>
            </a:extLst>
          </p:cNvPr>
          <p:cNvSpPr/>
          <p:nvPr/>
        </p:nvSpPr>
        <p:spPr>
          <a:xfrm rot="5400000">
            <a:off x="7971834" y="2119904"/>
            <a:ext cx="218658" cy="74543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圆角矩形 6">
            <a:extLst>
              <a:ext uri="{FF2B5EF4-FFF2-40B4-BE49-F238E27FC236}">
                <a16:creationId xmlns:a16="http://schemas.microsoft.com/office/drawing/2014/main" id="{0D2806B3-A165-0423-7D1F-60CB02970FB9}"/>
              </a:ext>
            </a:extLst>
          </p:cNvPr>
          <p:cNvSpPr/>
          <p:nvPr/>
        </p:nvSpPr>
        <p:spPr>
          <a:xfrm>
            <a:off x="284272" y="4140756"/>
            <a:ext cx="5263088" cy="490220"/>
          </a:xfrm>
          <a:prstGeom prst="roundRect">
            <a:avLst>
              <a:gd name="adj" fmla="val 37046"/>
            </a:avLst>
          </a:prstGeom>
          <a:gradFill flip="none" rotWithShape="1">
            <a:gsLst>
              <a:gs pos="53000">
                <a:schemeClr val="accent2"/>
              </a:gs>
              <a:gs pos="95000">
                <a:schemeClr val="accent2"/>
              </a:gs>
              <a:gs pos="0">
                <a:schemeClr val="accent2"/>
              </a:gs>
            </a:gsLst>
            <a:lin ang="207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Command for remote-to-local Copy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49AAB-B909-CC0F-F525-DAD99C7D2029}"/>
              </a:ext>
            </a:extLst>
          </p:cNvPr>
          <p:cNvSpPr txBox="1"/>
          <p:nvPr/>
        </p:nvSpPr>
        <p:spPr>
          <a:xfrm>
            <a:off x="303183" y="5860776"/>
            <a:ext cx="11321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altLang="zh-CN" dirty="0">
                <a:latin typeface="+mj-lt"/>
                <a:cs typeface="Times New Roman" panose="02020603050405020304" pitchFamily="18" charset="0"/>
              </a:rPr>
              <a:t>E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x</a:t>
            </a:r>
            <a:r>
              <a:rPr lang="zh-CN" altLang="en-US" dirty="0">
                <a:effectLst/>
                <a:latin typeface="+mj-lt"/>
                <a:cs typeface="Times New Roman" panose="02020603050405020304" pitchFamily="18" charset="0"/>
              </a:rPr>
              <a:t>：</a:t>
            </a:r>
            <a:r>
              <a:rPr lang="en-US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scp</a:t>
            </a:r>
            <a:r>
              <a:rPr lang="en-US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–r </a:t>
            </a:r>
            <a:r>
              <a:rPr lang="en-US" altLang="zh-CN" kern="100" dirty="0">
                <a:solidFill>
                  <a:srgbClr val="FF0000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Gate</a:t>
            </a:r>
            <a:r>
              <a:rPr lang="en-US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@</a:t>
            </a:r>
            <a:r>
              <a:rPr lang="en-MY" dirty="0">
                <a:solidFill>
                  <a:srgbClr val="FF0000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10.21.2.2008</a:t>
            </a:r>
            <a:r>
              <a:rPr lang="en-US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:/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home</a:t>
            </a:r>
            <a:r>
              <a:rPr lang="en-US" altLang="zh-CN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/phylogenetic/User/FYQ/</a:t>
            </a:r>
            <a:r>
              <a:rPr lang="en-US" altLang="zh-CN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Fish/01. </a:t>
            </a:r>
            <a:r>
              <a:rPr lang="en-US" altLang="zh-CN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RawData</a:t>
            </a:r>
            <a:r>
              <a:rPr lang="en-US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kern="100" dirty="0">
                <a:solidFill>
                  <a:srgbClr val="FF0000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/data/</a:t>
            </a:r>
            <a:r>
              <a:rPr lang="en-US" kern="100" dirty="0" err="1">
                <a:solidFill>
                  <a:srgbClr val="FF0000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data_backup</a:t>
            </a:r>
            <a:r>
              <a:rPr lang="en-US" kern="100" dirty="0">
                <a:solidFill>
                  <a:srgbClr val="FF0000"/>
                </a:solidFill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/2024data</a:t>
            </a:r>
            <a:r>
              <a:rPr lang="en-US" kern="100" dirty="0">
                <a:solidFill>
                  <a:srgbClr val="FF0000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/FYQ/</a:t>
            </a:r>
            <a:endParaRPr lang="en-US" altLang="zh-CN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DAC9F2-CDCB-AF34-5C9A-4EF8AB2178BF}"/>
              </a:ext>
            </a:extLst>
          </p:cNvPr>
          <p:cNvSpPr txBox="1"/>
          <p:nvPr/>
        </p:nvSpPr>
        <p:spPr>
          <a:xfrm>
            <a:off x="6797756" y="4078089"/>
            <a:ext cx="4827089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effectLst/>
                <a:latin typeface="DengXian" panose="02010600030101010101" pitchFamily="2" charset="-122"/>
                <a:cs typeface="Times New Roman" panose="02020603050405020304" pitchFamily="18" charset="0"/>
              </a:rPr>
              <a:t>Note</a:t>
            </a:r>
            <a:r>
              <a:rPr lang="en-US" altLang="zh-CN" sz="1400" b="1" dirty="0">
                <a:latin typeface="DengXian" panose="02010600030101010101" pitchFamily="2" charset="-122"/>
                <a:cs typeface="Times New Roman" panose="02020603050405020304" pitchFamily="18" charset="0"/>
              </a:rPr>
              <a:t>: Do not delete the  raw data in the local server</a:t>
            </a:r>
            <a:endParaRPr lang="en-US" altLang="zh-CN" sz="1400" b="1" dirty="0">
              <a:effectLst/>
              <a:latin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EF6763-5A5F-2293-4C22-C157D76CAFFF}"/>
              </a:ext>
            </a:extLst>
          </p:cNvPr>
          <p:cNvSpPr txBox="1"/>
          <p:nvPr/>
        </p:nvSpPr>
        <p:spPr>
          <a:xfrm>
            <a:off x="335361" y="4911697"/>
            <a:ext cx="11321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scp -r </a:t>
            </a:r>
            <a:r>
              <a:rPr lang="en-US" dirty="0">
                <a:effectLst/>
                <a:latin typeface="+mj-lt"/>
                <a:cs typeface="Times New Roman" panose="02020603050405020304" pitchFamily="18" charset="0"/>
              </a:rPr>
              <a:t>[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space</a:t>
            </a:r>
            <a:r>
              <a:rPr lang="en-US" dirty="0">
                <a:effectLst/>
                <a:latin typeface="+mj-lt"/>
                <a:cs typeface="Times New Roman" panose="02020603050405020304" pitchFamily="18" charset="0"/>
              </a:rPr>
              <a:t>] </a:t>
            </a:r>
            <a:r>
              <a:rPr lang="pt-BR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#RemoteServerUsername#@#RemoteServerIPAddress#:#CompleteDestinationPathOnRemoteServer# </a:t>
            </a:r>
            <a:r>
              <a:rPr lang="en-US" dirty="0">
                <a:effectLst/>
                <a:latin typeface="+mj-lt"/>
                <a:cs typeface="Times New Roman" panose="02020603050405020304" pitchFamily="18" charset="0"/>
              </a:rPr>
              <a:t>[</a:t>
            </a:r>
            <a:r>
              <a:rPr lang="en-US" altLang="zh-CN" dirty="0">
                <a:latin typeface="+mj-lt"/>
                <a:cs typeface="Times New Roman" panose="02020603050405020304" pitchFamily="18" charset="0"/>
              </a:rPr>
              <a:t>space</a:t>
            </a:r>
            <a:r>
              <a:rPr lang="en-US" dirty="0">
                <a:effectLst/>
                <a:latin typeface="+mj-lt"/>
                <a:cs typeface="Times New Roman" panose="02020603050405020304" pitchFamily="18" charset="0"/>
              </a:rPr>
              <a:t>]</a:t>
            </a:r>
            <a:r>
              <a:rPr lang="pt-BR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#CompleteLocalDataPath#</a:t>
            </a: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965C6B7A-77BE-CE54-9245-D464D96BF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81" y="140931"/>
            <a:ext cx="3692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Receive Raw </a:t>
            </a:r>
            <a:r>
              <a:rPr lang="en-US" altLang="en-US" sz="3200" b="1" dirty="0">
                <a:solidFill>
                  <a:srgbClr val="0B4189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2ED5F7-5D34-C9B8-6E7D-D6509C51FBF7}"/>
              </a:ext>
            </a:extLst>
          </p:cNvPr>
          <p:cNvSpPr txBox="1"/>
          <p:nvPr/>
        </p:nvSpPr>
        <p:spPr>
          <a:xfrm>
            <a:off x="284272" y="913195"/>
            <a:ext cx="11488799" cy="91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Copy</a:t>
            </a:r>
            <a:r>
              <a:rPr lang="en-US" sz="24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the raw data folder from the local </a:t>
            </a:r>
            <a:r>
              <a:rPr lang="en-US" sz="2400" kern="100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server (or </a:t>
            </a:r>
            <a:r>
              <a:rPr lang="en-US" sz="24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wherever server the folder is in) to </a:t>
            </a:r>
            <a:r>
              <a:rPr lang="en-US" sz="2400" kern="100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our targeted</a:t>
            </a:r>
            <a:r>
              <a:rPr lang="en-US" sz="2400" kern="1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remote server and to the exact working directory</a:t>
            </a:r>
            <a:endParaRPr lang="en-MY" sz="2400" kern="1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8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5EC0E-9D6E-07EE-533C-07A8D6E92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3">
            <a:extLst>
              <a:ext uri="{FF2B5EF4-FFF2-40B4-BE49-F238E27FC236}">
                <a16:creationId xmlns:a16="http://schemas.microsoft.com/office/drawing/2014/main" id="{86C9EA57-E349-F706-F7B0-E3D553C47A8C}"/>
              </a:ext>
            </a:extLst>
          </p:cNvPr>
          <p:cNvSpPr txBox="1"/>
          <p:nvPr/>
        </p:nvSpPr>
        <p:spPr>
          <a:xfrm>
            <a:off x="6436079" y="779207"/>
            <a:ext cx="4256684" cy="161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gradFill>
                  <a:gsLst>
                    <a:gs pos="36000">
                      <a:srgbClr val="02428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99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6000">
                      <a:schemeClr val="accent2"/>
                    </a:gs>
                    <a:gs pos="100000">
                      <a:srgbClr val="2764A7">
                        <a:lumMod val="15000"/>
                        <a:lumOff val="85000"/>
                        <a:alpha val="27000"/>
                      </a:srgb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199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36000">
                    <a:schemeClr val="accent2"/>
                  </a:gs>
                  <a:gs pos="100000">
                    <a:srgbClr val="2764A7">
                      <a:lumMod val="15000"/>
                      <a:lumOff val="85000"/>
                      <a:alpha val="27000"/>
                    </a:srgb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Arial Black" panose="020B0A04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占位符 4">
            <a:extLst>
              <a:ext uri="{FF2B5EF4-FFF2-40B4-BE49-F238E27FC236}">
                <a16:creationId xmlns:a16="http://schemas.microsoft.com/office/drawing/2014/main" id="{65656F67-1877-874D-1C2E-6CF840014B3B}"/>
              </a:ext>
            </a:extLst>
          </p:cNvPr>
          <p:cNvSpPr txBox="1"/>
          <p:nvPr/>
        </p:nvSpPr>
        <p:spPr>
          <a:xfrm>
            <a:off x="664650" y="3687373"/>
            <a:ext cx="8597115" cy="66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24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6000" b="1" dirty="0">
                <a:solidFill>
                  <a:srgbClr val="0B4189"/>
                </a:solidFill>
                <a:latin typeface="Arial" panose="020B0604020202020204" pitchFamily="34" charset="0"/>
              </a:rPr>
              <a:t>D</a:t>
            </a: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rgbClr val="0B4189"/>
                </a:solidFill>
                <a:effectLst/>
                <a:latin typeface="Arial" panose="020B0604020202020204" pitchFamily="34" charset="0"/>
              </a:rPr>
              <a:t>ata Decompression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399047B-DBBB-1B9A-8C24-5AC7B0795BFD}"/>
              </a:ext>
            </a:extLst>
          </p:cNvPr>
          <p:cNvGrpSpPr/>
          <p:nvPr/>
        </p:nvGrpSpPr>
        <p:grpSpPr>
          <a:xfrm>
            <a:off x="-3049556" y="-2033814"/>
            <a:ext cx="7489372" cy="4795157"/>
            <a:chOff x="-3802743" y="-2148114"/>
            <a:chExt cx="7489372" cy="4795157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79300FE0-EEC7-401D-9D3D-FCC1181CB2BA}"/>
                </a:ext>
              </a:extLst>
            </p:cNvPr>
            <p:cNvSpPr/>
            <p:nvPr/>
          </p:nvSpPr>
          <p:spPr>
            <a:xfrm>
              <a:off x="-3802743" y="-2148114"/>
              <a:ext cx="7489372" cy="4795157"/>
            </a:xfrm>
            <a:prstGeom prst="parallelogram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46EF2F90-671F-1F0D-0B86-F3C400AFF22F}"/>
                </a:ext>
              </a:extLst>
            </p:cNvPr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F0CE8D9-79C8-059D-1525-517688E2D606}"/>
              </a:ext>
            </a:extLst>
          </p:cNvPr>
          <p:cNvGrpSpPr/>
          <p:nvPr/>
        </p:nvGrpSpPr>
        <p:grpSpPr>
          <a:xfrm flipH="1" flipV="1">
            <a:off x="7824192" y="4149080"/>
            <a:ext cx="7489372" cy="4651141"/>
            <a:chOff x="-3802743" y="-2004098"/>
            <a:chExt cx="7489372" cy="4651141"/>
          </a:xfrm>
        </p:grpSpPr>
        <p:sp>
          <p:nvSpPr>
            <p:cNvPr id="8" name="平行四边形 7">
              <a:extLst>
                <a:ext uri="{FF2B5EF4-FFF2-40B4-BE49-F238E27FC236}">
                  <a16:creationId xmlns:a16="http://schemas.microsoft.com/office/drawing/2014/main" id="{5B0BF504-79AD-A78F-8494-A3BD371FCE8F}"/>
                </a:ext>
              </a:extLst>
            </p:cNvPr>
            <p:cNvSpPr/>
            <p:nvPr/>
          </p:nvSpPr>
          <p:spPr>
            <a:xfrm>
              <a:off x="-3802743" y="-2004098"/>
              <a:ext cx="7489372" cy="4651141"/>
            </a:xfrm>
            <a:prstGeom prst="parallelogram">
              <a:avLst/>
            </a:prstGeom>
            <a:solidFill>
              <a:schemeClr val="accent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539D8A90-9237-51C5-C483-D97CF7187785}"/>
                </a:ext>
              </a:extLst>
            </p:cNvPr>
            <p:cNvSpPr/>
            <p:nvPr/>
          </p:nvSpPr>
          <p:spPr>
            <a:xfrm>
              <a:off x="-3483429" y="-1482271"/>
              <a:ext cx="6429829" cy="3628571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721DE7E-3E6D-B539-4937-36CDC03B5F1D}"/>
              </a:ext>
            </a:extLst>
          </p:cNvPr>
          <p:cNvCxnSpPr/>
          <p:nvPr/>
        </p:nvCxnSpPr>
        <p:spPr>
          <a:xfrm>
            <a:off x="1257279" y="4812656"/>
            <a:ext cx="66967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061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2660095-1412-4de3-82c3-8cc48b93c150"/>
  <p:tag name="COMMONDATA" val="eyJoZGlkIjoiNWRkODIxNmNlMWQwOGQ5ZWM2NDdjYjliN2MxOTE4YT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0B418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0B4189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0B4189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0B4189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4547</TotalTime>
  <Words>1257</Words>
  <Application>Microsoft Office PowerPoint</Application>
  <PresentationFormat>Widescreen</PresentationFormat>
  <Paragraphs>180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ACaslonPro</vt:lpstr>
      <vt:lpstr>Arial Unicode MS</vt:lpstr>
      <vt:lpstr>DengXian</vt:lpstr>
      <vt:lpstr>DengXian</vt:lpstr>
      <vt:lpstr>方正舒体</vt:lpstr>
      <vt:lpstr>微软雅黑</vt:lpstr>
      <vt:lpstr>微软雅黑</vt:lpstr>
      <vt:lpstr>Arial</vt:lpstr>
      <vt:lpstr>Arial Black</vt:lpstr>
      <vt:lpstr>Calibri</vt:lpstr>
      <vt:lpstr>Calibri Light</vt:lpstr>
      <vt:lpstr>Times New Roman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YQ Fam</cp:lastModifiedBy>
  <cp:revision>90</cp:revision>
  <dcterms:created xsi:type="dcterms:W3CDTF">2020-07-27T01:08:00Z</dcterms:created>
  <dcterms:modified xsi:type="dcterms:W3CDTF">2025-01-06T13:07:26Z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CCF481C3590946A4BDF2AB2E0F1F665E_13</vt:lpwstr>
  </property>
  <property fmtid="{D5CDD505-2E9C-101B-9397-08002B2CF9AE}" pid="3" name="KSOProductBuildVer">
    <vt:lpwstr>2052-11.1.0.14309</vt:lpwstr>
  </property>
</Properties>
</file>