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8" r:id="rId4"/>
    <p:sldId id="259" r:id="rId5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1" r:id="rId18"/>
    <p:sldId id="274" r:id="rId19"/>
    <p:sldId id="275" r:id="rId20"/>
    <p:sldId id="270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For Visual Code Studio, a plug-in named Remote-SSH need to be installed.</a:t>
            </a:r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For Xshell, the first step is to edit a new session. Import Host IP, Port Number and change Protocol to SFTP</a:t>
            </a:r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The next step is to enter the username and password. If we choose the public key to login, we need impart private key. Finally, we can login our terminal.</a:t>
            </a:r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92.xml"/><Relationship Id="rId6" Type="http://schemas.openxmlformats.org/officeDocument/2006/relationships/image" Target="../media/image22.png"/><Relationship Id="rId5" Type="http://schemas.openxmlformats.org/officeDocument/2006/relationships/tags" Target="../tags/tag91.xml"/><Relationship Id="rId4" Type="http://schemas.openxmlformats.org/officeDocument/2006/relationships/image" Target="../media/image21.png"/><Relationship Id="rId3" Type="http://schemas.openxmlformats.org/officeDocument/2006/relationships/tags" Target="../tags/tag90.xml"/><Relationship Id="rId2" Type="http://schemas.openxmlformats.org/officeDocument/2006/relationships/image" Target="../media/image20.png"/><Relationship Id="rId1" Type="http://schemas.openxmlformats.org/officeDocument/2006/relationships/tags" Target="../tags/tag89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95.xml"/><Relationship Id="rId4" Type="http://schemas.openxmlformats.org/officeDocument/2006/relationships/image" Target="../media/image24.png"/><Relationship Id="rId3" Type="http://schemas.openxmlformats.org/officeDocument/2006/relationships/tags" Target="../tags/tag94.xml"/><Relationship Id="rId2" Type="http://schemas.openxmlformats.org/officeDocument/2006/relationships/image" Target="../media/image23.png"/><Relationship Id="rId1" Type="http://schemas.openxmlformats.org/officeDocument/2006/relationships/tags" Target="../tags/tag9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7.xml"/><Relationship Id="rId2" Type="http://schemas.openxmlformats.org/officeDocument/2006/relationships/image" Target="../media/image25.png"/><Relationship Id="rId1" Type="http://schemas.openxmlformats.org/officeDocument/2006/relationships/tags" Target="../tags/tag9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8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68.xml"/><Relationship Id="rId7" Type="http://schemas.openxmlformats.org/officeDocument/2006/relationships/image" Target="../media/image2.png"/><Relationship Id="rId6" Type="http://schemas.openxmlformats.org/officeDocument/2006/relationships/tags" Target="../tags/tag67.xml"/><Relationship Id="rId5" Type="http://schemas.openxmlformats.org/officeDocument/2006/relationships/image" Target="../media/image1.png"/><Relationship Id="rId4" Type="http://schemas.openxmlformats.org/officeDocument/2006/relationships/tags" Target="../tags/tag66.xml"/><Relationship Id="rId3" Type="http://schemas.openxmlformats.org/officeDocument/2006/relationships/hyperlink" Target="https://github.com/PowerShell/PowerShell/releases/tag/v7.3.2" TargetMode="External"/><Relationship Id="rId2" Type="http://schemas.openxmlformats.org/officeDocument/2006/relationships/hyperlink" Target="https://www.netsarang.com/en/xshell/" TargetMode="Externa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69.xml"/><Relationship Id="rId1" Type="http://schemas.openxmlformats.org/officeDocument/2006/relationships/hyperlink" Target="https://code.visualstudio.com/" TargetMode="Externa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71.xml"/><Relationship Id="rId2" Type="http://schemas.openxmlformats.org/officeDocument/2006/relationships/image" Target="../media/image4.png"/><Relationship Id="rId1" Type="http://schemas.openxmlformats.org/officeDocument/2006/relationships/tags" Target="../tags/tag7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7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7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tags" Target="../tags/tag74.xml"/><Relationship Id="rId2" Type="http://schemas.openxmlformats.org/officeDocument/2006/relationships/image" Target="../media/image7.png"/><Relationship Id="rId1" Type="http://schemas.openxmlformats.org/officeDocument/2006/relationships/tags" Target="../tags/tag73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77.xml"/><Relationship Id="rId2" Type="http://schemas.openxmlformats.org/officeDocument/2006/relationships/image" Target="../media/image11.png"/><Relationship Id="rId1" Type="http://schemas.openxmlformats.org/officeDocument/2006/relationships/tags" Target="../tags/tag7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image" Target="../media/image15.png"/><Relationship Id="rId7" Type="http://schemas.openxmlformats.org/officeDocument/2006/relationships/tags" Target="../tags/tag81.xml"/><Relationship Id="rId6" Type="http://schemas.openxmlformats.org/officeDocument/2006/relationships/image" Target="../media/image14.png"/><Relationship Id="rId5" Type="http://schemas.openxmlformats.org/officeDocument/2006/relationships/tags" Target="../tags/tag80.xml"/><Relationship Id="rId4" Type="http://schemas.openxmlformats.org/officeDocument/2006/relationships/image" Target="../media/image13.png"/><Relationship Id="rId3" Type="http://schemas.openxmlformats.org/officeDocument/2006/relationships/tags" Target="../tags/tag79.xml"/><Relationship Id="rId2" Type="http://schemas.openxmlformats.org/officeDocument/2006/relationships/image" Target="../media/image12.png"/><Relationship Id="rId14" Type="http://schemas.openxmlformats.org/officeDocument/2006/relationships/notesSlide" Target="../notesSlides/notesSlide4.xml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84.xml"/><Relationship Id="rId11" Type="http://schemas.openxmlformats.org/officeDocument/2006/relationships/tags" Target="../tags/tag83.xml"/><Relationship Id="rId10" Type="http://schemas.openxmlformats.org/officeDocument/2006/relationships/image" Target="../media/image16.png"/><Relationship Id="rId1" Type="http://schemas.openxmlformats.org/officeDocument/2006/relationships/tags" Target="../tags/tag7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88.xml"/><Relationship Id="rId6" Type="http://schemas.openxmlformats.org/officeDocument/2006/relationships/image" Target="../media/image19.png"/><Relationship Id="rId5" Type="http://schemas.openxmlformats.org/officeDocument/2006/relationships/tags" Target="../tags/tag87.xml"/><Relationship Id="rId4" Type="http://schemas.openxmlformats.org/officeDocument/2006/relationships/image" Target="../media/image18.png"/><Relationship Id="rId3" Type="http://schemas.openxmlformats.org/officeDocument/2006/relationships/tags" Target="../tags/tag86.xml"/><Relationship Id="rId2" Type="http://schemas.openxmlformats.org/officeDocument/2006/relationships/hyperlink" Target="https://filezilla-project.org/" TargetMode="External"/><Relationship Id="rId1" Type="http://schemas.openxmlformats.org/officeDocument/2006/relationships/hyperlink" Target="https://cyberduck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1711960"/>
            <a:ext cx="9799320" cy="1165225"/>
          </a:xfrm>
        </p:spPr>
        <p:txBody>
          <a:bodyPr/>
          <a:p>
            <a:r>
              <a:rPr lang="en-US" altLang="zh-CN" sz="5400" b="1">
                <a:latin typeface="Arial" panose="020B0604020202020204" pitchFamily="34" charset="0"/>
                <a:ea typeface="微软雅黑" panose="020B0503020204020204" charset="-122"/>
              </a:rPr>
              <a:t>Black Usage</a:t>
            </a:r>
            <a:endParaRPr lang="en-US" altLang="zh-CN" sz="5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428955"/>
            <a:ext cx="9799200" cy="1472400"/>
          </a:xfrm>
        </p:spPr>
        <p:txBody>
          <a:bodyPr>
            <a:normAutofit fontScale="60000"/>
          </a:bodyPr>
          <a:p>
            <a:pPr defTabSz="321310">
              <a:defRPr sz="2035"/>
            </a:pPr>
            <a:r>
              <a:rPr lang="en-US" sz="2400">
                <a:sym typeface="+mn-ea"/>
              </a:rPr>
              <a:t>JunLong Jiang</a:t>
            </a:r>
            <a:endParaRPr lang="en-US" sz="2400">
              <a:sym typeface="+mn-ea"/>
            </a:endParaRPr>
          </a:p>
          <a:p>
            <a:pPr defTabSz="321310">
              <a:defRPr sz="2035"/>
            </a:pPr>
            <a:r>
              <a:rPr lang="en-US" sz="2400">
                <a:sym typeface="+mn-ea"/>
              </a:rPr>
              <a:t>LMSE</a:t>
            </a:r>
            <a:endParaRPr lang="en-US" sz="2400">
              <a:sym typeface="+mn-ea"/>
            </a:endParaRPr>
          </a:p>
          <a:p>
            <a:pPr defTabSz="321310">
              <a:defRPr sz="2035"/>
            </a:pPr>
            <a:r>
              <a:rPr lang="en-US" sz="2400">
                <a:sym typeface="+mn-ea"/>
              </a:rPr>
              <a:t>Shanghai Ocean University</a:t>
            </a:r>
            <a:endParaRPr lang="en-US" sz="2400">
              <a:sym typeface="+mn-ea"/>
            </a:endParaRPr>
          </a:p>
          <a:p>
            <a:pPr defTabSz="321310">
              <a:defRPr sz="2035"/>
            </a:pPr>
            <a:r>
              <a:rPr lang="en-US" sz="2400">
                <a:sym typeface="+mn-ea"/>
              </a:rPr>
              <a:t>Jan 6</a:t>
            </a:r>
            <a:r>
              <a:rPr lang="en-US" sz="2400">
                <a:sym typeface="+mn-ea"/>
              </a:rPr>
              <a:t> 2025</a:t>
            </a:r>
            <a:endParaRPr lang="en-US" sz="24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Cyberduck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rcRect b="60947"/>
          <a:stretch>
            <a:fillRect/>
          </a:stretch>
        </p:blipFill>
        <p:spPr>
          <a:xfrm>
            <a:off x="222250" y="2419985"/>
            <a:ext cx="4629150" cy="18586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1379" r="1392" b="1756"/>
          <a:stretch>
            <a:fillRect/>
          </a:stretch>
        </p:blipFill>
        <p:spPr>
          <a:xfrm>
            <a:off x="5248275" y="2213610"/>
            <a:ext cx="3063875" cy="24307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709025" y="2213610"/>
            <a:ext cx="3138805" cy="243078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339795"/>
            <a:ext cx="10969200" cy="705600"/>
          </a:xfrm>
        </p:spPr>
        <p:txBody>
          <a:bodyPr/>
          <a:p>
            <a:r>
              <a:rPr lang="en-US" altLang="zh-CN"/>
              <a:t>File</a:t>
            </a:r>
            <a:r>
              <a:rPr lang="en-US" altLang="zh-CN"/>
              <a:t>zilla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2915" y="1839595"/>
            <a:ext cx="4699635" cy="35890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731510" y="1958975"/>
            <a:ext cx="6287135" cy="33496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08330" y="114935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 Edit new site</a:t>
            </a:r>
            <a:endParaRPr lang="en-US" altLang="zh-CN"/>
          </a:p>
        </p:txBody>
      </p:sp>
    </p:spTree>
    <p:custDataLst>
      <p:tags r:id="rId5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5" name="内容占位符 4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78430" y="871855"/>
            <a:ext cx="6835775" cy="537781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Black Using </a:t>
            </a:r>
            <a:r>
              <a:rPr lang="en-US" altLang="zh-CN"/>
              <a:t>Regulation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lnSpc>
                <a:spcPct val="200000"/>
              </a:lnSpc>
              <a:buNone/>
            </a:pPr>
            <a:r>
              <a:rPr lang="en-US" altLang="zh-CN"/>
              <a:t>1. Check system usage before running your commands! </a:t>
            </a:r>
            <a:endParaRPr lang="en-US" altLang="zh-CN"/>
          </a:p>
          <a:p>
            <a:pPr marL="0" indent="0">
              <a:lnSpc>
                <a:spcPct val="200000"/>
              </a:lnSpc>
              <a:buNone/>
            </a:pPr>
            <a:r>
              <a:rPr lang="en-US" altLang="zh-CN"/>
              <a:t>2. For beginners, do not install any softwares or perform updates on your own! </a:t>
            </a:r>
            <a:endParaRPr lang="en-US" altLang="zh-CN"/>
          </a:p>
          <a:p>
            <a:pPr marL="0" indent="0">
              <a:lnSpc>
                <a:spcPct val="200000"/>
              </a:lnSpc>
              <a:buNone/>
            </a:pPr>
            <a:r>
              <a:rPr lang="en-US" altLang="zh-CN"/>
              <a:t>3. Monitor your disk volume after each step! </a:t>
            </a:r>
            <a:endParaRPr lang="en-US" altLang="zh-CN"/>
          </a:p>
          <a:p>
            <a:pPr marL="0" indent="0">
              <a:lnSpc>
                <a:spcPct val="200000"/>
              </a:lnSpc>
              <a:buNone/>
            </a:pPr>
            <a:r>
              <a:rPr lang="en-US" altLang="zh-CN"/>
              <a:t>4. Pay attention to your configuration file settings! </a:t>
            </a:r>
            <a:endParaRPr lang="en-US" altLang="zh-CN"/>
          </a:p>
          <a:p>
            <a:pPr marL="0" indent="0">
              <a:lnSpc>
                <a:spcPct val="200000"/>
              </a:lnSpc>
              <a:buNone/>
            </a:pPr>
            <a:r>
              <a:rPr lang="en-US" altLang="zh-CN"/>
              <a:t>5. Run commands under your directory! </a:t>
            </a:r>
            <a:endParaRPr lang="en-US" altLang="zh-CN"/>
          </a:p>
          <a:p>
            <a:pPr marL="0" indent="0">
              <a:lnSpc>
                <a:spcPct val="200000"/>
              </a:lnSpc>
              <a:buNone/>
            </a:pPr>
            <a:r>
              <a:rPr lang="en-US" altLang="zh-CN"/>
              <a:t>6. Feel free to ask administrators when you are not ensure about your commands!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LMSE</a:t>
            </a:r>
            <a:r>
              <a:rPr lang="zh-CN" altLang="zh-CN"/>
              <a:t>服务器</a:t>
            </a:r>
            <a:r>
              <a:rPr lang="zh-CN" altLang="zh-CN"/>
              <a:t>使用守则</a:t>
            </a:r>
            <a:endParaRPr lang="zh-CN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lnSpc>
                <a:spcPct val="170000"/>
              </a:lnSpc>
              <a:buNone/>
            </a:pPr>
            <a:r>
              <a:rPr lang="en-US" altLang="zh-CN">
                <a:sym typeface="+mn-ea"/>
              </a:rPr>
              <a:t>1. </a:t>
            </a:r>
            <a:r>
              <a:rPr lang="zh-CN" altLang="en-US">
                <a:sym typeface="+mn-ea"/>
              </a:rPr>
              <a:t>运行你的程序前，请先检查系统占用，保证系统不负载；</a:t>
            </a:r>
            <a:endParaRPr lang="en-US" altLang="zh-CN"/>
          </a:p>
          <a:p>
            <a:pPr marL="0" indent="0">
              <a:lnSpc>
                <a:spcPct val="170000"/>
              </a:lnSpc>
              <a:buNone/>
            </a:pPr>
            <a:r>
              <a:rPr lang="en-US" altLang="zh-CN">
                <a:sym typeface="+mn-ea"/>
              </a:rPr>
              <a:t>2. </a:t>
            </a:r>
            <a:r>
              <a:rPr lang="zh-CN" altLang="en-US">
                <a:sym typeface="+mn-ea"/>
              </a:rPr>
              <a:t>对于初学者而言，涉及到系统配置，软件安装等步骤时，请先联系服务器管理员；</a:t>
            </a:r>
            <a:endParaRPr lang="en-US" altLang="zh-CN"/>
          </a:p>
          <a:p>
            <a:pPr marL="0" indent="0">
              <a:lnSpc>
                <a:spcPct val="170000"/>
              </a:lnSpc>
              <a:buNone/>
            </a:pPr>
            <a:r>
              <a:rPr lang="en-US" altLang="zh-CN">
                <a:sym typeface="+mn-ea"/>
              </a:rPr>
              <a:t>3. </a:t>
            </a:r>
            <a:r>
              <a:rPr lang="zh-CN" altLang="en-US">
                <a:sym typeface="+mn-ea"/>
              </a:rPr>
              <a:t>及时删除中间文件以保证磁盘空间（尤其是比对生成的</a:t>
            </a:r>
            <a:r>
              <a:rPr lang="en-US" altLang="zh-CN">
                <a:sym typeface="+mn-ea"/>
              </a:rPr>
              <a:t>.bam,.sam</a:t>
            </a:r>
            <a:r>
              <a:rPr lang="zh-CN" altLang="en-US">
                <a:sym typeface="+mn-ea"/>
              </a:rPr>
              <a:t>文件）；</a:t>
            </a:r>
            <a:endParaRPr lang="en-US" altLang="zh-CN"/>
          </a:p>
          <a:p>
            <a:pPr marL="0" indent="0">
              <a:lnSpc>
                <a:spcPct val="170000"/>
              </a:lnSpc>
              <a:buNone/>
            </a:pPr>
            <a:r>
              <a:rPr lang="en-US" altLang="zh-CN">
                <a:sym typeface="+mn-ea"/>
              </a:rPr>
              <a:t>4. </a:t>
            </a:r>
            <a:r>
              <a:rPr lang="zh-CN" altLang="en-US">
                <a:sym typeface="+mn-ea"/>
              </a:rPr>
              <a:t>运行某些软件会用到配置文件，注意检查配置文件中的各种设置；</a:t>
            </a:r>
            <a:endParaRPr lang="en-US" altLang="zh-CN"/>
          </a:p>
          <a:p>
            <a:pPr marL="0" indent="0">
              <a:lnSpc>
                <a:spcPct val="170000"/>
              </a:lnSpc>
              <a:buNone/>
            </a:pPr>
            <a:r>
              <a:rPr lang="en-US" altLang="zh-CN">
                <a:sym typeface="+mn-ea"/>
              </a:rPr>
              <a:t>5. </a:t>
            </a:r>
            <a:r>
              <a:rPr lang="zh-CN" altLang="en-US">
                <a:sym typeface="+mn-ea"/>
              </a:rPr>
              <a:t>请在自己的路径下运行指令；</a:t>
            </a:r>
            <a:r>
              <a:rPr lang="en-US" altLang="zh-CN">
                <a:sym typeface="+mn-ea"/>
              </a:rPr>
              <a:t> </a:t>
            </a:r>
            <a:endParaRPr lang="en-US" altLang="zh-CN"/>
          </a:p>
          <a:p>
            <a:pPr marL="0" indent="0">
              <a:lnSpc>
                <a:spcPct val="170000"/>
              </a:lnSpc>
              <a:buNone/>
            </a:pPr>
            <a:r>
              <a:rPr lang="en-US" altLang="zh-CN">
                <a:sym typeface="+mn-ea"/>
              </a:rPr>
              <a:t>6. </a:t>
            </a:r>
            <a:r>
              <a:rPr lang="zh-CN" altLang="en-US">
                <a:sym typeface="+mn-ea"/>
              </a:rPr>
              <a:t>当你对某项指令不太明确时，请</a:t>
            </a:r>
            <a:r>
              <a:rPr lang="zh-CN" altLang="en-US">
                <a:sym typeface="+mn-ea"/>
              </a:rPr>
              <a:t>及时上网查阅相关信息或询问服务器管理员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How to check system occupies?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top command</a:t>
            </a:r>
            <a:endParaRPr lang="en-US" altLang="zh-CN"/>
          </a:p>
          <a:p>
            <a:r>
              <a:rPr lang="en-US" altLang="zh-CN"/>
              <a:t>Load average -- better not to exceed maximum thread number </a:t>
            </a:r>
            <a:endParaRPr lang="en-US" altLang="zh-CN"/>
          </a:p>
          <a:p>
            <a:r>
              <a:rPr lang="en-US" altLang="zh-CN"/>
              <a:t>Thread number:</a:t>
            </a:r>
            <a:endParaRPr lang="en-US" altLang="zh-CN"/>
          </a:p>
          <a:p>
            <a:pPr marL="457200" lvl="1" indent="457200">
              <a:buNone/>
            </a:pPr>
            <a:r>
              <a:rPr lang="en-US" altLang="zh-CN"/>
              <a:t>Black01: 112; Black02: 144 ; Black03: 256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62225" y="3637915"/>
            <a:ext cx="7200900" cy="104775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531610" y="3637915"/>
            <a:ext cx="3159125" cy="242570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How to check disk space?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df -h # give a summery for the current disk usage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774700" y="4232275"/>
            <a:ext cx="8783955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28600" indent="-228600" algn="l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</a:pPr>
            <a:r>
              <a:rPr lang="en-US" altLang="zh-CN" spc="150">
                <a:solidFill>
                  <a:schemeClr val="tx1">
                    <a:lumMod val="65000"/>
                    <a:lumOff val="35000"/>
                  </a:schemeClr>
                </a:solidFill>
                <a:uFillTx/>
              </a:rPr>
              <a:t>du -h -d 1 # display the size of directory under current path </a:t>
            </a:r>
            <a:endParaRPr lang="en-US" altLang="zh-CN" spc="150">
              <a:solidFill>
                <a:schemeClr val="tx1">
                  <a:lumMod val="65000"/>
                  <a:lumOff val="35000"/>
                </a:schemeClr>
              </a:solidFill>
              <a:uFillTx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76725" y="5040630"/>
            <a:ext cx="3638550" cy="9620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 b="5419"/>
          <a:stretch>
            <a:fillRect/>
          </a:stretch>
        </p:blipFill>
        <p:spPr>
          <a:xfrm>
            <a:off x="3838575" y="2190115"/>
            <a:ext cx="4514850" cy="168465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Useful methods for saving the disk space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70000"/>
              </a:lnSpc>
            </a:pPr>
            <a:r>
              <a:rPr lang="en-US" altLang="zh-CN"/>
              <a:t>Delete the intermediate files after each step;</a:t>
            </a:r>
            <a:endParaRPr lang="en-US" altLang="zh-CN"/>
          </a:p>
          <a:p>
            <a:pPr>
              <a:lnSpc>
                <a:spcPct val="170000"/>
              </a:lnSpc>
            </a:pPr>
            <a:r>
              <a:rPr lang="en-US" altLang="zh-CN"/>
              <a:t>Compress files, especially the large one;</a:t>
            </a:r>
            <a:endParaRPr lang="en-US" altLang="zh-CN"/>
          </a:p>
          <a:p>
            <a:pPr>
              <a:lnSpc>
                <a:spcPct val="170000"/>
              </a:lnSpc>
            </a:pPr>
            <a:r>
              <a:rPr lang="en-US" altLang="zh-CN"/>
              <a:t>Centralize database, avoid downloading repetitive database or reference genome;</a:t>
            </a:r>
            <a:endParaRPr lang="en-US" altLang="zh-CN"/>
          </a:p>
          <a:p>
            <a:pPr>
              <a:lnSpc>
                <a:spcPct val="170000"/>
              </a:lnSpc>
            </a:pPr>
            <a:r>
              <a:rPr lang="en-US" altLang="zh-CN"/>
              <a:t>Replace duplicate file with symbolic link;</a:t>
            </a:r>
            <a:endParaRPr lang="en-US" altLang="zh-CN"/>
          </a:p>
          <a:p>
            <a:pPr>
              <a:lnSpc>
                <a:spcPct val="170000"/>
              </a:lnSpc>
            </a:pPr>
            <a:r>
              <a:rPr lang="en-US" altLang="zh-CN"/>
              <a:t>Archive old files and upload to our backup server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p>
            <a:pPr algn="ctr">
              <a:buClrTx/>
              <a:buSzTx/>
              <a:buFontTx/>
            </a:pPr>
            <a:r>
              <a:rPr lang="en-US" altLang="zh-CN" b="1"/>
              <a:t>Thanks!</a:t>
            </a:r>
            <a:endParaRPr lang="en-US" altLang="zh-CN" b="1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526485"/>
            <a:ext cx="10969200" cy="705600"/>
          </a:xfrm>
        </p:spPr>
        <p:txBody>
          <a:bodyPr/>
          <a:p>
            <a:r>
              <a:rPr lang="en-US" altLang="zh-CN"/>
              <a:t>Softwares used in SSH login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Visual Studio Code </a:t>
            </a:r>
            <a:endParaRPr lang="en-US" altLang="zh-CN"/>
          </a:p>
          <a:p>
            <a:pPr marL="0" indent="0">
              <a:buNone/>
            </a:pPr>
            <a:r>
              <a:rPr lang="en-US" altLang="zh-CN">
                <a:sym typeface="+mn-ea"/>
              </a:rPr>
              <a:t>   Download: </a:t>
            </a:r>
            <a:r>
              <a:rPr lang="en-US" altLang="zh-CN">
                <a:sym typeface="+mn-ea"/>
                <a:hlinkClick r:id="rId1" action="ppaction://hlinkfile"/>
              </a:rPr>
              <a:t>https://code.visualstudio.com/</a:t>
            </a:r>
            <a:endParaRPr lang="en-US" altLang="zh-CN"/>
          </a:p>
          <a:p>
            <a:r>
              <a:rPr lang="en-US" altLang="zh-CN"/>
              <a:t>Xshell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Download: </a:t>
            </a:r>
            <a:r>
              <a:rPr lang="en-US" altLang="zh-CN">
                <a:hlinkClick r:id="rId2" action="ppaction://hlinkfile"/>
              </a:rPr>
              <a:t>https://www.netsarang.com/en/xshell/</a:t>
            </a:r>
            <a:endParaRPr lang="en-US" altLang="zh-CN"/>
          </a:p>
          <a:p>
            <a:r>
              <a:rPr lang="en-US" altLang="zh-CN"/>
              <a:t>Windows powershell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Download: </a:t>
            </a:r>
            <a:r>
              <a:rPr lang="en-US" altLang="zh-CN">
                <a:hlinkClick r:id="rId3" action="ppaction://hlinkfile"/>
              </a:rPr>
              <a:t>https://github.com/PowerShell/PowerShell/releases/tag/v7.3.2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745095" y="1398270"/>
            <a:ext cx="3200400" cy="8496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760335" y="3057525"/>
            <a:ext cx="1962150" cy="3714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289425" y="4943475"/>
            <a:ext cx="3613785" cy="1306195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165170"/>
            <a:ext cx="10969200" cy="705600"/>
          </a:xfrm>
        </p:spPr>
        <p:txBody>
          <a:bodyPr/>
          <a:p>
            <a:r>
              <a:rPr lang="en-US" altLang="zh-CN"/>
              <a:t>Visual Code Studio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748085"/>
            <a:ext cx="10969200" cy="4759200"/>
          </a:xfrm>
        </p:spPr>
        <p:txBody>
          <a:bodyPr/>
          <a:p>
            <a:pPr marL="0" indent="0">
              <a:buNone/>
            </a:pPr>
            <a:r>
              <a:rPr lang="en-US" altLang="zh-CN"/>
              <a:t>1. Install Remote-SSH</a:t>
            </a:r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459990" y="1219200"/>
            <a:ext cx="7266940" cy="54508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2. Edit Config file </a:t>
            </a:r>
            <a:endParaRPr lang="en-US" alt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67195" y="2453640"/>
            <a:ext cx="4965700" cy="22809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2250440"/>
            <a:ext cx="5978525" cy="256159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185" y="608330"/>
            <a:ext cx="11367135" cy="705485"/>
          </a:xfrm>
        </p:spPr>
        <p:txBody>
          <a:bodyPr>
            <a:normAutofit/>
          </a:bodyPr>
          <a:p>
            <a:r>
              <a:rPr lang="en-US" altLang="zh-CN"/>
              <a:t>3.Login </a:t>
            </a:r>
            <a:r>
              <a:rPr lang="en-US" altLang="zh-CN"/>
              <a:t>workshop account and Open terminal</a:t>
            </a:r>
            <a:endParaRPr lang="en-US" altLang="zh-CN"/>
          </a:p>
        </p:txBody>
      </p:sp>
      <p:pic>
        <p:nvPicPr>
          <p:cNvPr id="18" name="图片 17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/>
          <a:srcRect r="-670" b="36754"/>
          <a:stretch>
            <a:fillRect/>
          </a:stretch>
        </p:blipFill>
        <p:spPr>
          <a:xfrm>
            <a:off x="7556500" y="2420620"/>
            <a:ext cx="4187190" cy="857250"/>
          </a:xfrm>
          <a:prstGeom prst="rect">
            <a:avLst/>
          </a:prstGeom>
        </p:spPr>
      </p:pic>
      <p:pic>
        <p:nvPicPr>
          <p:cNvPr id="4" name="内容占位符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943215" y="4249420"/>
            <a:ext cx="380047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1995" y="5601970"/>
            <a:ext cx="2486025" cy="2381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775" y="1944370"/>
            <a:ext cx="6353175" cy="36576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264230"/>
            <a:ext cx="10969200" cy="705600"/>
          </a:xfrm>
        </p:spPr>
        <p:txBody>
          <a:bodyPr/>
          <a:p>
            <a:r>
              <a:rPr lang="en-US" altLang="zh-CN"/>
              <a:t>Xshell </a:t>
            </a:r>
            <a:endParaRPr lang="en-US" altLang="zh-CN"/>
          </a:p>
        </p:txBody>
      </p:sp>
      <p:pic>
        <p:nvPicPr>
          <p:cNvPr id="9" name="内容占位符 8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36975" y="1661160"/>
            <a:ext cx="4718685" cy="47536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08330" y="11023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 Edit session 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010" y="254000"/>
            <a:ext cx="10968990" cy="5717540"/>
          </a:xfrm>
        </p:spPr>
        <p:txBody>
          <a:bodyPr/>
          <a:p>
            <a:pPr marL="0" indent="0">
              <a:buNone/>
            </a:pPr>
            <a:r>
              <a:rPr lang="en-US" altLang="zh-CN"/>
              <a:t>2. Impart Private Key and enter the username</a:t>
            </a:r>
            <a:endParaRPr lang="en-US" altLang="zh-CN"/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6045" y="1036955"/>
            <a:ext cx="3506470" cy="35064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109085" y="2030095"/>
            <a:ext cx="4396740" cy="152019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002395" y="1621790"/>
            <a:ext cx="3049905" cy="233743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586980" y="4972685"/>
            <a:ext cx="3114675" cy="17240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771140" y="5668645"/>
            <a:ext cx="3333750" cy="581025"/>
          </a:xfrm>
          <a:prstGeom prst="rect">
            <a:avLst/>
          </a:prstGeom>
        </p:spPr>
      </p:pic>
      <p:sp>
        <p:nvSpPr>
          <p:cNvPr id="5" name="右箭头 4"/>
          <p:cNvSpPr/>
          <p:nvPr/>
        </p:nvSpPr>
        <p:spPr>
          <a:xfrm>
            <a:off x="3702685" y="2655570"/>
            <a:ext cx="316865" cy="268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右箭头 5"/>
          <p:cNvSpPr/>
          <p:nvPr>
            <p:custDataLst>
              <p:tags r:id="rId11"/>
            </p:custDataLst>
          </p:nvPr>
        </p:nvSpPr>
        <p:spPr>
          <a:xfrm>
            <a:off x="8595995" y="2655570"/>
            <a:ext cx="316865" cy="268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下箭头 6"/>
          <p:cNvSpPr/>
          <p:nvPr/>
        </p:nvSpPr>
        <p:spPr>
          <a:xfrm>
            <a:off x="9565005" y="4267200"/>
            <a:ext cx="383540" cy="517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左箭头 7"/>
          <p:cNvSpPr/>
          <p:nvPr/>
        </p:nvSpPr>
        <p:spPr>
          <a:xfrm>
            <a:off x="6582410" y="5777230"/>
            <a:ext cx="527050" cy="3638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Windows powershell</a:t>
            </a:r>
            <a:endParaRPr lang="en-US" alt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1855" y="2118995"/>
            <a:ext cx="7901940" cy="32194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Softwares used in file transfer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Cyberduck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Download: </a:t>
            </a:r>
            <a:r>
              <a:rPr lang="en-US" altLang="zh-CN">
                <a:hlinkClick r:id="rId1" action="ppaction://hlinkfile"/>
              </a:rPr>
              <a:t>https://cyberduck.io/</a:t>
            </a:r>
            <a:endParaRPr lang="en-US" altLang="zh-CN"/>
          </a:p>
          <a:p>
            <a:r>
              <a:rPr lang="en-US" altLang="zh-CN"/>
              <a:t>Filezilla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Download: </a:t>
            </a:r>
            <a:r>
              <a:rPr lang="en-US" altLang="zh-CN">
                <a:hlinkClick r:id="rId2" action="ppaction://hlinkfile"/>
              </a:rPr>
              <a:t>https://filezilla-project.org/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7256145" y="1413510"/>
            <a:ext cx="1403985" cy="16459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725670" y="4125595"/>
            <a:ext cx="4600575" cy="69532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1810</Words>
  <Application>WPS 演示</Application>
  <PresentationFormat>宽屏</PresentationFormat>
  <Paragraphs>95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Black Usage</vt:lpstr>
      <vt:lpstr>Softwares used in SSH login</vt:lpstr>
      <vt:lpstr>Visual Code Studio </vt:lpstr>
      <vt:lpstr>2. Edit Config file </vt:lpstr>
      <vt:lpstr>3.Login LMSE and Open terminal</vt:lpstr>
      <vt:lpstr>Xshell </vt:lpstr>
      <vt:lpstr>PowerPoint 演示文稿</vt:lpstr>
      <vt:lpstr>Windows powershell</vt:lpstr>
      <vt:lpstr>Softwares used in file transfer</vt:lpstr>
      <vt:lpstr>Cyberduck</vt:lpstr>
      <vt:lpstr>Filezilla</vt:lpstr>
      <vt:lpstr>PowerPoint 演示文稿</vt:lpstr>
      <vt:lpstr>Black Using Regulation</vt:lpstr>
      <vt:lpstr>LMSE服务器使用守则</vt:lpstr>
      <vt:lpstr>How to check system occupies?</vt:lpstr>
      <vt:lpstr>How to check disk space?</vt:lpstr>
      <vt:lpstr>Useful methods for saving the disk space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❄️</cp:lastModifiedBy>
  <cp:revision>165</cp:revision>
  <dcterms:created xsi:type="dcterms:W3CDTF">2019-06-19T02:08:00Z</dcterms:created>
  <dcterms:modified xsi:type="dcterms:W3CDTF">2025-01-06T04:04:04Z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DA9C9F280D6745579FEF1126194DAF97_11</vt:lpwstr>
  </property>
</Properties>
</file>