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68" r:id="rId4"/>
    <p:sldId id="269" r:id="rId5"/>
    <p:sldId id="270" r:id="rId6"/>
    <p:sldId id="290" r:id="rId7"/>
    <p:sldId id="262" r:id="rId8"/>
    <p:sldId id="287" r:id="rId9"/>
    <p:sldId id="288" r:id="rId10"/>
    <p:sldId id="263" r:id="rId11"/>
    <p:sldId id="291" r:id="rId12"/>
    <p:sldId id="266" r:id="rId13"/>
    <p:sldId id="265" r:id="rId14"/>
    <p:sldId id="264" r:id="rId15"/>
    <p:sldId id="267" r:id="rId16"/>
    <p:sldId id="275" r:id="rId17"/>
    <p:sldId id="322" r:id="rId18"/>
    <p:sldId id="323" r:id="rId19"/>
    <p:sldId id="271" r:id="rId20"/>
    <p:sldId id="276" r:id="rId21"/>
    <p:sldId id="324" r:id="rId22"/>
    <p:sldId id="272" r:id="rId23"/>
    <p:sldId id="277" r:id="rId24"/>
    <p:sldId id="278" r:id="rId25"/>
    <p:sldId id="279" r:id="rId26"/>
    <p:sldId id="280" r:id="rId27"/>
    <p:sldId id="292" r:id="rId28"/>
    <p:sldId id="273" r:id="rId29"/>
    <p:sldId id="281" r:id="rId30"/>
    <p:sldId id="282" r:id="rId31"/>
    <p:sldId id="283" r:id="rId32"/>
    <p:sldId id="294" r:id="rId33"/>
    <p:sldId id="274" r:id="rId34"/>
    <p:sldId id="296" r:id="rId35"/>
    <p:sldId id="284" r:id="rId36"/>
    <p:sldId id="295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583"/>
            <a:ext cx="9144000" cy="2387600"/>
          </a:xfrm>
        </p:spPr>
        <p:txBody>
          <a:bodyPr anchor="ctr" anchorCtr="0"/>
          <a:lstStyle/>
          <a:p>
            <a:r>
              <a:rPr lang="en-US" altLang="en-GB" sz="4400">
                <a:latin typeface="Times New Roman" panose="02020603050405020304" charset="0"/>
                <a:cs typeface="Times New Roman" panose="02020603050405020304" charset="0"/>
              </a:rPr>
              <a:t>Gene Family 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7880" y="3916045"/>
            <a:ext cx="6294120" cy="2221230"/>
          </a:xfrm>
        </p:spPr>
        <p:txBody>
          <a:bodyPr>
            <a:noAutofit/>
          </a:bodyPr>
          <a:lstStyle/>
          <a:p>
            <a:pPr algn="ctr"/>
            <a:r>
              <a:rPr lang="en-US" altLang="en-GB" dirty="0">
                <a:latin typeface="Times New Roman" panose="02020603050405020304" charset="0"/>
                <a:cs typeface="Times New Roman" panose="02020603050405020304" charset="0"/>
              </a:rPr>
              <a:t>Presented by</a:t>
            </a:r>
            <a:br>
              <a:rPr lang="en-US" altLang="en-GB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dirty="0">
                <a:latin typeface="Times New Roman" panose="02020603050405020304" charset="0"/>
                <a:cs typeface="Times New Roman" panose="02020603050405020304" charset="0"/>
              </a:rPr>
              <a:t>Kishor Kumar Sarker</a:t>
            </a:r>
            <a:br>
              <a:rPr lang="en-US" altLang="en-GB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dirty="0">
                <a:latin typeface="Times New Roman" panose="02020603050405020304" charset="0"/>
                <a:cs typeface="Times New Roman" panose="02020603050405020304" charset="0"/>
              </a:rPr>
              <a:t>Lab of Molecular Systematics and Ecology</a:t>
            </a:r>
            <a:br>
              <a:rPr lang="en-US" altLang="en-GB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dirty="0">
                <a:latin typeface="Times New Roman" panose="02020603050405020304" charset="0"/>
                <a:cs typeface="Times New Roman" panose="02020603050405020304" charset="0"/>
              </a:rPr>
              <a:t>Shanghai Ocean University</a:t>
            </a:r>
            <a:br>
              <a:rPr lang="en-US" altLang="en-GB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2025.01.09</a:t>
            </a:r>
            <a:endParaRPr lang="en-US" altLang="en-GB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GB" sz="489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Rapid expansion and contraction</a:t>
            </a:r>
            <a:endParaRPr lang="en-US" altLang="en-GB" sz="489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95" y="1543685"/>
            <a:ext cx="9763125" cy="481774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855470" y="6099175"/>
            <a:ext cx="116205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408285" cy="63893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GB" sz="4890">
                <a:latin typeface="Times New Roman" panose="02020603050405020304" charset="0"/>
                <a:cs typeface="Times New Roman" panose="02020603050405020304" charset="0"/>
                <a:sym typeface="+mn-ea"/>
              </a:rPr>
              <a:t>Lets meet with CAFE!</a:t>
            </a:r>
            <a:endParaRPr lang="en-GB" altLang="en-US" sz="489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690" y="2239010"/>
            <a:ext cx="10039350" cy="3524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How CAFE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8215"/>
          </a:xfrm>
        </p:spPr>
        <p:txBody>
          <a:bodyPr/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CAFE (Computational Analysis of gene Family Evolution) inferences both the direction and size of evolutionarily significant changes in gene family size in a phylogenetic context.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probabilistic model adopted in CAFE was introduced by Hahn et al. (2005)</a:t>
            </a: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uses a random birth and death process to model gene gain and loss along each lineage of a phylogenetic tree.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GB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3168650" y="5492750"/>
            <a:ext cx="794385" cy="4171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A-1</a:t>
            </a:r>
          </a:p>
        </p:txBody>
      </p:sp>
      <p:sp>
        <p:nvSpPr>
          <p:cNvPr id="5" name="Rectangles 4"/>
          <p:cNvSpPr/>
          <p:nvPr/>
        </p:nvSpPr>
        <p:spPr>
          <a:xfrm>
            <a:off x="4385945" y="5492750"/>
            <a:ext cx="794385" cy="4171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</a:t>
            </a:r>
          </a:p>
        </p:txBody>
      </p:sp>
      <p:sp>
        <p:nvSpPr>
          <p:cNvPr id="6" name="Rectangles 5"/>
          <p:cNvSpPr/>
          <p:nvPr/>
        </p:nvSpPr>
        <p:spPr>
          <a:xfrm>
            <a:off x="5603240" y="5492750"/>
            <a:ext cx="794385" cy="4171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A+1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9915" y="4988560"/>
            <a:ext cx="3275330" cy="0"/>
          </a:xfrm>
          <a:prstGeom prst="straightConnector1">
            <a:avLst/>
          </a:prstGeom>
          <a:ln w="254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Rectangles 9"/>
          <p:cNvSpPr/>
          <p:nvPr/>
        </p:nvSpPr>
        <p:spPr>
          <a:xfrm>
            <a:off x="3176270" y="4571365"/>
            <a:ext cx="3113405" cy="41719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t</a:t>
            </a:r>
          </a:p>
        </p:txBody>
      </p:sp>
      <p:cxnSp>
        <p:nvCxnSpPr>
          <p:cNvPr id="12" name="Straight Arrow Connector 11"/>
          <p:cNvCxnSpPr>
            <a:stCxn id="4" idx="3"/>
            <a:endCxn id="5" idx="1"/>
          </p:cNvCxnSpPr>
          <p:nvPr/>
        </p:nvCxnSpPr>
        <p:spPr>
          <a:xfrm>
            <a:off x="3963035" y="5701665"/>
            <a:ext cx="42291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80330" y="5701665"/>
            <a:ext cx="42291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Curved Down Arrow 17"/>
          <p:cNvSpPr/>
          <p:nvPr/>
        </p:nvSpPr>
        <p:spPr>
          <a:xfrm>
            <a:off x="4641215" y="5173345"/>
            <a:ext cx="407035" cy="261620"/>
          </a:xfrm>
          <a:prstGeom prst="curvedDownArrow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10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66085"/>
          </a:xfrm>
        </p:spPr>
        <p:txBody>
          <a:bodyPr>
            <a:normAutofit lnSpcReduction="10000"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CAFE’s main inputs are a Newick description of a rooted and bifurcating phylogenetic tree (including branch lengths in units of time) </a:t>
            </a:r>
          </a:p>
          <a:p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 data file containing the gene family sizes for the extant taxa</a:t>
            </a:r>
          </a:p>
          <a:p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sym typeface="+mn-ea"/>
              </a:rPr>
              <a:t>A third input is lamda(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ɤ)</a:t>
            </a:r>
            <a:r>
              <a:rPr lang="en-US" altLang="en-GB" sz="2400">
                <a:sym typeface="+mn-ea"/>
              </a:rPr>
              <a:t>, which is the probability of both gene gain and loss per gene per unit time in the phylogeny</a:t>
            </a:r>
            <a:endParaRPr lang="en-US" altLang="en-GB" sz="2400"/>
          </a:p>
          <a:p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Running CAFE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1. Prepare Database</a:t>
            </a: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Prerequisite</a:t>
            </a: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- Select closely related 10 species or more</a:t>
            </a:r>
          </a:p>
          <a:p>
            <a:pPr marL="0" indent="0">
              <a:buNone/>
            </a:pP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- Extract proteins using the genome and gff file using gffread software</a:t>
            </a:r>
          </a:p>
          <a:p>
            <a:pPr marL="0" indent="0">
              <a:buNone/>
            </a:pPr>
            <a:endParaRPr lang="en-US" altLang="en-GB" sz="2400"/>
          </a:p>
          <a:p>
            <a:pPr marL="0" indent="0">
              <a:buNone/>
            </a:pP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gffread genomic.gff -g genome.fa -x cds.fa -y pep.fa</a:t>
            </a:r>
          </a:p>
          <a:p>
            <a:pPr marL="0" indent="0">
              <a:buNone/>
            </a:pPr>
            <a:endParaRPr lang="en-US" altLang="en-GB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-Pick the longest isoform  from each species</a:t>
            </a:r>
            <a:br>
              <a:rPr lang="en-US" altLang="en-GB" sz="2400"/>
            </a:br>
            <a:br>
              <a:rPr lang="en-US" altLang="en-GB" sz="2400"/>
            </a:b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python /home/tools/genome/annotools/pick_longest_isoform_for_gff.py -gff species.gff -fa species.pep -o </a:t>
            </a:r>
            <a:r>
              <a:rPr lang="en-US" altLang="en-GB" sz="2400">
                <a:latin typeface="Consolas" panose="020B0609020204030204" charset="0"/>
                <a:cs typeface="Consolas" panose="020B0609020204030204" charset="0"/>
                <a:sym typeface="+mn-ea"/>
              </a:rPr>
              <a:t>species.pep.longest.fa</a:t>
            </a:r>
          </a:p>
          <a:p>
            <a:pPr marL="0" indent="0">
              <a:buNone/>
            </a:pPr>
            <a:endParaRPr lang="en-US" altLang="en-GB" sz="2400">
              <a:latin typeface="Consolas" panose="020B0609020204030204" charset="0"/>
              <a:cs typeface="Consolas" panose="020B0609020204030204" charset="0"/>
              <a:sym typeface="+mn-ea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-Convert all the file name according to the species name</a:t>
            </a:r>
          </a:p>
          <a:p>
            <a:pPr marL="0" indent="0">
              <a:buNone/>
            </a:pP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-Concatenate all the *.pep file into a single file for blast.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What will happen you don’t pick longest isoforms?</a:t>
            </a:r>
          </a:p>
          <a:p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10945" y="2691765"/>
            <a:ext cx="1201420" cy="10160"/>
          </a:xfrm>
          <a:prstGeom prst="line">
            <a:avLst/>
          </a:prstGeom>
          <a:ln w="4762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344420" y="2536825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509520" y="2536825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534660" y="2536825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699760" y="2536825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649085" y="2536825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14185" y="2536825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2050" y="3486785"/>
            <a:ext cx="3004185" cy="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10945" y="4369435"/>
            <a:ext cx="901065" cy="889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179320" y="333756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344420" y="333756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534660" y="333756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014220" y="422529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483985" y="422529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69560" y="333756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179320" y="422529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649085" y="4225290"/>
            <a:ext cx="165100" cy="300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36080" y="4378325"/>
            <a:ext cx="1578610" cy="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90625" y="3459480"/>
            <a:ext cx="1096010" cy="762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02230" y="2701925"/>
            <a:ext cx="3004185" cy="0"/>
          </a:xfrm>
          <a:prstGeom prst="line">
            <a:avLst/>
          </a:prstGeom>
          <a:ln w="4762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21500" y="2701925"/>
            <a:ext cx="1578610" cy="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Rectangles 29"/>
          <p:cNvSpPr/>
          <p:nvPr/>
        </p:nvSpPr>
        <p:spPr>
          <a:xfrm>
            <a:off x="8760460" y="2546985"/>
            <a:ext cx="823595" cy="290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ISO1</a:t>
            </a:r>
          </a:p>
        </p:txBody>
      </p:sp>
      <p:sp>
        <p:nvSpPr>
          <p:cNvPr id="32" name="Rectangles 31"/>
          <p:cNvSpPr/>
          <p:nvPr/>
        </p:nvSpPr>
        <p:spPr>
          <a:xfrm>
            <a:off x="8724900" y="3337560"/>
            <a:ext cx="823595" cy="290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ISO2</a:t>
            </a:r>
          </a:p>
        </p:txBody>
      </p:sp>
      <p:sp>
        <p:nvSpPr>
          <p:cNvPr id="33" name="Rectangles 32"/>
          <p:cNvSpPr/>
          <p:nvPr/>
        </p:nvSpPr>
        <p:spPr>
          <a:xfrm>
            <a:off x="8724900" y="4235450"/>
            <a:ext cx="823595" cy="290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ISO3</a:t>
            </a:r>
          </a:p>
        </p:txBody>
      </p:sp>
      <p:sp>
        <p:nvSpPr>
          <p:cNvPr id="35" name="Rectangles 34"/>
          <p:cNvSpPr/>
          <p:nvPr/>
        </p:nvSpPr>
        <p:spPr>
          <a:xfrm>
            <a:off x="9931400" y="2556510"/>
            <a:ext cx="823595" cy="290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44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6" name="Rectangles 35"/>
          <p:cNvSpPr/>
          <p:nvPr/>
        </p:nvSpPr>
        <p:spPr>
          <a:xfrm>
            <a:off x="9780270" y="3347720"/>
            <a:ext cx="823595" cy="290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44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charset="0"/>
              </a:rPr>
              <a:t>×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9711055" y="4236085"/>
            <a:ext cx="823595" cy="290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4400" i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charset="0"/>
                <a:sym typeface="+mn-ea"/>
              </a:rPr>
              <a:t>×</a:t>
            </a:r>
            <a:endParaRPr lang="en-US" altLang="en-GB" sz="4400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Contd..</a:t>
            </a:r>
          </a:p>
        </p:txBody>
      </p:sp>
      <p:pic>
        <p:nvPicPr>
          <p:cNvPr id="4" name="Content Placeholder 3" descr="Phylogenetic Tree_Kishor 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140" y="1543685"/>
            <a:ext cx="6155055" cy="43516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95805" y="6064885"/>
            <a:ext cx="6360795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Looks like a great result!!!! But Sorry!!!!</a:t>
            </a:r>
          </a:p>
        </p:txBody>
      </p:sp>
      <p:sp>
        <p:nvSpPr>
          <p:cNvPr id="7" name="Multiply 6"/>
          <p:cNvSpPr/>
          <p:nvPr/>
        </p:nvSpPr>
        <p:spPr>
          <a:xfrm>
            <a:off x="858520" y="1428115"/>
            <a:ext cx="7432675" cy="4767580"/>
          </a:xfrm>
          <a:prstGeom prst="mathMultiply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 dirty="0"/>
              <a:t>2. All by all blast</a:t>
            </a:r>
          </a:p>
          <a:p>
            <a:pPr marL="0" indent="0">
              <a:buNone/>
            </a:pPr>
            <a:r>
              <a:rPr lang="en-US" altLang="en-GB" sz="2400" dirty="0"/>
              <a:t>2.1. Preparing the database</a:t>
            </a:r>
          </a:p>
          <a:p>
            <a:pPr marL="0" indent="0">
              <a:buNone/>
            </a:pP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makeblastdb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-in 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makeblastdb_input.fa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-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dbtype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prot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-out 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blastdb</a:t>
            </a:r>
            <a:endParaRPr lang="en-US" altLang="en-GB" sz="2400" dirty="0">
              <a:latin typeface="Consolas" panose="020B0609020204030204" charset="0"/>
              <a:cs typeface="Consolas" panose="020B0609020204030204" charset="0"/>
            </a:endParaRPr>
          </a:p>
          <a:p>
            <a:pPr marL="0" indent="0">
              <a:buNone/>
            </a:pPr>
            <a:endParaRPr lang="en-US" altLang="en-GB" sz="2400" dirty="0">
              <a:latin typeface="Consolas" panose="020B0609020204030204" charset="0"/>
              <a:cs typeface="Consolas" panose="020B0609020204030204" charset="0"/>
            </a:endParaRPr>
          </a:p>
          <a:p>
            <a:pPr marL="0" indent="0">
              <a:buNone/>
            </a:pPr>
            <a:r>
              <a:rPr lang="en-US" altLang="en-GB" sz="2400" dirty="0"/>
              <a:t>2.2 Now blast it!</a:t>
            </a:r>
          </a:p>
          <a:p>
            <a:pPr marL="0" indent="0">
              <a:buNone/>
            </a:pP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blastp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-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num_threads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20 -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db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blastdb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-query 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makeblastdb_input.fa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-</a:t>
            </a:r>
            <a:r>
              <a:rPr lang="en-US" altLang="en-GB" sz="2400" dirty="0" err="1">
                <a:latin typeface="Consolas" panose="020B0609020204030204" charset="0"/>
                <a:cs typeface="Consolas" panose="020B0609020204030204" charset="0"/>
              </a:rPr>
              <a:t>outfmt</a:t>
            </a:r>
            <a:r>
              <a:rPr lang="en-US" altLang="en-GB" sz="2400" dirty="0">
                <a:latin typeface="Consolas" panose="020B0609020204030204" charset="0"/>
                <a:cs typeface="Consolas" panose="020B0609020204030204" charset="0"/>
              </a:rPr>
              <a:t> 7 -seg yes &gt; blast_output.txt &amp;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What is gene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03955" cy="4351655"/>
          </a:xfrm>
        </p:spPr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If</a:t>
            </a:r>
            <a:b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-several similar genes, either in same chromosome or different chromosome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4870" y="1825625"/>
            <a:ext cx="2842895" cy="4351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765" y="2130425"/>
            <a:ext cx="4248150" cy="392430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4859655" y="235648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</a:t>
            </a:r>
            <a:r>
              <a:rPr lang="en-US" altLang="en-GB" baseline="-25000"/>
              <a:t>1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4859655" y="265874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</a:t>
            </a:r>
            <a:r>
              <a:rPr lang="en-US" altLang="en-GB" baseline="-25000"/>
              <a:t>2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4859655" y="430974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</a:t>
            </a:r>
            <a:r>
              <a:rPr lang="en-US" altLang="en-GB" baseline="-25000"/>
              <a:t>3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4859655" y="461200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</a:t>
            </a:r>
            <a:r>
              <a:rPr lang="en-US" altLang="en-GB" baseline="-25000"/>
              <a:t>4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4859655" y="535114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</a:t>
            </a:r>
            <a:r>
              <a:rPr lang="en-US" altLang="en-GB" baseline="-25000"/>
              <a:t>5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517765" y="275526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B</a:t>
            </a:r>
            <a:r>
              <a:rPr lang="en-US" altLang="en-GB" baseline="-25000"/>
              <a:t>1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7416165" y="461200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B</a:t>
            </a:r>
            <a:r>
              <a:rPr lang="en-US" altLang="en-GB" baseline="-25000"/>
              <a:t>2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10902315" y="430974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B</a:t>
            </a:r>
            <a:r>
              <a:rPr lang="en-US" altLang="en-GB" baseline="-25000"/>
              <a:t>3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10902315" y="4914265"/>
            <a:ext cx="451485" cy="3022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B</a:t>
            </a:r>
            <a:r>
              <a:rPr lang="en-US" altLang="en-GB" baseline="-2500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3035"/>
            <a:ext cx="10515600" cy="1073150"/>
          </a:xfrm>
        </p:spPr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52775"/>
            <a:ext cx="10515600" cy="346329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758055" y="1965325"/>
            <a:ext cx="1734820" cy="7169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B1</a:t>
            </a:r>
          </a:p>
        </p:txBody>
      </p:sp>
      <p:sp>
        <p:nvSpPr>
          <p:cNvPr id="7" name="Rectangles 6"/>
          <p:cNvSpPr/>
          <p:nvPr/>
        </p:nvSpPr>
        <p:spPr>
          <a:xfrm>
            <a:off x="2249170" y="1965325"/>
            <a:ext cx="1734820" cy="7169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A1</a:t>
            </a:r>
          </a:p>
        </p:txBody>
      </p:sp>
      <p:sp>
        <p:nvSpPr>
          <p:cNvPr id="8" name="Rectangles 7"/>
          <p:cNvSpPr/>
          <p:nvPr/>
        </p:nvSpPr>
        <p:spPr>
          <a:xfrm>
            <a:off x="7396480" y="1965325"/>
            <a:ext cx="1734820" cy="7169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/>
              <a:t>C1</a:t>
            </a:r>
          </a:p>
        </p:txBody>
      </p:sp>
      <p:sp>
        <p:nvSpPr>
          <p:cNvPr id="20" name="Freeform 19"/>
          <p:cNvSpPr/>
          <p:nvPr/>
        </p:nvSpPr>
        <p:spPr>
          <a:xfrm>
            <a:off x="3119755" y="2420620"/>
            <a:ext cx="5708650" cy="427355"/>
          </a:xfrm>
          <a:custGeom>
            <a:avLst/>
            <a:gdLst>
              <a:gd name="connisteX0" fmla="*/ 0 w 5708650"/>
              <a:gd name="connsiteY0" fmla="*/ 0 h 427566"/>
              <a:gd name="connisteX1" fmla="*/ 77470 w 5708650"/>
              <a:gd name="connsiteY1" fmla="*/ 48260 h 427566"/>
              <a:gd name="connisteX2" fmla="*/ 154940 w 5708650"/>
              <a:gd name="connsiteY2" fmla="*/ 116205 h 427566"/>
              <a:gd name="connisteX3" fmla="*/ 233045 w 5708650"/>
              <a:gd name="connsiteY3" fmla="*/ 165100 h 427566"/>
              <a:gd name="connisteX4" fmla="*/ 310515 w 5708650"/>
              <a:gd name="connsiteY4" fmla="*/ 203835 h 427566"/>
              <a:gd name="connisteX5" fmla="*/ 377825 w 5708650"/>
              <a:gd name="connsiteY5" fmla="*/ 242570 h 427566"/>
              <a:gd name="connisteX6" fmla="*/ 445770 w 5708650"/>
              <a:gd name="connsiteY6" fmla="*/ 281305 h 427566"/>
              <a:gd name="connisteX7" fmla="*/ 523240 w 5708650"/>
              <a:gd name="connsiteY7" fmla="*/ 309880 h 427566"/>
              <a:gd name="connisteX8" fmla="*/ 601345 w 5708650"/>
              <a:gd name="connsiteY8" fmla="*/ 329565 h 427566"/>
              <a:gd name="connisteX9" fmla="*/ 668655 w 5708650"/>
              <a:gd name="connsiteY9" fmla="*/ 339090 h 427566"/>
              <a:gd name="connisteX10" fmla="*/ 736600 w 5708650"/>
              <a:gd name="connsiteY10" fmla="*/ 349250 h 427566"/>
              <a:gd name="connisteX11" fmla="*/ 804545 w 5708650"/>
              <a:gd name="connsiteY11" fmla="*/ 358775 h 427566"/>
              <a:gd name="connisteX12" fmla="*/ 882015 w 5708650"/>
              <a:gd name="connsiteY12" fmla="*/ 368300 h 427566"/>
              <a:gd name="connisteX13" fmla="*/ 949960 w 5708650"/>
              <a:gd name="connsiteY13" fmla="*/ 368300 h 427566"/>
              <a:gd name="connisteX14" fmla="*/ 1017905 w 5708650"/>
              <a:gd name="connsiteY14" fmla="*/ 377825 h 427566"/>
              <a:gd name="connisteX15" fmla="*/ 1104900 w 5708650"/>
              <a:gd name="connsiteY15" fmla="*/ 387985 h 427566"/>
              <a:gd name="connisteX16" fmla="*/ 1172845 w 5708650"/>
              <a:gd name="connsiteY16" fmla="*/ 397510 h 427566"/>
              <a:gd name="connisteX17" fmla="*/ 1240790 w 5708650"/>
              <a:gd name="connsiteY17" fmla="*/ 397510 h 427566"/>
              <a:gd name="connisteX18" fmla="*/ 1308735 w 5708650"/>
              <a:gd name="connsiteY18" fmla="*/ 397510 h 427566"/>
              <a:gd name="connisteX19" fmla="*/ 1386205 w 5708650"/>
              <a:gd name="connsiteY19" fmla="*/ 397510 h 427566"/>
              <a:gd name="connisteX20" fmla="*/ 1454150 w 5708650"/>
              <a:gd name="connsiteY20" fmla="*/ 397510 h 427566"/>
              <a:gd name="connisteX21" fmla="*/ 1531620 w 5708650"/>
              <a:gd name="connsiteY21" fmla="*/ 397510 h 427566"/>
              <a:gd name="connisteX22" fmla="*/ 1609090 w 5708650"/>
              <a:gd name="connsiteY22" fmla="*/ 397510 h 427566"/>
              <a:gd name="connisteX23" fmla="*/ 1686560 w 5708650"/>
              <a:gd name="connsiteY23" fmla="*/ 397510 h 427566"/>
              <a:gd name="connisteX24" fmla="*/ 1754505 w 5708650"/>
              <a:gd name="connsiteY24" fmla="*/ 397510 h 427566"/>
              <a:gd name="connisteX25" fmla="*/ 1831975 w 5708650"/>
              <a:gd name="connsiteY25" fmla="*/ 407035 h 427566"/>
              <a:gd name="connisteX26" fmla="*/ 1899920 w 5708650"/>
              <a:gd name="connsiteY26" fmla="*/ 407035 h 427566"/>
              <a:gd name="connisteX27" fmla="*/ 1967865 w 5708650"/>
              <a:gd name="connsiteY27" fmla="*/ 407035 h 427566"/>
              <a:gd name="connisteX28" fmla="*/ 2035175 w 5708650"/>
              <a:gd name="connsiteY28" fmla="*/ 407035 h 427566"/>
              <a:gd name="connisteX29" fmla="*/ 2112645 w 5708650"/>
              <a:gd name="connsiteY29" fmla="*/ 407035 h 427566"/>
              <a:gd name="connisteX30" fmla="*/ 2180590 w 5708650"/>
              <a:gd name="connsiteY30" fmla="*/ 407035 h 427566"/>
              <a:gd name="connisteX31" fmla="*/ 2258060 w 5708650"/>
              <a:gd name="connsiteY31" fmla="*/ 416560 h 427566"/>
              <a:gd name="connisteX32" fmla="*/ 2345690 w 5708650"/>
              <a:gd name="connsiteY32" fmla="*/ 416560 h 427566"/>
              <a:gd name="connisteX33" fmla="*/ 2423160 w 5708650"/>
              <a:gd name="connsiteY33" fmla="*/ 416560 h 427566"/>
              <a:gd name="connisteX34" fmla="*/ 2491105 w 5708650"/>
              <a:gd name="connsiteY34" fmla="*/ 416560 h 427566"/>
              <a:gd name="connisteX35" fmla="*/ 2568575 w 5708650"/>
              <a:gd name="connsiteY35" fmla="*/ 426720 h 427566"/>
              <a:gd name="connisteX36" fmla="*/ 2636520 w 5708650"/>
              <a:gd name="connsiteY36" fmla="*/ 426720 h 427566"/>
              <a:gd name="connisteX37" fmla="*/ 2703830 w 5708650"/>
              <a:gd name="connsiteY37" fmla="*/ 426720 h 427566"/>
              <a:gd name="connisteX38" fmla="*/ 2781935 w 5708650"/>
              <a:gd name="connsiteY38" fmla="*/ 426720 h 427566"/>
              <a:gd name="connisteX39" fmla="*/ 2859405 w 5708650"/>
              <a:gd name="connsiteY39" fmla="*/ 426720 h 427566"/>
              <a:gd name="connisteX40" fmla="*/ 2926715 w 5708650"/>
              <a:gd name="connsiteY40" fmla="*/ 426720 h 427566"/>
              <a:gd name="connisteX41" fmla="*/ 2994660 w 5708650"/>
              <a:gd name="connsiteY41" fmla="*/ 426720 h 427566"/>
              <a:gd name="connisteX42" fmla="*/ 3072130 w 5708650"/>
              <a:gd name="connsiteY42" fmla="*/ 426720 h 427566"/>
              <a:gd name="connisteX43" fmla="*/ 3140075 w 5708650"/>
              <a:gd name="connsiteY43" fmla="*/ 426720 h 427566"/>
              <a:gd name="connisteX44" fmla="*/ 3208020 w 5708650"/>
              <a:gd name="connsiteY44" fmla="*/ 426720 h 427566"/>
              <a:gd name="connisteX45" fmla="*/ 3285490 w 5708650"/>
              <a:gd name="connsiteY45" fmla="*/ 426720 h 427566"/>
              <a:gd name="connisteX46" fmla="*/ 3362960 w 5708650"/>
              <a:gd name="connsiteY46" fmla="*/ 426720 h 427566"/>
              <a:gd name="connisteX47" fmla="*/ 3440430 w 5708650"/>
              <a:gd name="connsiteY47" fmla="*/ 426720 h 427566"/>
              <a:gd name="connisteX48" fmla="*/ 3517900 w 5708650"/>
              <a:gd name="connsiteY48" fmla="*/ 426720 h 427566"/>
              <a:gd name="connisteX49" fmla="*/ 3585845 w 5708650"/>
              <a:gd name="connsiteY49" fmla="*/ 426720 h 427566"/>
              <a:gd name="connisteX50" fmla="*/ 3653790 w 5708650"/>
              <a:gd name="connsiteY50" fmla="*/ 426720 h 427566"/>
              <a:gd name="connisteX51" fmla="*/ 3721735 w 5708650"/>
              <a:gd name="connsiteY51" fmla="*/ 426720 h 427566"/>
              <a:gd name="connisteX52" fmla="*/ 3789680 w 5708650"/>
              <a:gd name="connsiteY52" fmla="*/ 426720 h 427566"/>
              <a:gd name="connisteX53" fmla="*/ 3857625 w 5708650"/>
              <a:gd name="connsiteY53" fmla="*/ 426720 h 427566"/>
              <a:gd name="connisteX54" fmla="*/ 3935095 w 5708650"/>
              <a:gd name="connsiteY54" fmla="*/ 426720 h 427566"/>
              <a:gd name="connisteX55" fmla="*/ 4003040 w 5708650"/>
              <a:gd name="connsiteY55" fmla="*/ 426720 h 427566"/>
              <a:gd name="connisteX56" fmla="*/ 4070350 w 5708650"/>
              <a:gd name="connsiteY56" fmla="*/ 426720 h 427566"/>
              <a:gd name="connisteX57" fmla="*/ 4148455 w 5708650"/>
              <a:gd name="connsiteY57" fmla="*/ 426720 h 427566"/>
              <a:gd name="connisteX58" fmla="*/ 4215765 w 5708650"/>
              <a:gd name="connsiteY58" fmla="*/ 426720 h 427566"/>
              <a:gd name="connisteX59" fmla="*/ 4283710 w 5708650"/>
              <a:gd name="connsiteY59" fmla="*/ 426720 h 427566"/>
              <a:gd name="connisteX60" fmla="*/ 4351655 w 5708650"/>
              <a:gd name="connsiteY60" fmla="*/ 426720 h 427566"/>
              <a:gd name="connisteX61" fmla="*/ 4419600 w 5708650"/>
              <a:gd name="connsiteY61" fmla="*/ 426720 h 427566"/>
              <a:gd name="connisteX62" fmla="*/ 4487545 w 5708650"/>
              <a:gd name="connsiteY62" fmla="*/ 426720 h 427566"/>
              <a:gd name="connisteX63" fmla="*/ 4555490 w 5708650"/>
              <a:gd name="connsiteY63" fmla="*/ 416560 h 427566"/>
              <a:gd name="connisteX64" fmla="*/ 4632960 w 5708650"/>
              <a:gd name="connsiteY64" fmla="*/ 416560 h 427566"/>
              <a:gd name="connisteX65" fmla="*/ 4700270 w 5708650"/>
              <a:gd name="connsiteY65" fmla="*/ 416560 h 427566"/>
              <a:gd name="connisteX66" fmla="*/ 4768215 w 5708650"/>
              <a:gd name="connsiteY66" fmla="*/ 416560 h 427566"/>
              <a:gd name="connisteX67" fmla="*/ 4836160 w 5708650"/>
              <a:gd name="connsiteY67" fmla="*/ 416560 h 427566"/>
              <a:gd name="connisteX68" fmla="*/ 4904105 w 5708650"/>
              <a:gd name="connsiteY68" fmla="*/ 407035 h 427566"/>
              <a:gd name="connisteX69" fmla="*/ 4972050 w 5708650"/>
              <a:gd name="connsiteY69" fmla="*/ 407035 h 427566"/>
              <a:gd name="connisteX70" fmla="*/ 5039995 w 5708650"/>
              <a:gd name="connsiteY70" fmla="*/ 407035 h 427566"/>
              <a:gd name="connisteX71" fmla="*/ 5107940 w 5708650"/>
              <a:gd name="connsiteY71" fmla="*/ 407035 h 427566"/>
              <a:gd name="connisteX72" fmla="*/ 5175250 w 5708650"/>
              <a:gd name="connsiteY72" fmla="*/ 397510 h 427566"/>
              <a:gd name="connisteX73" fmla="*/ 5243195 w 5708650"/>
              <a:gd name="connsiteY73" fmla="*/ 397510 h 427566"/>
              <a:gd name="connisteX74" fmla="*/ 5311140 w 5708650"/>
              <a:gd name="connsiteY74" fmla="*/ 387985 h 427566"/>
              <a:gd name="connisteX75" fmla="*/ 5388610 w 5708650"/>
              <a:gd name="connsiteY75" fmla="*/ 387985 h 427566"/>
              <a:gd name="connisteX76" fmla="*/ 5466080 w 5708650"/>
              <a:gd name="connsiteY76" fmla="*/ 358775 h 427566"/>
              <a:gd name="connisteX77" fmla="*/ 5534025 w 5708650"/>
              <a:gd name="connsiteY77" fmla="*/ 329565 h 427566"/>
              <a:gd name="connisteX78" fmla="*/ 5601970 w 5708650"/>
              <a:gd name="connsiteY78" fmla="*/ 300355 h 427566"/>
              <a:gd name="connisteX79" fmla="*/ 5640705 w 5708650"/>
              <a:gd name="connsiteY79" fmla="*/ 232410 h 427566"/>
              <a:gd name="connisteX80" fmla="*/ 5708650 w 5708650"/>
              <a:gd name="connsiteY80" fmla="*/ 184150 h 427566"/>
              <a:gd name="connisteX81" fmla="*/ 5640705 w 5708650"/>
              <a:gd name="connsiteY81" fmla="*/ 125730 h 427566"/>
              <a:gd name="connisteX82" fmla="*/ 5572760 w 5708650"/>
              <a:gd name="connsiteY82" fmla="*/ 86995 h 427566"/>
              <a:gd name="connisteX83" fmla="*/ 5504815 w 5708650"/>
              <a:gd name="connsiteY83" fmla="*/ 67945 h 427566"/>
              <a:gd name="connisteX84" fmla="*/ 5436870 w 5708650"/>
              <a:gd name="connsiteY84" fmla="*/ 58420 h 427566"/>
              <a:gd name="connisteX85" fmla="*/ 5359400 w 5708650"/>
              <a:gd name="connsiteY85" fmla="*/ 38735 h 427566"/>
              <a:gd name="connisteX86" fmla="*/ 5291455 w 5708650"/>
              <a:gd name="connsiteY86" fmla="*/ 19685 h 4275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</a:cxnLst>
            <a:rect l="l" t="t" r="r" b="b"/>
            <a:pathLst>
              <a:path w="5708650" h="427567">
                <a:moveTo>
                  <a:pt x="0" y="0"/>
                </a:moveTo>
                <a:cubicBezTo>
                  <a:pt x="13970" y="8255"/>
                  <a:pt x="46355" y="24765"/>
                  <a:pt x="77470" y="48260"/>
                </a:cubicBezTo>
                <a:cubicBezTo>
                  <a:pt x="108585" y="71755"/>
                  <a:pt x="123825" y="92710"/>
                  <a:pt x="154940" y="116205"/>
                </a:cubicBezTo>
                <a:cubicBezTo>
                  <a:pt x="186055" y="139700"/>
                  <a:pt x="201930" y="147320"/>
                  <a:pt x="233045" y="165100"/>
                </a:cubicBezTo>
                <a:cubicBezTo>
                  <a:pt x="264160" y="182880"/>
                  <a:pt x="281305" y="188595"/>
                  <a:pt x="310515" y="203835"/>
                </a:cubicBezTo>
                <a:cubicBezTo>
                  <a:pt x="339725" y="219075"/>
                  <a:pt x="350520" y="227330"/>
                  <a:pt x="377825" y="242570"/>
                </a:cubicBezTo>
                <a:cubicBezTo>
                  <a:pt x="405130" y="257810"/>
                  <a:pt x="416560" y="267970"/>
                  <a:pt x="445770" y="281305"/>
                </a:cubicBezTo>
                <a:cubicBezTo>
                  <a:pt x="474980" y="294640"/>
                  <a:pt x="492125" y="300355"/>
                  <a:pt x="523240" y="309880"/>
                </a:cubicBezTo>
                <a:cubicBezTo>
                  <a:pt x="554355" y="319405"/>
                  <a:pt x="572135" y="323850"/>
                  <a:pt x="601345" y="329565"/>
                </a:cubicBezTo>
                <a:cubicBezTo>
                  <a:pt x="630555" y="335280"/>
                  <a:pt x="641350" y="335280"/>
                  <a:pt x="668655" y="339090"/>
                </a:cubicBezTo>
                <a:cubicBezTo>
                  <a:pt x="695960" y="342900"/>
                  <a:pt x="709295" y="345440"/>
                  <a:pt x="736600" y="349250"/>
                </a:cubicBezTo>
                <a:cubicBezTo>
                  <a:pt x="763905" y="353060"/>
                  <a:pt x="775335" y="354965"/>
                  <a:pt x="804545" y="358775"/>
                </a:cubicBezTo>
                <a:cubicBezTo>
                  <a:pt x="833755" y="362585"/>
                  <a:pt x="852805" y="366395"/>
                  <a:pt x="882015" y="368300"/>
                </a:cubicBezTo>
                <a:cubicBezTo>
                  <a:pt x="911225" y="370205"/>
                  <a:pt x="922655" y="366395"/>
                  <a:pt x="949960" y="368300"/>
                </a:cubicBezTo>
                <a:cubicBezTo>
                  <a:pt x="977265" y="370205"/>
                  <a:pt x="986790" y="374015"/>
                  <a:pt x="1017905" y="377825"/>
                </a:cubicBezTo>
                <a:cubicBezTo>
                  <a:pt x="1049020" y="381635"/>
                  <a:pt x="1073785" y="384175"/>
                  <a:pt x="1104900" y="387985"/>
                </a:cubicBezTo>
                <a:cubicBezTo>
                  <a:pt x="1136015" y="391795"/>
                  <a:pt x="1145540" y="395605"/>
                  <a:pt x="1172845" y="397510"/>
                </a:cubicBezTo>
                <a:cubicBezTo>
                  <a:pt x="1200150" y="399415"/>
                  <a:pt x="1213485" y="397510"/>
                  <a:pt x="1240790" y="397510"/>
                </a:cubicBezTo>
                <a:cubicBezTo>
                  <a:pt x="1268095" y="397510"/>
                  <a:pt x="1279525" y="397510"/>
                  <a:pt x="1308735" y="397510"/>
                </a:cubicBezTo>
                <a:cubicBezTo>
                  <a:pt x="1337945" y="397510"/>
                  <a:pt x="1356995" y="397510"/>
                  <a:pt x="1386205" y="397510"/>
                </a:cubicBezTo>
                <a:cubicBezTo>
                  <a:pt x="1415415" y="397510"/>
                  <a:pt x="1424940" y="397510"/>
                  <a:pt x="1454150" y="397510"/>
                </a:cubicBezTo>
                <a:cubicBezTo>
                  <a:pt x="1483360" y="397510"/>
                  <a:pt x="1500505" y="397510"/>
                  <a:pt x="1531620" y="397510"/>
                </a:cubicBezTo>
                <a:cubicBezTo>
                  <a:pt x="1562735" y="397510"/>
                  <a:pt x="1577975" y="397510"/>
                  <a:pt x="1609090" y="397510"/>
                </a:cubicBezTo>
                <a:cubicBezTo>
                  <a:pt x="1640205" y="397510"/>
                  <a:pt x="1657350" y="397510"/>
                  <a:pt x="1686560" y="397510"/>
                </a:cubicBezTo>
                <a:cubicBezTo>
                  <a:pt x="1715770" y="397510"/>
                  <a:pt x="1725295" y="395605"/>
                  <a:pt x="1754505" y="397510"/>
                </a:cubicBezTo>
                <a:cubicBezTo>
                  <a:pt x="1783715" y="399415"/>
                  <a:pt x="1802765" y="405130"/>
                  <a:pt x="1831975" y="407035"/>
                </a:cubicBezTo>
                <a:cubicBezTo>
                  <a:pt x="1861185" y="408940"/>
                  <a:pt x="1872615" y="407035"/>
                  <a:pt x="1899920" y="407035"/>
                </a:cubicBezTo>
                <a:cubicBezTo>
                  <a:pt x="1927225" y="407035"/>
                  <a:pt x="1940560" y="407035"/>
                  <a:pt x="1967865" y="407035"/>
                </a:cubicBezTo>
                <a:cubicBezTo>
                  <a:pt x="1995170" y="407035"/>
                  <a:pt x="2005965" y="407035"/>
                  <a:pt x="2035175" y="407035"/>
                </a:cubicBezTo>
                <a:cubicBezTo>
                  <a:pt x="2064385" y="407035"/>
                  <a:pt x="2083435" y="407035"/>
                  <a:pt x="2112645" y="407035"/>
                </a:cubicBezTo>
                <a:cubicBezTo>
                  <a:pt x="2141855" y="407035"/>
                  <a:pt x="2151380" y="405130"/>
                  <a:pt x="2180590" y="407035"/>
                </a:cubicBezTo>
                <a:cubicBezTo>
                  <a:pt x="2209800" y="408940"/>
                  <a:pt x="2225040" y="414655"/>
                  <a:pt x="2258060" y="416560"/>
                </a:cubicBezTo>
                <a:cubicBezTo>
                  <a:pt x="2291080" y="418465"/>
                  <a:pt x="2312670" y="416560"/>
                  <a:pt x="2345690" y="416560"/>
                </a:cubicBezTo>
                <a:cubicBezTo>
                  <a:pt x="2378710" y="416560"/>
                  <a:pt x="2393950" y="416560"/>
                  <a:pt x="2423160" y="416560"/>
                </a:cubicBezTo>
                <a:cubicBezTo>
                  <a:pt x="2452370" y="416560"/>
                  <a:pt x="2461895" y="414655"/>
                  <a:pt x="2491105" y="416560"/>
                </a:cubicBezTo>
                <a:cubicBezTo>
                  <a:pt x="2520315" y="418465"/>
                  <a:pt x="2539365" y="424815"/>
                  <a:pt x="2568575" y="426720"/>
                </a:cubicBezTo>
                <a:cubicBezTo>
                  <a:pt x="2597785" y="428625"/>
                  <a:pt x="2609215" y="426720"/>
                  <a:pt x="2636520" y="426720"/>
                </a:cubicBezTo>
                <a:cubicBezTo>
                  <a:pt x="2663825" y="426720"/>
                  <a:pt x="2674620" y="426720"/>
                  <a:pt x="2703830" y="426720"/>
                </a:cubicBezTo>
                <a:cubicBezTo>
                  <a:pt x="2733040" y="426720"/>
                  <a:pt x="2750820" y="426720"/>
                  <a:pt x="2781935" y="426720"/>
                </a:cubicBezTo>
                <a:cubicBezTo>
                  <a:pt x="2813050" y="426720"/>
                  <a:pt x="2830195" y="426720"/>
                  <a:pt x="2859405" y="426720"/>
                </a:cubicBezTo>
                <a:cubicBezTo>
                  <a:pt x="2888615" y="426720"/>
                  <a:pt x="2899410" y="426720"/>
                  <a:pt x="2926715" y="426720"/>
                </a:cubicBezTo>
                <a:cubicBezTo>
                  <a:pt x="2954020" y="426720"/>
                  <a:pt x="2965450" y="426720"/>
                  <a:pt x="2994660" y="426720"/>
                </a:cubicBezTo>
                <a:cubicBezTo>
                  <a:pt x="3023870" y="426720"/>
                  <a:pt x="3042920" y="426720"/>
                  <a:pt x="3072130" y="426720"/>
                </a:cubicBezTo>
                <a:cubicBezTo>
                  <a:pt x="3101340" y="426720"/>
                  <a:pt x="3112770" y="426720"/>
                  <a:pt x="3140075" y="426720"/>
                </a:cubicBezTo>
                <a:cubicBezTo>
                  <a:pt x="3167380" y="426720"/>
                  <a:pt x="3178810" y="426720"/>
                  <a:pt x="3208020" y="426720"/>
                </a:cubicBezTo>
                <a:cubicBezTo>
                  <a:pt x="3237230" y="426720"/>
                  <a:pt x="3254375" y="426720"/>
                  <a:pt x="3285490" y="426720"/>
                </a:cubicBezTo>
                <a:cubicBezTo>
                  <a:pt x="3316605" y="426720"/>
                  <a:pt x="3331845" y="426720"/>
                  <a:pt x="3362960" y="426720"/>
                </a:cubicBezTo>
                <a:cubicBezTo>
                  <a:pt x="3394075" y="426720"/>
                  <a:pt x="3409315" y="426720"/>
                  <a:pt x="3440430" y="426720"/>
                </a:cubicBezTo>
                <a:cubicBezTo>
                  <a:pt x="3471545" y="426720"/>
                  <a:pt x="3488690" y="426720"/>
                  <a:pt x="3517900" y="426720"/>
                </a:cubicBezTo>
                <a:cubicBezTo>
                  <a:pt x="3547110" y="426720"/>
                  <a:pt x="3558540" y="426720"/>
                  <a:pt x="3585845" y="426720"/>
                </a:cubicBezTo>
                <a:cubicBezTo>
                  <a:pt x="3613150" y="426720"/>
                  <a:pt x="3626485" y="426720"/>
                  <a:pt x="3653790" y="426720"/>
                </a:cubicBezTo>
                <a:cubicBezTo>
                  <a:pt x="3681095" y="426720"/>
                  <a:pt x="3694430" y="426720"/>
                  <a:pt x="3721735" y="426720"/>
                </a:cubicBezTo>
                <a:cubicBezTo>
                  <a:pt x="3749040" y="426720"/>
                  <a:pt x="3762375" y="426720"/>
                  <a:pt x="3789680" y="426720"/>
                </a:cubicBezTo>
                <a:cubicBezTo>
                  <a:pt x="3816985" y="426720"/>
                  <a:pt x="3828415" y="426720"/>
                  <a:pt x="3857625" y="426720"/>
                </a:cubicBezTo>
                <a:cubicBezTo>
                  <a:pt x="3886835" y="426720"/>
                  <a:pt x="3905885" y="426720"/>
                  <a:pt x="3935095" y="426720"/>
                </a:cubicBezTo>
                <a:cubicBezTo>
                  <a:pt x="3964305" y="426720"/>
                  <a:pt x="3975735" y="426720"/>
                  <a:pt x="4003040" y="426720"/>
                </a:cubicBezTo>
                <a:cubicBezTo>
                  <a:pt x="4030345" y="426720"/>
                  <a:pt x="4041140" y="426720"/>
                  <a:pt x="4070350" y="426720"/>
                </a:cubicBezTo>
                <a:cubicBezTo>
                  <a:pt x="4099560" y="426720"/>
                  <a:pt x="4119245" y="426720"/>
                  <a:pt x="4148455" y="426720"/>
                </a:cubicBezTo>
                <a:cubicBezTo>
                  <a:pt x="4177665" y="426720"/>
                  <a:pt x="4188460" y="426720"/>
                  <a:pt x="4215765" y="426720"/>
                </a:cubicBezTo>
                <a:cubicBezTo>
                  <a:pt x="4243070" y="426720"/>
                  <a:pt x="4256405" y="426720"/>
                  <a:pt x="4283710" y="426720"/>
                </a:cubicBezTo>
                <a:cubicBezTo>
                  <a:pt x="4311015" y="426720"/>
                  <a:pt x="4324350" y="426720"/>
                  <a:pt x="4351655" y="426720"/>
                </a:cubicBezTo>
                <a:cubicBezTo>
                  <a:pt x="4378960" y="426720"/>
                  <a:pt x="4392295" y="426720"/>
                  <a:pt x="4419600" y="426720"/>
                </a:cubicBezTo>
                <a:cubicBezTo>
                  <a:pt x="4446905" y="426720"/>
                  <a:pt x="4460240" y="428625"/>
                  <a:pt x="4487545" y="426720"/>
                </a:cubicBezTo>
                <a:cubicBezTo>
                  <a:pt x="4514850" y="424815"/>
                  <a:pt x="4526280" y="418465"/>
                  <a:pt x="4555490" y="416560"/>
                </a:cubicBezTo>
                <a:cubicBezTo>
                  <a:pt x="4584700" y="414655"/>
                  <a:pt x="4603750" y="416560"/>
                  <a:pt x="4632960" y="416560"/>
                </a:cubicBezTo>
                <a:cubicBezTo>
                  <a:pt x="4662170" y="416560"/>
                  <a:pt x="4672965" y="416560"/>
                  <a:pt x="4700270" y="416560"/>
                </a:cubicBezTo>
                <a:cubicBezTo>
                  <a:pt x="4727575" y="416560"/>
                  <a:pt x="4740910" y="416560"/>
                  <a:pt x="4768215" y="416560"/>
                </a:cubicBezTo>
                <a:cubicBezTo>
                  <a:pt x="4795520" y="416560"/>
                  <a:pt x="4808855" y="418465"/>
                  <a:pt x="4836160" y="416560"/>
                </a:cubicBezTo>
                <a:cubicBezTo>
                  <a:pt x="4863465" y="414655"/>
                  <a:pt x="4876800" y="408940"/>
                  <a:pt x="4904105" y="407035"/>
                </a:cubicBezTo>
                <a:cubicBezTo>
                  <a:pt x="4931410" y="405130"/>
                  <a:pt x="4944745" y="407035"/>
                  <a:pt x="4972050" y="407035"/>
                </a:cubicBezTo>
                <a:cubicBezTo>
                  <a:pt x="4999355" y="407035"/>
                  <a:pt x="5012690" y="407035"/>
                  <a:pt x="5039995" y="407035"/>
                </a:cubicBezTo>
                <a:cubicBezTo>
                  <a:pt x="5067300" y="407035"/>
                  <a:pt x="5080635" y="408940"/>
                  <a:pt x="5107940" y="407035"/>
                </a:cubicBezTo>
                <a:cubicBezTo>
                  <a:pt x="5135245" y="405130"/>
                  <a:pt x="5147945" y="399415"/>
                  <a:pt x="5175250" y="397510"/>
                </a:cubicBezTo>
                <a:cubicBezTo>
                  <a:pt x="5202555" y="395605"/>
                  <a:pt x="5215890" y="399415"/>
                  <a:pt x="5243195" y="397510"/>
                </a:cubicBezTo>
                <a:cubicBezTo>
                  <a:pt x="5270500" y="395605"/>
                  <a:pt x="5281930" y="389890"/>
                  <a:pt x="5311140" y="387985"/>
                </a:cubicBezTo>
                <a:cubicBezTo>
                  <a:pt x="5340350" y="386080"/>
                  <a:pt x="5357495" y="393700"/>
                  <a:pt x="5388610" y="387985"/>
                </a:cubicBezTo>
                <a:cubicBezTo>
                  <a:pt x="5419725" y="382270"/>
                  <a:pt x="5436870" y="370205"/>
                  <a:pt x="5466080" y="358775"/>
                </a:cubicBezTo>
                <a:cubicBezTo>
                  <a:pt x="5495290" y="347345"/>
                  <a:pt x="5506720" y="340995"/>
                  <a:pt x="5534025" y="329565"/>
                </a:cubicBezTo>
                <a:cubicBezTo>
                  <a:pt x="5561330" y="318135"/>
                  <a:pt x="5580380" y="320040"/>
                  <a:pt x="5601970" y="300355"/>
                </a:cubicBezTo>
                <a:cubicBezTo>
                  <a:pt x="5623560" y="280670"/>
                  <a:pt x="5619115" y="255905"/>
                  <a:pt x="5640705" y="232410"/>
                </a:cubicBezTo>
                <a:cubicBezTo>
                  <a:pt x="5662295" y="208915"/>
                  <a:pt x="5708650" y="205740"/>
                  <a:pt x="5708650" y="184150"/>
                </a:cubicBezTo>
                <a:cubicBezTo>
                  <a:pt x="5708650" y="162560"/>
                  <a:pt x="5668010" y="145415"/>
                  <a:pt x="5640705" y="125730"/>
                </a:cubicBezTo>
                <a:cubicBezTo>
                  <a:pt x="5613400" y="106045"/>
                  <a:pt x="5600065" y="98425"/>
                  <a:pt x="5572760" y="86995"/>
                </a:cubicBezTo>
                <a:cubicBezTo>
                  <a:pt x="5545455" y="75565"/>
                  <a:pt x="5532120" y="73660"/>
                  <a:pt x="5504815" y="67945"/>
                </a:cubicBezTo>
                <a:cubicBezTo>
                  <a:pt x="5477510" y="62230"/>
                  <a:pt x="5466080" y="64135"/>
                  <a:pt x="5436870" y="58420"/>
                </a:cubicBezTo>
                <a:cubicBezTo>
                  <a:pt x="5407660" y="52705"/>
                  <a:pt x="5388610" y="46355"/>
                  <a:pt x="5359400" y="38735"/>
                </a:cubicBezTo>
                <a:cubicBezTo>
                  <a:pt x="5330190" y="31115"/>
                  <a:pt x="5303520" y="22860"/>
                  <a:pt x="5291455" y="1968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1" name="Freeform 20"/>
          <p:cNvSpPr/>
          <p:nvPr/>
        </p:nvSpPr>
        <p:spPr>
          <a:xfrm>
            <a:off x="3090545" y="1362075"/>
            <a:ext cx="2569210" cy="922655"/>
          </a:xfrm>
          <a:custGeom>
            <a:avLst/>
            <a:gdLst>
              <a:gd name="connisteX0" fmla="*/ 0 w 2569384"/>
              <a:gd name="connsiteY0" fmla="*/ 922443 h 922443"/>
              <a:gd name="connisteX1" fmla="*/ 58420 w 2569384"/>
              <a:gd name="connsiteY1" fmla="*/ 787188 h 922443"/>
              <a:gd name="connisteX2" fmla="*/ 106680 w 2569384"/>
              <a:gd name="connsiteY2" fmla="*/ 719243 h 922443"/>
              <a:gd name="connisteX3" fmla="*/ 194310 w 2569384"/>
              <a:gd name="connsiteY3" fmla="*/ 622088 h 922443"/>
              <a:gd name="connisteX4" fmla="*/ 262255 w 2569384"/>
              <a:gd name="connsiteY4" fmla="*/ 573828 h 922443"/>
              <a:gd name="connisteX5" fmla="*/ 358775 w 2569384"/>
              <a:gd name="connsiteY5" fmla="*/ 525568 h 922443"/>
              <a:gd name="connisteX6" fmla="*/ 474980 w 2569384"/>
              <a:gd name="connsiteY6" fmla="*/ 457623 h 922443"/>
              <a:gd name="connisteX7" fmla="*/ 552450 w 2569384"/>
              <a:gd name="connsiteY7" fmla="*/ 389678 h 922443"/>
              <a:gd name="connisteX8" fmla="*/ 649605 w 2569384"/>
              <a:gd name="connsiteY8" fmla="*/ 302683 h 922443"/>
              <a:gd name="connisteX9" fmla="*/ 785495 w 2569384"/>
              <a:gd name="connsiteY9" fmla="*/ 215053 h 922443"/>
              <a:gd name="connisteX10" fmla="*/ 862965 w 2569384"/>
              <a:gd name="connsiteY10" fmla="*/ 176318 h 922443"/>
              <a:gd name="connisteX11" fmla="*/ 930910 w 2569384"/>
              <a:gd name="connsiteY11" fmla="*/ 137583 h 922443"/>
              <a:gd name="connisteX12" fmla="*/ 998220 w 2569384"/>
              <a:gd name="connsiteY12" fmla="*/ 118533 h 922443"/>
              <a:gd name="connisteX13" fmla="*/ 1085850 w 2569384"/>
              <a:gd name="connsiteY13" fmla="*/ 89323 h 922443"/>
              <a:gd name="connisteX14" fmla="*/ 1153795 w 2569384"/>
              <a:gd name="connsiteY14" fmla="*/ 60113 h 922443"/>
              <a:gd name="connisteX15" fmla="*/ 1221740 w 2569384"/>
              <a:gd name="connsiteY15" fmla="*/ 30903 h 922443"/>
              <a:gd name="connisteX16" fmla="*/ 1289050 w 2569384"/>
              <a:gd name="connsiteY16" fmla="*/ 21378 h 922443"/>
              <a:gd name="connisteX17" fmla="*/ 1376680 w 2569384"/>
              <a:gd name="connsiteY17" fmla="*/ 11853 h 922443"/>
              <a:gd name="connisteX18" fmla="*/ 1492885 w 2569384"/>
              <a:gd name="connsiteY18" fmla="*/ 1693 h 922443"/>
              <a:gd name="connisteX19" fmla="*/ 1570355 w 2569384"/>
              <a:gd name="connsiteY19" fmla="*/ 1693 h 922443"/>
              <a:gd name="connisteX20" fmla="*/ 1638300 w 2569384"/>
              <a:gd name="connsiteY20" fmla="*/ 1693 h 922443"/>
              <a:gd name="connisteX21" fmla="*/ 1725295 w 2569384"/>
              <a:gd name="connsiteY21" fmla="*/ 1693 h 922443"/>
              <a:gd name="connisteX22" fmla="*/ 1822450 w 2569384"/>
              <a:gd name="connsiteY22" fmla="*/ 21378 h 922443"/>
              <a:gd name="connisteX23" fmla="*/ 1929130 w 2569384"/>
              <a:gd name="connsiteY23" fmla="*/ 60113 h 922443"/>
              <a:gd name="connisteX24" fmla="*/ 1997075 w 2569384"/>
              <a:gd name="connsiteY24" fmla="*/ 98848 h 922443"/>
              <a:gd name="connisteX25" fmla="*/ 2074545 w 2569384"/>
              <a:gd name="connsiteY25" fmla="*/ 176318 h 922443"/>
              <a:gd name="connisteX26" fmla="*/ 2132330 w 2569384"/>
              <a:gd name="connsiteY26" fmla="*/ 253788 h 922443"/>
              <a:gd name="connisteX27" fmla="*/ 2200275 w 2569384"/>
              <a:gd name="connsiteY27" fmla="*/ 312208 h 922443"/>
              <a:gd name="connisteX28" fmla="*/ 2277745 w 2569384"/>
              <a:gd name="connsiteY28" fmla="*/ 380153 h 922443"/>
              <a:gd name="connisteX29" fmla="*/ 2384425 w 2569384"/>
              <a:gd name="connsiteY29" fmla="*/ 457623 h 922443"/>
              <a:gd name="connisteX30" fmla="*/ 2442845 w 2569384"/>
              <a:gd name="connsiteY30" fmla="*/ 525568 h 922443"/>
              <a:gd name="connisteX31" fmla="*/ 2500630 w 2569384"/>
              <a:gd name="connsiteY31" fmla="*/ 612563 h 922443"/>
              <a:gd name="connisteX32" fmla="*/ 2548890 w 2569384"/>
              <a:gd name="connsiteY32" fmla="*/ 680508 h 922443"/>
              <a:gd name="connisteX33" fmla="*/ 2568575 w 2569384"/>
              <a:gd name="connsiteY33" fmla="*/ 748453 h 922443"/>
              <a:gd name="connisteX34" fmla="*/ 2529840 w 2569384"/>
              <a:gd name="connsiteY34" fmla="*/ 816398 h 92244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rect l="l" t="t" r="r" b="b"/>
            <a:pathLst>
              <a:path w="2569384" h="922443">
                <a:moveTo>
                  <a:pt x="0" y="922443"/>
                </a:moveTo>
                <a:cubicBezTo>
                  <a:pt x="10795" y="897043"/>
                  <a:pt x="36830" y="827828"/>
                  <a:pt x="58420" y="787188"/>
                </a:cubicBezTo>
                <a:cubicBezTo>
                  <a:pt x="80010" y="746548"/>
                  <a:pt x="79375" y="752263"/>
                  <a:pt x="106680" y="719243"/>
                </a:cubicBezTo>
                <a:cubicBezTo>
                  <a:pt x="133985" y="686223"/>
                  <a:pt x="163195" y="651298"/>
                  <a:pt x="194310" y="622088"/>
                </a:cubicBezTo>
                <a:cubicBezTo>
                  <a:pt x="225425" y="592878"/>
                  <a:pt x="229235" y="592878"/>
                  <a:pt x="262255" y="573828"/>
                </a:cubicBezTo>
                <a:cubicBezTo>
                  <a:pt x="295275" y="554778"/>
                  <a:pt x="316230" y="549063"/>
                  <a:pt x="358775" y="525568"/>
                </a:cubicBezTo>
                <a:cubicBezTo>
                  <a:pt x="401320" y="502073"/>
                  <a:pt x="436245" y="484928"/>
                  <a:pt x="474980" y="457623"/>
                </a:cubicBezTo>
                <a:cubicBezTo>
                  <a:pt x="513715" y="430318"/>
                  <a:pt x="517525" y="420793"/>
                  <a:pt x="552450" y="389678"/>
                </a:cubicBezTo>
                <a:cubicBezTo>
                  <a:pt x="587375" y="358563"/>
                  <a:pt x="603250" y="337608"/>
                  <a:pt x="649605" y="302683"/>
                </a:cubicBezTo>
                <a:cubicBezTo>
                  <a:pt x="695960" y="267758"/>
                  <a:pt x="742950" y="240453"/>
                  <a:pt x="785495" y="215053"/>
                </a:cubicBezTo>
                <a:cubicBezTo>
                  <a:pt x="828040" y="189653"/>
                  <a:pt x="833755" y="191558"/>
                  <a:pt x="862965" y="176318"/>
                </a:cubicBezTo>
                <a:cubicBezTo>
                  <a:pt x="892175" y="161078"/>
                  <a:pt x="903605" y="149013"/>
                  <a:pt x="930910" y="137583"/>
                </a:cubicBezTo>
                <a:cubicBezTo>
                  <a:pt x="958215" y="126153"/>
                  <a:pt x="967105" y="128058"/>
                  <a:pt x="998220" y="118533"/>
                </a:cubicBezTo>
                <a:cubicBezTo>
                  <a:pt x="1029335" y="109008"/>
                  <a:pt x="1054735" y="100753"/>
                  <a:pt x="1085850" y="89323"/>
                </a:cubicBezTo>
                <a:cubicBezTo>
                  <a:pt x="1116965" y="77893"/>
                  <a:pt x="1126490" y="71543"/>
                  <a:pt x="1153795" y="60113"/>
                </a:cubicBezTo>
                <a:cubicBezTo>
                  <a:pt x="1181100" y="48683"/>
                  <a:pt x="1194435" y="38523"/>
                  <a:pt x="1221740" y="30903"/>
                </a:cubicBezTo>
                <a:cubicBezTo>
                  <a:pt x="1249045" y="23283"/>
                  <a:pt x="1257935" y="25188"/>
                  <a:pt x="1289050" y="21378"/>
                </a:cubicBezTo>
                <a:cubicBezTo>
                  <a:pt x="1320165" y="17568"/>
                  <a:pt x="1336040" y="15663"/>
                  <a:pt x="1376680" y="11853"/>
                </a:cubicBezTo>
                <a:cubicBezTo>
                  <a:pt x="1417320" y="8043"/>
                  <a:pt x="1454150" y="3598"/>
                  <a:pt x="1492885" y="1693"/>
                </a:cubicBezTo>
                <a:cubicBezTo>
                  <a:pt x="1531620" y="-212"/>
                  <a:pt x="1541145" y="1693"/>
                  <a:pt x="1570355" y="1693"/>
                </a:cubicBezTo>
                <a:cubicBezTo>
                  <a:pt x="1599565" y="1693"/>
                  <a:pt x="1607185" y="1693"/>
                  <a:pt x="1638300" y="1693"/>
                </a:cubicBezTo>
                <a:cubicBezTo>
                  <a:pt x="1669415" y="1693"/>
                  <a:pt x="1688465" y="-2117"/>
                  <a:pt x="1725295" y="1693"/>
                </a:cubicBezTo>
                <a:cubicBezTo>
                  <a:pt x="1762125" y="5503"/>
                  <a:pt x="1781810" y="9948"/>
                  <a:pt x="1822450" y="21378"/>
                </a:cubicBezTo>
                <a:cubicBezTo>
                  <a:pt x="1863090" y="32808"/>
                  <a:pt x="1894205" y="44873"/>
                  <a:pt x="1929130" y="60113"/>
                </a:cubicBezTo>
                <a:cubicBezTo>
                  <a:pt x="1964055" y="75353"/>
                  <a:pt x="1967865" y="75353"/>
                  <a:pt x="1997075" y="98848"/>
                </a:cubicBezTo>
                <a:cubicBezTo>
                  <a:pt x="2026285" y="122343"/>
                  <a:pt x="2047240" y="145203"/>
                  <a:pt x="2074545" y="176318"/>
                </a:cubicBezTo>
                <a:cubicBezTo>
                  <a:pt x="2101850" y="207433"/>
                  <a:pt x="2106930" y="226483"/>
                  <a:pt x="2132330" y="253788"/>
                </a:cubicBezTo>
                <a:cubicBezTo>
                  <a:pt x="2157730" y="281093"/>
                  <a:pt x="2171065" y="286808"/>
                  <a:pt x="2200275" y="312208"/>
                </a:cubicBezTo>
                <a:cubicBezTo>
                  <a:pt x="2229485" y="337608"/>
                  <a:pt x="2240915" y="350943"/>
                  <a:pt x="2277745" y="380153"/>
                </a:cubicBezTo>
                <a:cubicBezTo>
                  <a:pt x="2314575" y="409363"/>
                  <a:pt x="2351405" y="428413"/>
                  <a:pt x="2384425" y="457623"/>
                </a:cubicBezTo>
                <a:cubicBezTo>
                  <a:pt x="2417445" y="486833"/>
                  <a:pt x="2419350" y="494453"/>
                  <a:pt x="2442845" y="525568"/>
                </a:cubicBezTo>
                <a:cubicBezTo>
                  <a:pt x="2466340" y="556683"/>
                  <a:pt x="2479675" y="581448"/>
                  <a:pt x="2500630" y="612563"/>
                </a:cubicBezTo>
                <a:cubicBezTo>
                  <a:pt x="2521585" y="643678"/>
                  <a:pt x="2535555" y="653203"/>
                  <a:pt x="2548890" y="680508"/>
                </a:cubicBezTo>
                <a:cubicBezTo>
                  <a:pt x="2562225" y="707813"/>
                  <a:pt x="2572385" y="721148"/>
                  <a:pt x="2568575" y="748453"/>
                </a:cubicBezTo>
                <a:cubicBezTo>
                  <a:pt x="2564765" y="775758"/>
                  <a:pt x="2538095" y="804333"/>
                  <a:pt x="2529840" y="81639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3" name="Freeform 22"/>
          <p:cNvSpPr/>
          <p:nvPr/>
        </p:nvSpPr>
        <p:spPr>
          <a:xfrm>
            <a:off x="5678805" y="1062990"/>
            <a:ext cx="2802255" cy="1212215"/>
          </a:xfrm>
          <a:custGeom>
            <a:avLst/>
            <a:gdLst>
              <a:gd name="connisteX0" fmla="*/ 0 w 2802549"/>
              <a:gd name="connsiteY0" fmla="*/ 1183216 h 1212426"/>
              <a:gd name="connisteX1" fmla="*/ 67310 w 2802549"/>
              <a:gd name="connsiteY1" fmla="*/ 1057486 h 1212426"/>
              <a:gd name="connisteX2" fmla="*/ 173990 w 2802549"/>
              <a:gd name="connsiteY2" fmla="*/ 853651 h 1212426"/>
              <a:gd name="connisteX3" fmla="*/ 271145 w 2802549"/>
              <a:gd name="connsiteY3" fmla="*/ 698711 h 1212426"/>
              <a:gd name="connisteX4" fmla="*/ 309880 w 2802549"/>
              <a:gd name="connsiteY4" fmla="*/ 602191 h 1212426"/>
              <a:gd name="connisteX5" fmla="*/ 387350 w 2802549"/>
              <a:gd name="connsiteY5" fmla="*/ 524721 h 1212426"/>
              <a:gd name="connisteX6" fmla="*/ 494030 w 2802549"/>
              <a:gd name="connsiteY6" fmla="*/ 388831 h 1212426"/>
              <a:gd name="connisteX7" fmla="*/ 600710 w 2802549"/>
              <a:gd name="connsiteY7" fmla="*/ 311361 h 1212426"/>
              <a:gd name="connisteX8" fmla="*/ 716915 w 2802549"/>
              <a:gd name="connsiteY8" fmla="*/ 243416 h 1212426"/>
              <a:gd name="connisteX9" fmla="*/ 823595 w 2802549"/>
              <a:gd name="connsiteY9" fmla="*/ 175471 h 1212426"/>
              <a:gd name="connisteX10" fmla="*/ 891540 w 2802549"/>
              <a:gd name="connsiteY10" fmla="*/ 136736 h 1212426"/>
              <a:gd name="connisteX11" fmla="*/ 1007745 w 2802549"/>
              <a:gd name="connsiteY11" fmla="*/ 68791 h 1212426"/>
              <a:gd name="connisteX12" fmla="*/ 1114425 w 2802549"/>
              <a:gd name="connsiteY12" fmla="*/ 39581 h 1212426"/>
              <a:gd name="connisteX13" fmla="*/ 1230630 w 2802549"/>
              <a:gd name="connsiteY13" fmla="*/ 20531 h 1212426"/>
              <a:gd name="connisteX14" fmla="*/ 1337310 w 2802549"/>
              <a:gd name="connsiteY14" fmla="*/ 11006 h 1212426"/>
              <a:gd name="connisteX15" fmla="*/ 1433830 w 2802549"/>
              <a:gd name="connsiteY15" fmla="*/ 846 h 1212426"/>
              <a:gd name="connisteX16" fmla="*/ 1501775 w 2802549"/>
              <a:gd name="connsiteY16" fmla="*/ 846 h 1212426"/>
              <a:gd name="connisteX17" fmla="*/ 1617980 w 2802549"/>
              <a:gd name="connsiteY17" fmla="*/ 846 h 1212426"/>
              <a:gd name="connisteX18" fmla="*/ 1724660 w 2802549"/>
              <a:gd name="connsiteY18" fmla="*/ 11006 h 1212426"/>
              <a:gd name="connisteX19" fmla="*/ 1821815 w 2802549"/>
              <a:gd name="connsiteY19" fmla="*/ 20531 h 1212426"/>
              <a:gd name="connisteX20" fmla="*/ 1908810 w 2802549"/>
              <a:gd name="connsiteY20" fmla="*/ 20531 h 1212426"/>
              <a:gd name="connisteX21" fmla="*/ 2015490 w 2802549"/>
              <a:gd name="connsiteY21" fmla="*/ 30056 h 1212426"/>
              <a:gd name="connisteX22" fmla="*/ 2092960 w 2802549"/>
              <a:gd name="connsiteY22" fmla="*/ 49741 h 1212426"/>
              <a:gd name="connisteX23" fmla="*/ 2160905 w 2802549"/>
              <a:gd name="connsiteY23" fmla="*/ 78316 h 1212426"/>
              <a:gd name="connisteX24" fmla="*/ 2228850 w 2802549"/>
              <a:gd name="connsiteY24" fmla="*/ 107526 h 1212426"/>
              <a:gd name="connisteX25" fmla="*/ 2296795 w 2802549"/>
              <a:gd name="connsiteY25" fmla="*/ 146261 h 1212426"/>
              <a:gd name="connisteX26" fmla="*/ 2364740 w 2802549"/>
              <a:gd name="connsiteY26" fmla="*/ 195156 h 1212426"/>
              <a:gd name="connisteX27" fmla="*/ 2451735 w 2802549"/>
              <a:gd name="connsiteY27" fmla="*/ 272626 h 1212426"/>
              <a:gd name="connisteX28" fmla="*/ 2499995 w 2802549"/>
              <a:gd name="connsiteY28" fmla="*/ 350096 h 1212426"/>
              <a:gd name="connisteX29" fmla="*/ 2577465 w 2802549"/>
              <a:gd name="connsiteY29" fmla="*/ 446616 h 1212426"/>
              <a:gd name="connisteX30" fmla="*/ 2626360 w 2802549"/>
              <a:gd name="connsiteY30" fmla="*/ 534246 h 1212426"/>
              <a:gd name="connisteX31" fmla="*/ 2665095 w 2802549"/>
              <a:gd name="connsiteY31" fmla="*/ 602191 h 1212426"/>
              <a:gd name="connisteX32" fmla="*/ 2703830 w 2802549"/>
              <a:gd name="connsiteY32" fmla="*/ 669501 h 1212426"/>
              <a:gd name="connisteX33" fmla="*/ 2742565 w 2802549"/>
              <a:gd name="connsiteY33" fmla="*/ 757131 h 1212426"/>
              <a:gd name="connisteX34" fmla="*/ 2781300 w 2802549"/>
              <a:gd name="connsiteY34" fmla="*/ 844126 h 1212426"/>
              <a:gd name="connisteX35" fmla="*/ 2800350 w 2802549"/>
              <a:gd name="connsiteY35" fmla="*/ 921596 h 1212426"/>
              <a:gd name="connisteX36" fmla="*/ 2800350 w 2802549"/>
              <a:gd name="connsiteY36" fmla="*/ 999066 h 1212426"/>
              <a:gd name="connisteX37" fmla="*/ 2790825 w 2802549"/>
              <a:gd name="connsiteY37" fmla="*/ 1076536 h 1212426"/>
              <a:gd name="connisteX38" fmla="*/ 2761615 w 2802549"/>
              <a:gd name="connsiteY38" fmla="*/ 1144481 h 1212426"/>
              <a:gd name="connisteX39" fmla="*/ 2722880 w 2802549"/>
              <a:gd name="connsiteY39" fmla="*/ 1212426 h 121242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2802550" h="1212427">
                <a:moveTo>
                  <a:pt x="0" y="1183217"/>
                </a:moveTo>
                <a:cubicBezTo>
                  <a:pt x="11430" y="1162262"/>
                  <a:pt x="32385" y="1123527"/>
                  <a:pt x="67310" y="1057487"/>
                </a:cubicBezTo>
                <a:cubicBezTo>
                  <a:pt x="102235" y="991447"/>
                  <a:pt x="133350" y="925407"/>
                  <a:pt x="173990" y="853652"/>
                </a:cubicBezTo>
                <a:cubicBezTo>
                  <a:pt x="214630" y="781897"/>
                  <a:pt x="243840" y="748877"/>
                  <a:pt x="271145" y="698712"/>
                </a:cubicBezTo>
                <a:cubicBezTo>
                  <a:pt x="298450" y="648547"/>
                  <a:pt x="286385" y="637117"/>
                  <a:pt x="309880" y="602192"/>
                </a:cubicBezTo>
                <a:cubicBezTo>
                  <a:pt x="333375" y="567267"/>
                  <a:pt x="350520" y="567267"/>
                  <a:pt x="387350" y="524722"/>
                </a:cubicBezTo>
                <a:cubicBezTo>
                  <a:pt x="424180" y="482177"/>
                  <a:pt x="451485" y="431377"/>
                  <a:pt x="494030" y="388832"/>
                </a:cubicBezTo>
                <a:cubicBezTo>
                  <a:pt x="536575" y="346287"/>
                  <a:pt x="556260" y="340572"/>
                  <a:pt x="600710" y="311362"/>
                </a:cubicBezTo>
                <a:cubicBezTo>
                  <a:pt x="645160" y="282152"/>
                  <a:pt x="672465" y="270722"/>
                  <a:pt x="716915" y="243417"/>
                </a:cubicBezTo>
                <a:cubicBezTo>
                  <a:pt x="761365" y="216112"/>
                  <a:pt x="788670" y="197062"/>
                  <a:pt x="823595" y="175472"/>
                </a:cubicBezTo>
                <a:cubicBezTo>
                  <a:pt x="858520" y="153882"/>
                  <a:pt x="854710" y="158327"/>
                  <a:pt x="891540" y="136737"/>
                </a:cubicBezTo>
                <a:cubicBezTo>
                  <a:pt x="928370" y="115147"/>
                  <a:pt x="963295" y="88477"/>
                  <a:pt x="1007745" y="68792"/>
                </a:cubicBezTo>
                <a:cubicBezTo>
                  <a:pt x="1052195" y="49107"/>
                  <a:pt x="1069975" y="49107"/>
                  <a:pt x="1114425" y="39582"/>
                </a:cubicBezTo>
                <a:cubicBezTo>
                  <a:pt x="1158875" y="30057"/>
                  <a:pt x="1186180" y="26247"/>
                  <a:pt x="1230630" y="20532"/>
                </a:cubicBezTo>
                <a:cubicBezTo>
                  <a:pt x="1275080" y="14817"/>
                  <a:pt x="1296670" y="14817"/>
                  <a:pt x="1337310" y="11007"/>
                </a:cubicBezTo>
                <a:cubicBezTo>
                  <a:pt x="1377950" y="7197"/>
                  <a:pt x="1400810" y="2752"/>
                  <a:pt x="1433830" y="847"/>
                </a:cubicBezTo>
                <a:cubicBezTo>
                  <a:pt x="1466850" y="-1058"/>
                  <a:pt x="1464945" y="847"/>
                  <a:pt x="1501775" y="847"/>
                </a:cubicBezTo>
                <a:cubicBezTo>
                  <a:pt x="1538605" y="847"/>
                  <a:pt x="1573530" y="-1058"/>
                  <a:pt x="1617980" y="847"/>
                </a:cubicBezTo>
                <a:cubicBezTo>
                  <a:pt x="1662430" y="2752"/>
                  <a:pt x="1684020" y="7197"/>
                  <a:pt x="1724660" y="11007"/>
                </a:cubicBezTo>
                <a:cubicBezTo>
                  <a:pt x="1765300" y="14817"/>
                  <a:pt x="1784985" y="18627"/>
                  <a:pt x="1821815" y="20532"/>
                </a:cubicBezTo>
                <a:cubicBezTo>
                  <a:pt x="1858645" y="22437"/>
                  <a:pt x="1870075" y="18627"/>
                  <a:pt x="1908810" y="20532"/>
                </a:cubicBezTo>
                <a:cubicBezTo>
                  <a:pt x="1947545" y="22437"/>
                  <a:pt x="1978660" y="24342"/>
                  <a:pt x="2015490" y="30057"/>
                </a:cubicBezTo>
                <a:cubicBezTo>
                  <a:pt x="2052320" y="35772"/>
                  <a:pt x="2063750" y="40217"/>
                  <a:pt x="2092960" y="49742"/>
                </a:cubicBezTo>
                <a:cubicBezTo>
                  <a:pt x="2122170" y="59267"/>
                  <a:pt x="2133600" y="66887"/>
                  <a:pt x="2160905" y="78317"/>
                </a:cubicBezTo>
                <a:cubicBezTo>
                  <a:pt x="2188210" y="89747"/>
                  <a:pt x="2201545" y="94192"/>
                  <a:pt x="2228850" y="107527"/>
                </a:cubicBezTo>
                <a:cubicBezTo>
                  <a:pt x="2256155" y="120862"/>
                  <a:pt x="2269490" y="128482"/>
                  <a:pt x="2296795" y="146262"/>
                </a:cubicBezTo>
                <a:cubicBezTo>
                  <a:pt x="2324100" y="164042"/>
                  <a:pt x="2333625" y="169757"/>
                  <a:pt x="2364740" y="195157"/>
                </a:cubicBezTo>
                <a:cubicBezTo>
                  <a:pt x="2395855" y="220557"/>
                  <a:pt x="2424430" y="241512"/>
                  <a:pt x="2451735" y="272627"/>
                </a:cubicBezTo>
                <a:cubicBezTo>
                  <a:pt x="2479040" y="303742"/>
                  <a:pt x="2474595" y="315172"/>
                  <a:pt x="2499995" y="350097"/>
                </a:cubicBezTo>
                <a:cubicBezTo>
                  <a:pt x="2525395" y="385022"/>
                  <a:pt x="2552065" y="409787"/>
                  <a:pt x="2577465" y="446617"/>
                </a:cubicBezTo>
                <a:cubicBezTo>
                  <a:pt x="2602865" y="483447"/>
                  <a:pt x="2608580" y="503132"/>
                  <a:pt x="2626360" y="534247"/>
                </a:cubicBezTo>
                <a:cubicBezTo>
                  <a:pt x="2644140" y="565362"/>
                  <a:pt x="2649855" y="574887"/>
                  <a:pt x="2665095" y="602192"/>
                </a:cubicBezTo>
                <a:cubicBezTo>
                  <a:pt x="2680335" y="629497"/>
                  <a:pt x="2688590" y="638387"/>
                  <a:pt x="2703830" y="669502"/>
                </a:cubicBezTo>
                <a:cubicBezTo>
                  <a:pt x="2719070" y="700617"/>
                  <a:pt x="2727325" y="722207"/>
                  <a:pt x="2742565" y="757132"/>
                </a:cubicBezTo>
                <a:cubicBezTo>
                  <a:pt x="2757805" y="792057"/>
                  <a:pt x="2769870" y="811107"/>
                  <a:pt x="2781300" y="844127"/>
                </a:cubicBezTo>
                <a:cubicBezTo>
                  <a:pt x="2792730" y="877147"/>
                  <a:pt x="2796540" y="890482"/>
                  <a:pt x="2800350" y="921597"/>
                </a:cubicBezTo>
                <a:cubicBezTo>
                  <a:pt x="2804160" y="952712"/>
                  <a:pt x="2802255" y="967952"/>
                  <a:pt x="2800350" y="999067"/>
                </a:cubicBezTo>
                <a:cubicBezTo>
                  <a:pt x="2798445" y="1030182"/>
                  <a:pt x="2798445" y="1047327"/>
                  <a:pt x="2790825" y="1076537"/>
                </a:cubicBezTo>
                <a:cubicBezTo>
                  <a:pt x="2783205" y="1105747"/>
                  <a:pt x="2774950" y="1117177"/>
                  <a:pt x="2761615" y="1144482"/>
                </a:cubicBezTo>
                <a:cubicBezTo>
                  <a:pt x="2748280" y="1171787"/>
                  <a:pt x="2729865" y="1200362"/>
                  <a:pt x="2722880" y="121242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5" name="Freeform 24"/>
          <p:cNvSpPr/>
          <p:nvPr/>
        </p:nvSpPr>
        <p:spPr>
          <a:xfrm>
            <a:off x="1674495" y="1809750"/>
            <a:ext cx="1358265" cy="757555"/>
          </a:xfrm>
          <a:custGeom>
            <a:avLst/>
            <a:gdLst>
              <a:gd name="connisteX0" fmla="*/ 1358423 w 1358423"/>
              <a:gd name="connsiteY0" fmla="*/ 465666 h 757343"/>
              <a:gd name="connisteX1" fmla="*/ 1271428 w 1358423"/>
              <a:gd name="connsiteY1" fmla="*/ 407881 h 757343"/>
              <a:gd name="connisteX2" fmla="*/ 1164748 w 1358423"/>
              <a:gd name="connsiteY2" fmla="*/ 349461 h 757343"/>
              <a:gd name="connisteX3" fmla="*/ 1067593 w 1358423"/>
              <a:gd name="connsiteY3" fmla="*/ 310726 h 757343"/>
              <a:gd name="connisteX4" fmla="*/ 999648 w 1358423"/>
              <a:gd name="connsiteY4" fmla="*/ 271991 h 757343"/>
              <a:gd name="connisteX5" fmla="*/ 922178 w 1358423"/>
              <a:gd name="connsiteY5" fmla="*/ 204046 h 757343"/>
              <a:gd name="connisteX6" fmla="*/ 796448 w 1358423"/>
              <a:gd name="connsiteY6" fmla="*/ 126576 h 757343"/>
              <a:gd name="connisteX7" fmla="*/ 689768 w 1358423"/>
              <a:gd name="connsiteY7" fmla="*/ 87841 h 757343"/>
              <a:gd name="connisteX8" fmla="*/ 621823 w 1358423"/>
              <a:gd name="connsiteY8" fmla="*/ 68156 h 757343"/>
              <a:gd name="connisteX9" fmla="*/ 534828 w 1358423"/>
              <a:gd name="connsiteY9" fmla="*/ 39581 h 757343"/>
              <a:gd name="connisteX10" fmla="*/ 466883 w 1358423"/>
              <a:gd name="connsiteY10" fmla="*/ 19896 h 757343"/>
              <a:gd name="connisteX11" fmla="*/ 389413 w 1358423"/>
              <a:gd name="connsiteY11" fmla="*/ 10371 h 757343"/>
              <a:gd name="connisteX12" fmla="*/ 311943 w 1358423"/>
              <a:gd name="connsiteY12" fmla="*/ 846 h 757343"/>
              <a:gd name="connisteX13" fmla="*/ 233838 w 1358423"/>
              <a:gd name="connsiteY13" fmla="*/ 846 h 757343"/>
              <a:gd name="connisteX14" fmla="*/ 166528 w 1358423"/>
              <a:gd name="connsiteY14" fmla="*/ 846 h 757343"/>
              <a:gd name="connisteX15" fmla="*/ 98583 w 1358423"/>
              <a:gd name="connsiteY15" fmla="*/ 10371 h 757343"/>
              <a:gd name="connisteX16" fmla="*/ 40163 w 1358423"/>
              <a:gd name="connsiteY16" fmla="*/ 78316 h 757343"/>
              <a:gd name="connisteX17" fmla="*/ 10953 w 1358423"/>
              <a:gd name="connsiteY17" fmla="*/ 145626 h 757343"/>
              <a:gd name="connisteX18" fmla="*/ 1428 w 1358423"/>
              <a:gd name="connsiteY18" fmla="*/ 213571 h 757343"/>
              <a:gd name="connisteX19" fmla="*/ 1428 w 1358423"/>
              <a:gd name="connsiteY19" fmla="*/ 301201 h 757343"/>
              <a:gd name="connisteX20" fmla="*/ 10953 w 1358423"/>
              <a:gd name="connsiteY20" fmla="*/ 378671 h 757343"/>
              <a:gd name="connisteX21" fmla="*/ 21113 w 1358423"/>
              <a:gd name="connsiteY21" fmla="*/ 446616 h 757343"/>
              <a:gd name="connisteX22" fmla="*/ 69373 w 1358423"/>
              <a:gd name="connsiteY22" fmla="*/ 533611 h 757343"/>
              <a:gd name="connisteX23" fmla="*/ 146843 w 1358423"/>
              <a:gd name="connsiteY23" fmla="*/ 611081 h 757343"/>
              <a:gd name="connisteX24" fmla="*/ 224313 w 1358423"/>
              <a:gd name="connsiteY24" fmla="*/ 659341 h 757343"/>
              <a:gd name="connisteX25" fmla="*/ 301783 w 1358423"/>
              <a:gd name="connsiteY25" fmla="*/ 688551 h 757343"/>
              <a:gd name="connisteX26" fmla="*/ 369728 w 1358423"/>
              <a:gd name="connsiteY26" fmla="*/ 698076 h 757343"/>
              <a:gd name="connisteX27" fmla="*/ 457358 w 1358423"/>
              <a:gd name="connsiteY27" fmla="*/ 727286 h 757343"/>
              <a:gd name="connisteX28" fmla="*/ 534828 w 1358423"/>
              <a:gd name="connsiteY28" fmla="*/ 736811 h 757343"/>
              <a:gd name="connisteX29" fmla="*/ 602138 w 1358423"/>
              <a:gd name="connsiteY29" fmla="*/ 746971 h 757343"/>
              <a:gd name="connisteX30" fmla="*/ 680243 w 1358423"/>
              <a:gd name="connsiteY30" fmla="*/ 746971 h 757343"/>
              <a:gd name="connisteX31" fmla="*/ 757713 w 1358423"/>
              <a:gd name="connsiteY31" fmla="*/ 756496 h 757343"/>
              <a:gd name="connisteX32" fmla="*/ 825023 w 1358423"/>
              <a:gd name="connsiteY32" fmla="*/ 756496 h 757343"/>
              <a:gd name="connisteX33" fmla="*/ 903128 w 1358423"/>
              <a:gd name="connsiteY33" fmla="*/ 756496 h 757343"/>
              <a:gd name="connisteX34" fmla="*/ 970438 w 1358423"/>
              <a:gd name="connsiteY34" fmla="*/ 746971 h 757343"/>
              <a:gd name="connisteX35" fmla="*/ 1038383 w 1358423"/>
              <a:gd name="connsiteY35" fmla="*/ 736811 h 757343"/>
              <a:gd name="connisteX36" fmla="*/ 1106328 w 1358423"/>
              <a:gd name="connsiteY36" fmla="*/ 708236 h 757343"/>
              <a:gd name="connisteX37" fmla="*/ 1183798 w 1358423"/>
              <a:gd name="connsiteY37" fmla="*/ 688551 h 757343"/>
              <a:gd name="connisteX38" fmla="*/ 1251743 w 1358423"/>
              <a:gd name="connsiteY38" fmla="*/ 679026 h 757343"/>
              <a:gd name="connisteX39" fmla="*/ 1319688 w 1358423"/>
              <a:gd name="connsiteY39" fmla="*/ 659341 h 75734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358424" h="757343">
                <a:moveTo>
                  <a:pt x="1358424" y="465667"/>
                </a:moveTo>
                <a:cubicBezTo>
                  <a:pt x="1343184" y="455507"/>
                  <a:pt x="1310164" y="431377"/>
                  <a:pt x="1271429" y="407882"/>
                </a:cubicBezTo>
                <a:cubicBezTo>
                  <a:pt x="1232694" y="384387"/>
                  <a:pt x="1205389" y="369147"/>
                  <a:pt x="1164749" y="349462"/>
                </a:cubicBezTo>
                <a:cubicBezTo>
                  <a:pt x="1124109" y="329777"/>
                  <a:pt x="1100614" y="325967"/>
                  <a:pt x="1067594" y="310727"/>
                </a:cubicBezTo>
                <a:cubicBezTo>
                  <a:pt x="1034574" y="295487"/>
                  <a:pt x="1028859" y="293582"/>
                  <a:pt x="999649" y="271992"/>
                </a:cubicBezTo>
                <a:cubicBezTo>
                  <a:pt x="970439" y="250402"/>
                  <a:pt x="962819" y="233257"/>
                  <a:pt x="922179" y="204047"/>
                </a:cubicBezTo>
                <a:cubicBezTo>
                  <a:pt x="881539" y="174837"/>
                  <a:pt x="842804" y="150072"/>
                  <a:pt x="796449" y="126577"/>
                </a:cubicBezTo>
                <a:cubicBezTo>
                  <a:pt x="750094" y="103082"/>
                  <a:pt x="724694" y="99272"/>
                  <a:pt x="689769" y="87842"/>
                </a:cubicBezTo>
                <a:cubicBezTo>
                  <a:pt x="654844" y="76412"/>
                  <a:pt x="652939" y="77682"/>
                  <a:pt x="621824" y="68157"/>
                </a:cubicBezTo>
                <a:cubicBezTo>
                  <a:pt x="590709" y="58632"/>
                  <a:pt x="565944" y="49107"/>
                  <a:pt x="534829" y="39582"/>
                </a:cubicBezTo>
                <a:cubicBezTo>
                  <a:pt x="503714" y="30057"/>
                  <a:pt x="496094" y="25612"/>
                  <a:pt x="466884" y="19897"/>
                </a:cubicBezTo>
                <a:cubicBezTo>
                  <a:pt x="437674" y="14182"/>
                  <a:pt x="420529" y="14182"/>
                  <a:pt x="389414" y="10372"/>
                </a:cubicBezTo>
                <a:cubicBezTo>
                  <a:pt x="358299" y="6562"/>
                  <a:pt x="343059" y="2752"/>
                  <a:pt x="311944" y="847"/>
                </a:cubicBezTo>
                <a:cubicBezTo>
                  <a:pt x="280829" y="-1058"/>
                  <a:pt x="263049" y="847"/>
                  <a:pt x="233839" y="847"/>
                </a:cubicBezTo>
                <a:cubicBezTo>
                  <a:pt x="204629" y="847"/>
                  <a:pt x="193834" y="-1058"/>
                  <a:pt x="166529" y="847"/>
                </a:cubicBezTo>
                <a:cubicBezTo>
                  <a:pt x="139224" y="2752"/>
                  <a:pt x="123984" y="-4868"/>
                  <a:pt x="98584" y="10372"/>
                </a:cubicBezTo>
                <a:cubicBezTo>
                  <a:pt x="73184" y="25612"/>
                  <a:pt x="57944" y="51012"/>
                  <a:pt x="40164" y="78317"/>
                </a:cubicBezTo>
                <a:cubicBezTo>
                  <a:pt x="22384" y="105622"/>
                  <a:pt x="18574" y="118322"/>
                  <a:pt x="10954" y="145627"/>
                </a:cubicBezTo>
                <a:cubicBezTo>
                  <a:pt x="3334" y="172932"/>
                  <a:pt x="3334" y="182457"/>
                  <a:pt x="1429" y="213572"/>
                </a:cubicBezTo>
                <a:cubicBezTo>
                  <a:pt x="-476" y="244687"/>
                  <a:pt x="-476" y="268182"/>
                  <a:pt x="1429" y="301202"/>
                </a:cubicBezTo>
                <a:cubicBezTo>
                  <a:pt x="3334" y="334222"/>
                  <a:pt x="7144" y="349462"/>
                  <a:pt x="10954" y="378672"/>
                </a:cubicBezTo>
                <a:cubicBezTo>
                  <a:pt x="14764" y="407882"/>
                  <a:pt x="9684" y="415502"/>
                  <a:pt x="21114" y="446617"/>
                </a:cubicBezTo>
                <a:cubicBezTo>
                  <a:pt x="32544" y="477732"/>
                  <a:pt x="43974" y="500592"/>
                  <a:pt x="69374" y="533612"/>
                </a:cubicBezTo>
                <a:cubicBezTo>
                  <a:pt x="94774" y="566632"/>
                  <a:pt x="115729" y="585682"/>
                  <a:pt x="146844" y="611082"/>
                </a:cubicBezTo>
                <a:cubicBezTo>
                  <a:pt x="177959" y="636482"/>
                  <a:pt x="193199" y="644102"/>
                  <a:pt x="224314" y="659342"/>
                </a:cubicBezTo>
                <a:cubicBezTo>
                  <a:pt x="255429" y="674582"/>
                  <a:pt x="272574" y="680932"/>
                  <a:pt x="301784" y="688552"/>
                </a:cubicBezTo>
                <a:cubicBezTo>
                  <a:pt x="330994" y="696172"/>
                  <a:pt x="338614" y="690457"/>
                  <a:pt x="369729" y="698077"/>
                </a:cubicBezTo>
                <a:cubicBezTo>
                  <a:pt x="400844" y="705697"/>
                  <a:pt x="424339" y="719667"/>
                  <a:pt x="457359" y="727287"/>
                </a:cubicBezTo>
                <a:cubicBezTo>
                  <a:pt x="490379" y="734907"/>
                  <a:pt x="505619" y="733002"/>
                  <a:pt x="534829" y="736812"/>
                </a:cubicBezTo>
                <a:cubicBezTo>
                  <a:pt x="564039" y="740622"/>
                  <a:pt x="572929" y="745067"/>
                  <a:pt x="602139" y="746972"/>
                </a:cubicBezTo>
                <a:cubicBezTo>
                  <a:pt x="631349" y="748877"/>
                  <a:pt x="649129" y="745067"/>
                  <a:pt x="680244" y="746972"/>
                </a:cubicBezTo>
                <a:cubicBezTo>
                  <a:pt x="711359" y="748877"/>
                  <a:pt x="728504" y="754592"/>
                  <a:pt x="757714" y="756497"/>
                </a:cubicBezTo>
                <a:cubicBezTo>
                  <a:pt x="786924" y="758402"/>
                  <a:pt x="795814" y="756497"/>
                  <a:pt x="825024" y="756497"/>
                </a:cubicBezTo>
                <a:cubicBezTo>
                  <a:pt x="854234" y="756497"/>
                  <a:pt x="873919" y="758402"/>
                  <a:pt x="903129" y="756497"/>
                </a:cubicBezTo>
                <a:cubicBezTo>
                  <a:pt x="932339" y="754592"/>
                  <a:pt x="943134" y="750782"/>
                  <a:pt x="970439" y="746972"/>
                </a:cubicBezTo>
                <a:cubicBezTo>
                  <a:pt x="997744" y="743162"/>
                  <a:pt x="1011079" y="744432"/>
                  <a:pt x="1038384" y="736812"/>
                </a:cubicBezTo>
                <a:cubicBezTo>
                  <a:pt x="1065689" y="729192"/>
                  <a:pt x="1077119" y="717762"/>
                  <a:pt x="1106329" y="708237"/>
                </a:cubicBezTo>
                <a:cubicBezTo>
                  <a:pt x="1135539" y="698712"/>
                  <a:pt x="1154589" y="694267"/>
                  <a:pt x="1183799" y="688552"/>
                </a:cubicBezTo>
                <a:cubicBezTo>
                  <a:pt x="1213009" y="682837"/>
                  <a:pt x="1224439" y="684742"/>
                  <a:pt x="1251744" y="679027"/>
                </a:cubicBezTo>
                <a:cubicBezTo>
                  <a:pt x="1279049" y="673312"/>
                  <a:pt x="1307624" y="663152"/>
                  <a:pt x="1319689" y="659342"/>
                </a:cubicBezTo>
              </a:path>
            </a:pathLst>
          </a:cu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6" name="Freeform 25"/>
          <p:cNvSpPr/>
          <p:nvPr/>
        </p:nvSpPr>
        <p:spPr>
          <a:xfrm>
            <a:off x="4152265" y="1809750"/>
            <a:ext cx="1358265" cy="757555"/>
          </a:xfrm>
          <a:custGeom>
            <a:avLst/>
            <a:gdLst>
              <a:gd name="connisteX0" fmla="*/ 1358423 w 1358423"/>
              <a:gd name="connsiteY0" fmla="*/ 465666 h 757343"/>
              <a:gd name="connisteX1" fmla="*/ 1271428 w 1358423"/>
              <a:gd name="connsiteY1" fmla="*/ 407881 h 757343"/>
              <a:gd name="connisteX2" fmla="*/ 1164748 w 1358423"/>
              <a:gd name="connsiteY2" fmla="*/ 349461 h 757343"/>
              <a:gd name="connisteX3" fmla="*/ 1067593 w 1358423"/>
              <a:gd name="connsiteY3" fmla="*/ 310726 h 757343"/>
              <a:gd name="connisteX4" fmla="*/ 999648 w 1358423"/>
              <a:gd name="connsiteY4" fmla="*/ 271991 h 757343"/>
              <a:gd name="connisteX5" fmla="*/ 922178 w 1358423"/>
              <a:gd name="connsiteY5" fmla="*/ 204046 h 757343"/>
              <a:gd name="connisteX6" fmla="*/ 796448 w 1358423"/>
              <a:gd name="connsiteY6" fmla="*/ 126576 h 757343"/>
              <a:gd name="connisteX7" fmla="*/ 689768 w 1358423"/>
              <a:gd name="connsiteY7" fmla="*/ 87841 h 757343"/>
              <a:gd name="connisteX8" fmla="*/ 621823 w 1358423"/>
              <a:gd name="connsiteY8" fmla="*/ 68156 h 757343"/>
              <a:gd name="connisteX9" fmla="*/ 534828 w 1358423"/>
              <a:gd name="connsiteY9" fmla="*/ 39581 h 757343"/>
              <a:gd name="connisteX10" fmla="*/ 466883 w 1358423"/>
              <a:gd name="connsiteY10" fmla="*/ 19896 h 757343"/>
              <a:gd name="connisteX11" fmla="*/ 389413 w 1358423"/>
              <a:gd name="connsiteY11" fmla="*/ 10371 h 757343"/>
              <a:gd name="connisteX12" fmla="*/ 311943 w 1358423"/>
              <a:gd name="connsiteY12" fmla="*/ 846 h 757343"/>
              <a:gd name="connisteX13" fmla="*/ 233838 w 1358423"/>
              <a:gd name="connsiteY13" fmla="*/ 846 h 757343"/>
              <a:gd name="connisteX14" fmla="*/ 166528 w 1358423"/>
              <a:gd name="connsiteY14" fmla="*/ 846 h 757343"/>
              <a:gd name="connisteX15" fmla="*/ 98583 w 1358423"/>
              <a:gd name="connsiteY15" fmla="*/ 10371 h 757343"/>
              <a:gd name="connisteX16" fmla="*/ 40163 w 1358423"/>
              <a:gd name="connsiteY16" fmla="*/ 78316 h 757343"/>
              <a:gd name="connisteX17" fmla="*/ 10953 w 1358423"/>
              <a:gd name="connsiteY17" fmla="*/ 145626 h 757343"/>
              <a:gd name="connisteX18" fmla="*/ 1428 w 1358423"/>
              <a:gd name="connsiteY18" fmla="*/ 213571 h 757343"/>
              <a:gd name="connisteX19" fmla="*/ 1428 w 1358423"/>
              <a:gd name="connsiteY19" fmla="*/ 301201 h 757343"/>
              <a:gd name="connisteX20" fmla="*/ 10953 w 1358423"/>
              <a:gd name="connsiteY20" fmla="*/ 378671 h 757343"/>
              <a:gd name="connisteX21" fmla="*/ 21113 w 1358423"/>
              <a:gd name="connsiteY21" fmla="*/ 446616 h 757343"/>
              <a:gd name="connisteX22" fmla="*/ 69373 w 1358423"/>
              <a:gd name="connsiteY22" fmla="*/ 533611 h 757343"/>
              <a:gd name="connisteX23" fmla="*/ 146843 w 1358423"/>
              <a:gd name="connsiteY23" fmla="*/ 611081 h 757343"/>
              <a:gd name="connisteX24" fmla="*/ 224313 w 1358423"/>
              <a:gd name="connsiteY24" fmla="*/ 659341 h 757343"/>
              <a:gd name="connisteX25" fmla="*/ 301783 w 1358423"/>
              <a:gd name="connsiteY25" fmla="*/ 688551 h 757343"/>
              <a:gd name="connisteX26" fmla="*/ 369728 w 1358423"/>
              <a:gd name="connsiteY26" fmla="*/ 698076 h 757343"/>
              <a:gd name="connisteX27" fmla="*/ 457358 w 1358423"/>
              <a:gd name="connsiteY27" fmla="*/ 727286 h 757343"/>
              <a:gd name="connisteX28" fmla="*/ 534828 w 1358423"/>
              <a:gd name="connsiteY28" fmla="*/ 736811 h 757343"/>
              <a:gd name="connisteX29" fmla="*/ 602138 w 1358423"/>
              <a:gd name="connsiteY29" fmla="*/ 746971 h 757343"/>
              <a:gd name="connisteX30" fmla="*/ 680243 w 1358423"/>
              <a:gd name="connsiteY30" fmla="*/ 746971 h 757343"/>
              <a:gd name="connisteX31" fmla="*/ 757713 w 1358423"/>
              <a:gd name="connsiteY31" fmla="*/ 756496 h 757343"/>
              <a:gd name="connisteX32" fmla="*/ 825023 w 1358423"/>
              <a:gd name="connsiteY32" fmla="*/ 756496 h 757343"/>
              <a:gd name="connisteX33" fmla="*/ 903128 w 1358423"/>
              <a:gd name="connsiteY33" fmla="*/ 756496 h 757343"/>
              <a:gd name="connisteX34" fmla="*/ 970438 w 1358423"/>
              <a:gd name="connsiteY34" fmla="*/ 746971 h 757343"/>
              <a:gd name="connisteX35" fmla="*/ 1038383 w 1358423"/>
              <a:gd name="connsiteY35" fmla="*/ 736811 h 757343"/>
              <a:gd name="connisteX36" fmla="*/ 1106328 w 1358423"/>
              <a:gd name="connsiteY36" fmla="*/ 708236 h 757343"/>
              <a:gd name="connisteX37" fmla="*/ 1183798 w 1358423"/>
              <a:gd name="connsiteY37" fmla="*/ 688551 h 757343"/>
              <a:gd name="connisteX38" fmla="*/ 1251743 w 1358423"/>
              <a:gd name="connsiteY38" fmla="*/ 679026 h 757343"/>
              <a:gd name="connisteX39" fmla="*/ 1319688 w 1358423"/>
              <a:gd name="connsiteY39" fmla="*/ 659341 h 75734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358424" h="757343">
                <a:moveTo>
                  <a:pt x="1358424" y="465667"/>
                </a:moveTo>
                <a:cubicBezTo>
                  <a:pt x="1343184" y="455507"/>
                  <a:pt x="1310164" y="431377"/>
                  <a:pt x="1271429" y="407882"/>
                </a:cubicBezTo>
                <a:cubicBezTo>
                  <a:pt x="1232694" y="384387"/>
                  <a:pt x="1205389" y="369147"/>
                  <a:pt x="1164749" y="349462"/>
                </a:cubicBezTo>
                <a:cubicBezTo>
                  <a:pt x="1124109" y="329777"/>
                  <a:pt x="1100614" y="325967"/>
                  <a:pt x="1067594" y="310727"/>
                </a:cubicBezTo>
                <a:cubicBezTo>
                  <a:pt x="1034574" y="295487"/>
                  <a:pt x="1028859" y="293582"/>
                  <a:pt x="999649" y="271992"/>
                </a:cubicBezTo>
                <a:cubicBezTo>
                  <a:pt x="970439" y="250402"/>
                  <a:pt x="962819" y="233257"/>
                  <a:pt x="922179" y="204047"/>
                </a:cubicBezTo>
                <a:cubicBezTo>
                  <a:pt x="881539" y="174837"/>
                  <a:pt x="842804" y="150072"/>
                  <a:pt x="796449" y="126577"/>
                </a:cubicBezTo>
                <a:cubicBezTo>
                  <a:pt x="750094" y="103082"/>
                  <a:pt x="724694" y="99272"/>
                  <a:pt x="689769" y="87842"/>
                </a:cubicBezTo>
                <a:cubicBezTo>
                  <a:pt x="654844" y="76412"/>
                  <a:pt x="652939" y="77682"/>
                  <a:pt x="621824" y="68157"/>
                </a:cubicBezTo>
                <a:cubicBezTo>
                  <a:pt x="590709" y="58632"/>
                  <a:pt x="565944" y="49107"/>
                  <a:pt x="534829" y="39582"/>
                </a:cubicBezTo>
                <a:cubicBezTo>
                  <a:pt x="503714" y="30057"/>
                  <a:pt x="496094" y="25612"/>
                  <a:pt x="466884" y="19897"/>
                </a:cubicBezTo>
                <a:cubicBezTo>
                  <a:pt x="437674" y="14182"/>
                  <a:pt x="420529" y="14182"/>
                  <a:pt x="389414" y="10372"/>
                </a:cubicBezTo>
                <a:cubicBezTo>
                  <a:pt x="358299" y="6562"/>
                  <a:pt x="343059" y="2752"/>
                  <a:pt x="311944" y="847"/>
                </a:cubicBezTo>
                <a:cubicBezTo>
                  <a:pt x="280829" y="-1058"/>
                  <a:pt x="263049" y="847"/>
                  <a:pt x="233839" y="847"/>
                </a:cubicBezTo>
                <a:cubicBezTo>
                  <a:pt x="204629" y="847"/>
                  <a:pt x="193834" y="-1058"/>
                  <a:pt x="166529" y="847"/>
                </a:cubicBezTo>
                <a:cubicBezTo>
                  <a:pt x="139224" y="2752"/>
                  <a:pt x="123984" y="-4868"/>
                  <a:pt x="98584" y="10372"/>
                </a:cubicBezTo>
                <a:cubicBezTo>
                  <a:pt x="73184" y="25612"/>
                  <a:pt x="57944" y="51012"/>
                  <a:pt x="40164" y="78317"/>
                </a:cubicBezTo>
                <a:cubicBezTo>
                  <a:pt x="22384" y="105622"/>
                  <a:pt x="18574" y="118322"/>
                  <a:pt x="10954" y="145627"/>
                </a:cubicBezTo>
                <a:cubicBezTo>
                  <a:pt x="3334" y="172932"/>
                  <a:pt x="3334" y="182457"/>
                  <a:pt x="1429" y="213572"/>
                </a:cubicBezTo>
                <a:cubicBezTo>
                  <a:pt x="-476" y="244687"/>
                  <a:pt x="-476" y="268182"/>
                  <a:pt x="1429" y="301202"/>
                </a:cubicBezTo>
                <a:cubicBezTo>
                  <a:pt x="3334" y="334222"/>
                  <a:pt x="7144" y="349462"/>
                  <a:pt x="10954" y="378672"/>
                </a:cubicBezTo>
                <a:cubicBezTo>
                  <a:pt x="14764" y="407882"/>
                  <a:pt x="9684" y="415502"/>
                  <a:pt x="21114" y="446617"/>
                </a:cubicBezTo>
                <a:cubicBezTo>
                  <a:pt x="32544" y="477732"/>
                  <a:pt x="43974" y="500592"/>
                  <a:pt x="69374" y="533612"/>
                </a:cubicBezTo>
                <a:cubicBezTo>
                  <a:pt x="94774" y="566632"/>
                  <a:pt x="115729" y="585682"/>
                  <a:pt x="146844" y="611082"/>
                </a:cubicBezTo>
                <a:cubicBezTo>
                  <a:pt x="177959" y="636482"/>
                  <a:pt x="193199" y="644102"/>
                  <a:pt x="224314" y="659342"/>
                </a:cubicBezTo>
                <a:cubicBezTo>
                  <a:pt x="255429" y="674582"/>
                  <a:pt x="272574" y="680932"/>
                  <a:pt x="301784" y="688552"/>
                </a:cubicBezTo>
                <a:cubicBezTo>
                  <a:pt x="330994" y="696172"/>
                  <a:pt x="338614" y="690457"/>
                  <a:pt x="369729" y="698077"/>
                </a:cubicBezTo>
                <a:cubicBezTo>
                  <a:pt x="400844" y="705697"/>
                  <a:pt x="424339" y="719667"/>
                  <a:pt x="457359" y="727287"/>
                </a:cubicBezTo>
                <a:cubicBezTo>
                  <a:pt x="490379" y="734907"/>
                  <a:pt x="505619" y="733002"/>
                  <a:pt x="534829" y="736812"/>
                </a:cubicBezTo>
                <a:cubicBezTo>
                  <a:pt x="564039" y="740622"/>
                  <a:pt x="572929" y="745067"/>
                  <a:pt x="602139" y="746972"/>
                </a:cubicBezTo>
                <a:cubicBezTo>
                  <a:pt x="631349" y="748877"/>
                  <a:pt x="649129" y="745067"/>
                  <a:pt x="680244" y="746972"/>
                </a:cubicBezTo>
                <a:cubicBezTo>
                  <a:pt x="711359" y="748877"/>
                  <a:pt x="728504" y="754592"/>
                  <a:pt x="757714" y="756497"/>
                </a:cubicBezTo>
                <a:cubicBezTo>
                  <a:pt x="786924" y="758402"/>
                  <a:pt x="795814" y="756497"/>
                  <a:pt x="825024" y="756497"/>
                </a:cubicBezTo>
                <a:cubicBezTo>
                  <a:pt x="854234" y="756497"/>
                  <a:pt x="873919" y="758402"/>
                  <a:pt x="903129" y="756497"/>
                </a:cubicBezTo>
                <a:cubicBezTo>
                  <a:pt x="932339" y="754592"/>
                  <a:pt x="943134" y="750782"/>
                  <a:pt x="970439" y="746972"/>
                </a:cubicBezTo>
                <a:cubicBezTo>
                  <a:pt x="997744" y="743162"/>
                  <a:pt x="1011079" y="744432"/>
                  <a:pt x="1038384" y="736812"/>
                </a:cubicBezTo>
                <a:cubicBezTo>
                  <a:pt x="1065689" y="729192"/>
                  <a:pt x="1077119" y="717762"/>
                  <a:pt x="1106329" y="708237"/>
                </a:cubicBezTo>
                <a:cubicBezTo>
                  <a:pt x="1135539" y="698712"/>
                  <a:pt x="1154589" y="694267"/>
                  <a:pt x="1183799" y="688552"/>
                </a:cubicBezTo>
                <a:cubicBezTo>
                  <a:pt x="1213009" y="682837"/>
                  <a:pt x="1224439" y="684742"/>
                  <a:pt x="1251744" y="679027"/>
                </a:cubicBezTo>
                <a:cubicBezTo>
                  <a:pt x="1279049" y="673312"/>
                  <a:pt x="1307624" y="663152"/>
                  <a:pt x="1319689" y="659342"/>
                </a:cubicBezTo>
              </a:path>
            </a:pathLst>
          </a:cu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7" name="Freeform 26"/>
          <p:cNvSpPr/>
          <p:nvPr/>
        </p:nvSpPr>
        <p:spPr>
          <a:xfrm>
            <a:off x="6812280" y="1809750"/>
            <a:ext cx="1358265" cy="757555"/>
          </a:xfrm>
          <a:custGeom>
            <a:avLst/>
            <a:gdLst>
              <a:gd name="connisteX0" fmla="*/ 1358423 w 1358423"/>
              <a:gd name="connsiteY0" fmla="*/ 465666 h 757343"/>
              <a:gd name="connisteX1" fmla="*/ 1271428 w 1358423"/>
              <a:gd name="connsiteY1" fmla="*/ 407881 h 757343"/>
              <a:gd name="connisteX2" fmla="*/ 1164748 w 1358423"/>
              <a:gd name="connsiteY2" fmla="*/ 349461 h 757343"/>
              <a:gd name="connisteX3" fmla="*/ 1067593 w 1358423"/>
              <a:gd name="connsiteY3" fmla="*/ 310726 h 757343"/>
              <a:gd name="connisteX4" fmla="*/ 999648 w 1358423"/>
              <a:gd name="connsiteY4" fmla="*/ 271991 h 757343"/>
              <a:gd name="connisteX5" fmla="*/ 922178 w 1358423"/>
              <a:gd name="connsiteY5" fmla="*/ 204046 h 757343"/>
              <a:gd name="connisteX6" fmla="*/ 796448 w 1358423"/>
              <a:gd name="connsiteY6" fmla="*/ 126576 h 757343"/>
              <a:gd name="connisteX7" fmla="*/ 689768 w 1358423"/>
              <a:gd name="connsiteY7" fmla="*/ 87841 h 757343"/>
              <a:gd name="connisteX8" fmla="*/ 621823 w 1358423"/>
              <a:gd name="connsiteY8" fmla="*/ 68156 h 757343"/>
              <a:gd name="connisteX9" fmla="*/ 534828 w 1358423"/>
              <a:gd name="connsiteY9" fmla="*/ 39581 h 757343"/>
              <a:gd name="connisteX10" fmla="*/ 466883 w 1358423"/>
              <a:gd name="connsiteY10" fmla="*/ 19896 h 757343"/>
              <a:gd name="connisteX11" fmla="*/ 389413 w 1358423"/>
              <a:gd name="connsiteY11" fmla="*/ 10371 h 757343"/>
              <a:gd name="connisteX12" fmla="*/ 311943 w 1358423"/>
              <a:gd name="connsiteY12" fmla="*/ 846 h 757343"/>
              <a:gd name="connisteX13" fmla="*/ 233838 w 1358423"/>
              <a:gd name="connsiteY13" fmla="*/ 846 h 757343"/>
              <a:gd name="connisteX14" fmla="*/ 166528 w 1358423"/>
              <a:gd name="connsiteY14" fmla="*/ 846 h 757343"/>
              <a:gd name="connisteX15" fmla="*/ 98583 w 1358423"/>
              <a:gd name="connsiteY15" fmla="*/ 10371 h 757343"/>
              <a:gd name="connisteX16" fmla="*/ 40163 w 1358423"/>
              <a:gd name="connsiteY16" fmla="*/ 78316 h 757343"/>
              <a:gd name="connisteX17" fmla="*/ 10953 w 1358423"/>
              <a:gd name="connsiteY17" fmla="*/ 145626 h 757343"/>
              <a:gd name="connisteX18" fmla="*/ 1428 w 1358423"/>
              <a:gd name="connsiteY18" fmla="*/ 213571 h 757343"/>
              <a:gd name="connisteX19" fmla="*/ 1428 w 1358423"/>
              <a:gd name="connsiteY19" fmla="*/ 301201 h 757343"/>
              <a:gd name="connisteX20" fmla="*/ 10953 w 1358423"/>
              <a:gd name="connsiteY20" fmla="*/ 378671 h 757343"/>
              <a:gd name="connisteX21" fmla="*/ 21113 w 1358423"/>
              <a:gd name="connsiteY21" fmla="*/ 446616 h 757343"/>
              <a:gd name="connisteX22" fmla="*/ 69373 w 1358423"/>
              <a:gd name="connsiteY22" fmla="*/ 533611 h 757343"/>
              <a:gd name="connisteX23" fmla="*/ 146843 w 1358423"/>
              <a:gd name="connsiteY23" fmla="*/ 611081 h 757343"/>
              <a:gd name="connisteX24" fmla="*/ 224313 w 1358423"/>
              <a:gd name="connsiteY24" fmla="*/ 659341 h 757343"/>
              <a:gd name="connisteX25" fmla="*/ 301783 w 1358423"/>
              <a:gd name="connsiteY25" fmla="*/ 688551 h 757343"/>
              <a:gd name="connisteX26" fmla="*/ 369728 w 1358423"/>
              <a:gd name="connsiteY26" fmla="*/ 698076 h 757343"/>
              <a:gd name="connisteX27" fmla="*/ 457358 w 1358423"/>
              <a:gd name="connsiteY27" fmla="*/ 727286 h 757343"/>
              <a:gd name="connisteX28" fmla="*/ 534828 w 1358423"/>
              <a:gd name="connsiteY28" fmla="*/ 736811 h 757343"/>
              <a:gd name="connisteX29" fmla="*/ 602138 w 1358423"/>
              <a:gd name="connsiteY29" fmla="*/ 746971 h 757343"/>
              <a:gd name="connisteX30" fmla="*/ 680243 w 1358423"/>
              <a:gd name="connsiteY30" fmla="*/ 746971 h 757343"/>
              <a:gd name="connisteX31" fmla="*/ 757713 w 1358423"/>
              <a:gd name="connsiteY31" fmla="*/ 756496 h 757343"/>
              <a:gd name="connisteX32" fmla="*/ 825023 w 1358423"/>
              <a:gd name="connsiteY32" fmla="*/ 756496 h 757343"/>
              <a:gd name="connisteX33" fmla="*/ 903128 w 1358423"/>
              <a:gd name="connsiteY33" fmla="*/ 756496 h 757343"/>
              <a:gd name="connisteX34" fmla="*/ 970438 w 1358423"/>
              <a:gd name="connsiteY34" fmla="*/ 746971 h 757343"/>
              <a:gd name="connisteX35" fmla="*/ 1038383 w 1358423"/>
              <a:gd name="connsiteY35" fmla="*/ 736811 h 757343"/>
              <a:gd name="connisteX36" fmla="*/ 1106328 w 1358423"/>
              <a:gd name="connsiteY36" fmla="*/ 708236 h 757343"/>
              <a:gd name="connisteX37" fmla="*/ 1183798 w 1358423"/>
              <a:gd name="connsiteY37" fmla="*/ 688551 h 757343"/>
              <a:gd name="connisteX38" fmla="*/ 1251743 w 1358423"/>
              <a:gd name="connsiteY38" fmla="*/ 679026 h 757343"/>
              <a:gd name="connisteX39" fmla="*/ 1319688 w 1358423"/>
              <a:gd name="connsiteY39" fmla="*/ 659341 h 75734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358424" h="757343">
                <a:moveTo>
                  <a:pt x="1358424" y="465667"/>
                </a:moveTo>
                <a:cubicBezTo>
                  <a:pt x="1343184" y="455507"/>
                  <a:pt x="1310164" y="431377"/>
                  <a:pt x="1271429" y="407882"/>
                </a:cubicBezTo>
                <a:cubicBezTo>
                  <a:pt x="1232694" y="384387"/>
                  <a:pt x="1205389" y="369147"/>
                  <a:pt x="1164749" y="349462"/>
                </a:cubicBezTo>
                <a:cubicBezTo>
                  <a:pt x="1124109" y="329777"/>
                  <a:pt x="1100614" y="325967"/>
                  <a:pt x="1067594" y="310727"/>
                </a:cubicBezTo>
                <a:cubicBezTo>
                  <a:pt x="1034574" y="295487"/>
                  <a:pt x="1028859" y="293582"/>
                  <a:pt x="999649" y="271992"/>
                </a:cubicBezTo>
                <a:cubicBezTo>
                  <a:pt x="970439" y="250402"/>
                  <a:pt x="962819" y="233257"/>
                  <a:pt x="922179" y="204047"/>
                </a:cubicBezTo>
                <a:cubicBezTo>
                  <a:pt x="881539" y="174837"/>
                  <a:pt x="842804" y="150072"/>
                  <a:pt x="796449" y="126577"/>
                </a:cubicBezTo>
                <a:cubicBezTo>
                  <a:pt x="750094" y="103082"/>
                  <a:pt x="724694" y="99272"/>
                  <a:pt x="689769" y="87842"/>
                </a:cubicBezTo>
                <a:cubicBezTo>
                  <a:pt x="654844" y="76412"/>
                  <a:pt x="652939" y="77682"/>
                  <a:pt x="621824" y="68157"/>
                </a:cubicBezTo>
                <a:cubicBezTo>
                  <a:pt x="590709" y="58632"/>
                  <a:pt x="565944" y="49107"/>
                  <a:pt x="534829" y="39582"/>
                </a:cubicBezTo>
                <a:cubicBezTo>
                  <a:pt x="503714" y="30057"/>
                  <a:pt x="496094" y="25612"/>
                  <a:pt x="466884" y="19897"/>
                </a:cubicBezTo>
                <a:cubicBezTo>
                  <a:pt x="437674" y="14182"/>
                  <a:pt x="420529" y="14182"/>
                  <a:pt x="389414" y="10372"/>
                </a:cubicBezTo>
                <a:cubicBezTo>
                  <a:pt x="358299" y="6562"/>
                  <a:pt x="343059" y="2752"/>
                  <a:pt x="311944" y="847"/>
                </a:cubicBezTo>
                <a:cubicBezTo>
                  <a:pt x="280829" y="-1058"/>
                  <a:pt x="263049" y="847"/>
                  <a:pt x="233839" y="847"/>
                </a:cubicBezTo>
                <a:cubicBezTo>
                  <a:pt x="204629" y="847"/>
                  <a:pt x="193834" y="-1058"/>
                  <a:pt x="166529" y="847"/>
                </a:cubicBezTo>
                <a:cubicBezTo>
                  <a:pt x="139224" y="2752"/>
                  <a:pt x="123984" y="-4868"/>
                  <a:pt x="98584" y="10372"/>
                </a:cubicBezTo>
                <a:cubicBezTo>
                  <a:pt x="73184" y="25612"/>
                  <a:pt x="57944" y="51012"/>
                  <a:pt x="40164" y="78317"/>
                </a:cubicBezTo>
                <a:cubicBezTo>
                  <a:pt x="22384" y="105622"/>
                  <a:pt x="18574" y="118322"/>
                  <a:pt x="10954" y="145627"/>
                </a:cubicBezTo>
                <a:cubicBezTo>
                  <a:pt x="3334" y="172932"/>
                  <a:pt x="3334" y="182457"/>
                  <a:pt x="1429" y="213572"/>
                </a:cubicBezTo>
                <a:cubicBezTo>
                  <a:pt x="-476" y="244687"/>
                  <a:pt x="-476" y="268182"/>
                  <a:pt x="1429" y="301202"/>
                </a:cubicBezTo>
                <a:cubicBezTo>
                  <a:pt x="3334" y="334222"/>
                  <a:pt x="7144" y="349462"/>
                  <a:pt x="10954" y="378672"/>
                </a:cubicBezTo>
                <a:cubicBezTo>
                  <a:pt x="14764" y="407882"/>
                  <a:pt x="9684" y="415502"/>
                  <a:pt x="21114" y="446617"/>
                </a:cubicBezTo>
                <a:cubicBezTo>
                  <a:pt x="32544" y="477732"/>
                  <a:pt x="43974" y="500592"/>
                  <a:pt x="69374" y="533612"/>
                </a:cubicBezTo>
                <a:cubicBezTo>
                  <a:pt x="94774" y="566632"/>
                  <a:pt x="115729" y="585682"/>
                  <a:pt x="146844" y="611082"/>
                </a:cubicBezTo>
                <a:cubicBezTo>
                  <a:pt x="177959" y="636482"/>
                  <a:pt x="193199" y="644102"/>
                  <a:pt x="224314" y="659342"/>
                </a:cubicBezTo>
                <a:cubicBezTo>
                  <a:pt x="255429" y="674582"/>
                  <a:pt x="272574" y="680932"/>
                  <a:pt x="301784" y="688552"/>
                </a:cubicBezTo>
                <a:cubicBezTo>
                  <a:pt x="330994" y="696172"/>
                  <a:pt x="338614" y="690457"/>
                  <a:pt x="369729" y="698077"/>
                </a:cubicBezTo>
                <a:cubicBezTo>
                  <a:pt x="400844" y="705697"/>
                  <a:pt x="424339" y="719667"/>
                  <a:pt x="457359" y="727287"/>
                </a:cubicBezTo>
                <a:cubicBezTo>
                  <a:pt x="490379" y="734907"/>
                  <a:pt x="505619" y="733002"/>
                  <a:pt x="534829" y="736812"/>
                </a:cubicBezTo>
                <a:cubicBezTo>
                  <a:pt x="564039" y="740622"/>
                  <a:pt x="572929" y="745067"/>
                  <a:pt x="602139" y="746972"/>
                </a:cubicBezTo>
                <a:cubicBezTo>
                  <a:pt x="631349" y="748877"/>
                  <a:pt x="649129" y="745067"/>
                  <a:pt x="680244" y="746972"/>
                </a:cubicBezTo>
                <a:cubicBezTo>
                  <a:pt x="711359" y="748877"/>
                  <a:pt x="728504" y="754592"/>
                  <a:pt x="757714" y="756497"/>
                </a:cubicBezTo>
                <a:cubicBezTo>
                  <a:pt x="786924" y="758402"/>
                  <a:pt x="795814" y="756497"/>
                  <a:pt x="825024" y="756497"/>
                </a:cubicBezTo>
                <a:cubicBezTo>
                  <a:pt x="854234" y="756497"/>
                  <a:pt x="873919" y="758402"/>
                  <a:pt x="903129" y="756497"/>
                </a:cubicBezTo>
                <a:cubicBezTo>
                  <a:pt x="932339" y="754592"/>
                  <a:pt x="943134" y="750782"/>
                  <a:pt x="970439" y="746972"/>
                </a:cubicBezTo>
                <a:cubicBezTo>
                  <a:pt x="997744" y="743162"/>
                  <a:pt x="1011079" y="744432"/>
                  <a:pt x="1038384" y="736812"/>
                </a:cubicBezTo>
                <a:cubicBezTo>
                  <a:pt x="1065689" y="729192"/>
                  <a:pt x="1077119" y="717762"/>
                  <a:pt x="1106329" y="708237"/>
                </a:cubicBezTo>
                <a:cubicBezTo>
                  <a:pt x="1135539" y="698712"/>
                  <a:pt x="1154589" y="694267"/>
                  <a:pt x="1183799" y="688552"/>
                </a:cubicBezTo>
                <a:cubicBezTo>
                  <a:pt x="1213009" y="682837"/>
                  <a:pt x="1224439" y="684742"/>
                  <a:pt x="1251744" y="679027"/>
                </a:cubicBezTo>
                <a:cubicBezTo>
                  <a:pt x="1279049" y="673312"/>
                  <a:pt x="1307624" y="663152"/>
                  <a:pt x="1319689" y="659342"/>
                </a:cubicBezTo>
              </a:path>
            </a:pathLst>
          </a:cu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9" name="Text Box 28"/>
          <p:cNvSpPr txBox="1"/>
          <p:nvPr/>
        </p:nvSpPr>
        <p:spPr>
          <a:xfrm>
            <a:off x="425450" y="133350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Blast Output..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65" y="365125"/>
            <a:ext cx="10515600" cy="1325563"/>
          </a:xfrm>
        </p:spPr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020" y="1825625"/>
            <a:ext cx="3027680" cy="1501775"/>
          </a:xfrm>
        </p:spPr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mcl clustering:</a:t>
            </a:r>
            <a:b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graph clustering algorithm that groups the items</a:t>
            </a:r>
          </a:p>
          <a:p>
            <a:pPr marL="0" indent="0">
              <a:buNone/>
            </a:pPr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GB" alt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438015" y="2498090"/>
            <a:ext cx="571500" cy="1047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244340" y="2507615"/>
            <a:ext cx="184150" cy="10375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44340" y="3535045"/>
            <a:ext cx="81407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575050" y="3545205"/>
            <a:ext cx="688340" cy="746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46115" y="2788920"/>
            <a:ext cx="688340" cy="74612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92600" y="3525520"/>
            <a:ext cx="716915" cy="7658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75050" y="4291330"/>
            <a:ext cx="7175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4140" y="2498090"/>
            <a:ext cx="571500" cy="10471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40780" y="2788920"/>
            <a:ext cx="203200" cy="105664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29" idx="0"/>
          </p:cNvCxnSpPr>
          <p:nvPr/>
        </p:nvCxnSpPr>
        <p:spPr>
          <a:xfrm>
            <a:off x="4247515" y="3514090"/>
            <a:ext cx="45720" cy="777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019040" y="3535045"/>
            <a:ext cx="7175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52465" y="3545205"/>
            <a:ext cx="488315" cy="30988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50940" y="3836670"/>
            <a:ext cx="71755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24930" y="2788920"/>
            <a:ext cx="542290" cy="107569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010150" y="2507615"/>
            <a:ext cx="184150" cy="1037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443980" y="2788920"/>
            <a:ext cx="707390" cy="11620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43980" y="1751330"/>
            <a:ext cx="184150" cy="103759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78650" y="2905125"/>
            <a:ext cx="172720" cy="95948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18605" y="1751965"/>
            <a:ext cx="532765" cy="11531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64100" y="2072005"/>
            <a:ext cx="271780" cy="2665095"/>
          </a:xfrm>
          <a:prstGeom prst="line">
            <a:avLst/>
          </a:prstGeom>
          <a:ln w="31750" cmpd="sng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81650" y="2072005"/>
            <a:ext cx="271780" cy="2665095"/>
          </a:xfrm>
          <a:prstGeom prst="line">
            <a:avLst/>
          </a:prstGeom>
          <a:ln w="31750" cmpd="sng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Text Box 26"/>
          <p:cNvSpPr txBox="1"/>
          <p:nvPr/>
        </p:nvSpPr>
        <p:spPr>
          <a:xfrm>
            <a:off x="3284855" y="4155440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B1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3894455" y="3327400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C3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074795" y="4291965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C1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4719320" y="3593465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B2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407025" y="3545840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C2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4230370" y="2289175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A1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6007735" y="3865245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A4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6819265" y="3864610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A5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6443980" y="1533525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B3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171690" y="2788920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C4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4991100" y="2280285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A2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5987415" y="2570480"/>
            <a:ext cx="436245" cy="218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200">
                <a:latin typeface="Times New Roman" panose="02020603050405020304" charset="0"/>
                <a:cs typeface="Times New Roman" panose="02020603050405020304" charset="0"/>
              </a:rPr>
              <a:t>A3</a:t>
            </a:r>
          </a:p>
        </p:txBody>
      </p:sp>
      <p:pic>
        <p:nvPicPr>
          <p:cNvPr id="40" name="Content Placeholder 3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7335" y="365125"/>
            <a:ext cx="2744470" cy="33559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50" y="3130550"/>
            <a:ext cx="2876550" cy="356235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8954770" y="1771650"/>
            <a:ext cx="1056005" cy="726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/>
              <a:t>A1,B1,B2,C1,</a:t>
            </a:r>
            <a:r>
              <a:rPr lang="en-US" altLang="en-GB">
                <a:sym typeface="+mn-ea"/>
              </a:rPr>
              <a:t>C3</a:t>
            </a:r>
            <a:endParaRPr lang="en-US" altLang="en-GB"/>
          </a:p>
        </p:txBody>
      </p:sp>
      <p:sp>
        <p:nvSpPr>
          <p:cNvPr id="43" name="Text Box 42"/>
          <p:cNvSpPr txBox="1"/>
          <p:nvPr/>
        </p:nvSpPr>
        <p:spPr>
          <a:xfrm>
            <a:off x="8994140" y="4291330"/>
            <a:ext cx="1056005" cy="726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/>
              <a:t>A3,A4,A5,B3,A5,C4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10184130" y="1771015"/>
            <a:ext cx="1292225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/>
              <a:t>Cluster 1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10311130" y="4226560"/>
            <a:ext cx="1292225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/>
              <a:t>Cluster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3.1. Prepare the format for ‘mcl’ </a:t>
            </a:r>
            <a:b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grep -v "#" blast_output.txt | cut -f 1,2,11 &gt; blast_output.abc</a:t>
            </a:r>
          </a:p>
          <a:p>
            <a:pPr marL="0" indent="0">
              <a:buNone/>
            </a:pPr>
            <a:endParaRPr lang="en-US" altLang="en-GB" sz="2400">
              <a:latin typeface="Consolas" panose="020B0609020204030204" charset="0"/>
              <a:cs typeface="Consolas" panose="020B060902020403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6155" y="1584960"/>
            <a:ext cx="6033770" cy="4826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3.2</a:t>
            </a:r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Create network file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in *</a:t>
            </a: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.mci and dictionary file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in *</a:t>
            </a: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.tab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format</a:t>
            </a:r>
            <a:endParaRPr lang="en-GB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GB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mcxload -abc blast_output.abc --stream-mirror --stream-neg-log10 -stream-tf 'ceil(200)' -o blast_output.mci -write-tab blast_output.tab &amp;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7785" y="1825625"/>
            <a:ext cx="47091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2782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3.3 Cluster and deduplicate</a:t>
            </a:r>
            <a:br>
              <a:rPr lang="en-US" altLang="zh-CN" sz="2400"/>
            </a:br>
            <a:endParaRPr lang="en-US" altLang="zh-CN" sz="2400"/>
          </a:p>
          <a:p>
            <a:pPr marL="0" indent="0">
              <a:buNone/>
            </a:pPr>
            <a:r>
              <a:rPr lang="en-US" altLang="zh-CN" sz="2400">
                <a:latin typeface="Consolas" panose="020B0609020204030204" charset="0"/>
                <a:cs typeface="Consolas" panose="020B0609020204030204" charset="0"/>
              </a:rPr>
              <a:t>mcl blast_output.mci -I 3 </a:t>
            </a:r>
          </a:p>
          <a:p>
            <a:pPr marL="0" indent="0">
              <a:buNone/>
            </a:pPr>
            <a:r>
              <a:rPr lang="en-US" altLang="zh-CN" sz="2400">
                <a:latin typeface="Consolas" panose="020B0609020204030204" charset="0"/>
                <a:cs typeface="Consolas" panose="020B0609020204030204" charset="0"/>
              </a:rPr>
              <a:t>		</a:t>
            </a:r>
          </a:p>
          <a:p>
            <a:pPr marL="0" indent="0">
              <a:buNone/>
            </a:pPr>
            <a:r>
              <a:rPr lang="en-US" altLang="zh-CN" sz="2400">
                <a:latin typeface="Consolas" panose="020B0609020204030204" charset="0"/>
                <a:cs typeface="Consolas" panose="020B0609020204030204" charset="0"/>
              </a:rPr>
              <a:t>mcxdump -icl out.blast_output.mci.I30 -tabr blast_output.tab -o dump.blast_output.mci.I30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6235" cy="4351655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3.4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 Organize mcl results into a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compatible </a:t>
            </a: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format to cafe</a:t>
            </a:r>
          </a:p>
          <a:p>
            <a:pPr marL="0" indent="0">
              <a:buNone/>
            </a:pPr>
            <a:endParaRPr lang="en-GB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python /mnt/genome1/Lab_Users/LL/tools/genome/cafe_script/python_scripts/cafetutorial_mcl2rawcafe.py -i dump.blast_output.mci.I30 -o unfiltered_cafe_input.txt -sp "ENSG00 ENSPTR ENSPPY ENSPAN ENSNLE ENSMMU ENSCJA ENSRNO ENSMUS ENSFCA ENSECA ENSBTA"</a:t>
            </a:r>
            <a:endParaRPr lang="en-GB" altLang="en-US"/>
          </a:p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endParaRPr lang="en-GB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655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3.5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GB" altLang="en-US" sz="2400">
                <a:latin typeface="Times New Roman" panose="02020603050405020304" charset="0"/>
                <a:cs typeface="Times New Roman" panose="02020603050405020304" charset="0"/>
              </a:rPr>
              <a:t> Eliminate the category with particularly large copy variation</a:t>
            </a:r>
          </a:p>
          <a:p>
            <a:pPr marL="0" indent="0">
              <a:buNone/>
            </a:pPr>
            <a:br>
              <a:rPr lang="en-GB" altLang="en-US" sz="2400"/>
            </a:b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python </a:t>
            </a:r>
            <a:r>
              <a:rPr lang="en-GB" altLang="en-US" sz="2400">
                <a:latin typeface="Consolas" panose="020B0609020204030204" charset="0"/>
                <a:cs typeface="Consolas" panose="020B0609020204030204" charset="0"/>
                <a:sym typeface="+mn-ea"/>
              </a:rPr>
              <a:t>/mnt/genome1/Lab_Users/LL/tools/genome/cafe_script/</a:t>
            </a: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python_scripts/cafetutorial_clade_and_size_filter.py -i unfiltered_cafe_input.txt -o filtered_cafe_input.txt -s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4720"/>
          </a:xfrm>
        </p:spPr>
        <p:txBody>
          <a:bodyPr/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Gene family size for CAFE input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675" y="1480185"/>
            <a:ext cx="11247120" cy="50596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0390" cy="4894580"/>
          </a:xfrm>
        </p:spPr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4. Species tree and time tree inference</a:t>
            </a: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4.1. Infer species tree using OrthoFinder</a:t>
            </a:r>
          </a:p>
          <a:p>
            <a:pPr marL="0" indent="0">
              <a:buNone/>
            </a:pP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orthofinder -f /protein/in/path/ -S diamond -t 50 -a 50 -T iqtree -M msa</a:t>
            </a:r>
          </a:p>
          <a:p>
            <a:pPr marL="0" indent="0">
              <a:buNone/>
            </a:pPr>
            <a:endParaRPr lang="en-US" altLang="en-GB" sz="2400">
              <a:latin typeface="Consolas" panose="020B0609020204030204" charset="0"/>
              <a:cs typeface="Consolas" panose="020B06090202040302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4.2. Use seqkit find out the total alignment length</a:t>
            </a:r>
          </a:p>
          <a:p>
            <a:pPr marL="0" indent="0">
              <a:buNone/>
            </a:pP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seqkit stat SpeciesTreeAlignment.fa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555" y="5477510"/>
            <a:ext cx="10551795" cy="81216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6220460" y="5661660"/>
            <a:ext cx="1524000" cy="521970"/>
          </a:xfrm>
          <a:prstGeom prst="rect">
            <a:avLst/>
          </a:prstGeom>
          <a:noFill/>
          <a:ln w="222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19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2300">
                <a:latin typeface="Times New Roman" panose="02020603050405020304" charset="0"/>
                <a:cs typeface="Times New Roman" panose="02020603050405020304" charset="0"/>
              </a:rPr>
              <a:t>4.3</a:t>
            </a: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GB" altLang="en-US" sz="2300">
                <a:latin typeface="Times New Roman" panose="02020603050405020304" charset="0"/>
                <a:cs typeface="Times New Roman" panose="02020603050405020304" charset="0"/>
              </a:rPr>
              <a:t> Building Time Tree (Ultrametric Trees)</a:t>
            </a:r>
            <a:br>
              <a:rPr lang="en-GB" altLang="en-US" sz="2300"/>
            </a:br>
            <a:endParaRPr lang="en-GB" altLang="en-US" sz="2300"/>
          </a:p>
          <a:p>
            <a:pPr marL="0" indent="0">
              <a:buNone/>
            </a:pP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4.3.1. Prepering the *.ctl file for r8s</a:t>
            </a:r>
          </a:p>
          <a:p>
            <a:pPr marL="0" indent="0">
              <a:buNone/>
            </a:pPr>
            <a:r>
              <a:rPr lang="en-GB" altLang="en-US" sz="2300">
                <a:latin typeface="Consolas" panose="020B0609020204030204" charset="0"/>
                <a:cs typeface="Consolas" panose="020B0609020204030204" charset="0"/>
              </a:rPr>
              <a:t>python2 cafetutorial_prep_r8s.py -i SpeciesTree_rooted.txt -o r8s_ctl_file.txt -s 31629122 -p 'B.ceiba,G.raimondii' -c '33'</a:t>
            </a:r>
          </a:p>
          <a:p>
            <a:pPr marL="0" indent="0">
              <a:buNone/>
            </a:pPr>
            <a:endParaRPr lang="en-GB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GB" altLang="en-US" sz="2300">
                <a:latin typeface="Times New Roman" panose="02020603050405020304" charset="0"/>
                <a:cs typeface="Times New Roman" panose="02020603050405020304" charset="0"/>
              </a:rPr>
              <a:t>The following two parameters are from timetree.org, use the two species in the tree, find the divergence time in the website</a:t>
            </a:r>
          </a:p>
          <a:p>
            <a:pPr marL="0" indent="0">
              <a:buNone/>
            </a:pP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‘</a:t>
            </a:r>
            <a:r>
              <a:rPr lang="en-GB" altLang="en-US" sz="2300">
                <a:latin typeface="Times New Roman" panose="02020603050405020304" charset="0"/>
                <a:cs typeface="Times New Roman" panose="02020603050405020304" charset="0"/>
              </a:rPr>
              <a:t>-p</a:t>
            </a: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’ denotes for</a:t>
            </a:r>
            <a:r>
              <a:rPr lang="en-GB" altLang="en-US" sz="2300">
                <a:latin typeface="Times New Roman" panose="02020603050405020304" charset="0"/>
                <a:cs typeface="Times New Roman" panose="02020603050405020304" charset="0"/>
              </a:rPr>
              <a:t> Species names, separated by commas, the same as the names in the tree</a:t>
            </a:r>
          </a:p>
          <a:p>
            <a:endParaRPr lang="en-GB" altLang="en-US" sz="23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‘-c’ denotes for t</a:t>
            </a:r>
            <a:r>
              <a:rPr lang="en-GB" altLang="en-US" sz="2300">
                <a:latin typeface="Times New Roman" panose="02020603050405020304" charset="0"/>
                <a:cs typeface="Times New Roman" panose="02020603050405020304" charset="0"/>
              </a:rPr>
              <a:t>he differentiation time provided by timetree, only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210"/>
          </a:xfrm>
        </p:spPr>
        <p:txBody>
          <a:bodyPr>
            <a:normAutofit fontScale="90000"/>
          </a:bodyPr>
          <a:lstStyle/>
          <a:p>
            <a:br>
              <a:rPr lang="en-US" altLang="en-GB" sz="2665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2665">
                <a:latin typeface="Times New Roman" panose="02020603050405020304" charset="0"/>
                <a:cs typeface="Times New Roman" panose="02020603050405020304" charset="0"/>
              </a:rPr>
              <a:t>-i</a:t>
            </a:r>
            <a:r>
              <a:rPr lang="en-US" altLang="en-GB" sz="2665">
                <a:latin typeface="Times New Roman" panose="02020603050405020304" charset="0"/>
                <a:cs typeface="Times New Roman" panose="02020603050405020304" charset="0"/>
                <a:sym typeface="+mn-ea"/>
              </a:rPr>
              <a:t>nherited from common ancestor</a:t>
            </a:r>
            <a:br>
              <a:rPr lang="en-US" altLang="en-GB" sz="2665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GB" altLang="en-US" sz="2665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55035" y="1283335"/>
            <a:ext cx="5219065" cy="4893945"/>
          </a:xfrm>
          <a:prstGeom prst="rect">
            <a:avLst/>
          </a:prstGeom>
        </p:spPr>
      </p:pic>
      <p:sp>
        <p:nvSpPr>
          <p:cNvPr id="9" name="Flowchart: Connector 8"/>
          <p:cNvSpPr/>
          <p:nvPr/>
        </p:nvSpPr>
        <p:spPr>
          <a:xfrm>
            <a:off x="5250815" y="3579495"/>
            <a:ext cx="331470" cy="301625"/>
          </a:xfrm>
          <a:prstGeom prst="flowChartConnector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0" name="Rectangles 9"/>
          <p:cNvSpPr/>
          <p:nvPr/>
        </p:nvSpPr>
        <p:spPr>
          <a:xfrm rot="19740000">
            <a:off x="5847715" y="2656840"/>
            <a:ext cx="538480" cy="9505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582285" y="3715385"/>
            <a:ext cx="3832860" cy="1524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s 13"/>
          <p:cNvSpPr/>
          <p:nvPr/>
        </p:nvSpPr>
        <p:spPr>
          <a:xfrm>
            <a:off x="9415145" y="3307715"/>
            <a:ext cx="2444750" cy="8451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May be X,Y,Z or anything else!!!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/>
              <a:t>4.3.2. Running r8s </a:t>
            </a:r>
            <a:br>
              <a:rPr lang="en-US" altLang="en-GB" sz="2400"/>
            </a:br>
            <a:endParaRPr lang="en-US" altLang="en-GB" sz="2400"/>
          </a:p>
          <a:p>
            <a:pPr marL="0" indent="0">
              <a:buNone/>
            </a:pP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r8s -b -f r8s_ctl_file.txt &gt; r8s_tmp.txt</a:t>
            </a:r>
          </a:p>
          <a:p>
            <a:endParaRPr lang="en-GB" altLang="en-US" sz="2400">
              <a:latin typeface="Consolas" panose="020B0609020204030204" charset="0"/>
              <a:cs typeface="Consolas" panose="020B0609020204030204" charset="0"/>
            </a:endParaRPr>
          </a:p>
          <a:p>
            <a:pPr marL="0" indent="0">
              <a:buNone/>
            </a:pP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tail -n 1 r8s_tmp.txt | cut -c 16- &gt; time_tree.txt</a:t>
            </a:r>
          </a:p>
          <a:p>
            <a:endParaRPr lang="en-GB" altLang="en-US" sz="2400">
              <a:latin typeface="Consolas" panose="020B0609020204030204" charset="0"/>
              <a:cs typeface="Consolas" panose="020B0609020204030204" charset="0"/>
            </a:endParaRPr>
          </a:p>
          <a:p>
            <a:endParaRPr lang="en-GB" altLang="en-US" sz="2400">
              <a:latin typeface="Consolas" panose="020B0609020204030204" charset="0"/>
              <a:cs typeface="Consolas" panose="020B0609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From,</a:t>
            </a:r>
            <a:b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((Micropterus-dolomieu:0.624284,Micropterus-salmoides:0.624284)0.882346:4.440236)</a:t>
            </a: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;</a:t>
            </a:r>
          </a:p>
          <a:p>
            <a:pPr marL="0" indent="0">
              <a:buNone/>
            </a:pPr>
            <a:endParaRPr lang="en-GB" altLang="en-US" sz="2400">
              <a:latin typeface="Consolas" panose="020B0609020204030204" charset="0"/>
              <a:cs typeface="Consolas" panose="020B06090202040302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To,</a:t>
            </a:r>
            <a:br>
              <a:rPr lang="en-US" altLang="en-GB" sz="2400"/>
            </a:br>
            <a:r>
              <a:rPr lang="en-GB" altLang="en-US" sz="2400">
                <a:latin typeface="Consolas" panose="020B0609020204030204" charset="0"/>
                <a:cs typeface="Consolas" panose="020B0609020204030204" charset="0"/>
              </a:rPr>
              <a:t>((Micropterus-dolomieu:0.624284,Micropterus-salmoides:0.624284):4.440236)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Tree file as Input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091055"/>
            <a:ext cx="11551920" cy="13442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GB" sz="2400"/>
              <a:t>5. Run CAFE</a:t>
            </a:r>
          </a:p>
          <a:p>
            <a:pPr marL="0" indent="0">
              <a:buNone/>
            </a:pPr>
            <a:r>
              <a:rPr lang="en-US" altLang="en-GB" sz="2400"/>
              <a:t>5.1. Create the control file (</a:t>
            </a:r>
            <a:r>
              <a:rPr lang="en-US" altLang="en-GB" sz="2400">
                <a:sym typeface="+mn-ea"/>
              </a:rPr>
              <a:t>cafe_run_ctl.sh)</a:t>
            </a:r>
            <a:br>
              <a:rPr lang="en-US" altLang="en-GB" sz="2400">
                <a:sym typeface="+mn-ea"/>
              </a:rPr>
            </a:br>
            <a:endParaRPr lang="en-US" altLang="en-GB" sz="2400">
              <a:sym typeface="+mn-ea"/>
            </a:endParaRPr>
          </a:p>
          <a:p>
            <a:pPr marL="0" indent="0">
              <a:buNone/>
            </a:pP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python3 cafe_run_sh_edit.py -i filtered_cafe_input.txt -o /path/to/report -tree "(sp1,(sp2,sp3))" </a:t>
            </a:r>
          </a:p>
          <a:p>
            <a:pPr marL="0" indent="0">
              <a:buNone/>
            </a:pPr>
            <a:endParaRPr lang="en-US" altLang="en-GB" sz="2400">
              <a:latin typeface="Consolas" panose="020B0609020204030204" charset="0"/>
              <a:cs typeface="Consolas" panose="020B0609020204030204" charset="0"/>
            </a:endParaRPr>
          </a:p>
          <a:p>
            <a:pPr marL="0" indent="0">
              <a:buNone/>
            </a:pP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5.2. Running the program</a:t>
            </a:r>
            <a:br>
              <a:rPr lang="en-US" altLang="en-GB" sz="2400">
                <a:latin typeface="Consolas" panose="020B0609020204030204" charset="0"/>
                <a:cs typeface="Consolas" panose="020B0609020204030204" charset="0"/>
              </a:rPr>
            </a:br>
            <a:r>
              <a:rPr lang="en-US" altLang="en-GB" sz="2400">
                <a:latin typeface="Consolas" panose="020B0609020204030204" charset="0"/>
                <a:cs typeface="Consolas" panose="020B0609020204030204" charset="0"/>
              </a:rPr>
              <a:t>cafe cafe_run_ctl.sh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Raw output...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9070" y="1825625"/>
            <a:ext cx="9528175" cy="45942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Contd..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6235" cy="43516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GB" sz="2300">
                <a:latin typeface="Times New Roman" panose="02020603050405020304" charset="0"/>
                <a:cs typeface="Times New Roman" panose="02020603050405020304" charset="0"/>
              </a:rPr>
              <a:t>5.3. Statistics</a:t>
            </a:r>
            <a:br>
              <a:rPr lang="en-US" altLang="en-GB" sz="2300"/>
            </a:br>
            <a:endParaRPr lang="en-US" altLang="en-GB" sz="2300"/>
          </a:p>
          <a:p>
            <a:pPr marL="0" indent="0">
              <a:buNone/>
            </a:pPr>
            <a:r>
              <a:rPr lang="en-US" altLang="en-GB" sz="2300">
                <a:latin typeface="Consolas" panose="020B0609020204030204" charset="0"/>
                <a:cs typeface="Consolas" panose="020B0609020204030204" charset="0"/>
              </a:rPr>
              <a:t>python cafetutorial_report_analysis.py -i reports/report_run1.cafe -o reports/summary_run1</a:t>
            </a:r>
          </a:p>
          <a:p>
            <a:pPr marL="0" indent="0">
              <a:buNone/>
            </a:pPr>
            <a:endParaRPr lang="en-US" altLang="en-GB" sz="2300">
              <a:latin typeface="Consolas" panose="020B0609020204030204" charset="0"/>
              <a:cs typeface="Consolas" panose="020B0609020204030204" charset="0"/>
            </a:endParaRPr>
          </a:p>
          <a:p>
            <a:pPr marL="0" indent="0">
              <a:buNone/>
            </a:pPr>
            <a:endParaRPr lang="en-US" altLang="en-GB" sz="2300">
              <a:latin typeface="Consolas" panose="020B0609020204030204" charset="0"/>
              <a:cs typeface="Consolas" panose="020B060902020403020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Final tree output..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805" y="1691005"/>
            <a:ext cx="6261735" cy="4646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342630" y="3486785"/>
            <a:ext cx="3590290" cy="310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Now you dont need to feel sorry!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Thanks to all.....</a:t>
            </a:r>
          </a:p>
        </p:txBody>
      </p:sp>
      <p:pic>
        <p:nvPicPr>
          <p:cNvPr id="4" name="Content Placeholder 3" descr="Picture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715" y="1810385"/>
            <a:ext cx="10755630" cy="49047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-o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riginates for the result of gene duplication</a:t>
            </a:r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GB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en-GB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GB" altLang="en-US"/>
          </a:p>
        </p:txBody>
      </p:sp>
      <p:pic>
        <p:nvPicPr>
          <p:cNvPr id="6" name="Content Placeholder 5" descr="Gene-duplication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66440" y="1691005"/>
            <a:ext cx="3236595" cy="49510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en-GB" sz="2665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GB" sz="2665">
                <a:latin typeface="Times New Roman" panose="02020603050405020304" charset="0"/>
                <a:cs typeface="Times New Roman" panose="02020603050405020304" charset="0"/>
              </a:rPr>
              <a:t>and finally h</a:t>
            </a:r>
            <a:r>
              <a:rPr lang="en-US" altLang="en-GB" sz="2665">
                <a:latin typeface="Times New Roman" panose="02020603050405020304" charset="0"/>
                <a:cs typeface="Times New Roman" panose="02020603050405020304" charset="0"/>
                <a:sym typeface="+mn-ea"/>
              </a:rPr>
              <a:t>aving the similar function by those group of genes can be considered as a ‘gene family’.</a:t>
            </a:r>
            <a:endParaRPr lang="en-US" altLang="en-GB" sz="2665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945" y="2653665"/>
            <a:ext cx="3886200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0" y="1557655"/>
            <a:ext cx="4777740" cy="446024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771650" y="6017895"/>
            <a:ext cx="2019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Alfa Interferon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GB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tale of ‘Globin’ !</a:t>
            </a:r>
            <a:br>
              <a:rPr lang="en-US" altLang="en-GB">
                <a:latin typeface="Times New Roman" panose="02020603050405020304" charset="0"/>
                <a:cs typeface="Times New Roman" panose="02020603050405020304" charset="0"/>
              </a:rPr>
            </a:br>
            <a:endParaRPr lang="en-GB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5207635" y="1889125"/>
            <a:ext cx="2138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Globin, 500 My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54935" y="3111500"/>
            <a:ext cx="2055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Haemoglobin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158355" y="3111500"/>
            <a:ext cx="2879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Myoglobin, 22th chr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16230" y="4485005"/>
            <a:ext cx="3627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Alfa Haemoglobin, 11th chr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493260" y="4485005"/>
            <a:ext cx="3721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Beta Haemoglobin, 16th chr 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452120" y="5404485"/>
            <a:ext cx="664210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HBZ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1331595" y="5404485"/>
            <a:ext cx="829945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HBM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211070" y="5404485"/>
            <a:ext cx="784860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HBA2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128645" y="5404485"/>
            <a:ext cx="814705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HBA1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4046220" y="5404485"/>
            <a:ext cx="889635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HBQ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4046220" y="5999480"/>
            <a:ext cx="664210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HBE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5056505" y="5999480"/>
            <a:ext cx="919480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HBG2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6239510" y="5999480"/>
            <a:ext cx="919480" cy="48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GB">
                <a:latin typeface="Times New Roman" panose="02020603050405020304" charset="0"/>
                <a:cs typeface="Times New Roman" panose="02020603050405020304" charset="0"/>
              </a:rPr>
              <a:t>HBG1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422515" y="6057265"/>
            <a:ext cx="792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HBD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8688070" y="6083935"/>
            <a:ext cx="792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000">
                <a:latin typeface="Times New Roman" panose="02020603050405020304" charset="0"/>
                <a:cs typeface="Times New Roman" panose="02020603050405020304" charset="0"/>
              </a:rPr>
              <a:t>HBB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847465" y="2417445"/>
            <a:ext cx="1131570" cy="67881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2"/>
          </p:cNvCxnSpPr>
          <p:nvPr/>
        </p:nvCxnSpPr>
        <p:spPr>
          <a:xfrm>
            <a:off x="6276975" y="2349500"/>
            <a:ext cx="2174240" cy="74676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2"/>
            <a:endCxn id="11" idx="0"/>
          </p:cNvCxnSpPr>
          <p:nvPr/>
        </p:nvCxnSpPr>
        <p:spPr>
          <a:xfrm flipH="1">
            <a:off x="2129790" y="3571875"/>
            <a:ext cx="1553210" cy="9131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2"/>
            <a:endCxn id="13" idx="0"/>
          </p:cNvCxnSpPr>
          <p:nvPr/>
        </p:nvCxnSpPr>
        <p:spPr>
          <a:xfrm>
            <a:off x="3683000" y="3571875"/>
            <a:ext cx="2671445" cy="91313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076450" y="5073650"/>
            <a:ext cx="1905" cy="42989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2"/>
          </p:cNvCxnSpPr>
          <p:nvPr/>
        </p:nvCxnSpPr>
        <p:spPr>
          <a:xfrm>
            <a:off x="6354445" y="4945380"/>
            <a:ext cx="27940" cy="106362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6690" y="3571875"/>
            <a:ext cx="3115310" cy="2633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3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4" grpId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Gene family analysis in comparative genomics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01745" y="1995170"/>
            <a:ext cx="19564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/>
              <a:t>Gene loss and Gain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180" y="1825625"/>
            <a:ext cx="100723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Evolutionary Necessity of Hox C in Sharks!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490" y="2063115"/>
            <a:ext cx="11642090" cy="39281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565" y="3089275"/>
            <a:ext cx="6862445" cy="342138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30" y="240665"/>
            <a:ext cx="4979670" cy="498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7493635" y="43180"/>
            <a:ext cx="172783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/>
              <a:t>     </a:t>
            </a:r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85m</a:t>
            </a:r>
          </a:p>
          <a:p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         </a:t>
            </a: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    200m</a:t>
            </a:r>
          </a:p>
          <a:p>
            <a:endParaRPr lang="en-US" altLang="en-GB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GB" sz="2400">
                <a:latin typeface="Times New Roman" panose="02020603050405020304" charset="0"/>
                <a:cs typeface="Times New Roman" panose="02020603050405020304" charset="0"/>
              </a:rPr>
              <a:t>Avearge living depth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208010" y="908050"/>
            <a:ext cx="0" cy="36195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093710" y="546100"/>
            <a:ext cx="14605" cy="36195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1244</Words>
  <Application>Microsoft Office PowerPoint</Application>
  <PresentationFormat>Widescreen</PresentationFormat>
  <Paragraphs>173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Consolas</vt:lpstr>
      <vt:lpstr>Times New Roman</vt:lpstr>
      <vt:lpstr>Office Theme</vt:lpstr>
      <vt:lpstr>Gene Family  Analysis</vt:lpstr>
      <vt:lpstr>What is gene family</vt:lpstr>
      <vt:lpstr> -inherited from common ancestor </vt:lpstr>
      <vt:lpstr>  -originates for the result of gene duplication</vt:lpstr>
      <vt:lpstr> and finally having the similar function by those group of genes can be considered as a ‘gene family’.</vt:lpstr>
      <vt:lpstr>The tale of ‘Globin’ ! </vt:lpstr>
      <vt:lpstr>Gene family analysis in comparative genomics</vt:lpstr>
      <vt:lpstr>Evolutionary Necessity of Hox C in Sharks!</vt:lpstr>
      <vt:lpstr>PowerPoint Presentation</vt:lpstr>
      <vt:lpstr>Rapid expansion and contraction</vt:lpstr>
      <vt:lpstr>PowerPoint Presentation</vt:lpstr>
      <vt:lpstr>Lets meet with CAFE!</vt:lpstr>
      <vt:lpstr>How CAFE works</vt:lpstr>
      <vt:lpstr>Contd..</vt:lpstr>
      <vt:lpstr>Running CAFE</vt:lpstr>
      <vt:lpstr>Contd..</vt:lpstr>
      <vt:lpstr>Contd..</vt:lpstr>
      <vt:lpstr>Contd..</vt:lpstr>
      <vt:lpstr>Contd..</vt:lpstr>
      <vt:lpstr>Contd...</vt:lpstr>
      <vt:lpstr>Contd..</vt:lpstr>
      <vt:lpstr>Contd..</vt:lpstr>
      <vt:lpstr>Contd..</vt:lpstr>
      <vt:lpstr>Contd..</vt:lpstr>
      <vt:lpstr>Contd..</vt:lpstr>
      <vt:lpstr>Contd..</vt:lpstr>
      <vt:lpstr>Gene family size for CAFE input</vt:lpstr>
      <vt:lpstr>Contd..</vt:lpstr>
      <vt:lpstr>Contd..</vt:lpstr>
      <vt:lpstr>Contd..</vt:lpstr>
      <vt:lpstr>Contd..</vt:lpstr>
      <vt:lpstr>Tree file as Input</vt:lpstr>
      <vt:lpstr>Contd..</vt:lpstr>
      <vt:lpstr>Raw output...</vt:lpstr>
      <vt:lpstr>Contd..</vt:lpstr>
      <vt:lpstr>Final tree output..</vt:lpstr>
      <vt:lpstr>Thanks to all.....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Kishor Kumar Sarker</cp:lastModifiedBy>
  <cp:revision>73</cp:revision>
  <dcterms:created xsi:type="dcterms:W3CDTF">2023-02-02T13:45:00Z</dcterms:created>
  <dcterms:modified xsi:type="dcterms:W3CDTF">2025-01-08T01:17:15Z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F63282B1700949D696F51FDCA86CC321</vt:lpwstr>
  </property>
  <property fmtid="{D5CDD505-2E9C-101B-9397-08002B2CF9AE}" pid="3" name="KSOProductBuildVer">
    <vt:lpwstr>2057-12.2.0.13359</vt:lpwstr>
  </property>
</Properties>
</file>