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73" r:id="rId9"/>
    <p:sldId id="266" r:id="rId10"/>
    <p:sldId id="267" r:id="rId11"/>
    <p:sldId id="268" r:id="rId12"/>
    <p:sldId id="274" r:id="rId13"/>
    <p:sldId id="269" r:id="rId14"/>
    <p:sldId id="271" r:id="rId15"/>
    <p:sldId id="270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315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6324BB-CC4E-4098-B15A-93E484B326A1}" type="datetimeFigureOut">
              <a:rPr lang="zh-CN" altLang="en-US" smtClean="0"/>
              <a:pPr/>
              <a:t>2025/1/6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9449B9-A5C2-4DDC-80FD-4013C2A421D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449B9-A5C2-4DDC-80FD-4013C2A421DC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449B9-A5C2-4DDC-80FD-4013C2A421DC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1F232-B53A-4ACE-9021-31ABB9599385}" type="datetimeFigureOut">
              <a:rPr lang="zh-CN" altLang="en-US" smtClean="0"/>
              <a:pPr/>
              <a:t>2025/1/6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77C5A-2C98-47C5-9504-05AABAC426E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5871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1F232-B53A-4ACE-9021-31ABB9599385}" type="datetimeFigureOut">
              <a:rPr lang="zh-CN" altLang="en-US" smtClean="0"/>
              <a:pPr/>
              <a:t>2025/1/6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77C5A-2C98-47C5-9504-05AABAC426E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9394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1F232-B53A-4ACE-9021-31ABB9599385}" type="datetimeFigureOut">
              <a:rPr lang="zh-CN" altLang="en-US" smtClean="0"/>
              <a:pPr/>
              <a:t>2025/1/6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77C5A-2C98-47C5-9504-05AABAC426E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3506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1F232-B53A-4ACE-9021-31ABB9599385}" type="datetimeFigureOut">
              <a:rPr lang="zh-CN" altLang="en-US" smtClean="0"/>
              <a:pPr/>
              <a:t>2025/1/6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77C5A-2C98-47C5-9504-05AABAC426E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494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1F232-B53A-4ACE-9021-31ABB9599385}" type="datetimeFigureOut">
              <a:rPr lang="zh-CN" altLang="en-US" smtClean="0"/>
              <a:pPr/>
              <a:t>2025/1/6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77C5A-2C98-47C5-9504-05AABAC426E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633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1F232-B53A-4ACE-9021-31ABB9599385}" type="datetimeFigureOut">
              <a:rPr lang="zh-CN" altLang="en-US" smtClean="0"/>
              <a:pPr/>
              <a:t>2025/1/6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77C5A-2C98-47C5-9504-05AABAC426E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4385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1F232-B53A-4ACE-9021-31ABB9599385}" type="datetimeFigureOut">
              <a:rPr lang="zh-CN" altLang="en-US" smtClean="0"/>
              <a:pPr/>
              <a:t>2025/1/6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77C5A-2C98-47C5-9504-05AABAC426E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2794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1F232-B53A-4ACE-9021-31ABB9599385}" type="datetimeFigureOut">
              <a:rPr lang="zh-CN" altLang="en-US" smtClean="0"/>
              <a:pPr/>
              <a:t>2025/1/6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77C5A-2C98-47C5-9504-05AABAC426E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7597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1F232-B53A-4ACE-9021-31ABB9599385}" type="datetimeFigureOut">
              <a:rPr lang="zh-CN" altLang="en-US" smtClean="0"/>
              <a:pPr/>
              <a:t>2025/1/6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77C5A-2C98-47C5-9504-05AABAC426E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0531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1F232-B53A-4ACE-9021-31ABB9599385}" type="datetimeFigureOut">
              <a:rPr lang="zh-CN" altLang="en-US" smtClean="0"/>
              <a:pPr/>
              <a:t>2025/1/6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77C5A-2C98-47C5-9504-05AABAC426E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9413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1F232-B53A-4ACE-9021-31ABB9599385}" type="datetimeFigureOut">
              <a:rPr lang="zh-CN" altLang="en-US" smtClean="0"/>
              <a:pPr/>
              <a:t>2025/1/6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77C5A-2C98-47C5-9504-05AABAC426E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021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1F232-B53A-4ACE-9021-31ABB9599385}" type="datetimeFigureOut">
              <a:rPr lang="zh-CN" altLang="en-US" smtClean="0"/>
              <a:pPr/>
              <a:t>2025/1/6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77C5A-2C98-47C5-9504-05AABAC426E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513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BF06B4-C738-A3B0-1797-2136B12C2D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751453"/>
            <a:ext cx="7772400" cy="2387600"/>
          </a:xfrm>
        </p:spPr>
        <p:txBody>
          <a:bodyPr>
            <a:normAutofit fontScale="90000"/>
          </a:bodyPr>
          <a:lstStyle/>
          <a:p>
            <a:br>
              <a:rPr lang="en-US" altLang="zh-CN" dirty="0"/>
            </a:br>
            <a:r>
              <a:rPr lang="en-US" altLang="zh-CN" b="1" dirty="0"/>
              <a:t>Phylogenetic Networks</a:t>
            </a:r>
            <a:br>
              <a:rPr lang="en-US" altLang="zh-CN" b="1" dirty="0"/>
            </a:br>
            <a:r>
              <a:rPr lang="en-US" altLang="zh-CN" b="1" dirty="0"/>
              <a:t>(Gene flow across species)</a:t>
            </a:r>
            <a:br>
              <a:rPr lang="en-US" altLang="zh-CN" dirty="0"/>
            </a:br>
            <a:r>
              <a:rPr lang="en-US" altLang="zh-CN" sz="4000" dirty="0" err="1"/>
              <a:t>Phylonetworks</a:t>
            </a:r>
            <a:br>
              <a:rPr lang="en-US" altLang="zh-CN" sz="4000" dirty="0"/>
            </a:br>
            <a:r>
              <a:rPr lang="en-US" altLang="zh-CN" sz="4000" b="1" dirty="0"/>
              <a:t>Intro &amp; Practice</a:t>
            </a:r>
            <a:endParaRPr lang="zh-CN" altLang="en-US" b="1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B1E06E9-EC55-4D0F-0437-C34FB1A43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9435" y="5202238"/>
            <a:ext cx="6858000" cy="1655762"/>
          </a:xfrm>
        </p:spPr>
        <p:txBody>
          <a:bodyPr/>
          <a:lstStyle/>
          <a:p>
            <a:r>
              <a:rPr lang="en-US" altLang="zh-CN" dirty="0"/>
              <a:t>BY: Jiantao Hu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13298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6135" y="1010652"/>
            <a:ext cx="8633861" cy="230832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$ </a:t>
            </a:r>
            <a:r>
              <a:rPr lang="en-US" altLang="zh-CN" sz="24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q,t</a:t>
            </a:r>
            <a:r>
              <a:rPr lang="en-US" altLang="zh-CN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= </a:t>
            </a:r>
            <a:r>
              <a:rPr lang="en-US" altLang="zh-CN" sz="24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countquartetsintrees</a:t>
            </a:r>
            <a:r>
              <a:rPr lang="en-US" altLang="zh-CN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altLang="zh-CN" sz="24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genetrees</a:t>
            </a:r>
            <a:r>
              <a:rPr lang="en-US" altLang="zh-CN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) </a:t>
            </a:r>
            <a:br>
              <a:rPr lang="en-US" altLang="zh-CN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altLang="zh-CN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$ </a:t>
            </a:r>
            <a:r>
              <a:rPr lang="en-US" altLang="zh-CN" sz="24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df</a:t>
            </a:r>
            <a:r>
              <a:rPr lang="en-US" altLang="zh-CN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= </a:t>
            </a:r>
            <a:r>
              <a:rPr lang="en-US" altLang="zh-CN" sz="24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writeTableCF</a:t>
            </a:r>
            <a:r>
              <a:rPr lang="en-US" altLang="zh-CN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altLang="zh-CN" sz="24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q,t</a:t>
            </a:r>
            <a:r>
              <a:rPr lang="en-US" altLang="zh-CN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) </a:t>
            </a:r>
            <a:br>
              <a:rPr lang="zh-CN" altLang="en-US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br>
              <a:rPr lang="zh-CN" altLang="en-US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altLang="zh-CN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$ using CSV </a:t>
            </a:r>
            <a:br>
              <a:rPr lang="zh-CN" altLang="en-US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altLang="zh-CN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$ </a:t>
            </a:r>
            <a:r>
              <a:rPr lang="en-US" altLang="zh-CN" sz="24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CSV.write</a:t>
            </a:r>
            <a:r>
              <a:rPr lang="en-US" altLang="zh-CN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("tableCF.csv", </a:t>
            </a:r>
            <a:r>
              <a:rPr lang="en-US" altLang="zh-CN" sz="24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df</a:t>
            </a:r>
            <a:r>
              <a:rPr lang="en-US" altLang="zh-CN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) </a:t>
            </a:r>
            <a:br>
              <a:rPr lang="zh-CN" altLang="en-US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altLang="zh-CN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$ </a:t>
            </a:r>
            <a:r>
              <a:rPr lang="en-US" altLang="zh-CN" sz="24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raxmlCF</a:t>
            </a:r>
            <a:r>
              <a:rPr lang="en-US" altLang="zh-CN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= </a:t>
            </a:r>
            <a:r>
              <a:rPr lang="en-US" altLang="zh-CN" sz="24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readTableCF</a:t>
            </a:r>
            <a:r>
              <a:rPr lang="en-US" altLang="zh-CN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("new_tableCF.csv")</a:t>
            </a:r>
            <a:endParaRPr lang="zh-CN" altLang="en-US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255" y="267902"/>
            <a:ext cx="8768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3. Generate Table CF </a:t>
            </a:r>
            <a:endParaRPr lang="zh-CN" altLang="en-US" sz="2400" dirty="0"/>
          </a:p>
        </p:txBody>
      </p:sp>
      <p:sp>
        <p:nvSpPr>
          <p:cNvPr id="5" name="矩形 4"/>
          <p:cNvSpPr/>
          <p:nvPr/>
        </p:nvSpPr>
        <p:spPr>
          <a:xfrm>
            <a:off x="3484345" y="2887579"/>
            <a:ext cx="1799924" cy="4235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544152" y="2762451"/>
            <a:ext cx="3214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Check Headers!!!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78" r="4387"/>
          <a:stretch>
            <a:fillRect/>
          </a:stretch>
        </p:blipFill>
        <p:spPr>
          <a:xfrm>
            <a:off x="2131333" y="3503597"/>
            <a:ext cx="5010612" cy="2786513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146434" y="3705727"/>
            <a:ext cx="365760" cy="23870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5789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255" y="267902"/>
            <a:ext cx="8768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3. Run </a:t>
            </a:r>
            <a:r>
              <a:rPr lang="en-US" altLang="zh-CN" sz="2400" dirty="0" err="1"/>
              <a:t>SNaQ</a:t>
            </a:r>
            <a:r>
              <a:rPr lang="en-US" altLang="zh-CN" sz="2400" dirty="0"/>
              <a:t> with scripts</a:t>
            </a:r>
            <a:endParaRPr lang="zh-CN" altLang="en-US" sz="2400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874" y="726290"/>
            <a:ext cx="8316913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2574027" y="712881"/>
            <a:ext cx="5718232" cy="46166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$ </a:t>
            </a:r>
            <a:r>
              <a:rPr lang="en-US" altLang="zh-CN" sz="2400" dirty="0" err="1">
                <a:solidFill>
                  <a:srgbClr val="FF0000"/>
                </a:solidFill>
              </a:rPr>
              <a:t>nohup</a:t>
            </a:r>
            <a:r>
              <a:rPr lang="en-US" altLang="zh-CN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</a:rPr>
              <a:t>julia</a:t>
            </a:r>
            <a:r>
              <a:rPr lang="en-US" altLang="zh-CN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</a:rPr>
              <a:t>runSNaQ.jl</a:t>
            </a:r>
            <a:r>
              <a:rPr lang="en-US" altLang="zh-CN" sz="2400" dirty="0">
                <a:solidFill>
                  <a:srgbClr val="FF0000"/>
                </a:solidFill>
              </a:rPr>
              <a:t> {$m} {$</a:t>
            </a:r>
            <a:r>
              <a:rPr lang="en-US" altLang="zh-CN" sz="2400" dirty="0" err="1">
                <a:solidFill>
                  <a:srgbClr val="FF0000"/>
                </a:solidFill>
              </a:rPr>
              <a:t>i</a:t>
            </a:r>
            <a:r>
              <a:rPr lang="en-US" altLang="zh-CN" sz="2400" dirty="0">
                <a:solidFill>
                  <a:srgbClr val="FF0000"/>
                </a:solidFill>
              </a:rPr>
              <a:t>} &gt; h1.log &amp;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04E173B-8DBE-054A-12C2-23A2AC2BFD7B}"/>
              </a:ext>
            </a:extLst>
          </p:cNvPr>
          <p:cNvSpPr/>
          <p:nvPr/>
        </p:nvSpPr>
        <p:spPr>
          <a:xfrm>
            <a:off x="460075" y="5187350"/>
            <a:ext cx="3410310" cy="21853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71C56EE-3F38-44DB-6B7C-CB82A790AE2C}"/>
              </a:ext>
            </a:extLst>
          </p:cNvPr>
          <p:cNvSpPr/>
          <p:nvPr/>
        </p:nvSpPr>
        <p:spPr>
          <a:xfrm>
            <a:off x="1946693" y="5569788"/>
            <a:ext cx="4908431" cy="21853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89DB7AA-9E10-B500-2D02-049194D406D4}"/>
              </a:ext>
            </a:extLst>
          </p:cNvPr>
          <p:cNvSpPr/>
          <p:nvPr/>
        </p:nvSpPr>
        <p:spPr>
          <a:xfrm>
            <a:off x="460075" y="5952226"/>
            <a:ext cx="7165676" cy="22440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D7791CC-B701-A290-C1CA-042A0DACCE9B}"/>
              </a:ext>
            </a:extLst>
          </p:cNvPr>
          <p:cNvSpPr/>
          <p:nvPr/>
        </p:nvSpPr>
        <p:spPr>
          <a:xfrm>
            <a:off x="3467818" y="1814401"/>
            <a:ext cx="4015138" cy="830997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{$m} numbers of hybrid edges </a:t>
            </a:r>
          </a:p>
          <a:p>
            <a:r>
              <a:rPr lang="en-US" altLang="zh-CN" sz="2400" dirty="0">
                <a:solidFill>
                  <a:srgbClr val="FF0000"/>
                </a:solidFill>
              </a:rPr>
              <a:t>{$</a:t>
            </a:r>
            <a:r>
              <a:rPr lang="en-US" altLang="zh-CN" sz="2400" dirty="0" err="1">
                <a:solidFill>
                  <a:srgbClr val="FF0000"/>
                </a:solidFill>
              </a:rPr>
              <a:t>i</a:t>
            </a:r>
            <a:r>
              <a:rPr lang="en-US" altLang="zh-CN" sz="2400" dirty="0">
                <a:solidFill>
                  <a:srgbClr val="FF0000"/>
                </a:solidFill>
              </a:rPr>
              <a:t>} numbers of replicates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617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927760D-BECF-C1EF-7FCC-70FC69F1F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48463"/>
            <a:ext cx="9144000" cy="2933602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0374ED75-A070-2B00-C5EA-B33935FCDE27}"/>
              </a:ext>
            </a:extLst>
          </p:cNvPr>
          <p:cNvSpPr/>
          <p:nvPr/>
        </p:nvSpPr>
        <p:spPr>
          <a:xfrm>
            <a:off x="0" y="2048463"/>
            <a:ext cx="9144000" cy="6487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2035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255" y="267902"/>
            <a:ext cx="8768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4. Finding the best h (reticulation events number) and plotting</a:t>
            </a:r>
            <a:endParaRPr lang="zh-CN" altLang="en-US" sz="2400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782" y="1048886"/>
            <a:ext cx="3023301" cy="2656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7524" y="875900"/>
            <a:ext cx="3814493" cy="2656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15503" y="4196615"/>
            <a:ext cx="8912994" cy="15696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$ scores = [net0.loglik, net1.loglik, net2.loglik, net3.loglik]</a:t>
            </a:r>
            <a:br>
              <a:rPr lang="en-US" altLang="zh-CN" sz="2400" dirty="0">
                <a:solidFill>
                  <a:schemeClr val="bg1"/>
                </a:solidFill>
              </a:rPr>
            </a:br>
            <a:r>
              <a:rPr lang="en-US" altLang="zh-CN" sz="2400" dirty="0">
                <a:solidFill>
                  <a:schemeClr val="bg1"/>
                </a:solidFill>
              </a:rPr>
              <a:t>$ </a:t>
            </a:r>
            <a:r>
              <a:rPr lang="en-US" altLang="zh-CN" sz="2400" dirty="0" err="1">
                <a:solidFill>
                  <a:schemeClr val="bg1"/>
                </a:solidFill>
              </a:rPr>
              <a:t>hmax</a:t>
            </a:r>
            <a:r>
              <a:rPr lang="en-US" altLang="zh-CN" sz="2400" dirty="0">
                <a:solidFill>
                  <a:schemeClr val="bg1"/>
                </a:solidFill>
              </a:rPr>
              <a:t> = collect(0:3)</a:t>
            </a:r>
            <a:br>
              <a:rPr lang="en-US" altLang="zh-CN" sz="2400" dirty="0">
                <a:solidFill>
                  <a:schemeClr val="bg1"/>
                </a:solidFill>
              </a:rPr>
            </a:br>
            <a:r>
              <a:rPr lang="en-US" altLang="zh-CN" sz="2400" dirty="0">
                <a:solidFill>
                  <a:schemeClr val="bg1"/>
                </a:solidFill>
              </a:rPr>
              <a:t>$ </a:t>
            </a:r>
            <a:r>
              <a:rPr lang="en-US" altLang="zh-CN" sz="2400" dirty="0" err="1">
                <a:solidFill>
                  <a:schemeClr val="bg1"/>
                </a:solidFill>
              </a:rPr>
              <a:t>R"plot</a:t>
            </a:r>
            <a:r>
              <a:rPr lang="en-US" altLang="zh-CN" sz="2400" dirty="0">
                <a:solidFill>
                  <a:schemeClr val="bg1"/>
                </a:solidFill>
              </a:rPr>
              <a:t>"(</a:t>
            </a:r>
            <a:r>
              <a:rPr lang="en-US" altLang="zh-CN" sz="2400" dirty="0" err="1">
                <a:solidFill>
                  <a:schemeClr val="bg1"/>
                </a:solidFill>
              </a:rPr>
              <a:t>hmax</a:t>
            </a:r>
            <a:r>
              <a:rPr lang="en-US" altLang="zh-CN" sz="2400" dirty="0">
                <a:solidFill>
                  <a:schemeClr val="bg1"/>
                </a:solidFill>
              </a:rPr>
              <a:t>, scores, type="b", </a:t>
            </a:r>
            <a:r>
              <a:rPr lang="en-US" altLang="zh-CN" sz="2400" dirty="0" err="1">
                <a:solidFill>
                  <a:schemeClr val="bg1"/>
                </a:solidFill>
              </a:rPr>
              <a:t>ylab</a:t>
            </a:r>
            <a:r>
              <a:rPr lang="en-US" altLang="zh-CN" sz="2400" dirty="0">
                <a:solidFill>
                  <a:schemeClr val="bg1"/>
                </a:solidFill>
              </a:rPr>
              <a:t>="network score", </a:t>
            </a:r>
            <a:r>
              <a:rPr lang="en-US" altLang="zh-CN" sz="2400" dirty="0" err="1">
                <a:solidFill>
                  <a:schemeClr val="bg1"/>
                </a:solidFill>
              </a:rPr>
              <a:t>xlab</a:t>
            </a:r>
            <a:r>
              <a:rPr lang="en-US" altLang="zh-CN" sz="2400" dirty="0">
                <a:solidFill>
                  <a:schemeClr val="bg1"/>
                </a:solidFill>
              </a:rPr>
              <a:t>="</a:t>
            </a:r>
            <a:r>
              <a:rPr lang="en-US" altLang="zh-CN" sz="2400" dirty="0" err="1">
                <a:solidFill>
                  <a:schemeClr val="bg1"/>
                </a:solidFill>
              </a:rPr>
              <a:t>hmax</a:t>
            </a:r>
            <a:r>
              <a:rPr lang="en-US" altLang="zh-CN" sz="2400" dirty="0">
                <a:solidFill>
                  <a:schemeClr val="bg1"/>
                </a:solidFill>
              </a:rPr>
              <a:t>", </a:t>
            </a:r>
            <a:r>
              <a:rPr lang="en-US" altLang="zh-CN" sz="2400" dirty="0" err="1">
                <a:solidFill>
                  <a:schemeClr val="bg1"/>
                </a:solidFill>
              </a:rPr>
              <a:t>col</a:t>
            </a:r>
            <a:r>
              <a:rPr lang="en-US" altLang="zh-CN" sz="2400" dirty="0">
                <a:solidFill>
                  <a:schemeClr val="bg1"/>
                </a:solidFill>
              </a:rPr>
              <a:t>="blue");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68782" y="1280160"/>
            <a:ext cx="2618072" cy="3368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765533" y="2733575"/>
            <a:ext cx="481263" cy="67376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8016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506" y="3598243"/>
            <a:ext cx="8768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6. Result network visualization </a:t>
            </a:r>
            <a:endParaRPr lang="zh-CN" alt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59882" y="4026340"/>
            <a:ext cx="8710863" cy="267765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$ using </a:t>
            </a:r>
            <a:r>
              <a:rPr lang="en-US" altLang="zh-CN" sz="2400" dirty="0" err="1">
                <a:solidFill>
                  <a:schemeClr val="bg1"/>
                </a:solidFill>
              </a:rPr>
              <a:t>PhyloPlots</a:t>
            </a:r>
            <a:endParaRPr lang="en-US" altLang="zh-CN" sz="2400" dirty="0">
              <a:solidFill>
                <a:schemeClr val="bg1"/>
              </a:solidFill>
            </a:endParaRPr>
          </a:p>
          <a:p>
            <a:r>
              <a:rPr lang="en-US" altLang="zh-CN" sz="2400" dirty="0">
                <a:solidFill>
                  <a:schemeClr val="bg1"/>
                </a:solidFill>
              </a:rPr>
              <a:t>$ using </a:t>
            </a:r>
            <a:r>
              <a:rPr lang="en-US" altLang="zh-CN" sz="2400" dirty="0" err="1">
                <a:solidFill>
                  <a:schemeClr val="bg1"/>
                </a:solidFill>
              </a:rPr>
              <a:t>RCall</a:t>
            </a:r>
            <a:endParaRPr lang="en-US" altLang="zh-CN" sz="2400" dirty="0">
              <a:solidFill>
                <a:schemeClr val="bg1"/>
              </a:solidFill>
            </a:endParaRPr>
          </a:p>
          <a:p>
            <a:r>
              <a:rPr lang="en-US" altLang="zh-CN" sz="2400" dirty="0">
                <a:solidFill>
                  <a:schemeClr val="bg1"/>
                </a:solidFill>
              </a:rPr>
              <a:t>$ </a:t>
            </a:r>
            <a:r>
              <a:rPr lang="en-US" altLang="zh-CN" sz="2400" dirty="0" err="1">
                <a:solidFill>
                  <a:schemeClr val="bg1"/>
                </a:solidFill>
              </a:rPr>
              <a:t>imagefilename</a:t>
            </a:r>
            <a:r>
              <a:rPr lang="en-US" altLang="zh-CN" sz="2400" dirty="0">
                <a:solidFill>
                  <a:schemeClr val="bg1"/>
                </a:solidFill>
              </a:rPr>
              <a:t> = "../assets/figures/snaqplot_net1_2.svg" </a:t>
            </a:r>
          </a:p>
          <a:p>
            <a:r>
              <a:rPr lang="en-US" altLang="zh-CN" sz="2400" dirty="0">
                <a:solidFill>
                  <a:schemeClr val="bg1"/>
                </a:solidFill>
              </a:rPr>
              <a:t>$ </a:t>
            </a:r>
            <a:r>
              <a:rPr lang="en-US" altLang="zh-CN" sz="2400" dirty="0" err="1">
                <a:solidFill>
                  <a:schemeClr val="bg1"/>
                </a:solidFill>
              </a:rPr>
              <a:t>R"svg</a:t>
            </a:r>
            <a:r>
              <a:rPr lang="en-US" altLang="zh-CN" sz="2400" dirty="0">
                <a:solidFill>
                  <a:schemeClr val="bg1"/>
                </a:solidFill>
              </a:rPr>
              <a:t>"(</a:t>
            </a:r>
            <a:r>
              <a:rPr lang="en-US" altLang="zh-CN" sz="2400" dirty="0" err="1">
                <a:solidFill>
                  <a:schemeClr val="bg1"/>
                </a:solidFill>
              </a:rPr>
              <a:t>imagefilename</a:t>
            </a:r>
            <a:r>
              <a:rPr lang="en-US" altLang="zh-CN" sz="2400" dirty="0">
                <a:solidFill>
                  <a:schemeClr val="bg1"/>
                </a:solidFill>
              </a:rPr>
              <a:t>, width=4, height=3)</a:t>
            </a:r>
          </a:p>
          <a:p>
            <a:r>
              <a:rPr lang="en-US" altLang="zh-CN" sz="2400" dirty="0">
                <a:solidFill>
                  <a:schemeClr val="bg1"/>
                </a:solidFill>
              </a:rPr>
              <a:t>$ </a:t>
            </a:r>
            <a:r>
              <a:rPr lang="en-US" altLang="zh-CN" sz="2400" dirty="0" err="1">
                <a:solidFill>
                  <a:schemeClr val="bg1"/>
                </a:solidFill>
              </a:rPr>
              <a:t>R"par</a:t>
            </a:r>
            <a:r>
              <a:rPr lang="en-US" altLang="zh-CN" sz="2400" dirty="0">
                <a:solidFill>
                  <a:schemeClr val="bg1"/>
                </a:solidFill>
              </a:rPr>
              <a:t>"(mar=[0,0,0,0])</a:t>
            </a:r>
          </a:p>
          <a:p>
            <a:r>
              <a:rPr lang="en-US" altLang="zh-CN" sz="2400" dirty="0">
                <a:solidFill>
                  <a:schemeClr val="bg1"/>
                </a:solidFill>
              </a:rPr>
              <a:t>$ plot(net1_reroot, </a:t>
            </a:r>
            <a:r>
              <a:rPr lang="en-US" altLang="zh-CN" sz="2400" dirty="0" err="1">
                <a:solidFill>
                  <a:schemeClr val="bg1"/>
                </a:solidFill>
              </a:rPr>
              <a:t>showgamma</a:t>
            </a:r>
            <a:r>
              <a:rPr lang="en-US" altLang="zh-CN" sz="2400" dirty="0">
                <a:solidFill>
                  <a:schemeClr val="bg1"/>
                </a:solidFill>
              </a:rPr>
              <a:t>=true, </a:t>
            </a:r>
            <a:r>
              <a:rPr lang="en-US" altLang="zh-CN" sz="2400" dirty="0" err="1">
                <a:solidFill>
                  <a:schemeClr val="bg1"/>
                </a:solidFill>
              </a:rPr>
              <a:t>showedgenumber</a:t>
            </a:r>
            <a:r>
              <a:rPr lang="en-US" altLang="zh-CN" sz="2400" dirty="0">
                <a:solidFill>
                  <a:schemeClr val="bg1"/>
                </a:solidFill>
              </a:rPr>
              <a:t>=true); </a:t>
            </a:r>
          </a:p>
          <a:p>
            <a:r>
              <a:rPr lang="en-US" altLang="zh-CN" sz="2400" dirty="0">
                <a:solidFill>
                  <a:schemeClr val="bg1"/>
                </a:solidFill>
              </a:rPr>
              <a:t>$ </a:t>
            </a:r>
            <a:r>
              <a:rPr lang="en-US" altLang="zh-CN" sz="2400" dirty="0" err="1">
                <a:solidFill>
                  <a:schemeClr val="bg1"/>
                </a:solidFill>
              </a:rPr>
              <a:t>R"dev.off</a:t>
            </a:r>
            <a:r>
              <a:rPr lang="en-US" altLang="zh-CN" sz="2400" dirty="0">
                <a:solidFill>
                  <a:schemeClr val="bg1"/>
                </a:solidFill>
              </a:rPr>
              <a:t>()"; # wrap up and save image file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9028" y="275923"/>
            <a:ext cx="8768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5. Output the best tree and </a:t>
            </a:r>
            <a:r>
              <a:rPr lang="en-US" altLang="zh-CN" sz="2400" dirty="0" err="1"/>
              <a:t>reroot</a:t>
            </a:r>
            <a:endParaRPr lang="zh-CN" alt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69507" y="635267"/>
            <a:ext cx="8730113" cy="304698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$ using </a:t>
            </a:r>
            <a:r>
              <a:rPr lang="en-US" altLang="zh-CN" sz="2400" dirty="0" err="1">
                <a:solidFill>
                  <a:schemeClr val="bg1"/>
                </a:solidFill>
              </a:rPr>
              <a:t>PhyloNetworks</a:t>
            </a:r>
            <a:br>
              <a:rPr lang="en-US" altLang="zh-CN" sz="2400" dirty="0">
                <a:solidFill>
                  <a:schemeClr val="bg1"/>
                </a:solidFill>
              </a:rPr>
            </a:br>
            <a:r>
              <a:rPr lang="en-US" altLang="zh-CN" sz="2400" dirty="0">
                <a:solidFill>
                  <a:schemeClr val="bg1"/>
                </a:solidFill>
              </a:rPr>
              <a:t>$ net = </a:t>
            </a:r>
            <a:r>
              <a:rPr lang="en-US" altLang="zh-CN" sz="2400" dirty="0" err="1">
                <a:solidFill>
                  <a:schemeClr val="bg1"/>
                </a:solidFill>
              </a:rPr>
              <a:t>readTopology</a:t>
            </a:r>
            <a:r>
              <a:rPr lang="en-US" altLang="zh-CN" sz="2400" dirty="0">
                <a:solidFill>
                  <a:schemeClr val="bg1"/>
                </a:solidFill>
              </a:rPr>
              <a:t>("net1_5runs.out") </a:t>
            </a:r>
          </a:p>
          <a:p>
            <a:r>
              <a:rPr lang="en-US" altLang="zh-CN" sz="2400" dirty="0">
                <a:solidFill>
                  <a:schemeClr val="bg1"/>
                </a:solidFill>
              </a:rPr>
              <a:t>$ </a:t>
            </a:r>
            <a:r>
              <a:rPr lang="en-US" altLang="zh-CN" sz="2400" dirty="0" err="1">
                <a:solidFill>
                  <a:schemeClr val="bg1"/>
                </a:solidFill>
              </a:rPr>
              <a:t>writeTopology</a:t>
            </a:r>
            <a:r>
              <a:rPr lang="en-US" altLang="zh-CN" sz="2400" dirty="0">
                <a:solidFill>
                  <a:schemeClr val="bg1"/>
                </a:solidFill>
              </a:rPr>
              <a:t>(net,"bestnet_h1.tre") </a:t>
            </a:r>
            <a:br>
              <a:rPr lang="zh-CN" altLang="en-US" sz="2400" dirty="0">
                <a:solidFill>
                  <a:schemeClr val="bg1"/>
                </a:solidFill>
              </a:rPr>
            </a:br>
            <a:r>
              <a:rPr lang="en-US" altLang="zh-CN" sz="2400" dirty="0">
                <a:solidFill>
                  <a:schemeClr val="bg1"/>
                </a:solidFill>
              </a:rPr>
              <a:t>$ net1 = </a:t>
            </a:r>
            <a:r>
              <a:rPr lang="en-US" altLang="zh-CN" sz="2400" dirty="0" err="1">
                <a:solidFill>
                  <a:schemeClr val="bg1"/>
                </a:solidFill>
              </a:rPr>
              <a:t>readTopology</a:t>
            </a:r>
            <a:r>
              <a:rPr lang="en-US" altLang="zh-CN" sz="2400" dirty="0">
                <a:solidFill>
                  <a:schemeClr val="bg1"/>
                </a:solidFill>
              </a:rPr>
              <a:t>("bestnet_h1.tre") </a:t>
            </a:r>
          </a:p>
          <a:p>
            <a:r>
              <a:rPr lang="en-US" altLang="zh-CN" sz="2400" dirty="0">
                <a:solidFill>
                  <a:schemeClr val="bg1"/>
                </a:solidFill>
              </a:rPr>
              <a:t>$ </a:t>
            </a:r>
            <a:r>
              <a:rPr lang="en-US" altLang="zh-CN" sz="2400" dirty="0" err="1">
                <a:solidFill>
                  <a:schemeClr val="bg1"/>
                </a:solidFill>
              </a:rPr>
              <a:t>rootatnode</a:t>
            </a:r>
            <a:r>
              <a:rPr lang="en-US" altLang="zh-CN" sz="2400" dirty="0">
                <a:solidFill>
                  <a:schemeClr val="bg1"/>
                </a:solidFill>
              </a:rPr>
              <a:t>!(net1,"C") </a:t>
            </a:r>
            <a:br>
              <a:rPr lang="zh-CN" altLang="en-US" sz="2400" dirty="0">
                <a:solidFill>
                  <a:schemeClr val="bg1"/>
                </a:solidFill>
              </a:rPr>
            </a:br>
            <a:r>
              <a:rPr lang="en-US" altLang="zh-CN" sz="2400" dirty="0">
                <a:solidFill>
                  <a:schemeClr val="bg1"/>
                </a:solidFill>
              </a:rPr>
              <a:t>$ net1_reroot = </a:t>
            </a:r>
            <a:r>
              <a:rPr lang="en-US" altLang="zh-CN" sz="2400" dirty="0" err="1">
                <a:solidFill>
                  <a:schemeClr val="bg1"/>
                </a:solidFill>
              </a:rPr>
              <a:t>rootatnode</a:t>
            </a:r>
            <a:r>
              <a:rPr lang="en-US" altLang="zh-CN" sz="2400" dirty="0">
                <a:solidFill>
                  <a:schemeClr val="bg1"/>
                </a:solidFill>
              </a:rPr>
              <a:t>!(net1,"C") </a:t>
            </a:r>
            <a:br>
              <a:rPr lang="en-US" altLang="zh-CN" sz="2400" dirty="0">
                <a:solidFill>
                  <a:schemeClr val="bg1"/>
                </a:solidFill>
              </a:rPr>
            </a:br>
            <a:r>
              <a:rPr lang="en-US" altLang="zh-CN" sz="2400" dirty="0">
                <a:solidFill>
                  <a:schemeClr val="bg1"/>
                </a:solidFill>
              </a:rPr>
              <a:t>$ </a:t>
            </a:r>
            <a:r>
              <a:rPr lang="en-US" altLang="zh-CN" sz="2400" dirty="0" err="1">
                <a:solidFill>
                  <a:schemeClr val="bg1"/>
                </a:solidFill>
              </a:rPr>
              <a:t>writeTopology</a:t>
            </a:r>
            <a:r>
              <a:rPr lang="en-US" altLang="zh-CN" sz="2400" dirty="0">
                <a:solidFill>
                  <a:schemeClr val="bg1"/>
                </a:solidFill>
              </a:rPr>
              <a:t>(net1_reroot) </a:t>
            </a:r>
            <a:br>
              <a:rPr lang="zh-CN" altLang="en-US" sz="2400" dirty="0">
                <a:solidFill>
                  <a:schemeClr val="bg1"/>
                </a:solidFill>
              </a:rPr>
            </a:br>
            <a:r>
              <a:rPr lang="en-US" altLang="zh-CN" sz="2400" dirty="0">
                <a:solidFill>
                  <a:schemeClr val="bg1"/>
                </a:solidFill>
              </a:rPr>
              <a:t>$ </a:t>
            </a:r>
            <a:r>
              <a:rPr lang="en-US" altLang="zh-CN" sz="2400" dirty="0" err="1">
                <a:solidFill>
                  <a:schemeClr val="bg1"/>
                </a:solidFill>
              </a:rPr>
              <a:t>writeTopology</a:t>
            </a:r>
            <a:r>
              <a:rPr lang="en-US" altLang="zh-CN" sz="2400" dirty="0">
                <a:solidFill>
                  <a:schemeClr val="bg1"/>
                </a:solidFill>
              </a:rPr>
              <a:t>(net1_reroot, "net1_reroot.tre")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0084" r="20500"/>
          <a:stretch/>
        </p:blipFill>
        <p:spPr bwMode="auto">
          <a:xfrm>
            <a:off x="1202682" y="1122886"/>
            <a:ext cx="5778963" cy="408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矩形 2"/>
          <p:cNvSpPr/>
          <p:nvPr/>
        </p:nvSpPr>
        <p:spPr>
          <a:xfrm>
            <a:off x="442762" y="5666156"/>
            <a:ext cx="87012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/>
              <a:t>More on:</a:t>
            </a:r>
          </a:p>
          <a:p>
            <a:r>
              <a:rPr lang="en-US" altLang="zh-CN" sz="2400" u="sng" dirty="0"/>
              <a:t>https://crsl4.github.io/PhyloNetworks.jl/latest/man/snaq_plot/</a:t>
            </a:r>
            <a:endParaRPr lang="zh-CN" alt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2183445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BECF8B9B-CDE7-E6DD-3323-560B9BBF5F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846982"/>
            <a:ext cx="9144000" cy="2387600"/>
          </a:xfrm>
        </p:spPr>
        <p:txBody>
          <a:bodyPr>
            <a:normAutofit fontScale="90000"/>
          </a:bodyPr>
          <a:lstStyle/>
          <a:p>
            <a:br>
              <a:rPr lang="en-US" altLang="zh-CN" dirty="0"/>
            </a:br>
            <a:br>
              <a:rPr lang="en-US" altLang="zh-CN" b="1" dirty="0"/>
            </a:br>
            <a:r>
              <a:rPr lang="en-US" altLang="zh-CN" b="1" dirty="0"/>
              <a:t>Gene flow within population</a:t>
            </a:r>
            <a:br>
              <a:rPr lang="en-US" altLang="zh-CN" dirty="0"/>
            </a:br>
            <a:r>
              <a:rPr lang="en-US" altLang="zh-CN" sz="4000" b="1" dirty="0" err="1"/>
              <a:t>Treemix</a:t>
            </a:r>
            <a:br>
              <a:rPr lang="en-US" altLang="zh-CN" sz="4000" dirty="0"/>
            </a:br>
            <a:r>
              <a:rPr lang="en-US" altLang="zh-CN" sz="4000" b="1" dirty="0"/>
              <a:t>Intro &amp; Practice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8002098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999BD05-FFCA-5F40-5EA3-28E63A6B9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2736"/>
            <a:ext cx="9144000" cy="308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335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6951DD2-B353-D014-D2D1-6D5F929A9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14" y="1063653"/>
            <a:ext cx="8079772" cy="382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DB5FFABD-C7BE-748A-C3C6-CFDA59C7528F}"/>
              </a:ext>
            </a:extLst>
          </p:cNvPr>
          <p:cNvSpPr/>
          <p:nvPr/>
        </p:nvSpPr>
        <p:spPr>
          <a:xfrm>
            <a:off x="221381" y="243015"/>
            <a:ext cx="87012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dirty="0"/>
              <a:t>How gene flow works:</a:t>
            </a:r>
            <a:endParaRPr lang="zh-CN" altLang="en-US" sz="4800" u="sng" dirty="0"/>
          </a:p>
        </p:txBody>
      </p:sp>
    </p:spTree>
    <p:extLst>
      <p:ext uri="{BB962C8B-B14F-4D97-AF65-F5344CB8AC3E}">
        <p14:creationId xmlns:p14="http://schemas.microsoft.com/office/powerpoint/2010/main" val="8531123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FDB60B9-2695-0C5B-5F91-3FC66A53C3FB}"/>
              </a:ext>
            </a:extLst>
          </p:cNvPr>
          <p:cNvSpPr/>
          <p:nvPr/>
        </p:nvSpPr>
        <p:spPr>
          <a:xfrm>
            <a:off x="221381" y="243015"/>
            <a:ext cx="87012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dirty="0"/>
              <a:t>How </a:t>
            </a:r>
            <a:r>
              <a:rPr lang="en-US" altLang="zh-CN" sz="4800" dirty="0" err="1"/>
              <a:t>Treemix</a:t>
            </a:r>
            <a:r>
              <a:rPr lang="en-US" altLang="zh-CN" sz="4800" dirty="0"/>
              <a:t> works:</a:t>
            </a:r>
            <a:endParaRPr lang="zh-CN" altLang="en-US" sz="4800" u="sng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E26DDAA-F7B7-92F6-B3EE-4468EF746415}"/>
              </a:ext>
            </a:extLst>
          </p:cNvPr>
          <p:cNvSpPr/>
          <p:nvPr/>
        </p:nvSpPr>
        <p:spPr>
          <a:xfrm>
            <a:off x="20804" y="3259385"/>
            <a:ext cx="17856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/>
              <a:t>SNP data</a:t>
            </a:r>
            <a:endParaRPr lang="zh-CN" altLang="en-US" sz="3200" u="sng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BC5DDFA-6CAE-1430-87EA-B6C5B8A28B20}"/>
              </a:ext>
            </a:extLst>
          </p:cNvPr>
          <p:cNvSpPr/>
          <p:nvPr/>
        </p:nvSpPr>
        <p:spPr>
          <a:xfrm>
            <a:off x="2692118" y="4498717"/>
            <a:ext cx="17856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/>
              <a:t>ML tree</a:t>
            </a:r>
            <a:endParaRPr lang="zh-CN" altLang="en-US" sz="3200" u="sng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8611D45-7A6D-FFD3-7201-B3564D1D75B4}"/>
              </a:ext>
            </a:extLst>
          </p:cNvPr>
          <p:cNvSpPr/>
          <p:nvPr/>
        </p:nvSpPr>
        <p:spPr>
          <a:xfrm>
            <a:off x="2142902" y="3259385"/>
            <a:ext cx="28841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/>
              <a:t>allele frequency </a:t>
            </a:r>
            <a:endParaRPr lang="zh-CN" altLang="en-US" sz="3200" u="sng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CF8AAC6-62ED-D84C-DC0C-9BB308D7E11E}"/>
              </a:ext>
            </a:extLst>
          </p:cNvPr>
          <p:cNvSpPr/>
          <p:nvPr/>
        </p:nvSpPr>
        <p:spPr>
          <a:xfrm>
            <a:off x="2290990" y="5832161"/>
            <a:ext cx="25879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/>
              <a:t>Tree topology</a:t>
            </a:r>
            <a:endParaRPr lang="zh-CN" altLang="en-US" sz="3200" u="sng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A58BA30-E919-0C16-C44A-468AEE55A7EE}"/>
              </a:ext>
            </a:extLst>
          </p:cNvPr>
          <p:cNvSpPr/>
          <p:nvPr/>
        </p:nvSpPr>
        <p:spPr>
          <a:xfrm>
            <a:off x="5015373" y="3259385"/>
            <a:ext cx="28841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/>
              <a:t>Real value</a:t>
            </a:r>
            <a:endParaRPr lang="zh-CN" altLang="en-US" sz="3200" u="sng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428D935-21C5-F49E-FEF6-E54A4DE59CDD}"/>
              </a:ext>
            </a:extLst>
          </p:cNvPr>
          <p:cNvSpPr/>
          <p:nvPr/>
        </p:nvSpPr>
        <p:spPr>
          <a:xfrm>
            <a:off x="5180553" y="5832162"/>
            <a:ext cx="28841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/>
              <a:t>Estimate value</a:t>
            </a:r>
            <a:endParaRPr lang="zh-CN" altLang="en-US" sz="3200" u="sng" dirty="0"/>
          </a:p>
        </p:txBody>
      </p:sp>
      <p:sp>
        <p:nvSpPr>
          <p:cNvPr id="9" name="箭头: 右 8">
            <a:extLst>
              <a:ext uri="{FF2B5EF4-FFF2-40B4-BE49-F238E27FC236}">
                <a16:creationId xmlns:a16="http://schemas.microsoft.com/office/drawing/2014/main" id="{74528B11-0785-C53F-C1BA-462FBBFA1F1A}"/>
              </a:ext>
            </a:extLst>
          </p:cNvPr>
          <p:cNvSpPr/>
          <p:nvPr/>
        </p:nvSpPr>
        <p:spPr>
          <a:xfrm>
            <a:off x="1714487" y="3485982"/>
            <a:ext cx="488830" cy="22659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箭头: 右 10">
            <a:extLst>
              <a:ext uri="{FF2B5EF4-FFF2-40B4-BE49-F238E27FC236}">
                <a16:creationId xmlns:a16="http://schemas.microsoft.com/office/drawing/2014/main" id="{7787A4BE-BEDA-07CF-408B-547932E5526D}"/>
              </a:ext>
            </a:extLst>
          </p:cNvPr>
          <p:cNvSpPr/>
          <p:nvPr/>
        </p:nvSpPr>
        <p:spPr>
          <a:xfrm>
            <a:off x="4876773" y="6011251"/>
            <a:ext cx="488830" cy="22659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箭头: 右 11">
            <a:extLst>
              <a:ext uri="{FF2B5EF4-FFF2-40B4-BE49-F238E27FC236}">
                <a16:creationId xmlns:a16="http://schemas.microsoft.com/office/drawing/2014/main" id="{2AD09EF4-D670-0609-A4B6-3BFC043B1228}"/>
              </a:ext>
            </a:extLst>
          </p:cNvPr>
          <p:cNvSpPr/>
          <p:nvPr/>
        </p:nvSpPr>
        <p:spPr>
          <a:xfrm rot="5400000">
            <a:off x="3340552" y="5418299"/>
            <a:ext cx="488830" cy="22659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箭头: 右 12">
            <a:extLst>
              <a:ext uri="{FF2B5EF4-FFF2-40B4-BE49-F238E27FC236}">
                <a16:creationId xmlns:a16="http://schemas.microsoft.com/office/drawing/2014/main" id="{999E1DFA-54EC-1724-376A-C2785496FE9A}"/>
              </a:ext>
            </a:extLst>
          </p:cNvPr>
          <p:cNvSpPr/>
          <p:nvPr/>
        </p:nvSpPr>
        <p:spPr>
          <a:xfrm rot="5400000">
            <a:off x="3340552" y="4017380"/>
            <a:ext cx="488830" cy="22659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箭头: 右 13">
            <a:extLst>
              <a:ext uri="{FF2B5EF4-FFF2-40B4-BE49-F238E27FC236}">
                <a16:creationId xmlns:a16="http://schemas.microsoft.com/office/drawing/2014/main" id="{3D050CE2-E541-B465-1557-517FF86510AE}"/>
              </a:ext>
            </a:extLst>
          </p:cNvPr>
          <p:cNvSpPr/>
          <p:nvPr/>
        </p:nvSpPr>
        <p:spPr>
          <a:xfrm>
            <a:off x="4949827" y="3485982"/>
            <a:ext cx="488830" cy="22659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箭头: 右 14">
            <a:extLst>
              <a:ext uri="{FF2B5EF4-FFF2-40B4-BE49-F238E27FC236}">
                <a16:creationId xmlns:a16="http://schemas.microsoft.com/office/drawing/2014/main" id="{442F19B3-73AB-ACAD-4D3E-C30F160F7EE0}"/>
              </a:ext>
            </a:extLst>
          </p:cNvPr>
          <p:cNvSpPr/>
          <p:nvPr/>
        </p:nvSpPr>
        <p:spPr>
          <a:xfrm rot="16200000">
            <a:off x="5173064" y="4745912"/>
            <a:ext cx="1945898" cy="22659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箭头: 右 15">
            <a:extLst>
              <a:ext uri="{FF2B5EF4-FFF2-40B4-BE49-F238E27FC236}">
                <a16:creationId xmlns:a16="http://schemas.microsoft.com/office/drawing/2014/main" id="{C3382A88-6998-3FC9-BE02-963A45856F8A}"/>
              </a:ext>
            </a:extLst>
          </p:cNvPr>
          <p:cNvSpPr/>
          <p:nvPr/>
        </p:nvSpPr>
        <p:spPr>
          <a:xfrm rot="5400000">
            <a:off x="5341885" y="4780067"/>
            <a:ext cx="2014204" cy="22659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FB407D12-F160-68C5-CCB3-FF78BF3587DA}"/>
              </a:ext>
            </a:extLst>
          </p:cNvPr>
          <p:cNvSpPr/>
          <p:nvPr/>
        </p:nvSpPr>
        <p:spPr>
          <a:xfrm>
            <a:off x="5969031" y="4498716"/>
            <a:ext cx="36835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/>
              <a:t>If R.V &lt; </a:t>
            </a:r>
            <a:r>
              <a:rPr lang="en-US" altLang="zh-CN" sz="3200" dirty="0" err="1"/>
              <a:t>Est.V</a:t>
            </a:r>
            <a:endParaRPr lang="en-US" altLang="zh-CN" sz="3200" dirty="0"/>
          </a:p>
          <a:p>
            <a:pPr algn="ctr"/>
            <a:r>
              <a:rPr lang="en-US" altLang="zh-CN" sz="3200" dirty="0"/>
              <a:t>Gene flow exist</a:t>
            </a:r>
            <a:endParaRPr lang="zh-CN" altLang="en-US" sz="3200" dirty="0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3CD42D9-C83B-767F-721D-16B829A98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839" y="1054002"/>
            <a:ext cx="1869726" cy="221701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6185B806-4D79-B233-3A4E-D0E630A800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4205" y="607914"/>
            <a:ext cx="2884130" cy="2593868"/>
          </a:xfrm>
          <a:prstGeom prst="rect">
            <a:avLst/>
          </a:prstGeom>
        </p:spPr>
      </p:pic>
      <p:sp>
        <p:nvSpPr>
          <p:cNvPr id="22" name="箭头: 右 21">
            <a:extLst>
              <a:ext uri="{FF2B5EF4-FFF2-40B4-BE49-F238E27FC236}">
                <a16:creationId xmlns:a16="http://schemas.microsoft.com/office/drawing/2014/main" id="{CA686021-BE0B-2A39-717D-C464A8885A08}"/>
              </a:ext>
            </a:extLst>
          </p:cNvPr>
          <p:cNvSpPr/>
          <p:nvPr/>
        </p:nvSpPr>
        <p:spPr>
          <a:xfrm flipV="1">
            <a:off x="3409796" y="1759009"/>
            <a:ext cx="2039207" cy="42895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70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381" y="317634"/>
            <a:ext cx="65644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/>
              <a:t>What is </a:t>
            </a:r>
            <a:r>
              <a:rPr lang="en-US" altLang="zh-CN" sz="4000" dirty="0" err="1"/>
              <a:t>Phylogenetic</a:t>
            </a:r>
            <a:r>
              <a:rPr lang="en-US" altLang="zh-CN" sz="4000" dirty="0"/>
              <a:t> networks?</a:t>
            </a:r>
            <a:endParaRPr lang="zh-CN" altLang="en-US" sz="4000" dirty="0"/>
          </a:p>
        </p:txBody>
      </p:sp>
      <p:sp>
        <p:nvSpPr>
          <p:cNvPr id="4" name="矩形 3"/>
          <p:cNvSpPr/>
          <p:nvPr/>
        </p:nvSpPr>
        <p:spPr>
          <a:xfrm>
            <a:off x="1362617" y="1126777"/>
            <a:ext cx="57328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A </a:t>
            </a:r>
            <a:r>
              <a:rPr lang="en-US" altLang="zh-CN" sz="2400" dirty="0" err="1"/>
              <a:t>phylogenetic</a:t>
            </a:r>
            <a:r>
              <a:rPr lang="en-US" altLang="zh-CN" sz="2400" dirty="0"/>
              <a:t> tree with added hybrid edges</a:t>
            </a:r>
            <a:endParaRPr lang="zh-CN" altLang="en-US" sz="2400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355" y="1619429"/>
            <a:ext cx="8537645" cy="3781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椭圆 6"/>
          <p:cNvSpPr/>
          <p:nvPr/>
        </p:nvSpPr>
        <p:spPr>
          <a:xfrm>
            <a:off x="3786809" y="3707296"/>
            <a:ext cx="1143000" cy="105354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312716" y="4884291"/>
            <a:ext cx="1385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hybrid edges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74517" y="5718026"/>
            <a:ext cx="72642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/>
              <a:t>Incorporate organisms to the “tree of life” in parts that are more net-like than tree-like</a:t>
            </a:r>
            <a:endParaRPr lang="zh-CN" altLang="en-US" sz="2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3173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7309DA0-7FB3-61C1-A27E-226E7624F390}"/>
              </a:ext>
            </a:extLst>
          </p:cNvPr>
          <p:cNvSpPr/>
          <p:nvPr/>
        </p:nvSpPr>
        <p:spPr>
          <a:xfrm>
            <a:off x="221381" y="243015"/>
            <a:ext cx="87012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dirty="0"/>
              <a:t>Let's practice!</a:t>
            </a:r>
            <a:endParaRPr lang="zh-CN" altLang="en-US" sz="4800" u="sng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1DA37AB-EADA-5B4F-464B-4CB40546B26A}"/>
              </a:ext>
            </a:extLst>
          </p:cNvPr>
          <p:cNvSpPr txBox="1"/>
          <p:nvPr/>
        </p:nvSpPr>
        <p:spPr>
          <a:xfrm>
            <a:off x="221381" y="965328"/>
            <a:ext cx="63691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Step 1:</a:t>
            </a:r>
          </a:p>
          <a:p>
            <a:r>
              <a:rPr lang="en-US" altLang="zh-CN" sz="2800" dirty="0" err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Vcf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data to </a:t>
            </a:r>
            <a:r>
              <a:rPr lang="en-US" altLang="zh-CN" sz="2800" dirty="0" err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tped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/</a:t>
            </a:r>
            <a:r>
              <a:rPr lang="en-US" altLang="zh-CN" sz="2800" dirty="0" err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tfam</a:t>
            </a:r>
            <a:endParaRPr lang="en-US" altLang="zh-CN" sz="28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E89A66C-0EFF-6523-9BCB-B925D47F32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73129"/>
          <a:stretch/>
        </p:blipFill>
        <p:spPr>
          <a:xfrm>
            <a:off x="37467" y="2042919"/>
            <a:ext cx="9069066" cy="74490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D76058F-3F39-C412-71C9-7E837035D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380" y="3429000"/>
            <a:ext cx="7956461" cy="2981741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EB0E53E5-5E4A-4BB9-1051-02A09EE041D9}"/>
              </a:ext>
            </a:extLst>
          </p:cNvPr>
          <p:cNvSpPr txBox="1"/>
          <p:nvPr/>
        </p:nvSpPr>
        <p:spPr>
          <a:xfrm>
            <a:off x="-46008" y="3059668"/>
            <a:ext cx="118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Family ID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B59103E-EB82-0E01-A5AC-B3FB247C2D80}"/>
              </a:ext>
            </a:extLst>
          </p:cNvPr>
          <p:cNvSpPr txBox="1"/>
          <p:nvPr/>
        </p:nvSpPr>
        <p:spPr>
          <a:xfrm>
            <a:off x="1593017" y="3059668"/>
            <a:ext cx="118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err="1"/>
              <a:t>Idv</a:t>
            </a:r>
            <a:r>
              <a:rPr lang="en-US" altLang="zh-CN" dirty="0"/>
              <a:t>. ID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58DA99B-5D98-B49E-EFB3-8D88F70714C0}"/>
              </a:ext>
            </a:extLst>
          </p:cNvPr>
          <p:cNvSpPr txBox="1"/>
          <p:nvPr/>
        </p:nvSpPr>
        <p:spPr>
          <a:xfrm>
            <a:off x="2475819" y="3059668"/>
            <a:ext cx="1837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Father Info.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ACEF6BB-2228-62AE-D954-D01999170C88}"/>
              </a:ext>
            </a:extLst>
          </p:cNvPr>
          <p:cNvSpPr txBox="1"/>
          <p:nvPr/>
        </p:nvSpPr>
        <p:spPr>
          <a:xfrm>
            <a:off x="3873302" y="3059668"/>
            <a:ext cx="1837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Mother Info.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1D52B73-38D7-B9C1-0A79-09A922986E68}"/>
              </a:ext>
            </a:extLst>
          </p:cNvPr>
          <p:cNvSpPr txBox="1"/>
          <p:nvPr/>
        </p:nvSpPr>
        <p:spPr>
          <a:xfrm>
            <a:off x="5296475" y="3059668"/>
            <a:ext cx="1837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Sex Info.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94571F0-3F44-6A83-51ED-76F1E202876A}"/>
              </a:ext>
            </a:extLst>
          </p:cNvPr>
          <p:cNvSpPr txBox="1"/>
          <p:nvPr/>
        </p:nvSpPr>
        <p:spPr>
          <a:xfrm>
            <a:off x="6561681" y="3059668"/>
            <a:ext cx="1837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Phenotype Info.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126827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6CD3E5B-C6E9-58F8-2729-14194EAD4237}"/>
              </a:ext>
            </a:extLst>
          </p:cNvPr>
          <p:cNvSpPr txBox="1"/>
          <p:nvPr/>
        </p:nvSpPr>
        <p:spPr>
          <a:xfrm>
            <a:off x="221381" y="965328"/>
            <a:ext cx="63691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Step 2: Edit </a:t>
            </a:r>
            <a:r>
              <a:rPr lang="en-US" altLang="zh-CN" sz="2800" dirty="0" err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pop.cov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</a:p>
          <a:p>
            <a:endParaRPr lang="en-US" altLang="zh-CN" sz="28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C383854-9CD5-E5C1-C44B-5D3C1A682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388" y="2494807"/>
            <a:ext cx="2638793" cy="291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7370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C0134D4-FCF5-5747-71EE-6ED05C41EDCE}"/>
              </a:ext>
            </a:extLst>
          </p:cNvPr>
          <p:cNvSpPr txBox="1"/>
          <p:nvPr/>
        </p:nvSpPr>
        <p:spPr>
          <a:xfrm>
            <a:off x="221381" y="965328"/>
            <a:ext cx="63691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Step 3: Calculate allele frequency</a:t>
            </a:r>
          </a:p>
          <a:p>
            <a:endParaRPr lang="en-US" altLang="zh-CN" sz="28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DA72AFE-1DDA-4791-A4B3-0D07DB132B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4866"/>
          <a:stretch/>
        </p:blipFill>
        <p:spPr>
          <a:xfrm>
            <a:off x="0" y="1715689"/>
            <a:ext cx="9144000" cy="53347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A315885C-B98F-D9BD-2B42-29904238236A}"/>
              </a:ext>
            </a:extLst>
          </p:cNvPr>
          <p:cNvSpPr/>
          <p:nvPr/>
        </p:nvSpPr>
        <p:spPr>
          <a:xfrm>
            <a:off x="6630837" y="1805796"/>
            <a:ext cx="2291781" cy="4433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1C765B1-5B16-5BE0-876F-36B581D739BC}"/>
              </a:ext>
            </a:extLst>
          </p:cNvPr>
          <p:cNvSpPr txBox="1"/>
          <p:nvPr/>
        </p:nvSpPr>
        <p:spPr>
          <a:xfrm>
            <a:off x="5434656" y="2403541"/>
            <a:ext cx="36489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Important for non-human sample</a:t>
            </a:r>
            <a:endParaRPr lang="zh-CN" altLang="en-US" sz="3200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" name="箭头: 右 6">
            <a:extLst>
              <a:ext uri="{FF2B5EF4-FFF2-40B4-BE49-F238E27FC236}">
                <a16:creationId xmlns:a16="http://schemas.microsoft.com/office/drawing/2014/main" id="{323A186C-322A-0A86-AB53-C01164EA338B}"/>
              </a:ext>
            </a:extLst>
          </p:cNvPr>
          <p:cNvSpPr/>
          <p:nvPr/>
        </p:nvSpPr>
        <p:spPr>
          <a:xfrm rot="5400000">
            <a:off x="3874757" y="2690061"/>
            <a:ext cx="972766" cy="66326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0878610-CEB0-8A27-7175-D8AEABC3317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978" r="28363"/>
          <a:stretch/>
        </p:blipFill>
        <p:spPr>
          <a:xfrm>
            <a:off x="2400066" y="3790908"/>
            <a:ext cx="3922145" cy="70494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14C9E0F-1E05-9A5F-00FB-E3DBFB8D452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338" r="23368"/>
          <a:stretch/>
        </p:blipFill>
        <p:spPr>
          <a:xfrm>
            <a:off x="2147026" y="5785220"/>
            <a:ext cx="4428226" cy="704948"/>
          </a:xfrm>
          <a:prstGeom prst="rect">
            <a:avLst/>
          </a:prstGeom>
        </p:spPr>
      </p:pic>
      <p:sp>
        <p:nvSpPr>
          <p:cNvPr id="10" name="箭头: 右 9">
            <a:extLst>
              <a:ext uri="{FF2B5EF4-FFF2-40B4-BE49-F238E27FC236}">
                <a16:creationId xmlns:a16="http://schemas.microsoft.com/office/drawing/2014/main" id="{A30B474D-7F6B-2B5C-6CDB-EB8FA293823D}"/>
              </a:ext>
            </a:extLst>
          </p:cNvPr>
          <p:cNvSpPr/>
          <p:nvPr/>
        </p:nvSpPr>
        <p:spPr>
          <a:xfrm rot="5400000">
            <a:off x="3874755" y="4916190"/>
            <a:ext cx="972766" cy="66326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B23C5BB-0236-0E4D-F652-4116D22954AE}"/>
              </a:ext>
            </a:extLst>
          </p:cNvPr>
          <p:cNvSpPr txBox="1"/>
          <p:nvPr/>
        </p:nvSpPr>
        <p:spPr>
          <a:xfrm>
            <a:off x="1785682" y="4810625"/>
            <a:ext cx="3648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err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gzip</a:t>
            </a:r>
            <a:endParaRPr lang="zh-CN" altLang="en-US" sz="3200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6665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E64D0102-D55E-F77F-0865-0799037C1FE4}"/>
              </a:ext>
            </a:extLst>
          </p:cNvPr>
          <p:cNvSpPr txBox="1"/>
          <p:nvPr/>
        </p:nvSpPr>
        <p:spPr>
          <a:xfrm>
            <a:off x="221381" y="965328"/>
            <a:ext cx="63691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Step 4: generate input file for </a:t>
            </a:r>
            <a:r>
              <a:rPr lang="en-US" altLang="zh-CN" sz="2800" dirty="0" err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Treemix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</a:p>
          <a:p>
            <a:endParaRPr lang="en-US" altLang="zh-CN" sz="28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003F9E8-7C89-E432-C488-133B2AE4A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35" y="1805568"/>
            <a:ext cx="8983329" cy="704948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AB6E55DD-3FFE-0C06-BB6B-5109AE254B6A}"/>
              </a:ext>
            </a:extLst>
          </p:cNvPr>
          <p:cNvSpPr txBox="1"/>
          <p:nvPr/>
        </p:nvSpPr>
        <p:spPr>
          <a:xfrm>
            <a:off x="221381" y="2951946"/>
            <a:ext cx="63691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Step 5: run </a:t>
            </a:r>
            <a:r>
              <a:rPr lang="en-US" altLang="zh-CN" sz="2800" dirty="0" err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Treemix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</a:p>
          <a:p>
            <a:endParaRPr lang="en-US" altLang="zh-CN" sz="28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B9D5DC5-1700-5A31-A765-67D0023CC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3608" y="3428999"/>
            <a:ext cx="4048211" cy="323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2366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B89F2D6-138C-FA31-5367-3E6EB9371DD0}"/>
              </a:ext>
            </a:extLst>
          </p:cNvPr>
          <p:cNvSpPr txBox="1"/>
          <p:nvPr/>
        </p:nvSpPr>
        <p:spPr>
          <a:xfrm>
            <a:off x="221381" y="965328"/>
            <a:ext cx="63691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Step 6: find the best </a:t>
            </a:r>
            <a:r>
              <a:rPr lang="en-US" altLang="zh-CN" sz="2800" i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m 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&amp; visualize</a:t>
            </a:r>
            <a:endParaRPr lang="en-US" altLang="zh-CN" sz="2800" i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endParaRPr lang="en-US" altLang="zh-CN" sz="28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D020528-71F5-CE2E-2B78-AD47D987A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81" y="1665769"/>
            <a:ext cx="4039164" cy="168616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3A9D3E8-3BEA-6AF9-BCB1-605BD82B5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381" y="3934756"/>
            <a:ext cx="7830643" cy="12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450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381" y="317634"/>
            <a:ext cx="8778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/>
              <a:t>Why there are </a:t>
            </a:r>
            <a:r>
              <a:rPr lang="en-US" altLang="zh-CN" sz="4000" dirty="0" err="1"/>
              <a:t>Phylogenetic</a:t>
            </a:r>
            <a:r>
              <a:rPr lang="en-US" altLang="zh-CN" sz="4000" dirty="0"/>
              <a:t> networks</a:t>
            </a:r>
            <a:endParaRPr lang="zh-CN" alt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413885" y="1145406"/>
            <a:ext cx="83354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Cases 1: </a:t>
            </a:r>
          </a:p>
          <a:p>
            <a:r>
              <a:rPr lang="en-US" altLang="zh-CN" sz="2800" dirty="0"/>
              <a:t>Horizontal introgression:</a:t>
            </a:r>
            <a:endParaRPr lang="zh-CN" altLang="en-US" sz="2800" dirty="0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6311" y="2064334"/>
            <a:ext cx="5267016" cy="450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2127183" y="2271562"/>
            <a:ext cx="1200579" cy="202130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箭头连接符 6"/>
          <p:cNvCxnSpPr>
            <a:stCxn id="5" idx="1"/>
          </p:cNvCxnSpPr>
          <p:nvPr/>
        </p:nvCxnSpPr>
        <p:spPr>
          <a:xfrm flipH="1">
            <a:off x="1241659" y="3282215"/>
            <a:ext cx="885524" cy="12512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98382" y="3561348"/>
            <a:ext cx="1636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Observed gene trees</a:t>
            </a:r>
            <a:endParaRPr lang="zh-CN" altLang="en-US" sz="2400" dirty="0"/>
          </a:p>
        </p:txBody>
      </p:sp>
      <p:sp>
        <p:nvSpPr>
          <p:cNvPr id="9" name="矩形 8"/>
          <p:cNvSpPr/>
          <p:nvPr/>
        </p:nvSpPr>
        <p:spPr>
          <a:xfrm>
            <a:off x="5427044" y="2550695"/>
            <a:ext cx="1200579" cy="111653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7111463" y="2202583"/>
            <a:ext cx="2032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Network cases</a:t>
            </a:r>
            <a:endParaRPr lang="zh-CN" altLang="en-US" sz="2400" dirty="0"/>
          </a:p>
        </p:txBody>
      </p:sp>
      <p:cxnSp>
        <p:nvCxnSpPr>
          <p:cNvPr id="11" name="直接箭头连接符 10"/>
          <p:cNvCxnSpPr/>
          <p:nvPr/>
        </p:nvCxnSpPr>
        <p:spPr>
          <a:xfrm flipV="1">
            <a:off x="6610951" y="2637322"/>
            <a:ext cx="646497" cy="49409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249102" y="5897079"/>
            <a:ext cx="2236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Species trees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84091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253" y="298382"/>
            <a:ext cx="87974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Cases 2: </a:t>
            </a:r>
          </a:p>
          <a:p>
            <a:r>
              <a:rPr lang="en-US" altLang="zh-CN" sz="2800" dirty="0" err="1"/>
              <a:t>Interspecific</a:t>
            </a:r>
            <a:r>
              <a:rPr lang="en-US" altLang="zh-CN" sz="2800" dirty="0"/>
              <a:t> recombination:</a:t>
            </a: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5705" y="1463040"/>
            <a:ext cx="5437444" cy="4437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35916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253" y="298382"/>
            <a:ext cx="87974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Cases 3: </a:t>
            </a:r>
          </a:p>
          <a:p>
            <a:r>
              <a:rPr lang="en-US" altLang="zh-CN" sz="2800" dirty="0"/>
              <a:t>Hybridization:</a:t>
            </a: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8489" y="1400961"/>
            <a:ext cx="6467225" cy="459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69863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381" y="317634"/>
            <a:ext cx="8778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err="1"/>
              <a:t>Phylogenetic</a:t>
            </a:r>
            <a:r>
              <a:rPr lang="en-US" altLang="zh-CN" sz="4000" dirty="0"/>
              <a:t> networks or ILS?</a:t>
            </a:r>
            <a:endParaRPr lang="zh-CN" altLang="en-US" sz="4000" dirty="0"/>
          </a:p>
        </p:txBody>
      </p:sp>
      <p:sp>
        <p:nvSpPr>
          <p:cNvPr id="9224" name="AutoShape 8" descr="Hybridization and incomplete lineage sorting revealed by molecular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226" name="AutoShape 10" descr="Hybridization and incomplete lineage sorting revealed by molecular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442762" y="1203158"/>
            <a:ext cx="8499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Either </a:t>
            </a:r>
            <a:r>
              <a:rPr lang="en-US" altLang="zh-CN" sz="2400" dirty="0">
                <a:solidFill>
                  <a:srgbClr val="FF0000"/>
                </a:solidFill>
              </a:rPr>
              <a:t>Reticulation</a:t>
            </a:r>
            <a:r>
              <a:rPr lang="en-US" altLang="zh-CN" sz="2400" dirty="0"/>
              <a:t> or </a:t>
            </a:r>
            <a:r>
              <a:rPr lang="en-US" altLang="zh-CN" sz="2400" dirty="0">
                <a:solidFill>
                  <a:srgbClr val="FF0000"/>
                </a:solidFill>
              </a:rPr>
              <a:t>ILS</a:t>
            </a:r>
            <a:r>
              <a:rPr lang="en-US" altLang="zh-CN" sz="2400" dirty="0"/>
              <a:t> account for the gene tree discordance</a:t>
            </a:r>
            <a:endParaRPr lang="zh-CN" altLang="en-US" sz="2400" dirty="0"/>
          </a:p>
        </p:txBody>
      </p:sp>
      <p:pic>
        <p:nvPicPr>
          <p:cNvPr id="12" name="图片 11" descr="Hybridization-and-incomplete-lineage-sorting-revealed-by-molecular-phylogenetics-Th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2176" y="2002855"/>
            <a:ext cx="7174030" cy="3147789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5464242" y="3725597"/>
            <a:ext cx="35214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How to distinguish them? 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17633" y="5150137"/>
            <a:ext cx="86242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/>
              <a:t>ABBA-BABA D-statistics analysis: </a:t>
            </a:r>
            <a:r>
              <a:rPr lang="en-US" altLang="zh-CN" sz="2400" b="1" dirty="0"/>
              <a:t>allele</a:t>
            </a:r>
            <a:r>
              <a:rPr lang="en-US" altLang="zh-CN" sz="2400" dirty="0"/>
              <a:t>-base (SNPs data) </a:t>
            </a:r>
          </a:p>
          <a:p>
            <a:endParaRPr lang="en-US" altLang="zh-CN" sz="2400" dirty="0"/>
          </a:p>
          <a:p>
            <a:r>
              <a:rPr lang="en-US" altLang="zh-CN" sz="2400" dirty="0"/>
              <a:t>Species Networks applying Quartets (</a:t>
            </a:r>
            <a:r>
              <a:rPr lang="en-US" altLang="zh-CN" sz="2400" dirty="0" err="1"/>
              <a:t>SNaQs</a:t>
            </a:r>
            <a:r>
              <a:rPr lang="en-US" altLang="zh-CN" sz="2400" dirty="0"/>
              <a:t>) method: </a:t>
            </a:r>
            <a:r>
              <a:rPr lang="en-US" altLang="zh-CN" sz="2400" b="1" dirty="0"/>
              <a:t>maximum </a:t>
            </a:r>
            <a:r>
              <a:rPr lang="en-US" altLang="zh-CN" sz="2400" b="1" dirty="0" err="1"/>
              <a:t>pseudolikelihood</a:t>
            </a:r>
            <a:r>
              <a:rPr lang="en-US" altLang="zh-CN" sz="2400" dirty="0"/>
              <a:t>-base (gene trees or quartet CF value)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38167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415547" y="366380"/>
            <a:ext cx="848782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/>
              <a:t>ABBA-BABA D-statistics analysis:</a:t>
            </a:r>
          </a:p>
          <a:p>
            <a:r>
              <a:rPr lang="en-US" altLang="zh-CN" sz="2800" dirty="0"/>
              <a:t>based on the </a:t>
            </a:r>
            <a:r>
              <a:rPr lang="en-US" altLang="zh-CN" sz="2800" b="1" dirty="0"/>
              <a:t>frequencies</a:t>
            </a:r>
            <a:r>
              <a:rPr lang="en-US" altLang="zh-CN" sz="2800" dirty="0"/>
              <a:t> of discordant SNP genealogies in a four-</a:t>
            </a:r>
            <a:r>
              <a:rPr lang="en-US" altLang="zh-CN" sz="2800" dirty="0" err="1"/>
              <a:t>taxon</a:t>
            </a:r>
            <a:r>
              <a:rPr lang="en-US" altLang="zh-CN" sz="2800" dirty="0"/>
              <a:t> tree: O+[C+(B+A)]</a:t>
            </a:r>
            <a:endParaRPr lang="en-US" altLang="zh-CN" sz="2400" dirty="0"/>
          </a:p>
          <a:p>
            <a:r>
              <a:rPr lang="en-US" altLang="zh-CN" sz="2400" b="1" dirty="0"/>
              <a:t>*D</a:t>
            </a:r>
            <a:r>
              <a:rPr lang="en-US" altLang="zh-CN" sz="2400" dirty="0"/>
              <a:t>: a way to test the correctness of a hypothetical genetic relationship between the four groups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8758" y="2627697"/>
            <a:ext cx="85761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*ABBA: SNPs where A retains the </a:t>
            </a:r>
            <a:r>
              <a:rPr lang="en-US" altLang="zh-CN" sz="2400" dirty="0" err="1"/>
              <a:t>outgroup</a:t>
            </a:r>
            <a:r>
              <a:rPr lang="en-US" altLang="zh-CN" sz="2400" dirty="0"/>
              <a:t> (O) allele and B and C share the derived allele </a:t>
            </a:r>
          </a:p>
          <a:p>
            <a:r>
              <a:rPr lang="en-US" altLang="zh-CN" sz="2400" dirty="0"/>
              <a:t>*BABA :SNPs where A and C share the derived allele and B retains the </a:t>
            </a:r>
            <a:r>
              <a:rPr lang="en-US" altLang="zh-CN" sz="2400" dirty="0" err="1"/>
              <a:t>outgroup</a:t>
            </a:r>
            <a:r>
              <a:rPr lang="en-US" altLang="zh-CN" sz="2400" dirty="0"/>
              <a:t>(O) allele</a:t>
            </a:r>
            <a:endParaRPr lang="zh-CN" altLang="en-US" sz="2400" dirty="0"/>
          </a:p>
        </p:txBody>
      </p:sp>
      <p:sp>
        <p:nvSpPr>
          <p:cNvPr id="12" name="矩形 11"/>
          <p:cNvSpPr/>
          <p:nvPr/>
        </p:nvSpPr>
        <p:spPr>
          <a:xfrm>
            <a:off x="289735" y="4774751"/>
            <a:ext cx="550644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According to the IUA model:</a:t>
            </a:r>
          </a:p>
          <a:p>
            <a:r>
              <a:rPr lang="en-US" altLang="zh-CN" sz="2400" dirty="0"/>
              <a:t>If there is no gene flow, ABBA=BABA, D = 0</a:t>
            </a:r>
          </a:p>
          <a:p>
            <a:r>
              <a:rPr lang="en-US" altLang="zh-CN" sz="2400" dirty="0"/>
              <a:t>D&gt;0, gene flow between B and C</a:t>
            </a:r>
          </a:p>
          <a:p>
            <a:r>
              <a:rPr lang="en-US" altLang="zh-CN" sz="2400" dirty="0"/>
              <a:t>D&lt;0, gene flow between A and C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78257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320" y="2598821"/>
            <a:ext cx="7819128" cy="4017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21381" y="317634"/>
            <a:ext cx="8778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err="1"/>
              <a:t>SNaQs</a:t>
            </a:r>
            <a:r>
              <a:rPr lang="en-US" altLang="zh-CN" sz="4000" dirty="0"/>
              <a:t> method</a:t>
            </a:r>
            <a:endParaRPr lang="zh-CN" alt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27257" y="962526"/>
            <a:ext cx="85664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Parameters</a:t>
            </a:r>
            <a:r>
              <a:rPr lang="zh-CN" altLang="en-US" sz="2400" dirty="0"/>
              <a:t>：</a:t>
            </a:r>
            <a:r>
              <a:rPr lang="en-US" altLang="zh-CN" sz="2400" dirty="0"/>
              <a:t>N </a:t>
            </a:r>
            <a:r>
              <a:rPr lang="zh-CN" altLang="en-US" sz="2400" dirty="0"/>
              <a:t>（</a:t>
            </a:r>
            <a:r>
              <a:rPr lang="en-US" altLang="zh-CN" sz="2400" dirty="0"/>
              <a:t>topology</a:t>
            </a:r>
            <a:r>
              <a:rPr lang="zh-CN" altLang="en-US" sz="2400" dirty="0"/>
              <a:t>）</a:t>
            </a:r>
            <a:r>
              <a:rPr lang="en-US" altLang="zh-CN" sz="2400" dirty="0"/>
              <a:t>, t (branch length), </a:t>
            </a:r>
            <a:r>
              <a:rPr lang="el-GR" altLang="zh-CN" sz="2400" dirty="0"/>
              <a:t>γ</a:t>
            </a:r>
            <a:r>
              <a:rPr lang="en-US" altLang="zh-CN" sz="2400" dirty="0"/>
              <a:t> (inheritance values)</a:t>
            </a:r>
          </a:p>
          <a:p>
            <a:r>
              <a:rPr lang="en-US" altLang="zh-CN" sz="2400" dirty="0" err="1"/>
              <a:t>pseudolikelihood</a:t>
            </a:r>
            <a:r>
              <a:rPr lang="en-US" altLang="zh-CN" sz="2400" dirty="0"/>
              <a:t> model would be identifiable if two different combinations quartet CFs of parameters (N ; t; </a:t>
            </a:r>
            <a:r>
              <a:rPr lang="el-GR" altLang="zh-CN" sz="2400" b="1" dirty="0">
                <a:solidFill>
                  <a:srgbClr val="FF0000"/>
                </a:solidFill>
              </a:rPr>
              <a:t>γ</a:t>
            </a:r>
            <a:r>
              <a:rPr lang="en-US" altLang="zh-CN" sz="2400" dirty="0"/>
              <a:t>)</a:t>
            </a:r>
            <a:endParaRPr lang="zh-CN" alt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381" y="269507"/>
            <a:ext cx="8672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Practice</a:t>
            </a:r>
            <a:endParaRPr lang="zh-CN" alt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59882" y="779646"/>
            <a:ext cx="8768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1. Install </a:t>
            </a:r>
            <a:r>
              <a:rPr lang="en-US" altLang="zh-CN" sz="2400" dirty="0" err="1"/>
              <a:t>PhyloNetworks</a:t>
            </a:r>
            <a:r>
              <a:rPr lang="en-US" altLang="zh-CN" sz="2400" dirty="0"/>
              <a:t> &amp; </a:t>
            </a:r>
            <a:r>
              <a:rPr lang="en-US" altLang="zh-CN" sz="2400" dirty="0" err="1"/>
              <a:t>PhyloPlots</a:t>
            </a:r>
            <a:r>
              <a:rPr lang="en-US" altLang="zh-CN" sz="2400" dirty="0"/>
              <a:t> (Under Julia)</a:t>
            </a:r>
            <a:endParaRPr lang="zh-CN" altLang="en-US" sz="2400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5258" y="1335539"/>
            <a:ext cx="5821363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010652" y="2974207"/>
            <a:ext cx="4600875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$ using </a:t>
            </a:r>
            <a:r>
              <a:rPr lang="en-US" altLang="zh-CN" sz="2400" dirty="0" err="1">
                <a:solidFill>
                  <a:schemeClr val="bg1"/>
                </a:solidFill>
              </a:rPr>
              <a:t>Pkg</a:t>
            </a:r>
            <a:endParaRPr lang="en-US" altLang="zh-CN" sz="2400" dirty="0">
              <a:solidFill>
                <a:schemeClr val="bg1"/>
              </a:solidFill>
            </a:endParaRPr>
          </a:p>
          <a:p>
            <a:r>
              <a:rPr lang="en-US" altLang="zh-CN" sz="2400" dirty="0">
                <a:solidFill>
                  <a:schemeClr val="bg1"/>
                </a:solidFill>
              </a:rPr>
              <a:t>$ </a:t>
            </a:r>
            <a:r>
              <a:rPr lang="en-US" altLang="zh-CN" sz="2400" dirty="0" err="1">
                <a:solidFill>
                  <a:schemeClr val="bg1"/>
                </a:solidFill>
              </a:rPr>
              <a:t>Pkg.add</a:t>
            </a:r>
            <a:r>
              <a:rPr lang="en-US" altLang="zh-CN" sz="2400" dirty="0">
                <a:solidFill>
                  <a:schemeClr val="bg1"/>
                </a:solidFill>
              </a:rPr>
              <a:t>("</a:t>
            </a:r>
            <a:r>
              <a:rPr lang="en-US" altLang="zh-CN" sz="2400" dirty="0" err="1">
                <a:solidFill>
                  <a:schemeClr val="bg1"/>
                </a:solidFill>
              </a:rPr>
              <a:t>PhyloNetworks</a:t>
            </a:r>
            <a:r>
              <a:rPr lang="en-US" altLang="zh-CN" sz="2400" dirty="0">
                <a:solidFill>
                  <a:schemeClr val="bg1"/>
                </a:solidFill>
              </a:rPr>
              <a:t>")</a:t>
            </a:r>
          </a:p>
          <a:p>
            <a:r>
              <a:rPr lang="en-US" altLang="zh-CN" sz="2400" dirty="0">
                <a:solidFill>
                  <a:schemeClr val="bg1"/>
                </a:solidFill>
              </a:rPr>
              <a:t>$ </a:t>
            </a:r>
            <a:r>
              <a:rPr lang="en-US" altLang="zh-CN" sz="2400" dirty="0" err="1">
                <a:solidFill>
                  <a:schemeClr val="bg1"/>
                </a:solidFill>
              </a:rPr>
              <a:t>Pkg.add</a:t>
            </a:r>
            <a:r>
              <a:rPr lang="en-US" altLang="zh-CN" sz="2400" dirty="0">
                <a:solidFill>
                  <a:schemeClr val="bg1"/>
                </a:solidFill>
              </a:rPr>
              <a:t>("</a:t>
            </a:r>
            <a:r>
              <a:rPr lang="en-US" altLang="zh-CN" sz="2400" dirty="0" err="1">
                <a:solidFill>
                  <a:schemeClr val="bg1"/>
                </a:solidFill>
              </a:rPr>
              <a:t>PhyloPlots</a:t>
            </a:r>
            <a:r>
              <a:rPr lang="en-US" altLang="zh-CN" sz="2400" dirty="0">
                <a:solidFill>
                  <a:schemeClr val="bg1"/>
                </a:solidFill>
              </a:rPr>
              <a:t>")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882" y="4243136"/>
            <a:ext cx="8768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2. Read Gene trees</a:t>
            </a:r>
            <a:endParaRPr lang="zh-CN" alt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87141" y="4812632"/>
            <a:ext cx="8316227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$ using </a:t>
            </a:r>
            <a:r>
              <a:rPr lang="en-US" altLang="zh-CN" sz="2400" dirty="0" err="1">
                <a:solidFill>
                  <a:schemeClr val="bg1"/>
                </a:solidFill>
              </a:rPr>
              <a:t>PhyloNetworks</a:t>
            </a:r>
            <a:r>
              <a:rPr lang="en-US" altLang="zh-CN" sz="2400" dirty="0">
                <a:solidFill>
                  <a:schemeClr val="bg1"/>
                </a:solidFill>
              </a:rPr>
              <a:t> </a:t>
            </a:r>
            <a:br>
              <a:rPr lang="zh-CN" altLang="en-US" sz="2400" dirty="0">
                <a:solidFill>
                  <a:schemeClr val="bg1"/>
                </a:solidFill>
              </a:rPr>
            </a:br>
            <a:r>
              <a:rPr lang="en-US" altLang="zh-CN" sz="2400" dirty="0">
                <a:solidFill>
                  <a:schemeClr val="bg1"/>
                </a:solidFill>
              </a:rPr>
              <a:t>$ </a:t>
            </a:r>
            <a:r>
              <a:rPr lang="en-US" altLang="zh-CN" sz="2400" dirty="0" err="1">
                <a:solidFill>
                  <a:schemeClr val="bg1"/>
                </a:solidFill>
              </a:rPr>
              <a:t>raxmltrees</a:t>
            </a:r>
            <a:r>
              <a:rPr lang="en-US" altLang="zh-CN" sz="2400" dirty="0">
                <a:solidFill>
                  <a:schemeClr val="bg1"/>
                </a:solidFill>
              </a:rPr>
              <a:t>=</a:t>
            </a:r>
            <a:r>
              <a:rPr lang="en-US" altLang="zh-CN" sz="2400" dirty="0" err="1">
                <a:solidFill>
                  <a:schemeClr val="bg1"/>
                </a:solidFill>
              </a:rPr>
              <a:t>joinpath</a:t>
            </a:r>
            <a:r>
              <a:rPr lang="en-US" altLang="zh-CN" sz="2400" dirty="0">
                <a:solidFill>
                  <a:schemeClr val="bg1"/>
                </a:solidFill>
              </a:rPr>
              <a:t>("raxmltrees.tre") </a:t>
            </a:r>
          </a:p>
          <a:p>
            <a:r>
              <a:rPr lang="en-US" altLang="zh-CN" sz="2400" dirty="0">
                <a:solidFill>
                  <a:schemeClr val="bg1"/>
                </a:solidFill>
              </a:rPr>
              <a:t>$ </a:t>
            </a:r>
            <a:r>
              <a:rPr lang="en-US" altLang="zh-CN" sz="2400" dirty="0" err="1">
                <a:solidFill>
                  <a:schemeClr val="bg1"/>
                </a:solidFill>
              </a:rPr>
              <a:t>genetrees</a:t>
            </a:r>
            <a:r>
              <a:rPr lang="en-US" altLang="zh-CN" sz="2400" dirty="0">
                <a:solidFill>
                  <a:schemeClr val="bg1"/>
                </a:solidFill>
              </a:rPr>
              <a:t> = </a:t>
            </a:r>
            <a:r>
              <a:rPr lang="en-US" altLang="zh-CN" sz="2400" dirty="0" err="1">
                <a:solidFill>
                  <a:schemeClr val="bg1"/>
                </a:solidFill>
              </a:rPr>
              <a:t>readMultiTopology</a:t>
            </a:r>
            <a:r>
              <a:rPr lang="en-US" altLang="zh-CN" sz="2400" dirty="0">
                <a:solidFill>
                  <a:schemeClr val="bg1"/>
                </a:solidFill>
              </a:rPr>
              <a:t>(</a:t>
            </a:r>
            <a:r>
              <a:rPr lang="en-US" altLang="zh-CN" sz="2400" dirty="0" err="1">
                <a:solidFill>
                  <a:schemeClr val="bg1"/>
                </a:solidFill>
              </a:rPr>
              <a:t>raxmltrees</a:t>
            </a:r>
            <a:r>
              <a:rPr lang="en-US" altLang="zh-CN" sz="2400" dirty="0">
                <a:solidFill>
                  <a:schemeClr val="bg1"/>
                </a:solidFill>
              </a:rPr>
              <a:t>)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265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1136</TotalTime>
  <Words>807</Words>
  <Application>Microsoft Office PowerPoint</Application>
  <PresentationFormat>全屏显示(4:3)</PresentationFormat>
  <Paragraphs>94</Paragraphs>
  <Slides>24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主题​​</vt:lpstr>
      <vt:lpstr> Phylogenetic Networks (Gene flow across species) Phylonetworks Intro &amp; Practice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Gene flow within population Treemix Intro &amp; Practice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Workshop2024: Phylogenetic Networks Phylonetworks</dc:title>
  <dc:creator>Jiantao Hu</dc:creator>
  <cp:lastModifiedBy>Jiantao Hu</cp:lastModifiedBy>
  <cp:revision>54</cp:revision>
  <dcterms:created xsi:type="dcterms:W3CDTF">2024-01-05T05:13:27Z</dcterms:created>
  <dcterms:modified xsi:type="dcterms:W3CDTF">2025-01-06T08:16:34Z</dcterms:modified>
</cp:coreProperties>
</file>