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69" r:id="rId6"/>
    <p:sldId id="288" r:id="rId7"/>
    <p:sldId id="289" r:id="rId8"/>
    <p:sldId id="266" r:id="rId9"/>
    <p:sldId id="279" r:id="rId10"/>
    <p:sldId id="273" r:id="rId11"/>
    <p:sldId id="274" r:id="rId12"/>
    <p:sldId id="290" r:id="rId13"/>
    <p:sldId id="293" r:id="rId14"/>
    <p:sldId id="292" r:id="rId15"/>
    <p:sldId id="276" r:id="rId16"/>
    <p:sldId id="295" r:id="rId17"/>
    <p:sldId id="29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1" d="100"/>
          <a:sy n="51" d="100"/>
        </p:scale>
        <p:origin x="11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22:51.423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29 23619,'3168'-29'0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1:22.68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21389,'1113'0'0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5:35:42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5:35:4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24575,'0'0'-8191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5:35:54.1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29 24076,'1000'-29'0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5:35:57.6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24575,'5'0'0,"6"0"0,6 0 0,11 0 0,9 0 0,4 0 0,4 0 0,-1 0 0,-2 0 0,-4 0 0,-3 0 0,-4 0 0,-6 0-8191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5:36:02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24575,'1084'0'-1365,"-1058"0"-5461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2:03.1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29 23892,'2483'-29'0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2:28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24575,'5'0'0,"6"0"0,6 0 0,11 0 0,9 0 0,4 0 0,4 0 0,-1 0 0,-2 0 0,-4 0 0,-3 0 0,-4 0 0,-6 0-8191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8:33:20.31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12 24575,'5'0'0,"6"0"0,5 0 0,6 0 0,2 0 0,8 0 0,2 0 0,0 0 0,0 0 0,-3 0 0,-5-5 0,-3-1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8:33:22.93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24575,'0'-4'0,"5"-3"0,6 2 0,6 0 0,4 2 0,4 1 0,2 1 0,1 0 0,0 1 0,1 0 0,4 1 0,1-1 0,0 0 0,-2 0 0,-6 0-8191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23:11.705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24293,'3084'0'0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8:33:26.35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22527,'1010'27'0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8:35:02.6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24575,'5'0'0,"6"0"0,5 0 0,6 0 0,3 0 0,1 0 0,2 0 0,1 0 0,0 0 0,-1 0 0,-5 0-8191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7:45.95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23248,'8591'0'0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8:50.42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28 22982,'4423'-28'0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46:09.0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24575,'2991'0'-1365,"-2958"0"-5461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46:13.32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27 23209,'3386'-27'0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16:5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22186,'3211'0'0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17:45.74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22982,'3461'0'0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19:05.411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0 24450,'2025'29'0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19:27.766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0 29 24404,'4994'-29'0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04:19:33.289"/>
    </inkml:context>
    <inkml:brush xml:id="br0">
      <inkml:brushProperty name="width" value="0.2" units="cm"/>
      <inkml:brushProperty name="height" value="0.2" units="cm"/>
      <inkml:brushProperty name="color" value="#E71224"/>
    </inkml:brush>
  </inkml:definitions>
  <inkml:trace contextRef="#ctx0" brushRef="#br0">1 30 24575,'2203'0'0,"-2036"-15"0,-11 1 0,-113 14-1365,-5 0-5461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0:22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23839,'0'1828'0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07T15:30:57.7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24072,'0'2369'0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D70C-8CD8-DC93-7D89-653B8A79B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A0472D-AE9B-CA1D-5EBD-FF5D405C9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CBAE54-DA5F-6926-E338-E4D2A15D1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46A698-0473-B024-B7F3-6DB9BACFA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3063B-57BA-8D66-6C7A-E3CB83458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50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98285-B887-5B95-19C0-5D5B61FE9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6E8BB1-5D39-FA97-F139-EB8A40236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1D723C-A116-CB87-77C2-BC7DD6E9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27FDA4-5FA2-5EFD-8798-7A8924B80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F3803-99AE-823B-5623-1A7940EA2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4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87DB99-9D84-8E62-1F2B-877D4B72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88D36-B236-0A9D-CDE4-FDB52CA85B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021766-CF83-E819-B138-BDE803BA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1E2BDE-1297-5C19-3650-F8ECB9D1C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4DBD0-1805-D6C6-85FB-4EE0C7D2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44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B06B4-0E01-A513-334F-8F6AB739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A3976-D11C-2940-4F53-98F78A133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9A7AE9-E5A1-B4F4-4973-764E4E745D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512ED0-C138-14DF-E111-5377B419D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6B6FD-4C9D-B52C-AD1C-384D54785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63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86135-FFC2-64B3-D3AC-81A4C72FA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0181F-909A-DFEE-7670-DAF6AB63D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729AC-31BC-7AA1-5E93-507F30D9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BE4F9-7087-602D-B511-B8F458F9C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D35A96-B961-7684-4E07-91884457C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8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6395-5E5D-3ED9-F615-EA906B61D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35B32-3F68-DF26-D1B3-834B6C0683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9A1E8-B8B0-E733-FE40-C955E5F96B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6014B5-98FD-9794-B0E5-FE7FDAD01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80E1EA-710F-C68A-25E5-7932E4FB2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48C707-7CB0-AB00-FF88-F7E451129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605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13E4D-8EBA-3DC3-CCE0-229C97A2C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89FD7-5D43-06DD-D758-188C64678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084091-B0C0-CB95-5A99-EE74C98800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763292-4376-D543-EECC-D7A50A71A4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4E519-EE39-9315-9172-19E22DF670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FC295C-422C-062B-47B0-4E3E9DD77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B443D6-9537-9A05-4C77-12B938661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709BAB-60F1-88E8-B9BE-AE6C03F4E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9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1B47C-4108-5A54-F039-1159B2A8C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62F1C-1A69-2C39-0474-D51CBD2F8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CBAB6E0-100A-DE30-3860-C6A977D23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68B64-471E-283B-0C8A-52EE5EBD9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1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A68F34-0625-05E3-FD97-BECD8DB62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15ABA2-F8A5-2793-7335-61B365F97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35A0C4-CDAB-3152-AEFD-3D74EC200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80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6F04F-449C-13DD-C418-79B2E9D17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01CE6-711A-F4A6-90B0-DC00017A63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A53A4-CB39-7418-0710-636448C9C6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D35CC7-C686-566B-A97B-35FF96044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4E0D5-B2D6-205E-15CC-1DCAAA862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2F1C7-BF15-9469-BC9E-F57B8355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107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BEB48-CE39-F7D3-E335-BA6F9E405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80F02A-2FCF-B8E3-B683-A0D7A5BA3D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16338A-F042-E18F-0FD0-9AD5C96A6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FF6CE2-BE56-FC78-DE7B-784C4305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1E932-285B-4F17-E2B6-A981E890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B10A5-02CC-C93C-5172-7D66000EA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41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3CE626-9247-62A5-F2CC-85CF7DC6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E9E569-C6CD-90C5-A70D-77E2CB932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BB2701-1F83-BEB3-5165-4FC66C611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D50854-6FB7-4E78-940A-CCD50439F6F0}" type="datetimeFigureOut">
              <a:rPr lang="en-US" smtClean="0"/>
              <a:t>1/8/2025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A9BEB-418F-ED9C-BC1D-E5F60CB4F5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F3A63-9FED-C11E-484B-DC777AD81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421CC5-61B1-437A-86C8-DBC9A2220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82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customXml" Target="../ink/ink19.xml"/><Relationship Id="rId12" Type="http://schemas.openxmlformats.org/officeDocument/2006/relationships/image" Target="../media/image3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customXml" Target="../ink/ink21.xml"/><Relationship Id="rId5" Type="http://schemas.openxmlformats.org/officeDocument/2006/relationships/customXml" Target="../ink/ink18.xml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customXml" Target="../ink/ink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3.xml"/><Relationship Id="rId5" Type="http://schemas.openxmlformats.org/officeDocument/2006/relationships/image" Target="../media/image38.png"/><Relationship Id="rId4" Type="http://schemas.openxmlformats.org/officeDocument/2006/relationships/customXml" Target="../ink/ink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5.xml"/><Relationship Id="rId5" Type="http://schemas.openxmlformats.org/officeDocument/2006/relationships/image" Target="../media/image42.png"/><Relationship Id="rId4" Type="http://schemas.openxmlformats.org/officeDocument/2006/relationships/customXml" Target="../ink/ink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5.xml"/><Relationship Id="rId13" Type="http://schemas.openxmlformats.org/officeDocument/2006/relationships/image" Target="../media/image10.png"/><Relationship Id="rId3" Type="http://schemas.openxmlformats.org/officeDocument/2006/relationships/image" Target="../media/image4.png"/><Relationship Id="rId7" Type="http://schemas.openxmlformats.org/officeDocument/2006/relationships/image" Target="../media/image70.png"/><Relationship Id="rId12" Type="http://schemas.openxmlformats.org/officeDocument/2006/relationships/customXml" Target="../ink/ink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11" Type="http://schemas.openxmlformats.org/officeDocument/2006/relationships/image" Target="../media/image9.png"/><Relationship Id="rId5" Type="http://schemas.openxmlformats.org/officeDocument/2006/relationships/image" Target="../media/image60.png"/><Relationship Id="rId10" Type="http://schemas.openxmlformats.org/officeDocument/2006/relationships/customXml" Target="../ink/ink6.xml"/><Relationship Id="rId4" Type="http://schemas.openxmlformats.org/officeDocument/2006/relationships/customXml" Target="../ink/ink3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ustomXml" Target="../ink/ink8.xml"/><Relationship Id="rId7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customXml" Target="../ink/ink16.xml"/><Relationship Id="rId3" Type="http://schemas.openxmlformats.org/officeDocument/2006/relationships/image" Target="../media/image16.png"/><Relationship Id="rId7" Type="http://schemas.openxmlformats.org/officeDocument/2006/relationships/customXml" Target="../ink/ink13.xml"/><Relationship Id="rId12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customXml" Target="../ink/ink15.xml"/><Relationship Id="rId5" Type="http://schemas.openxmlformats.org/officeDocument/2006/relationships/image" Target="../media/image160.png"/><Relationship Id="rId15" Type="http://schemas.openxmlformats.org/officeDocument/2006/relationships/customXml" Target="../ink/ink17.xml"/><Relationship Id="rId10" Type="http://schemas.openxmlformats.org/officeDocument/2006/relationships/image" Target="../media/image19.png"/><Relationship Id="rId4" Type="http://schemas.openxmlformats.org/officeDocument/2006/relationships/customXml" Target="../ink/ink11.xml"/><Relationship Id="rId9" Type="http://schemas.openxmlformats.org/officeDocument/2006/relationships/customXml" Target="../ink/ink14.xml"/><Relationship Id="rId1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370AC7-901C-2416-EFCB-D348D799F5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10" y="252247"/>
            <a:ext cx="11713779" cy="278261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 SNPs &amp; filtering (GATK)</a:t>
            </a:r>
            <a:b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Fdist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Genome-wide statistics scan (Stack)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208734-0627-2986-CA15-2C1D429A76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5496" y="3715199"/>
            <a:ext cx="4721005" cy="202751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Md Rashedur Rahman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LMSE Workshop 2025</a:t>
            </a:r>
          </a:p>
          <a:p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</a:t>
            </a:r>
          </a:p>
        </p:txBody>
      </p:sp>
    </p:spTree>
    <p:extLst>
      <p:ext uri="{BB962C8B-B14F-4D97-AF65-F5344CB8AC3E}">
        <p14:creationId xmlns:p14="http://schemas.microsoft.com/office/powerpoint/2010/main" val="1839204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Triangle 1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7E41C9-E3C1-1E94-3172-62F5CD30A6C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947" r="4006" b="1876"/>
          <a:stretch/>
        </p:blipFill>
        <p:spPr>
          <a:xfrm>
            <a:off x="889223" y="1732783"/>
            <a:ext cx="3523379" cy="2787286"/>
          </a:xfrm>
          <a:prstGeom prst="rect">
            <a:avLst/>
          </a:prstGeom>
        </p:spPr>
      </p:pic>
      <p:pic>
        <p:nvPicPr>
          <p:cNvPr id="11" name="Picture 10" descr="A black and white text&#10;&#10;Description automatically generated">
            <a:extLst>
              <a:ext uri="{FF2B5EF4-FFF2-40B4-BE49-F238E27FC236}">
                <a16:creationId xmlns:a16="http://schemas.microsoft.com/office/drawing/2014/main" id="{7209BFDE-7680-2CE5-4B95-0C8E797973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548"/>
          <a:stretch/>
        </p:blipFill>
        <p:spPr>
          <a:xfrm>
            <a:off x="742334" y="885824"/>
            <a:ext cx="6227083" cy="498987"/>
          </a:xfrm>
          <a:prstGeom prst="rect">
            <a:avLst/>
          </a:prstGeom>
        </p:spPr>
      </p:pic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2361DFD9-2B99-40C8-274E-D63D10697A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rcRect l="4169" t="4170" r="6439" b="11373"/>
          <a:stretch/>
        </p:blipFill>
        <p:spPr>
          <a:xfrm>
            <a:off x="5185467" y="1555807"/>
            <a:ext cx="6117310" cy="433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717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0DF42E-26BF-2949-9FAB-B46471EB3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846" y="2182411"/>
            <a:ext cx="7104687" cy="2841874"/>
          </a:xfrm>
          <a:prstGeom prst="rect">
            <a:avLst/>
          </a:prstGeom>
        </p:spPr>
      </p:pic>
      <p:pic>
        <p:nvPicPr>
          <p:cNvPr id="8" name="Picture 7" descr="A black and white text&#10;&#10;Description automatically generated">
            <a:extLst>
              <a:ext uri="{FF2B5EF4-FFF2-40B4-BE49-F238E27FC236}">
                <a16:creationId xmlns:a16="http://schemas.microsoft.com/office/drawing/2014/main" id="{29FDD4A9-7A42-8D8F-340F-3B247D105E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27" r="26500" b="31568"/>
          <a:stretch/>
        </p:blipFill>
        <p:spPr>
          <a:xfrm>
            <a:off x="181898" y="1491544"/>
            <a:ext cx="4576916" cy="496730"/>
          </a:xfrm>
          <a:prstGeom prst="rect">
            <a:avLst/>
          </a:prstGeom>
        </p:spPr>
      </p:pic>
      <p:pic>
        <p:nvPicPr>
          <p:cNvPr id="10" name="Picture 9" descr="A black screen with yellow text&#10;&#10;Description automatically generated">
            <a:extLst>
              <a:ext uri="{FF2B5EF4-FFF2-40B4-BE49-F238E27FC236}">
                <a16:creationId xmlns:a16="http://schemas.microsoft.com/office/drawing/2014/main" id="{80B18DC0-82CF-2AF2-33A3-0406BA3CF6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0" b="5373"/>
          <a:stretch/>
        </p:blipFill>
        <p:spPr>
          <a:xfrm>
            <a:off x="269580" y="2095520"/>
            <a:ext cx="3820639" cy="3096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57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calendar&#10;&#10;Description automatically generated">
            <a:extLst>
              <a:ext uri="{FF2B5EF4-FFF2-40B4-BE49-F238E27FC236}">
                <a16:creationId xmlns:a16="http://schemas.microsoft.com/office/drawing/2014/main" id="{0D2F986E-FBA9-160B-05E4-6A2E48FC13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2"/>
          <a:stretch/>
        </p:blipFill>
        <p:spPr>
          <a:xfrm>
            <a:off x="2876366" y="127993"/>
            <a:ext cx="5992061" cy="616455"/>
          </a:xfrm>
          <a:prstGeom prst="rect">
            <a:avLst/>
          </a:prstGeom>
        </p:spPr>
      </p:pic>
      <p:pic>
        <p:nvPicPr>
          <p:cNvPr id="13" name="Picture 12" descr="A screen shot of a computer&#10;&#10;Description automatically generated">
            <a:extLst>
              <a:ext uri="{FF2B5EF4-FFF2-40B4-BE49-F238E27FC236}">
                <a16:creationId xmlns:a16="http://schemas.microsoft.com/office/drawing/2014/main" id="{3D8234D6-C75B-E43E-A608-4BD57C36AD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427" y="1199535"/>
            <a:ext cx="1459372" cy="5673512"/>
          </a:xfrm>
          <a:prstGeom prst="rect">
            <a:avLst/>
          </a:prstGeom>
        </p:spPr>
      </p:pic>
      <p:pic>
        <p:nvPicPr>
          <p:cNvPr id="2" name="Picture 1" descr="A screenshot of a computer program&#10;&#10;Description automatically generated">
            <a:extLst>
              <a:ext uri="{FF2B5EF4-FFF2-40B4-BE49-F238E27FC236}">
                <a16:creationId xmlns:a16="http://schemas.microsoft.com/office/drawing/2014/main" id="{6F001FF8-F161-D1E2-C1BA-DCEBE3CEB0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165" y="1199535"/>
            <a:ext cx="3928191" cy="565846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7EEB87-D479-4429-491F-D2AF5DC842E3}"/>
              </a:ext>
            </a:extLst>
          </p:cNvPr>
          <p:cNvSpPr txBox="1"/>
          <p:nvPr/>
        </p:nvSpPr>
        <p:spPr>
          <a:xfrm>
            <a:off x="1864201" y="830203"/>
            <a:ext cx="1691014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population.sh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6698B5-3E78-6507-6F72-91068BFB746B}"/>
              </a:ext>
            </a:extLst>
          </p:cNvPr>
          <p:cNvSpPr txBox="1"/>
          <p:nvPr/>
        </p:nvSpPr>
        <p:spPr>
          <a:xfrm>
            <a:off x="8868427" y="830203"/>
            <a:ext cx="1459372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POP_ID.txt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B847A6-A577-E1C1-4CF6-AF39404000DF}"/>
              </a:ext>
            </a:extLst>
          </p:cNvPr>
          <p:cNvSpPr txBox="1"/>
          <p:nvPr/>
        </p:nvSpPr>
        <p:spPr>
          <a:xfrm>
            <a:off x="5919547" y="2558851"/>
            <a:ext cx="2425963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Use “tab” for spacing 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CC39A27-D0BD-019F-3A85-F3B22EBD8273}"/>
              </a:ext>
            </a:extLst>
          </p:cNvPr>
          <p:cNvSpPr/>
          <p:nvPr/>
        </p:nvSpPr>
        <p:spPr>
          <a:xfrm>
            <a:off x="8345510" y="2596429"/>
            <a:ext cx="1074063" cy="271156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4E4BB2E-9658-E45C-5DED-4E171731E90C}"/>
                  </a:ext>
                </a:extLst>
              </p14:cNvPr>
              <p14:cNvContentPartPr/>
              <p14:nvPr/>
            </p14:nvContentPartPr>
            <p14:xfrm>
              <a:off x="1268412" y="3771453"/>
              <a:ext cx="105480" cy="43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4E4BB2E-9658-E45C-5DED-4E171731E9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50412" y="3753813"/>
                <a:ext cx="1411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12D2FD9-32B4-45C6-2418-4B5A11A2947F}"/>
                  </a:ext>
                </a:extLst>
              </p14:cNvPr>
              <p14:cNvContentPartPr/>
              <p14:nvPr/>
            </p14:nvContentPartPr>
            <p14:xfrm>
              <a:off x="1258332" y="3893133"/>
              <a:ext cx="126360" cy="104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12D2FD9-32B4-45C6-2418-4B5A11A2947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40332" y="3875133"/>
                <a:ext cx="1620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F37FFB72-C98D-C4F9-F634-73C0F69219D3}"/>
                  </a:ext>
                </a:extLst>
              </p14:cNvPr>
              <p14:cNvContentPartPr/>
              <p14:nvPr/>
            </p14:nvContentPartPr>
            <p14:xfrm>
              <a:off x="1268412" y="4227933"/>
              <a:ext cx="363960" cy="10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F37FFB72-C98D-C4F9-F634-73C0F69219D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50412" y="4209933"/>
                <a:ext cx="3996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4248410-DE36-3888-2B88-4DDE9FE9123C}"/>
                  </a:ext>
                </a:extLst>
              </p14:cNvPr>
              <p14:cNvContentPartPr/>
              <p14:nvPr/>
            </p14:nvContentPartPr>
            <p14:xfrm>
              <a:off x="1278132" y="4670013"/>
              <a:ext cx="8748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4248410-DE36-3888-2B88-4DDE9FE9123C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260132" y="4652373"/>
                <a:ext cx="12312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83204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052EBA-934C-6A55-9F21-5FF1F65182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04C291E-C51F-DC98-0847-DCD9A84CA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335" y="1641600"/>
            <a:ext cx="9453329" cy="4058433"/>
          </a:xfrm>
          <a:prstGeom prst="rect">
            <a:avLst/>
          </a:prstGeom>
        </p:spPr>
      </p:pic>
      <p:pic>
        <p:nvPicPr>
          <p:cNvPr id="11" name="Picture 10" descr="A black and white calendar&#10;&#10;Description automatically generated">
            <a:extLst>
              <a:ext uri="{FF2B5EF4-FFF2-40B4-BE49-F238E27FC236}">
                <a16:creationId xmlns:a16="http://schemas.microsoft.com/office/drawing/2014/main" id="{B8087D37-61B3-15C4-3854-38253B9E1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012" y="466135"/>
            <a:ext cx="5992061" cy="76210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84EFA79-FA4A-F622-CF9D-CB50B1A1F484}"/>
                  </a:ext>
                </a:extLst>
              </p14:cNvPr>
              <p14:cNvContentPartPr/>
              <p14:nvPr/>
            </p14:nvContentPartPr>
            <p14:xfrm>
              <a:off x="6328877" y="3081956"/>
              <a:ext cx="3093120" cy="7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84EFA79-FA4A-F622-CF9D-CB50B1A1F48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10877" y="3045956"/>
                <a:ext cx="312876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F9B0483-3E4A-EC8A-F2C8-3C71DC917528}"/>
                  </a:ext>
                </a:extLst>
              </p14:cNvPr>
              <p14:cNvContentPartPr/>
              <p14:nvPr/>
            </p14:nvContentPartPr>
            <p14:xfrm>
              <a:off x="6431477" y="647276"/>
              <a:ext cx="1592640" cy="10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F9B0483-3E4A-EC8A-F2C8-3C71DC9175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413477" y="629276"/>
                <a:ext cx="1628280" cy="46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8350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E5726-C184-6CBB-3A6F-1937AA2B9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-up of a black background">
            <a:extLst>
              <a:ext uri="{FF2B5EF4-FFF2-40B4-BE49-F238E27FC236}">
                <a16:creationId xmlns:a16="http://schemas.microsoft.com/office/drawing/2014/main" id="{4D39DDB5-7A74-6D14-4D9A-10783ED73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30" y="1590933"/>
            <a:ext cx="4855360" cy="12604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1ECC48E-0BBA-8C80-B918-DE3594F61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149" y="3314511"/>
            <a:ext cx="8231701" cy="171405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626A104-7C1A-9D5B-A91E-93BCE9C53110}"/>
                  </a:ext>
                </a:extLst>
              </p14:cNvPr>
              <p14:cNvContentPartPr/>
              <p14:nvPr/>
            </p14:nvContentPartPr>
            <p14:xfrm>
              <a:off x="6390492" y="4090053"/>
              <a:ext cx="108900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626A104-7C1A-9D5B-A91E-93BCE9C5311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72852" y="4072053"/>
                <a:ext cx="11246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1BB7A5B-B893-E840-46E5-2A6662610744}"/>
                  </a:ext>
                </a:extLst>
              </p14:cNvPr>
              <p14:cNvContentPartPr/>
              <p14:nvPr/>
            </p14:nvContentPartPr>
            <p14:xfrm>
              <a:off x="8475252" y="4483533"/>
              <a:ext cx="1219320" cy="100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1BB7A5B-B893-E840-46E5-2A6662610744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57252" y="4465533"/>
                <a:ext cx="125496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75243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079C07-2265-BFA7-EA1C-DCC56B2B9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AE4B56-5621-9D41-CD45-3B80B0FF4D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DD803A8-F41F-539F-9E5E-FC575A53B3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2A22BC-493F-11E1-8C7A-60089BAF9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663BFF-0357-A71A-B57A-93CC917E7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77D35F-5015-EC01-6F4C-3F5937E2BF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1A7EF2F-608D-6E93-E625-547ABD09F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8B057F-A935-B725-1930-644EDC09C2DF}"/>
              </a:ext>
            </a:extLst>
          </p:cNvPr>
          <p:cNvSpPr txBox="1"/>
          <p:nvPr/>
        </p:nvSpPr>
        <p:spPr>
          <a:xfrm>
            <a:off x="5735513" y="748121"/>
            <a:ext cx="58466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dirty="0"/>
              <a:t>F</a:t>
            </a:r>
            <a:r>
              <a:rPr lang="en-GB" sz="1400" dirty="0"/>
              <a:t>DIST </a:t>
            </a:r>
            <a:r>
              <a:rPr lang="en-GB" dirty="0"/>
              <a:t>is a statistical tool that uses the relationship between heterozygosity (</a:t>
            </a:r>
            <a:r>
              <a:rPr lang="en-GB" i="1" dirty="0"/>
              <a:t>H</a:t>
            </a:r>
            <a:r>
              <a:rPr lang="en-GB" dirty="0"/>
              <a:t>) and </a:t>
            </a:r>
            <a:r>
              <a:rPr lang="en-GB" i="1" dirty="0"/>
              <a:t>F</a:t>
            </a:r>
            <a:r>
              <a:rPr lang="en-GB" sz="1100" dirty="0"/>
              <a:t>ST</a:t>
            </a:r>
            <a:r>
              <a:rPr lang="en-GB" dirty="0"/>
              <a:t>​ to detect </a:t>
            </a:r>
            <a:r>
              <a:rPr lang="en-GB" b="1" dirty="0"/>
              <a:t>outlier loci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9B47DC0-618D-F1E6-D4CE-1AABA8C4A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182" y="1725856"/>
            <a:ext cx="1834076" cy="61811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sz="5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40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en-US" sz="2600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93601-F333-D332-1432-C2C44BB9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5513" y="2034912"/>
            <a:ext cx="5246738" cy="407496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30A3325-3EC6-F58A-91BC-7932440815EE}"/>
              </a:ext>
            </a:extLst>
          </p:cNvPr>
          <p:cNvSpPr txBox="1">
            <a:spLocks/>
          </p:cNvSpPr>
          <p:nvPr/>
        </p:nvSpPr>
        <p:spPr>
          <a:xfrm>
            <a:off x="241825" y="3115160"/>
            <a:ext cx="3554165" cy="4772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Detect: Natural selection </a:t>
            </a:r>
          </a:p>
        </p:txBody>
      </p:sp>
    </p:spTree>
    <p:extLst>
      <p:ext uri="{BB962C8B-B14F-4D97-AF65-F5344CB8AC3E}">
        <p14:creationId xmlns:p14="http://schemas.microsoft.com/office/powerpoint/2010/main" val="11377046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BCE824-F718-C778-C3CF-9B50AAF7F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680B8FD-FBF9-C25C-2D72-0CC08B14C8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35662FA-0FA4-E277-529D-4AE245386A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6E3F089-9D3D-3738-6E5C-85C23495A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B4E20A7-FA8D-831A-9246-4B16C07F1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69B1FC9-3E18-8A1D-3656-B8877F95C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4A35EF-40E0-E553-3E06-C4D5582B6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220529B-11D2-9CB4-3FAC-172044354899}"/>
              </a:ext>
            </a:extLst>
          </p:cNvPr>
          <p:cNvSpPr txBox="1">
            <a:spLocks/>
          </p:cNvSpPr>
          <p:nvPr/>
        </p:nvSpPr>
        <p:spPr>
          <a:xfrm>
            <a:off x="110834" y="2812625"/>
            <a:ext cx="3790139" cy="6050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Genome-wide statistics scan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7015E20-4440-B4DC-84A2-C51EB2332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628" y="1634905"/>
            <a:ext cx="8019296" cy="670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Nucleotide diversity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GB" sz="18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π</a:t>
            </a:r>
            <a:r>
              <a:rPr lang="en-GB" sz="1800" b="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quantifies the average number of nucleotide differences between all pairs of individuals in a sample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97D08-9EBD-381B-6DEF-C7CFFC064463}"/>
              </a:ext>
            </a:extLst>
          </p:cNvPr>
          <p:cNvSpPr txBox="1"/>
          <p:nvPr/>
        </p:nvSpPr>
        <p:spPr>
          <a:xfrm>
            <a:off x="4204628" y="2969552"/>
            <a:ext cx="75547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Linkage Disequilibrium (LD)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reflects how alleles at different genetic loci are inherited together more or less frequently than expected by chance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F7FD15-D2A5-1E0D-48FF-9759F3EFD182}"/>
              </a:ext>
            </a:extLst>
          </p:cNvPr>
          <p:cNvSpPr txBox="1"/>
          <p:nvPr/>
        </p:nvSpPr>
        <p:spPr>
          <a:xfrm>
            <a:off x="4204629" y="4274517"/>
            <a:ext cx="7554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Tajima's 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uses pairwise comparisons of nucleotides which identifies genes that do not evolve neutrally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8854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3644BFD-D22E-4019-B666-387DA51AEA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795635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61D0FA-CDD4-720A-BD75-722DC25C5E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24" b="10331"/>
          <a:stretch/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6FF428-77A4-68C7-4201-F3F3A724B91F}"/>
              </a:ext>
            </a:extLst>
          </p:cNvPr>
          <p:cNvSpPr txBox="1"/>
          <p:nvPr/>
        </p:nvSpPr>
        <p:spPr>
          <a:xfrm>
            <a:off x="2841523" y="6075342"/>
            <a:ext cx="74921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 for your attention!!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10519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FD5A9F-003A-5480-77FE-CAB73D6D8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7693" y="1571101"/>
            <a:ext cx="4213201" cy="862601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GB" sz="3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are nearly very similar</a:t>
            </a:r>
            <a:br>
              <a:rPr lang="en-GB" sz="3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3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99.5%</a:t>
            </a:r>
            <a:endParaRPr lang="en-US" sz="30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 descr="A group of people smiling&#10;&#10;Description automatically generated">
            <a:extLst>
              <a:ext uri="{FF2B5EF4-FFF2-40B4-BE49-F238E27FC236}">
                <a16:creationId xmlns:a16="http://schemas.microsoft.com/office/drawing/2014/main" id="{443DBEC4-A0B2-6D3D-969D-9A25D59A8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949" y="295272"/>
            <a:ext cx="8025092" cy="2830526"/>
          </a:xfrm>
          <a:prstGeom prst="rect">
            <a:avLst/>
          </a:prstGeom>
        </p:spPr>
      </p:pic>
      <p:pic>
        <p:nvPicPr>
          <p:cNvPr id="3" name="Picture 2" descr="A diagram of a dna sequence&#10;&#10;Description automatically generated">
            <a:extLst>
              <a:ext uri="{FF2B5EF4-FFF2-40B4-BE49-F238E27FC236}">
                <a16:creationId xmlns:a16="http://schemas.microsoft.com/office/drawing/2014/main" id="{E76EC480-F245-E6D8-B691-D33F5D74D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" t="3449" r="2128" b="5492"/>
          <a:stretch/>
        </p:blipFill>
        <p:spPr>
          <a:xfrm>
            <a:off x="6774427" y="3421069"/>
            <a:ext cx="3267010" cy="314166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D7B916E-3AB9-F563-5C00-6F7ADD40A029}"/>
              </a:ext>
            </a:extLst>
          </p:cNvPr>
          <p:cNvSpPr txBox="1">
            <a:spLocks/>
          </p:cNvSpPr>
          <p:nvPr/>
        </p:nvSpPr>
        <p:spPr>
          <a:xfrm>
            <a:off x="565584" y="4704617"/>
            <a:ext cx="3201366" cy="81101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Difference</a:t>
            </a:r>
          </a:p>
          <a:p>
            <a:pPr algn="ctr"/>
            <a:r>
              <a:rPr lang="en-US" sz="30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0.5%</a:t>
            </a:r>
          </a:p>
        </p:txBody>
      </p:sp>
    </p:spTree>
    <p:extLst>
      <p:ext uri="{BB962C8B-B14F-4D97-AF65-F5344CB8AC3E}">
        <p14:creationId xmlns:p14="http://schemas.microsoft.com/office/powerpoint/2010/main" val="16050153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D8D614-B1DB-035A-9E77-BB130321A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17FE89C-C467-6414-FEE6-6E0F8FE48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CE13C2-80D6-CC09-BCF8-B53F84BBD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503FC7F-A209-4BA8-5FAD-DB30D25F1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65B073A-F9BC-46D3-998C-EAE4F758A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447F949-AC01-B502-09BA-D3A7A5FFDF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4B8451-9D11-EECD-1B66-DCA448A20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D026F0-348F-86C9-A164-3EB44FB37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936" y="3157827"/>
            <a:ext cx="2919944" cy="5626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</a:t>
            </a:r>
            <a:endParaRPr lang="en-US" b="1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AAB8A41-F1A5-AF34-1910-3965A5D22C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t="429" r="921" b="27016"/>
          <a:stretch/>
        </p:blipFill>
        <p:spPr bwMode="auto">
          <a:xfrm>
            <a:off x="4040567" y="1894421"/>
            <a:ext cx="8062999" cy="380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BDA4D2-FDD0-DCBD-7D32-CD9C00A9CB79}"/>
              </a:ext>
            </a:extLst>
          </p:cNvPr>
          <p:cNvSpPr txBox="1"/>
          <p:nvPr/>
        </p:nvSpPr>
        <p:spPr>
          <a:xfrm>
            <a:off x="4243080" y="1509800"/>
            <a:ext cx="21848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Pre-processing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DA2C4C-C158-ECCB-665E-D9E66EF2BB93}"/>
              </a:ext>
            </a:extLst>
          </p:cNvPr>
          <p:cNvSpPr txBox="1"/>
          <p:nvPr/>
        </p:nvSpPr>
        <p:spPr>
          <a:xfrm>
            <a:off x="7355763" y="1510692"/>
            <a:ext cx="159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SNP calling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E9F9D3-366D-AECF-BD6F-F5B0B864F21D}"/>
              </a:ext>
            </a:extLst>
          </p:cNvPr>
          <p:cNvSpPr txBox="1"/>
          <p:nvPr/>
        </p:nvSpPr>
        <p:spPr>
          <a:xfrm>
            <a:off x="10371973" y="1563993"/>
            <a:ext cx="15968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Filtering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AD78008A-419B-8B69-31B2-C83319AB8FBD}"/>
                  </a:ext>
                </a:extLst>
              </p14:cNvPr>
              <p14:cNvContentPartPr/>
              <p14:nvPr/>
            </p14:nvContentPartPr>
            <p14:xfrm>
              <a:off x="4469117" y="3308036"/>
              <a:ext cx="1140840" cy="10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AD78008A-419B-8B69-31B2-C83319AB8FB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33117" y="3272036"/>
                <a:ext cx="121248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0D40192-B09C-D298-8CF4-1419613E9861}"/>
                  </a:ext>
                </a:extLst>
              </p14:cNvPr>
              <p14:cNvContentPartPr/>
              <p14:nvPr/>
            </p14:nvContentPartPr>
            <p14:xfrm>
              <a:off x="4499717" y="4448516"/>
              <a:ext cx="1110600" cy="7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0D40192-B09C-D298-8CF4-1419613E986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463717" y="4376516"/>
                <a:ext cx="1182240" cy="144000"/>
              </a:xfrm>
              <a:prstGeom prst="rect">
                <a:avLst/>
              </a:prstGeom>
            </p:spPr>
          </p:pic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97B6753-8211-C0D0-97B8-27DF1F0D238C}"/>
              </a:ext>
            </a:extLst>
          </p:cNvPr>
          <p:cNvCxnSpPr>
            <a:cxnSpLocks/>
          </p:cNvCxnSpPr>
          <p:nvPr/>
        </p:nvCxnSpPr>
        <p:spPr>
          <a:xfrm>
            <a:off x="5184565" y="325079"/>
            <a:ext cx="3018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DF22F932-0147-A315-42CA-6D75C792D0A4}"/>
              </a:ext>
            </a:extLst>
          </p:cNvPr>
          <p:cNvSpPr/>
          <p:nvPr/>
        </p:nvSpPr>
        <p:spPr>
          <a:xfrm>
            <a:off x="4010421" y="-2557"/>
            <a:ext cx="1174144" cy="6466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Raw data</a:t>
            </a: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62B6A3B-9CDC-0AF0-8188-6A33D80D7510}"/>
              </a:ext>
            </a:extLst>
          </p:cNvPr>
          <p:cNvSpPr/>
          <p:nvPr/>
        </p:nvSpPr>
        <p:spPr>
          <a:xfrm>
            <a:off x="5505716" y="-10641"/>
            <a:ext cx="1127415" cy="654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Gunzip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D8A5413C-6A8A-3330-65EA-FEADFDFBE33D}"/>
              </a:ext>
            </a:extLst>
          </p:cNvPr>
          <p:cNvSpPr/>
          <p:nvPr/>
        </p:nvSpPr>
        <p:spPr>
          <a:xfrm>
            <a:off x="8988908" y="-6848"/>
            <a:ext cx="1332900" cy="5728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Trimming</a:t>
            </a:r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D6A866C9-7586-0319-1273-8421CC1BB1FF}"/>
              </a:ext>
            </a:extLst>
          </p:cNvPr>
          <p:cNvSpPr/>
          <p:nvPr/>
        </p:nvSpPr>
        <p:spPr>
          <a:xfrm>
            <a:off x="6934966" y="-26754"/>
            <a:ext cx="1802109" cy="592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Demultiplexed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ounded Rectangle 17">
            <a:extLst>
              <a:ext uri="{FF2B5EF4-FFF2-40B4-BE49-F238E27FC236}">
                <a16:creationId xmlns:a16="http://schemas.microsoft.com/office/drawing/2014/main" id="{7104AAE2-BD93-94F8-D1B2-7EB5EE8DC073}"/>
              </a:ext>
            </a:extLst>
          </p:cNvPr>
          <p:cNvSpPr/>
          <p:nvPr/>
        </p:nvSpPr>
        <p:spPr>
          <a:xfrm>
            <a:off x="10635882" y="2101"/>
            <a:ext cx="1332900" cy="5502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Assemble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B34BEB2B-969A-AEC7-1BAF-BFF58C8AB4CD}"/>
              </a:ext>
            </a:extLst>
          </p:cNvPr>
          <p:cNvCxnSpPr>
            <a:cxnSpLocks/>
          </p:cNvCxnSpPr>
          <p:nvPr/>
        </p:nvCxnSpPr>
        <p:spPr>
          <a:xfrm>
            <a:off x="6633131" y="325079"/>
            <a:ext cx="3018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Arrow Connector 1023">
            <a:extLst>
              <a:ext uri="{FF2B5EF4-FFF2-40B4-BE49-F238E27FC236}">
                <a16:creationId xmlns:a16="http://schemas.microsoft.com/office/drawing/2014/main" id="{6C122043-A05E-4BBB-1562-092A41412A3C}"/>
              </a:ext>
            </a:extLst>
          </p:cNvPr>
          <p:cNvCxnSpPr>
            <a:cxnSpLocks/>
          </p:cNvCxnSpPr>
          <p:nvPr/>
        </p:nvCxnSpPr>
        <p:spPr>
          <a:xfrm>
            <a:off x="8737167" y="368296"/>
            <a:ext cx="3018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5" name="Straight Arrow Connector 1024">
            <a:extLst>
              <a:ext uri="{FF2B5EF4-FFF2-40B4-BE49-F238E27FC236}">
                <a16:creationId xmlns:a16="http://schemas.microsoft.com/office/drawing/2014/main" id="{074FA0BE-8624-0EFF-C048-A0A0B0770695}"/>
              </a:ext>
            </a:extLst>
          </p:cNvPr>
          <p:cNvCxnSpPr>
            <a:cxnSpLocks/>
          </p:cNvCxnSpPr>
          <p:nvPr/>
        </p:nvCxnSpPr>
        <p:spPr>
          <a:xfrm>
            <a:off x="10333955" y="313700"/>
            <a:ext cx="301835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703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737D90A-EA21-08C3-0B96-9245BFDA88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77D2689-5E25-10E4-3512-2C016AFEF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8E7D15C-77EC-AEC2-1CAC-3E60F593D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C26F916-E63C-E94D-4BC3-082CD631A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633D83-13EF-7663-D33D-0CBA4C6FA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AE9B0F67-6F07-D22F-C17B-8539B58299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6F03FC2-5AD3-1D21-C6C0-B4071F2A5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F180798-2BA7-9FDB-C7FD-227C7C7C28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18" t="429" r="30662" b="27016"/>
          <a:stretch/>
        </p:blipFill>
        <p:spPr bwMode="auto">
          <a:xfrm>
            <a:off x="5041907" y="911838"/>
            <a:ext cx="3900358" cy="5488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689133-82FB-CF3E-7472-5EACE75EB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6798" y="2205197"/>
            <a:ext cx="2667000" cy="100012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35343C35-5899-3F0D-4586-B9D1BC7078F7}"/>
                  </a:ext>
                </a:extLst>
              </p14:cNvPr>
              <p14:cNvContentPartPr/>
              <p14:nvPr/>
            </p14:nvContentPartPr>
            <p14:xfrm>
              <a:off x="5549880" y="2692300"/>
              <a:ext cx="1156320" cy="7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35343C35-5899-3F0D-4586-B9D1BC7078F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40880" y="2674300"/>
                <a:ext cx="11739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E90619CA-8810-C069-CB8E-805765178FA3}"/>
                  </a:ext>
                </a:extLst>
              </p14:cNvPr>
              <p14:cNvContentPartPr/>
              <p14:nvPr/>
            </p14:nvContentPartPr>
            <p14:xfrm>
              <a:off x="5562120" y="2705260"/>
              <a:ext cx="1246320" cy="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E90619CA-8810-C069-CB8E-805765178FA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6120" y="2633260"/>
                <a:ext cx="13179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F0A58CD3-0362-B46F-82E3-0859C1743452}"/>
                  </a:ext>
                </a:extLst>
              </p14:cNvPr>
              <p14:cNvContentPartPr/>
              <p14:nvPr/>
            </p14:nvContentPartPr>
            <p14:xfrm>
              <a:off x="6308357" y="3349076"/>
              <a:ext cx="729360" cy="10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F0A58CD3-0362-B46F-82E3-0859C1743452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272357" y="3313076"/>
                <a:ext cx="801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80E3147-ADE4-B65F-B23A-25CB9CAF1E57}"/>
                  </a:ext>
                </a:extLst>
              </p14:cNvPr>
              <p14:cNvContentPartPr/>
              <p14:nvPr/>
            </p14:nvContentPartPr>
            <p14:xfrm>
              <a:off x="5794637" y="5999756"/>
              <a:ext cx="1798200" cy="108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80E3147-ADE4-B65F-B23A-25CB9CAF1E57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58637" y="5963756"/>
                <a:ext cx="186984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1D64900-BE71-B244-AB70-DE903570C53F}"/>
                  </a:ext>
                </a:extLst>
              </p14:cNvPr>
              <p14:cNvContentPartPr/>
              <p14:nvPr/>
            </p14:nvContentPartPr>
            <p14:xfrm>
              <a:off x="7057877" y="3359156"/>
              <a:ext cx="93888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1D64900-BE71-B244-AB70-DE903570C53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022237" y="3323516"/>
                <a:ext cx="1010520" cy="8244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itle 1">
            <a:extLst>
              <a:ext uri="{FF2B5EF4-FFF2-40B4-BE49-F238E27FC236}">
                <a16:creationId xmlns:a16="http://schemas.microsoft.com/office/drawing/2014/main" id="{40C89AE0-5D6D-5B15-74E3-99D288F9B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331" y="2924011"/>
            <a:ext cx="2919944" cy="56262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SNP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calling</a:t>
            </a:r>
            <a:endParaRPr lang="en-US" b="1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29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C91CB3-67F7-02EB-3ADE-71FF3B7B6F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4DED358A-9E50-643F-61F5-9E275F7296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229EE4F-9C03-DEE1-3E2B-65B6E74DF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0E02C8-7577-4985-D6F7-F00E80498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9BF9467-EE34-EBA3-73D3-FF2821507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694412B-C60A-F5BF-7B19-7A8AB9E45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A451AAC-D750-1515-E79F-EC750F418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E37AEE-DEA1-8FD0-F7D3-0837BBB03B4A}"/>
              </a:ext>
            </a:extLst>
          </p:cNvPr>
          <p:cNvSpPr txBox="1"/>
          <p:nvPr/>
        </p:nvSpPr>
        <p:spPr>
          <a:xfrm>
            <a:off x="68421" y="2653293"/>
            <a:ext cx="40378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Identify potential false positives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Remove those false variants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Variant quality score recalibration </a:t>
            </a:r>
          </a:p>
          <a:p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Hard filtering on quality criteria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2422ACC-775B-F7A8-071D-061DF2D8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92" y="1580015"/>
            <a:ext cx="2239766" cy="654432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US" b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Filtering</a:t>
            </a:r>
          </a:p>
        </p:txBody>
      </p:sp>
      <p:pic>
        <p:nvPicPr>
          <p:cNvPr id="4" name="Picture 3" descr="A diagram of a diagram&#10;&#10;Description automatically generated">
            <a:extLst>
              <a:ext uri="{FF2B5EF4-FFF2-40B4-BE49-F238E27FC236}">
                <a16:creationId xmlns:a16="http://schemas.microsoft.com/office/drawing/2014/main" id="{1F6E31A2-DAED-5114-D53D-BC64D25CB5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1" t="1934" r="3108" b="2632"/>
          <a:stretch/>
        </p:blipFill>
        <p:spPr>
          <a:xfrm>
            <a:off x="6349239" y="339537"/>
            <a:ext cx="4241800" cy="59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6812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6E2DE55-60F0-8EFC-EF88-987F9F5A7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56" y="221577"/>
            <a:ext cx="10647048" cy="641484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BEAC344-7566-37D1-DC76-85631D8C2479}"/>
                  </a:ext>
                </a:extLst>
              </p14:cNvPr>
              <p14:cNvContentPartPr/>
              <p14:nvPr/>
            </p14:nvContentPartPr>
            <p14:xfrm>
              <a:off x="2660837" y="2198516"/>
              <a:ext cx="720" cy="6584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BEAC344-7566-37D1-DC76-85631D8C24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4837" y="2180516"/>
                <a:ext cx="72000" cy="69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C032D60-9C33-7E86-56E4-8162EFAB179E}"/>
                  </a:ext>
                </a:extLst>
              </p14:cNvPr>
              <p14:cNvContentPartPr/>
              <p14:nvPr/>
            </p14:nvContentPartPr>
            <p14:xfrm>
              <a:off x="1650989" y="3308036"/>
              <a:ext cx="360" cy="8532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C032D60-9C33-7E86-56E4-8162EFAB179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32989" y="3290036"/>
                <a:ext cx="36000" cy="88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E9C8A642-110E-9613-8A12-68B9ECB9249C}"/>
                  </a:ext>
                </a:extLst>
              </p14:cNvPr>
              <p14:cNvContentPartPr/>
              <p14:nvPr/>
            </p14:nvContentPartPr>
            <p14:xfrm>
              <a:off x="1017325" y="1787396"/>
              <a:ext cx="401040" cy="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E9C8A642-110E-9613-8A12-68B9ECB9249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99325" y="1769396"/>
                <a:ext cx="436680" cy="3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96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661A9641-2CB7-2921-5A12-9834B030EA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577" y="250889"/>
            <a:ext cx="8640381" cy="1190791"/>
          </a:xfrm>
          <a:prstGeom prst="rect">
            <a:avLst/>
          </a:prstGeom>
        </p:spPr>
      </p:pic>
      <p:pic>
        <p:nvPicPr>
          <p:cNvPr id="7" name="Picture 6" descr="A computer screen shot of a computer code">
            <a:extLst>
              <a:ext uri="{FF2B5EF4-FFF2-40B4-BE49-F238E27FC236}">
                <a16:creationId xmlns:a16="http://schemas.microsoft.com/office/drawing/2014/main" id="{E4662F34-6BAE-DD14-DD0F-782426168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683" y="1663557"/>
            <a:ext cx="9926435" cy="38391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3716D99-6D91-249F-C3BD-542E67EA2E89}"/>
                  </a:ext>
                </a:extLst>
              </p14:cNvPr>
              <p14:cNvContentPartPr/>
              <p14:nvPr/>
            </p14:nvContentPartPr>
            <p14:xfrm>
              <a:off x="-760243" y="61196"/>
              <a:ext cx="360" cy="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3716D99-6D91-249F-C3BD-542E67EA2E8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69243" y="5255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A5B1550E-6E3A-B092-A88A-6DB503570B55}"/>
                  </a:ext>
                </a:extLst>
              </p14:cNvPr>
              <p14:cNvContentPartPr/>
              <p14:nvPr/>
            </p14:nvContentPartPr>
            <p14:xfrm>
              <a:off x="-760243" y="20516"/>
              <a:ext cx="360" cy="3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A5B1550E-6E3A-B092-A88A-6DB503570B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769243" y="11516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52423148-828E-E756-38AB-3A2707C0017E}"/>
                  </a:ext>
                </a:extLst>
              </p14:cNvPr>
              <p14:cNvContentPartPr/>
              <p14:nvPr/>
            </p14:nvContentPartPr>
            <p14:xfrm>
              <a:off x="1365945" y="4664322"/>
              <a:ext cx="360360" cy="108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52423148-828E-E756-38AB-3A2707C0017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56945" y="4655322"/>
                <a:ext cx="37800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9D26060-DC3F-B573-4F19-932953FF50AD}"/>
                  </a:ext>
                </a:extLst>
              </p14:cNvPr>
              <p14:cNvContentPartPr/>
              <p14:nvPr/>
            </p14:nvContentPartPr>
            <p14:xfrm>
              <a:off x="3503597" y="4674762"/>
              <a:ext cx="144000" cy="3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9D26060-DC3F-B573-4F19-932953FF50A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494597" y="4665762"/>
                <a:ext cx="161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21967C7-C848-FB20-66F0-E3623631BB97}"/>
                  </a:ext>
                </a:extLst>
              </p14:cNvPr>
              <p14:cNvContentPartPr/>
              <p14:nvPr/>
            </p14:nvContentPartPr>
            <p14:xfrm>
              <a:off x="4315065" y="4664516"/>
              <a:ext cx="399960" cy="3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21967C7-C848-FB20-66F0-E3623631BB9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306065" y="4655516"/>
                <a:ext cx="4176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AE949E1-CBCF-9743-0AF5-3B7D7BBE0E2F}"/>
                  </a:ext>
                </a:extLst>
              </p14:cNvPr>
              <p14:cNvContentPartPr/>
              <p14:nvPr/>
            </p14:nvContentPartPr>
            <p14:xfrm>
              <a:off x="8794517" y="1397156"/>
              <a:ext cx="894240" cy="10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AE949E1-CBCF-9743-0AF5-3B7D7BBE0E2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776517" y="1379156"/>
                <a:ext cx="929880" cy="4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B284D3F-1EA5-37D0-8EF1-78EE362BA959}"/>
                  </a:ext>
                </a:extLst>
              </p14:cNvPr>
              <p14:cNvContentPartPr/>
              <p14:nvPr/>
            </p14:nvContentPartPr>
            <p14:xfrm>
              <a:off x="3111467" y="4674762"/>
              <a:ext cx="14400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B284D3F-1EA5-37D0-8EF1-78EE362BA95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02467" y="4665762"/>
                <a:ext cx="16164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672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D6A793-A222-72D5-97C8-16B4D894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817" y="802101"/>
            <a:ext cx="11277600" cy="3608831"/>
          </a:xfrm>
          <a:prstGeom prst="rect">
            <a:avLst/>
          </a:prstGeom>
        </p:spPr>
      </p:pic>
      <p:pic>
        <p:nvPicPr>
          <p:cNvPr id="2" name="Picture 1" descr="A diagram of a structure&#10;&#10;Description automatically generated with medium confidence">
            <a:extLst>
              <a:ext uri="{FF2B5EF4-FFF2-40B4-BE49-F238E27FC236}">
                <a16:creationId xmlns:a16="http://schemas.microsoft.com/office/drawing/2014/main" id="{B496EFA5-1A7F-79B3-AF0C-EA60D659DE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" t="77044" r="5478" b="2695"/>
          <a:stretch/>
        </p:blipFill>
        <p:spPr>
          <a:xfrm>
            <a:off x="2108493" y="4526368"/>
            <a:ext cx="7667302" cy="18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444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4478F9-E218-A167-674F-7A8F7731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5184" y="1412313"/>
            <a:ext cx="1066571" cy="60329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4000" i="1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28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</a:t>
            </a:r>
            <a:r>
              <a:rPr lang="en-US" sz="4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40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40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01CA7-3F40-D9D8-EB87-731C995508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26956"/>
            <a:ext cx="4598903" cy="25726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4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Wright’s Fixation Index</a:t>
            </a:r>
          </a:p>
          <a:p>
            <a:r>
              <a:rPr lang="en-US" sz="24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Measure of Genetic Variance</a:t>
            </a:r>
          </a:p>
          <a:p>
            <a:r>
              <a:rPr lang="en-GB" sz="2400" kern="12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Detect: Genetic drift and breeding structure</a:t>
            </a:r>
          </a:p>
          <a:p>
            <a:endParaRPr lang="en-US" sz="24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kern="12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black and white text&#10;&#10;Description automatically generated">
            <a:extLst>
              <a:ext uri="{FF2B5EF4-FFF2-40B4-BE49-F238E27FC236}">
                <a16:creationId xmlns:a16="http://schemas.microsoft.com/office/drawing/2014/main" id="{5D6549E8-348E-CC87-0258-72D44CC3C8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8" r="16444" b="49491"/>
          <a:stretch/>
        </p:blipFill>
        <p:spPr>
          <a:xfrm>
            <a:off x="4465599" y="443034"/>
            <a:ext cx="7165125" cy="12321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2216F4-08D8-7191-E6A4-EAAED60C82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0036" b="10681"/>
          <a:stretch/>
        </p:blipFill>
        <p:spPr>
          <a:xfrm>
            <a:off x="4495806" y="2118203"/>
            <a:ext cx="7225748" cy="409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08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10285</TotalTime>
  <Words>205</Words>
  <Application>Microsoft Office PowerPoint</Application>
  <PresentationFormat>Widescreen</PresentationFormat>
  <Paragraphs>37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Calibri</vt:lpstr>
      <vt:lpstr>Office Theme</vt:lpstr>
      <vt:lpstr>Calling SNPs &amp; filtering (GATK) Fst, Fdist, Genome-wide statistics scan (Stack)</vt:lpstr>
      <vt:lpstr>We are nearly very similar 99.5%</vt:lpstr>
      <vt:lpstr>SNP calling</vt:lpstr>
      <vt:lpstr>SNP calling</vt:lpstr>
      <vt:lpstr> Filtering</vt:lpstr>
      <vt:lpstr>PowerPoint Presentation</vt:lpstr>
      <vt:lpstr>PowerPoint Presentation</vt:lpstr>
      <vt:lpstr>PowerPoint Presentation</vt:lpstr>
      <vt:lpstr>FST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FDIST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Rashedur Rahman</dc:creator>
  <cp:lastModifiedBy>Rashedur Rahman</cp:lastModifiedBy>
  <cp:revision>101</cp:revision>
  <dcterms:created xsi:type="dcterms:W3CDTF">2024-12-27T04:27:43Z</dcterms:created>
  <dcterms:modified xsi:type="dcterms:W3CDTF">2025-01-08T05:19:13Z</dcterms:modified>
</cp:coreProperties>
</file>