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60" r:id="rId4"/>
    <p:sldId id="257" r:id="rId5"/>
    <p:sldId id="258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7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71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10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4.xml"/><Relationship Id="rId2" Type="http://schemas.openxmlformats.org/officeDocument/2006/relationships/image" Target="../media/image11.png"/><Relationship Id="rId1" Type="http://schemas.openxmlformats.org/officeDocument/2006/relationships/image" Target="../media/image10.png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5.xml"/><Relationship Id="rId2" Type="http://schemas.openxmlformats.org/officeDocument/2006/relationships/image" Target="../media/image13.png"/><Relationship Id="rId1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tags" Target="../tags/tag76.xml"/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7.xml"/><Relationship Id="rId2" Type="http://schemas.openxmlformats.org/officeDocument/2006/relationships/image" Target="../media/image18.png"/><Relationship Id="rId1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6.xml"/><Relationship Id="rId2" Type="http://schemas.openxmlformats.org/officeDocument/2006/relationships/image" Target="../media/image2.png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7.xml"/><Relationship Id="rId1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8.xml"/><Relationship Id="rId2" Type="http://schemas.openxmlformats.org/officeDocument/2006/relationships/hyperlink" Target="https://pmc.ncbi.nlm.nih.gov/articles/PMC3761300/#fig1" TargetMode="Externa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69.xml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1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2.xml"/></Relationships>
</file>

<file path=ppt/slides/_rels/slide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tags" Target="../tags/tag73.xml"/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/>
        <p:txBody>
          <a:bodyPr>
            <a:normAutofit fontScale="90000"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SweeD analysis</a:t>
            </a:r>
            <a:br>
              <a:rPr lang="en-US" altLang="zh-CN">
                <a:latin typeface="Times New Roman" panose="02020603050405020304" charset="0"/>
                <a:cs typeface="Times New Roman" panose="02020603050405020304" charset="0"/>
              </a:rPr>
            </a:b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Likelihood-based Selective Sweep Detection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>
            <a:noAutofit/>
          </a:bodyPr>
          <a:p>
            <a:pPr>
              <a:lnSpc>
                <a:spcPct val="80000"/>
              </a:lnSpc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LMSE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80000"/>
              </a:lnSpc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Workshop2025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80000"/>
              </a:lnSpc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Lu liang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  <a:p>
            <a:pPr>
              <a:lnSpc>
                <a:spcPct val="80000"/>
              </a:lnSpc>
            </a:pPr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2025.1.10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85725"/>
            <a:ext cx="12186285" cy="90043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38095" y="986155"/>
            <a:ext cx="7110095" cy="587248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" name="图片 4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7480" y="2060575"/>
            <a:ext cx="4083685" cy="226568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3720" y="440055"/>
            <a:ext cx="7722235" cy="5748020"/>
          </a:xfrm>
          <a:prstGeom prst="rect">
            <a:avLst/>
          </a:prstGeom>
        </p:spPr>
      </p:pic>
      <p:cxnSp>
        <p:nvCxnSpPr>
          <p:cNvPr id="8" name="直接连接符 7"/>
          <p:cNvCxnSpPr/>
          <p:nvPr/>
        </p:nvCxnSpPr>
        <p:spPr>
          <a:xfrm flipH="1">
            <a:off x="7590790" y="793750"/>
            <a:ext cx="7620" cy="5270500"/>
          </a:xfrm>
          <a:prstGeom prst="line">
            <a:avLst/>
          </a:prstGeom>
        </p:spPr>
        <p:style>
          <a:lnRef idx="3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12570" y="100330"/>
            <a:ext cx="9167495" cy="62484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1365" y="1296035"/>
            <a:ext cx="8328025" cy="577850"/>
          </a:xfrm>
          <a:prstGeom prst="rect">
            <a:avLst/>
          </a:prstGeom>
        </p:spPr>
      </p:pic>
      <p:cxnSp>
        <p:nvCxnSpPr>
          <p:cNvPr id="7" name="直接连接符 6"/>
          <p:cNvCxnSpPr/>
          <p:nvPr/>
        </p:nvCxnSpPr>
        <p:spPr>
          <a:xfrm>
            <a:off x="2226945" y="1719580"/>
            <a:ext cx="7969250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64510" y="2543175"/>
            <a:ext cx="6261735" cy="3639820"/>
          </a:xfrm>
          <a:prstGeom prst="rect">
            <a:avLst/>
          </a:prstGeom>
        </p:spPr>
      </p:pic>
      <p:cxnSp>
        <p:nvCxnSpPr>
          <p:cNvPr id="9" name="直接连接符 8"/>
          <p:cNvCxnSpPr/>
          <p:nvPr/>
        </p:nvCxnSpPr>
        <p:spPr>
          <a:xfrm flipV="1">
            <a:off x="5467985" y="5778500"/>
            <a:ext cx="1887220" cy="1778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</p:spTree>
    <p:custDataLst>
      <p:tags r:id="rId4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4495" y="191770"/>
            <a:ext cx="11129645" cy="380428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650" y="4231005"/>
            <a:ext cx="11950700" cy="242760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08170" y="3492500"/>
            <a:ext cx="6940550" cy="377190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655" y="134620"/>
            <a:ext cx="11847830" cy="329501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608400"/>
            <a:ext cx="10969200" cy="705600"/>
          </a:xfrm>
        </p:spPr>
        <p:txBody>
          <a:bodyPr>
            <a:normAutofit fontScale="90000"/>
          </a:bodyPr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CLR base on SFS(Site/Allel Frequency Spectrum)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tretch>
            <a:fillRect/>
          </a:stretch>
        </p:blipFill>
        <p:spPr>
          <a:xfrm>
            <a:off x="507365" y="2002155"/>
            <a:ext cx="11069955" cy="37947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>
                <a:latin typeface="Times New Roman" panose="02020603050405020304" charset="0"/>
                <a:cs typeface="Times New Roman" panose="02020603050405020304" charset="0"/>
              </a:rPr>
              <a:t>SFS and Generations(τ)</a:t>
            </a:r>
            <a:endParaRPr lang="en-US" altLang="zh-CN"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图片 3"/>
          <p:cNvPicPr/>
          <p:nvPr/>
        </p:nvPicPr>
        <p:blipFill>
          <a:blip r:embed="rId1"/>
          <a:srcRect t="41742"/>
          <a:stretch>
            <a:fillRect/>
          </a:stretch>
        </p:blipFill>
        <p:spPr>
          <a:xfrm>
            <a:off x="563880" y="1178560"/>
            <a:ext cx="11113135" cy="380555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08330" y="4984115"/>
            <a:ext cx="11312525" cy="2637790"/>
          </a:xfrm>
          <a:prstGeom prst="rect">
            <a:avLst/>
          </a:prstGeom>
        </p:spPr>
        <p:txBody>
          <a:bodyPr>
            <a:noAutofit/>
          </a:bodyPr>
          <a:p>
            <a:pPr marL="0" indent="0" algn="just"/>
            <a:r>
              <a:rPr lang="en-US" altLang="zh-CN" sz="2000" b="0" i="0">
                <a:solidFill>
                  <a:srgbClr val="1B1B1B"/>
                </a:solidFill>
                <a:latin typeface="Times New Roman" panose="02020603050405020304" charset="0"/>
                <a:ea typeface="Cambria" panose="02040503050406030204"/>
                <a:cs typeface="Times New Roman" panose="02020603050405020304" charset="0"/>
              </a:rPr>
              <a:t>Not surprisingly, selective sweeps have a dramatic effect on the scaled SFS. Near the point of fixation, the scaled SFS is characterized by an abundance of very </a:t>
            </a:r>
            <a:r>
              <a:rPr lang="en-US" altLang="zh-CN" sz="2000" b="0" i="0">
                <a:solidFill>
                  <a:srgbClr val="FF0000"/>
                </a:solidFill>
                <a:latin typeface="Times New Roman" panose="02020603050405020304" charset="0"/>
                <a:ea typeface="Cambria" panose="02040503050406030204"/>
                <a:cs typeface="Times New Roman" panose="02020603050405020304" charset="0"/>
              </a:rPr>
              <a:t>high-frequency alleles and a near absence of intermediate frequency alleles </a:t>
            </a:r>
            <a:r>
              <a:rPr lang="en-US" altLang="zh-CN" sz="2000" b="0" i="0">
                <a:solidFill>
                  <a:srgbClr val="1B1B1B"/>
                </a:solidFill>
                <a:latin typeface="Times New Roman" panose="02020603050405020304" charset="0"/>
                <a:ea typeface="Cambria" panose="02040503050406030204"/>
                <a:cs typeface="Times New Roman" panose="02020603050405020304" charset="0"/>
              </a:rPr>
              <a:t>(</a:t>
            </a:r>
            <a:r>
              <a:rPr lang="en-US" altLang="zh-CN" sz="2000" b="0" i="0" u="sng">
                <a:solidFill>
                  <a:srgbClr val="005EA2"/>
                </a:solidFill>
                <a:latin typeface="Times New Roman" panose="02020603050405020304" charset="0"/>
                <a:ea typeface="Cambria" panose="02040503050406030204"/>
                <a:cs typeface="Times New Roman" panose="02020603050405020304" charset="0"/>
                <a:hlinkClick r:id="rId2"/>
              </a:rPr>
              <a:t>Figure E</a:t>
            </a:r>
            <a:r>
              <a:rPr lang="en-US" altLang="zh-CN" sz="2000" b="0" i="0">
                <a:solidFill>
                  <a:srgbClr val="1B1B1B"/>
                </a:solidFill>
                <a:latin typeface="Times New Roman" panose="02020603050405020304" charset="0"/>
                <a:ea typeface="Cambria" panose="02040503050406030204"/>
                <a:cs typeface="Times New Roman" panose="02020603050405020304" charset="0"/>
              </a:rPr>
              <a:t>). Importantly, the scaled SFS of regions evolving under selective sweeps differs even in the prefixation and postfixation regimes from that of regions evolving neutrally (</a:t>
            </a:r>
            <a:r>
              <a:rPr lang="en-US" altLang="zh-CN" sz="2000" b="0" i="0" u="sng">
                <a:solidFill>
                  <a:srgbClr val="005EA2"/>
                </a:solidFill>
                <a:latin typeface="Times New Roman" panose="02020603050405020304" charset="0"/>
                <a:ea typeface="Cambria" panose="02040503050406030204"/>
                <a:cs typeface="Times New Roman" panose="02020603050405020304" charset="0"/>
                <a:hlinkClick r:id="rId2"/>
              </a:rPr>
              <a:t>Figure D and F</a:t>
            </a:r>
            <a:r>
              <a:rPr lang="en-US" altLang="zh-CN" sz="2000" b="0" i="0">
                <a:solidFill>
                  <a:srgbClr val="1B1B1B"/>
                </a:solidFill>
                <a:latin typeface="Times New Roman" panose="02020603050405020304" charset="0"/>
                <a:ea typeface="Cambria" panose="02040503050406030204"/>
                <a:cs typeface="Times New Roman" panose="02020603050405020304" charset="0"/>
              </a:rPr>
              <a:t>).                                                                                                           (Roy Ronen et. al. 2013)</a:t>
            </a:r>
            <a:endParaRPr lang="en-US" altLang="zh-CN" sz="2000" b="0" i="0">
              <a:solidFill>
                <a:srgbClr val="1B1B1B"/>
              </a:solidFill>
              <a:latin typeface="Times New Roman" panose="02020603050405020304" charset="0"/>
              <a:ea typeface="Cambria" panose="02040503050406030204"/>
              <a:cs typeface="Times New Roman" panose="02020603050405020304" charset="0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Usage</a:t>
            </a:r>
            <a:endParaRPr lang="en-US" altLang="zh-CN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61695" y="1313815"/>
            <a:ext cx="10539095" cy="316801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695" y="4532630"/>
            <a:ext cx="11189970" cy="1578610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4000">
                <a:latin typeface="Times New Roman" panose="02020603050405020304" charset="0"/>
                <a:cs typeface="Times New Roman" panose="02020603050405020304" charset="0"/>
              </a:rPr>
              <a:t>Usage</a:t>
            </a:r>
            <a:endParaRPr lang="en-US" altLang="zh-CN" sz="4000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 sz="2000">
                <a:latin typeface="Times New Roman" panose="02020603050405020304" charset="0"/>
                <a:cs typeface="Times New Roman" panose="02020603050405020304" charset="0"/>
              </a:rPr>
              <a:t>Input data -&gt; .vcf file</a:t>
            </a:r>
            <a:endParaRPr lang="en-US" altLang="zh-CN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altLang="zh-CN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000">
                <a:latin typeface="Times New Roman" panose="02020603050405020304" charset="0"/>
                <a:cs typeface="Times New Roman" panose="02020603050405020304" charset="0"/>
              </a:rPr>
              <a:t>Extract single chromosome vcf file </a:t>
            </a:r>
            <a:endParaRPr lang="en-US" altLang="zh-CN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000">
                <a:latin typeface="Times New Roman" panose="02020603050405020304" charset="0"/>
                <a:cs typeface="Times New Roman" panose="02020603050405020304" charset="0"/>
              </a:rPr>
              <a:t>$ vcftools --vcf test.vcf --recode --recode-INFO-all --stdout --chr chr1 &gt; chr1.vcf</a:t>
            </a:r>
            <a:endParaRPr lang="en-US" altLang="zh-CN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endParaRPr lang="en-US" altLang="zh-CN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000">
                <a:latin typeface="Times New Roman" panose="02020603050405020304" charset="0"/>
                <a:cs typeface="Times New Roman" panose="02020603050405020304" charset="0"/>
              </a:rPr>
              <a:t>Calculate SweeD windows (10kb)</a:t>
            </a:r>
            <a:endParaRPr lang="en-US" altLang="zh-CN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000">
                <a:latin typeface="Times New Roman" panose="02020603050405020304" charset="0"/>
                <a:cs typeface="Times New Roman" panose="02020603050405020304" charset="0"/>
              </a:rPr>
              <a:t>$ grep chr1 chr1.vcf</a:t>
            </a:r>
            <a:endParaRPr lang="en-US" altLang="zh-CN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000">
                <a:latin typeface="Times New Roman" panose="02020603050405020304" charset="0"/>
                <a:cs typeface="Times New Roman" panose="02020603050405020304" charset="0"/>
              </a:rPr>
              <a:t>##contig=&lt;ID=chr1,length=31077448&gt;</a:t>
            </a:r>
            <a:endParaRPr lang="en-US" altLang="zh-CN" sz="2000"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buNone/>
            </a:pPr>
            <a:r>
              <a:rPr lang="en-US" altLang="zh-CN" sz="2000">
                <a:latin typeface="Times New Roman" panose="02020603050405020304" charset="0"/>
                <a:cs typeface="Times New Roman" panose="02020603050405020304" charset="0"/>
              </a:rPr>
              <a:t>-grid = 31077448 / 10000 = 3107</a:t>
            </a:r>
            <a:endParaRPr lang="en-US" altLang="zh-CN" sz="2000"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  <p:custDataLst>
      <p:tags r:id="rId1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Usage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 marL="0" indent="0">
              <a:buNone/>
            </a:pPr>
            <a:r>
              <a:rPr lang="en-US" altLang="zh-CN"/>
              <a:t>Run SweeD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$ SweeD -name pop1.chr1.10kb \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          -input test_old.vcf \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          -grid 3107 \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          -minsnps 200 \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          -maf 0.05 \</a:t>
            </a:r>
            <a:endParaRPr lang="en-US" altLang="zh-CN"/>
          </a:p>
          <a:p>
            <a:pPr marL="0" indent="0">
              <a:buNone/>
            </a:pPr>
            <a:r>
              <a:rPr lang="en-US" altLang="zh-CN"/>
              <a:t>              -missing 0.1 </a:t>
            </a:r>
            <a:endParaRPr lang="en-US" altLang="zh-CN"/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718050" y="222250"/>
            <a:ext cx="7473950" cy="64135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8400" y="2855030"/>
            <a:ext cx="10969200" cy="705600"/>
          </a:xfrm>
        </p:spPr>
        <p:txBody>
          <a:bodyPr>
            <a:noAutofit/>
          </a:bodyPr>
          <a:p>
            <a:pPr algn="ctr"/>
            <a:r>
              <a:rPr lang="en-US" altLang="zh-CN" sz="6000"/>
              <a:t>Practice</a:t>
            </a:r>
            <a:endParaRPr lang="en-US" altLang="zh-CN" sz="6000"/>
          </a:p>
        </p:txBody>
      </p:sp>
    </p:spTree>
    <p:custDataLst>
      <p:tags r:id="rId1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65810" y="205105"/>
            <a:ext cx="10241915" cy="335089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2445" y="4269105"/>
            <a:ext cx="11166475" cy="77025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2839085" y="5752465"/>
            <a:ext cx="6096000" cy="5835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>
              <a:buNone/>
            </a:pPr>
            <a:r>
              <a:rPr lang="en-US" altLang="zh-CN" sz="3200">
                <a:latin typeface="Times New Roman" panose="02020603050405020304" charset="0"/>
                <a:cs typeface="Times New Roman" panose="02020603050405020304" charset="0"/>
                <a:sym typeface="+mn-ea"/>
              </a:rPr>
              <a:t>-grid = 31077448 / 10000 = 3107</a:t>
            </a:r>
            <a:endParaRPr lang="en-US" altLang="zh-CN" sz="3200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1213</Words>
  <Application>WPS 演示</Application>
  <PresentationFormat>宽屏</PresentationFormat>
  <Paragraphs>41</Paragraphs>
  <Slides>13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3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Times New Roman</vt:lpstr>
      <vt:lpstr>Cambria</vt:lpstr>
      <vt:lpstr>WPS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LL</cp:lastModifiedBy>
  <cp:revision>162</cp:revision>
  <dcterms:created xsi:type="dcterms:W3CDTF">2019-06-19T02:08:00Z</dcterms:created>
  <dcterms:modified xsi:type="dcterms:W3CDTF">2025-01-09T18:40:35Z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4782010BF1BB4095B6B6DC0D79D582B1_11</vt:lpwstr>
  </property>
</Properties>
</file>