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65" r:id="rId4"/>
    <p:sldId id="275" r:id="rId5"/>
    <p:sldId id="257" r:id="rId6"/>
    <p:sldId id="258" r:id="rId7"/>
    <p:sldId id="264" r:id="rId8"/>
    <p:sldId id="263" r:id="rId9"/>
    <p:sldId id="260" r:id="rId10"/>
    <p:sldId id="269" r:id="rId11"/>
    <p:sldId id="266" r:id="rId12"/>
    <p:sldId id="278" r:id="rId13"/>
    <p:sldId id="277" r:id="rId14"/>
    <p:sldId id="272" r:id="rId15"/>
    <p:sldId id="273" r:id="rId16"/>
    <p:sldId id="279" r:id="rId17"/>
    <p:sldId id="259" r:id="rId18"/>
    <p:sldId id="261" r:id="rId19"/>
    <p:sldId id="262" r:id="rId20"/>
    <p:sldId id="271"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0" autoAdjust="0"/>
    <p:restoredTop sz="94660"/>
  </p:normalViewPr>
  <p:slideViewPr>
    <p:cSldViewPr snapToGrid="0">
      <p:cViewPr varScale="1">
        <p:scale>
          <a:sx n="87" d="100"/>
          <a:sy n="87" d="100"/>
        </p:scale>
        <p:origin x="12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5C6D3-D12D-4F94-BA3A-7FC964D74BD5}" type="datetimeFigureOut">
              <a:rPr lang="zh-CN" altLang="en-US" smtClean="0"/>
              <a:t>2025/1/10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D29CE-2B24-45F4-8A30-18204F0E4833}" type="slidenum">
              <a:rPr lang="zh-CN" altLang="en-US" smtClean="0"/>
              <a:t>‹#›</a:t>
            </a:fld>
            <a:endParaRPr lang="zh-CN" altLang="en-US"/>
          </a:p>
        </p:txBody>
      </p:sp>
    </p:spTree>
    <p:extLst>
      <p:ext uri="{BB962C8B-B14F-4D97-AF65-F5344CB8AC3E}">
        <p14:creationId xmlns:p14="http://schemas.microsoft.com/office/powerpoint/2010/main" val="79595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E9D29CE-2B24-45F4-8A30-18204F0E4833}" type="slidenum">
              <a:rPr lang="zh-CN" altLang="en-US" smtClean="0"/>
              <a:t>4</a:t>
            </a:fld>
            <a:endParaRPr lang="zh-CN" altLang="en-US"/>
          </a:p>
        </p:txBody>
      </p:sp>
    </p:spTree>
    <p:extLst>
      <p:ext uri="{BB962C8B-B14F-4D97-AF65-F5344CB8AC3E}">
        <p14:creationId xmlns:p14="http://schemas.microsoft.com/office/powerpoint/2010/main" val="117403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78476-AB05-7E9C-FFA5-7DDD1CB22CC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6BE9F2-70DE-7ABA-CB54-9F68762D7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90B14AD-992F-ACF4-1912-0739CFA43462}"/>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EE4EEF64-FBAE-7563-473B-CB5021609F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FC683E-EF63-8B1B-6A6E-0810405646E0}"/>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8974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27033-A0FE-163B-9988-85C78E8260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94D344C-4F5C-1745-D220-7FAD7DB1962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23EBBC-D5E0-80CA-9DAE-9CF55BF49313}"/>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6C87A42C-F959-51D7-854A-090A62EA01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281F0B-5D9D-8100-6F9C-A4070AEFBEFB}"/>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329885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7D6A412-C47C-B1E1-2A36-FE4D49DC7C7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461BDE-6A91-0567-FF7D-F967DCAF020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8966677-15FA-6FA3-74C3-20B39C4F9867}"/>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9000D208-3202-2232-7B85-5132B2FA30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7751A0-BC3D-5C9F-F031-852A26D3BD7E}"/>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321430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E03A40-128E-01E1-6B3E-4E3E752917D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29AD76-26AB-F3BB-ADF9-D959479430B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18B79C-715D-1C33-B977-0B5D200F3B35}"/>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30A4C6B7-A8CE-900F-ABFB-4F815F17AF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650A5E-2584-951E-1456-A8E59BC44EBC}"/>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40205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64D61F-3E50-8CA4-11B5-D8A23916061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986886A-F78B-0541-5532-5F4889C31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E018D5E-8B26-7C6A-89C8-88430D25F986}"/>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ACD7E284-069C-F18E-0E07-96DFC835B5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75D35E-8D50-B164-C6DD-ED73F81B1338}"/>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152865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BAC0E-4DDC-6BEE-1244-32496F88BD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2230D7-B194-B55F-90BF-218C6CAF6DB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EE8230-EB7B-6BEC-68CF-67D72C68463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226F09-2F5B-4066-3042-DA1369D09D29}"/>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94CE1F2B-8E0C-9B0D-05F3-89B3A8A79B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AEFCEA-3876-5B7A-C00E-D98A3C3DEB79}"/>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192007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43774-E6D9-B108-2618-B19F261D374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B8FF38-938E-714C-DF04-812245623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55096E-5C84-4767-5F53-A524C881806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9E46BD7-5958-6327-132B-3E84909F6D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D6E786E-1EDC-869D-8C35-66195965A36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F3F83D6-DD2E-833E-61BA-DCB4429F174D}"/>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8" name="页脚占位符 7">
            <a:extLst>
              <a:ext uri="{FF2B5EF4-FFF2-40B4-BE49-F238E27FC236}">
                <a16:creationId xmlns:a16="http://schemas.microsoft.com/office/drawing/2014/main" id="{B40680CC-CF47-4CB2-33CE-84DB8F0DE5F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FB19767-3291-FDA0-EA17-FEEA93C772BB}"/>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380492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C632D5-C350-524B-1A72-FD9B619BFF6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4D6625-0510-CA59-5523-8B21CF8E42EA}"/>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4" name="页脚占位符 3">
            <a:extLst>
              <a:ext uri="{FF2B5EF4-FFF2-40B4-BE49-F238E27FC236}">
                <a16:creationId xmlns:a16="http://schemas.microsoft.com/office/drawing/2014/main" id="{C4B13202-3200-21F5-4401-D632808FB9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7C050B-D2F3-947D-FA9D-AA03E8891D80}"/>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4708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A06DE59-1FD6-C1C3-3660-EBE45CC1C247}"/>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3" name="页脚占位符 2">
            <a:extLst>
              <a:ext uri="{FF2B5EF4-FFF2-40B4-BE49-F238E27FC236}">
                <a16:creationId xmlns:a16="http://schemas.microsoft.com/office/drawing/2014/main" id="{E9DEA365-F44A-953D-404A-329DEF92A76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49D7398-247E-3DA2-BB6C-A9A9BC2733FE}"/>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228586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6A924-C55A-001D-6925-0CAA1F4482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485990E-73A3-5EDC-7746-7F7EB714B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94688-E9C9-A99E-F9DE-5BDC3C40D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838378B-CBFC-29A1-BDC4-5A85EC6E6E94}"/>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86ECDD3F-AC57-64A0-B9EF-B1B55FCCBB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F84D3E-79E7-4158-2F88-51D8BD8220B4}"/>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287852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483772-36EE-6A5E-60A2-1B9991F4A2C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7455DA-490B-075D-E4F8-AE4771BC9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F3EA3F-B8DB-B25A-77CB-58E091B2C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58449D-4308-61B8-748F-B26CF6E098EF}"/>
              </a:ext>
            </a:extLst>
          </p:cNvPr>
          <p:cNvSpPr>
            <a:spLocks noGrp="1"/>
          </p:cNvSpPr>
          <p:nvPr>
            <p:ph type="dt" sz="half" idx="10"/>
          </p:nvPr>
        </p:nvSpPr>
        <p:spPr/>
        <p:txBody>
          <a:bodyPr/>
          <a:lstStyle/>
          <a:p>
            <a:fld id="{A9F675C1-714E-4880-B1B5-D0FCFDA98D00}"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931CBCA4-185C-5404-3772-C1BEC5481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F0886A-E537-2621-3B18-40F2614D7B4C}"/>
              </a:ext>
            </a:extLst>
          </p:cNvPr>
          <p:cNvSpPr>
            <a:spLocks noGrp="1"/>
          </p:cNvSpPr>
          <p:nvPr>
            <p:ph type="sldNum" sz="quarter" idx="12"/>
          </p:nvPr>
        </p:nvSpPr>
        <p:spPr/>
        <p:txBody>
          <a:body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312808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E3AFD63-8444-F446-5C56-8B0E40E47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D55A4BD-89CE-B155-C72F-B9AF4C58E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3CF333-8CCB-249E-B285-8F7538FFE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675C1-714E-4880-B1B5-D0FCFDA98D00}"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9DDBC646-3664-F2EE-CBFD-3B40F6E3B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298D3C-8D24-1E07-7F5F-1D58CE530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868AC-EC9C-4C88-881F-C3081FF0B839}" type="slidenum">
              <a:rPr lang="zh-CN" altLang="en-US" smtClean="0"/>
              <a:t>‹#›</a:t>
            </a:fld>
            <a:endParaRPr lang="zh-CN" altLang="en-US"/>
          </a:p>
        </p:txBody>
      </p:sp>
    </p:spTree>
    <p:extLst>
      <p:ext uri="{BB962C8B-B14F-4D97-AF65-F5344CB8AC3E}">
        <p14:creationId xmlns:p14="http://schemas.microsoft.com/office/powerpoint/2010/main" val="3541199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8DA192-262E-1AE5-211F-86D6C6CA13FC}"/>
              </a:ext>
            </a:extLst>
          </p:cNvPr>
          <p:cNvSpPr>
            <a:spLocks noGrp="1"/>
          </p:cNvSpPr>
          <p:nvPr>
            <p:ph type="ctrTitle"/>
          </p:nvPr>
        </p:nvSpPr>
        <p:spPr/>
        <p:txBody>
          <a:bodyPr/>
          <a:lstStyle/>
          <a:p>
            <a:r>
              <a:rPr lang="en-US" altLang="zh-CN" dirty="0">
                <a:latin typeface="Times New Roman" panose="02020603050405020304" pitchFamily="18" charset="0"/>
                <a:cs typeface="Times New Roman" panose="02020603050405020304" pitchFamily="18" charset="0"/>
              </a:rPr>
              <a:t>Plink   PCA   Admixture</a:t>
            </a:r>
            <a:endParaRPr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B6DE3E89-40DA-038F-32A4-7D583F7C2E5B}"/>
              </a:ext>
            </a:extLst>
          </p:cNvPr>
          <p:cNvSpPr>
            <a:spLocks noGrp="1"/>
          </p:cNvSpPr>
          <p:nvPr>
            <p:ph type="subTitle" idx="1"/>
          </p:nvPr>
        </p:nvSpPr>
        <p:spPr/>
        <p:txBody>
          <a:bodyPr/>
          <a:lstStyle/>
          <a:p>
            <a:endParaRPr lang="zh-CN" altLang="en-US" dirty="0"/>
          </a:p>
        </p:txBody>
      </p:sp>
      <p:pic>
        <p:nvPicPr>
          <p:cNvPr id="4" name="图片 3">
            <a:extLst>
              <a:ext uri="{FF2B5EF4-FFF2-40B4-BE49-F238E27FC236}">
                <a16:creationId xmlns:a16="http://schemas.microsoft.com/office/drawing/2014/main" id="{31D7D592-4DC7-BFB0-66F6-D19734AE52C9}"/>
              </a:ext>
            </a:extLst>
          </p:cNvPr>
          <p:cNvPicPr>
            <a:picLocks noChangeAspect="1"/>
          </p:cNvPicPr>
          <p:nvPr/>
        </p:nvPicPr>
        <p:blipFill>
          <a:blip r:embed="rId2"/>
          <a:stretch>
            <a:fillRect/>
          </a:stretch>
        </p:blipFill>
        <p:spPr>
          <a:xfrm>
            <a:off x="244632" y="0"/>
            <a:ext cx="11702735" cy="832819"/>
          </a:xfrm>
          <a:prstGeom prst="rect">
            <a:avLst/>
          </a:prstGeom>
        </p:spPr>
      </p:pic>
    </p:spTree>
    <p:extLst>
      <p:ext uri="{BB962C8B-B14F-4D97-AF65-F5344CB8AC3E}">
        <p14:creationId xmlns:p14="http://schemas.microsoft.com/office/powerpoint/2010/main" val="26049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DD5D8EC-18EA-F560-2982-01331401450B}"/>
              </a:ext>
            </a:extLst>
          </p:cNvPr>
          <p:cNvPicPr>
            <a:picLocks noChangeAspect="1"/>
          </p:cNvPicPr>
          <p:nvPr/>
        </p:nvPicPr>
        <p:blipFill>
          <a:blip r:embed="rId2"/>
          <a:stretch>
            <a:fillRect/>
          </a:stretch>
        </p:blipFill>
        <p:spPr>
          <a:xfrm>
            <a:off x="244632" y="0"/>
            <a:ext cx="11702735" cy="832819"/>
          </a:xfrm>
          <a:prstGeom prst="rect">
            <a:avLst/>
          </a:prstGeom>
        </p:spPr>
      </p:pic>
      <p:sp>
        <p:nvSpPr>
          <p:cNvPr id="5" name="标题 1">
            <a:extLst>
              <a:ext uri="{FF2B5EF4-FFF2-40B4-BE49-F238E27FC236}">
                <a16:creationId xmlns:a16="http://schemas.microsoft.com/office/drawing/2014/main" id="{DEBC5F48-DA63-800B-F80C-CB2C51BEEF62}"/>
              </a:ext>
            </a:extLst>
          </p:cNvPr>
          <p:cNvSpPr txBox="1">
            <a:spLocks/>
          </p:cNvSpPr>
          <p:nvPr/>
        </p:nvSpPr>
        <p:spPr>
          <a:xfrm>
            <a:off x="-74341" y="1312625"/>
            <a:ext cx="1208048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err="1">
                <a:latin typeface="Times New Roman" panose="02020603050405020304" pitchFamily="18" charset="0"/>
                <a:cs typeface="Times New Roman" panose="02020603050405020304" pitchFamily="18" charset="0"/>
              </a:rPr>
              <a:t>Fastsimcoal</a:t>
            </a:r>
            <a:endParaRPr lang="en-US" altLang="zh-CN" dirty="0">
              <a:latin typeface="Times New Roman" panose="02020603050405020304" pitchFamily="18" charset="0"/>
              <a:cs typeface="Times New Roman" panose="02020603050405020304" pitchFamily="18" charset="0"/>
            </a:endParaRPr>
          </a:p>
          <a:p>
            <a:pPr algn="ctr"/>
            <a:r>
              <a:rPr lang="zh-CN" altLang="en-US" sz="2800" i="0" dirty="0">
                <a:solidFill>
                  <a:srgbClr val="404040"/>
                </a:solidFill>
                <a:effectLst/>
                <a:latin typeface="宋体" panose="02010600030101010101" pitchFamily="2" charset="-122"/>
                <a:ea typeface="宋体" panose="02010600030101010101" pitchFamily="2" charset="-122"/>
              </a:rPr>
              <a:t>基因流和种群历史动态可视化解读</a:t>
            </a:r>
          </a:p>
          <a:p>
            <a:pPr algn="ctr"/>
            <a:r>
              <a:rPr lang="en-US" altLang="zh-CN" sz="2800" dirty="0">
                <a:latin typeface="Times New Roman" panose="02020603050405020304" pitchFamily="18" charset="0"/>
                <a:cs typeface="Times New Roman" panose="02020603050405020304" pitchFamily="18" charset="0"/>
              </a:rPr>
              <a:t>Visualization interpretation of gene flow and population historical dynamics</a:t>
            </a:r>
            <a:endParaRPr lang="zh-CN" altLang="en-US" sz="28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FCB61EB2-ED5A-D7A7-C28F-2B479CDA1286}"/>
              </a:ext>
            </a:extLst>
          </p:cNvPr>
          <p:cNvPicPr>
            <a:picLocks noChangeAspect="1"/>
          </p:cNvPicPr>
          <p:nvPr/>
        </p:nvPicPr>
        <p:blipFill>
          <a:blip r:embed="rId3"/>
          <a:stretch>
            <a:fillRect/>
          </a:stretch>
        </p:blipFill>
        <p:spPr>
          <a:xfrm>
            <a:off x="781044" y="4120169"/>
            <a:ext cx="4887487" cy="2128696"/>
          </a:xfrm>
          <a:prstGeom prst="rect">
            <a:avLst/>
          </a:prstGeom>
        </p:spPr>
      </p:pic>
      <p:sp>
        <p:nvSpPr>
          <p:cNvPr id="3" name="文本框 2">
            <a:extLst>
              <a:ext uri="{FF2B5EF4-FFF2-40B4-BE49-F238E27FC236}">
                <a16:creationId xmlns:a16="http://schemas.microsoft.com/office/drawing/2014/main" id="{C6CFE0B4-97EE-5D8E-F0F1-90C252B87F24}"/>
              </a:ext>
            </a:extLst>
          </p:cNvPr>
          <p:cNvSpPr txBox="1"/>
          <p:nvPr/>
        </p:nvSpPr>
        <p:spPr>
          <a:xfrm>
            <a:off x="2992244" y="3103976"/>
            <a:ext cx="6133170" cy="646331"/>
          </a:xfrm>
          <a:prstGeom prst="rect">
            <a:avLst/>
          </a:prstGeom>
          <a:noFill/>
        </p:spPr>
        <p:txBody>
          <a:bodyPr wrap="square">
            <a:spAutoFit/>
          </a:bodyPr>
          <a:lstStyle/>
          <a:p>
            <a:endParaRPr lang="en-US" altLang="zh-CN" dirty="0"/>
          </a:p>
          <a:p>
            <a:r>
              <a:rPr lang="en-US" altLang="zh-CN" dirty="0"/>
              <a:t>reads with adapter trimmed: 163738</a:t>
            </a:r>
            <a:endParaRPr lang="zh-CN" altLang="en-US" dirty="0"/>
          </a:p>
        </p:txBody>
      </p:sp>
      <p:pic>
        <p:nvPicPr>
          <p:cNvPr id="9" name="图片 8">
            <a:extLst>
              <a:ext uri="{FF2B5EF4-FFF2-40B4-BE49-F238E27FC236}">
                <a16:creationId xmlns:a16="http://schemas.microsoft.com/office/drawing/2014/main" id="{5C9EBB03-BDCF-F757-75D6-6F46009923C0}"/>
              </a:ext>
            </a:extLst>
          </p:cNvPr>
          <p:cNvPicPr>
            <a:picLocks noChangeAspect="1"/>
          </p:cNvPicPr>
          <p:nvPr/>
        </p:nvPicPr>
        <p:blipFill>
          <a:blip r:embed="rId4"/>
          <a:stretch>
            <a:fillRect/>
          </a:stretch>
        </p:blipFill>
        <p:spPr>
          <a:xfrm>
            <a:off x="6668428" y="3748439"/>
            <a:ext cx="4594723" cy="2681678"/>
          </a:xfrm>
          <a:prstGeom prst="rect">
            <a:avLst/>
          </a:prstGeom>
        </p:spPr>
      </p:pic>
    </p:spTree>
    <p:extLst>
      <p:ext uri="{BB962C8B-B14F-4D97-AF65-F5344CB8AC3E}">
        <p14:creationId xmlns:p14="http://schemas.microsoft.com/office/powerpoint/2010/main" val="356137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B82B1-3FED-6764-7FFA-EC772B0A6E24}"/>
              </a:ext>
            </a:extLst>
          </p:cNvPr>
          <p:cNvSpPr>
            <a:spLocks noGrp="1"/>
          </p:cNvSpPr>
          <p:nvPr>
            <p:ph type="title"/>
          </p:nvPr>
        </p:nvSpPr>
        <p:spPr/>
        <p:txBody>
          <a:bodyPr/>
          <a:lstStyle/>
          <a:p>
            <a:r>
              <a:rPr lang="en-US" altLang="zh-CN" dirty="0" err="1"/>
              <a:t>Fastsimcoal</a:t>
            </a:r>
            <a:r>
              <a:rPr lang="en-US" altLang="zh-CN" dirty="0"/>
              <a:t> v2.8</a:t>
            </a:r>
            <a:endParaRPr lang="zh-CN" altLang="en-US" dirty="0"/>
          </a:p>
        </p:txBody>
      </p:sp>
      <p:sp>
        <p:nvSpPr>
          <p:cNvPr id="3" name="内容占位符 2">
            <a:extLst>
              <a:ext uri="{FF2B5EF4-FFF2-40B4-BE49-F238E27FC236}">
                <a16:creationId xmlns:a16="http://schemas.microsoft.com/office/drawing/2014/main" id="{7BCC80AC-CB05-883A-2D1E-5F597C1C8181}"/>
              </a:ext>
            </a:extLst>
          </p:cNvPr>
          <p:cNvSpPr>
            <a:spLocks noGrp="1"/>
          </p:cNvSpPr>
          <p:nvPr>
            <p:ph idx="1"/>
          </p:nvPr>
        </p:nvSpPr>
        <p:spPr>
          <a:xfrm>
            <a:off x="838200" y="1375316"/>
            <a:ext cx="10515600" cy="5419493"/>
          </a:xfrm>
        </p:spPr>
        <p:txBody>
          <a:bodyPr>
            <a:normAutofit/>
          </a:bodyPr>
          <a:lstStyle/>
          <a:p>
            <a:pPr algn="l"/>
            <a:r>
              <a:rPr lang="en-US" altLang="zh-CN" b="1" i="0" dirty="0">
                <a:solidFill>
                  <a:srgbClr val="333333"/>
                </a:solidFill>
                <a:effectLst/>
                <a:latin typeface="-apple-system"/>
              </a:rPr>
              <a:t>fastsimcoal2</a:t>
            </a:r>
            <a:r>
              <a:rPr lang="zh-CN" altLang="en-US" b="0" i="0" dirty="0">
                <a:solidFill>
                  <a:srgbClr val="333333"/>
                </a:solidFill>
                <a:effectLst/>
                <a:latin typeface="-apple-system"/>
              </a:rPr>
              <a:t>是由伯尔尼大学的</a:t>
            </a:r>
            <a:r>
              <a:rPr lang="en-US" altLang="zh-CN" b="0" i="0" dirty="0">
                <a:solidFill>
                  <a:srgbClr val="333333"/>
                </a:solidFill>
                <a:effectLst/>
                <a:latin typeface="-apple-system"/>
              </a:rPr>
              <a:t>Laurent </a:t>
            </a:r>
            <a:r>
              <a:rPr lang="en-US" altLang="zh-CN" b="0" i="0" dirty="0" err="1">
                <a:solidFill>
                  <a:srgbClr val="333333"/>
                </a:solidFill>
                <a:effectLst/>
                <a:latin typeface="-apple-system"/>
              </a:rPr>
              <a:t>Excoffier</a:t>
            </a:r>
            <a:r>
              <a:rPr lang="zh-CN" altLang="en-US" b="0" i="0" dirty="0">
                <a:solidFill>
                  <a:srgbClr val="333333"/>
                </a:solidFill>
                <a:effectLst/>
                <a:latin typeface="-apple-system"/>
              </a:rPr>
              <a:t>小组</a:t>
            </a:r>
            <a:r>
              <a:rPr lang="en-US" altLang="zh-CN" b="0" i="0" dirty="0">
                <a:solidFill>
                  <a:srgbClr val="333333"/>
                </a:solidFill>
                <a:effectLst/>
                <a:latin typeface="-apple-system"/>
              </a:rPr>
              <a:t>2016</a:t>
            </a:r>
            <a:r>
              <a:rPr lang="zh-CN" altLang="en-US" b="0" i="0" dirty="0">
                <a:solidFill>
                  <a:srgbClr val="333333"/>
                </a:solidFill>
                <a:effectLst/>
                <a:latin typeface="-apple-system"/>
              </a:rPr>
              <a:t>年开发的一种非常灵活的人口统计</a:t>
            </a:r>
            <a:r>
              <a:rPr lang="en-US" altLang="zh-CN" b="0" i="0" dirty="0">
                <a:solidFill>
                  <a:srgbClr val="333333"/>
                </a:solidFill>
                <a:effectLst/>
                <a:latin typeface="-apple-system"/>
              </a:rPr>
              <a:t>(Demography)</a:t>
            </a:r>
            <a:r>
              <a:rPr lang="zh-CN" altLang="en-US" b="0" i="0" dirty="0">
                <a:solidFill>
                  <a:srgbClr val="333333"/>
                </a:solidFill>
                <a:effectLst/>
                <a:latin typeface="-apple-system"/>
              </a:rPr>
              <a:t>建模软件。 它通过执行合并模拟，使用位点频谱（</a:t>
            </a:r>
            <a:r>
              <a:rPr lang="en-US" altLang="zh-CN" b="0" i="0" dirty="0">
                <a:solidFill>
                  <a:srgbClr val="333333"/>
                </a:solidFill>
                <a:effectLst/>
                <a:latin typeface="-apple-system"/>
              </a:rPr>
              <a:t>SFS</a:t>
            </a:r>
            <a:r>
              <a:rPr lang="zh-CN" altLang="en-US" b="0" i="0" dirty="0">
                <a:solidFill>
                  <a:srgbClr val="333333"/>
                </a:solidFill>
                <a:effectLst/>
                <a:latin typeface="-apple-system"/>
              </a:rPr>
              <a:t>），推断最适合所观察数据的模型参数。</a:t>
            </a:r>
          </a:p>
          <a:p>
            <a:pPr algn="l"/>
            <a:r>
              <a:rPr lang="en-US" altLang="zh-CN" b="1" i="0" dirty="0">
                <a:solidFill>
                  <a:srgbClr val="333333"/>
                </a:solidFill>
                <a:effectLst/>
                <a:latin typeface="-apple-system"/>
              </a:rPr>
              <a:t>fastsimcoal2</a:t>
            </a:r>
            <a:r>
              <a:rPr lang="zh-CN" altLang="en-US" b="0" i="0" dirty="0">
                <a:solidFill>
                  <a:srgbClr val="333333"/>
                </a:solidFill>
                <a:effectLst/>
                <a:latin typeface="-apple-system"/>
              </a:rPr>
              <a:t>最关键的步骤就是完成自己的配置文件，接下来将会介绍配置文件中需要有哪些信息。</a:t>
            </a:r>
          </a:p>
          <a:p>
            <a:r>
              <a:rPr lang="en-US" altLang="zh-CN"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Fastsimcoal2 is a highly flexible Demography modeling software developed by Laurent </a:t>
            </a:r>
            <a:r>
              <a:rPr lang="en-US" altLang="zh-CN" i="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Excofier's</a:t>
            </a:r>
            <a:r>
              <a:rPr lang="en-US" altLang="zh-CN"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team at the University of Bern in 2016. It infers the most suitable model parameters for the observed data by performing merge simulations and using Site Frequency Spectrum (SFS).The most crucial step of fastsimcoal2 is to complete its own configuration file. The following will introduce what information is required in the configuration file.</a:t>
            </a:r>
          </a:p>
          <a:p>
            <a:endParaRPr lang="en-US" altLang="zh-CN"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34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7CB0306-0A08-374A-28A9-9705BC660FC5}"/>
              </a:ext>
            </a:extLst>
          </p:cNvPr>
          <p:cNvSpPr>
            <a:spLocks noGrp="1"/>
          </p:cNvSpPr>
          <p:nvPr>
            <p:ph idx="1"/>
          </p:nvPr>
        </p:nvSpPr>
        <p:spPr>
          <a:xfrm>
            <a:off x="319667" y="327102"/>
            <a:ext cx="11426283" cy="6646127"/>
          </a:xfrm>
        </p:spPr>
        <p:txBody>
          <a:bodyPr>
            <a:normAutofit fontScale="92500" lnSpcReduction="10000"/>
          </a:bodyPr>
          <a:lstStyle/>
          <a:p>
            <a:pPr algn="l"/>
            <a:r>
              <a:rPr lang="zh-CN" altLang="en-US" b="0" i="0" dirty="0">
                <a:solidFill>
                  <a:srgbClr val="333333"/>
                </a:solidFill>
                <a:effectLst/>
                <a:latin typeface="-apple-system"/>
              </a:rPr>
              <a:t>使用</a:t>
            </a:r>
            <a:r>
              <a:rPr lang="en-US" altLang="zh-CN" b="0" i="0" dirty="0">
                <a:solidFill>
                  <a:srgbClr val="333333"/>
                </a:solidFill>
                <a:effectLst/>
                <a:latin typeface="-apple-system"/>
              </a:rPr>
              <a:t>Fastsimcoal2.7</a:t>
            </a:r>
            <a:r>
              <a:rPr lang="zh-CN" altLang="en-US" b="0" i="0" dirty="0">
                <a:solidFill>
                  <a:srgbClr val="333333"/>
                </a:solidFill>
                <a:effectLst/>
                <a:latin typeface="-apple-system"/>
              </a:rPr>
              <a:t>利用</a:t>
            </a:r>
            <a:r>
              <a:rPr lang="en-US" altLang="zh-CN" b="0" i="0" dirty="0">
                <a:solidFill>
                  <a:srgbClr val="333333"/>
                </a:solidFill>
                <a:effectLst/>
                <a:latin typeface="-apple-system"/>
              </a:rPr>
              <a:t>SFS</a:t>
            </a:r>
            <a:r>
              <a:rPr lang="zh-CN" altLang="en-US" b="0" i="0" dirty="0">
                <a:solidFill>
                  <a:srgbClr val="333333"/>
                </a:solidFill>
                <a:effectLst/>
                <a:latin typeface="-apple-system"/>
              </a:rPr>
              <a:t>模拟种群动态历史，需要三个输入文件，这三个文件的前缀必须相同：</a:t>
            </a:r>
          </a:p>
          <a:p>
            <a:pPr algn="l">
              <a:spcAft>
                <a:spcPts val="750"/>
              </a:spcAft>
            </a:pPr>
            <a:r>
              <a:rPr lang="en-US" altLang="zh-CN" b="1" i="0" dirty="0">
                <a:solidFill>
                  <a:srgbClr val="333333"/>
                </a:solidFill>
                <a:effectLst/>
                <a:latin typeface="-apple-system"/>
              </a:rPr>
              <a:t>.</a:t>
            </a:r>
            <a:r>
              <a:rPr lang="en-US" altLang="zh-CN" b="1" i="0" dirty="0" err="1">
                <a:solidFill>
                  <a:srgbClr val="333333"/>
                </a:solidFill>
                <a:effectLst/>
                <a:latin typeface="-apple-system"/>
              </a:rPr>
              <a:t>tpl</a:t>
            </a:r>
            <a:r>
              <a:rPr lang="en-US" altLang="zh-CN" b="1" i="0" dirty="0">
                <a:solidFill>
                  <a:srgbClr val="333333"/>
                </a:solidFill>
                <a:effectLst/>
                <a:latin typeface="-apple-system"/>
              </a:rPr>
              <a:t> </a:t>
            </a:r>
            <a:r>
              <a:rPr lang="zh-CN" altLang="en-US" b="0" i="0" dirty="0">
                <a:solidFill>
                  <a:srgbClr val="333333"/>
                </a:solidFill>
                <a:effectLst/>
                <a:latin typeface="-apple-system"/>
              </a:rPr>
              <a:t>模版文件（参数文件）：用来指定历史事件、</a:t>
            </a:r>
            <a:r>
              <a:rPr lang="en-US" altLang="zh-CN" b="0" i="0" dirty="0">
                <a:solidFill>
                  <a:srgbClr val="333333"/>
                </a:solidFill>
                <a:effectLst/>
                <a:latin typeface="-apple-system"/>
              </a:rPr>
              <a:t>migration</a:t>
            </a:r>
            <a:r>
              <a:rPr lang="zh-CN" altLang="en-US" b="0" i="0" dirty="0">
                <a:solidFill>
                  <a:srgbClr val="333333"/>
                </a:solidFill>
                <a:effectLst/>
                <a:latin typeface="-apple-system"/>
              </a:rPr>
              <a:t>、样本大小、突变率重组率等等。注意，这里的突变率重组率都为</a:t>
            </a:r>
            <a:r>
              <a:rPr lang="en-US" altLang="zh-CN" b="0" i="0" dirty="0">
                <a:solidFill>
                  <a:srgbClr val="333333"/>
                </a:solidFill>
                <a:effectLst/>
                <a:latin typeface="-apple-system"/>
              </a:rPr>
              <a:t>【per generation】</a:t>
            </a:r>
          </a:p>
          <a:p>
            <a:pPr algn="l">
              <a:spcAft>
                <a:spcPts val="750"/>
              </a:spcAft>
            </a:pPr>
            <a:r>
              <a:rPr lang="en-US" altLang="zh-CN" b="1" i="0" dirty="0">
                <a:solidFill>
                  <a:srgbClr val="333333"/>
                </a:solidFill>
                <a:effectLst/>
                <a:latin typeface="-apple-system"/>
              </a:rPr>
              <a:t>.</a:t>
            </a:r>
            <a:r>
              <a:rPr lang="en-US" altLang="zh-CN" b="1" i="0" dirty="0" err="1">
                <a:solidFill>
                  <a:srgbClr val="333333"/>
                </a:solidFill>
                <a:effectLst/>
                <a:latin typeface="-apple-system"/>
              </a:rPr>
              <a:t>est</a:t>
            </a:r>
            <a:r>
              <a:rPr lang="zh-CN" altLang="en-US" b="0" i="0" dirty="0">
                <a:solidFill>
                  <a:srgbClr val="333333"/>
                </a:solidFill>
                <a:effectLst/>
                <a:latin typeface="-apple-system"/>
              </a:rPr>
              <a:t> 参数评估文件（</a:t>
            </a:r>
            <a:r>
              <a:rPr lang="en-US" altLang="zh-CN" b="0" i="0" dirty="0">
                <a:solidFill>
                  <a:srgbClr val="333333"/>
                </a:solidFill>
                <a:effectLst/>
                <a:latin typeface="-apple-system"/>
              </a:rPr>
              <a:t>prior</a:t>
            </a:r>
            <a:r>
              <a:rPr lang="zh-CN" altLang="en-US" b="0" i="0" dirty="0">
                <a:solidFill>
                  <a:srgbClr val="333333"/>
                </a:solidFill>
                <a:effectLst/>
                <a:latin typeface="-apple-system"/>
              </a:rPr>
              <a:t>文件）：在这里对参数施加</a:t>
            </a:r>
            <a:r>
              <a:rPr lang="en-US" altLang="zh-CN" b="0" i="0" dirty="0">
                <a:solidFill>
                  <a:srgbClr val="333333"/>
                </a:solidFill>
                <a:effectLst/>
                <a:latin typeface="-apple-system"/>
              </a:rPr>
              <a:t>prior</a:t>
            </a:r>
            <a:r>
              <a:rPr lang="zh-CN" altLang="en-US" b="0" i="0" dirty="0">
                <a:solidFill>
                  <a:srgbClr val="333333"/>
                </a:solidFill>
                <a:effectLst/>
                <a:latin typeface="-apple-system"/>
              </a:rPr>
              <a:t>，指定参数之间关系等等。</a:t>
            </a:r>
          </a:p>
          <a:p>
            <a:pPr algn="l">
              <a:spcAft>
                <a:spcPts val="750"/>
              </a:spcAft>
            </a:pPr>
            <a:r>
              <a:rPr lang="en-US" altLang="zh-CN" b="1" i="0" dirty="0">
                <a:solidFill>
                  <a:srgbClr val="333333"/>
                </a:solidFill>
                <a:effectLst/>
                <a:latin typeface="-apple-system"/>
              </a:rPr>
              <a:t>.</a:t>
            </a:r>
            <a:r>
              <a:rPr lang="en-US" altLang="zh-CN" b="1" i="0" dirty="0" err="1">
                <a:solidFill>
                  <a:srgbClr val="333333"/>
                </a:solidFill>
                <a:effectLst/>
                <a:latin typeface="-apple-system"/>
              </a:rPr>
              <a:t>obs</a:t>
            </a:r>
            <a:r>
              <a:rPr lang="zh-CN" altLang="en-US" b="0" i="0" dirty="0">
                <a:solidFill>
                  <a:srgbClr val="333333"/>
                </a:solidFill>
                <a:effectLst/>
                <a:latin typeface="-apple-system"/>
              </a:rPr>
              <a:t> </a:t>
            </a:r>
            <a:r>
              <a:rPr lang="en-US" altLang="zh-CN" b="0" i="0" dirty="0">
                <a:solidFill>
                  <a:srgbClr val="333333"/>
                </a:solidFill>
                <a:effectLst/>
                <a:latin typeface="-apple-system"/>
              </a:rPr>
              <a:t>SFS</a:t>
            </a:r>
            <a:r>
              <a:rPr lang="zh-CN" altLang="en-US" b="0" i="0" dirty="0">
                <a:solidFill>
                  <a:srgbClr val="333333"/>
                </a:solidFill>
                <a:effectLst/>
                <a:latin typeface="-apple-system"/>
              </a:rPr>
              <a:t>观测文件：可以用</a:t>
            </a:r>
            <a:r>
              <a:rPr lang="en-US" altLang="zh-CN" b="0" i="0" dirty="0" err="1">
                <a:solidFill>
                  <a:srgbClr val="333333"/>
                </a:solidFill>
                <a:effectLst/>
                <a:latin typeface="-apple-system"/>
              </a:rPr>
              <a:t>easySFS</a:t>
            </a:r>
            <a:r>
              <a:rPr lang="zh-CN" altLang="en-US" b="0" i="0" dirty="0">
                <a:solidFill>
                  <a:srgbClr val="333333"/>
                </a:solidFill>
                <a:effectLst/>
                <a:latin typeface="-apple-system"/>
              </a:rPr>
              <a:t>生成</a:t>
            </a:r>
            <a:endParaRPr lang="en-US" altLang="zh-CN" b="0" i="0" dirty="0">
              <a:solidFill>
                <a:srgbClr val="333333"/>
              </a:solidFill>
              <a:effectLst/>
              <a:latin typeface="-apple-system"/>
            </a:endParaRPr>
          </a:p>
          <a:p>
            <a:pPr algn="l">
              <a:spcAft>
                <a:spcPts val="750"/>
              </a:spcAft>
            </a:pPr>
            <a:r>
              <a:rPr lang="en-US" altLang="zh-CN" b="0" i="0" dirty="0">
                <a:solidFill>
                  <a:srgbClr val="333333"/>
                </a:solidFill>
                <a:effectLst/>
                <a:latin typeface="-apple-system"/>
              </a:rPr>
              <a:t>To simulate population dynamic history using SFS with Fastsimcoal2.7, three input files are required, and the prefixes of these three files must be the same:</a:t>
            </a:r>
          </a:p>
          <a:p>
            <a:pPr algn="l">
              <a:spcAft>
                <a:spcPts val="750"/>
              </a:spcAft>
            </a:pPr>
            <a:r>
              <a:rPr lang="en-US" altLang="zh-CN" b="0" i="0" dirty="0">
                <a:solidFill>
                  <a:srgbClr val="333333"/>
                </a:solidFill>
                <a:effectLst/>
                <a:latin typeface="-apple-system"/>
              </a:rPr>
              <a:t> </a:t>
            </a:r>
            <a:r>
              <a:rPr lang="en-US" altLang="zh-CN" dirty="0">
                <a:solidFill>
                  <a:srgbClr val="333333"/>
                </a:solidFill>
                <a:latin typeface="-apple-system"/>
              </a:rPr>
              <a:t>.</a:t>
            </a:r>
            <a:r>
              <a:rPr lang="en-US" altLang="zh-CN" b="0" i="0" dirty="0" err="1">
                <a:solidFill>
                  <a:srgbClr val="333333"/>
                </a:solidFill>
                <a:effectLst/>
                <a:latin typeface="-apple-system"/>
              </a:rPr>
              <a:t>tpl</a:t>
            </a:r>
            <a:r>
              <a:rPr lang="en-US" altLang="zh-CN" b="0" i="0" dirty="0">
                <a:solidFill>
                  <a:srgbClr val="333333"/>
                </a:solidFill>
                <a:effectLst/>
                <a:latin typeface="-apple-system"/>
              </a:rPr>
              <a:t> template file (parameter file): used to specify historical events migration</a:t>
            </a:r>
            <a:r>
              <a:rPr lang="zh-CN" altLang="en-US" b="0" i="0" dirty="0">
                <a:solidFill>
                  <a:srgbClr val="333333"/>
                </a:solidFill>
                <a:effectLst/>
                <a:latin typeface="-apple-system"/>
              </a:rPr>
              <a:t>、 </a:t>
            </a:r>
            <a:r>
              <a:rPr lang="en-US" altLang="zh-CN" b="0" i="0" dirty="0">
                <a:solidFill>
                  <a:srgbClr val="333333"/>
                </a:solidFill>
                <a:effectLst/>
                <a:latin typeface="-apple-system"/>
              </a:rPr>
              <a:t>Sample size, mutation rate, recombination rate, etc. Note that the mutation rate and recombination rate here are all [per generation]</a:t>
            </a:r>
          </a:p>
          <a:p>
            <a:pPr algn="l">
              <a:spcAft>
                <a:spcPts val="750"/>
              </a:spcAft>
            </a:pPr>
            <a:r>
              <a:rPr lang="en-US" altLang="zh-CN" b="0" i="0" dirty="0">
                <a:solidFill>
                  <a:srgbClr val="333333"/>
                </a:solidFill>
                <a:effectLst/>
                <a:latin typeface="-apple-system"/>
              </a:rPr>
              <a:t>. </a:t>
            </a:r>
            <a:r>
              <a:rPr lang="en-US" altLang="zh-CN" b="0" i="0" dirty="0" err="1">
                <a:solidFill>
                  <a:srgbClr val="333333"/>
                </a:solidFill>
                <a:effectLst/>
                <a:latin typeface="-apple-system"/>
              </a:rPr>
              <a:t>est</a:t>
            </a:r>
            <a:r>
              <a:rPr lang="en-US" altLang="zh-CN" b="0" i="0" dirty="0">
                <a:solidFill>
                  <a:srgbClr val="333333"/>
                </a:solidFill>
                <a:effectLst/>
                <a:latin typeface="-apple-system"/>
              </a:rPr>
              <a:t> parameter evaluation file (priority file): Here, apply priority to parameters, specify relationships between parameters, and so on.</a:t>
            </a:r>
          </a:p>
          <a:p>
            <a:pPr algn="l">
              <a:spcAft>
                <a:spcPts val="750"/>
              </a:spcAft>
            </a:pPr>
            <a:r>
              <a:rPr lang="en-US" altLang="zh-CN" b="0" i="0" dirty="0">
                <a:solidFill>
                  <a:srgbClr val="333333"/>
                </a:solidFill>
                <a:effectLst/>
                <a:latin typeface="-apple-system"/>
              </a:rPr>
              <a:t>. </a:t>
            </a:r>
            <a:r>
              <a:rPr lang="en-US" altLang="zh-CN" b="0" i="0" dirty="0" err="1">
                <a:solidFill>
                  <a:srgbClr val="333333"/>
                </a:solidFill>
                <a:effectLst/>
                <a:latin typeface="-apple-system"/>
              </a:rPr>
              <a:t>obs</a:t>
            </a:r>
            <a:r>
              <a:rPr lang="en-US" altLang="zh-CN" b="0" i="0" dirty="0">
                <a:solidFill>
                  <a:srgbClr val="333333"/>
                </a:solidFill>
                <a:effectLst/>
                <a:latin typeface="-apple-system"/>
              </a:rPr>
              <a:t> SFS observation file: can be generated using </a:t>
            </a:r>
            <a:r>
              <a:rPr lang="en-US" altLang="zh-CN" b="0" i="0" dirty="0" err="1">
                <a:solidFill>
                  <a:srgbClr val="333333"/>
                </a:solidFill>
                <a:effectLst/>
                <a:latin typeface="-apple-system"/>
              </a:rPr>
              <a:t>easySFS</a:t>
            </a:r>
            <a:endParaRPr lang="zh-CN" altLang="en-US" b="0" i="0" dirty="0">
              <a:solidFill>
                <a:srgbClr val="333333"/>
              </a:solidFill>
              <a:effectLst/>
              <a:latin typeface="-apple-system"/>
            </a:endParaRPr>
          </a:p>
          <a:p>
            <a:endParaRPr lang="zh-CN" altLang="en-US" dirty="0"/>
          </a:p>
        </p:txBody>
      </p:sp>
    </p:spTree>
    <p:extLst>
      <p:ext uri="{BB962C8B-B14F-4D97-AF65-F5344CB8AC3E}">
        <p14:creationId xmlns:p14="http://schemas.microsoft.com/office/powerpoint/2010/main" val="239832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368F8-7499-F275-8EC8-772831AA6EE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Copy data</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71FB255-2B1E-4AAD-60E6-A4151EFFFCFC}"/>
              </a:ext>
            </a:extLst>
          </p:cNvPr>
          <p:cNvSpPr>
            <a:spLocks noGrp="1"/>
          </p:cNvSpPr>
          <p:nvPr>
            <p:ph idx="1"/>
          </p:nvPr>
        </p:nvSpPr>
        <p:spPr/>
        <p:txBody>
          <a:bodyPr/>
          <a:lstStyle/>
          <a:p>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mkdir</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mnt</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err="1">
                <a:solidFill>
                  <a:srgbClr val="000000"/>
                </a:solidFill>
                <a:latin typeface="Times New Roman" panose="02020603050405020304" pitchFamily="18" charset="0"/>
                <a:cs typeface="Times New Roman" panose="02020603050405020304" pitchFamily="18" charset="0"/>
              </a:rPr>
              <a:t>fastsimcoal</a:t>
            </a:r>
            <a:r>
              <a:rPr lang="en-US" altLang="zh-CN" dirty="0">
                <a:solidFill>
                  <a:srgbClr val="000000"/>
                </a:solidFill>
                <a:latin typeface="Times New Roman" panose="02020603050405020304" pitchFamily="18" charset="0"/>
                <a:cs typeface="Times New Roman" panose="02020603050405020304" pitchFamily="18" charset="0"/>
              </a:rPr>
              <a:t> &amp;&amp; cd /home/reference/</a:t>
            </a:r>
            <a:r>
              <a:rPr lang="en-US" altLang="zh-CN" dirty="0" err="1">
                <a:solidFill>
                  <a:srgbClr val="000000"/>
                </a:solidFill>
                <a:latin typeface="Times New Roman" panose="02020603050405020304" pitchFamily="18" charset="0"/>
                <a:cs typeface="Times New Roman" panose="02020603050405020304" pitchFamily="18" charset="0"/>
              </a:rPr>
              <a:t>Tianqin_data</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err="1">
                <a:solidFill>
                  <a:srgbClr val="000000"/>
                </a:solidFill>
                <a:latin typeface="Times New Roman" panose="02020603050405020304" pitchFamily="18" charset="0"/>
                <a:cs typeface="Times New Roman" panose="02020603050405020304" pitchFamily="18" charset="0"/>
              </a:rPr>
              <a:t>fastsimcoal</a:t>
            </a:r>
            <a:r>
              <a:rPr lang="en-US" altLang="zh-CN" dirty="0">
                <a:solidFill>
                  <a:srgbClr val="000000"/>
                </a:solidFill>
                <a:latin typeface="Times New Roman" panose="02020603050405020304" pitchFamily="18" charset="0"/>
                <a:cs typeface="Times New Roman" panose="02020603050405020304" pitchFamily="18" charset="0"/>
              </a:rPr>
              <a:t> &amp;&amp; cp </a:t>
            </a:r>
            <a:r>
              <a:rPr lang="en-US" altLang="zh-CN" dirty="0">
                <a:solidFill>
                  <a:srgbClr val="FF0000"/>
                </a:solidFill>
                <a:latin typeface="Times New Roman" panose="02020603050405020304" pitchFamily="18" charset="0"/>
                <a:cs typeface="Times New Roman" panose="02020603050405020304" pitchFamily="18" charset="0"/>
              </a:rPr>
              <a:t>workshop.vcf </a:t>
            </a:r>
            <a:r>
              <a:rPr lang="en-US" altLang="zh-CN" dirty="0">
                <a:solidFill>
                  <a:srgbClr val="00B050"/>
                </a:solidFill>
                <a:latin typeface="Times New Roman" panose="02020603050405020304" pitchFamily="18" charset="0"/>
                <a:cs typeface="Times New Roman" panose="02020603050405020304" pitchFamily="18" charset="0"/>
              </a:rPr>
              <a:t>name.txt </a:t>
            </a:r>
            <a:r>
              <a:rPr lang="en-US" altLang="zh-CN" dirty="0">
                <a:solidFill>
                  <a:srgbClr val="0070C0"/>
                </a:solidFill>
                <a:latin typeface="Times New Roman" panose="02020603050405020304" pitchFamily="18" charset="0"/>
                <a:cs typeface="Times New Roman" panose="02020603050405020304" pitchFamily="18" charset="0"/>
              </a:rPr>
              <a:t>run/model_4.* </a:t>
            </a:r>
            <a:r>
              <a:rPr lang="en-US" altLang="zh-CN" dirty="0">
                <a:solidFill>
                  <a:srgbClr val="7030A0"/>
                </a:solidFill>
                <a:latin typeface="Times New Roman" panose="02020603050405020304" pitchFamily="18" charset="0"/>
                <a:cs typeface="Times New Roman" panose="02020603050405020304" pitchFamily="18" charset="0"/>
              </a:rPr>
              <a:t>run_fsc_4D.py selectbestrun.sh </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err="1">
                <a:solidFill>
                  <a:srgbClr val="000000"/>
                </a:solidFill>
                <a:latin typeface="Times New Roman" panose="02020603050405020304" pitchFamily="18" charset="0"/>
                <a:cs typeface="Times New Roman" panose="02020603050405020304" pitchFamily="18" charset="0"/>
              </a:rPr>
              <a:t>mnt</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err="1">
                <a:solidFill>
                  <a:srgbClr val="000000"/>
                </a:solidFill>
                <a:latin typeface="Times New Roman" panose="02020603050405020304" pitchFamily="18" charset="0"/>
                <a:cs typeface="Times New Roman" panose="02020603050405020304" pitchFamily="18" charset="0"/>
              </a:rPr>
              <a:t>fastsimcoal</a:t>
            </a:r>
            <a:r>
              <a:rPr lang="en-US" altLang="zh-CN" dirty="0">
                <a:solidFill>
                  <a:srgbClr val="000000"/>
                </a:solidFill>
                <a:latin typeface="Times New Roman" panose="02020603050405020304" pitchFamily="18" charset="0"/>
                <a:cs typeface="Times New Roman" panose="02020603050405020304" pitchFamily="18" charset="0"/>
              </a:rPr>
              <a:t> &amp;&amp; cd /</a:t>
            </a:r>
            <a:r>
              <a:rPr lang="en-US" altLang="zh-CN" dirty="0" err="1">
                <a:solidFill>
                  <a:srgbClr val="000000"/>
                </a:solidFill>
                <a:latin typeface="Times New Roman" panose="02020603050405020304" pitchFamily="18" charset="0"/>
                <a:cs typeface="Times New Roman" panose="02020603050405020304" pitchFamily="18" charset="0"/>
              </a:rPr>
              <a:t>mnt</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err="1">
                <a:solidFill>
                  <a:srgbClr val="000000"/>
                </a:solidFill>
                <a:latin typeface="Times New Roman" panose="02020603050405020304" pitchFamily="18" charset="0"/>
                <a:cs typeface="Times New Roman" panose="02020603050405020304" pitchFamily="18" charset="0"/>
              </a:rPr>
              <a:t>fastsimcoal</a:t>
            </a:r>
            <a:endParaRPr lang="en-US" altLang="zh-CN"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0172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A091F59-74B6-6E47-37C3-E1C0F1DAD0AE}"/>
              </a:ext>
            </a:extLst>
          </p:cNvPr>
          <p:cNvSpPr>
            <a:spLocks noGrp="1"/>
          </p:cNvSpPr>
          <p:nvPr>
            <p:ph idx="1"/>
          </p:nvPr>
        </p:nvSpPr>
        <p:spPr>
          <a:xfrm>
            <a:off x="4943708" y="140938"/>
            <a:ext cx="6410092" cy="6397706"/>
          </a:xfrm>
        </p:spPr>
        <p:txBody>
          <a:bodyPr/>
          <a:lstStyle/>
          <a:p>
            <a:r>
              <a:rPr lang="en-US" altLang="zh-CN" dirty="0"/>
              <a:t>*.</a:t>
            </a:r>
            <a:r>
              <a:rPr lang="en-US" altLang="zh-CN" dirty="0" err="1"/>
              <a:t>est</a:t>
            </a:r>
            <a:r>
              <a:rPr lang="en-US" altLang="zh-CN" dirty="0"/>
              <a:t> file</a:t>
            </a:r>
          </a:p>
          <a:p>
            <a:r>
              <a:rPr lang="en-US" altLang="zh-CN" dirty="0"/>
              <a:t>1. #isInt? </a:t>
            </a:r>
            <a:r>
              <a:rPr lang="zh-CN" altLang="en-US" dirty="0"/>
              <a:t>是否为整数 </a:t>
            </a:r>
            <a:r>
              <a:rPr lang="en-US" altLang="zh-CN" dirty="0"/>
              <a:t>1</a:t>
            </a:r>
            <a:r>
              <a:rPr lang="zh-CN" altLang="en-US" dirty="0"/>
              <a:t>是，</a:t>
            </a:r>
            <a:r>
              <a:rPr lang="en-US" altLang="zh-CN" dirty="0"/>
              <a:t>0</a:t>
            </a:r>
            <a:r>
              <a:rPr lang="zh-CN" altLang="en-US" dirty="0"/>
              <a:t>否 </a:t>
            </a:r>
            <a:r>
              <a:rPr lang="en-US" altLang="zh-CN" dirty="0"/>
              <a:t>#dist </a:t>
            </a:r>
            <a:r>
              <a:rPr lang="zh-CN" altLang="en-US" dirty="0"/>
              <a:t>是原始数据还是</a:t>
            </a:r>
            <a:r>
              <a:rPr lang="en-US" altLang="zh-CN" dirty="0"/>
              <a:t>log10</a:t>
            </a:r>
            <a:r>
              <a:rPr lang="zh-CN" altLang="en-US" dirty="0"/>
              <a:t>处理后结果。</a:t>
            </a:r>
            <a:r>
              <a:rPr lang="en-US" altLang="zh-CN" dirty="0"/>
              <a:t>#min#max</a:t>
            </a:r>
            <a:r>
              <a:rPr lang="zh-CN" altLang="en-US" dirty="0"/>
              <a:t>设定的最小</a:t>
            </a:r>
            <a:r>
              <a:rPr lang="en-US" altLang="zh-CN" dirty="0"/>
              <a:t>/</a:t>
            </a:r>
            <a:r>
              <a:rPr lang="zh-CN" altLang="en-US" dirty="0"/>
              <a:t>大值的范围。</a:t>
            </a:r>
            <a:endParaRPr lang="en-US" altLang="zh-CN" dirty="0"/>
          </a:p>
          <a:p>
            <a:r>
              <a:rPr lang="en-US" altLang="zh-CN" dirty="0"/>
              <a:t>2.NPOP</a:t>
            </a:r>
            <a:r>
              <a:rPr lang="zh-CN" altLang="en-US" dirty="0"/>
              <a:t>* 群体*的有效群体大小。</a:t>
            </a:r>
            <a:endParaRPr lang="en-US" altLang="zh-CN" dirty="0"/>
          </a:p>
          <a:p>
            <a:r>
              <a:rPr lang="en-US" altLang="zh-CN" dirty="0"/>
              <a:t>3.TSP(1,2)</a:t>
            </a:r>
            <a:r>
              <a:rPr lang="zh-CN" altLang="en-US" dirty="0"/>
              <a:t>最晚（倒数第二晚的，倒数第三晚的）群体分离事件。距离现在的该物种的“代”数。</a:t>
            </a:r>
            <a:endParaRPr lang="en-US" altLang="zh-CN" dirty="0"/>
          </a:p>
          <a:p>
            <a:r>
              <a:rPr lang="en-US" altLang="zh-CN" dirty="0"/>
              <a:t>4.TBO1/TBOEND </a:t>
            </a:r>
            <a:r>
              <a:rPr lang="zh-CN" altLang="en-US" dirty="0"/>
              <a:t>群体三的瓶颈事件的开始</a:t>
            </a:r>
            <a:r>
              <a:rPr lang="en-US" altLang="zh-CN" dirty="0"/>
              <a:t>/</a:t>
            </a:r>
            <a:r>
              <a:rPr lang="zh-CN" altLang="en-US" dirty="0"/>
              <a:t>结束时间</a:t>
            </a:r>
            <a:endParaRPr lang="en-US" altLang="zh-CN" dirty="0"/>
          </a:p>
          <a:p>
            <a:r>
              <a:rPr lang="en-US" altLang="zh-CN" dirty="0"/>
              <a:t>5.M01</a:t>
            </a:r>
            <a:r>
              <a:rPr lang="zh-CN" altLang="en-US" dirty="0"/>
              <a:t>：现在</a:t>
            </a:r>
            <a:r>
              <a:rPr lang="en-US" altLang="zh-CN" dirty="0"/>
              <a:t>pop1</a:t>
            </a:r>
            <a:r>
              <a:rPr lang="zh-CN" altLang="en-US" dirty="0"/>
              <a:t>到</a:t>
            </a:r>
            <a:r>
              <a:rPr lang="en-US" altLang="zh-CN" dirty="0"/>
              <a:t>pop0</a:t>
            </a:r>
            <a:r>
              <a:rPr lang="zh-CN" altLang="en-US" dirty="0"/>
              <a:t>的基因流大小。</a:t>
            </a:r>
            <a:r>
              <a:rPr lang="en-US" altLang="zh-CN" dirty="0"/>
              <a:t>ME01</a:t>
            </a:r>
            <a:r>
              <a:rPr lang="zh-CN" altLang="en-US" dirty="0"/>
              <a:t>最晚的群体分离时间之前的</a:t>
            </a:r>
            <a:r>
              <a:rPr lang="en-US" altLang="zh-CN" dirty="0"/>
              <a:t>pop1</a:t>
            </a:r>
            <a:r>
              <a:rPr lang="zh-CN" altLang="en-US" dirty="0"/>
              <a:t>到</a:t>
            </a:r>
            <a:r>
              <a:rPr lang="en-US" altLang="zh-CN" dirty="0"/>
              <a:t>pop0</a:t>
            </a:r>
            <a:r>
              <a:rPr lang="zh-CN" altLang="en-US" dirty="0"/>
              <a:t>的基因流大小。</a:t>
            </a:r>
            <a:endParaRPr lang="en-US" altLang="zh-CN" dirty="0"/>
          </a:p>
          <a:p>
            <a:endParaRPr lang="en-US" altLang="zh-CN" dirty="0"/>
          </a:p>
        </p:txBody>
      </p:sp>
      <p:pic>
        <p:nvPicPr>
          <p:cNvPr id="5" name="图片 4">
            <a:extLst>
              <a:ext uri="{FF2B5EF4-FFF2-40B4-BE49-F238E27FC236}">
                <a16:creationId xmlns:a16="http://schemas.microsoft.com/office/drawing/2014/main" id="{5B6565BB-5A3A-1632-0188-05D874FD5409}"/>
              </a:ext>
            </a:extLst>
          </p:cNvPr>
          <p:cNvPicPr>
            <a:picLocks noChangeAspect="1"/>
          </p:cNvPicPr>
          <p:nvPr/>
        </p:nvPicPr>
        <p:blipFill>
          <a:blip r:embed="rId2"/>
          <a:srcRect r="76098" b="32499"/>
          <a:stretch/>
        </p:blipFill>
        <p:spPr>
          <a:xfrm>
            <a:off x="275064" y="140938"/>
            <a:ext cx="4371278" cy="6397706"/>
          </a:xfrm>
          <a:prstGeom prst="rect">
            <a:avLst/>
          </a:prstGeom>
        </p:spPr>
      </p:pic>
    </p:spTree>
    <p:extLst>
      <p:ext uri="{BB962C8B-B14F-4D97-AF65-F5344CB8AC3E}">
        <p14:creationId xmlns:p14="http://schemas.microsoft.com/office/powerpoint/2010/main" val="424860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6028B-2D8A-6E3F-9805-9042D9726990}"/>
              </a:ext>
            </a:extLst>
          </p:cNvPr>
          <p:cNvSpPr>
            <a:spLocks noGrp="1"/>
          </p:cNvSpPr>
          <p:nvPr>
            <p:ph idx="1"/>
          </p:nvPr>
        </p:nvSpPr>
        <p:spPr>
          <a:xfrm>
            <a:off x="6162906" y="148682"/>
            <a:ext cx="5776333" cy="6492875"/>
          </a:xfrm>
        </p:spPr>
        <p:txBody>
          <a:bodyPr/>
          <a:lstStyle/>
          <a:p>
            <a:endParaRPr lang="zh-CN" altLang="en-US" dirty="0"/>
          </a:p>
        </p:txBody>
      </p:sp>
      <p:pic>
        <p:nvPicPr>
          <p:cNvPr id="6" name="图片 5">
            <a:extLst>
              <a:ext uri="{FF2B5EF4-FFF2-40B4-BE49-F238E27FC236}">
                <a16:creationId xmlns:a16="http://schemas.microsoft.com/office/drawing/2014/main" id="{293DDB95-D8D2-C9D5-CAC5-21647E91EBE0}"/>
              </a:ext>
            </a:extLst>
          </p:cNvPr>
          <p:cNvPicPr>
            <a:picLocks noChangeAspect="1"/>
          </p:cNvPicPr>
          <p:nvPr/>
        </p:nvPicPr>
        <p:blipFill>
          <a:blip r:embed="rId2"/>
          <a:stretch>
            <a:fillRect/>
          </a:stretch>
        </p:blipFill>
        <p:spPr>
          <a:xfrm>
            <a:off x="441462" y="93352"/>
            <a:ext cx="5523700" cy="6492875"/>
          </a:xfrm>
          <a:prstGeom prst="rect">
            <a:avLst/>
          </a:prstGeom>
        </p:spPr>
      </p:pic>
      <p:pic>
        <p:nvPicPr>
          <p:cNvPr id="4" name="图片 3">
            <a:extLst>
              <a:ext uri="{FF2B5EF4-FFF2-40B4-BE49-F238E27FC236}">
                <a16:creationId xmlns:a16="http://schemas.microsoft.com/office/drawing/2014/main" id="{46462670-E593-AE90-AB88-8FD52C03F156}"/>
              </a:ext>
            </a:extLst>
          </p:cNvPr>
          <p:cNvPicPr>
            <a:picLocks noChangeAspect="1"/>
          </p:cNvPicPr>
          <p:nvPr/>
        </p:nvPicPr>
        <p:blipFill>
          <a:blip r:embed="rId3"/>
          <a:stretch>
            <a:fillRect/>
          </a:stretch>
        </p:blipFill>
        <p:spPr>
          <a:xfrm>
            <a:off x="4715370" y="721112"/>
            <a:ext cx="7362269" cy="4296937"/>
          </a:xfrm>
          <a:prstGeom prst="rect">
            <a:avLst/>
          </a:prstGeom>
        </p:spPr>
      </p:pic>
    </p:spTree>
    <p:extLst>
      <p:ext uri="{BB962C8B-B14F-4D97-AF65-F5344CB8AC3E}">
        <p14:creationId xmlns:p14="http://schemas.microsoft.com/office/powerpoint/2010/main" val="298777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5F767-5125-D7E0-CCAE-3313F6FA9F1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5EBDD99-0EEE-5CB0-CBE7-D2CAF44EB7B1}"/>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53ED67F5-B009-4A61-EB03-2E689BBC7613}"/>
              </a:ext>
            </a:extLst>
          </p:cNvPr>
          <p:cNvPicPr>
            <a:picLocks noChangeAspect="1"/>
          </p:cNvPicPr>
          <p:nvPr/>
        </p:nvPicPr>
        <p:blipFill>
          <a:blip r:embed="rId2"/>
          <a:stretch>
            <a:fillRect/>
          </a:stretch>
        </p:blipFill>
        <p:spPr>
          <a:xfrm>
            <a:off x="1338145" y="300151"/>
            <a:ext cx="9671826" cy="6389150"/>
          </a:xfrm>
          <a:prstGeom prst="rect">
            <a:avLst/>
          </a:prstGeom>
        </p:spPr>
      </p:pic>
      <p:sp>
        <p:nvSpPr>
          <p:cNvPr id="6" name="矩形 5">
            <a:extLst>
              <a:ext uri="{FF2B5EF4-FFF2-40B4-BE49-F238E27FC236}">
                <a16:creationId xmlns:a16="http://schemas.microsoft.com/office/drawing/2014/main" id="{7D156861-8D73-565F-40A1-2AA7EFF1F455}"/>
              </a:ext>
            </a:extLst>
          </p:cNvPr>
          <p:cNvSpPr/>
          <p:nvPr/>
        </p:nvSpPr>
        <p:spPr>
          <a:xfrm>
            <a:off x="7233424" y="4951141"/>
            <a:ext cx="594732" cy="29736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sp>
        <p:nvSpPr>
          <p:cNvPr id="7" name="矩形 6">
            <a:extLst>
              <a:ext uri="{FF2B5EF4-FFF2-40B4-BE49-F238E27FC236}">
                <a16:creationId xmlns:a16="http://schemas.microsoft.com/office/drawing/2014/main" id="{2298AB9B-B644-E064-7637-95709078A83B}"/>
              </a:ext>
            </a:extLst>
          </p:cNvPr>
          <p:cNvSpPr/>
          <p:nvPr/>
        </p:nvSpPr>
        <p:spPr>
          <a:xfrm>
            <a:off x="2263698" y="2940205"/>
            <a:ext cx="1256371" cy="193288"/>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spTree>
    <p:extLst>
      <p:ext uri="{BB962C8B-B14F-4D97-AF65-F5344CB8AC3E}">
        <p14:creationId xmlns:p14="http://schemas.microsoft.com/office/powerpoint/2010/main" val="77356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6C4C14-F6A9-FC6E-CE55-2629E83AD8E4}"/>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Fastsimcoal</a:t>
            </a:r>
            <a:endParaRPr lang="zh-CN" altLang="en-US"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6E2280B4-0542-7CAB-3D56-9EEEEA9FF4F7}"/>
              </a:ext>
            </a:extLst>
          </p:cNvPr>
          <p:cNvSpPr>
            <a:spLocks noGrp="1"/>
          </p:cNvSpPr>
          <p:nvPr>
            <p:ph idx="1"/>
          </p:nvPr>
        </p:nvSpPr>
        <p:spPr>
          <a:xfrm>
            <a:off x="838200" y="1825625"/>
            <a:ext cx="10515600" cy="4515702"/>
          </a:xfrm>
        </p:spPr>
        <p:txBody>
          <a:bodyPr>
            <a:normAutofit/>
          </a:bodyPr>
          <a:lstStyle/>
          <a:p>
            <a:r>
              <a:rPr lang="en-US" altLang="zh-CN" b="0" i="1" dirty="0">
                <a:solidFill>
                  <a:srgbClr val="000000"/>
                </a:solidFill>
                <a:effectLst/>
                <a:latin typeface="Times New Roman" panose="02020603050405020304" pitchFamily="18" charset="0"/>
                <a:cs typeface="Times New Roman" panose="02020603050405020304" pitchFamily="18" charset="0"/>
              </a:rPr>
              <a:t>#Fastsimcoal needs SFS format input data.</a:t>
            </a:r>
          </a:p>
          <a:p>
            <a:r>
              <a:rPr lang="en-US" altLang="zh-CN" i="1" dirty="0">
                <a:solidFill>
                  <a:srgbClr val="000000"/>
                </a:solidFill>
                <a:latin typeface="Times New Roman" panose="02020603050405020304" pitchFamily="18" charset="0"/>
                <a:cs typeface="Times New Roman" panose="02020603050405020304" pitchFamily="18" charset="0"/>
              </a:rPr>
              <a:t>#We must transform *.</a:t>
            </a:r>
            <a:r>
              <a:rPr lang="en-US" altLang="zh-CN" i="1" dirty="0" err="1">
                <a:solidFill>
                  <a:srgbClr val="000000"/>
                </a:solidFill>
                <a:latin typeface="Times New Roman" panose="02020603050405020304" pitchFamily="18" charset="0"/>
                <a:cs typeface="Times New Roman" panose="02020603050405020304" pitchFamily="18" charset="0"/>
              </a:rPr>
              <a:t>vcf</a:t>
            </a:r>
            <a:r>
              <a:rPr lang="en-US" altLang="zh-CN" i="1" dirty="0">
                <a:solidFill>
                  <a:srgbClr val="000000"/>
                </a:solidFill>
                <a:latin typeface="Times New Roman" panose="02020603050405020304" pitchFamily="18" charset="0"/>
                <a:cs typeface="Times New Roman" panose="02020603050405020304" pitchFamily="18" charset="0"/>
              </a:rPr>
              <a:t> file to SFS data.</a:t>
            </a:r>
            <a:endParaRPr lang="en-US" altLang="zh-CN" b="0" i="1" dirty="0">
              <a:solidFill>
                <a:srgbClr val="000000"/>
              </a:solidFill>
              <a:effectLst/>
              <a:latin typeface="Times New Roman" panose="02020603050405020304" pitchFamily="18" charset="0"/>
              <a:cs typeface="Times New Roman" panose="02020603050405020304" pitchFamily="18" charset="0"/>
            </a:endParaRPr>
          </a:p>
          <a:p>
            <a:endParaRPr lang="en-US" altLang="zh-CN" dirty="0">
              <a:solidFill>
                <a:srgbClr val="000000"/>
              </a:solidFill>
              <a:latin typeface="Times New Roman" panose="02020603050405020304" pitchFamily="18" charset="0"/>
              <a:cs typeface="Times New Roman" panose="02020603050405020304" pitchFamily="18" charset="0"/>
            </a:endParaRP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b="0" i="0" dirty="0">
                <a:solidFill>
                  <a:srgbClr val="000000"/>
                </a:solidFill>
                <a:effectLst/>
                <a:latin typeface="Times New Roman" panose="02020603050405020304" pitchFamily="18" charset="0"/>
                <a:cs typeface="Times New Roman" panose="02020603050405020304" pitchFamily="18" charset="0"/>
              </a:rPr>
              <a:t>python3 </a:t>
            </a:r>
            <a:r>
              <a:rPr lang="en-US" altLang="zh-CN" dirty="0">
                <a:solidFill>
                  <a:srgbClr val="000000"/>
                </a:solidFill>
                <a:latin typeface="Times New Roman" panose="02020603050405020304" pitchFamily="18" charset="0"/>
                <a:cs typeface="Times New Roman" panose="02020603050405020304" pitchFamily="18" charset="0"/>
              </a:rPr>
              <a:t>/home/reference/Tianqin_data/fastsimcoal/</a:t>
            </a:r>
            <a:r>
              <a:rPr lang="en-US" altLang="zh-CN" b="0" i="0" dirty="0">
                <a:solidFill>
                  <a:srgbClr val="000000"/>
                </a:solidFill>
                <a:effectLst/>
                <a:latin typeface="Times New Roman" panose="02020603050405020304" pitchFamily="18" charset="0"/>
                <a:cs typeface="Times New Roman" panose="02020603050405020304" pitchFamily="18" charset="0"/>
              </a:rPr>
              <a:t>easySFS.py -</a:t>
            </a:r>
            <a:r>
              <a:rPr lang="en-US" altLang="zh-CN" b="0" i="0" dirty="0" err="1">
                <a:solidFill>
                  <a:srgbClr val="000000"/>
                </a:solidFill>
                <a:effectLst/>
                <a:latin typeface="Times New Roman" panose="02020603050405020304" pitchFamily="18" charset="0"/>
                <a:cs typeface="Times New Roman" panose="02020603050405020304" pitchFamily="18" charset="0"/>
              </a:rPr>
              <a:t>i</a:t>
            </a:r>
            <a:r>
              <a:rPr lang="en-US" altLang="zh-CN" b="0" i="0" dirty="0">
                <a:solidFill>
                  <a:srgbClr val="000000"/>
                </a:solidFill>
                <a:effectLst/>
                <a:latin typeface="Times New Roman" panose="02020603050405020304" pitchFamily="18" charset="0"/>
                <a:cs typeface="Times New Roman" panose="02020603050405020304" pitchFamily="18" charset="0"/>
              </a:rPr>
              <a:t> ./workshop.vcf -p ./name.txt --preview</a:t>
            </a: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python3 </a:t>
            </a:r>
            <a:r>
              <a:rPr lang="en-US" altLang="zh-CN" dirty="0">
                <a:solidFill>
                  <a:srgbClr val="000000"/>
                </a:solidFill>
                <a:latin typeface="Times New Roman" panose="02020603050405020304" pitchFamily="18" charset="0"/>
                <a:cs typeface="Times New Roman" panose="02020603050405020304" pitchFamily="18" charset="0"/>
              </a:rPr>
              <a:t>/home/reference/Tianqin_data/fastsimcoal/</a:t>
            </a:r>
            <a:r>
              <a:rPr lang="en-US" altLang="zh-CN" dirty="0">
                <a:latin typeface="Times New Roman" panose="02020603050405020304" pitchFamily="18" charset="0"/>
                <a:cs typeface="Times New Roman" panose="02020603050405020304" pitchFamily="18" charset="0"/>
              </a:rPr>
              <a:t>easySFS.py -</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./workshop.vcf -p ./name.txt --</a:t>
            </a:r>
            <a:r>
              <a:rPr lang="en-US" altLang="zh-CN" dirty="0" err="1">
                <a:latin typeface="Times New Roman" panose="02020603050405020304" pitchFamily="18" charset="0"/>
                <a:cs typeface="Times New Roman" panose="02020603050405020304" pitchFamily="18" charset="0"/>
              </a:rPr>
              <a:t>proj</a:t>
            </a:r>
            <a:r>
              <a:rPr lang="en-US" altLang="zh-CN" dirty="0">
                <a:latin typeface="Times New Roman" panose="02020603050405020304" pitchFamily="18" charset="0"/>
                <a:cs typeface="Times New Roman" panose="02020603050405020304" pitchFamily="18" charset="0"/>
              </a:rPr>
              <a:t> 21,29,29,11</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50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A59D7E9-D1AF-569B-4E89-28D5BA53A153}"/>
              </a:ext>
            </a:extLst>
          </p:cNvPr>
          <p:cNvSpPr>
            <a:spLocks noGrp="1"/>
          </p:cNvSpPr>
          <p:nvPr>
            <p:ph idx="1"/>
          </p:nvPr>
        </p:nvSpPr>
        <p:spPr>
          <a:xfrm>
            <a:off x="838200" y="428004"/>
            <a:ext cx="10515600" cy="5853849"/>
          </a:xfrm>
        </p:spPr>
        <p:txBody>
          <a:bodyPr>
            <a:normAutofit/>
          </a:bodyPr>
          <a:lstStyle/>
          <a:p>
            <a:r>
              <a:rPr lang="en-US" altLang="zh-CN" dirty="0">
                <a:latin typeface="Times New Roman" panose="02020603050405020304" pitchFamily="18" charset="0"/>
                <a:cs typeface="Times New Roman" panose="02020603050405020304" pitchFamily="18" charset="0"/>
              </a:rPr>
              <a:t> cd output/fastsimcoal2</a:t>
            </a:r>
          </a:p>
          <a:p>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 use </a:t>
            </a:r>
            <a:r>
              <a:rPr lang="en-US" altLang="zh-CN" i="1" dirty="0">
                <a:solidFill>
                  <a:srgbClr val="FF0000"/>
                </a:solidFill>
                <a:latin typeface="Times New Roman" panose="02020603050405020304" pitchFamily="18" charset="0"/>
                <a:cs typeface="Times New Roman" panose="02020603050405020304" pitchFamily="18" charset="0"/>
              </a:rPr>
              <a:t>for loop</a:t>
            </a:r>
            <a:r>
              <a:rPr lang="en-US" altLang="zh-CN" i="1" dirty="0">
                <a:latin typeface="Times New Roman" panose="02020603050405020304" pitchFamily="18" charset="0"/>
                <a:cs typeface="Times New Roman" panose="02020603050405020304" pitchFamily="18" charset="0"/>
              </a:rPr>
              <a:t> to change name</a:t>
            </a:r>
          </a:p>
          <a:p>
            <a:r>
              <a:rPr lang="en-US" altLang="zh-CN" b="1" dirty="0">
                <a:latin typeface="Times New Roman" panose="02020603050405020304" pitchFamily="18" charset="0"/>
                <a:cs typeface="Times New Roman" panose="02020603050405020304" pitchFamily="18" charset="0"/>
              </a:rPr>
              <a:t>for file in </a:t>
            </a:r>
            <a:r>
              <a:rPr lang="en-US" altLang="zh-CN" b="1" dirty="0" err="1">
                <a:solidFill>
                  <a:srgbClr val="00B050"/>
                </a:solidFill>
                <a:latin typeface="Times New Roman" panose="02020603050405020304" pitchFamily="18" charset="0"/>
                <a:cs typeface="Times New Roman" panose="02020603050405020304" pitchFamily="18" charset="0"/>
              </a:rPr>
              <a:t>workshop</a:t>
            </a:r>
            <a:r>
              <a:rPr lang="en-US" altLang="zh-CN" b="1" dirty="0" err="1">
                <a:latin typeface="Times New Roman" panose="02020603050405020304" pitchFamily="18" charset="0"/>
                <a:cs typeface="Times New Roman" panose="02020603050405020304" pitchFamily="18" charset="0"/>
              </a:rPr>
              <a:t>_jointMAFpop</a:t>
            </a:r>
            <a:r>
              <a:rPr lang="en-US" altLang="zh-CN" b="1" dirty="0">
                <a:latin typeface="Times New Roman" panose="02020603050405020304" pitchFamily="18" charset="0"/>
                <a:cs typeface="Times New Roman" panose="02020603050405020304" pitchFamily="18" charset="0"/>
              </a:rPr>
              <a:t>{1,2,3}_{0,1,2}.</a:t>
            </a:r>
            <a:r>
              <a:rPr lang="en-US" altLang="zh-CN" b="1" dirty="0" err="1">
                <a:latin typeface="Times New Roman" panose="02020603050405020304" pitchFamily="18" charset="0"/>
                <a:cs typeface="Times New Roman" panose="02020603050405020304" pitchFamily="18" charset="0"/>
              </a:rPr>
              <a:t>obs</a:t>
            </a:r>
            <a:r>
              <a:rPr lang="en-US" altLang="zh-CN" b="1" dirty="0">
                <a:latin typeface="Times New Roman" panose="02020603050405020304" pitchFamily="18" charset="0"/>
                <a:cs typeface="Times New Roman" panose="02020603050405020304" pitchFamily="18" charset="0"/>
              </a:rPr>
              <a:t>; do mv "$file" "</a:t>
            </a:r>
            <a:r>
              <a:rPr lang="en-US" altLang="zh-CN" b="1" dirty="0">
                <a:solidFill>
                  <a:srgbClr val="FF0000"/>
                </a:solidFill>
                <a:latin typeface="Times New Roman" panose="02020603050405020304" pitchFamily="18" charset="0"/>
                <a:cs typeface="Times New Roman" panose="02020603050405020304" pitchFamily="18" charset="0"/>
              </a:rPr>
              <a:t>model_4</a:t>
            </a:r>
            <a:r>
              <a:rPr lang="en-US" altLang="zh-CN" b="1" dirty="0">
                <a:latin typeface="Times New Roman" panose="02020603050405020304" pitchFamily="18" charset="0"/>
                <a:cs typeface="Times New Roman" panose="02020603050405020304" pitchFamily="18" charset="0"/>
              </a:rPr>
              <a:t>_${</a:t>
            </a:r>
            <a:r>
              <a:rPr lang="en-US" altLang="zh-CN" b="1" dirty="0" err="1">
                <a:latin typeface="Times New Roman" panose="02020603050405020304" pitchFamily="18" charset="0"/>
                <a:cs typeface="Times New Roman" panose="02020603050405020304" pitchFamily="18" charset="0"/>
              </a:rPr>
              <a:t>file#workshop</a:t>
            </a:r>
            <a:r>
              <a:rPr lang="en-US" altLang="zh-CN" b="1" dirty="0">
                <a:latin typeface="Times New Roman" panose="02020603050405020304" pitchFamily="18" charset="0"/>
                <a:cs typeface="Times New Roman" panose="02020603050405020304" pitchFamily="18" charset="0"/>
              </a:rPr>
              <a:t>_}";done</a:t>
            </a:r>
          </a:p>
          <a:p>
            <a:endParaRPr lang="en-US" altLang="zh-CN" b="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move the model_4* files to the run folder</a:t>
            </a:r>
          </a:p>
          <a:p>
            <a:r>
              <a:rPr lang="en-US" altLang="zh-CN" b="1" dirty="0" err="1">
                <a:latin typeface="Times New Roman" panose="02020603050405020304" pitchFamily="18" charset="0"/>
                <a:cs typeface="Times New Roman" panose="02020603050405020304" pitchFamily="18" charset="0"/>
              </a:rPr>
              <a:t>mkdir</a:t>
            </a:r>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mnt</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fastsimcoal</a:t>
            </a:r>
            <a:r>
              <a:rPr lang="en-US" altLang="zh-CN" b="1" dirty="0">
                <a:latin typeface="Times New Roman" panose="02020603050405020304" pitchFamily="18" charset="0"/>
                <a:cs typeface="Times New Roman" panose="02020603050405020304" pitchFamily="18" charset="0"/>
              </a:rPr>
              <a:t>/run &amp;&amp; cp model_4* /</a:t>
            </a:r>
            <a:r>
              <a:rPr lang="en-US" altLang="zh-CN" b="1" dirty="0" err="1">
                <a:latin typeface="Times New Roman" panose="02020603050405020304" pitchFamily="18" charset="0"/>
                <a:cs typeface="Times New Roman" panose="02020603050405020304" pitchFamily="18" charset="0"/>
              </a:rPr>
              <a:t>mnt</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fastsimcoal</a:t>
            </a:r>
            <a:r>
              <a:rPr lang="en-US" altLang="zh-CN" b="1" dirty="0">
                <a:latin typeface="Times New Roman" panose="02020603050405020304" pitchFamily="18" charset="0"/>
                <a:cs typeface="Times New Roman" panose="02020603050405020304" pitchFamily="18" charset="0"/>
              </a:rPr>
              <a:t>/run &amp;&amp; cd /</a:t>
            </a:r>
            <a:r>
              <a:rPr lang="en-US" altLang="zh-CN" b="1" dirty="0" err="1">
                <a:latin typeface="Times New Roman" panose="02020603050405020304" pitchFamily="18" charset="0"/>
                <a:cs typeface="Times New Roman" panose="02020603050405020304" pitchFamily="18" charset="0"/>
              </a:rPr>
              <a:t>mnt</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fastsimcoal</a:t>
            </a:r>
            <a:r>
              <a:rPr lang="en-US" altLang="zh-CN" b="1" dirty="0">
                <a:latin typeface="Times New Roman" panose="02020603050405020304" pitchFamily="18" charset="0"/>
                <a:cs typeface="Times New Roman" panose="02020603050405020304" pitchFamily="18" charset="0"/>
              </a:rPr>
              <a:t> &amp;&amp; cp model_4.* run/</a:t>
            </a:r>
            <a:r>
              <a:rPr lang="zh-CN" altLang="en-US" b="1" dirty="0">
                <a:latin typeface="Times New Roman" panose="02020603050405020304" pitchFamily="18" charset="0"/>
                <a:cs typeface="Times New Roman" panose="02020603050405020304" pitchFamily="18" charset="0"/>
              </a:rPr>
              <a:t> </a:t>
            </a:r>
            <a:endParaRPr lang="en-US" altLang="zh-C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67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2520F-36CA-625E-1B97-E831725CC47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6448B10-61EF-A9B3-3DAF-AC339308276A}"/>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python run_fsc_4D.py --</a:t>
            </a:r>
            <a:r>
              <a:rPr lang="en-US" altLang="zh-CN" dirty="0" err="1">
                <a:latin typeface="Times New Roman" panose="02020603050405020304" pitchFamily="18" charset="0"/>
                <a:cs typeface="Times New Roman" panose="02020603050405020304" pitchFamily="18" charset="0"/>
              </a:rPr>
              <a:t>fsc</a:t>
            </a:r>
            <a:r>
              <a:rPr lang="en-US" altLang="zh-CN" dirty="0">
                <a:latin typeface="Times New Roman" panose="02020603050405020304" pitchFamily="18" charset="0"/>
                <a:cs typeface="Times New Roman" panose="02020603050405020304" pitchFamily="18" charset="0"/>
              </a:rPr>
              <a:t> /home/software/</a:t>
            </a:r>
            <a:r>
              <a:rPr lang="en-US" altLang="zh-CN" dirty="0" err="1">
                <a:latin typeface="Times New Roman" panose="02020603050405020304" pitchFamily="18" charset="0"/>
                <a:cs typeface="Times New Roman" panose="02020603050405020304" pitchFamily="18" charset="0"/>
              </a:rPr>
              <a:t>fsc</a:t>
            </a:r>
            <a:r>
              <a:rPr lang="en-US" altLang="zh-CN" dirty="0">
                <a:latin typeface="Times New Roman" panose="02020603050405020304" pitchFamily="18" charset="0"/>
                <a:cs typeface="Times New Roman" panose="02020603050405020304" pitchFamily="18" charset="0"/>
              </a:rPr>
              <a:t>/fsc28_linux64 --</a:t>
            </a:r>
            <a:r>
              <a:rPr lang="en-US" altLang="zh-CN" dirty="0" err="1">
                <a:latin typeface="Times New Roman" panose="02020603050405020304" pitchFamily="18" charset="0"/>
                <a:cs typeface="Times New Roman" panose="02020603050405020304" pitchFamily="18" charset="0"/>
              </a:rPr>
              <a:t>dir</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mnt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fastsimcoal</a:t>
            </a:r>
            <a:r>
              <a:rPr lang="en-US" altLang="zh-CN" dirty="0">
                <a:latin typeface="Times New Roman" panose="02020603050405020304" pitchFamily="18" charset="0"/>
                <a:cs typeface="Times New Roman" panose="02020603050405020304" pitchFamily="18" charset="0"/>
              </a:rPr>
              <a:t>/run/ --pre model_4</a:t>
            </a:r>
          </a:p>
          <a:p>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#compare the </a:t>
            </a:r>
            <a:r>
              <a:rPr lang="en-US" altLang="zh-CN" b="0" i="1" dirty="0" err="1">
                <a:solidFill>
                  <a:srgbClr val="333333"/>
                </a:solidFill>
                <a:effectLst/>
                <a:latin typeface="-apple-system"/>
              </a:rPr>
              <a:t>MaxEstLhood</a:t>
            </a:r>
            <a:r>
              <a:rPr lang="zh-CN" altLang="en-US" b="0" i="1" dirty="0">
                <a:solidFill>
                  <a:srgbClr val="333333"/>
                </a:solidFill>
                <a:effectLst/>
                <a:latin typeface="-apple-system"/>
              </a:rPr>
              <a:t> </a:t>
            </a:r>
            <a:r>
              <a:rPr lang="en-US" altLang="zh-CN" b="0" i="1" dirty="0">
                <a:solidFill>
                  <a:srgbClr val="333333"/>
                </a:solidFill>
                <a:effectLst/>
                <a:latin typeface="-apple-system"/>
              </a:rPr>
              <a:t>&amp; </a:t>
            </a:r>
            <a:r>
              <a:rPr lang="en-US" altLang="zh-CN" b="0" i="1" dirty="0" err="1">
                <a:solidFill>
                  <a:srgbClr val="333333"/>
                </a:solidFill>
                <a:effectLst/>
                <a:latin typeface="-apple-system"/>
              </a:rPr>
              <a:t>MaxObsLhood</a:t>
            </a:r>
            <a:r>
              <a:rPr lang="en-US" altLang="zh-CN" b="0" i="1" dirty="0">
                <a:solidFill>
                  <a:srgbClr val="333333"/>
                </a:solidFill>
                <a:effectLst/>
                <a:latin typeface="-apple-system"/>
              </a:rPr>
              <a:t>…</a:t>
            </a:r>
          </a:p>
          <a:p>
            <a:r>
              <a:rPr lang="en-US" altLang="zh-CN" i="1" dirty="0">
                <a:latin typeface="Times New Roman" panose="02020603050405020304" pitchFamily="18" charset="0"/>
                <a:cs typeface="Times New Roman" panose="02020603050405020304" pitchFamily="18" charset="0"/>
              </a:rPr>
              <a:t>less </a:t>
            </a:r>
            <a:r>
              <a:rPr lang="en-US" altLang="zh-CN" i="1" dirty="0" err="1">
                <a:latin typeface="Times New Roman" panose="02020603050405020304" pitchFamily="18" charset="0"/>
                <a:cs typeface="Times New Roman" panose="02020603050405020304" pitchFamily="18" charset="0"/>
              </a:rPr>
              <a:t>mnt</a:t>
            </a:r>
            <a:r>
              <a:rPr lang="en-US" altLang="zh-CN" i="1" dirty="0">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fastsimcoal</a:t>
            </a:r>
            <a:r>
              <a:rPr lang="en-US" altLang="zh-CN" i="1" dirty="0">
                <a:latin typeface="Times New Roman" panose="02020603050405020304" pitchFamily="18" charset="0"/>
                <a:cs typeface="Times New Roman" panose="02020603050405020304" pitchFamily="18" charset="0"/>
              </a:rPr>
              <a:t>/run/run1/model_4/model_4.bestlhoods</a:t>
            </a:r>
            <a:endParaRPr lang="zh-CN" altLang="en-US" i="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4CA7B7A-400F-049D-F137-F39FF7AA36EB}"/>
              </a:ext>
            </a:extLst>
          </p:cNvPr>
          <p:cNvPicPr>
            <a:picLocks noChangeAspect="1"/>
          </p:cNvPicPr>
          <p:nvPr/>
        </p:nvPicPr>
        <p:blipFill>
          <a:blip r:embed="rId2"/>
          <a:stretch>
            <a:fillRect/>
          </a:stretch>
        </p:blipFill>
        <p:spPr>
          <a:xfrm>
            <a:off x="1076092" y="4665764"/>
            <a:ext cx="7939668" cy="1735345"/>
          </a:xfrm>
          <a:prstGeom prst="rect">
            <a:avLst/>
          </a:prstGeom>
        </p:spPr>
      </p:pic>
    </p:spTree>
    <p:extLst>
      <p:ext uri="{BB962C8B-B14F-4D97-AF65-F5344CB8AC3E}">
        <p14:creationId xmlns:p14="http://schemas.microsoft.com/office/powerpoint/2010/main" val="324335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3AEB2-A1AB-E720-A78F-D02A841B494C}"/>
              </a:ext>
            </a:extLst>
          </p:cNvPr>
          <p:cNvSpPr>
            <a:spLocks noGrp="1"/>
          </p:cNvSpPr>
          <p:nvPr>
            <p:ph type="title"/>
          </p:nvPr>
        </p:nvSpPr>
        <p:spPr/>
        <p:txBody>
          <a:bodyPr>
            <a:noAutofit/>
          </a:bodyPr>
          <a:lstStyle/>
          <a:p>
            <a:r>
              <a:rPr lang="en-US" altLang="zh-CN" sz="1800" b="1" dirty="0"/>
              <a:t>From: Persistent Gene Flow Suggests an Absence of Reproductive Isolation in an African Antelope Speciation Model</a:t>
            </a:r>
            <a:endParaRPr lang="zh-CN" altLang="en-US" sz="1800" b="1" dirty="0"/>
          </a:p>
        </p:txBody>
      </p:sp>
      <p:pic>
        <p:nvPicPr>
          <p:cNvPr id="4" name="图片 3">
            <a:extLst>
              <a:ext uri="{FF2B5EF4-FFF2-40B4-BE49-F238E27FC236}">
                <a16:creationId xmlns:a16="http://schemas.microsoft.com/office/drawing/2014/main" id="{CE063B2A-6B72-5867-40B8-690014824C8E}"/>
              </a:ext>
            </a:extLst>
          </p:cNvPr>
          <p:cNvPicPr>
            <a:picLocks noChangeAspect="1"/>
          </p:cNvPicPr>
          <p:nvPr/>
        </p:nvPicPr>
        <p:blipFill>
          <a:blip r:embed="rId2"/>
          <a:stretch>
            <a:fillRect/>
          </a:stretch>
        </p:blipFill>
        <p:spPr>
          <a:xfrm>
            <a:off x="480790" y="2368416"/>
            <a:ext cx="2950202" cy="2865182"/>
          </a:xfrm>
          <a:prstGeom prst="rect">
            <a:avLst/>
          </a:prstGeom>
        </p:spPr>
      </p:pic>
      <p:pic>
        <p:nvPicPr>
          <p:cNvPr id="5" name="图片 4">
            <a:extLst>
              <a:ext uri="{FF2B5EF4-FFF2-40B4-BE49-F238E27FC236}">
                <a16:creationId xmlns:a16="http://schemas.microsoft.com/office/drawing/2014/main" id="{D15793F6-4F5D-3A35-DF23-644EDD9E0BAB}"/>
              </a:ext>
            </a:extLst>
          </p:cNvPr>
          <p:cNvPicPr>
            <a:picLocks noChangeAspect="1"/>
          </p:cNvPicPr>
          <p:nvPr/>
        </p:nvPicPr>
        <p:blipFill>
          <a:blip r:embed="rId3"/>
          <a:stretch>
            <a:fillRect/>
          </a:stretch>
        </p:blipFill>
        <p:spPr>
          <a:xfrm>
            <a:off x="3558243" y="2227068"/>
            <a:ext cx="2360909" cy="3147879"/>
          </a:xfrm>
          <a:prstGeom prst="rect">
            <a:avLst/>
          </a:prstGeom>
        </p:spPr>
      </p:pic>
      <p:pic>
        <p:nvPicPr>
          <p:cNvPr id="6" name="图片 5">
            <a:extLst>
              <a:ext uri="{FF2B5EF4-FFF2-40B4-BE49-F238E27FC236}">
                <a16:creationId xmlns:a16="http://schemas.microsoft.com/office/drawing/2014/main" id="{DE26EC43-FF2B-79D0-D9BA-AEED1F433811}"/>
              </a:ext>
            </a:extLst>
          </p:cNvPr>
          <p:cNvPicPr>
            <a:picLocks noChangeAspect="1"/>
          </p:cNvPicPr>
          <p:nvPr/>
        </p:nvPicPr>
        <p:blipFill>
          <a:blip r:embed="rId4"/>
          <a:stretch>
            <a:fillRect/>
          </a:stretch>
        </p:blipFill>
        <p:spPr>
          <a:xfrm>
            <a:off x="6308577" y="2535253"/>
            <a:ext cx="2823979" cy="2823979"/>
          </a:xfrm>
          <a:prstGeom prst="rect">
            <a:avLst/>
          </a:prstGeom>
        </p:spPr>
      </p:pic>
      <p:pic>
        <p:nvPicPr>
          <p:cNvPr id="7" name="图片 6">
            <a:extLst>
              <a:ext uri="{FF2B5EF4-FFF2-40B4-BE49-F238E27FC236}">
                <a16:creationId xmlns:a16="http://schemas.microsoft.com/office/drawing/2014/main" id="{684BB774-8739-ACB7-7FCF-48CA57B47D3B}"/>
              </a:ext>
            </a:extLst>
          </p:cNvPr>
          <p:cNvPicPr>
            <a:picLocks noChangeAspect="1"/>
          </p:cNvPicPr>
          <p:nvPr/>
        </p:nvPicPr>
        <p:blipFill>
          <a:blip r:embed="rId5"/>
          <a:stretch>
            <a:fillRect/>
          </a:stretch>
        </p:blipFill>
        <p:spPr>
          <a:xfrm>
            <a:off x="9311474" y="2550968"/>
            <a:ext cx="2493137" cy="2823979"/>
          </a:xfrm>
          <a:prstGeom prst="rect">
            <a:avLst/>
          </a:prstGeom>
        </p:spPr>
      </p:pic>
    </p:spTree>
    <p:extLst>
      <p:ext uri="{BB962C8B-B14F-4D97-AF65-F5344CB8AC3E}">
        <p14:creationId xmlns:p14="http://schemas.microsoft.com/office/powerpoint/2010/main" val="257983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F245F-9AF7-588D-B4D9-417195F45C3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FA9D3E5-E2B2-BA0F-AB18-51488B65AA3D}"/>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49AD4FBE-CA47-C8BF-B676-8E5B460D047E}"/>
              </a:ext>
            </a:extLst>
          </p:cNvPr>
          <p:cNvPicPr>
            <a:picLocks noChangeAspect="1"/>
          </p:cNvPicPr>
          <p:nvPr/>
        </p:nvPicPr>
        <p:blipFill>
          <a:blip r:embed="rId2"/>
          <a:stretch>
            <a:fillRect/>
          </a:stretch>
        </p:blipFill>
        <p:spPr>
          <a:xfrm>
            <a:off x="2832410" y="3175660"/>
            <a:ext cx="6073050" cy="3547225"/>
          </a:xfrm>
          <a:prstGeom prst="rect">
            <a:avLst/>
          </a:prstGeom>
        </p:spPr>
      </p:pic>
      <p:pic>
        <p:nvPicPr>
          <p:cNvPr id="5" name="图片 4">
            <a:extLst>
              <a:ext uri="{FF2B5EF4-FFF2-40B4-BE49-F238E27FC236}">
                <a16:creationId xmlns:a16="http://schemas.microsoft.com/office/drawing/2014/main" id="{D133000B-A6DB-2251-321E-21025D262D5D}"/>
              </a:ext>
            </a:extLst>
          </p:cNvPr>
          <p:cNvPicPr>
            <a:picLocks noChangeAspect="1"/>
          </p:cNvPicPr>
          <p:nvPr/>
        </p:nvPicPr>
        <p:blipFill>
          <a:blip r:embed="rId3"/>
          <a:stretch>
            <a:fillRect/>
          </a:stretch>
        </p:blipFill>
        <p:spPr>
          <a:xfrm>
            <a:off x="2067687" y="712053"/>
            <a:ext cx="7937680" cy="1737511"/>
          </a:xfrm>
          <a:prstGeom prst="rect">
            <a:avLst/>
          </a:prstGeom>
        </p:spPr>
      </p:pic>
      <p:cxnSp>
        <p:nvCxnSpPr>
          <p:cNvPr id="7" name="直接箭头连接符 6">
            <a:extLst>
              <a:ext uri="{FF2B5EF4-FFF2-40B4-BE49-F238E27FC236}">
                <a16:creationId xmlns:a16="http://schemas.microsoft.com/office/drawing/2014/main" id="{598EE42B-2ED4-E9C9-9AC0-EC966B000CFC}"/>
              </a:ext>
            </a:extLst>
          </p:cNvPr>
          <p:cNvCxnSpPr/>
          <p:nvPr/>
        </p:nvCxnSpPr>
        <p:spPr>
          <a:xfrm flipV="1">
            <a:off x="5189034" y="889401"/>
            <a:ext cx="587298" cy="4901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直接箭头连接符 7">
            <a:extLst>
              <a:ext uri="{FF2B5EF4-FFF2-40B4-BE49-F238E27FC236}">
                <a16:creationId xmlns:a16="http://schemas.microsoft.com/office/drawing/2014/main" id="{D774E8B3-2CC6-0691-DC8B-4B9BFDC36C46}"/>
              </a:ext>
            </a:extLst>
          </p:cNvPr>
          <p:cNvCxnSpPr>
            <a:cxnSpLocks/>
          </p:cNvCxnSpPr>
          <p:nvPr/>
        </p:nvCxnSpPr>
        <p:spPr>
          <a:xfrm flipV="1">
            <a:off x="5868935" y="1103488"/>
            <a:ext cx="2695202" cy="43531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直接箭头连接符 9">
            <a:extLst>
              <a:ext uri="{FF2B5EF4-FFF2-40B4-BE49-F238E27FC236}">
                <a16:creationId xmlns:a16="http://schemas.microsoft.com/office/drawing/2014/main" id="{26A6C567-873B-73EE-C96D-2F3827588180}"/>
              </a:ext>
            </a:extLst>
          </p:cNvPr>
          <p:cNvCxnSpPr>
            <a:cxnSpLocks/>
          </p:cNvCxnSpPr>
          <p:nvPr/>
        </p:nvCxnSpPr>
        <p:spPr>
          <a:xfrm flipV="1">
            <a:off x="5909649" y="1103488"/>
            <a:ext cx="3376378" cy="37983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直接箭头连接符 14">
            <a:extLst>
              <a:ext uri="{FF2B5EF4-FFF2-40B4-BE49-F238E27FC236}">
                <a16:creationId xmlns:a16="http://schemas.microsoft.com/office/drawing/2014/main" id="{ED58896C-B104-0C24-036C-27913183442A}"/>
              </a:ext>
            </a:extLst>
          </p:cNvPr>
          <p:cNvCxnSpPr>
            <a:cxnSpLocks/>
          </p:cNvCxnSpPr>
          <p:nvPr/>
        </p:nvCxnSpPr>
        <p:spPr>
          <a:xfrm flipH="1" flipV="1">
            <a:off x="3898280" y="1027906"/>
            <a:ext cx="3373775" cy="30757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2362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AF0825-79BA-38B9-48F7-113F904779B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B57E6A6-7E82-E62F-C51A-DDFEF00FEC71}"/>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7FA72C2-2796-80E3-BD7A-EE1D59AAB016}"/>
              </a:ext>
            </a:extLst>
          </p:cNvPr>
          <p:cNvPicPr>
            <a:picLocks noChangeAspect="1"/>
          </p:cNvPicPr>
          <p:nvPr/>
        </p:nvPicPr>
        <p:blipFill>
          <a:blip r:embed="rId2"/>
          <a:stretch>
            <a:fillRect/>
          </a:stretch>
        </p:blipFill>
        <p:spPr>
          <a:xfrm>
            <a:off x="488795" y="481787"/>
            <a:ext cx="11510574" cy="5894426"/>
          </a:xfrm>
          <a:prstGeom prst="rect">
            <a:avLst/>
          </a:prstGeom>
        </p:spPr>
      </p:pic>
    </p:spTree>
    <p:extLst>
      <p:ext uri="{BB962C8B-B14F-4D97-AF65-F5344CB8AC3E}">
        <p14:creationId xmlns:p14="http://schemas.microsoft.com/office/powerpoint/2010/main" val="12908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28E634-DBEC-028D-5FD6-EC5DACECFECA}"/>
              </a:ext>
            </a:extLst>
          </p:cNvPr>
          <p:cNvSpPr>
            <a:spLocks noGrp="1"/>
          </p:cNvSpPr>
          <p:nvPr>
            <p:ph type="title"/>
          </p:nvPr>
        </p:nvSpPr>
        <p:spPr/>
        <p:txBody>
          <a:bodyPr/>
          <a:lstStyle/>
          <a:p>
            <a:r>
              <a:rPr lang="en-US" altLang="zh-CN" dirty="0"/>
              <a:t>What is plink, PCA, Admixture?</a:t>
            </a:r>
            <a:endParaRPr lang="zh-CN" altLang="en-US" dirty="0"/>
          </a:p>
        </p:txBody>
      </p:sp>
      <p:sp>
        <p:nvSpPr>
          <p:cNvPr id="3" name="内容占位符 2">
            <a:extLst>
              <a:ext uri="{FF2B5EF4-FFF2-40B4-BE49-F238E27FC236}">
                <a16:creationId xmlns:a16="http://schemas.microsoft.com/office/drawing/2014/main" id="{1DFB8A44-085B-5D88-B280-E0C22DEC632D}"/>
              </a:ext>
            </a:extLst>
          </p:cNvPr>
          <p:cNvSpPr>
            <a:spLocks noGrp="1"/>
          </p:cNvSpPr>
          <p:nvPr>
            <p:ph idx="1"/>
          </p:nvPr>
        </p:nvSpPr>
        <p:spPr>
          <a:xfrm>
            <a:off x="550127" y="1747024"/>
            <a:ext cx="10803673" cy="4928839"/>
          </a:xfrm>
        </p:spPr>
        <p:txBody>
          <a:bodyPr>
            <a:normAutofit fontScale="92500" lnSpcReduction="10000"/>
          </a:bodyPr>
          <a:lstStyle/>
          <a:p>
            <a:pPr algn="l"/>
            <a:r>
              <a:rPr lang="en-US" altLang="zh-CN" b="0" i="0" dirty="0">
                <a:solidFill>
                  <a:srgbClr val="FF0000"/>
                </a:solidFill>
                <a:effectLst/>
                <a:latin typeface="Times New Roman" panose="02020603050405020304" pitchFamily="18" charset="0"/>
                <a:cs typeface="Times New Roman" panose="02020603050405020304" pitchFamily="18" charset="0"/>
              </a:rPr>
              <a:t>PLINK</a:t>
            </a:r>
            <a:r>
              <a:rPr lang="en-US" altLang="zh-CN" b="0" i="0" dirty="0">
                <a:solidFill>
                  <a:srgbClr val="05073B"/>
                </a:solidFill>
                <a:effectLst/>
                <a:latin typeface="Times New Roman" panose="02020603050405020304" pitchFamily="18" charset="0"/>
                <a:cs typeface="Times New Roman" panose="02020603050405020304" pitchFamily="18" charset="0"/>
              </a:rPr>
              <a:t>, primarily dedicated to SNP data statistics, filtering, and GWAS analysis, facilitates </a:t>
            </a:r>
            <a:r>
              <a:rPr lang="en-US" altLang="zh-CN" b="0" i="0" dirty="0">
                <a:solidFill>
                  <a:srgbClr val="FF0000"/>
                </a:solidFill>
                <a:effectLst/>
                <a:latin typeface="Times New Roman" panose="02020603050405020304" pitchFamily="18" charset="0"/>
                <a:cs typeface="Times New Roman" panose="02020603050405020304" pitchFamily="18" charset="0"/>
              </a:rPr>
              <a:t>the conversion of </a:t>
            </a:r>
            <a:r>
              <a:rPr lang="en-US" altLang="zh-CN" b="0" i="0" dirty="0" err="1">
                <a:solidFill>
                  <a:srgbClr val="FF0000"/>
                </a:solidFill>
                <a:effectLst/>
                <a:latin typeface="Times New Roman" panose="02020603050405020304" pitchFamily="18" charset="0"/>
                <a:cs typeface="Times New Roman" panose="02020603050405020304" pitchFamily="18" charset="0"/>
              </a:rPr>
              <a:t>vcf</a:t>
            </a:r>
            <a:r>
              <a:rPr lang="en-US" altLang="zh-CN" b="0" i="0" dirty="0">
                <a:solidFill>
                  <a:srgbClr val="FF0000"/>
                </a:solidFill>
                <a:effectLst/>
                <a:latin typeface="Times New Roman" panose="02020603050405020304" pitchFamily="18" charset="0"/>
                <a:cs typeface="Times New Roman" panose="02020603050405020304" pitchFamily="18" charset="0"/>
              </a:rPr>
              <a:t> files into .</a:t>
            </a:r>
            <a:r>
              <a:rPr lang="en-US" altLang="zh-CN" b="0" i="0" dirty="0" err="1">
                <a:solidFill>
                  <a:srgbClr val="FF0000"/>
                </a:solidFill>
                <a:effectLst/>
                <a:latin typeface="Times New Roman" panose="02020603050405020304" pitchFamily="18" charset="0"/>
                <a:cs typeface="Times New Roman" panose="02020603050405020304" pitchFamily="18" charset="0"/>
              </a:rPr>
              <a:t>bim</a:t>
            </a:r>
            <a:r>
              <a:rPr lang="en-US" altLang="zh-CN" b="0" i="0" dirty="0">
                <a:solidFill>
                  <a:srgbClr val="FF0000"/>
                </a:solidFill>
                <a:effectLst/>
                <a:latin typeface="Times New Roman" panose="02020603050405020304" pitchFamily="18" charset="0"/>
                <a:cs typeface="Times New Roman" panose="02020603050405020304" pitchFamily="18" charset="0"/>
              </a:rPr>
              <a:t>, .bed, and .fam</a:t>
            </a:r>
            <a:r>
              <a:rPr lang="en-US" altLang="zh-CN" b="0" i="0" dirty="0">
                <a:solidFill>
                  <a:srgbClr val="05073B"/>
                </a:solidFill>
                <a:effectLst/>
                <a:latin typeface="Times New Roman" panose="02020603050405020304" pitchFamily="18" charset="0"/>
                <a:cs typeface="Times New Roman" panose="02020603050405020304" pitchFamily="18" charset="0"/>
              </a:rPr>
              <a:t> formats, compatible with inputs required by software like NJ tree, PCA, and Admixture. </a:t>
            </a:r>
          </a:p>
          <a:p>
            <a:pPr algn="l"/>
            <a:r>
              <a:rPr lang="en-US" altLang="zh-CN" b="0" i="0" dirty="0">
                <a:solidFill>
                  <a:srgbClr val="FF0000"/>
                </a:solidFill>
                <a:effectLst/>
                <a:latin typeface="Times New Roman" panose="02020603050405020304" pitchFamily="18" charset="0"/>
                <a:cs typeface="Times New Roman" panose="02020603050405020304" pitchFamily="18" charset="0"/>
              </a:rPr>
              <a:t>PCA</a:t>
            </a:r>
            <a:r>
              <a:rPr lang="en-US" altLang="zh-CN" b="0" i="0" dirty="0">
                <a:solidFill>
                  <a:srgbClr val="05073B"/>
                </a:solidFill>
                <a:effectLst/>
                <a:latin typeface="Times New Roman" panose="02020603050405020304" pitchFamily="18" charset="0"/>
                <a:cs typeface="Times New Roman" panose="02020603050405020304" pitchFamily="18" charset="0"/>
              </a:rPr>
              <a:t>, a statistical approach for dimensionality reduction and feature extraction, analyzes genetic variation data to distill </a:t>
            </a:r>
            <a:r>
              <a:rPr lang="en-US" altLang="zh-CN" b="0" i="0" dirty="0">
                <a:solidFill>
                  <a:srgbClr val="FF0000"/>
                </a:solidFill>
                <a:effectLst/>
                <a:latin typeface="Times New Roman" panose="02020603050405020304" pitchFamily="18" charset="0"/>
                <a:cs typeface="Times New Roman" panose="02020603050405020304" pitchFamily="18" charset="0"/>
              </a:rPr>
              <a:t>high-dimensional genetic information into a few principal components</a:t>
            </a:r>
            <a:r>
              <a:rPr lang="en-US" altLang="zh-CN" b="0" i="0" dirty="0">
                <a:solidFill>
                  <a:srgbClr val="05073B"/>
                </a:solidFill>
                <a:effectLst/>
                <a:latin typeface="Times New Roman" panose="02020603050405020304" pitchFamily="18" charset="0"/>
                <a:cs typeface="Times New Roman" panose="02020603050405020304" pitchFamily="18" charset="0"/>
              </a:rPr>
              <a:t>, elucidating genetic structures and </a:t>
            </a:r>
            <a:r>
              <a:rPr lang="en-US" altLang="zh-CN" b="0" i="0" dirty="0">
                <a:solidFill>
                  <a:srgbClr val="FF0000"/>
                </a:solidFill>
                <a:effectLst/>
                <a:latin typeface="Times New Roman" panose="02020603050405020304" pitchFamily="18" charset="0"/>
                <a:cs typeface="Times New Roman" panose="02020603050405020304" pitchFamily="18" charset="0"/>
              </a:rPr>
              <a:t>relationships among populations through scatter plots </a:t>
            </a:r>
            <a:r>
              <a:rPr lang="en-US" altLang="zh-CN" b="0" i="0" dirty="0">
                <a:solidFill>
                  <a:srgbClr val="05073B"/>
                </a:solidFill>
                <a:effectLst/>
                <a:latin typeface="Times New Roman" panose="02020603050405020304" pitchFamily="18" charset="0"/>
                <a:cs typeface="Times New Roman" panose="02020603050405020304" pitchFamily="18" charset="0"/>
              </a:rPr>
              <a:t>that depict individuals as points positioned by their PCA scores. </a:t>
            </a:r>
          </a:p>
          <a:p>
            <a:pPr algn="l"/>
            <a:r>
              <a:rPr lang="en-US" altLang="zh-CN" b="0" i="0" dirty="0">
                <a:solidFill>
                  <a:srgbClr val="FF0000"/>
                </a:solidFill>
                <a:effectLst/>
                <a:latin typeface="Times New Roman" panose="02020603050405020304" pitchFamily="18" charset="0"/>
                <a:cs typeface="Times New Roman" panose="02020603050405020304" pitchFamily="18" charset="0"/>
              </a:rPr>
              <a:t>Admixture</a:t>
            </a:r>
            <a:r>
              <a:rPr lang="en-US" altLang="zh-CN" b="0" i="0" dirty="0">
                <a:solidFill>
                  <a:srgbClr val="05073B"/>
                </a:solidFill>
                <a:effectLst/>
                <a:latin typeface="Times New Roman" panose="02020603050405020304" pitchFamily="18" charset="0"/>
                <a:cs typeface="Times New Roman" panose="02020603050405020304" pitchFamily="18" charset="0"/>
              </a:rPr>
              <a:t>, a software for estimating individual genetic compositions, utilizes statistical models to deduce the proportions of </a:t>
            </a:r>
            <a:r>
              <a:rPr lang="en-US" altLang="zh-CN" b="0" i="0" dirty="0">
                <a:solidFill>
                  <a:srgbClr val="FF0000"/>
                </a:solidFill>
                <a:effectLst/>
                <a:latin typeface="Times New Roman" panose="02020603050405020304" pitchFamily="18" charset="0"/>
                <a:cs typeface="Times New Roman" panose="02020603050405020304" pitchFamily="18" charset="0"/>
              </a:rPr>
              <a:t>diverse ancestral components </a:t>
            </a:r>
            <a:r>
              <a:rPr lang="en-US" altLang="zh-CN" b="0" i="0" dirty="0">
                <a:solidFill>
                  <a:srgbClr val="05073B"/>
                </a:solidFill>
                <a:effectLst/>
                <a:latin typeface="Times New Roman" panose="02020603050405020304" pitchFamily="18" charset="0"/>
                <a:cs typeface="Times New Roman" panose="02020603050405020304" pitchFamily="18" charset="0"/>
              </a:rPr>
              <a:t>within an individual's genome based on genetic variation data, presenting results as </a:t>
            </a:r>
            <a:r>
              <a:rPr lang="en-US" altLang="zh-CN" b="0" i="0" dirty="0">
                <a:solidFill>
                  <a:srgbClr val="FF0000"/>
                </a:solidFill>
                <a:effectLst/>
                <a:latin typeface="Times New Roman" panose="02020603050405020304" pitchFamily="18" charset="0"/>
                <a:cs typeface="Times New Roman" panose="02020603050405020304" pitchFamily="18" charset="0"/>
              </a:rPr>
              <a:t>bar charts where each bar signifies an individual's genetic makeup</a:t>
            </a:r>
            <a:r>
              <a:rPr lang="en-US" altLang="zh-CN" b="0" i="0" dirty="0">
                <a:solidFill>
                  <a:srgbClr val="05073B"/>
                </a:solidFill>
                <a:effectLst/>
                <a:latin typeface="Times New Roman" panose="02020603050405020304" pitchFamily="18" charset="0"/>
                <a:cs typeface="Times New Roman" panose="02020603050405020304" pitchFamily="18" charset="0"/>
              </a:rPr>
              <a:t>, segmented by color to represent distinct ancestral contributions.</a:t>
            </a:r>
            <a:endParaRPr lang="zh-CN" altLang="en-US" b="0" i="0" dirty="0">
              <a:solidFill>
                <a:srgbClr val="05073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28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38828-5D62-5503-8EEB-E4E28BB4D6C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A9FDAB9-377E-B581-5D48-705B8443396B}"/>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id="{B042803B-0751-5E7B-6074-22228C7B9A81}"/>
              </a:ext>
            </a:extLst>
          </p:cNvPr>
          <p:cNvPicPr>
            <a:picLocks noChangeAspect="1"/>
          </p:cNvPicPr>
          <p:nvPr/>
        </p:nvPicPr>
        <p:blipFill>
          <a:blip r:embed="rId3"/>
          <a:stretch>
            <a:fillRect/>
          </a:stretch>
        </p:blipFill>
        <p:spPr>
          <a:xfrm>
            <a:off x="267443" y="443144"/>
            <a:ext cx="11657114" cy="4884885"/>
          </a:xfrm>
          <a:prstGeom prst="rect">
            <a:avLst/>
          </a:prstGeom>
        </p:spPr>
      </p:pic>
      <p:sp>
        <p:nvSpPr>
          <p:cNvPr id="7" name="文本框 6">
            <a:extLst>
              <a:ext uri="{FF2B5EF4-FFF2-40B4-BE49-F238E27FC236}">
                <a16:creationId xmlns:a16="http://schemas.microsoft.com/office/drawing/2014/main" id="{C4F17CA3-66C3-87BD-5AD7-8697BFC7B7D6}"/>
              </a:ext>
            </a:extLst>
          </p:cNvPr>
          <p:cNvSpPr txBox="1"/>
          <p:nvPr/>
        </p:nvSpPr>
        <p:spPr>
          <a:xfrm>
            <a:off x="446050" y="3429000"/>
            <a:ext cx="5590477" cy="1107996"/>
          </a:xfrm>
          <a:prstGeom prst="rect">
            <a:avLst/>
          </a:prstGeom>
          <a:noFill/>
        </p:spPr>
        <p:txBody>
          <a:bodyPr wrap="square">
            <a:spAutoFit/>
          </a:bodyPr>
          <a:lstStyle/>
          <a:p>
            <a:r>
              <a:rPr lang="en-US" altLang="zh-CN" sz="2400" b="1" dirty="0"/>
              <a:t>PCA is the most commonly used method for dimensionality reduction</a:t>
            </a:r>
            <a:r>
              <a:rPr lang="en-US" altLang="zh-CN" dirty="0"/>
              <a:t>.</a:t>
            </a:r>
          </a:p>
          <a:p>
            <a:endParaRPr lang="en-US" altLang="zh-CN" dirty="0"/>
          </a:p>
        </p:txBody>
      </p:sp>
      <p:sp>
        <p:nvSpPr>
          <p:cNvPr id="9" name="文本框 8">
            <a:extLst>
              <a:ext uri="{FF2B5EF4-FFF2-40B4-BE49-F238E27FC236}">
                <a16:creationId xmlns:a16="http://schemas.microsoft.com/office/drawing/2014/main" id="{8ED4A6B8-1415-B294-1C9F-561DE587D1D2}"/>
              </a:ext>
            </a:extLst>
          </p:cNvPr>
          <p:cNvSpPr txBox="1"/>
          <p:nvPr/>
        </p:nvSpPr>
        <p:spPr>
          <a:xfrm>
            <a:off x="5984488" y="5406048"/>
            <a:ext cx="6096000" cy="1107996"/>
          </a:xfrm>
          <a:prstGeom prst="rect">
            <a:avLst/>
          </a:prstGeom>
          <a:noFill/>
        </p:spPr>
        <p:txBody>
          <a:bodyPr wrap="square">
            <a:spAutoFit/>
          </a:bodyPr>
          <a:lstStyle/>
          <a:p>
            <a:r>
              <a:rPr lang="en-US" altLang="zh-CN" sz="2400" b="1" dirty="0"/>
              <a:t>Mapping high-dimensional data to a low-dimensional space.</a:t>
            </a:r>
          </a:p>
          <a:p>
            <a:endParaRPr lang="en-US" altLang="zh-CN" dirty="0"/>
          </a:p>
        </p:txBody>
      </p:sp>
    </p:spTree>
    <p:extLst>
      <p:ext uri="{BB962C8B-B14F-4D97-AF65-F5344CB8AC3E}">
        <p14:creationId xmlns:p14="http://schemas.microsoft.com/office/powerpoint/2010/main" val="19808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4FCC31-4BDC-22FA-7712-6898197D41FF}"/>
              </a:ext>
            </a:extLst>
          </p:cNvPr>
          <p:cNvSpPr>
            <a:spLocks noGrp="1"/>
          </p:cNvSpPr>
          <p:nvPr>
            <p:ph type="title"/>
          </p:nvPr>
        </p:nvSpPr>
        <p:spPr/>
        <p:txBody>
          <a:bodyPr/>
          <a:lstStyle/>
          <a:p>
            <a:r>
              <a:rPr lang="en-US" altLang="zh-CN" dirty="0"/>
              <a:t>Plink do PCA</a:t>
            </a:r>
            <a:endParaRPr lang="zh-CN" altLang="en-US" dirty="0"/>
          </a:p>
        </p:txBody>
      </p:sp>
      <p:sp>
        <p:nvSpPr>
          <p:cNvPr id="3" name="内容占位符 2">
            <a:extLst>
              <a:ext uri="{FF2B5EF4-FFF2-40B4-BE49-F238E27FC236}">
                <a16:creationId xmlns:a16="http://schemas.microsoft.com/office/drawing/2014/main" id="{3F776457-CA21-DCCF-A448-5B03D024C491}"/>
              </a:ext>
            </a:extLst>
          </p:cNvPr>
          <p:cNvSpPr>
            <a:spLocks noGrp="1"/>
          </p:cNvSpPr>
          <p:nvPr>
            <p:ph idx="1"/>
          </p:nvPr>
        </p:nvSpPr>
        <p:spPr>
          <a:xfrm>
            <a:off x="396798" y="1397598"/>
            <a:ext cx="11943886" cy="4795045"/>
          </a:xfrm>
        </p:spPr>
        <p:txBody>
          <a:bodyPr>
            <a:normAutofit fontScale="92500"/>
          </a:bodyPr>
          <a:lstStyle/>
          <a:p>
            <a:r>
              <a:rPr lang="en-US" altLang="zh-CN" b="1" dirty="0" err="1">
                <a:latin typeface="Times New Roman" panose="02020603050405020304" pitchFamily="18" charset="0"/>
                <a:cs typeface="Times New Roman" panose="02020603050405020304" pitchFamily="18" charset="0"/>
              </a:rPr>
              <a:t>mkdir</a:t>
            </a:r>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mnt</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pca</a:t>
            </a:r>
            <a:r>
              <a:rPr lang="en-US" altLang="zh-CN" b="1" dirty="0">
                <a:latin typeface="Times New Roman" panose="02020603050405020304" pitchFamily="18" charset="0"/>
                <a:cs typeface="Times New Roman" panose="02020603050405020304" pitchFamily="18" charset="0"/>
              </a:rPr>
              <a:t> &amp;&amp; cd /</a:t>
            </a:r>
            <a:r>
              <a:rPr lang="en-US" altLang="zh-CN" b="1" dirty="0" err="1">
                <a:latin typeface="Times New Roman" panose="02020603050405020304" pitchFamily="18" charset="0"/>
                <a:cs typeface="Times New Roman" panose="02020603050405020304" pitchFamily="18" charset="0"/>
              </a:rPr>
              <a:t>mnt</a:t>
            </a:r>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pca</a:t>
            </a:r>
            <a:r>
              <a:rPr lang="en-US" altLang="zh-CN" b="1" dirty="0">
                <a:latin typeface="Times New Roman" panose="02020603050405020304" pitchFamily="18" charset="0"/>
                <a:cs typeface="Times New Roman" panose="02020603050405020304" pitchFamily="18" charset="0"/>
              </a:rPr>
              <a:t> &amp;&amp; cp /home/reference/</a:t>
            </a:r>
            <a:r>
              <a:rPr lang="en-US" altLang="zh-CN" b="1" dirty="0" err="1">
                <a:latin typeface="Times New Roman" panose="02020603050405020304" pitchFamily="18" charset="0"/>
                <a:cs typeface="Times New Roman" panose="02020603050405020304" pitchFamily="18" charset="0"/>
              </a:rPr>
              <a:t>Tianqin_data</a:t>
            </a:r>
            <a:r>
              <a:rPr lang="en-US" altLang="zh-CN" b="1" dirty="0">
                <a:latin typeface="Times New Roman" panose="02020603050405020304" pitchFamily="18" charset="0"/>
                <a:cs typeface="Times New Roman" panose="02020603050405020304" pitchFamily="18" charset="0"/>
              </a:rPr>
              <a:t>/workshop.vcf .</a:t>
            </a:r>
          </a:p>
          <a:p>
            <a:r>
              <a:rPr lang="en-US" altLang="zh-CN" b="1" dirty="0">
                <a:latin typeface="Times New Roman" panose="02020603050405020304" pitchFamily="18" charset="0"/>
                <a:cs typeface="Times New Roman" panose="02020603050405020304" pitchFamily="18" charset="0"/>
              </a:rPr>
              <a:t>plink --</a:t>
            </a:r>
            <a:r>
              <a:rPr lang="en-US" altLang="zh-CN" b="1" dirty="0" err="1">
                <a:latin typeface="Times New Roman" panose="02020603050405020304" pitchFamily="18" charset="0"/>
                <a:cs typeface="Times New Roman" panose="02020603050405020304" pitchFamily="18" charset="0"/>
              </a:rPr>
              <a:t>vcf</a:t>
            </a:r>
            <a:r>
              <a:rPr lang="en-US" altLang="zh-CN" b="1" dirty="0">
                <a:latin typeface="Times New Roman" panose="02020603050405020304" pitchFamily="18" charset="0"/>
                <a:cs typeface="Times New Roman" panose="02020603050405020304" pitchFamily="18" charset="0"/>
              </a:rPr>
              <a:t> workshop.vcf --const-fid --allow-extra-chr --make-bed --out workshop</a:t>
            </a:r>
          </a:p>
          <a:p>
            <a:r>
              <a:rPr lang="en-US" altLang="zh-CN" i="1" dirty="0">
                <a:solidFill>
                  <a:schemeClr val="bg1">
                    <a:lumMod val="50000"/>
                  </a:schemeClr>
                </a:solidFill>
                <a:latin typeface="Times New Roman" panose="02020603050405020304" pitchFamily="18" charset="0"/>
                <a:cs typeface="Times New Roman" panose="02020603050405020304" pitchFamily="18" charset="0"/>
              </a:rPr>
              <a:t># Turn the </a:t>
            </a:r>
            <a:r>
              <a:rPr lang="en-US" altLang="zh-CN" i="1" dirty="0" err="1">
                <a:solidFill>
                  <a:schemeClr val="bg1">
                    <a:lumMod val="50000"/>
                  </a:schemeClr>
                </a:solidFill>
                <a:latin typeface="Times New Roman" panose="02020603050405020304" pitchFamily="18" charset="0"/>
                <a:cs typeface="Times New Roman" panose="02020603050405020304" pitchFamily="18" charset="0"/>
              </a:rPr>
              <a:t>vcf</a:t>
            </a:r>
            <a:r>
              <a:rPr lang="en-US" altLang="zh-CN" i="1" dirty="0">
                <a:solidFill>
                  <a:schemeClr val="bg1">
                    <a:lumMod val="50000"/>
                  </a:schemeClr>
                </a:solidFill>
                <a:latin typeface="Times New Roman" panose="02020603050405020304" pitchFamily="18" charset="0"/>
                <a:cs typeface="Times New Roman" panose="02020603050405020304" pitchFamily="18" charset="0"/>
              </a:rPr>
              <a:t> file to the Plink format</a:t>
            </a:r>
          </a:p>
          <a:p>
            <a:r>
              <a:rPr lang="en-US" altLang="zh-CN" b="1" dirty="0">
                <a:latin typeface="Times New Roman" panose="02020603050405020304" pitchFamily="18" charset="0"/>
                <a:cs typeface="Times New Roman" panose="02020603050405020304" pitchFamily="18" charset="0"/>
              </a:rPr>
              <a:t>plink -</a:t>
            </a:r>
            <a:r>
              <a:rPr lang="en-US" altLang="zh-CN" b="1" dirty="0" err="1">
                <a:latin typeface="Times New Roman" panose="02020603050405020304" pitchFamily="18" charset="0"/>
                <a:cs typeface="Times New Roman" panose="02020603050405020304" pitchFamily="18" charset="0"/>
              </a:rPr>
              <a:t>bfile</a:t>
            </a:r>
            <a:r>
              <a:rPr lang="en-US" altLang="zh-CN" b="1" dirty="0">
                <a:latin typeface="Times New Roman" panose="02020603050405020304" pitchFamily="18" charset="0"/>
                <a:cs typeface="Times New Roman" panose="02020603050405020304" pitchFamily="18" charset="0"/>
              </a:rPr>
              <a:t> workshop –</a:t>
            </a:r>
            <a:r>
              <a:rPr lang="en-US" altLang="zh-CN" b="1" dirty="0" err="1">
                <a:latin typeface="Times New Roman" panose="02020603050405020304" pitchFamily="18" charset="0"/>
                <a:cs typeface="Times New Roman" panose="02020603050405020304" pitchFamily="18" charset="0"/>
              </a:rPr>
              <a:t>pca</a:t>
            </a:r>
            <a:r>
              <a:rPr lang="en-US" altLang="zh-CN" b="1" dirty="0">
                <a:latin typeface="Times New Roman" panose="02020603050405020304" pitchFamily="18" charset="0"/>
                <a:cs typeface="Times New Roman" panose="02020603050405020304" pitchFamily="18" charset="0"/>
              </a:rPr>
              <a:t> </a:t>
            </a:r>
          </a:p>
          <a:p>
            <a:r>
              <a:rPr lang="en-US" altLang="zh-CN" i="1" dirty="0">
                <a:solidFill>
                  <a:schemeClr val="bg1">
                    <a:lumMod val="50000"/>
                  </a:schemeClr>
                </a:solidFill>
                <a:latin typeface="Times New Roman" panose="02020603050405020304" pitchFamily="18" charset="0"/>
                <a:cs typeface="Times New Roman" panose="02020603050405020304" pitchFamily="18" charset="0"/>
              </a:rPr>
              <a:t># Do the </a:t>
            </a:r>
            <a:r>
              <a:rPr lang="en-US" altLang="zh-CN" i="1" dirty="0" err="1">
                <a:solidFill>
                  <a:schemeClr val="bg1">
                    <a:lumMod val="50000"/>
                  </a:schemeClr>
                </a:solidFill>
                <a:latin typeface="Times New Roman" panose="02020603050405020304" pitchFamily="18" charset="0"/>
                <a:cs typeface="Times New Roman" panose="02020603050405020304" pitchFamily="18" charset="0"/>
              </a:rPr>
              <a:t>pca</a:t>
            </a:r>
            <a:r>
              <a:rPr lang="en-US" altLang="zh-CN" i="1" dirty="0">
                <a:solidFill>
                  <a:schemeClr val="bg1">
                    <a:lumMod val="50000"/>
                  </a:schemeClr>
                </a:solidFill>
                <a:latin typeface="Times New Roman" panose="02020603050405020304" pitchFamily="18" charset="0"/>
                <a:cs typeface="Times New Roman" panose="02020603050405020304" pitchFamily="18" charset="0"/>
              </a:rPr>
              <a:t>. </a:t>
            </a:r>
            <a:r>
              <a:rPr lang="en-US" altLang="zh-CN" i="1" dirty="0">
                <a:solidFill>
                  <a:srgbClr val="FF0000"/>
                </a:solidFill>
                <a:latin typeface="Times New Roman" panose="02020603050405020304" pitchFamily="18" charset="0"/>
                <a:cs typeface="Times New Roman" panose="02020603050405020304" pitchFamily="18" charset="0"/>
              </a:rPr>
              <a:t>Download these 2 files to your Desktop</a:t>
            </a:r>
          </a:p>
          <a:p>
            <a:r>
              <a:rPr lang="en-US" altLang="zh-CN" dirty="0" err="1">
                <a:solidFill>
                  <a:srgbClr val="FF0000"/>
                </a:solidFill>
                <a:latin typeface="Times New Roman" panose="02020603050405020304" pitchFamily="18" charset="0"/>
                <a:cs typeface="Times New Roman" panose="02020603050405020304" pitchFamily="18" charset="0"/>
              </a:rPr>
              <a:t>plink.eigenval</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p>
          <a:p>
            <a:r>
              <a:rPr lang="en-US" altLang="zh-CN" dirty="0" err="1">
                <a:solidFill>
                  <a:srgbClr val="FF0000"/>
                </a:solidFill>
                <a:latin typeface="Times New Roman" panose="02020603050405020304" pitchFamily="18" charset="0"/>
                <a:cs typeface="Times New Roman" panose="02020603050405020304" pitchFamily="18" charset="0"/>
              </a:rPr>
              <a:t>plink.eigenvec</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cd C:\Users\**\Desktop</a:t>
            </a:r>
          </a:p>
          <a:p>
            <a:r>
              <a:rPr lang="en-US" altLang="zh-CN" dirty="0" err="1">
                <a:latin typeface="Times New Roman" panose="02020603050405020304" pitchFamily="18" charset="0"/>
                <a:cs typeface="Times New Roman" panose="02020603050405020304" pitchFamily="18" charset="0"/>
              </a:rPr>
              <a:t>scp</a:t>
            </a:r>
            <a:r>
              <a:rPr lang="en-US" altLang="zh-CN" dirty="0">
                <a:latin typeface="Times New Roman" panose="02020603050405020304" pitchFamily="18" charset="0"/>
                <a:cs typeface="Times New Roman" panose="02020603050405020304" pitchFamily="18" charset="0"/>
              </a:rPr>
              <a:t> -P 100** root@10.32.1.106:/</a:t>
            </a:r>
            <a:r>
              <a:rPr lang="en-US" altLang="zh-CN" dirty="0" err="1">
                <a:latin typeface="Times New Roman" panose="02020603050405020304" pitchFamily="18" charset="0"/>
                <a:cs typeface="Times New Roman" panose="02020603050405020304" pitchFamily="18" charset="0"/>
              </a:rPr>
              <a:t>mnt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pca</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plink.eigenval</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4796691D-955D-E2F1-9E9A-CD2613B706E5}"/>
              </a:ext>
            </a:extLst>
          </p:cNvPr>
          <p:cNvPicPr>
            <a:picLocks noChangeAspect="1"/>
          </p:cNvPicPr>
          <p:nvPr/>
        </p:nvPicPr>
        <p:blipFill>
          <a:blip r:embed="rId2"/>
          <a:stretch>
            <a:fillRect/>
          </a:stretch>
        </p:blipFill>
        <p:spPr>
          <a:xfrm>
            <a:off x="8857578" y="233160"/>
            <a:ext cx="1933845" cy="1457528"/>
          </a:xfrm>
          <a:prstGeom prst="rect">
            <a:avLst/>
          </a:prstGeom>
        </p:spPr>
      </p:pic>
      <p:pic>
        <p:nvPicPr>
          <p:cNvPr id="7" name="图片 6">
            <a:extLst>
              <a:ext uri="{FF2B5EF4-FFF2-40B4-BE49-F238E27FC236}">
                <a16:creationId xmlns:a16="http://schemas.microsoft.com/office/drawing/2014/main" id="{165FF9C3-EA4B-2153-9022-0C5A3C2345E9}"/>
              </a:ext>
            </a:extLst>
          </p:cNvPr>
          <p:cNvPicPr>
            <a:picLocks noChangeAspect="1"/>
          </p:cNvPicPr>
          <p:nvPr/>
        </p:nvPicPr>
        <p:blipFill>
          <a:blip r:embed="rId3"/>
          <a:stretch>
            <a:fillRect/>
          </a:stretch>
        </p:blipFill>
        <p:spPr>
          <a:xfrm>
            <a:off x="9705002" y="3726113"/>
            <a:ext cx="1981477" cy="1238423"/>
          </a:xfrm>
          <a:prstGeom prst="rect">
            <a:avLst/>
          </a:prstGeom>
        </p:spPr>
      </p:pic>
      <p:sp>
        <p:nvSpPr>
          <p:cNvPr id="8" name="矩形 7">
            <a:extLst>
              <a:ext uri="{FF2B5EF4-FFF2-40B4-BE49-F238E27FC236}">
                <a16:creationId xmlns:a16="http://schemas.microsoft.com/office/drawing/2014/main" id="{3E909CF5-431E-0A35-7528-8F38A05106AD}"/>
              </a:ext>
            </a:extLst>
          </p:cNvPr>
          <p:cNvSpPr/>
          <p:nvPr/>
        </p:nvSpPr>
        <p:spPr>
          <a:xfrm>
            <a:off x="9171740" y="3605506"/>
            <a:ext cx="3047999" cy="82739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FF0000"/>
              </a:solidFill>
            </a:endParaRPr>
          </a:p>
        </p:txBody>
      </p:sp>
    </p:spTree>
    <p:extLst>
      <p:ext uri="{BB962C8B-B14F-4D97-AF65-F5344CB8AC3E}">
        <p14:creationId xmlns:p14="http://schemas.microsoft.com/office/powerpoint/2010/main" val="171813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B8ED21-BC3E-B2A7-F154-D6C7ECA6599D}"/>
              </a:ext>
            </a:extLst>
          </p:cNvPr>
          <p:cNvSpPr>
            <a:spLocks noGrp="1"/>
          </p:cNvSpPr>
          <p:nvPr>
            <p:ph type="title"/>
          </p:nvPr>
        </p:nvSpPr>
        <p:spPr/>
        <p:txBody>
          <a:bodyPr/>
          <a:lstStyle/>
          <a:p>
            <a:r>
              <a:rPr lang="en-US" altLang="zh-CN" dirty="0" err="1"/>
              <a:t>Rstudio</a:t>
            </a:r>
            <a:r>
              <a:rPr lang="en-US" altLang="zh-CN" dirty="0"/>
              <a:t> </a:t>
            </a:r>
            <a:endParaRPr lang="zh-CN" altLang="en-US" dirty="0"/>
          </a:p>
        </p:txBody>
      </p:sp>
      <p:sp>
        <p:nvSpPr>
          <p:cNvPr id="3" name="内容占位符 2">
            <a:extLst>
              <a:ext uri="{FF2B5EF4-FFF2-40B4-BE49-F238E27FC236}">
                <a16:creationId xmlns:a16="http://schemas.microsoft.com/office/drawing/2014/main" id="{A9CFC3B9-492A-41D3-09B1-A65173E4DD5C}"/>
              </a:ext>
            </a:extLst>
          </p:cNvPr>
          <p:cNvSpPr>
            <a:spLocks noGrp="1"/>
          </p:cNvSpPr>
          <p:nvPr>
            <p:ph idx="1"/>
          </p:nvPr>
        </p:nvSpPr>
        <p:spPr>
          <a:xfrm>
            <a:off x="838200" y="1375318"/>
            <a:ext cx="10515600" cy="5322848"/>
          </a:xfrm>
        </p:spPr>
        <p:txBody>
          <a:bodyPr>
            <a:normAutofit fontScale="92500" lnSpcReduction="10000"/>
          </a:bodyPr>
          <a:lstStyle/>
          <a:p>
            <a:r>
              <a:rPr lang="en-US" altLang="zh-CN" sz="2400" dirty="0" err="1">
                <a:latin typeface="Times New Roman" panose="02020603050405020304" pitchFamily="18" charset="0"/>
                <a:cs typeface="Times New Roman" panose="02020603050405020304" pitchFamily="18" charset="0"/>
              </a:rPr>
              <a:t>install.packages</a:t>
            </a:r>
            <a:r>
              <a:rPr lang="en-US" altLang="zh-CN" sz="2400" dirty="0">
                <a:latin typeface="Times New Roman" panose="02020603050405020304" pitchFamily="18" charset="0"/>
                <a:cs typeface="Times New Roman" panose="02020603050405020304" pitchFamily="18" charset="0"/>
              </a:rPr>
              <a:t>("ggplot2") </a:t>
            </a:r>
          </a:p>
          <a:p>
            <a:r>
              <a:rPr lang="en-US" altLang="zh-CN" sz="2400" dirty="0">
                <a:latin typeface="Times New Roman" panose="02020603050405020304" pitchFamily="18" charset="0"/>
                <a:cs typeface="Times New Roman" panose="02020603050405020304" pitchFamily="18" charset="0"/>
              </a:rPr>
              <a:t>library(ggplot2)</a:t>
            </a:r>
          </a:p>
          <a:p>
            <a:r>
              <a:rPr lang="en-US" altLang="zh-CN" sz="2400" dirty="0" err="1">
                <a:latin typeface="Times New Roman" panose="02020603050405020304" pitchFamily="18" charset="0"/>
                <a:cs typeface="Times New Roman" panose="02020603050405020304" pitchFamily="18" charset="0"/>
              </a:rPr>
              <a:t>pca</a:t>
            </a:r>
            <a:r>
              <a:rPr lang="en-US" altLang="zh-CN" sz="2400" dirty="0">
                <a:latin typeface="Times New Roman" panose="02020603050405020304" pitchFamily="18" charset="0"/>
                <a:cs typeface="Times New Roman" panose="02020603050405020304" pitchFamily="18" charset="0"/>
              </a:rPr>
              <a:t> &lt;- read.csv(</a:t>
            </a:r>
            <a:r>
              <a:rPr lang="en-US" altLang="zh-CN" sz="2400" dirty="0">
                <a:solidFill>
                  <a:srgbClr val="FF0000"/>
                </a:solidFill>
                <a:latin typeface="Times New Roman" panose="02020603050405020304" pitchFamily="18" charset="0"/>
                <a:cs typeface="Times New Roman" panose="02020603050405020304" pitchFamily="18" charset="0"/>
              </a:rPr>
              <a:t>'C:\\Users\\</a:t>
            </a:r>
            <a:r>
              <a:rPr lang="en-US" altLang="zh-CN" sz="2400" dirty="0" err="1">
                <a:solidFill>
                  <a:srgbClr val="FF0000"/>
                </a:solidFill>
                <a:latin typeface="Times New Roman" panose="02020603050405020304" pitchFamily="18" charset="0"/>
                <a:cs typeface="Times New Roman" panose="02020603050405020304" pitchFamily="18" charset="0"/>
              </a:rPr>
              <a:t>wutianqin</a:t>
            </a:r>
            <a:r>
              <a:rPr lang="en-US" altLang="zh-CN" sz="2400" dirty="0">
                <a:solidFill>
                  <a:srgbClr val="FF0000"/>
                </a:solidFill>
                <a:latin typeface="Times New Roman" panose="02020603050405020304" pitchFamily="18" charset="0"/>
                <a:cs typeface="Times New Roman" panose="02020603050405020304" pitchFamily="18" charset="0"/>
              </a:rPr>
              <a:t>\\Desktop\\ppt\\</a:t>
            </a:r>
            <a:r>
              <a:rPr lang="en-US" altLang="zh-CN" sz="2400" dirty="0" err="1">
                <a:solidFill>
                  <a:srgbClr val="FF0000"/>
                </a:solidFill>
                <a:latin typeface="Times New Roman" panose="02020603050405020304" pitchFamily="18" charset="0"/>
                <a:cs typeface="Times New Roman" panose="02020603050405020304" pitchFamily="18" charset="0"/>
              </a:rPr>
              <a:t>plink.eigenvec.csv</a:t>
            </a:r>
            <a:r>
              <a:rPr lang="en-US" altLang="zh-CN" sz="2400" dirty="0" err="1">
                <a:latin typeface="Times New Roman" panose="02020603050405020304" pitchFamily="18" charset="0"/>
                <a:cs typeface="Times New Roman" panose="02020603050405020304" pitchFamily="18" charset="0"/>
              </a:rPr>
              <a:t>',header</a:t>
            </a:r>
            <a:r>
              <a:rPr lang="en-US" altLang="zh-CN" sz="2400" dirty="0">
                <a:latin typeface="Times New Roman" panose="02020603050405020304" pitchFamily="18" charset="0"/>
                <a:cs typeface="Times New Roman" panose="02020603050405020304" pitchFamily="18" charset="0"/>
              </a:rPr>
              <a:t> = T)</a:t>
            </a:r>
          </a:p>
          <a:p>
            <a:r>
              <a:rPr lang="en-US" altLang="zh-CN" sz="2400" dirty="0" err="1">
                <a:latin typeface="Times New Roman" panose="02020603050405020304" pitchFamily="18" charset="0"/>
                <a:cs typeface="Times New Roman" panose="02020603050405020304" pitchFamily="18" charset="0"/>
              </a:rPr>
              <a:t>gxz</a:t>
            </a:r>
            <a:r>
              <a:rPr lang="en-US" altLang="zh-CN" sz="2400" dirty="0">
                <a:latin typeface="Times New Roman" panose="02020603050405020304" pitchFamily="18" charset="0"/>
                <a:cs typeface="Times New Roman" panose="02020603050405020304" pitchFamily="18" charset="0"/>
              </a:rPr>
              <a:t> &lt;- read.csv(</a:t>
            </a:r>
            <a:r>
              <a:rPr lang="en-US" altLang="zh-CN" sz="2400" dirty="0">
                <a:solidFill>
                  <a:srgbClr val="FF0000"/>
                </a:solidFill>
                <a:latin typeface="Times New Roman" panose="02020603050405020304" pitchFamily="18" charset="0"/>
                <a:cs typeface="Times New Roman" panose="02020603050405020304" pitchFamily="18" charset="0"/>
              </a:rPr>
              <a:t>'C:\\Users\\</a:t>
            </a:r>
            <a:r>
              <a:rPr lang="en-US" altLang="zh-CN" sz="2400" dirty="0" err="1">
                <a:solidFill>
                  <a:srgbClr val="FF0000"/>
                </a:solidFill>
                <a:latin typeface="Times New Roman" panose="02020603050405020304" pitchFamily="18" charset="0"/>
                <a:cs typeface="Times New Roman" panose="02020603050405020304" pitchFamily="18" charset="0"/>
              </a:rPr>
              <a:t>wutianqin</a:t>
            </a:r>
            <a:r>
              <a:rPr lang="en-US" altLang="zh-CN" sz="2400" dirty="0">
                <a:solidFill>
                  <a:srgbClr val="FF0000"/>
                </a:solidFill>
                <a:latin typeface="Times New Roman" panose="02020603050405020304" pitchFamily="18" charset="0"/>
                <a:cs typeface="Times New Roman" panose="02020603050405020304" pitchFamily="18" charset="0"/>
              </a:rPr>
              <a:t>\\Desktop\\ppt\\</a:t>
            </a:r>
            <a:r>
              <a:rPr lang="en-US" altLang="zh-CN" sz="2400" dirty="0" err="1">
                <a:solidFill>
                  <a:srgbClr val="FF0000"/>
                </a:solidFill>
                <a:latin typeface="Times New Roman" panose="02020603050405020304" pitchFamily="18" charset="0"/>
                <a:cs typeface="Times New Roman" panose="02020603050405020304" pitchFamily="18" charset="0"/>
              </a:rPr>
              <a:t>plink.eigenval.csv</a:t>
            </a:r>
            <a:r>
              <a:rPr lang="en-US" altLang="zh-CN" sz="2400" dirty="0" err="1">
                <a:latin typeface="Times New Roman" panose="02020603050405020304" pitchFamily="18" charset="0"/>
                <a:cs typeface="Times New Roman" panose="02020603050405020304" pitchFamily="18" charset="0"/>
              </a:rPr>
              <a:t>',header</a:t>
            </a:r>
            <a:r>
              <a:rPr lang="en-US" altLang="zh-CN" sz="2400" dirty="0">
                <a:latin typeface="Times New Roman" panose="02020603050405020304" pitchFamily="18" charset="0"/>
                <a:cs typeface="Times New Roman" panose="02020603050405020304" pitchFamily="18" charset="0"/>
              </a:rPr>
              <a:t> = T)</a:t>
            </a:r>
          </a:p>
          <a:p>
            <a:r>
              <a:rPr lang="en-US" altLang="zh-CN" sz="2400" dirty="0" err="1">
                <a:latin typeface="Times New Roman" panose="02020603050405020304" pitchFamily="18" charset="0"/>
                <a:cs typeface="Times New Roman" panose="02020603050405020304" pitchFamily="18" charset="0"/>
              </a:rPr>
              <a:t>xlab</a:t>
            </a:r>
            <a:r>
              <a:rPr lang="en-US" altLang="zh-CN" sz="2400" dirty="0">
                <a:latin typeface="Times New Roman" panose="02020603050405020304" pitchFamily="18" charset="0"/>
                <a:cs typeface="Times New Roman" panose="02020603050405020304" pitchFamily="18" charset="0"/>
              </a:rPr>
              <a:t> &lt;- paste0("PC1(", round(</a:t>
            </a:r>
            <a:r>
              <a:rPr lang="en-US" altLang="zh-CN" sz="2400" dirty="0" err="1">
                <a:latin typeface="Times New Roman" panose="02020603050405020304" pitchFamily="18" charset="0"/>
                <a:cs typeface="Times New Roman" panose="02020603050405020304" pitchFamily="18" charset="0"/>
              </a:rPr>
              <a:t>gxz</a:t>
            </a:r>
            <a:r>
              <a:rPr lang="en-US" altLang="zh-CN" sz="2400" dirty="0">
                <a:latin typeface="Times New Roman" panose="02020603050405020304" pitchFamily="18" charset="0"/>
                <a:cs typeface="Times New Roman" panose="02020603050405020304" pitchFamily="18" charset="0"/>
              </a:rPr>
              <a:t>[1,2] * 100, 2), "%)")</a:t>
            </a:r>
          </a:p>
          <a:p>
            <a:r>
              <a:rPr lang="en-US" altLang="zh-CN" sz="2400" dirty="0" err="1">
                <a:latin typeface="Times New Roman" panose="02020603050405020304" pitchFamily="18" charset="0"/>
                <a:cs typeface="Times New Roman" panose="02020603050405020304" pitchFamily="18" charset="0"/>
              </a:rPr>
              <a:t>ylab</a:t>
            </a:r>
            <a:r>
              <a:rPr lang="en-US" altLang="zh-CN" sz="2400" dirty="0">
                <a:latin typeface="Times New Roman" panose="02020603050405020304" pitchFamily="18" charset="0"/>
                <a:cs typeface="Times New Roman" panose="02020603050405020304" pitchFamily="18" charset="0"/>
              </a:rPr>
              <a:t> &lt;- paste0("PC1(", round(</a:t>
            </a:r>
            <a:r>
              <a:rPr lang="en-US" altLang="zh-CN" sz="2400" dirty="0" err="1">
                <a:latin typeface="Times New Roman" panose="02020603050405020304" pitchFamily="18" charset="0"/>
                <a:cs typeface="Times New Roman" panose="02020603050405020304" pitchFamily="18" charset="0"/>
              </a:rPr>
              <a:t>gxz</a:t>
            </a:r>
            <a:r>
              <a:rPr lang="en-US" altLang="zh-CN" sz="2400" dirty="0">
                <a:latin typeface="Times New Roman" panose="02020603050405020304" pitchFamily="18" charset="0"/>
                <a:cs typeface="Times New Roman" panose="02020603050405020304" pitchFamily="18" charset="0"/>
              </a:rPr>
              <a:t>[2,2] * 100, 2), "%)")</a:t>
            </a:r>
          </a:p>
          <a:p>
            <a:r>
              <a:rPr lang="en-US" altLang="zh-CN" sz="2400" dirty="0" err="1">
                <a:latin typeface="Times New Roman" panose="02020603050405020304" pitchFamily="18" charset="0"/>
                <a:cs typeface="Times New Roman" panose="02020603050405020304" pitchFamily="18" charset="0"/>
              </a:rPr>
              <a:t>ggplot</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pca</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aes</a:t>
            </a:r>
            <a:r>
              <a:rPr lang="en-US" altLang="zh-CN" sz="2400" dirty="0">
                <a:latin typeface="Times New Roman" panose="02020603050405020304" pitchFamily="18" charset="0"/>
                <a:cs typeface="Times New Roman" panose="02020603050405020304" pitchFamily="18" charset="0"/>
              </a:rPr>
              <a:t>(x= PC1, y= PC2, color=group))+    </a:t>
            </a:r>
          </a:p>
          <a:p>
            <a:r>
              <a:rPr lang="en-US" altLang="zh-CN" sz="2400" dirty="0" err="1">
                <a:latin typeface="Times New Roman" panose="02020603050405020304" pitchFamily="18" charset="0"/>
                <a:cs typeface="Times New Roman" panose="02020603050405020304" pitchFamily="18" charset="0"/>
              </a:rPr>
              <a:t>geom_point</a:t>
            </a:r>
            <a:r>
              <a:rPr lang="en-US" altLang="zh-CN" sz="2400" dirty="0">
                <a:latin typeface="Times New Roman" panose="02020603050405020304" pitchFamily="18" charset="0"/>
                <a:cs typeface="Times New Roman" panose="02020603050405020304" pitchFamily="18" charset="0"/>
              </a:rPr>
              <a:t>(size=2)+    </a:t>
            </a:r>
          </a:p>
          <a:p>
            <a:r>
              <a:rPr lang="en-US" altLang="zh-CN" sz="2400" dirty="0" err="1">
                <a:latin typeface="Times New Roman" panose="02020603050405020304" pitchFamily="18" charset="0"/>
                <a:cs typeface="Times New Roman" panose="02020603050405020304" pitchFamily="18" charset="0"/>
              </a:rPr>
              <a:t>theme_bw</a:t>
            </a:r>
            <a:r>
              <a:rPr lang="en-US" altLang="zh-CN" sz="2400" dirty="0">
                <a:latin typeface="Times New Roman" panose="02020603050405020304" pitchFamily="18" charset="0"/>
                <a:cs typeface="Times New Roman" panose="02020603050405020304" pitchFamily="18" charset="0"/>
              </a:rPr>
              <a:t>()+    </a:t>
            </a:r>
          </a:p>
          <a:p>
            <a:r>
              <a:rPr lang="en-US" altLang="zh-CN" sz="2400" dirty="0">
                <a:latin typeface="Times New Roman" panose="02020603050405020304" pitchFamily="18" charset="0"/>
                <a:cs typeface="Times New Roman" panose="02020603050405020304" pitchFamily="18" charset="0"/>
              </a:rPr>
              <a:t>theme(</a:t>
            </a:r>
            <a:r>
              <a:rPr lang="en-US" altLang="zh-CN" sz="2400" dirty="0" err="1">
                <a:latin typeface="Times New Roman" panose="02020603050405020304" pitchFamily="18" charset="0"/>
                <a:cs typeface="Times New Roman" panose="02020603050405020304" pitchFamily="18" charset="0"/>
              </a:rPr>
              <a:t>panel.grid</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element_blank</a:t>
            </a:r>
            <a:r>
              <a:rPr lang="en-US" altLang="zh-CN" sz="2400" dirty="0">
                <a:latin typeface="Times New Roman" panose="02020603050405020304" pitchFamily="18" charset="0"/>
                <a:cs typeface="Times New Roman" panose="02020603050405020304" pitchFamily="18" charset="0"/>
              </a:rPr>
              <a:t>())+    </a:t>
            </a:r>
          </a:p>
          <a:p>
            <a:r>
              <a:rPr lang="en-US" altLang="zh-CN" sz="2400" dirty="0">
                <a:latin typeface="Times New Roman" panose="02020603050405020304" pitchFamily="18" charset="0"/>
                <a:cs typeface="Times New Roman" panose="02020603050405020304" pitchFamily="18" charset="0"/>
              </a:rPr>
              <a:t>labs(x=</a:t>
            </a:r>
            <a:r>
              <a:rPr lang="en-US" altLang="zh-CN" sz="2400" dirty="0" err="1">
                <a:latin typeface="Times New Roman" panose="02020603050405020304" pitchFamily="18" charset="0"/>
                <a:cs typeface="Times New Roman" panose="02020603050405020304" pitchFamily="18" charset="0"/>
              </a:rPr>
              <a:t>xlab,y</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ylab</a:t>
            </a:r>
            <a:r>
              <a:rPr lang="en-US" altLang="zh-CN" sz="2400" dirty="0">
                <a:latin typeface="Times New Roman" panose="02020603050405020304" pitchFamily="18" charset="0"/>
                <a:cs typeface="Times New Roman" panose="02020603050405020304" pitchFamily="18" charset="0"/>
              </a:rPr>
              <a:t>)+    </a:t>
            </a:r>
          </a:p>
          <a:p>
            <a:r>
              <a:rPr lang="en-US" altLang="zh-CN" sz="2400" dirty="0" err="1">
                <a:latin typeface="Times New Roman" panose="02020603050405020304" pitchFamily="18" charset="0"/>
                <a:cs typeface="Times New Roman" panose="02020603050405020304" pitchFamily="18" charset="0"/>
              </a:rPr>
              <a:t>stat_ellipse</a:t>
            </a:r>
            <a:r>
              <a:rPr lang="en-US" altLang="zh-CN" sz="2400" dirty="0">
                <a:latin typeface="Times New Roman" panose="02020603050405020304" pitchFamily="18" charset="0"/>
                <a:cs typeface="Times New Roman" panose="02020603050405020304" pitchFamily="18" charset="0"/>
              </a:rPr>
              <a:t>(level=0.95, </a:t>
            </a:r>
            <a:r>
              <a:rPr lang="en-US" altLang="zh-CN" sz="2400" dirty="0" err="1">
                <a:latin typeface="Times New Roman" panose="02020603050405020304" pitchFamily="18" charset="0"/>
                <a:cs typeface="Times New Roman" panose="02020603050405020304" pitchFamily="18" charset="0"/>
              </a:rPr>
              <a:t>linetype</a:t>
            </a:r>
            <a:r>
              <a:rPr lang="en-US" altLang="zh-CN" sz="2400" dirty="0">
                <a:latin typeface="Times New Roman" panose="02020603050405020304" pitchFamily="18" charset="0"/>
                <a:cs typeface="Times New Roman" panose="02020603050405020304" pitchFamily="18" charset="0"/>
              </a:rPr>
              <a:t> = 2)+</a:t>
            </a:r>
          </a:p>
          <a:p>
            <a:r>
              <a:rPr lang="en-US" altLang="zh-CN" sz="2400" dirty="0" err="1">
                <a:latin typeface="Times New Roman" panose="02020603050405020304" pitchFamily="18" charset="0"/>
                <a:cs typeface="Times New Roman" panose="02020603050405020304" pitchFamily="18" charset="0"/>
              </a:rPr>
              <a:t>scale_color_manual</a:t>
            </a:r>
            <a:r>
              <a:rPr lang="en-US" altLang="zh-CN" sz="2400" dirty="0">
                <a:latin typeface="Times New Roman" panose="02020603050405020304" pitchFamily="18" charset="0"/>
                <a:cs typeface="Times New Roman" panose="02020603050405020304" pitchFamily="18" charset="0"/>
              </a:rPr>
              <a:t>(values = c("#FF9900","#68cc99","#EF566B","#3E91D2"))</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35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1E21731-4925-303C-03A1-A745C0BAD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381" y="192707"/>
            <a:ext cx="6923058" cy="6472585"/>
          </a:xfrm>
          <a:prstGeom prst="rect">
            <a:avLst/>
          </a:prstGeom>
        </p:spPr>
      </p:pic>
    </p:spTree>
    <p:extLst>
      <p:ext uri="{BB962C8B-B14F-4D97-AF65-F5344CB8AC3E}">
        <p14:creationId xmlns:p14="http://schemas.microsoft.com/office/powerpoint/2010/main" val="149454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DE9598-0064-A0FF-2ECA-67524ACF97DF}"/>
              </a:ext>
            </a:extLst>
          </p:cNvPr>
          <p:cNvSpPr>
            <a:spLocks noGrp="1"/>
          </p:cNvSpPr>
          <p:nvPr>
            <p:ph type="title"/>
          </p:nvPr>
        </p:nvSpPr>
        <p:spPr/>
        <p:txBody>
          <a:bodyPr/>
          <a:lstStyle/>
          <a:p>
            <a:r>
              <a:rPr lang="en-US" altLang="zh-CN" dirty="0"/>
              <a:t>ADMIXTURE</a:t>
            </a:r>
            <a:r>
              <a:rPr lang="zh-CN" altLang="en-US" dirty="0"/>
              <a:t>用于基于模型的估计无亲缘关系个体的祖先。</a:t>
            </a:r>
          </a:p>
        </p:txBody>
      </p:sp>
      <p:sp>
        <p:nvSpPr>
          <p:cNvPr id="3" name="内容占位符 2">
            <a:extLst>
              <a:ext uri="{FF2B5EF4-FFF2-40B4-BE49-F238E27FC236}">
                <a16:creationId xmlns:a16="http://schemas.microsoft.com/office/drawing/2014/main" id="{7102B94B-97DE-0F73-CB8A-283241EE51F8}"/>
              </a:ext>
            </a:extLst>
          </p:cNvPr>
          <p:cNvSpPr>
            <a:spLocks noGrp="1"/>
          </p:cNvSpPr>
          <p:nvPr>
            <p:ph idx="1"/>
          </p:nvPr>
        </p:nvSpPr>
        <p:spPr/>
        <p:txBody>
          <a:bodyPr/>
          <a:lstStyle/>
          <a:p>
            <a:r>
              <a:rPr lang="en-US" altLang="zh-CN" dirty="0"/>
              <a:t>ADMIXTURE is used for model-based estimation of ancestry in unrelated individuals.</a:t>
            </a:r>
          </a:p>
          <a:p>
            <a:endParaRPr lang="en-US" altLang="zh-CN" dirty="0"/>
          </a:p>
          <a:p>
            <a:endParaRPr lang="zh-CN" altLang="en-US" dirty="0"/>
          </a:p>
        </p:txBody>
      </p:sp>
      <p:pic>
        <p:nvPicPr>
          <p:cNvPr id="5" name="图片 4">
            <a:extLst>
              <a:ext uri="{FF2B5EF4-FFF2-40B4-BE49-F238E27FC236}">
                <a16:creationId xmlns:a16="http://schemas.microsoft.com/office/drawing/2014/main" id="{D01E3781-3BDE-2A06-D254-A750B8FA5B65}"/>
              </a:ext>
            </a:extLst>
          </p:cNvPr>
          <p:cNvPicPr>
            <a:picLocks noChangeAspect="1"/>
          </p:cNvPicPr>
          <p:nvPr/>
        </p:nvPicPr>
        <p:blipFill>
          <a:blip r:embed="rId2"/>
          <a:stretch>
            <a:fillRect/>
          </a:stretch>
        </p:blipFill>
        <p:spPr>
          <a:xfrm>
            <a:off x="1658201" y="3064355"/>
            <a:ext cx="8503890" cy="3357677"/>
          </a:xfrm>
          <a:prstGeom prst="rect">
            <a:avLst/>
          </a:prstGeom>
        </p:spPr>
      </p:pic>
    </p:spTree>
    <p:extLst>
      <p:ext uri="{BB962C8B-B14F-4D97-AF65-F5344CB8AC3E}">
        <p14:creationId xmlns:p14="http://schemas.microsoft.com/office/powerpoint/2010/main" val="111821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0182FD-032D-43C0-5072-4C9286EB0B30}"/>
              </a:ext>
            </a:extLst>
          </p:cNvPr>
          <p:cNvSpPr>
            <a:spLocks noGrp="1"/>
          </p:cNvSpPr>
          <p:nvPr>
            <p:ph type="title"/>
          </p:nvPr>
        </p:nvSpPr>
        <p:spPr/>
        <p:txBody>
          <a:bodyPr/>
          <a:lstStyle/>
          <a:p>
            <a:r>
              <a:rPr lang="en-US" altLang="zh-CN" dirty="0"/>
              <a:t>Admixture</a:t>
            </a:r>
            <a:endParaRPr lang="zh-CN" altLang="en-US" dirty="0"/>
          </a:p>
        </p:txBody>
      </p:sp>
      <p:sp>
        <p:nvSpPr>
          <p:cNvPr id="3" name="内容占位符 2">
            <a:extLst>
              <a:ext uri="{FF2B5EF4-FFF2-40B4-BE49-F238E27FC236}">
                <a16:creationId xmlns:a16="http://schemas.microsoft.com/office/drawing/2014/main" id="{37FAE7C9-F203-730F-B931-6687FA033281}"/>
              </a:ext>
            </a:extLst>
          </p:cNvPr>
          <p:cNvSpPr>
            <a:spLocks noGrp="1"/>
          </p:cNvSpPr>
          <p:nvPr>
            <p:ph idx="1"/>
          </p:nvPr>
        </p:nvSpPr>
        <p:spPr>
          <a:xfrm>
            <a:off x="327102" y="1825625"/>
            <a:ext cx="11026698" cy="4351338"/>
          </a:xfrm>
        </p:spPr>
        <p:txBody>
          <a:bodyPr>
            <a:normAutofit/>
          </a:bodyPr>
          <a:lstStyle/>
          <a:p>
            <a:r>
              <a:rPr lang="en-US" altLang="zh-CN" dirty="0">
                <a:latin typeface="Times New Roman" panose="02020603050405020304" pitchFamily="18" charset="0"/>
                <a:cs typeface="Times New Roman" panose="02020603050405020304" pitchFamily="18" charset="0"/>
              </a:rPr>
              <a:t>for K in `seq 1 4`; do  admixture --cv </a:t>
            </a:r>
            <a:r>
              <a:rPr lang="en-US" altLang="zh-CN" dirty="0" err="1">
                <a:latin typeface="Times New Roman" panose="02020603050405020304" pitchFamily="18" charset="0"/>
                <a:cs typeface="Times New Roman" panose="02020603050405020304" pitchFamily="18" charset="0"/>
              </a:rPr>
              <a:t>workshop.bed</a:t>
            </a:r>
            <a:r>
              <a:rPr lang="en-US" altLang="zh-CN" dirty="0">
                <a:latin typeface="Times New Roman" panose="02020603050405020304" pitchFamily="18" charset="0"/>
                <a:cs typeface="Times New Roman" panose="02020603050405020304" pitchFamily="18" charset="0"/>
              </a:rPr>
              <a:t> $K  -j5 |tee log${K}.out; done</a:t>
            </a:r>
          </a:p>
          <a:p>
            <a:r>
              <a:rPr lang="en-US" altLang="zh-CN" i="1" dirty="0">
                <a:solidFill>
                  <a:schemeClr val="bg1">
                    <a:lumMod val="50000"/>
                  </a:schemeClr>
                </a:solidFill>
                <a:latin typeface="Times New Roman" panose="02020603050405020304" pitchFamily="18" charset="0"/>
                <a:cs typeface="Times New Roman" panose="02020603050405020304" pitchFamily="18" charset="0"/>
              </a:rPr>
              <a:t># </a:t>
            </a:r>
            <a:r>
              <a:rPr lang="en-US" altLang="zh-CN" i="1" dirty="0">
                <a:solidFill>
                  <a:srgbClr val="FF0000"/>
                </a:solidFill>
                <a:latin typeface="Times New Roman" panose="02020603050405020304" pitchFamily="18" charset="0"/>
                <a:cs typeface="Times New Roman" panose="02020603050405020304" pitchFamily="18" charset="0"/>
              </a:rPr>
              <a:t>Download these 4 files to your Desktop</a:t>
            </a:r>
          </a:p>
          <a:p>
            <a:r>
              <a:rPr lang="en-US" altLang="zh-CN" dirty="0">
                <a:solidFill>
                  <a:srgbClr val="FF0000"/>
                </a:solidFill>
                <a:latin typeface="Times New Roman" panose="02020603050405020304" pitchFamily="18" charset="0"/>
                <a:cs typeface="Times New Roman" panose="02020603050405020304" pitchFamily="18" charset="0"/>
              </a:rPr>
              <a:t>workshop.2.Q </a:t>
            </a:r>
            <a:r>
              <a:rPr lang="en-US" altLang="zh-CN" dirty="0">
                <a:latin typeface="Times New Roman" panose="02020603050405020304" pitchFamily="18" charset="0"/>
                <a:cs typeface="Times New Roman" panose="02020603050405020304" pitchFamily="18" charset="0"/>
              </a:rPr>
              <a:t>.</a:t>
            </a:r>
          </a:p>
          <a:p>
            <a:r>
              <a:rPr lang="en-US" altLang="zh-CN" dirty="0">
                <a:solidFill>
                  <a:srgbClr val="FF0000"/>
                </a:solidFill>
                <a:latin typeface="Times New Roman" panose="02020603050405020304" pitchFamily="18" charset="0"/>
                <a:cs typeface="Times New Roman" panose="02020603050405020304" pitchFamily="18" charset="0"/>
              </a:rPr>
              <a:t>workshop.3.Q</a:t>
            </a:r>
            <a:r>
              <a:rPr lang="en-US" altLang="zh-CN" dirty="0">
                <a:latin typeface="Times New Roman" panose="02020603050405020304" pitchFamily="18" charset="0"/>
                <a:cs typeface="Times New Roman" panose="02020603050405020304" pitchFamily="18" charset="0"/>
              </a:rPr>
              <a:t> .</a:t>
            </a:r>
          </a:p>
          <a:p>
            <a:r>
              <a:rPr lang="en-US" altLang="zh-CN" dirty="0">
                <a:solidFill>
                  <a:srgbClr val="FF0000"/>
                </a:solidFill>
                <a:latin typeface="Times New Roman" panose="02020603050405020304" pitchFamily="18" charset="0"/>
                <a:cs typeface="Times New Roman" panose="02020603050405020304" pitchFamily="18" charset="0"/>
              </a:rPr>
              <a:t>workshop.4.Q</a:t>
            </a:r>
            <a:r>
              <a:rPr lang="en-US" altLang="zh-CN" dirty="0">
                <a:latin typeface="Times New Roman" panose="02020603050405020304" pitchFamily="18" charset="0"/>
                <a:cs typeface="Times New Roman" panose="02020603050405020304" pitchFamily="18" charset="0"/>
              </a:rPr>
              <a:t> .</a:t>
            </a:r>
          </a:p>
          <a:p>
            <a:r>
              <a:rPr lang="en-US" altLang="zh-CN" dirty="0" err="1">
                <a:solidFill>
                  <a:srgbClr val="FF0000"/>
                </a:solidFill>
                <a:latin typeface="Times New Roman" panose="02020603050405020304" pitchFamily="18" charset="0"/>
                <a:cs typeface="Times New Roman" panose="02020603050405020304" pitchFamily="18" charset="0"/>
              </a:rPr>
              <a:t>workshop.fam</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31888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6306</TotalTime>
  <Words>1322</Words>
  <Application>Microsoft Office PowerPoint</Application>
  <PresentationFormat>宽屏</PresentationFormat>
  <Paragraphs>86</Paragraphs>
  <Slides>21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-apple-system</vt:lpstr>
      <vt:lpstr>等线</vt:lpstr>
      <vt:lpstr>等线 Light</vt:lpstr>
      <vt:lpstr>宋体</vt:lpstr>
      <vt:lpstr>Arial</vt:lpstr>
      <vt:lpstr>Times New Roman</vt:lpstr>
      <vt:lpstr>Office 主题​​</vt:lpstr>
      <vt:lpstr>Plink   PCA   Admixture</vt:lpstr>
      <vt:lpstr>From: Persistent Gene Flow Suggests an Absence of Reproductive Isolation in an African Antelope Speciation Model</vt:lpstr>
      <vt:lpstr>What is plink, PCA, Admixture?</vt:lpstr>
      <vt:lpstr>PowerPoint 演示文稿</vt:lpstr>
      <vt:lpstr>Plink do PCA</vt:lpstr>
      <vt:lpstr>Rstudio </vt:lpstr>
      <vt:lpstr>PowerPoint 演示文稿</vt:lpstr>
      <vt:lpstr>ADMIXTURE用于基于模型的估计无亲缘关系个体的祖先。</vt:lpstr>
      <vt:lpstr>Admixture</vt:lpstr>
      <vt:lpstr>PowerPoint 演示文稿</vt:lpstr>
      <vt:lpstr>Fastsimcoal v2.8</vt:lpstr>
      <vt:lpstr>PowerPoint 演示文稿</vt:lpstr>
      <vt:lpstr>Copy data</vt:lpstr>
      <vt:lpstr>PowerPoint 演示文稿</vt:lpstr>
      <vt:lpstr>PowerPoint 演示文稿</vt:lpstr>
      <vt:lpstr>PowerPoint 演示文稿</vt:lpstr>
      <vt:lpstr>Fastsimcoal</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TianQIn Wu</dc:creator>
  <cp:lastModifiedBy>TianQIn Wu</cp:lastModifiedBy>
  <cp:revision>16</cp:revision>
  <dcterms:created xsi:type="dcterms:W3CDTF">2025-01-03T23:59:06Z</dcterms:created>
  <dcterms:modified xsi:type="dcterms:W3CDTF">2025-01-10T03:35:44Z</dcterms:modified>
</cp:coreProperties>
</file>