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3"/>
    <p:sldId id="555" r:id="rId4"/>
    <p:sldId id="554" r:id="rId5"/>
    <p:sldId id="556" r:id="rId6"/>
    <p:sldId id="557" r:id="rId7"/>
    <p:sldId id="473" r:id="rId8"/>
    <p:sldId id="474" r:id="rId9"/>
    <p:sldId id="480" r:id="rId10"/>
    <p:sldId id="475" r:id="rId11"/>
    <p:sldId id="476" r:id="rId12"/>
    <p:sldId id="377" r:id="rId13"/>
    <p:sldId id="309" r:id="rId14"/>
    <p:sldId id="341" r:id="rId15"/>
    <p:sldId id="343" r:id="rId16"/>
    <p:sldId id="344" r:id="rId17"/>
    <p:sldId id="345" r:id="rId18"/>
    <p:sldId id="346" r:id="rId19"/>
    <p:sldId id="481" r:id="rId20"/>
    <p:sldId id="482" r:id="rId21"/>
    <p:sldId id="350" r:id="rId22"/>
    <p:sldId id="351" r:id="rId23"/>
    <p:sldId id="401" r:id="rId24"/>
    <p:sldId id="402" r:id="rId26"/>
    <p:sldId id="403" r:id="rId27"/>
    <p:sldId id="406" r:id="rId28"/>
    <p:sldId id="407" r:id="rId29"/>
    <p:sldId id="560" r:id="rId30"/>
    <p:sldId id="561" r:id="rId31"/>
    <p:sldId id="562" r:id="rId32"/>
    <p:sldId id="563" r:id="rId33"/>
    <p:sldId id="564" r:id="rId34"/>
    <p:sldId id="565" r:id="rId35"/>
    <p:sldId id="566" r:id="rId36"/>
    <p:sldId id="567" r:id="rId37"/>
    <p:sldId id="568" r:id="rId38"/>
    <p:sldId id="569" r:id="rId39"/>
    <p:sldId id="570" r:id="rId40"/>
    <p:sldId id="572" r:id="rId41"/>
    <p:sldId id="326" r:id="rId42"/>
    <p:sldId id="330" r:id="rId43"/>
  </p:sldIdLst>
  <p:sldSz cx="12192000" cy="6858000"/>
  <p:notesSz cx="6858000" cy="9144000"/>
  <p:custDataLst>
    <p:tags r:id="rId4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张 景航" initials="张"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47" autoAdjust="0"/>
    <p:restoredTop sz="94660"/>
  </p:normalViewPr>
  <p:slideViewPr>
    <p:cSldViewPr snapToObjects="1" showGuides="1">
      <p:cViewPr varScale="1">
        <p:scale>
          <a:sx n="71" d="100"/>
          <a:sy n="71" d="100"/>
        </p:scale>
        <p:origin x="944" y="5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424"/>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8" Type="http://schemas.openxmlformats.org/officeDocument/2006/relationships/tags" Target="tags/tag7.xml"/><Relationship Id="rId47" Type="http://schemas.openxmlformats.org/officeDocument/2006/relationships/commentAuthors" Target="commentAuthors.xml"/><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notesMaster" Target="notesMasters/notesMaster1.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9AEC9E-3686-014D-B7AB-587C2D17372B}"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D1CC66-81C7-2B44-9707-B0B96792241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CA755-97D2-4250-A50D-C20C6E6A9C6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264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hart Placeholder 3"/>
          <p:cNvSpPr>
            <a:spLocks noGrp="1"/>
          </p:cNvSpPr>
          <p:nvPr>
            <p:ph type="ch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smtClean="0"/>
            </a:lvl1pPr>
          </a:lstStyle>
          <a:p>
            <a:fld id="{9C578051-1AC2-1642-A8F1-E607CCAAF877}"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1DA50A68-5C6D-9941-A0BE-33C36F1B005F}"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97600" y="1600200"/>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93367"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93367"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1DA50A68-5C6D-9941-A0BE-33C36F1B005F}"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A50A68-5C6D-9941-A0BE-33C36F1B005F}"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A50A68-5C6D-9941-A0BE-33C36F1B005F}"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0"/>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09600" y="1435100"/>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1DA50A68-5C6D-9941-A0BE-33C36F1B005F}"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0B1925-2E6E-C84A-B6AC-7B0DB57C6C6A}"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A50A68-5C6D-9941-A0BE-33C36F1B005F}" type="datetimeFigureOut">
              <a:rPr lang="en-US" smtClean="0"/>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B1925-2E6E-C84A-B6AC-7B0DB57C6C6A}"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panose="020B0604020202020204"/>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panose="020B0604020202020204"/>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panose="020B0604020202020204"/>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xml"/><Relationship Id="rId7" Type="http://schemas.openxmlformats.org/officeDocument/2006/relationships/image" Target="../media/image19.png"/><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0" Type="http://schemas.openxmlformats.org/officeDocument/2006/relationships/notesSlide" Target="../notesSlides/notesSlide1.xml"/><Relationship Id="rId1"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4.png"/><Relationship Id="rId1" Type="http://schemas.openxmlformats.org/officeDocument/2006/relationships/image" Target="../media/image23.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29.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3.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4.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6.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7.jpeg"/><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400" y="1697355"/>
            <a:ext cx="12217400" cy="1960245"/>
          </a:xfrm>
        </p:spPr>
        <p:txBody>
          <a:bodyPr>
            <a:normAutofit fontScale="90000"/>
          </a:bodyPr>
          <a:lstStyle/>
          <a:p>
            <a:r>
              <a:rPr lang="en-US" altLang="zh-CN" dirty="0" smtClean="0"/>
              <a:t>Workshop on Molecular Systematics</a:t>
            </a:r>
            <a:br>
              <a:rPr lang="en-US" altLang="zh-CN" dirty="0" smtClean="0"/>
            </a:br>
            <a:r>
              <a:rPr lang="en-US" altLang="zh-CN" dirty="0" smtClean="0"/>
              <a:t> and </a:t>
            </a:r>
            <a:br>
              <a:rPr lang="en-US" altLang="zh-CN" dirty="0" smtClean="0"/>
            </a:br>
            <a:r>
              <a:rPr lang="en-US" altLang="zh-CN" dirty="0" smtClean="0"/>
              <a:t>Evolution</a:t>
            </a:r>
            <a:endParaRPr lang="en-US" altLang="zh-CN" dirty="0" smtClean="0"/>
          </a:p>
        </p:txBody>
      </p:sp>
      <p:sp>
        <p:nvSpPr>
          <p:cNvPr id="3" name="Subtitle 2"/>
          <p:cNvSpPr>
            <a:spLocks noGrp="1"/>
          </p:cNvSpPr>
          <p:nvPr>
            <p:ph type="subTitle" idx="1"/>
          </p:nvPr>
        </p:nvSpPr>
        <p:spPr/>
        <p:txBody>
          <a:bodyPr/>
          <a:lstStyle/>
          <a:p>
            <a:r>
              <a:rPr lang="en-US" dirty="0" smtClean="0"/>
              <a:t>Jan 12 - 16, 2026</a:t>
            </a:r>
            <a:endParaRPr lang="en-US" dirty="0" smtClean="0"/>
          </a:p>
          <a:p>
            <a:r>
              <a:rPr lang="en-US" dirty="0" smtClean="0"/>
              <a:t>Lingang, Shanghai</a:t>
            </a:r>
            <a:endParaRPr lang="en-US" dirty="0"/>
          </a:p>
        </p:txBody>
      </p:sp>
      <p:pic>
        <p:nvPicPr>
          <p:cNvPr id="4" name="Picture 3" descr="labtitle.png"/>
          <p:cNvPicPr>
            <a:picLocks noChangeAspect="1"/>
          </p:cNvPicPr>
          <p:nvPr/>
        </p:nvPicPr>
        <p:blipFill>
          <a:blip r:embed="rId1"/>
          <a:stretch>
            <a:fillRect/>
          </a:stretch>
        </p:blipFill>
        <p:spPr>
          <a:xfrm>
            <a:off x="-1" y="0"/>
            <a:ext cx="12192001" cy="8720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335" dirty="0" smtClean="0">
                <a:latin typeface="Times New Roman" panose="02020603050405020304"/>
                <a:ea typeface="+mn-ea"/>
                <a:cs typeface="Times New Roman" panose="02020603050405020304"/>
              </a:rPr>
              <a:t>Reasons for inconsistent results</a:t>
            </a:r>
            <a:endParaRPr lang="en-US" sz="5335" dirty="0">
              <a:latin typeface="Times New Roman" panose="02020603050405020304"/>
              <a:ea typeface="+mn-ea"/>
              <a:cs typeface="Times New Roman" panose="02020603050405020304"/>
            </a:endParaRPr>
          </a:p>
        </p:txBody>
      </p:sp>
      <p:sp>
        <p:nvSpPr>
          <p:cNvPr id="3" name="Content Placeholder 2"/>
          <p:cNvSpPr>
            <a:spLocks noGrp="1"/>
          </p:cNvSpPr>
          <p:nvPr>
            <p:ph idx="1"/>
          </p:nvPr>
        </p:nvSpPr>
        <p:spPr/>
        <p:txBody>
          <a:bodyPr>
            <a:normAutofit fontScale="90000" lnSpcReduction="20000"/>
          </a:bodyPr>
          <a:lstStyle/>
          <a:p>
            <a:pPr>
              <a:spcAft>
                <a:spcPts val="1200"/>
              </a:spcAft>
            </a:pPr>
            <a:r>
              <a:rPr lang="en-US" sz="3465" dirty="0" smtClean="0">
                <a:latin typeface="Times New Roman" panose="02020603050405020304"/>
                <a:cs typeface="Times New Roman" panose="02020603050405020304"/>
              </a:rPr>
              <a:t>Sampling error (characters and taxa)</a:t>
            </a:r>
            <a:endParaRPr lang="en-US" sz="3465" dirty="0" smtClean="0">
              <a:latin typeface="Times New Roman" panose="02020603050405020304"/>
              <a:cs typeface="Times New Roman" panose="02020603050405020304"/>
            </a:endParaRPr>
          </a:p>
          <a:p>
            <a:pPr>
              <a:spcAft>
                <a:spcPts val="1200"/>
              </a:spcAft>
            </a:pPr>
            <a:r>
              <a:rPr lang="en-US" sz="3465" dirty="0" smtClean="0">
                <a:latin typeface="Times New Roman" panose="02020603050405020304"/>
                <a:cs typeface="Times New Roman" panose="02020603050405020304"/>
              </a:rPr>
              <a:t>Systematic error (</a:t>
            </a:r>
            <a:r>
              <a:rPr lang="en-US" sz="2935" dirty="0" smtClean="0">
                <a:latin typeface="Times New Roman" panose="02020603050405020304"/>
                <a:cs typeface="Times New Roman" panose="02020603050405020304"/>
              </a:rPr>
              <a:t>model misspecification)</a:t>
            </a:r>
            <a:endParaRPr lang="en-US" sz="29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Long branch attraction</a:t>
            </a:r>
            <a:endParaRPr lang="en-US" sz="25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Base compositional bias</a:t>
            </a:r>
            <a:endParaRPr lang="en-US" sz="253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Heterotachy (variation in rate of change)</a:t>
            </a:r>
            <a:endParaRPr lang="en-US" sz="2535" dirty="0" smtClean="0">
              <a:latin typeface="Times New Roman" panose="02020603050405020304"/>
              <a:cs typeface="Times New Roman" panose="02020603050405020304"/>
            </a:endParaRPr>
          </a:p>
          <a:p>
            <a:pPr marL="342900" lvl="1" indent="-342900">
              <a:spcAft>
                <a:spcPts val="1200"/>
              </a:spcAft>
              <a:buFont typeface="Arial" panose="020B0604020202020204"/>
              <a:buChar char="•"/>
            </a:pPr>
            <a:r>
              <a:rPr lang="en-US" sz="3465" dirty="0" smtClean="0">
                <a:latin typeface="Times New Roman" panose="02020603050405020304"/>
                <a:cs typeface="Times New Roman" panose="02020603050405020304"/>
              </a:rPr>
              <a:t>Gene tree vs. species tree</a:t>
            </a:r>
            <a:endParaRPr lang="en-US" sz="3465" dirty="0" smtClean="0">
              <a:latin typeface="Times New Roman" panose="02020603050405020304"/>
              <a:cs typeface="Times New Roman" panose="02020603050405020304"/>
            </a:endParaRPr>
          </a:p>
          <a:p>
            <a:pPr lvl="2">
              <a:spcAft>
                <a:spcPts val="1200"/>
              </a:spcAft>
            </a:pPr>
            <a:r>
              <a:rPr lang="en-US" sz="2535" dirty="0" smtClean="0">
                <a:latin typeface="Times New Roman" panose="02020603050405020304"/>
                <a:cs typeface="Times New Roman" panose="02020603050405020304"/>
              </a:rPr>
              <a:t>Incomplete lineage sorting</a:t>
            </a:r>
            <a:endParaRPr lang="en-US" sz="2535" dirty="0" smtClean="0">
              <a:latin typeface="Times New Roman" panose="02020603050405020304"/>
              <a:cs typeface="Times New Roman" panose="02020603050405020304"/>
            </a:endParaRPr>
          </a:p>
          <a:p>
            <a:pPr lvl="2">
              <a:spcAft>
                <a:spcPts val="1200"/>
              </a:spcAft>
            </a:pPr>
            <a:r>
              <a:rPr lang="en-US" sz="2535" dirty="0" err="1" smtClean="0">
                <a:latin typeface="Times New Roman" panose="02020603050405020304"/>
                <a:cs typeface="Times New Roman" panose="02020603050405020304"/>
              </a:rPr>
              <a:t>Paralogy</a:t>
            </a:r>
            <a:endParaRPr lang="en-US" sz="2535" dirty="0" smtClean="0">
              <a:latin typeface="Times New Roman" panose="02020603050405020304"/>
              <a:cs typeface="Times New Roman" panose="02020603050405020304"/>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ChangeArrowheads="1"/>
          </p:cNvSpPr>
          <p:nvPr/>
        </p:nvSpPr>
        <p:spPr bwMode="auto">
          <a:xfrm>
            <a:off x="914400" y="-635"/>
            <a:ext cx="10363200" cy="991235"/>
          </a:xfrm>
          <a:prstGeom prst="rect">
            <a:avLst/>
          </a:prstGeom>
          <a:noFill/>
          <a:ln w="9525">
            <a:noFill/>
            <a:miter lim="800000"/>
          </a:ln>
          <a:effectLst/>
        </p:spPr>
        <p:txBody>
          <a:bodyPr anchor="ctr"/>
          <a:lstStyle/>
          <a:p>
            <a:pPr algn="ctr" eaLnBrk="1" hangingPunct="1"/>
            <a:r>
              <a:rPr lang="en-US" altLang="zh-CN" sz="5865" dirty="0" smtClean="0">
                <a:solidFill>
                  <a:schemeClr val="tx2"/>
                </a:solidFill>
              </a:rPr>
              <a:t>Null model of phylogenetics</a:t>
            </a:r>
            <a:endParaRPr lang="en-US" sz="5865" dirty="0">
              <a:solidFill>
                <a:schemeClr val="tx2"/>
              </a:solidFill>
            </a:endParaRPr>
          </a:p>
        </p:txBody>
      </p:sp>
      <p:sp>
        <p:nvSpPr>
          <p:cNvPr id="62467" name="Rectangle 3"/>
          <p:cNvSpPr>
            <a:spLocks noChangeArrowheads="1"/>
          </p:cNvSpPr>
          <p:nvPr/>
        </p:nvSpPr>
        <p:spPr bwMode="auto">
          <a:xfrm>
            <a:off x="5181600" y="1274233"/>
            <a:ext cx="6705600" cy="5812367"/>
          </a:xfrm>
          <a:prstGeom prst="rect">
            <a:avLst/>
          </a:prstGeom>
          <a:noFill/>
          <a:ln w="9525">
            <a:noFill/>
            <a:miter lim="800000"/>
          </a:ln>
          <a:effectLst/>
        </p:spPr>
        <p:txBody>
          <a:bodyPr/>
          <a:lstStyle/>
          <a:p>
            <a:pPr marL="342900" indent="-342900" eaLnBrk="1" hangingPunct="1">
              <a:lnSpc>
                <a:spcPct val="90000"/>
              </a:lnSpc>
              <a:spcBef>
                <a:spcPct val="20000"/>
              </a:spcBef>
              <a:buFontTx/>
              <a:buChar char="•"/>
            </a:pPr>
            <a:r>
              <a:rPr lang="en-US" sz="2400" dirty="0"/>
              <a:t>Topology and branch length</a:t>
            </a:r>
            <a:endParaRPr lang="en-US" sz="2400" dirty="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smtClean="0"/>
          </a:p>
          <a:p>
            <a:pPr marL="342900" indent="-342900" eaLnBrk="1" hangingPunct="1">
              <a:lnSpc>
                <a:spcPct val="90000"/>
              </a:lnSpc>
              <a:spcBef>
                <a:spcPct val="20000"/>
              </a:spcBef>
              <a:buFontTx/>
              <a:buChar char="•"/>
            </a:pPr>
            <a:endParaRPr lang="en-US" sz="2400" dirty="0"/>
          </a:p>
          <a:p>
            <a:pPr marL="342900" indent="-342900" eaLnBrk="1" hangingPunct="1">
              <a:lnSpc>
                <a:spcPct val="90000"/>
              </a:lnSpc>
              <a:spcBef>
                <a:spcPct val="20000"/>
              </a:spcBef>
              <a:buFontTx/>
              <a:buChar char="•"/>
            </a:pPr>
            <a:r>
              <a:rPr lang="en-US" sz="2400" dirty="0"/>
              <a:t>Substitution matrix</a:t>
            </a:r>
            <a:endParaRPr lang="en-US" sz="2400" dirty="0"/>
          </a:p>
          <a:p>
            <a:pPr marL="342900" indent="-342900" eaLnBrk="1" hangingPunct="1">
              <a:lnSpc>
                <a:spcPct val="90000"/>
              </a:lnSpc>
              <a:spcBef>
                <a:spcPct val="20000"/>
              </a:spcBef>
            </a:pPr>
            <a:r>
              <a:rPr lang="en-US" sz="2400" dirty="0"/>
              <a:t>     </a:t>
            </a:r>
            <a:r>
              <a:rPr lang="en-US" sz="2135" dirty="0" err="1"/>
              <a:t>r</a:t>
            </a:r>
            <a:r>
              <a:rPr lang="en-US" sz="2135" baseline="-25000" dirty="0" err="1"/>
              <a:t>TC</a:t>
            </a:r>
            <a:r>
              <a:rPr lang="en-US" sz="2135" dirty="0"/>
              <a:t> (= </a:t>
            </a:r>
            <a:r>
              <a:rPr lang="en-US" sz="2135" dirty="0" err="1"/>
              <a:t>r</a:t>
            </a:r>
            <a:r>
              <a:rPr lang="en-US" sz="2135" baseline="-25000" dirty="0" err="1"/>
              <a:t>CT</a:t>
            </a:r>
            <a:r>
              <a:rPr lang="en-US" sz="2135" dirty="0"/>
              <a:t>), </a:t>
            </a:r>
            <a:r>
              <a:rPr lang="en-US" sz="2135" dirty="0" err="1"/>
              <a:t>r</a:t>
            </a:r>
            <a:r>
              <a:rPr lang="en-US" sz="2135" baseline="-25000" dirty="0" err="1"/>
              <a:t>TA</a:t>
            </a:r>
            <a:r>
              <a:rPr lang="en-US" sz="2135" dirty="0"/>
              <a:t> (= </a:t>
            </a:r>
            <a:r>
              <a:rPr lang="en-US" sz="2135" dirty="0" err="1"/>
              <a:t>r</a:t>
            </a:r>
            <a:r>
              <a:rPr lang="en-US" sz="2135" baseline="-25000" dirty="0" err="1"/>
              <a:t>AT</a:t>
            </a:r>
            <a:r>
              <a:rPr lang="en-US" sz="2135" dirty="0"/>
              <a:t>), </a:t>
            </a:r>
            <a:r>
              <a:rPr lang="en-US" sz="2135" dirty="0" err="1"/>
              <a:t>r</a:t>
            </a:r>
            <a:r>
              <a:rPr lang="en-US" sz="2135" baseline="-25000" dirty="0" err="1"/>
              <a:t>TG</a:t>
            </a:r>
            <a:r>
              <a:rPr lang="en-US" sz="2135" dirty="0"/>
              <a:t> (= </a:t>
            </a:r>
            <a:r>
              <a:rPr lang="en-US" sz="2135" dirty="0" err="1"/>
              <a:t>r</a:t>
            </a:r>
            <a:r>
              <a:rPr lang="en-US" sz="2135" baseline="-25000" dirty="0" err="1"/>
              <a:t>GT</a:t>
            </a:r>
            <a:r>
              <a:rPr lang="en-US" sz="2135" dirty="0"/>
              <a:t>)</a:t>
            </a:r>
            <a:endParaRPr lang="en-US" sz="2135" dirty="0"/>
          </a:p>
          <a:p>
            <a:pPr marL="342900" indent="-342900" eaLnBrk="1" hangingPunct="1">
              <a:lnSpc>
                <a:spcPct val="90000"/>
              </a:lnSpc>
              <a:spcBef>
                <a:spcPct val="20000"/>
              </a:spcBef>
            </a:pPr>
            <a:r>
              <a:rPr lang="en-US" sz="2135" dirty="0"/>
              <a:t>       </a:t>
            </a:r>
            <a:r>
              <a:rPr lang="en-US" sz="2135" dirty="0" err="1"/>
              <a:t>r</a:t>
            </a:r>
            <a:r>
              <a:rPr lang="en-US" sz="2135" baseline="-25000" dirty="0" err="1"/>
              <a:t>CA</a:t>
            </a:r>
            <a:r>
              <a:rPr lang="en-US" sz="2135" dirty="0"/>
              <a:t> (= </a:t>
            </a:r>
            <a:r>
              <a:rPr lang="en-US" sz="2135" dirty="0" err="1"/>
              <a:t>r</a:t>
            </a:r>
            <a:r>
              <a:rPr lang="en-US" sz="2135" baseline="-25000" dirty="0" err="1"/>
              <a:t>AC</a:t>
            </a:r>
            <a:r>
              <a:rPr lang="en-US" sz="2135" dirty="0"/>
              <a:t>), </a:t>
            </a:r>
            <a:r>
              <a:rPr lang="en-US" sz="2135" dirty="0" err="1"/>
              <a:t>r</a:t>
            </a:r>
            <a:r>
              <a:rPr lang="en-US" sz="2135" baseline="-25000" dirty="0" err="1"/>
              <a:t>CG</a:t>
            </a:r>
            <a:r>
              <a:rPr lang="en-US" sz="2135" dirty="0"/>
              <a:t> (= </a:t>
            </a:r>
            <a:r>
              <a:rPr lang="en-US" sz="2135" dirty="0" err="1"/>
              <a:t>r</a:t>
            </a:r>
            <a:r>
              <a:rPr lang="en-US" sz="2135" baseline="-25000" dirty="0" err="1"/>
              <a:t>GC</a:t>
            </a:r>
            <a:r>
              <a:rPr lang="en-US" sz="2135" dirty="0"/>
              <a:t>)</a:t>
            </a:r>
            <a:endParaRPr lang="en-US" sz="2135" dirty="0"/>
          </a:p>
          <a:p>
            <a:pPr marL="342900" indent="-342900" eaLnBrk="1" hangingPunct="1">
              <a:lnSpc>
                <a:spcPct val="90000"/>
              </a:lnSpc>
              <a:spcBef>
                <a:spcPct val="20000"/>
              </a:spcBef>
            </a:pPr>
            <a:r>
              <a:rPr lang="en-US" sz="2135" dirty="0"/>
              <a:t>       </a:t>
            </a:r>
            <a:r>
              <a:rPr lang="en-US" sz="2135" dirty="0" err="1"/>
              <a:t>r</a:t>
            </a:r>
            <a:r>
              <a:rPr lang="en-US" sz="2135" baseline="-25000" dirty="0" err="1"/>
              <a:t>AG</a:t>
            </a:r>
            <a:r>
              <a:rPr lang="en-US" sz="2135" dirty="0"/>
              <a:t> (= </a:t>
            </a:r>
            <a:r>
              <a:rPr lang="en-US" sz="2135" dirty="0" err="1"/>
              <a:t>r</a:t>
            </a:r>
            <a:r>
              <a:rPr lang="en-US" sz="2135" baseline="-25000" dirty="0" err="1"/>
              <a:t>GA</a:t>
            </a:r>
            <a:r>
              <a:rPr lang="en-US" sz="2135" dirty="0"/>
              <a:t>)</a:t>
            </a:r>
            <a:endParaRPr lang="en-US" sz="2135" dirty="0"/>
          </a:p>
          <a:p>
            <a:pPr marL="342900" indent="-342900" eaLnBrk="1" hangingPunct="1">
              <a:lnSpc>
                <a:spcPct val="90000"/>
              </a:lnSpc>
              <a:spcBef>
                <a:spcPct val="20000"/>
              </a:spcBef>
            </a:pPr>
            <a:endParaRPr lang="en-US" sz="2400" dirty="0"/>
          </a:p>
          <a:p>
            <a:pPr marL="342900" indent="-342900" eaLnBrk="1" hangingPunct="1">
              <a:lnSpc>
                <a:spcPct val="90000"/>
              </a:lnSpc>
              <a:spcBef>
                <a:spcPct val="20000"/>
              </a:spcBef>
              <a:buFontTx/>
              <a:buChar char="•"/>
            </a:pPr>
            <a:r>
              <a:rPr lang="en-US" sz="2400" dirty="0"/>
              <a:t>Stationary base frequencies</a:t>
            </a:r>
            <a:endParaRPr lang="en-US" sz="2400" dirty="0"/>
          </a:p>
          <a:p>
            <a:pPr marL="342900" indent="-342900" eaLnBrk="1" hangingPunct="1">
              <a:lnSpc>
                <a:spcPct val="90000"/>
              </a:lnSpc>
              <a:spcBef>
                <a:spcPct val="20000"/>
              </a:spcBef>
            </a:pPr>
            <a:r>
              <a:rPr lang="en-US" sz="2400" dirty="0"/>
              <a:t>     </a:t>
            </a:r>
            <a:r>
              <a:rPr lang="en-US" sz="2135" dirty="0" err="1"/>
              <a:t>f</a:t>
            </a:r>
            <a:r>
              <a:rPr lang="en-US" sz="2135" baseline="-25000" dirty="0" err="1"/>
              <a:t>T</a:t>
            </a:r>
            <a:r>
              <a:rPr lang="en-US" sz="2135" dirty="0"/>
              <a:t>, </a:t>
            </a:r>
            <a:r>
              <a:rPr lang="en-US" sz="2135" dirty="0" err="1"/>
              <a:t>f</a:t>
            </a:r>
            <a:r>
              <a:rPr lang="en-US" sz="2135" baseline="-25000" dirty="0" err="1"/>
              <a:t>C</a:t>
            </a:r>
            <a:r>
              <a:rPr lang="en-US" sz="2135" dirty="0"/>
              <a:t>, </a:t>
            </a:r>
            <a:r>
              <a:rPr lang="en-US" sz="2135" dirty="0" err="1"/>
              <a:t>f</a:t>
            </a:r>
            <a:r>
              <a:rPr lang="en-US" sz="2135" baseline="-25000" dirty="0" err="1"/>
              <a:t>A</a:t>
            </a:r>
            <a:r>
              <a:rPr lang="en-US" sz="2135" dirty="0"/>
              <a:t>, </a:t>
            </a:r>
            <a:r>
              <a:rPr lang="en-US" sz="2135" dirty="0" err="1"/>
              <a:t>f</a:t>
            </a:r>
            <a:r>
              <a:rPr lang="en-US" sz="2135" baseline="-25000" dirty="0" err="1"/>
              <a:t>G</a:t>
            </a:r>
            <a:r>
              <a:rPr lang="en-US" sz="2135" dirty="0"/>
              <a:t>, </a:t>
            </a:r>
            <a:endParaRPr lang="en-US" sz="2135" dirty="0"/>
          </a:p>
        </p:txBody>
      </p:sp>
      <p:pic>
        <p:nvPicPr>
          <p:cNvPr id="62468" name="Picture 4" descr="&#10;Picture 2.png                                                  00064B5DMacintosh HD                   BEF75204:"/>
          <p:cNvPicPr>
            <a:picLocks noChangeAspect="1" noChangeArrowheads="1"/>
          </p:cNvPicPr>
          <p:nvPr/>
        </p:nvPicPr>
        <p:blipFill>
          <a:blip r:embed="rId1"/>
          <a:srcRect/>
          <a:stretch>
            <a:fillRect/>
          </a:stretch>
        </p:blipFill>
        <p:spPr bwMode="auto">
          <a:xfrm>
            <a:off x="1828800" y="2849033"/>
            <a:ext cx="2844800" cy="1778000"/>
          </a:xfrm>
          <a:prstGeom prst="rect">
            <a:avLst/>
          </a:prstGeom>
          <a:noFill/>
          <a:ln w="9525">
            <a:noFill/>
            <a:miter lim="800000"/>
            <a:headEnd/>
            <a:tailEnd/>
          </a:ln>
          <a:effectLst/>
        </p:spPr>
      </p:pic>
      <p:sp>
        <p:nvSpPr>
          <p:cNvPr id="62469" name="Rectangle 5"/>
          <p:cNvSpPr>
            <a:spLocks noChangeArrowheads="1"/>
          </p:cNvSpPr>
          <p:nvPr/>
        </p:nvSpPr>
        <p:spPr bwMode="auto">
          <a:xfrm>
            <a:off x="736600" y="2743200"/>
            <a:ext cx="946150" cy="1938020"/>
          </a:xfrm>
          <a:prstGeom prst="rect">
            <a:avLst/>
          </a:prstGeom>
          <a:noFill/>
          <a:ln w="9525">
            <a:noFill/>
            <a:miter lim="800000"/>
          </a:ln>
          <a:effectLst/>
        </p:spPr>
        <p:txBody>
          <a:bodyPr wrap="none">
            <a:spAutoFit/>
          </a:bodyPr>
          <a:lstStyle/>
          <a:p>
            <a:r>
              <a:rPr lang="en-US" sz="2400"/>
              <a:t>Taxa 1</a:t>
            </a:r>
            <a:endParaRPr lang="en-US" sz="2400"/>
          </a:p>
          <a:p>
            <a:r>
              <a:rPr lang="en-US" sz="2400"/>
              <a:t>Taxa 2</a:t>
            </a:r>
            <a:endParaRPr lang="en-US" sz="2400"/>
          </a:p>
          <a:p>
            <a:r>
              <a:rPr lang="en-US" sz="2400"/>
              <a:t>Taxa 3</a:t>
            </a:r>
            <a:endParaRPr lang="en-US" sz="2400"/>
          </a:p>
          <a:p>
            <a:r>
              <a:rPr lang="en-US" sz="2400"/>
              <a:t>Taxa 4</a:t>
            </a:r>
            <a:endParaRPr lang="en-US" sz="2400"/>
          </a:p>
          <a:p>
            <a:r>
              <a:rPr lang="en-US" sz="2400"/>
              <a:t>Taxa 5</a:t>
            </a:r>
            <a:endParaRPr lang="en-US" sz="2400"/>
          </a:p>
        </p:txBody>
      </p:sp>
      <p:sp>
        <p:nvSpPr>
          <p:cNvPr id="62470" name="Line 6"/>
          <p:cNvSpPr>
            <a:spLocks noChangeShapeType="1"/>
          </p:cNvSpPr>
          <p:nvPr/>
        </p:nvSpPr>
        <p:spPr bwMode="auto">
          <a:xfrm>
            <a:off x="6908800" y="2087033"/>
            <a:ext cx="1016000" cy="0"/>
          </a:xfrm>
          <a:prstGeom prst="line">
            <a:avLst/>
          </a:prstGeom>
          <a:noFill/>
          <a:ln w="9525">
            <a:solidFill>
              <a:schemeClr val="tx1"/>
            </a:solidFill>
            <a:round/>
          </a:ln>
          <a:effectLst/>
        </p:spPr>
        <p:txBody>
          <a:bodyPr wrap="none" anchor="ctr"/>
          <a:lstStyle/>
          <a:p>
            <a:endParaRPr lang="en-US" sz="2400"/>
          </a:p>
        </p:txBody>
      </p:sp>
      <p:sp>
        <p:nvSpPr>
          <p:cNvPr id="62471" name="Line 7"/>
          <p:cNvSpPr>
            <a:spLocks noChangeShapeType="1"/>
          </p:cNvSpPr>
          <p:nvPr/>
        </p:nvSpPr>
        <p:spPr bwMode="auto">
          <a:xfrm>
            <a:off x="6908800" y="2290233"/>
            <a:ext cx="812800" cy="0"/>
          </a:xfrm>
          <a:prstGeom prst="line">
            <a:avLst/>
          </a:prstGeom>
          <a:noFill/>
          <a:ln w="9525">
            <a:solidFill>
              <a:schemeClr val="tx1"/>
            </a:solidFill>
            <a:round/>
          </a:ln>
          <a:effectLst/>
        </p:spPr>
        <p:txBody>
          <a:bodyPr wrap="none" anchor="ctr"/>
          <a:lstStyle/>
          <a:p>
            <a:endParaRPr lang="en-US" sz="2400"/>
          </a:p>
        </p:txBody>
      </p:sp>
      <p:sp>
        <p:nvSpPr>
          <p:cNvPr id="62472" name="Line 8"/>
          <p:cNvSpPr>
            <a:spLocks noChangeShapeType="1"/>
          </p:cNvSpPr>
          <p:nvPr/>
        </p:nvSpPr>
        <p:spPr bwMode="auto">
          <a:xfrm>
            <a:off x="6908800" y="2087033"/>
            <a:ext cx="0" cy="203200"/>
          </a:xfrm>
          <a:prstGeom prst="line">
            <a:avLst/>
          </a:prstGeom>
          <a:noFill/>
          <a:ln w="9525">
            <a:solidFill>
              <a:schemeClr val="tx1"/>
            </a:solidFill>
            <a:round/>
          </a:ln>
          <a:effectLst/>
        </p:spPr>
        <p:txBody>
          <a:bodyPr wrap="none" anchor="ctr"/>
          <a:lstStyle/>
          <a:p>
            <a:endParaRPr lang="en-US" sz="2400"/>
          </a:p>
        </p:txBody>
      </p:sp>
      <p:sp>
        <p:nvSpPr>
          <p:cNvPr id="62473" name="Line 9"/>
          <p:cNvSpPr>
            <a:spLocks noChangeShapeType="1"/>
          </p:cNvSpPr>
          <p:nvPr/>
        </p:nvSpPr>
        <p:spPr bwMode="auto">
          <a:xfrm>
            <a:off x="6502400" y="2188633"/>
            <a:ext cx="406400" cy="0"/>
          </a:xfrm>
          <a:prstGeom prst="line">
            <a:avLst/>
          </a:prstGeom>
          <a:noFill/>
          <a:ln w="9525">
            <a:solidFill>
              <a:schemeClr val="tx1"/>
            </a:solidFill>
            <a:round/>
          </a:ln>
          <a:effectLst/>
        </p:spPr>
        <p:txBody>
          <a:bodyPr wrap="none" anchor="ctr"/>
          <a:lstStyle/>
          <a:p>
            <a:endParaRPr lang="en-US" sz="2400"/>
          </a:p>
        </p:txBody>
      </p:sp>
      <p:sp>
        <p:nvSpPr>
          <p:cNvPr id="62474" name="Line 10"/>
          <p:cNvSpPr>
            <a:spLocks noChangeShapeType="1"/>
          </p:cNvSpPr>
          <p:nvPr/>
        </p:nvSpPr>
        <p:spPr bwMode="auto">
          <a:xfrm>
            <a:off x="6502400" y="2188633"/>
            <a:ext cx="0" cy="304800"/>
          </a:xfrm>
          <a:prstGeom prst="line">
            <a:avLst/>
          </a:prstGeom>
          <a:noFill/>
          <a:ln w="9525">
            <a:solidFill>
              <a:schemeClr val="tx1"/>
            </a:solidFill>
            <a:round/>
          </a:ln>
          <a:effectLst/>
        </p:spPr>
        <p:txBody>
          <a:bodyPr wrap="none" anchor="ctr"/>
          <a:lstStyle/>
          <a:p>
            <a:endParaRPr lang="en-US" sz="2400"/>
          </a:p>
        </p:txBody>
      </p:sp>
      <p:sp>
        <p:nvSpPr>
          <p:cNvPr id="62475" name="Line 11"/>
          <p:cNvSpPr>
            <a:spLocks noChangeShapeType="1"/>
          </p:cNvSpPr>
          <p:nvPr/>
        </p:nvSpPr>
        <p:spPr bwMode="auto">
          <a:xfrm>
            <a:off x="6502400" y="2493433"/>
            <a:ext cx="1727200" cy="0"/>
          </a:xfrm>
          <a:prstGeom prst="line">
            <a:avLst/>
          </a:prstGeom>
          <a:noFill/>
          <a:ln w="9525">
            <a:solidFill>
              <a:schemeClr val="tx1"/>
            </a:solidFill>
            <a:round/>
          </a:ln>
          <a:effectLst/>
        </p:spPr>
        <p:txBody>
          <a:bodyPr wrap="none" anchor="ctr"/>
          <a:lstStyle/>
          <a:p>
            <a:endParaRPr lang="en-US" sz="2400"/>
          </a:p>
        </p:txBody>
      </p:sp>
      <p:sp>
        <p:nvSpPr>
          <p:cNvPr id="62476" name="Line 12"/>
          <p:cNvSpPr>
            <a:spLocks noChangeShapeType="1"/>
          </p:cNvSpPr>
          <p:nvPr/>
        </p:nvSpPr>
        <p:spPr bwMode="auto">
          <a:xfrm>
            <a:off x="6096000" y="2290233"/>
            <a:ext cx="406400" cy="0"/>
          </a:xfrm>
          <a:prstGeom prst="line">
            <a:avLst/>
          </a:prstGeom>
          <a:noFill/>
          <a:ln w="9525">
            <a:solidFill>
              <a:schemeClr val="tx1"/>
            </a:solidFill>
            <a:round/>
          </a:ln>
          <a:effectLst/>
        </p:spPr>
        <p:txBody>
          <a:bodyPr wrap="none" anchor="ctr"/>
          <a:lstStyle/>
          <a:p>
            <a:endParaRPr lang="en-US" sz="2400"/>
          </a:p>
        </p:txBody>
      </p:sp>
      <p:sp>
        <p:nvSpPr>
          <p:cNvPr id="62477" name="Line 13"/>
          <p:cNvSpPr>
            <a:spLocks noChangeShapeType="1"/>
          </p:cNvSpPr>
          <p:nvPr/>
        </p:nvSpPr>
        <p:spPr bwMode="auto">
          <a:xfrm>
            <a:off x="6096000" y="2290233"/>
            <a:ext cx="0" cy="609600"/>
          </a:xfrm>
          <a:prstGeom prst="line">
            <a:avLst/>
          </a:prstGeom>
          <a:noFill/>
          <a:ln w="9525">
            <a:solidFill>
              <a:schemeClr val="tx1"/>
            </a:solidFill>
            <a:round/>
          </a:ln>
          <a:effectLst/>
        </p:spPr>
        <p:txBody>
          <a:bodyPr wrap="none" anchor="ctr"/>
          <a:lstStyle/>
          <a:p>
            <a:endParaRPr lang="en-US" sz="2400"/>
          </a:p>
        </p:txBody>
      </p:sp>
      <p:sp>
        <p:nvSpPr>
          <p:cNvPr id="62478" name="Line 14"/>
          <p:cNvSpPr>
            <a:spLocks noChangeShapeType="1"/>
          </p:cNvSpPr>
          <p:nvPr/>
        </p:nvSpPr>
        <p:spPr bwMode="auto">
          <a:xfrm>
            <a:off x="6096000" y="2899833"/>
            <a:ext cx="1219200" cy="0"/>
          </a:xfrm>
          <a:prstGeom prst="line">
            <a:avLst/>
          </a:prstGeom>
          <a:noFill/>
          <a:ln w="9525">
            <a:solidFill>
              <a:schemeClr val="tx1"/>
            </a:solidFill>
            <a:round/>
          </a:ln>
          <a:effectLst/>
        </p:spPr>
        <p:txBody>
          <a:bodyPr wrap="none" anchor="ctr"/>
          <a:lstStyle/>
          <a:p>
            <a:endParaRPr lang="en-US" sz="2400"/>
          </a:p>
        </p:txBody>
      </p:sp>
      <p:sp>
        <p:nvSpPr>
          <p:cNvPr id="62479" name="Line 15"/>
          <p:cNvSpPr>
            <a:spLocks noChangeShapeType="1"/>
          </p:cNvSpPr>
          <p:nvPr/>
        </p:nvSpPr>
        <p:spPr bwMode="auto">
          <a:xfrm>
            <a:off x="5791200" y="2595033"/>
            <a:ext cx="304800" cy="0"/>
          </a:xfrm>
          <a:prstGeom prst="line">
            <a:avLst/>
          </a:prstGeom>
          <a:noFill/>
          <a:ln w="9525">
            <a:solidFill>
              <a:schemeClr val="tx1"/>
            </a:solidFill>
            <a:round/>
          </a:ln>
          <a:effectLst/>
        </p:spPr>
        <p:txBody>
          <a:bodyPr wrap="none" anchor="ctr"/>
          <a:lstStyle/>
          <a:p>
            <a:endParaRPr lang="en-US" sz="2400"/>
          </a:p>
        </p:txBody>
      </p:sp>
      <p:sp>
        <p:nvSpPr>
          <p:cNvPr id="62480" name="Line 16"/>
          <p:cNvSpPr>
            <a:spLocks noChangeShapeType="1"/>
          </p:cNvSpPr>
          <p:nvPr/>
        </p:nvSpPr>
        <p:spPr bwMode="auto">
          <a:xfrm>
            <a:off x="7315200" y="2696633"/>
            <a:ext cx="0" cy="406400"/>
          </a:xfrm>
          <a:prstGeom prst="line">
            <a:avLst/>
          </a:prstGeom>
          <a:noFill/>
          <a:ln w="9525">
            <a:solidFill>
              <a:schemeClr val="tx1"/>
            </a:solidFill>
            <a:round/>
          </a:ln>
          <a:effectLst/>
        </p:spPr>
        <p:txBody>
          <a:bodyPr wrap="none" anchor="ctr"/>
          <a:lstStyle/>
          <a:p>
            <a:endParaRPr lang="en-US" sz="2400"/>
          </a:p>
        </p:txBody>
      </p:sp>
      <p:sp>
        <p:nvSpPr>
          <p:cNvPr id="62481" name="Line 17"/>
          <p:cNvSpPr>
            <a:spLocks noChangeShapeType="1"/>
          </p:cNvSpPr>
          <p:nvPr/>
        </p:nvSpPr>
        <p:spPr bwMode="auto">
          <a:xfrm>
            <a:off x="7315200" y="2696633"/>
            <a:ext cx="812800" cy="0"/>
          </a:xfrm>
          <a:prstGeom prst="line">
            <a:avLst/>
          </a:prstGeom>
          <a:noFill/>
          <a:ln w="9525">
            <a:solidFill>
              <a:schemeClr val="tx1"/>
            </a:solidFill>
            <a:round/>
          </a:ln>
          <a:effectLst/>
        </p:spPr>
        <p:txBody>
          <a:bodyPr wrap="none" anchor="ctr"/>
          <a:lstStyle/>
          <a:p>
            <a:endParaRPr lang="en-US" sz="2400"/>
          </a:p>
        </p:txBody>
      </p:sp>
      <p:sp>
        <p:nvSpPr>
          <p:cNvPr id="62482" name="Line 18"/>
          <p:cNvSpPr>
            <a:spLocks noChangeShapeType="1"/>
          </p:cNvSpPr>
          <p:nvPr/>
        </p:nvSpPr>
        <p:spPr bwMode="auto">
          <a:xfrm>
            <a:off x="7315200" y="3103033"/>
            <a:ext cx="1524000" cy="0"/>
          </a:xfrm>
          <a:prstGeom prst="line">
            <a:avLst/>
          </a:prstGeom>
          <a:noFill/>
          <a:ln w="9525">
            <a:solidFill>
              <a:schemeClr val="tx1"/>
            </a:solidFill>
            <a:roun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smtClean="0">
                <a:ea typeface="MS PGothic" panose="020B0600070205080204" pitchFamily="-112" charset="-128"/>
                <a:cs typeface="MS PGothic" panose="020B0600070205080204" pitchFamily="-112" charset="-128"/>
              </a:rPr>
              <a:t>i.i.d. assumption</a:t>
            </a:r>
            <a:endParaRPr lang="en-US" smtClean="0">
              <a:ea typeface="MS PGothic" panose="020B0600070205080204" pitchFamily="-112" charset="-128"/>
              <a:cs typeface="MS PGothic" panose="020B0600070205080204" pitchFamily="-112" charset="-128"/>
            </a:endParaRPr>
          </a:p>
        </p:txBody>
      </p:sp>
      <p:sp>
        <p:nvSpPr>
          <p:cNvPr id="63491" name="Rectangle 3"/>
          <p:cNvSpPr>
            <a:spLocks noGrp="1" noChangeArrowheads="1"/>
          </p:cNvSpPr>
          <p:nvPr>
            <p:ph type="body" idx="1"/>
          </p:nvPr>
        </p:nvSpPr>
        <p:spPr>
          <a:xfrm>
            <a:off x="914400" y="1498600"/>
            <a:ext cx="10363200" cy="2438400"/>
          </a:xfrm>
        </p:spPr>
        <p:txBody>
          <a:bodyPr/>
          <a:lstStyle/>
          <a:p>
            <a:pPr>
              <a:lnSpc>
                <a:spcPct val="90000"/>
              </a:lnSpc>
              <a:spcAft>
                <a:spcPct val="20000"/>
              </a:spcAft>
            </a:pPr>
            <a:r>
              <a:rPr lang="en-US" smtClean="0">
                <a:latin typeface="Times New Roman" panose="02020603050405020304" pitchFamily="-112" charset="0"/>
                <a:ea typeface="MS PGothic" panose="020B0600070205080204" pitchFamily="-112" charset="-128"/>
                <a:cs typeface="MS PGothic" panose="020B0600070205080204" pitchFamily="-112" charset="-128"/>
              </a:rPr>
              <a:t>Each site evolves </a:t>
            </a:r>
            <a:r>
              <a:rPr lang="en-US" smtClean="0">
                <a:solidFill>
                  <a:srgbClr val="0000FF"/>
                </a:solidFill>
                <a:latin typeface="Times New Roman" panose="02020603050405020304" pitchFamily="-112" charset="0"/>
                <a:ea typeface="MS PGothic" panose="020B0600070205080204" pitchFamily="-112" charset="-128"/>
                <a:cs typeface="MS PGothic" panose="020B0600070205080204" pitchFamily="-112" charset="-128"/>
              </a:rPr>
              <a:t>independently and according to the identical process</a:t>
            </a:r>
            <a:r>
              <a:rPr lang="en-US" smtClean="0">
                <a:latin typeface="Times New Roman" panose="02020603050405020304" pitchFamily="-112" charset="0"/>
                <a:ea typeface="MS PGothic" panose="020B0600070205080204" pitchFamily="-112" charset="-128"/>
                <a:cs typeface="MS PGothic" panose="020B0600070205080204" pitchFamily="-112" charset="-128"/>
              </a:rPr>
              <a:t>, so called “</a:t>
            </a:r>
            <a:r>
              <a:rPr lang="en-US" smtClean="0">
                <a:solidFill>
                  <a:srgbClr val="0000FF"/>
                </a:solidFill>
                <a:latin typeface="Times New Roman" panose="02020603050405020304" pitchFamily="-112" charset="0"/>
                <a:ea typeface="MS PGothic" panose="020B0600070205080204" pitchFamily="-112" charset="-128"/>
                <a:cs typeface="MS PGothic" panose="020B0600070205080204" pitchFamily="-112" charset="-128"/>
              </a:rPr>
              <a:t>i.i.d</a:t>
            </a:r>
            <a:r>
              <a:rPr lang="en-US" smtClean="0">
                <a:latin typeface="Times New Roman" panose="02020603050405020304" pitchFamily="-112" charset="0"/>
                <a:ea typeface="MS PGothic" panose="020B0600070205080204" pitchFamily="-112" charset="-128"/>
                <a:cs typeface="MS PGothic" panose="020B0600070205080204" pitchFamily="-112" charset="-128"/>
              </a:rPr>
              <a:t>.” process. </a:t>
            </a:r>
            <a:endParaRPr lang="en-US" smtClean="0">
              <a:latin typeface="Times New Roman" panose="02020603050405020304" pitchFamily="-112" charset="0"/>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349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autoUpdateAnimBg="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914400" y="381000"/>
            <a:ext cx="10363200" cy="1143000"/>
          </a:xfrm>
        </p:spPr>
        <p:txBody>
          <a:bodyPr>
            <a:normAutofit/>
          </a:bodyPr>
          <a:lstStyle/>
          <a:p>
            <a:r>
              <a:rPr lang="en-US" sz="4800"/>
              <a:t>Compositional bias (non-stationary)</a:t>
            </a:r>
            <a:endParaRPr lang="en-US" sz="4800"/>
          </a:p>
        </p:txBody>
      </p:sp>
      <p:sp>
        <p:nvSpPr>
          <p:cNvPr id="57347" name="Rectangle 3"/>
          <p:cNvSpPr>
            <a:spLocks noGrp="1" noChangeArrowheads="1"/>
          </p:cNvSpPr>
          <p:nvPr>
            <p:ph type="body" sz="half" idx="1"/>
          </p:nvPr>
        </p:nvSpPr>
        <p:spPr>
          <a:xfrm>
            <a:off x="914400" y="1981200"/>
            <a:ext cx="5080000" cy="4504690"/>
          </a:xfrm>
        </p:spPr>
        <p:txBody>
          <a:bodyPr>
            <a:normAutofit fontScale="80000"/>
          </a:bodyPr>
          <a:lstStyle/>
          <a:p>
            <a:pPr>
              <a:lnSpc>
                <a:spcPct val="100000"/>
              </a:lnSpc>
            </a:pPr>
            <a:r>
              <a:rPr lang="en-US" sz="3430"/>
              <a:t>“Compositional bias can result in the artefactual grouping of species with similar nucleotide composition, because most methods assume the homogeneity of the substitution process and the constancy of sequence composition (stationarity) through time ” (Delsuc et al. 2005).</a:t>
            </a:r>
            <a:endParaRPr lang="en-US" sz="3430"/>
          </a:p>
        </p:txBody>
      </p:sp>
      <p:sp>
        <p:nvSpPr>
          <p:cNvPr id="57348" name="Line 4"/>
          <p:cNvSpPr>
            <a:spLocks noChangeShapeType="1"/>
          </p:cNvSpPr>
          <p:nvPr/>
        </p:nvSpPr>
        <p:spPr bwMode="auto">
          <a:xfrm>
            <a:off x="6299200" y="2717800"/>
            <a:ext cx="0" cy="812800"/>
          </a:xfrm>
          <a:prstGeom prst="line">
            <a:avLst/>
          </a:prstGeom>
          <a:noFill/>
          <a:ln w="9525">
            <a:solidFill>
              <a:schemeClr val="tx1"/>
            </a:solidFill>
            <a:round/>
          </a:ln>
          <a:effectLst/>
        </p:spPr>
        <p:txBody>
          <a:bodyPr wrap="none" anchor="ctr"/>
          <a:lstStyle/>
          <a:p>
            <a:endParaRPr lang="en-US" sz="2400"/>
          </a:p>
        </p:txBody>
      </p:sp>
      <p:sp>
        <p:nvSpPr>
          <p:cNvPr id="57349" name="Line 5"/>
          <p:cNvSpPr>
            <a:spLocks noChangeShapeType="1"/>
          </p:cNvSpPr>
          <p:nvPr/>
        </p:nvSpPr>
        <p:spPr bwMode="auto">
          <a:xfrm>
            <a:off x="6908800" y="2717800"/>
            <a:ext cx="0" cy="812800"/>
          </a:xfrm>
          <a:prstGeom prst="line">
            <a:avLst/>
          </a:prstGeom>
          <a:noFill/>
          <a:ln w="9525">
            <a:solidFill>
              <a:schemeClr val="tx1"/>
            </a:solidFill>
            <a:round/>
          </a:ln>
          <a:effectLst/>
        </p:spPr>
        <p:txBody>
          <a:bodyPr wrap="none" anchor="ctr"/>
          <a:lstStyle/>
          <a:p>
            <a:endParaRPr lang="en-US" sz="2400"/>
          </a:p>
        </p:txBody>
      </p:sp>
      <p:sp>
        <p:nvSpPr>
          <p:cNvPr id="57350" name="Line 6"/>
          <p:cNvSpPr>
            <a:spLocks noChangeShapeType="1"/>
          </p:cNvSpPr>
          <p:nvPr/>
        </p:nvSpPr>
        <p:spPr bwMode="auto">
          <a:xfrm>
            <a:off x="8026400" y="2717800"/>
            <a:ext cx="0" cy="812800"/>
          </a:xfrm>
          <a:prstGeom prst="line">
            <a:avLst/>
          </a:prstGeom>
          <a:noFill/>
          <a:ln w="9525">
            <a:solidFill>
              <a:schemeClr val="tx1"/>
            </a:solidFill>
            <a:round/>
          </a:ln>
          <a:effectLst/>
        </p:spPr>
        <p:txBody>
          <a:bodyPr wrap="none" anchor="ctr"/>
          <a:lstStyle/>
          <a:p>
            <a:endParaRPr lang="en-US" sz="2400"/>
          </a:p>
        </p:txBody>
      </p:sp>
      <p:sp>
        <p:nvSpPr>
          <p:cNvPr id="57351" name="Line 7"/>
          <p:cNvSpPr>
            <a:spLocks noChangeShapeType="1"/>
          </p:cNvSpPr>
          <p:nvPr/>
        </p:nvSpPr>
        <p:spPr bwMode="auto">
          <a:xfrm>
            <a:off x="7518400" y="2717800"/>
            <a:ext cx="0" cy="812800"/>
          </a:xfrm>
          <a:prstGeom prst="line">
            <a:avLst/>
          </a:prstGeom>
          <a:noFill/>
          <a:ln w="9525">
            <a:solidFill>
              <a:schemeClr val="tx1"/>
            </a:solidFill>
            <a:round/>
          </a:ln>
          <a:effectLst/>
        </p:spPr>
        <p:txBody>
          <a:bodyPr wrap="none" anchor="ctr"/>
          <a:lstStyle/>
          <a:p>
            <a:endParaRPr lang="en-US" sz="2400"/>
          </a:p>
        </p:txBody>
      </p:sp>
      <p:sp>
        <p:nvSpPr>
          <p:cNvPr id="57352" name="Line 8"/>
          <p:cNvSpPr>
            <a:spLocks noChangeShapeType="1"/>
          </p:cNvSpPr>
          <p:nvPr/>
        </p:nvSpPr>
        <p:spPr bwMode="auto">
          <a:xfrm flipV="1">
            <a:off x="6299200" y="3530600"/>
            <a:ext cx="609600" cy="0"/>
          </a:xfrm>
          <a:prstGeom prst="line">
            <a:avLst/>
          </a:prstGeom>
          <a:noFill/>
          <a:ln w="9525">
            <a:solidFill>
              <a:schemeClr val="tx1"/>
            </a:solidFill>
            <a:round/>
          </a:ln>
          <a:effectLst/>
        </p:spPr>
        <p:txBody>
          <a:bodyPr wrap="none" anchor="ctr"/>
          <a:lstStyle/>
          <a:p>
            <a:endParaRPr lang="en-US" sz="2400"/>
          </a:p>
        </p:txBody>
      </p:sp>
      <p:sp>
        <p:nvSpPr>
          <p:cNvPr id="57353" name="Line 9"/>
          <p:cNvSpPr>
            <a:spLocks noChangeShapeType="1"/>
          </p:cNvSpPr>
          <p:nvPr/>
        </p:nvSpPr>
        <p:spPr bwMode="auto">
          <a:xfrm flipV="1">
            <a:off x="7518400" y="3530600"/>
            <a:ext cx="508000" cy="0"/>
          </a:xfrm>
          <a:prstGeom prst="line">
            <a:avLst/>
          </a:prstGeom>
          <a:noFill/>
          <a:ln w="9525">
            <a:solidFill>
              <a:schemeClr val="tx1"/>
            </a:solidFill>
            <a:round/>
          </a:ln>
          <a:effectLst/>
        </p:spPr>
        <p:txBody>
          <a:bodyPr wrap="none" anchor="ctr"/>
          <a:lstStyle/>
          <a:p>
            <a:endParaRPr lang="en-US" sz="2400"/>
          </a:p>
        </p:txBody>
      </p:sp>
      <p:sp>
        <p:nvSpPr>
          <p:cNvPr id="57354" name="Line 10"/>
          <p:cNvSpPr>
            <a:spLocks noChangeShapeType="1"/>
          </p:cNvSpPr>
          <p:nvPr/>
        </p:nvSpPr>
        <p:spPr bwMode="auto">
          <a:xfrm>
            <a:off x="6604000" y="3530600"/>
            <a:ext cx="0" cy="406400"/>
          </a:xfrm>
          <a:prstGeom prst="line">
            <a:avLst/>
          </a:prstGeom>
          <a:noFill/>
          <a:ln w="9525">
            <a:solidFill>
              <a:schemeClr val="tx1"/>
            </a:solidFill>
            <a:round/>
          </a:ln>
          <a:effectLst/>
        </p:spPr>
        <p:txBody>
          <a:bodyPr wrap="none" anchor="ctr"/>
          <a:lstStyle/>
          <a:p>
            <a:endParaRPr lang="en-US" sz="2400"/>
          </a:p>
        </p:txBody>
      </p:sp>
      <p:sp>
        <p:nvSpPr>
          <p:cNvPr id="57355" name="Line 11"/>
          <p:cNvSpPr>
            <a:spLocks noChangeShapeType="1"/>
          </p:cNvSpPr>
          <p:nvPr/>
        </p:nvSpPr>
        <p:spPr bwMode="auto">
          <a:xfrm>
            <a:off x="7823200" y="3530600"/>
            <a:ext cx="0" cy="406400"/>
          </a:xfrm>
          <a:prstGeom prst="line">
            <a:avLst/>
          </a:prstGeom>
          <a:noFill/>
          <a:ln w="9525">
            <a:solidFill>
              <a:schemeClr val="tx1"/>
            </a:solidFill>
            <a:round/>
          </a:ln>
          <a:effectLst/>
        </p:spPr>
        <p:txBody>
          <a:bodyPr wrap="none" anchor="ctr"/>
          <a:lstStyle/>
          <a:p>
            <a:endParaRPr lang="en-US" sz="2400"/>
          </a:p>
        </p:txBody>
      </p:sp>
      <p:sp>
        <p:nvSpPr>
          <p:cNvPr id="57356" name="Line 12"/>
          <p:cNvSpPr>
            <a:spLocks noChangeShapeType="1"/>
          </p:cNvSpPr>
          <p:nvPr/>
        </p:nvSpPr>
        <p:spPr bwMode="auto">
          <a:xfrm>
            <a:off x="6604000" y="3937000"/>
            <a:ext cx="1219200" cy="0"/>
          </a:xfrm>
          <a:prstGeom prst="line">
            <a:avLst/>
          </a:prstGeom>
          <a:noFill/>
          <a:ln w="9525">
            <a:solidFill>
              <a:schemeClr val="tx1"/>
            </a:solidFill>
            <a:round/>
          </a:ln>
          <a:effectLst/>
        </p:spPr>
        <p:txBody>
          <a:bodyPr wrap="none" anchor="ctr"/>
          <a:lstStyle/>
          <a:p>
            <a:endParaRPr lang="en-US" sz="2400"/>
          </a:p>
        </p:txBody>
      </p:sp>
      <p:sp>
        <p:nvSpPr>
          <p:cNvPr id="57357" name="Text Box 13"/>
          <p:cNvSpPr txBox="1">
            <a:spLocks noChangeArrowheads="1"/>
          </p:cNvSpPr>
          <p:nvPr/>
        </p:nvSpPr>
        <p:spPr bwMode="auto">
          <a:xfrm>
            <a:off x="60960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A</a:t>
            </a:r>
            <a:endParaRPr lang="en-US" sz="2400"/>
          </a:p>
          <a:p>
            <a:pPr>
              <a:spcBef>
                <a:spcPct val="50000"/>
              </a:spcBef>
            </a:pPr>
            <a:r>
              <a:rPr lang="en-US" sz="2400"/>
              <a:t>50%</a:t>
            </a:r>
            <a:endParaRPr lang="en-US" sz="2400"/>
          </a:p>
        </p:txBody>
      </p:sp>
      <p:sp>
        <p:nvSpPr>
          <p:cNvPr id="57358" name="Text Box 14"/>
          <p:cNvSpPr txBox="1">
            <a:spLocks noChangeArrowheads="1"/>
          </p:cNvSpPr>
          <p:nvPr/>
        </p:nvSpPr>
        <p:spPr bwMode="auto">
          <a:xfrm>
            <a:off x="67056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B</a:t>
            </a:r>
            <a:endParaRPr lang="en-US" sz="2400"/>
          </a:p>
          <a:p>
            <a:pPr>
              <a:spcBef>
                <a:spcPct val="50000"/>
              </a:spcBef>
            </a:pPr>
            <a:r>
              <a:rPr lang="en-US" sz="2400"/>
              <a:t>70%</a:t>
            </a:r>
            <a:endParaRPr lang="en-US" sz="2400"/>
          </a:p>
        </p:txBody>
      </p:sp>
      <p:sp>
        <p:nvSpPr>
          <p:cNvPr id="57359" name="Text Box 15"/>
          <p:cNvSpPr txBox="1">
            <a:spLocks noChangeArrowheads="1"/>
          </p:cNvSpPr>
          <p:nvPr/>
        </p:nvSpPr>
        <p:spPr bwMode="auto">
          <a:xfrm>
            <a:off x="7416800" y="1803400"/>
            <a:ext cx="609600" cy="923290"/>
          </a:xfrm>
          <a:prstGeom prst="rect">
            <a:avLst/>
          </a:prstGeom>
          <a:noFill/>
          <a:ln w="9525">
            <a:noFill/>
            <a:miter lim="800000"/>
          </a:ln>
          <a:effectLst/>
        </p:spPr>
        <p:txBody>
          <a:bodyPr lIns="0" tIns="0" rIns="0" bIns="0">
            <a:spAutoFit/>
          </a:bodyPr>
          <a:lstStyle/>
          <a:p>
            <a:pPr>
              <a:spcBef>
                <a:spcPct val="50000"/>
              </a:spcBef>
            </a:pPr>
            <a:r>
              <a:rPr lang="en-US" sz="2400"/>
              <a:t>C</a:t>
            </a:r>
            <a:endParaRPr lang="en-US" sz="2400"/>
          </a:p>
          <a:p>
            <a:pPr>
              <a:spcBef>
                <a:spcPct val="50000"/>
              </a:spcBef>
            </a:pPr>
            <a:r>
              <a:rPr lang="en-US" sz="2400"/>
              <a:t>70%</a:t>
            </a:r>
            <a:endParaRPr lang="en-US" sz="2400"/>
          </a:p>
        </p:txBody>
      </p:sp>
      <p:sp>
        <p:nvSpPr>
          <p:cNvPr id="57360" name="Text Box 16"/>
          <p:cNvSpPr txBox="1">
            <a:spLocks noChangeArrowheads="1"/>
          </p:cNvSpPr>
          <p:nvPr/>
        </p:nvSpPr>
        <p:spPr bwMode="auto">
          <a:xfrm>
            <a:off x="8026400" y="1801284"/>
            <a:ext cx="609600" cy="923290"/>
          </a:xfrm>
          <a:prstGeom prst="rect">
            <a:avLst/>
          </a:prstGeom>
          <a:noFill/>
          <a:ln w="9525">
            <a:noFill/>
            <a:miter lim="800000"/>
          </a:ln>
          <a:effectLst/>
        </p:spPr>
        <p:txBody>
          <a:bodyPr lIns="0" tIns="0" rIns="0" bIns="0">
            <a:spAutoFit/>
          </a:bodyPr>
          <a:lstStyle/>
          <a:p>
            <a:pPr>
              <a:spcBef>
                <a:spcPct val="50000"/>
              </a:spcBef>
            </a:pPr>
            <a:r>
              <a:rPr lang="en-US" sz="2400"/>
              <a:t>D</a:t>
            </a:r>
            <a:endParaRPr lang="en-US" sz="2400"/>
          </a:p>
          <a:p>
            <a:pPr>
              <a:spcBef>
                <a:spcPct val="50000"/>
              </a:spcBef>
            </a:pPr>
            <a:r>
              <a:rPr lang="en-US" sz="2400"/>
              <a:t>50%</a:t>
            </a:r>
            <a:endParaRPr lang="en-US" sz="2400"/>
          </a:p>
        </p:txBody>
      </p:sp>
      <p:sp>
        <p:nvSpPr>
          <p:cNvPr id="57361" name="Line 17"/>
          <p:cNvSpPr>
            <a:spLocks noChangeShapeType="1"/>
          </p:cNvSpPr>
          <p:nvPr/>
        </p:nvSpPr>
        <p:spPr bwMode="auto">
          <a:xfrm>
            <a:off x="9347200" y="4953000"/>
            <a:ext cx="0" cy="812800"/>
          </a:xfrm>
          <a:prstGeom prst="line">
            <a:avLst/>
          </a:prstGeom>
          <a:noFill/>
          <a:ln w="9525">
            <a:solidFill>
              <a:schemeClr val="tx1"/>
            </a:solidFill>
            <a:round/>
          </a:ln>
          <a:effectLst/>
        </p:spPr>
        <p:txBody>
          <a:bodyPr wrap="none" anchor="ctr"/>
          <a:lstStyle/>
          <a:p>
            <a:endParaRPr lang="en-US" sz="2400"/>
          </a:p>
        </p:txBody>
      </p:sp>
      <p:sp>
        <p:nvSpPr>
          <p:cNvPr id="57362" name="Line 18"/>
          <p:cNvSpPr>
            <a:spLocks noChangeShapeType="1"/>
          </p:cNvSpPr>
          <p:nvPr/>
        </p:nvSpPr>
        <p:spPr bwMode="auto">
          <a:xfrm>
            <a:off x="9956800" y="4953000"/>
            <a:ext cx="0" cy="508000"/>
          </a:xfrm>
          <a:prstGeom prst="line">
            <a:avLst/>
          </a:prstGeom>
          <a:noFill/>
          <a:ln w="9525">
            <a:solidFill>
              <a:schemeClr val="tx1"/>
            </a:solidFill>
            <a:round/>
          </a:ln>
          <a:effectLst/>
        </p:spPr>
        <p:txBody>
          <a:bodyPr wrap="none" anchor="ctr"/>
          <a:lstStyle/>
          <a:p>
            <a:endParaRPr lang="en-US" sz="2400"/>
          </a:p>
        </p:txBody>
      </p:sp>
      <p:sp>
        <p:nvSpPr>
          <p:cNvPr id="57363" name="Line 19"/>
          <p:cNvSpPr>
            <a:spLocks noChangeShapeType="1"/>
          </p:cNvSpPr>
          <p:nvPr/>
        </p:nvSpPr>
        <p:spPr bwMode="auto">
          <a:xfrm>
            <a:off x="11074400" y="4953000"/>
            <a:ext cx="0" cy="812800"/>
          </a:xfrm>
          <a:prstGeom prst="line">
            <a:avLst/>
          </a:prstGeom>
          <a:noFill/>
          <a:ln w="9525">
            <a:solidFill>
              <a:schemeClr val="tx1"/>
            </a:solidFill>
            <a:round/>
          </a:ln>
          <a:effectLst/>
        </p:spPr>
        <p:txBody>
          <a:bodyPr wrap="none" anchor="ctr"/>
          <a:lstStyle/>
          <a:p>
            <a:endParaRPr lang="en-US" sz="2400"/>
          </a:p>
        </p:txBody>
      </p:sp>
      <p:sp>
        <p:nvSpPr>
          <p:cNvPr id="57364" name="Line 20"/>
          <p:cNvSpPr>
            <a:spLocks noChangeShapeType="1"/>
          </p:cNvSpPr>
          <p:nvPr/>
        </p:nvSpPr>
        <p:spPr bwMode="auto">
          <a:xfrm>
            <a:off x="10566400" y="4953000"/>
            <a:ext cx="0" cy="508000"/>
          </a:xfrm>
          <a:prstGeom prst="line">
            <a:avLst/>
          </a:prstGeom>
          <a:noFill/>
          <a:ln w="9525">
            <a:solidFill>
              <a:schemeClr val="tx1"/>
            </a:solidFill>
            <a:round/>
          </a:ln>
          <a:effectLst/>
        </p:spPr>
        <p:txBody>
          <a:bodyPr wrap="none" anchor="ctr"/>
          <a:lstStyle/>
          <a:p>
            <a:endParaRPr lang="en-US" sz="2400"/>
          </a:p>
        </p:txBody>
      </p:sp>
      <p:sp>
        <p:nvSpPr>
          <p:cNvPr id="57365" name="Line 21"/>
          <p:cNvSpPr>
            <a:spLocks noChangeShapeType="1"/>
          </p:cNvSpPr>
          <p:nvPr/>
        </p:nvSpPr>
        <p:spPr bwMode="auto">
          <a:xfrm flipV="1">
            <a:off x="9347200" y="5765800"/>
            <a:ext cx="1727200" cy="0"/>
          </a:xfrm>
          <a:prstGeom prst="line">
            <a:avLst/>
          </a:prstGeom>
          <a:noFill/>
          <a:ln w="9525">
            <a:solidFill>
              <a:schemeClr val="tx1"/>
            </a:solidFill>
            <a:round/>
          </a:ln>
          <a:effectLst/>
        </p:spPr>
        <p:txBody>
          <a:bodyPr wrap="none" anchor="ctr"/>
          <a:lstStyle/>
          <a:p>
            <a:endParaRPr lang="en-US" sz="2400"/>
          </a:p>
        </p:txBody>
      </p:sp>
      <p:sp>
        <p:nvSpPr>
          <p:cNvPr id="57366" name="Line 22"/>
          <p:cNvSpPr>
            <a:spLocks noChangeShapeType="1"/>
          </p:cNvSpPr>
          <p:nvPr/>
        </p:nvSpPr>
        <p:spPr bwMode="auto">
          <a:xfrm flipV="1">
            <a:off x="9956800" y="5461000"/>
            <a:ext cx="609600" cy="0"/>
          </a:xfrm>
          <a:prstGeom prst="line">
            <a:avLst/>
          </a:prstGeom>
          <a:noFill/>
          <a:ln w="9525">
            <a:solidFill>
              <a:schemeClr val="tx1"/>
            </a:solidFill>
            <a:round/>
          </a:ln>
          <a:effectLst/>
        </p:spPr>
        <p:txBody>
          <a:bodyPr wrap="none" anchor="ctr"/>
          <a:lstStyle/>
          <a:p>
            <a:endParaRPr lang="en-US" sz="2400"/>
          </a:p>
        </p:txBody>
      </p:sp>
      <p:sp>
        <p:nvSpPr>
          <p:cNvPr id="57367" name="Line 23"/>
          <p:cNvSpPr>
            <a:spLocks noChangeShapeType="1"/>
          </p:cNvSpPr>
          <p:nvPr/>
        </p:nvSpPr>
        <p:spPr bwMode="auto">
          <a:xfrm>
            <a:off x="10261600" y="5461000"/>
            <a:ext cx="0" cy="304800"/>
          </a:xfrm>
          <a:prstGeom prst="line">
            <a:avLst/>
          </a:prstGeom>
          <a:noFill/>
          <a:ln w="9525">
            <a:solidFill>
              <a:schemeClr val="tx1"/>
            </a:solidFill>
            <a:round/>
          </a:ln>
          <a:effectLst/>
        </p:spPr>
        <p:txBody>
          <a:bodyPr wrap="none" anchor="ctr"/>
          <a:lstStyle/>
          <a:p>
            <a:endParaRPr lang="en-US" sz="2400"/>
          </a:p>
        </p:txBody>
      </p:sp>
      <p:sp>
        <p:nvSpPr>
          <p:cNvPr id="57368" name="Text Box 24"/>
          <p:cNvSpPr txBox="1">
            <a:spLocks noChangeArrowheads="1"/>
          </p:cNvSpPr>
          <p:nvPr/>
        </p:nvSpPr>
        <p:spPr bwMode="auto">
          <a:xfrm>
            <a:off x="91440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A</a:t>
            </a:r>
            <a:endParaRPr lang="en-US" sz="2400"/>
          </a:p>
          <a:p>
            <a:pPr>
              <a:spcBef>
                <a:spcPct val="50000"/>
              </a:spcBef>
            </a:pPr>
            <a:r>
              <a:rPr lang="en-US" sz="2400"/>
              <a:t>50%</a:t>
            </a:r>
            <a:endParaRPr lang="en-US" sz="2400"/>
          </a:p>
        </p:txBody>
      </p:sp>
      <p:sp>
        <p:nvSpPr>
          <p:cNvPr id="57369" name="Text Box 25"/>
          <p:cNvSpPr txBox="1">
            <a:spLocks noChangeArrowheads="1"/>
          </p:cNvSpPr>
          <p:nvPr/>
        </p:nvSpPr>
        <p:spPr bwMode="auto">
          <a:xfrm>
            <a:off x="97536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B</a:t>
            </a:r>
            <a:endParaRPr lang="en-US" sz="2400"/>
          </a:p>
          <a:p>
            <a:pPr>
              <a:spcBef>
                <a:spcPct val="50000"/>
              </a:spcBef>
            </a:pPr>
            <a:r>
              <a:rPr lang="en-US" sz="2400"/>
              <a:t>70%</a:t>
            </a:r>
            <a:endParaRPr lang="en-US" sz="2400"/>
          </a:p>
        </p:txBody>
      </p:sp>
      <p:sp>
        <p:nvSpPr>
          <p:cNvPr id="57370" name="Text Box 26"/>
          <p:cNvSpPr txBox="1">
            <a:spLocks noChangeArrowheads="1"/>
          </p:cNvSpPr>
          <p:nvPr/>
        </p:nvSpPr>
        <p:spPr bwMode="auto">
          <a:xfrm>
            <a:off x="10464800" y="4038600"/>
            <a:ext cx="609600" cy="923290"/>
          </a:xfrm>
          <a:prstGeom prst="rect">
            <a:avLst/>
          </a:prstGeom>
          <a:noFill/>
          <a:ln w="9525">
            <a:noFill/>
            <a:miter lim="800000"/>
          </a:ln>
          <a:effectLst/>
        </p:spPr>
        <p:txBody>
          <a:bodyPr lIns="0" tIns="0" rIns="0" bIns="0">
            <a:spAutoFit/>
          </a:bodyPr>
          <a:lstStyle/>
          <a:p>
            <a:pPr>
              <a:spcBef>
                <a:spcPct val="50000"/>
              </a:spcBef>
            </a:pPr>
            <a:r>
              <a:rPr lang="en-US" sz="2400"/>
              <a:t>C</a:t>
            </a:r>
            <a:endParaRPr lang="en-US" sz="2400"/>
          </a:p>
          <a:p>
            <a:pPr>
              <a:spcBef>
                <a:spcPct val="50000"/>
              </a:spcBef>
            </a:pPr>
            <a:r>
              <a:rPr lang="en-US" sz="2400"/>
              <a:t>70%</a:t>
            </a:r>
            <a:endParaRPr lang="en-US" sz="2400"/>
          </a:p>
        </p:txBody>
      </p:sp>
      <p:sp>
        <p:nvSpPr>
          <p:cNvPr id="57371" name="Text Box 27"/>
          <p:cNvSpPr txBox="1">
            <a:spLocks noChangeArrowheads="1"/>
          </p:cNvSpPr>
          <p:nvPr/>
        </p:nvSpPr>
        <p:spPr bwMode="auto">
          <a:xfrm>
            <a:off x="11074400" y="4036484"/>
            <a:ext cx="609600" cy="923290"/>
          </a:xfrm>
          <a:prstGeom prst="rect">
            <a:avLst/>
          </a:prstGeom>
          <a:noFill/>
          <a:ln w="9525">
            <a:noFill/>
            <a:miter lim="800000"/>
          </a:ln>
          <a:effectLst/>
        </p:spPr>
        <p:txBody>
          <a:bodyPr lIns="0" tIns="0" rIns="0" bIns="0">
            <a:spAutoFit/>
          </a:bodyPr>
          <a:lstStyle/>
          <a:p>
            <a:pPr>
              <a:spcBef>
                <a:spcPct val="50000"/>
              </a:spcBef>
            </a:pPr>
            <a:r>
              <a:rPr lang="en-US" sz="2400"/>
              <a:t>D</a:t>
            </a:r>
            <a:endParaRPr lang="en-US" sz="2400"/>
          </a:p>
          <a:p>
            <a:pPr>
              <a:spcBef>
                <a:spcPct val="50000"/>
              </a:spcBef>
            </a:pPr>
            <a:r>
              <a:rPr lang="en-US" sz="2400"/>
              <a:t>50%</a:t>
            </a:r>
            <a:endParaRPr lang="en-US" sz="2400"/>
          </a:p>
        </p:txBody>
      </p:sp>
      <p:sp>
        <p:nvSpPr>
          <p:cNvPr id="57372" name="Line 28"/>
          <p:cNvSpPr>
            <a:spLocks noChangeShapeType="1"/>
          </p:cNvSpPr>
          <p:nvPr/>
        </p:nvSpPr>
        <p:spPr bwMode="auto">
          <a:xfrm>
            <a:off x="8128000" y="4140200"/>
            <a:ext cx="609600" cy="711200"/>
          </a:xfrm>
          <a:prstGeom prst="line">
            <a:avLst/>
          </a:prstGeom>
          <a:noFill/>
          <a:ln w="57150">
            <a:solidFill>
              <a:schemeClr val="tx1"/>
            </a:solidFill>
            <a:round/>
            <a:tailEnd type="triangle" w="med" len="med"/>
          </a:ln>
          <a:effectLst/>
        </p:spPr>
        <p:txBody>
          <a:bodyPr wrap="none" anchor="ctr"/>
          <a:lstStyle/>
          <a:p>
            <a:endParaRPr lang="en-US" sz="2400"/>
          </a:p>
        </p:txBody>
      </p:sp>
      <p:sp>
        <p:nvSpPr>
          <p:cNvPr id="57373" name="Line 29"/>
          <p:cNvSpPr>
            <a:spLocks noChangeShapeType="1"/>
          </p:cNvSpPr>
          <p:nvPr/>
        </p:nvSpPr>
        <p:spPr bwMode="auto">
          <a:xfrm>
            <a:off x="7213600" y="3937000"/>
            <a:ext cx="0" cy="406400"/>
          </a:xfrm>
          <a:prstGeom prst="line">
            <a:avLst/>
          </a:prstGeom>
          <a:noFill/>
          <a:ln w="9525">
            <a:solidFill>
              <a:schemeClr val="tx1"/>
            </a:solidFill>
            <a:round/>
          </a:ln>
          <a:effectLst/>
        </p:spPr>
        <p:txBody>
          <a:bodyPr wrap="none" anchor="ctr"/>
          <a:lstStyle/>
          <a:p>
            <a:endParaRPr lang="en-US" sz="2400"/>
          </a:p>
        </p:txBody>
      </p:sp>
      <p:sp>
        <p:nvSpPr>
          <p:cNvPr id="57374" name="Text Box 30"/>
          <p:cNvSpPr txBox="1">
            <a:spLocks noChangeArrowheads="1"/>
          </p:cNvSpPr>
          <p:nvPr/>
        </p:nvSpPr>
        <p:spPr bwMode="auto">
          <a:xfrm>
            <a:off x="7010400" y="4383617"/>
            <a:ext cx="609600" cy="368935"/>
          </a:xfrm>
          <a:prstGeom prst="rect">
            <a:avLst/>
          </a:prstGeom>
          <a:noFill/>
          <a:ln w="9525">
            <a:noFill/>
            <a:miter lim="800000"/>
          </a:ln>
          <a:effectLst/>
        </p:spPr>
        <p:txBody>
          <a:bodyPr lIns="0" tIns="0" rIns="0" bIns="0">
            <a:spAutoFit/>
          </a:bodyPr>
          <a:lstStyle/>
          <a:p>
            <a:pPr>
              <a:spcBef>
                <a:spcPct val="50000"/>
              </a:spcBef>
            </a:pPr>
            <a:r>
              <a:rPr lang="en-US" sz="2400"/>
              <a:t>50%</a:t>
            </a:r>
            <a:endParaRPr lang="en-US" sz="2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914400" y="228600"/>
            <a:ext cx="10363200" cy="841375"/>
          </a:xfrm>
        </p:spPr>
        <p:txBody>
          <a:bodyPr/>
          <a:lstStyle/>
          <a:p>
            <a:r>
              <a:rPr lang="en-US" sz="4800"/>
              <a:t>Long branch attraction</a:t>
            </a:r>
            <a:endParaRPr lang="en-US" sz="4800"/>
          </a:p>
        </p:txBody>
      </p:sp>
      <p:sp>
        <p:nvSpPr>
          <p:cNvPr id="56323" name="Rectangle 3"/>
          <p:cNvSpPr>
            <a:spLocks noGrp="1" noChangeArrowheads="1"/>
          </p:cNvSpPr>
          <p:nvPr>
            <p:ph type="body" sz="half" idx="1"/>
          </p:nvPr>
        </p:nvSpPr>
        <p:spPr/>
        <p:txBody>
          <a:bodyPr>
            <a:normAutofit/>
          </a:bodyPr>
          <a:lstStyle/>
          <a:p>
            <a:pPr>
              <a:lnSpc>
                <a:spcPct val="100000"/>
              </a:lnSpc>
            </a:pPr>
            <a:r>
              <a:rPr lang="en-US" sz="2665"/>
              <a:t>“Intuitively, with long branches leading to speices A and C, the probability of parallel changes that arrive at the same state becomes greater than the probability of an informative single change in the interior branch of the tree” (Felsenstein, 2004).</a:t>
            </a:r>
            <a:endParaRPr lang="en-US" sz="2665"/>
          </a:p>
        </p:txBody>
      </p:sp>
      <p:sp>
        <p:nvSpPr>
          <p:cNvPr id="56324" name="Line 4"/>
          <p:cNvSpPr>
            <a:spLocks noChangeShapeType="1"/>
          </p:cNvSpPr>
          <p:nvPr/>
        </p:nvSpPr>
        <p:spPr bwMode="auto">
          <a:xfrm>
            <a:off x="7112000" y="4445000"/>
            <a:ext cx="406400" cy="2117"/>
          </a:xfrm>
          <a:prstGeom prst="line">
            <a:avLst/>
          </a:prstGeom>
          <a:noFill/>
          <a:ln w="9525">
            <a:solidFill>
              <a:schemeClr val="tx1"/>
            </a:solidFill>
            <a:round/>
          </a:ln>
          <a:effectLst/>
        </p:spPr>
        <p:txBody>
          <a:bodyPr wrap="none" anchor="ctr"/>
          <a:lstStyle/>
          <a:p>
            <a:endParaRPr lang="en-US" sz="2400"/>
          </a:p>
        </p:txBody>
      </p:sp>
      <p:sp>
        <p:nvSpPr>
          <p:cNvPr id="56325" name="Line 5"/>
          <p:cNvSpPr>
            <a:spLocks noChangeShapeType="1"/>
          </p:cNvSpPr>
          <p:nvPr/>
        </p:nvSpPr>
        <p:spPr bwMode="auto">
          <a:xfrm flipH="1" flipV="1">
            <a:off x="6197600" y="1701800"/>
            <a:ext cx="914400" cy="2743200"/>
          </a:xfrm>
          <a:prstGeom prst="line">
            <a:avLst/>
          </a:prstGeom>
          <a:noFill/>
          <a:ln w="9525">
            <a:solidFill>
              <a:schemeClr val="tx1"/>
            </a:solidFill>
            <a:round/>
          </a:ln>
          <a:effectLst/>
        </p:spPr>
        <p:txBody>
          <a:bodyPr wrap="none" anchor="ctr"/>
          <a:lstStyle/>
          <a:p>
            <a:endParaRPr lang="en-US" sz="2400"/>
          </a:p>
        </p:txBody>
      </p:sp>
      <p:sp>
        <p:nvSpPr>
          <p:cNvPr id="56326" name="Line 6"/>
          <p:cNvSpPr>
            <a:spLocks noChangeShapeType="1"/>
          </p:cNvSpPr>
          <p:nvPr/>
        </p:nvSpPr>
        <p:spPr bwMode="auto">
          <a:xfrm flipV="1">
            <a:off x="7518400" y="1701800"/>
            <a:ext cx="914400" cy="2743200"/>
          </a:xfrm>
          <a:prstGeom prst="line">
            <a:avLst/>
          </a:prstGeom>
          <a:noFill/>
          <a:ln w="9525">
            <a:solidFill>
              <a:schemeClr val="tx1"/>
            </a:solidFill>
            <a:round/>
          </a:ln>
          <a:effectLst/>
        </p:spPr>
        <p:txBody>
          <a:bodyPr wrap="none" anchor="ctr"/>
          <a:lstStyle/>
          <a:p>
            <a:endParaRPr lang="en-US" sz="2400"/>
          </a:p>
        </p:txBody>
      </p:sp>
      <p:sp>
        <p:nvSpPr>
          <p:cNvPr id="56327" name="Line 7"/>
          <p:cNvSpPr>
            <a:spLocks noChangeShapeType="1"/>
          </p:cNvSpPr>
          <p:nvPr/>
        </p:nvSpPr>
        <p:spPr bwMode="auto">
          <a:xfrm flipH="1">
            <a:off x="6604000" y="4445000"/>
            <a:ext cx="508000" cy="711200"/>
          </a:xfrm>
          <a:prstGeom prst="line">
            <a:avLst/>
          </a:prstGeom>
          <a:noFill/>
          <a:ln w="9525">
            <a:solidFill>
              <a:schemeClr val="tx1"/>
            </a:solidFill>
            <a:round/>
          </a:ln>
          <a:effectLst/>
        </p:spPr>
        <p:txBody>
          <a:bodyPr wrap="none" anchor="ctr"/>
          <a:lstStyle/>
          <a:p>
            <a:endParaRPr lang="en-US" sz="2400"/>
          </a:p>
        </p:txBody>
      </p:sp>
      <p:sp>
        <p:nvSpPr>
          <p:cNvPr id="56328" name="Line 8"/>
          <p:cNvSpPr>
            <a:spLocks noChangeShapeType="1"/>
          </p:cNvSpPr>
          <p:nvPr/>
        </p:nvSpPr>
        <p:spPr bwMode="auto">
          <a:xfrm>
            <a:off x="7518400" y="4445000"/>
            <a:ext cx="508000" cy="711200"/>
          </a:xfrm>
          <a:prstGeom prst="line">
            <a:avLst/>
          </a:prstGeom>
          <a:noFill/>
          <a:ln w="9525">
            <a:solidFill>
              <a:schemeClr val="tx1"/>
            </a:solidFill>
            <a:round/>
          </a:ln>
          <a:effectLst/>
        </p:spPr>
        <p:txBody>
          <a:bodyPr wrap="none" anchor="ctr"/>
          <a:lstStyle/>
          <a:p>
            <a:endParaRPr lang="en-US" sz="2400"/>
          </a:p>
        </p:txBody>
      </p:sp>
      <p:sp>
        <p:nvSpPr>
          <p:cNvPr id="56329" name="Text Box 9"/>
          <p:cNvSpPr txBox="1">
            <a:spLocks noChangeArrowheads="1"/>
          </p:cNvSpPr>
          <p:nvPr/>
        </p:nvSpPr>
        <p:spPr bwMode="auto">
          <a:xfrm>
            <a:off x="5892800" y="1193800"/>
            <a:ext cx="406400" cy="460375"/>
          </a:xfrm>
          <a:prstGeom prst="rect">
            <a:avLst/>
          </a:prstGeom>
          <a:noFill/>
          <a:ln w="9525">
            <a:noFill/>
            <a:miter lim="800000"/>
          </a:ln>
          <a:effectLst/>
        </p:spPr>
        <p:txBody>
          <a:bodyPr>
            <a:spAutoFit/>
          </a:bodyPr>
          <a:lstStyle/>
          <a:p>
            <a:pPr>
              <a:spcBef>
                <a:spcPct val="50000"/>
              </a:spcBef>
            </a:pPr>
            <a:r>
              <a:rPr lang="en-US" sz="2400"/>
              <a:t>A</a:t>
            </a:r>
            <a:endParaRPr lang="en-US" sz="2400"/>
          </a:p>
        </p:txBody>
      </p:sp>
      <p:sp>
        <p:nvSpPr>
          <p:cNvPr id="56330" name="Text Box 10"/>
          <p:cNvSpPr txBox="1">
            <a:spLocks noChangeArrowheads="1"/>
          </p:cNvSpPr>
          <p:nvPr/>
        </p:nvSpPr>
        <p:spPr bwMode="auto">
          <a:xfrm>
            <a:off x="8026400" y="5156200"/>
            <a:ext cx="406400" cy="460375"/>
          </a:xfrm>
          <a:prstGeom prst="rect">
            <a:avLst/>
          </a:prstGeom>
          <a:noFill/>
          <a:ln w="9525">
            <a:noFill/>
            <a:miter lim="800000"/>
          </a:ln>
          <a:effectLst/>
        </p:spPr>
        <p:txBody>
          <a:bodyPr>
            <a:spAutoFit/>
          </a:bodyPr>
          <a:lstStyle/>
          <a:p>
            <a:pPr>
              <a:spcBef>
                <a:spcPct val="50000"/>
              </a:spcBef>
            </a:pPr>
            <a:r>
              <a:rPr lang="en-US" sz="2400"/>
              <a:t>D</a:t>
            </a:r>
            <a:endParaRPr lang="en-US" sz="2400"/>
          </a:p>
        </p:txBody>
      </p:sp>
      <p:sp>
        <p:nvSpPr>
          <p:cNvPr id="56331" name="Text Box 11"/>
          <p:cNvSpPr txBox="1">
            <a:spLocks noChangeArrowheads="1"/>
          </p:cNvSpPr>
          <p:nvPr/>
        </p:nvSpPr>
        <p:spPr bwMode="auto">
          <a:xfrm>
            <a:off x="6197600" y="5156200"/>
            <a:ext cx="406400" cy="460375"/>
          </a:xfrm>
          <a:prstGeom prst="rect">
            <a:avLst/>
          </a:prstGeom>
          <a:noFill/>
          <a:ln w="9525">
            <a:noFill/>
            <a:miter lim="800000"/>
          </a:ln>
          <a:effectLst/>
        </p:spPr>
        <p:txBody>
          <a:bodyPr>
            <a:spAutoFit/>
          </a:bodyPr>
          <a:lstStyle/>
          <a:p>
            <a:pPr>
              <a:spcBef>
                <a:spcPct val="50000"/>
              </a:spcBef>
            </a:pPr>
            <a:r>
              <a:rPr lang="en-US" sz="2400"/>
              <a:t>B</a:t>
            </a:r>
            <a:endParaRPr lang="en-US" sz="2400"/>
          </a:p>
        </p:txBody>
      </p:sp>
      <p:sp>
        <p:nvSpPr>
          <p:cNvPr id="56332" name="Text Box 12"/>
          <p:cNvSpPr txBox="1">
            <a:spLocks noChangeArrowheads="1"/>
          </p:cNvSpPr>
          <p:nvPr/>
        </p:nvSpPr>
        <p:spPr bwMode="auto">
          <a:xfrm>
            <a:off x="8229600" y="1193800"/>
            <a:ext cx="406400" cy="460375"/>
          </a:xfrm>
          <a:prstGeom prst="rect">
            <a:avLst/>
          </a:prstGeom>
          <a:noFill/>
          <a:ln w="9525">
            <a:noFill/>
            <a:miter lim="800000"/>
          </a:ln>
          <a:effectLst/>
        </p:spPr>
        <p:txBody>
          <a:bodyPr>
            <a:spAutoFit/>
          </a:bodyPr>
          <a:lstStyle/>
          <a:p>
            <a:pPr>
              <a:spcBef>
                <a:spcPct val="50000"/>
              </a:spcBef>
            </a:pPr>
            <a:r>
              <a:rPr lang="en-US" sz="2400"/>
              <a:t>C</a:t>
            </a:r>
            <a:endParaRPr lang="en-US" sz="2400"/>
          </a:p>
        </p:txBody>
      </p:sp>
      <p:sp>
        <p:nvSpPr>
          <p:cNvPr id="56333" name="Line 13"/>
          <p:cNvSpPr>
            <a:spLocks noChangeShapeType="1"/>
          </p:cNvSpPr>
          <p:nvPr/>
        </p:nvSpPr>
        <p:spPr bwMode="auto">
          <a:xfrm flipH="1" flipV="1">
            <a:off x="9347200" y="1701800"/>
            <a:ext cx="1117600" cy="1117600"/>
          </a:xfrm>
          <a:prstGeom prst="line">
            <a:avLst/>
          </a:prstGeom>
          <a:noFill/>
          <a:ln w="9525">
            <a:solidFill>
              <a:schemeClr val="tx1"/>
            </a:solidFill>
            <a:round/>
          </a:ln>
          <a:effectLst/>
        </p:spPr>
        <p:txBody>
          <a:bodyPr wrap="none" anchor="ctr"/>
          <a:lstStyle/>
          <a:p>
            <a:endParaRPr lang="en-US" sz="2400"/>
          </a:p>
        </p:txBody>
      </p:sp>
      <p:sp>
        <p:nvSpPr>
          <p:cNvPr id="56334" name="Line 14"/>
          <p:cNvSpPr>
            <a:spLocks noChangeShapeType="1"/>
          </p:cNvSpPr>
          <p:nvPr/>
        </p:nvSpPr>
        <p:spPr bwMode="auto">
          <a:xfrm flipV="1">
            <a:off x="10464800" y="1701800"/>
            <a:ext cx="1117600" cy="1117600"/>
          </a:xfrm>
          <a:prstGeom prst="line">
            <a:avLst/>
          </a:prstGeom>
          <a:noFill/>
          <a:ln w="9525">
            <a:solidFill>
              <a:schemeClr val="tx1"/>
            </a:solidFill>
            <a:round/>
          </a:ln>
          <a:effectLst/>
        </p:spPr>
        <p:txBody>
          <a:bodyPr wrap="none" anchor="ctr"/>
          <a:lstStyle/>
          <a:p>
            <a:endParaRPr lang="en-US" sz="2400"/>
          </a:p>
        </p:txBody>
      </p:sp>
      <p:sp>
        <p:nvSpPr>
          <p:cNvPr id="56335" name="Line 15"/>
          <p:cNvSpPr>
            <a:spLocks noChangeShapeType="1"/>
          </p:cNvSpPr>
          <p:nvPr/>
        </p:nvSpPr>
        <p:spPr bwMode="auto">
          <a:xfrm flipH="1">
            <a:off x="9753600" y="4343400"/>
            <a:ext cx="711200" cy="812800"/>
          </a:xfrm>
          <a:prstGeom prst="line">
            <a:avLst/>
          </a:prstGeom>
          <a:noFill/>
          <a:ln w="9525">
            <a:solidFill>
              <a:schemeClr val="tx1"/>
            </a:solidFill>
            <a:round/>
          </a:ln>
          <a:effectLst/>
        </p:spPr>
        <p:txBody>
          <a:bodyPr wrap="none" anchor="ctr"/>
          <a:lstStyle/>
          <a:p>
            <a:endParaRPr lang="en-US" sz="2400"/>
          </a:p>
        </p:txBody>
      </p:sp>
      <p:sp>
        <p:nvSpPr>
          <p:cNvPr id="56336" name="Line 16"/>
          <p:cNvSpPr>
            <a:spLocks noChangeShapeType="1"/>
          </p:cNvSpPr>
          <p:nvPr/>
        </p:nvSpPr>
        <p:spPr bwMode="auto">
          <a:xfrm>
            <a:off x="10464800" y="4343400"/>
            <a:ext cx="711200" cy="812800"/>
          </a:xfrm>
          <a:prstGeom prst="line">
            <a:avLst/>
          </a:prstGeom>
          <a:noFill/>
          <a:ln w="9525">
            <a:solidFill>
              <a:schemeClr val="tx1"/>
            </a:solidFill>
            <a:round/>
          </a:ln>
          <a:effectLst/>
        </p:spPr>
        <p:txBody>
          <a:bodyPr wrap="none" anchor="ctr"/>
          <a:lstStyle/>
          <a:p>
            <a:endParaRPr lang="en-US" sz="2400"/>
          </a:p>
        </p:txBody>
      </p:sp>
      <p:sp>
        <p:nvSpPr>
          <p:cNvPr id="56337" name="Text Box 17"/>
          <p:cNvSpPr txBox="1">
            <a:spLocks noChangeArrowheads="1"/>
          </p:cNvSpPr>
          <p:nvPr/>
        </p:nvSpPr>
        <p:spPr bwMode="auto">
          <a:xfrm>
            <a:off x="9042400" y="1193800"/>
            <a:ext cx="406400" cy="460375"/>
          </a:xfrm>
          <a:prstGeom prst="rect">
            <a:avLst/>
          </a:prstGeom>
          <a:noFill/>
          <a:ln w="9525">
            <a:noFill/>
            <a:miter lim="800000"/>
          </a:ln>
          <a:effectLst/>
        </p:spPr>
        <p:txBody>
          <a:bodyPr>
            <a:spAutoFit/>
          </a:bodyPr>
          <a:lstStyle/>
          <a:p>
            <a:pPr>
              <a:spcBef>
                <a:spcPct val="50000"/>
              </a:spcBef>
            </a:pPr>
            <a:r>
              <a:rPr lang="en-US" sz="2400"/>
              <a:t>A</a:t>
            </a:r>
            <a:endParaRPr lang="en-US" sz="2400"/>
          </a:p>
        </p:txBody>
      </p:sp>
      <p:sp>
        <p:nvSpPr>
          <p:cNvPr id="56338" name="Text Box 18"/>
          <p:cNvSpPr txBox="1">
            <a:spLocks noChangeArrowheads="1"/>
          </p:cNvSpPr>
          <p:nvPr/>
        </p:nvSpPr>
        <p:spPr bwMode="auto">
          <a:xfrm>
            <a:off x="11176000" y="5156200"/>
            <a:ext cx="406400" cy="460375"/>
          </a:xfrm>
          <a:prstGeom prst="rect">
            <a:avLst/>
          </a:prstGeom>
          <a:noFill/>
          <a:ln w="9525">
            <a:noFill/>
            <a:miter lim="800000"/>
          </a:ln>
          <a:effectLst/>
        </p:spPr>
        <p:txBody>
          <a:bodyPr>
            <a:spAutoFit/>
          </a:bodyPr>
          <a:lstStyle/>
          <a:p>
            <a:pPr>
              <a:spcBef>
                <a:spcPct val="50000"/>
              </a:spcBef>
            </a:pPr>
            <a:r>
              <a:rPr lang="en-US" sz="2400"/>
              <a:t>D</a:t>
            </a:r>
            <a:endParaRPr lang="en-US" sz="2400"/>
          </a:p>
        </p:txBody>
      </p:sp>
      <p:sp>
        <p:nvSpPr>
          <p:cNvPr id="56339" name="Text Box 19"/>
          <p:cNvSpPr txBox="1">
            <a:spLocks noChangeArrowheads="1"/>
          </p:cNvSpPr>
          <p:nvPr/>
        </p:nvSpPr>
        <p:spPr bwMode="auto">
          <a:xfrm>
            <a:off x="9347200" y="5156200"/>
            <a:ext cx="406400" cy="460375"/>
          </a:xfrm>
          <a:prstGeom prst="rect">
            <a:avLst/>
          </a:prstGeom>
          <a:noFill/>
          <a:ln w="9525">
            <a:noFill/>
            <a:miter lim="800000"/>
          </a:ln>
          <a:effectLst/>
        </p:spPr>
        <p:txBody>
          <a:bodyPr>
            <a:spAutoFit/>
          </a:bodyPr>
          <a:lstStyle/>
          <a:p>
            <a:pPr>
              <a:spcBef>
                <a:spcPct val="50000"/>
              </a:spcBef>
            </a:pPr>
            <a:r>
              <a:rPr lang="en-US" sz="2400"/>
              <a:t>B</a:t>
            </a:r>
            <a:endParaRPr lang="en-US" sz="2400"/>
          </a:p>
        </p:txBody>
      </p:sp>
      <p:sp>
        <p:nvSpPr>
          <p:cNvPr id="56340" name="Text Box 20"/>
          <p:cNvSpPr txBox="1">
            <a:spLocks noChangeArrowheads="1"/>
          </p:cNvSpPr>
          <p:nvPr/>
        </p:nvSpPr>
        <p:spPr bwMode="auto">
          <a:xfrm>
            <a:off x="11379200" y="1193800"/>
            <a:ext cx="406400" cy="460375"/>
          </a:xfrm>
          <a:prstGeom prst="rect">
            <a:avLst/>
          </a:prstGeom>
          <a:noFill/>
          <a:ln w="9525">
            <a:noFill/>
            <a:miter lim="800000"/>
          </a:ln>
          <a:effectLst/>
        </p:spPr>
        <p:txBody>
          <a:bodyPr>
            <a:spAutoFit/>
          </a:bodyPr>
          <a:lstStyle/>
          <a:p>
            <a:pPr>
              <a:spcBef>
                <a:spcPct val="50000"/>
              </a:spcBef>
            </a:pPr>
            <a:r>
              <a:rPr lang="en-US" sz="2400"/>
              <a:t>C</a:t>
            </a:r>
            <a:endParaRPr lang="en-US" sz="2400"/>
          </a:p>
        </p:txBody>
      </p:sp>
      <p:sp>
        <p:nvSpPr>
          <p:cNvPr id="56341" name="Line 21"/>
          <p:cNvSpPr>
            <a:spLocks noChangeShapeType="1"/>
          </p:cNvSpPr>
          <p:nvPr/>
        </p:nvSpPr>
        <p:spPr bwMode="auto">
          <a:xfrm>
            <a:off x="10464800" y="2819400"/>
            <a:ext cx="0" cy="1524000"/>
          </a:xfrm>
          <a:prstGeom prst="line">
            <a:avLst/>
          </a:prstGeom>
          <a:noFill/>
          <a:ln w="9525">
            <a:solidFill>
              <a:schemeClr val="tx1"/>
            </a:solidFill>
            <a:round/>
          </a:ln>
          <a:effectLst/>
        </p:spPr>
        <p:txBody>
          <a:bodyPr wrap="none" anchor="ctr"/>
          <a:lstStyle/>
          <a:p>
            <a:endParaRPr lang="en-US" sz="2400"/>
          </a:p>
        </p:txBody>
      </p:sp>
      <p:sp>
        <p:nvSpPr>
          <p:cNvPr id="56342" name="Line 22"/>
          <p:cNvSpPr>
            <a:spLocks noChangeShapeType="1"/>
          </p:cNvSpPr>
          <p:nvPr/>
        </p:nvSpPr>
        <p:spPr bwMode="auto">
          <a:xfrm>
            <a:off x="8534400" y="3327400"/>
            <a:ext cx="609600" cy="0"/>
          </a:xfrm>
          <a:prstGeom prst="line">
            <a:avLst/>
          </a:prstGeom>
          <a:noFill/>
          <a:ln w="57150">
            <a:solidFill>
              <a:schemeClr val="tx1"/>
            </a:solidFill>
            <a:round/>
            <a:tailEnd type="triangle" w="med" len="me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mtClean="0">
                <a:ea typeface="MS PGothic" panose="020B0600070205080204" pitchFamily="-112" charset="-128"/>
                <a:cs typeface="MS PGothic" panose="020B0600070205080204" pitchFamily="-112" charset="-128"/>
              </a:rPr>
              <a:t>Phylogenomics</a:t>
            </a:r>
            <a:endParaRPr lang="en-US" smtClean="0">
              <a:ea typeface="MS PGothic" panose="020B0600070205080204" pitchFamily="-112" charset="-128"/>
              <a:cs typeface="MS PGothic" panose="020B0600070205080204" pitchFamily="-112" charset="-128"/>
            </a:endParaRPr>
          </a:p>
        </p:txBody>
      </p:sp>
      <p:sp>
        <p:nvSpPr>
          <p:cNvPr id="16387" name="Content Placeholder 2"/>
          <p:cNvSpPr>
            <a:spLocks noGrp="1"/>
          </p:cNvSpPr>
          <p:nvPr>
            <p:ph idx="1"/>
          </p:nvPr>
        </p:nvSpPr>
        <p:spPr>
          <a:xfrm>
            <a:off x="609600" y="1498600"/>
            <a:ext cx="10871200" cy="5077460"/>
          </a:xfrm>
        </p:spPr>
        <p:txBody>
          <a:bodyPr/>
          <a:lstStyle/>
          <a:p>
            <a:pPr>
              <a:spcAft>
                <a:spcPts val="3000"/>
              </a:spcAft>
            </a:pPr>
            <a:r>
              <a:rPr lang="en-US" smtClean="0">
                <a:ea typeface="MS PGothic" panose="020B0600070205080204" pitchFamily="-112" charset="-128"/>
                <a:cs typeface="MS PGothic" panose="020B0600070205080204" pitchFamily="-112" charset="-128"/>
              </a:rPr>
              <a:t>Prediction of gene function (Eisen, 1998)</a:t>
            </a:r>
            <a:endParaRPr lang="en-US" smtClean="0">
              <a:ea typeface="MS PGothic" panose="020B0600070205080204" pitchFamily="-112" charset="-128"/>
              <a:cs typeface="MS PGothic" panose="020B0600070205080204" pitchFamily="-112" charset="-128"/>
            </a:endParaRPr>
          </a:p>
          <a:p>
            <a:pPr>
              <a:spcAft>
                <a:spcPts val="3000"/>
              </a:spcAft>
            </a:pPr>
            <a:r>
              <a:rPr lang="en-US" smtClean="0">
                <a:ea typeface="MS PGothic" panose="020B0600070205080204" pitchFamily="-112" charset="-128"/>
                <a:cs typeface="MS PGothic" panose="020B0600070205080204" pitchFamily="-112" charset="-128"/>
              </a:rPr>
              <a:t>Establishment of evolutionary relationships </a:t>
            </a:r>
            <a:r>
              <a:rPr lang="en-US" altLang="zh-CN" smtClean="0">
                <a:ea typeface="MS PGothic" panose="020B0600070205080204" pitchFamily="-112" charset="-128"/>
                <a:cs typeface="MS PGothic" panose="020B0600070205080204" pitchFamily="-112" charset="-128"/>
              </a:rPr>
              <a:t>using genome or genome-scale data</a:t>
            </a:r>
            <a:endParaRPr lang="en-US" smtClean="0">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ea typeface="MS PGothic" panose="020B0600070205080204" pitchFamily="-112" charset="-128"/>
                <a:cs typeface="MS PGothic" panose="020B0600070205080204" pitchFamily="-112" charset="-128"/>
              </a:rPr>
              <a:t>One gene or more genes?</a:t>
            </a:r>
            <a:endParaRPr lang="en-US">
              <a:ea typeface="MS PGothic" panose="020B0600070205080204" pitchFamily="-112" charset="-128"/>
              <a:cs typeface="MS PGothic" panose="020B0600070205080204" pitchFamily="-112" charset="-128"/>
            </a:endParaRPr>
          </a:p>
        </p:txBody>
      </p:sp>
      <p:sp>
        <p:nvSpPr>
          <p:cNvPr id="17411" name="Rectangle 3"/>
          <p:cNvSpPr>
            <a:spLocks noGrp="1" noChangeArrowheads="1"/>
          </p:cNvSpPr>
          <p:nvPr>
            <p:ph type="body" idx="1"/>
          </p:nvPr>
        </p:nvSpPr>
        <p:spPr/>
        <p:txBody>
          <a:bodyPr/>
          <a:lstStyle/>
          <a:p>
            <a:r>
              <a:rPr lang="en-US">
                <a:ea typeface="MS PGothic" panose="020B0600070205080204" pitchFamily="-112" charset="-128"/>
                <a:cs typeface="MS PGothic" panose="020B0600070205080204" pitchFamily="-112" charset="-128"/>
              </a:rPr>
              <a:t>Single gene or a few genes often result low resolution.</a:t>
            </a:r>
            <a:endParaRPr lang="en-US">
              <a:ea typeface="MS PGothic" panose="020B0600070205080204" pitchFamily="-112" charset="-128"/>
              <a:cs typeface="MS PGothic" panose="020B0600070205080204" pitchFamily="-112" charset="-128"/>
            </a:endParaRPr>
          </a:p>
          <a:p>
            <a:r>
              <a:rPr lang="en-US">
                <a:ea typeface="MS PGothic" panose="020B0600070205080204" pitchFamily="-112" charset="-128"/>
                <a:cs typeface="MS PGothic" panose="020B0600070205080204" pitchFamily="-112" charset="-128"/>
              </a:rPr>
              <a:t>Single gene or a few genes may even reach to the wrong phylogeny.</a:t>
            </a:r>
            <a:endParaRPr lang="en-US">
              <a:ea typeface="MS PGothic" panose="020B0600070205080204" pitchFamily="-112" charset="-128"/>
              <a:cs typeface="MS PGothic" panose="020B0600070205080204" pitchFamily="-112" charset="-128"/>
            </a:endParaRPr>
          </a:p>
          <a:p>
            <a:endParaRPr lang="en-US">
              <a:ea typeface="MS PGothic" panose="020B0600070205080204" pitchFamily="-112" charset="-128"/>
              <a:cs typeface="MS PGothic" panose="020B0600070205080204" pitchFamily="-112"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1"/>
          <a:srcRect/>
          <a:stretch>
            <a:fillRect/>
          </a:stretch>
        </p:blipFill>
        <p:spPr bwMode="auto">
          <a:xfrm>
            <a:off x="2956984" y="4241800"/>
            <a:ext cx="802216" cy="1320800"/>
          </a:xfrm>
          <a:prstGeom prst="rect">
            <a:avLst/>
          </a:prstGeom>
          <a:noFill/>
          <a:ln w="9525">
            <a:noFill/>
            <a:miter lim="800000"/>
            <a:headEnd/>
            <a:tailEnd/>
          </a:ln>
        </p:spPr>
      </p:pic>
      <p:sp>
        <p:nvSpPr>
          <p:cNvPr id="18435" name="Text Box 3"/>
          <p:cNvSpPr txBox="1">
            <a:spLocks noChangeArrowheads="1"/>
          </p:cNvSpPr>
          <p:nvPr/>
        </p:nvSpPr>
        <p:spPr bwMode="auto">
          <a:xfrm>
            <a:off x="304800" y="4707467"/>
            <a:ext cx="2438400" cy="420370"/>
          </a:xfrm>
          <a:prstGeom prst="rect">
            <a:avLst/>
          </a:prstGeom>
          <a:noFill/>
          <a:ln w="9525">
            <a:noFill/>
            <a:miter lim="800000"/>
          </a:ln>
        </p:spPr>
        <p:txBody>
          <a:bodyPr>
            <a:spAutoFit/>
          </a:bodyPr>
          <a:lstStyle/>
          <a:p>
            <a:pPr>
              <a:spcBef>
                <a:spcPct val="50000"/>
              </a:spcBef>
            </a:pPr>
            <a:r>
              <a:rPr lang="en-US" sz="2135"/>
              <a:t>Phylogenetic signal</a:t>
            </a:r>
            <a:endParaRPr lang="en-US" sz="2135"/>
          </a:p>
        </p:txBody>
      </p:sp>
      <p:sp>
        <p:nvSpPr>
          <p:cNvPr id="18436" name="Text Box 4"/>
          <p:cNvSpPr txBox="1">
            <a:spLocks noChangeArrowheads="1"/>
          </p:cNvSpPr>
          <p:nvPr/>
        </p:nvSpPr>
        <p:spPr bwMode="auto">
          <a:xfrm>
            <a:off x="406400" y="2311400"/>
            <a:ext cx="2235200" cy="420370"/>
          </a:xfrm>
          <a:prstGeom prst="rect">
            <a:avLst/>
          </a:prstGeom>
          <a:noFill/>
          <a:ln w="9525">
            <a:noFill/>
            <a:miter lim="800000"/>
          </a:ln>
        </p:spPr>
        <p:txBody>
          <a:bodyPr>
            <a:spAutoFit/>
          </a:bodyPr>
          <a:lstStyle/>
          <a:p>
            <a:pPr>
              <a:spcBef>
                <a:spcPct val="50000"/>
              </a:spcBef>
            </a:pPr>
            <a:r>
              <a:rPr lang="en-US" sz="2135"/>
              <a:t>Systematic error</a:t>
            </a:r>
            <a:endParaRPr lang="en-US" sz="2135"/>
          </a:p>
        </p:txBody>
      </p:sp>
      <p:sp>
        <p:nvSpPr>
          <p:cNvPr id="18437" name="Line 5"/>
          <p:cNvSpPr>
            <a:spLocks noChangeShapeType="1"/>
          </p:cNvSpPr>
          <p:nvPr/>
        </p:nvSpPr>
        <p:spPr bwMode="auto">
          <a:xfrm>
            <a:off x="3657600" y="2616200"/>
            <a:ext cx="0" cy="812800"/>
          </a:xfrm>
          <a:prstGeom prst="line">
            <a:avLst/>
          </a:prstGeom>
          <a:noFill/>
          <a:ln w="38100">
            <a:solidFill>
              <a:schemeClr val="tx1"/>
            </a:solidFill>
            <a:round/>
          </a:ln>
        </p:spPr>
        <p:txBody>
          <a:bodyPr wrap="none" anchor="ctr"/>
          <a:lstStyle/>
          <a:p>
            <a:endParaRPr lang="en-US" sz="2400"/>
          </a:p>
        </p:txBody>
      </p:sp>
      <p:sp>
        <p:nvSpPr>
          <p:cNvPr id="18438" name="Line 6"/>
          <p:cNvSpPr>
            <a:spLocks noChangeShapeType="1"/>
          </p:cNvSpPr>
          <p:nvPr/>
        </p:nvSpPr>
        <p:spPr bwMode="auto">
          <a:xfrm>
            <a:off x="3657600" y="381000"/>
            <a:ext cx="203200" cy="1727200"/>
          </a:xfrm>
          <a:prstGeom prst="line">
            <a:avLst/>
          </a:prstGeom>
          <a:noFill/>
          <a:ln w="38100">
            <a:solidFill>
              <a:schemeClr val="tx1"/>
            </a:solidFill>
            <a:round/>
          </a:ln>
        </p:spPr>
        <p:txBody>
          <a:bodyPr wrap="none" anchor="ctr"/>
          <a:lstStyle/>
          <a:p>
            <a:endParaRPr lang="en-US" sz="2400"/>
          </a:p>
        </p:txBody>
      </p:sp>
      <p:sp>
        <p:nvSpPr>
          <p:cNvPr id="18439" name="Line 7"/>
          <p:cNvSpPr>
            <a:spLocks noChangeShapeType="1"/>
          </p:cNvSpPr>
          <p:nvPr/>
        </p:nvSpPr>
        <p:spPr bwMode="auto">
          <a:xfrm>
            <a:off x="3251200" y="1092200"/>
            <a:ext cx="0" cy="711200"/>
          </a:xfrm>
          <a:prstGeom prst="line">
            <a:avLst/>
          </a:prstGeom>
          <a:noFill/>
          <a:ln w="38100">
            <a:solidFill>
              <a:schemeClr val="tx1"/>
            </a:solidFill>
            <a:round/>
          </a:ln>
        </p:spPr>
        <p:txBody>
          <a:bodyPr wrap="none" anchor="ctr"/>
          <a:lstStyle/>
          <a:p>
            <a:endParaRPr lang="en-US" sz="2400"/>
          </a:p>
        </p:txBody>
      </p:sp>
      <p:sp>
        <p:nvSpPr>
          <p:cNvPr id="18440" name="Line 8"/>
          <p:cNvSpPr>
            <a:spLocks noChangeShapeType="1"/>
          </p:cNvSpPr>
          <p:nvPr/>
        </p:nvSpPr>
        <p:spPr bwMode="auto">
          <a:xfrm>
            <a:off x="2641600" y="1498600"/>
            <a:ext cx="609600" cy="304800"/>
          </a:xfrm>
          <a:prstGeom prst="line">
            <a:avLst/>
          </a:prstGeom>
          <a:noFill/>
          <a:ln w="38100">
            <a:solidFill>
              <a:schemeClr val="tx1"/>
            </a:solidFill>
            <a:round/>
          </a:ln>
        </p:spPr>
        <p:txBody>
          <a:bodyPr wrap="none" anchor="ctr"/>
          <a:lstStyle/>
          <a:p>
            <a:endParaRPr lang="en-US" sz="2400"/>
          </a:p>
        </p:txBody>
      </p:sp>
      <p:sp>
        <p:nvSpPr>
          <p:cNvPr id="18441" name="Line 9"/>
          <p:cNvSpPr>
            <a:spLocks noChangeShapeType="1"/>
          </p:cNvSpPr>
          <p:nvPr/>
        </p:nvSpPr>
        <p:spPr bwMode="auto">
          <a:xfrm flipH="1">
            <a:off x="3657600" y="889000"/>
            <a:ext cx="711200" cy="1727200"/>
          </a:xfrm>
          <a:prstGeom prst="line">
            <a:avLst/>
          </a:prstGeom>
          <a:noFill/>
          <a:ln w="38100">
            <a:solidFill>
              <a:schemeClr val="tx1"/>
            </a:solidFill>
            <a:round/>
          </a:ln>
        </p:spPr>
        <p:txBody>
          <a:bodyPr wrap="none" anchor="ctr"/>
          <a:lstStyle/>
          <a:p>
            <a:endParaRPr lang="en-US" sz="2400"/>
          </a:p>
        </p:txBody>
      </p:sp>
      <p:sp>
        <p:nvSpPr>
          <p:cNvPr id="18442" name="Line 10"/>
          <p:cNvSpPr>
            <a:spLocks noChangeShapeType="1"/>
          </p:cNvSpPr>
          <p:nvPr/>
        </p:nvSpPr>
        <p:spPr bwMode="auto">
          <a:xfrm>
            <a:off x="3251200" y="1803400"/>
            <a:ext cx="406400" cy="812800"/>
          </a:xfrm>
          <a:prstGeom prst="line">
            <a:avLst/>
          </a:prstGeom>
          <a:noFill/>
          <a:ln w="38100">
            <a:solidFill>
              <a:schemeClr val="tx1"/>
            </a:solidFill>
            <a:round/>
          </a:ln>
        </p:spPr>
        <p:txBody>
          <a:bodyPr wrap="none" anchor="ctr"/>
          <a:lstStyle/>
          <a:p>
            <a:endParaRPr lang="en-US" sz="2400"/>
          </a:p>
        </p:txBody>
      </p:sp>
      <p:sp>
        <p:nvSpPr>
          <p:cNvPr id="18443" name="Line 11"/>
          <p:cNvSpPr>
            <a:spLocks noChangeShapeType="1"/>
          </p:cNvSpPr>
          <p:nvPr/>
        </p:nvSpPr>
        <p:spPr bwMode="auto">
          <a:xfrm>
            <a:off x="6502400" y="3124200"/>
            <a:ext cx="0" cy="304800"/>
          </a:xfrm>
          <a:prstGeom prst="line">
            <a:avLst/>
          </a:prstGeom>
          <a:noFill/>
          <a:ln w="12700">
            <a:solidFill>
              <a:schemeClr val="tx1"/>
            </a:solidFill>
            <a:round/>
          </a:ln>
        </p:spPr>
        <p:txBody>
          <a:bodyPr wrap="none" anchor="ctr"/>
          <a:lstStyle/>
          <a:p>
            <a:endParaRPr lang="en-US" sz="2400"/>
          </a:p>
        </p:txBody>
      </p:sp>
      <p:sp>
        <p:nvSpPr>
          <p:cNvPr id="18444" name="Line 12"/>
          <p:cNvSpPr>
            <a:spLocks noChangeShapeType="1"/>
          </p:cNvSpPr>
          <p:nvPr/>
        </p:nvSpPr>
        <p:spPr bwMode="auto">
          <a:xfrm>
            <a:off x="6604000" y="2514600"/>
            <a:ext cx="101600" cy="304800"/>
          </a:xfrm>
          <a:prstGeom prst="line">
            <a:avLst/>
          </a:prstGeom>
          <a:noFill/>
          <a:ln w="12700">
            <a:solidFill>
              <a:schemeClr val="tx1"/>
            </a:solidFill>
            <a:round/>
          </a:ln>
        </p:spPr>
        <p:txBody>
          <a:bodyPr wrap="none" anchor="ctr"/>
          <a:lstStyle/>
          <a:p>
            <a:endParaRPr lang="en-US" sz="2400"/>
          </a:p>
        </p:txBody>
      </p:sp>
      <p:sp>
        <p:nvSpPr>
          <p:cNvPr id="18445" name="Line 13"/>
          <p:cNvSpPr>
            <a:spLocks noChangeShapeType="1"/>
          </p:cNvSpPr>
          <p:nvPr/>
        </p:nvSpPr>
        <p:spPr bwMode="auto">
          <a:xfrm flipH="1">
            <a:off x="6299200" y="2514600"/>
            <a:ext cx="203200" cy="304800"/>
          </a:xfrm>
          <a:prstGeom prst="line">
            <a:avLst/>
          </a:prstGeom>
          <a:noFill/>
          <a:ln w="12700">
            <a:solidFill>
              <a:schemeClr val="tx1"/>
            </a:solidFill>
            <a:round/>
          </a:ln>
        </p:spPr>
        <p:txBody>
          <a:bodyPr wrap="none" anchor="ctr"/>
          <a:lstStyle/>
          <a:p>
            <a:endParaRPr lang="en-US" sz="2400"/>
          </a:p>
        </p:txBody>
      </p:sp>
      <p:sp>
        <p:nvSpPr>
          <p:cNvPr id="18446" name="Line 14"/>
          <p:cNvSpPr>
            <a:spLocks noChangeShapeType="1"/>
          </p:cNvSpPr>
          <p:nvPr/>
        </p:nvSpPr>
        <p:spPr bwMode="auto">
          <a:xfrm>
            <a:off x="6096000" y="2514600"/>
            <a:ext cx="203200" cy="304800"/>
          </a:xfrm>
          <a:prstGeom prst="line">
            <a:avLst/>
          </a:prstGeom>
          <a:noFill/>
          <a:ln w="12700">
            <a:solidFill>
              <a:schemeClr val="tx1"/>
            </a:solidFill>
            <a:round/>
          </a:ln>
        </p:spPr>
        <p:txBody>
          <a:bodyPr wrap="none" anchor="ctr"/>
          <a:lstStyle/>
          <a:p>
            <a:endParaRPr lang="en-US" sz="2400"/>
          </a:p>
        </p:txBody>
      </p:sp>
      <p:sp>
        <p:nvSpPr>
          <p:cNvPr id="18447" name="Line 15"/>
          <p:cNvSpPr>
            <a:spLocks noChangeShapeType="1"/>
          </p:cNvSpPr>
          <p:nvPr/>
        </p:nvSpPr>
        <p:spPr bwMode="auto">
          <a:xfrm flipH="1">
            <a:off x="6502400" y="2819400"/>
            <a:ext cx="203200" cy="304800"/>
          </a:xfrm>
          <a:prstGeom prst="line">
            <a:avLst/>
          </a:prstGeom>
          <a:noFill/>
          <a:ln w="12700">
            <a:solidFill>
              <a:schemeClr val="tx1"/>
            </a:solidFill>
            <a:round/>
          </a:ln>
        </p:spPr>
        <p:txBody>
          <a:bodyPr wrap="none" anchor="ctr"/>
          <a:lstStyle/>
          <a:p>
            <a:endParaRPr lang="en-US" sz="2400"/>
          </a:p>
        </p:txBody>
      </p:sp>
      <p:sp>
        <p:nvSpPr>
          <p:cNvPr id="18448" name="Line 16"/>
          <p:cNvSpPr>
            <a:spLocks noChangeShapeType="1"/>
          </p:cNvSpPr>
          <p:nvPr/>
        </p:nvSpPr>
        <p:spPr bwMode="auto">
          <a:xfrm>
            <a:off x="6299200" y="2819400"/>
            <a:ext cx="203200" cy="304800"/>
          </a:xfrm>
          <a:prstGeom prst="line">
            <a:avLst/>
          </a:prstGeom>
          <a:noFill/>
          <a:ln w="12700">
            <a:solidFill>
              <a:schemeClr val="tx1"/>
            </a:solidFill>
            <a:round/>
          </a:ln>
        </p:spPr>
        <p:txBody>
          <a:bodyPr wrap="none" anchor="ctr"/>
          <a:lstStyle/>
          <a:p>
            <a:endParaRPr lang="en-US" sz="2400"/>
          </a:p>
        </p:txBody>
      </p:sp>
      <p:sp>
        <p:nvSpPr>
          <p:cNvPr id="18449" name="Line 17"/>
          <p:cNvSpPr>
            <a:spLocks noChangeShapeType="1"/>
          </p:cNvSpPr>
          <p:nvPr/>
        </p:nvSpPr>
        <p:spPr bwMode="auto">
          <a:xfrm>
            <a:off x="9347200" y="2616200"/>
            <a:ext cx="0" cy="812800"/>
          </a:xfrm>
          <a:prstGeom prst="line">
            <a:avLst/>
          </a:prstGeom>
          <a:noFill/>
          <a:ln w="38100">
            <a:solidFill>
              <a:schemeClr val="tx1"/>
            </a:solidFill>
            <a:round/>
          </a:ln>
        </p:spPr>
        <p:txBody>
          <a:bodyPr wrap="none" anchor="ctr"/>
          <a:lstStyle/>
          <a:p>
            <a:endParaRPr lang="en-US" sz="2400"/>
          </a:p>
        </p:txBody>
      </p:sp>
      <p:sp>
        <p:nvSpPr>
          <p:cNvPr id="18450" name="Line 18"/>
          <p:cNvSpPr>
            <a:spLocks noChangeShapeType="1"/>
          </p:cNvSpPr>
          <p:nvPr/>
        </p:nvSpPr>
        <p:spPr bwMode="auto">
          <a:xfrm>
            <a:off x="9448800" y="1498600"/>
            <a:ext cx="101600" cy="914400"/>
          </a:xfrm>
          <a:prstGeom prst="line">
            <a:avLst/>
          </a:prstGeom>
          <a:noFill/>
          <a:ln w="38100">
            <a:solidFill>
              <a:schemeClr val="tx1"/>
            </a:solidFill>
            <a:round/>
          </a:ln>
        </p:spPr>
        <p:txBody>
          <a:bodyPr wrap="none" anchor="ctr"/>
          <a:lstStyle/>
          <a:p>
            <a:endParaRPr lang="en-US" sz="2400"/>
          </a:p>
        </p:txBody>
      </p:sp>
      <p:sp>
        <p:nvSpPr>
          <p:cNvPr id="18451" name="Line 19"/>
          <p:cNvSpPr>
            <a:spLocks noChangeShapeType="1"/>
          </p:cNvSpPr>
          <p:nvPr/>
        </p:nvSpPr>
        <p:spPr bwMode="auto">
          <a:xfrm flipH="1">
            <a:off x="9956800" y="1600200"/>
            <a:ext cx="609600" cy="406400"/>
          </a:xfrm>
          <a:prstGeom prst="line">
            <a:avLst/>
          </a:prstGeom>
          <a:noFill/>
          <a:ln w="38100">
            <a:solidFill>
              <a:schemeClr val="tx1"/>
            </a:solidFill>
            <a:round/>
          </a:ln>
        </p:spPr>
        <p:txBody>
          <a:bodyPr wrap="none" anchor="ctr"/>
          <a:lstStyle/>
          <a:p>
            <a:endParaRPr lang="en-US" sz="2400"/>
          </a:p>
        </p:txBody>
      </p:sp>
      <p:sp>
        <p:nvSpPr>
          <p:cNvPr id="18452" name="Line 20"/>
          <p:cNvSpPr>
            <a:spLocks noChangeShapeType="1"/>
          </p:cNvSpPr>
          <p:nvPr/>
        </p:nvSpPr>
        <p:spPr bwMode="auto">
          <a:xfrm flipH="1">
            <a:off x="9956800" y="1498600"/>
            <a:ext cx="203200" cy="508000"/>
          </a:xfrm>
          <a:prstGeom prst="line">
            <a:avLst/>
          </a:prstGeom>
          <a:noFill/>
          <a:ln w="38100">
            <a:solidFill>
              <a:schemeClr val="tx1"/>
            </a:solidFill>
            <a:round/>
          </a:ln>
        </p:spPr>
        <p:txBody>
          <a:bodyPr wrap="none" anchor="ctr"/>
          <a:lstStyle/>
          <a:p>
            <a:endParaRPr lang="en-US" sz="2400"/>
          </a:p>
        </p:txBody>
      </p:sp>
      <p:sp>
        <p:nvSpPr>
          <p:cNvPr id="18453" name="Line 21"/>
          <p:cNvSpPr>
            <a:spLocks noChangeShapeType="1"/>
          </p:cNvSpPr>
          <p:nvPr/>
        </p:nvSpPr>
        <p:spPr bwMode="auto">
          <a:xfrm flipH="1">
            <a:off x="9347200" y="2006600"/>
            <a:ext cx="609600" cy="609600"/>
          </a:xfrm>
          <a:prstGeom prst="line">
            <a:avLst/>
          </a:prstGeom>
          <a:noFill/>
          <a:ln w="38100">
            <a:solidFill>
              <a:schemeClr val="tx1"/>
            </a:solidFill>
            <a:round/>
          </a:ln>
        </p:spPr>
        <p:txBody>
          <a:bodyPr wrap="none" anchor="ctr"/>
          <a:lstStyle/>
          <a:p>
            <a:endParaRPr lang="en-US" sz="2400"/>
          </a:p>
        </p:txBody>
      </p:sp>
      <p:sp>
        <p:nvSpPr>
          <p:cNvPr id="18454" name="Line 22"/>
          <p:cNvSpPr>
            <a:spLocks noChangeShapeType="1"/>
          </p:cNvSpPr>
          <p:nvPr/>
        </p:nvSpPr>
        <p:spPr bwMode="auto">
          <a:xfrm>
            <a:off x="8737600" y="1295400"/>
            <a:ext cx="609600" cy="1320800"/>
          </a:xfrm>
          <a:prstGeom prst="line">
            <a:avLst/>
          </a:prstGeom>
          <a:noFill/>
          <a:ln w="38100">
            <a:solidFill>
              <a:schemeClr val="tx1"/>
            </a:solidFill>
            <a:round/>
          </a:ln>
        </p:spPr>
        <p:txBody>
          <a:bodyPr wrap="none" anchor="ctr"/>
          <a:lstStyle/>
          <a:p>
            <a:endParaRPr lang="en-US" sz="2400"/>
          </a:p>
        </p:txBody>
      </p:sp>
      <p:sp>
        <p:nvSpPr>
          <p:cNvPr id="18455" name="Line 23"/>
          <p:cNvSpPr>
            <a:spLocks noChangeShapeType="1"/>
          </p:cNvSpPr>
          <p:nvPr/>
        </p:nvSpPr>
        <p:spPr bwMode="auto">
          <a:xfrm flipH="1">
            <a:off x="6705600" y="2514600"/>
            <a:ext cx="203200" cy="304800"/>
          </a:xfrm>
          <a:prstGeom prst="line">
            <a:avLst/>
          </a:prstGeom>
          <a:noFill/>
          <a:ln w="12700">
            <a:solidFill>
              <a:schemeClr val="tx1"/>
            </a:solidFill>
            <a:round/>
          </a:ln>
        </p:spPr>
        <p:txBody>
          <a:bodyPr wrap="none" anchor="ctr"/>
          <a:lstStyle/>
          <a:p>
            <a:endParaRPr lang="en-US" sz="2400"/>
          </a:p>
        </p:txBody>
      </p:sp>
      <p:sp>
        <p:nvSpPr>
          <p:cNvPr id="18456" name="Line 24"/>
          <p:cNvSpPr>
            <a:spLocks noChangeShapeType="1"/>
          </p:cNvSpPr>
          <p:nvPr/>
        </p:nvSpPr>
        <p:spPr bwMode="auto">
          <a:xfrm flipH="1">
            <a:off x="3352800" y="1397000"/>
            <a:ext cx="304800" cy="609600"/>
          </a:xfrm>
          <a:prstGeom prst="line">
            <a:avLst/>
          </a:prstGeom>
          <a:noFill/>
          <a:ln w="38100">
            <a:solidFill>
              <a:schemeClr val="tx1"/>
            </a:solidFill>
            <a:round/>
          </a:ln>
        </p:spPr>
        <p:txBody>
          <a:bodyPr wrap="none" anchor="ctr"/>
          <a:lstStyle/>
          <a:p>
            <a:endParaRPr lang="en-US" sz="2400"/>
          </a:p>
        </p:txBody>
      </p:sp>
      <p:sp>
        <p:nvSpPr>
          <p:cNvPr id="18457" name="Line 25"/>
          <p:cNvSpPr>
            <a:spLocks noChangeShapeType="1"/>
          </p:cNvSpPr>
          <p:nvPr/>
        </p:nvSpPr>
        <p:spPr bwMode="auto">
          <a:xfrm>
            <a:off x="9956800" y="787400"/>
            <a:ext cx="101600" cy="914400"/>
          </a:xfrm>
          <a:prstGeom prst="line">
            <a:avLst/>
          </a:prstGeom>
          <a:noFill/>
          <a:ln w="38100">
            <a:solidFill>
              <a:schemeClr val="tx1"/>
            </a:solidFill>
            <a:round/>
          </a:ln>
        </p:spPr>
        <p:txBody>
          <a:bodyPr wrap="none" anchor="ctr"/>
          <a:lstStyle/>
          <a:p>
            <a:endParaRPr lang="en-US" sz="2400"/>
          </a:p>
        </p:txBody>
      </p:sp>
      <p:pic>
        <p:nvPicPr>
          <p:cNvPr id="18458" name="Picture 26"/>
          <p:cNvPicPr>
            <a:picLocks noChangeAspect="1" noChangeArrowheads="1"/>
          </p:cNvPicPr>
          <p:nvPr/>
        </p:nvPicPr>
        <p:blipFill>
          <a:blip r:embed="rId1"/>
          <a:srcRect/>
          <a:stretch>
            <a:fillRect/>
          </a:stretch>
        </p:blipFill>
        <p:spPr bwMode="auto">
          <a:xfrm>
            <a:off x="6106584" y="4140200"/>
            <a:ext cx="802216" cy="1320800"/>
          </a:xfrm>
          <a:prstGeom prst="rect">
            <a:avLst/>
          </a:prstGeom>
          <a:noFill/>
          <a:ln w="9525">
            <a:noFill/>
            <a:miter lim="800000"/>
            <a:headEnd/>
            <a:tailEnd/>
          </a:ln>
        </p:spPr>
      </p:pic>
      <p:pic>
        <p:nvPicPr>
          <p:cNvPr id="18459" name="Picture 27"/>
          <p:cNvPicPr>
            <a:picLocks noChangeAspect="1" noChangeArrowheads="1"/>
          </p:cNvPicPr>
          <p:nvPr/>
        </p:nvPicPr>
        <p:blipFill>
          <a:blip r:embed="rId1"/>
          <a:srcRect/>
          <a:stretch>
            <a:fillRect/>
          </a:stretch>
        </p:blipFill>
        <p:spPr bwMode="auto">
          <a:xfrm>
            <a:off x="8940800" y="4140200"/>
            <a:ext cx="802217" cy="1320800"/>
          </a:xfrm>
          <a:prstGeom prst="rect">
            <a:avLst/>
          </a:prstGeom>
          <a:noFill/>
          <a:ln w="9525">
            <a:noFill/>
            <a:miter lim="800000"/>
            <a:headEnd/>
            <a:tailEnd/>
          </a:ln>
        </p:spPr>
      </p:pic>
      <p:sp>
        <p:nvSpPr>
          <p:cNvPr id="18460" name="Text Box 28"/>
          <p:cNvSpPr txBox="1">
            <a:spLocks noChangeArrowheads="1"/>
          </p:cNvSpPr>
          <p:nvPr/>
        </p:nvSpPr>
        <p:spPr bwMode="auto">
          <a:xfrm>
            <a:off x="3962400" y="3589867"/>
            <a:ext cx="914400" cy="1076325"/>
          </a:xfrm>
          <a:prstGeom prst="rect">
            <a:avLst/>
          </a:prstGeom>
          <a:noFill/>
          <a:ln w="9525">
            <a:noFill/>
            <a:miter lim="800000"/>
          </a:ln>
        </p:spPr>
        <p:txBody>
          <a:bodyPr>
            <a:spAutoFit/>
          </a:bodyPr>
          <a:lstStyle/>
          <a:p>
            <a:pPr>
              <a:spcBef>
                <a:spcPct val="50000"/>
              </a:spcBef>
            </a:pPr>
            <a:r>
              <a:rPr lang="en-US" sz="6400"/>
              <a:t>+</a:t>
            </a:r>
            <a:endParaRPr lang="en-US" sz="6400"/>
          </a:p>
        </p:txBody>
      </p:sp>
      <p:sp>
        <p:nvSpPr>
          <p:cNvPr id="18461" name="Text Box 29"/>
          <p:cNvSpPr txBox="1">
            <a:spLocks noChangeArrowheads="1"/>
          </p:cNvSpPr>
          <p:nvPr/>
        </p:nvSpPr>
        <p:spPr bwMode="auto">
          <a:xfrm>
            <a:off x="7518400" y="3530600"/>
            <a:ext cx="914400" cy="1076325"/>
          </a:xfrm>
          <a:prstGeom prst="rect">
            <a:avLst/>
          </a:prstGeom>
          <a:noFill/>
          <a:ln w="9525">
            <a:noFill/>
            <a:miter lim="800000"/>
          </a:ln>
        </p:spPr>
        <p:txBody>
          <a:bodyPr>
            <a:spAutoFit/>
          </a:bodyPr>
          <a:lstStyle/>
          <a:p>
            <a:pPr>
              <a:spcBef>
                <a:spcPct val="50000"/>
              </a:spcBef>
            </a:pPr>
            <a:r>
              <a:rPr lang="en-US" sz="6400"/>
              <a:t>+</a:t>
            </a:r>
            <a:endParaRPr lang="en-US" sz="6400"/>
          </a:p>
        </p:txBody>
      </p:sp>
      <p:sp>
        <p:nvSpPr>
          <p:cNvPr id="18462" name="Text Box 30"/>
          <p:cNvSpPr txBox="1">
            <a:spLocks noChangeArrowheads="1"/>
          </p:cNvSpPr>
          <p:nvPr/>
        </p:nvSpPr>
        <p:spPr bwMode="auto">
          <a:xfrm>
            <a:off x="10160000" y="2921000"/>
            <a:ext cx="2032000" cy="1076325"/>
          </a:xfrm>
          <a:prstGeom prst="rect">
            <a:avLst/>
          </a:prstGeom>
          <a:noFill/>
          <a:ln w="9525">
            <a:noFill/>
            <a:miter lim="800000"/>
          </a:ln>
        </p:spPr>
        <p:txBody>
          <a:bodyPr>
            <a:spAutoFit/>
          </a:bodyPr>
          <a:lstStyle/>
          <a:p>
            <a:pPr>
              <a:spcBef>
                <a:spcPct val="50000"/>
              </a:spcBef>
            </a:pPr>
            <a:r>
              <a:rPr lang="en-US" sz="6400"/>
              <a:t>+ …</a:t>
            </a:r>
            <a:endParaRPr lang="en-US" sz="6400"/>
          </a:p>
        </p:txBody>
      </p:sp>
      <p:sp>
        <p:nvSpPr>
          <p:cNvPr id="18463" name="Text Box 31"/>
          <p:cNvSpPr txBox="1">
            <a:spLocks noChangeArrowheads="1"/>
          </p:cNvSpPr>
          <p:nvPr/>
        </p:nvSpPr>
        <p:spPr bwMode="auto">
          <a:xfrm>
            <a:off x="2844800" y="5765800"/>
            <a:ext cx="1422400" cy="420370"/>
          </a:xfrm>
          <a:prstGeom prst="rect">
            <a:avLst/>
          </a:prstGeom>
          <a:noFill/>
          <a:ln w="9525">
            <a:noFill/>
            <a:miter lim="800000"/>
          </a:ln>
        </p:spPr>
        <p:txBody>
          <a:bodyPr>
            <a:spAutoFit/>
          </a:bodyPr>
          <a:lstStyle/>
          <a:p>
            <a:pPr>
              <a:spcBef>
                <a:spcPct val="50000"/>
              </a:spcBef>
            </a:pPr>
            <a:r>
              <a:rPr lang="en-US" sz="2135"/>
              <a:t>Gene A</a:t>
            </a:r>
            <a:endParaRPr lang="en-US" sz="2135"/>
          </a:p>
        </p:txBody>
      </p:sp>
      <p:sp>
        <p:nvSpPr>
          <p:cNvPr id="18464" name="Text Box 32"/>
          <p:cNvSpPr txBox="1">
            <a:spLocks noChangeArrowheads="1"/>
          </p:cNvSpPr>
          <p:nvPr/>
        </p:nvSpPr>
        <p:spPr bwMode="auto">
          <a:xfrm>
            <a:off x="5994400" y="5765800"/>
            <a:ext cx="1422400" cy="420370"/>
          </a:xfrm>
          <a:prstGeom prst="rect">
            <a:avLst/>
          </a:prstGeom>
          <a:noFill/>
          <a:ln w="9525">
            <a:noFill/>
            <a:miter lim="800000"/>
          </a:ln>
        </p:spPr>
        <p:txBody>
          <a:bodyPr>
            <a:spAutoFit/>
          </a:bodyPr>
          <a:lstStyle/>
          <a:p>
            <a:pPr>
              <a:spcBef>
                <a:spcPct val="50000"/>
              </a:spcBef>
            </a:pPr>
            <a:r>
              <a:rPr lang="en-US" sz="2135"/>
              <a:t>Gene B</a:t>
            </a:r>
            <a:endParaRPr lang="en-US" sz="2135"/>
          </a:p>
        </p:txBody>
      </p:sp>
      <p:sp>
        <p:nvSpPr>
          <p:cNvPr id="18465" name="Text Box 33"/>
          <p:cNvSpPr txBox="1">
            <a:spLocks noChangeArrowheads="1"/>
          </p:cNvSpPr>
          <p:nvPr/>
        </p:nvSpPr>
        <p:spPr bwMode="auto">
          <a:xfrm>
            <a:off x="8737600" y="5765800"/>
            <a:ext cx="1422400" cy="420370"/>
          </a:xfrm>
          <a:prstGeom prst="rect">
            <a:avLst/>
          </a:prstGeom>
          <a:noFill/>
          <a:ln w="9525">
            <a:noFill/>
            <a:miter lim="800000"/>
          </a:ln>
        </p:spPr>
        <p:txBody>
          <a:bodyPr>
            <a:spAutoFit/>
          </a:bodyPr>
          <a:lstStyle/>
          <a:p>
            <a:pPr>
              <a:spcBef>
                <a:spcPct val="50000"/>
              </a:spcBef>
            </a:pPr>
            <a:r>
              <a:rPr lang="en-US" sz="2135"/>
              <a:t>Gene C</a:t>
            </a:r>
            <a:endParaRPr lang="en-US" sz="2135"/>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hristmas tree.jpg                                             00064B5DMacintosh HD                   BEF75204:"/>
          <p:cNvPicPr>
            <a:picLocks noChangeAspect="1" noChangeArrowheads="1"/>
          </p:cNvPicPr>
          <p:nvPr/>
        </p:nvPicPr>
        <p:blipFill>
          <a:blip r:embed="rId1"/>
          <a:srcRect/>
          <a:stretch>
            <a:fillRect/>
          </a:stretch>
        </p:blipFill>
        <p:spPr bwMode="auto">
          <a:xfrm>
            <a:off x="3596005" y="129540"/>
            <a:ext cx="4105275" cy="6704965"/>
          </a:xfrm>
          <a:prstGeom prst="rect">
            <a:avLst/>
          </a:prstGeom>
          <a:noFill/>
        </p:spPr>
      </p:pic>
      <p:sp>
        <p:nvSpPr>
          <p:cNvPr id="29" name="Line 23"/>
          <p:cNvSpPr>
            <a:spLocks noChangeShapeType="1"/>
          </p:cNvSpPr>
          <p:nvPr/>
        </p:nvSpPr>
        <p:spPr bwMode="auto">
          <a:xfrm>
            <a:off x="2641600" y="60566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0" name="Line 24"/>
          <p:cNvSpPr>
            <a:spLocks noChangeShapeType="1"/>
          </p:cNvSpPr>
          <p:nvPr/>
        </p:nvSpPr>
        <p:spPr bwMode="auto">
          <a:xfrm>
            <a:off x="2641600" y="3821485"/>
            <a:ext cx="203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1" name="Line 25"/>
          <p:cNvSpPr>
            <a:spLocks noChangeShapeType="1"/>
          </p:cNvSpPr>
          <p:nvPr/>
        </p:nvSpPr>
        <p:spPr bwMode="auto">
          <a:xfrm>
            <a:off x="2235200" y="4532685"/>
            <a:ext cx="0" cy="711200"/>
          </a:xfrm>
          <a:prstGeom prst="line">
            <a:avLst/>
          </a:prstGeom>
          <a:noFill/>
          <a:ln w="38100" cap="rnd">
            <a:solidFill>
              <a:schemeClr val="tx1"/>
            </a:solidFill>
            <a:prstDash val="sysDot"/>
            <a:round/>
          </a:ln>
          <a:effectLst/>
        </p:spPr>
        <p:txBody>
          <a:bodyPr wrap="none" anchor="ctr"/>
          <a:lstStyle/>
          <a:p>
            <a:endParaRPr lang="en-US" sz="2400"/>
          </a:p>
        </p:txBody>
      </p:sp>
      <p:sp>
        <p:nvSpPr>
          <p:cNvPr id="32" name="Line 26"/>
          <p:cNvSpPr>
            <a:spLocks noChangeShapeType="1"/>
          </p:cNvSpPr>
          <p:nvPr/>
        </p:nvSpPr>
        <p:spPr bwMode="auto">
          <a:xfrm>
            <a:off x="1625600" y="4939085"/>
            <a:ext cx="609600" cy="304800"/>
          </a:xfrm>
          <a:prstGeom prst="line">
            <a:avLst/>
          </a:prstGeom>
          <a:noFill/>
          <a:ln w="38100" cap="rnd">
            <a:solidFill>
              <a:schemeClr val="tx1"/>
            </a:solidFill>
            <a:prstDash val="sysDot"/>
            <a:round/>
          </a:ln>
          <a:effectLst/>
        </p:spPr>
        <p:txBody>
          <a:bodyPr wrap="none" anchor="ctr"/>
          <a:lstStyle/>
          <a:p>
            <a:endParaRPr lang="en-US" sz="2400"/>
          </a:p>
        </p:txBody>
      </p:sp>
      <p:sp>
        <p:nvSpPr>
          <p:cNvPr id="33" name="Line 27"/>
          <p:cNvSpPr>
            <a:spLocks noChangeShapeType="1"/>
          </p:cNvSpPr>
          <p:nvPr/>
        </p:nvSpPr>
        <p:spPr bwMode="auto">
          <a:xfrm flipH="1">
            <a:off x="2641600" y="4329485"/>
            <a:ext cx="711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4" name="Line 28"/>
          <p:cNvSpPr>
            <a:spLocks noChangeShapeType="1"/>
          </p:cNvSpPr>
          <p:nvPr/>
        </p:nvSpPr>
        <p:spPr bwMode="auto">
          <a:xfrm>
            <a:off x="2235200" y="5243885"/>
            <a:ext cx="40640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5" name="Line 29"/>
          <p:cNvSpPr>
            <a:spLocks noChangeShapeType="1"/>
          </p:cNvSpPr>
          <p:nvPr/>
        </p:nvSpPr>
        <p:spPr bwMode="auto">
          <a:xfrm flipH="1">
            <a:off x="2336800" y="4837485"/>
            <a:ext cx="3048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36" name="Line 30"/>
          <p:cNvSpPr>
            <a:spLocks noChangeShapeType="1"/>
          </p:cNvSpPr>
          <p:nvPr/>
        </p:nvSpPr>
        <p:spPr bwMode="auto">
          <a:xfrm>
            <a:off x="8737600" y="6056685"/>
            <a:ext cx="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7" name="Line 31"/>
          <p:cNvSpPr>
            <a:spLocks noChangeShapeType="1"/>
          </p:cNvSpPr>
          <p:nvPr/>
        </p:nvSpPr>
        <p:spPr bwMode="auto">
          <a:xfrm>
            <a:off x="8839200" y="5447085"/>
            <a:ext cx="1016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8" name="Line 32"/>
          <p:cNvSpPr>
            <a:spLocks noChangeShapeType="1"/>
          </p:cNvSpPr>
          <p:nvPr/>
        </p:nvSpPr>
        <p:spPr bwMode="auto">
          <a:xfrm flipH="1">
            <a:off x="85344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9" name="Line 33"/>
          <p:cNvSpPr>
            <a:spLocks noChangeShapeType="1"/>
          </p:cNvSpPr>
          <p:nvPr/>
        </p:nvSpPr>
        <p:spPr bwMode="auto">
          <a:xfrm>
            <a:off x="83312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0" name="Line 34"/>
          <p:cNvSpPr>
            <a:spLocks noChangeShapeType="1"/>
          </p:cNvSpPr>
          <p:nvPr/>
        </p:nvSpPr>
        <p:spPr bwMode="auto">
          <a:xfrm flipH="1">
            <a:off x="87376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1" name="Line 35"/>
          <p:cNvSpPr>
            <a:spLocks noChangeShapeType="1"/>
          </p:cNvSpPr>
          <p:nvPr/>
        </p:nvSpPr>
        <p:spPr bwMode="auto">
          <a:xfrm>
            <a:off x="85344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2" name="Line 36"/>
          <p:cNvSpPr>
            <a:spLocks noChangeShapeType="1"/>
          </p:cNvSpPr>
          <p:nvPr/>
        </p:nvSpPr>
        <p:spPr bwMode="auto">
          <a:xfrm flipH="1">
            <a:off x="89408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3" name="Line 37"/>
          <p:cNvSpPr>
            <a:spLocks noChangeShapeType="1"/>
          </p:cNvSpPr>
          <p:nvPr/>
        </p:nvSpPr>
        <p:spPr bwMode="auto">
          <a:xfrm>
            <a:off x="9753600" y="28054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44" name="Line 38"/>
          <p:cNvSpPr>
            <a:spLocks noChangeShapeType="1"/>
          </p:cNvSpPr>
          <p:nvPr/>
        </p:nvSpPr>
        <p:spPr bwMode="auto">
          <a:xfrm>
            <a:off x="9855200" y="16878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45" name="Line 39"/>
          <p:cNvSpPr>
            <a:spLocks noChangeShapeType="1"/>
          </p:cNvSpPr>
          <p:nvPr/>
        </p:nvSpPr>
        <p:spPr bwMode="auto">
          <a:xfrm flipH="1">
            <a:off x="10363200" y="1789485"/>
            <a:ext cx="609600" cy="406400"/>
          </a:xfrm>
          <a:prstGeom prst="line">
            <a:avLst/>
          </a:prstGeom>
          <a:noFill/>
          <a:ln w="38100" cap="rnd">
            <a:solidFill>
              <a:schemeClr val="tx1"/>
            </a:solidFill>
            <a:prstDash val="sysDot"/>
            <a:round/>
          </a:ln>
          <a:effectLst/>
        </p:spPr>
        <p:txBody>
          <a:bodyPr wrap="none" anchor="ctr"/>
          <a:lstStyle/>
          <a:p>
            <a:endParaRPr lang="en-US" sz="2400"/>
          </a:p>
        </p:txBody>
      </p:sp>
      <p:sp>
        <p:nvSpPr>
          <p:cNvPr id="46" name="Line 40"/>
          <p:cNvSpPr>
            <a:spLocks noChangeShapeType="1"/>
          </p:cNvSpPr>
          <p:nvPr/>
        </p:nvSpPr>
        <p:spPr bwMode="auto">
          <a:xfrm flipH="1">
            <a:off x="10363200" y="1687885"/>
            <a:ext cx="203200" cy="508000"/>
          </a:xfrm>
          <a:prstGeom prst="line">
            <a:avLst/>
          </a:prstGeom>
          <a:noFill/>
          <a:ln w="38100" cap="rnd">
            <a:solidFill>
              <a:schemeClr val="tx1"/>
            </a:solidFill>
            <a:prstDash val="sysDot"/>
            <a:round/>
          </a:ln>
          <a:effectLst/>
        </p:spPr>
        <p:txBody>
          <a:bodyPr wrap="none" anchor="ctr"/>
          <a:lstStyle/>
          <a:p>
            <a:endParaRPr lang="en-US" sz="2400"/>
          </a:p>
        </p:txBody>
      </p:sp>
      <p:sp>
        <p:nvSpPr>
          <p:cNvPr id="47" name="Line 41"/>
          <p:cNvSpPr>
            <a:spLocks noChangeShapeType="1"/>
          </p:cNvSpPr>
          <p:nvPr/>
        </p:nvSpPr>
        <p:spPr bwMode="auto">
          <a:xfrm flipH="1">
            <a:off x="9753600" y="2195885"/>
            <a:ext cx="6096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48" name="Line 42"/>
          <p:cNvSpPr>
            <a:spLocks noChangeShapeType="1"/>
          </p:cNvSpPr>
          <p:nvPr/>
        </p:nvSpPr>
        <p:spPr bwMode="auto">
          <a:xfrm>
            <a:off x="9144000" y="1484685"/>
            <a:ext cx="609600" cy="1320800"/>
          </a:xfrm>
          <a:prstGeom prst="line">
            <a:avLst/>
          </a:prstGeom>
          <a:noFill/>
          <a:ln w="38100" cap="rnd">
            <a:solidFill>
              <a:schemeClr val="tx1"/>
            </a:solidFill>
            <a:prstDash val="sysDot"/>
            <a:round/>
          </a:ln>
          <a:effectLst/>
        </p:spPr>
        <p:txBody>
          <a:bodyPr wrap="none" anchor="ctr"/>
          <a:lstStyle/>
          <a:p>
            <a:endParaRPr lang="en-US" sz="2400"/>
          </a:p>
        </p:txBody>
      </p:sp>
      <p:sp>
        <p:nvSpPr>
          <p:cNvPr id="49" name="Line 43"/>
          <p:cNvSpPr>
            <a:spLocks noChangeShapeType="1"/>
          </p:cNvSpPr>
          <p:nvPr/>
        </p:nvSpPr>
        <p:spPr bwMode="auto">
          <a:xfrm>
            <a:off x="10363200" y="976685"/>
            <a:ext cx="101600" cy="914400"/>
          </a:xfrm>
          <a:prstGeom prst="line">
            <a:avLst/>
          </a:prstGeom>
          <a:noFill/>
          <a:ln w="38100" cap="rnd">
            <a:solidFill>
              <a:schemeClr val="tx1"/>
            </a:solidFill>
            <a:prstDash val="sysDot"/>
            <a:round/>
          </a:ln>
          <a:effectLst/>
        </p:spPr>
        <p:txBody>
          <a:bodyPr wrap="none" anchor="ctr"/>
          <a:lstStyle/>
          <a:p>
            <a:endParaRPr lang="en-US" sz="24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 descr="christmas tree.jpg                                             00064B5DMacintosh HD                   BEF75204:"/>
          <p:cNvPicPr>
            <a:picLocks noChangeAspect="1" noChangeArrowheads="1"/>
          </p:cNvPicPr>
          <p:nvPr/>
        </p:nvPicPr>
        <p:blipFill>
          <a:blip r:embed="rId1"/>
          <a:srcRect/>
          <a:stretch>
            <a:fillRect/>
          </a:stretch>
        </p:blipFill>
        <p:spPr bwMode="auto">
          <a:xfrm>
            <a:off x="4081780" y="1233805"/>
            <a:ext cx="3458210" cy="5647690"/>
          </a:xfrm>
          <a:prstGeom prst="rect">
            <a:avLst/>
          </a:prstGeom>
          <a:noFill/>
        </p:spPr>
      </p:pic>
      <p:sp>
        <p:nvSpPr>
          <p:cNvPr id="29" name="Line 23"/>
          <p:cNvSpPr>
            <a:spLocks noChangeShapeType="1"/>
          </p:cNvSpPr>
          <p:nvPr/>
        </p:nvSpPr>
        <p:spPr bwMode="auto">
          <a:xfrm>
            <a:off x="2641600" y="60566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0" name="Line 24"/>
          <p:cNvSpPr>
            <a:spLocks noChangeShapeType="1"/>
          </p:cNvSpPr>
          <p:nvPr/>
        </p:nvSpPr>
        <p:spPr bwMode="auto">
          <a:xfrm>
            <a:off x="2641600" y="3821485"/>
            <a:ext cx="203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1" name="Line 25"/>
          <p:cNvSpPr>
            <a:spLocks noChangeShapeType="1"/>
          </p:cNvSpPr>
          <p:nvPr/>
        </p:nvSpPr>
        <p:spPr bwMode="auto">
          <a:xfrm>
            <a:off x="2235200" y="4532685"/>
            <a:ext cx="0" cy="711200"/>
          </a:xfrm>
          <a:prstGeom prst="line">
            <a:avLst/>
          </a:prstGeom>
          <a:noFill/>
          <a:ln w="38100" cap="rnd">
            <a:solidFill>
              <a:schemeClr val="tx1"/>
            </a:solidFill>
            <a:prstDash val="sysDot"/>
            <a:round/>
          </a:ln>
          <a:effectLst/>
        </p:spPr>
        <p:txBody>
          <a:bodyPr wrap="none" anchor="ctr"/>
          <a:lstStyle/>
          <a:p>
            <a:endParaRPr lang="en-US" sz="2400"/>
          </a:p>
        </p:txBody>
      </p:sp>
      <p:sp>
        <p:nvSpPr>
          <p:cNvPr id="32" name="Line 26"/>
          <p:cNvSpPr>
            <a:spLocks noChangeShapeType="1"/>
          </p:cNvSpPr>
          <p:nvPr/>
        </p:nvSpPr>
        <p:spPr bwMode="auto">
          <a:xfrm>
            <a:off x="1625600" y="4939085"/>
            <a:ext cx="609600" cy="304800"/>
          </a:xfrm>
          <a:prstGeom prst="line">
            <a:avLst/>
          </a:prstGeom>
          <a:noFill/>
          <a:ln w="38100" cap="rnd">
            <a:solidFill>
              <a:schemeClr val="tx1"/>
            </a:solidFill>
            <a:prstDash val="sysDot"/>
            <a:round/>
          </a:ln>
          <a:effectLst/>
        </p:spPr>
        <p:txBody>
          <a:bodyPr wrap="none" anchor="ctr"/>
          <a:lstStyle/>
          <a:p>
            <a:endParaRPr lang="en-US" sz="2400"/>
          </a:p>
        </p:txBody>
      </p:sp>
      <p:sp>
        <p:nvSpPr>
          <p:cNvPr id="33" name="Line 27"/>
          <p:cNvSpPr>
            <a:spLocks noChangeShapeType="1"/>
          </p:cNvSpPr>
          <p:nvPr/>
        </p:nvSpPr>
        <p:spPr bwMode="auto">
          <a:xfrm flipH="1">
            <a:off x="2641600" y="4329485"/>
            <a:ext cx="711200" cy="1727200"/>
          </a:xfrm>
          <a:prstGeom prst="line">
            <a:avLst/>
          </a:prstGeom>
          <a:noFill/>
          <a:ln w="38100" cap="rnd">
            <a:solidFill>
              <a:schemeClr val="tx1"/>
            </a:solidFill>
            <a:prstDash val="sysDot"/>
            <a:round/>
          </a:ln>
          <a:effectLst/>
        </p:spPr>
        <p:txBody>
          <a:bodyPr wrap="none" anchor="ctr"/>
          <a:lstStyle/>
          <a:p>
            <a:endParaRPr lang="en-US" sz="2400"/>
          </a:p>
        </p:txBody>
      </p:sp>
      <p:sp>
        <p:nvSpPr>
          <p:cNvPr id="34" name="Line 28"/>
          <p:cNvSpPr>
            <a:spLocks noChangeShapeType="1"/>
          </p:cNvSpPr>
          <p:nvPr/>
        </p:nvSpPr>
        <p:spPr bwMode="auto">
          <a:xfrm>
            <a:off x="2235200" y="5243885"/>
            <a:ext cx="406400" cy="812800"/>
          </a:xfrm>
          <a:prstGeom prst="line">
            <a:avLst/>
          </a:prstGeom>
          <a:noFill/>
          <a:ln w="38100" cap="rnd">
            <a:solidFill>
              <a:schemeClr val="tx1"/>
            </a:solidFill>
            <a:prstDash val="sysDot"/>
            <a:round/>
          </a:ln>
          <a:effectLst/>
        </p:spPr>
        <p:txBody>
          <a:bodyPr wrap="none" anchor="ctr"/>
          <a:lstStyle/>
          <a:p>
            <a:endParaRPr lang="en-US" sz="2400"/>
          </a:p>
        </p:txBody>
      </p:sp>
      <p:sp>
        <p:nvSpPr>
          <p:cNvPr id="35" name="Line 29"/>
          <p:cNvSpPr>
            <a:spLocks noChangeShapeType="1"/>
          </p:cNvSpPr>
          <p:nvPr/>
        </p:nvSpPr>
        <p:spPr bwMode="auto">
          <a:xfrm flipH="1">
            <a:off x="2336800" y="4837485"/>
            <a:ext cx="3048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36" name="Line 30"/>
          <p:cNvSpPr>
            <a:spLocks noChangeShapeType="1"/>
          </p:cNvSpPr>
          <p:nvPr/>
        </p:nvSpPr>
        <p:spPr bwMode="auto">
          <a:xfrm>
            <a:off x="8737600" y="6056685"/>
            <a:ext cx="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7" name="Line 31"/>
          <p:cNvSpPr>
            <a:spLocks noChangeShapeType="1"/>
          </p:cNvSpPr>
          <p:nvPr/>
        </p:nvSpPr>
        <p:spPr bwMode="auto">
          <a:xfrm>
            <a:off x="8839200" y="5447085"/>
            <a:ext cx="1016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8" name="Line 32"/>
          <p:cNvSpPr>
            <a:spLocks noChangeShapeType="1"/>
          </p:cNvSpPr>
          <p:nvPr/>
        </p:nvSpPr>
        <p:spPr bwMode="auto">
          <a:xfrm flipH="1">
            <a:off x="85344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39" name="Line 33"/>
          <p:cNvSpPr>
            <a:spLocks noChangeShapeType="1"/>
          </p:cNvSpPr>
          <p:nvPr/>
        </p:nvSpPr>
        <p:spPr bwMode="auto">
          <a:xfrm>
            <a:off x="83312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0" name="Line 34"/>
          <p:cNvSpPr>
            <a:spLocks noChangeShapeType="1"/>
          </p:cNvSpPr>
          <p:nvPr/>
        </p:nvSpPr>
        <p:spPr bwMode="auto">
          <a:xfrm flipH="1">
            <a:off x="87376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1" name="Line 35"/>
          <p:cNvSpPr>
            <a:spLocks noChangeShapeType="1"/>
          </p:cNvSpPr>
          <p:nvPr/>
        </p:nvSpPr>
        <p:spPr bwMode="auto">
          <a:xfrm>
            <a:off x="8534400" y="57518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2" name="Line 36"/>
          <p:cNvSpPr>
            <a:spLocks noChangeShapeType="1"/>
          </p:cNvSpPr>
          <p:nvPr/>
        </p:nvSpPr>
        <p:spPr bwMode="auto">
          <a:xfrm flipH="1">
            <a:off x="8940800" y="5447085"/>
            <a:ext cx="203200" cy="304800"/>
          </a:xfrm>
          <a:prstGeom prst="line">
            <a:avLst/>
          </a:prstGeom>
          <a:noFill/>
          <a:ln w="12700" cap="rnd">
            <a:solidFill>
              <a:schemeClr val="tx1"/>
            </a:solidFill>
            <a:prstDash val="sysDot"/>
            <a:round/>
          </a:ln>
          <a:effectLst/>
        </p:spPr>
        <p:txBody>
          <a:bodyPr wrap="none" anchor="ctr"/>
          <a:lstStyle/>
          <a:p>
            <a:endParaRPr lang="en-US" sz="2400"/>
          </a:p>
        </p:txBody>
      </p:sp>
      <p:sp>
        <p:nvSpPr>
          <p:cNvPr id="43" name="Line 37"/>
          <p:cNvSpPr>
            <a:spLocks noChangeShapeType="1"/>
          </p:cNvSpPr>
          <p:nvPr/>
        </p:nvSpPr>
        <p:spPr bwMode="auto">
          <a:xfrm>
            <a:off x="9753600" y="2805485"/>
            <a:ext cx="0" cy="812800"/>
          </a:xfrm>
          <a:prstGeom prst="line">
            <a:avLst/>
          </a:prstGeom>
          <a:noFill/>
          <a:ln w="38100" cap="rnd">
            <a:solidFill>
              <a:schemeClr val="tx1"/>
            </a:solidFill>
            <a:prstDash val="sysDot"/>
            <a:round/>
          </a:ln>
          <a:effectLst/>
        </p:spPr>
        <p:txBody>
          <a:bodyPr wrap="none" anchor="ctr"/>
          <a:lstStyle/>
          <a:p>
            <a:endParaRPr lang="en-US" sz="2400"/>
          </a:p>
        </p:txBody>
      </p:sp>
      <p:sp>
        <p:nvSpPr>
          <p:cNvPr id="44" name="Line 38"/>
          <p:cNvSpPr>
            <a:spLocks noChangeShapeType="1"/>
          </p:cNvSpPr>
          <p:nvPr/>
        </p:nvSpPr>
        <p:spPr bwMode="auto">
          <a:xfrm>
            <a:off x="9855200" y="16878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45" name="Line 39"/>
          <p:cNvSpPr>
            <a:spLocks noChangeShapeType="1"/>
          </p:cNvSpPr>
          <p:nvPr/>
        </p:nvSpPr>
        <p:spPr bwMode="auto">
          <a:xfrm flipH="1">
            <a:off x="10363200" y="1789485"/>
            <a:ext cx="609600" cy="406400"/>
          </a:xfrm>
          <a:prstGeom prst="line">
            <a:avLst/>
          </a:prstGeom>
          <a:noFill/>
          <a:ln w="38100" cap="rnd">
            <a:solidFill>
              <a:schemeClr val="tx1"/>
            </a:solidFill>
            <a:prstDash val="sysDot"/>
            <a:round/>
          </a:ln>
          <a:effectLst/>
        </p:spPr>
        <p:txBody>
          <a:bodyPr wrap="none" anchor="ctr"/>
          <a:lstStyle/>
          <a:p>
            <a:endParaRPr lang="en-US" sz="2400"/>
          </a:p>
        </p:txBody>
      </p:sp>
      <p:sp>
        <p:nvSpPr>
          <p:cNvPr id="46" name="Line 40"/>
          <p:cNvSpPr>
            <a:spLocks noChangeShapeType="1"/>
          </p:cNvSpPr>
          <p:nvPr/>
        </p:nvSpPr>
        <p:spPr bwMode="auto">
          <a:xfrm flipH="1">
            <a:off x="10363200" y="1687885"/>
            <a:ext cx="203200" cy="508000"/>
          </a:xfrm>
          <a:prstGeom prst="line">
            <a:avLst/>
          </a:prstGeom>
          <a:noFill/>
          <a:ln w="38100" cap="rnd">
            <a:solidFill>
              <a:schemeClr val="tx1"/>
            </a:solidFill>
            <a:prstDash val="sysDot"/>
            <a:round/>
          </a:ln>
          <a:effectLst/>
        </p:spPr>
        <p:txBody>
          <a:bodyPr wrap="none" anchor="ctr"/>
          <a:lstStyle/>
          <a:p>
            <a:endParaRPr lang="en-US" sz="2400"/>
          </a:p>
        </p:txBody>
      </p:sp>
      <p:sp>
        <p:nvSpPr>
          <p:cNvPr id="47" name="Line 41"/>
          <p:cNvSpPr>
            <a:spLocks noChangeShapeType="1"/>
          </p:cNvSpPr>
          <p:nvPr/>
        </p:nvSpPr>
        <p:spPr bwMode="auto">
          <a:xfrm flipH="1">
            <a:off x="9753600" y="2195885"/>
            <a:ext cx="609600" cy="609600"/>
          </a:xfrm>
          <a:prstGeom prst="line">
            <a:avLst/>
          </a:prstGeom>
          <a:noFill/>
          <a:ln w="38100" cap="rnd">
            <a:solidFill>
              <a:schemeClr val="tx1"/>
            </a:solidFill>
            <a:prstDash val="sysDot"/>
            <a:round/>
          </a:ln>
          <a:effectLst/>
        </p:spPr>
        <p:txBody>
          <a:bodyPr wrap="none" anchor="ctr"/>
          <a:lstStyle/>
          <a:p>
            <a:endParaRPr lang="en-US" sz="2400"/>
          </a:p>
        </p:txBody>
      </p:sp>
      <p:sp>
        <p:nvSpPr>
          <p:cNvPr id="48" name="Line 42"/>
          <p:cNvSpPr>
            <a:spLocks noChangeShapeType="1"/>
          </p:cNvSpPr>
          <p:nvPr/>
        </p:nvSpPr>
        <p:spPr bwMode="auto">
          <a:xfrm>
            <a:off x="9144000" y="1484685"/>
            <a:ext cx="609600" cy="1320800"/>
          </a:xfrm>
          <a:prstGeom prst="line">
            <a:avLst/>
          </a:prstGeom>
          <a:noFill/>
          <a:ln w="38100" cap="rnd">
            <a:solidFill>
              <a:schemeClr val="tx1"/>
            </a:solidFill>
            <a:prstDash val="sysDot"/>
            <a:round/>
          </a:ln>
          <a:effectLst/>
        </p:spPr>
        <p:txBody>
          <a:bodyPr wrap="none" anchor="ctr"/>
          <a:lstStyle/>
          <a:p>
            <a:endParaRPr lang="en-US" sz="2400"/>
          </a:p>
        </p:txBody>
      </p:sp>
      <p:sp>
        <p:nvSpPr>
          <p:cNvPr id="49" name="Line 43"/>
          <p:cNvSpPr>
            <a:spLocks noChangeShapeType="1"/>
          </p:cNvSpPr>
          <p:nvPr/>
        </p:nvSpPr>
        <p:spPr bwMode="auto">
          <a:xfrm>
            <a:off x="10363200" y="976685"/>
            <a:ext cx="101600" cy="914400"/>
          </a:xfrm>
          <a:prstGeom prst="line">
            <a:avLst/>
          </a:prstGeom>
          <a:noFill/>
          <a:ln w="38100" cap="rnd">
            <a:solidFill>
              <a:schemeClr val="tx1"/>
            </a:solidFill>
            <a:prstDash val="sysDot"/>
            <a:round/>
          </a:ln>
          <a:effectLst/>
        </p:spPr>
        <p:txBody>
          <a:bodyPr wrap="none" anchor="ctr"/>
          <a:lstStyle/>
          <a:p>
            <a:endParaRPr lang="en-US" sz="2400"/>
          </a:p>
        </p:txBody>
      </p:sp>
      <p:sp>
        <p:nvSpPr>
          <p:cNvPr id="26" name="TextBox 25"/>
          <p:cNvSpPr txBox="1"/>
          <p:nvPr/>
        </p:nvSpPr>
        <p:spPr>
          <a:xfrm>
            <a:off x="3123884" y="-26"/>
            <a:ext cx="5918835" cy="870585"/>
          </a:xfrm>
          <a:prstGeom prst="rect">
            <a:avLst/>
          </a:prstGeom>
          <a:noFill/>
        </p:spPr>
        <p:txBody>
          <a:bodyPr wrap="none" rtlCol="0">
            <a:spAutoFit/>
          </a:bodyPr>
          <a:lstStyle/>
          <a:p>
            <a:pPr algn="ctr"/>
            <a:r>
              <a:rPr lang="en-US" sz="5065" b="1" dirty="0" smtClean="0">
                <a:solidFill>
                  <a:srgbClr val="FF0000"/>
                </a:solidFill>
              </a:rPr>
              <a:t>Choose the right data</a:t>
            </a:r>
            <a:endParaRPr lang="en-US" sz="5065"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Why we do this?</a:t>
            </a:r>
            <a:endParaRPr lang="en-US" altLang="zh-CN"/>
          </a:p>
        </p:txBody>
      </p:sp>
      <p:sp>
        <p:nvSpPr>
          <p:cNvPr id="3" name="内容占位符 2"/>
          <p:cNvSpPr>
            <a:spLocks noGrp="1"/>
          </p:cNvSpPr>
          <p:nvPr>
            <p:ph idx="1"/>
          </p:nvPr>
        </p:nvSpPr>
        <p:spPr>
          <a:xfrm>
            <a:off x="609600" y="1600200"/>
            <a:ext cx="10972800" cy="4568190"/>
          </a:xfrm>
        </p:spPr>
        <p:txBody>
          <a:bodyPr/>
          <a:p>
            <a:r>
              <a:rPr lang="en-US" altLang="zh-CN"/>
              <a:t>understand and document biodiversity</a:t>
            </a:r>
            <a:endParaRPr lang="en-US" altLang="zh-CN"/>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11-18 at 7.51.31 PM.png"/>
          <p:cNvPicPr>
            <a:picLocks noChangeAspect="1"/>
          </p:cNvPicPr>
          <p:nvPr/>
        </p:nvPicPr>
        <p:blipFill>
          <a:blip r:embed="rId1"/>
          <a:stretch>
            <a:fillRect/>
          </a:stretch>
        </p:blipFill>
        <p:spPr>
          <a:xfrm>
            <a:off x="3361055" y="-26035"/>
            <a:ext cx="5393690" cy="6813550"/>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9-11-18 at 7.53.50 PM.png"/>
          <p:cNvPicPr>
            <a:picLocks noChangeAspect="1"/>
          </p:cNvPicPr>
          <p:nvPr/>
        </p:nvPicPr>
        <p:blipFill>
          <a:blip r:embed="rId1"/>
          <a:stretch>
            <a:fillRect/>
          </a:stretch>
        </p:blipFill>
        <p:spPr>
          <a:xfrm>
            <a:off x="2725420" y="45085"/>
            <a:ext cx="6691630" cy="6817995"/>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a:grpSpLocks noChangeAspect="1"/>
          </p:cNvGrpSpPr>
          <p:nvPr/>
        </p:nvGrpSpPr>
        <p:grpSpPr>
          <a:xfrm>
            <a:off x="2383473" y="1353820"/>
            <a:ext cx="7425055" cy="5351780"/>
            <a:chOff x="560" y="1440"/>
            <a:chExt cx="13044" cy="9402"/>
          </a:xfrm>
        </p:grpSpPr>
        <p:pic>
          <p:nvPicPr>
            <p:cNvPr id="9" name="图片 5128"/>
            <p:cNvPicPr>
              <a:picLocks noChangeAspect="1"/>
            </p:cNvPicPr>
            <p:nvPr/>
          </p:nvPicPr>
          <p:blipFill>
            <a:blip r:embed="rId1"/>
            <a:stretch>
              <a:fillRect/>
            </a:stretch>
          </p:blipFill>
          <p:spPr>
            <a:xfrm>
              <a:off x="9568" y="7560"/>
              <a:ext cx="2784" cy="1440"/>
            </a:xfrm>
            <a:prstGeom prst="rect">
              <a:avLst/>
            </a:prstGeom>
            <a:noFill/>
            <a:ln w="9525">
              <a:noFill/>
            </a:ln>
          </p:spPr>
        </p:pic>
        <p:pic>
          <p:nvPicPr>
            <p:cNvPr id="10" name="图片 5129"/>
            <p:cNvPicPr>
              <a:picLocks noChangeAspect="1"/>
            </p:cNvPicPr>
            <p:nvPr/>
          </p:nvPicPr>
          <p:blipFill>
            <a:blip r:embed="rId2"/>
            <a:stretch>
              <a:fillRect/>
            </a:stretch>
          </p:blipFill>
          <p:spPr>
            <a:xfrm>
              <a:off x="9568" y="6000"/>
              <a:ext cx="2568" cy="1440"/>
            </a:xfrm>
            <a:prstGeom prst="rect">
              <a:avLst/>
            </a:prstGeom>
            <a:noFill/>
            <a:ln w="9525">
              <a:noFill/>
            </a:ln>
          </p:spPr>
        </p:pic>
        <p:pic>
          <p:nvPicPr>
            <p:cNvPr id="11" name="图片 5132"/>
            <p:cNvPicPr>
              <a:picLocks noChangeAspect="1"/>
            </p:cNvPicPr>
            <p:nvPr/>
          </p:nvPicPr>
          <p:blipFill>
            <a:blip r:embed="rId3"/>
            <a:stretch>
              <a:fillRect/>
            </a:stretch>
          </p:blipFill>
          <p:spPr>
            <a:xfrm flipH="1">
              <a:off x="8101" y="3240"/>
              <a:ext cx="2475" cy="1440"/>
            </a:xfrm>
            <a:prstGeom prst="rect">
              <a:avLst/>
            </a:prstGeom>
            <a:noFill/>
            <a:ln w="9525">
              <a:noFill/>
            </a:ln>
          </p:spPr>
        </p:pic>
        <p:pic>
          <p:nvPicPr>
            <p:cNvPr id="12" name="图片 5134"/>
            <p:cNvPicPr>
              <a:picLocks noChangeAspect="1"/>
            </p:cNvPicPr>
            <p:nvPr/>
          </p:nvPicPr>
          <p:blipFill>
            <a:blip r:embed="rId4"/>
            <a:stretch>
              <a:fillRect/>
            </a:stretch>
          </p:blipFill>
          <p:spPr>
            <a:xfrm flipH="1">
              <a:off x="8101" y="1560"/>
              <a:ext cx="2999" cy="1440"/>
            </a:xfrm>
            <a:prstGeom prst="rect">
              <a:avLst/>
            </a:prstGeom>
            <a:noFill/>
            <a:ln w="9525">
              <a:noFill/>
            </a:ln>
          </p:spPr>
        </p:pic>
        <p:pic>
          <p:nvPicPr>
            <p:cNvPr id="13" name="图片 5136"/>
            <p:cNvPicPr>
              <a:picLocks noChangeAspect="1"/>
            </p:cNvPicPr>
            <p:nvPr/>
          </p:nvPicPr>
          <p:blipFill>
            <a:blip r:embed="rId5"/>
            <a:stretch>
              <a:fillRect/>
            </a:stretch>
          </p:blipFill>
          <p:spPr>
            <a:xfrm flipH="1">
              <a:off x="11100" y="9120"/>
              <a:ext cx="2504" cy="1440"/>
            </a:xfrm>
            <a:prstGeom prst="rect">
              <a:avLst/>
            </a:prstGeom>
            <a:noFill/>
            <a:ln w="9525">
              <a:noFill/>
            </a:ln>
          </p:spPr>
        </p:pic>
        <p:sp>
          <p:nvSpPr>
            <p:cNvPr id="14" name="Rectangle 13"/>
            <p:cNvSpPr/>
            <p:nvPr/>
          </p:nvSpPr>
          <p:spPr>
            <a:xfrm>
              <a:off x="560" y="1440"/>
              <a:ext cx="2472" cy="1458"/>
            </a:xfrm>
            <a:prstGeom prst="rect">
              <a:avLst/>
            </a:prstGeom>
          </p:spPr>
          <p:txBody>
            <a:bodyPr wrap="square">
              <a:spAutoFit/>
            </a:bodyPr>
            <a:lstStyle/>
            <a:p>
              <a:r>
                <a:rPr lang="en-US" altLang="en-US" sz="2400" dirty="0" smtClean="0">
                  <a:latin typeface="华文仿宋" panose="02010600040101010101" charset="-122"/>
                  <a:ea typeface="华文仿宋" panose="02010600040101010101" charset="-122"/>
                  <a:cs typeface="华文仿宋" panose="02010600040101010101" charset="-122"/>
                </a:rPr>
                <a:t>COI barcoding</a:t>
              </a:r>
              <a:endParaRPr lang="en-US" sz="2400" dirty="0"/>
            </a:p>
          </p:txBody>
        </p:sp>
        <p:pic>
          <p:nvPicPr>
            <p:cNvPr id="15" name="Picture 14" descr="FigS3.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813" y="2022"/>
              <a:ext cx="8900" cy="8820"/>
            </a:xfrm>
            <a:prstGeom prst="rect">
              <a:avLst/>
            </a:prstGeom>
          </p:spPr>
        </p:pic>
      </p:grpSp>
      <p:sp>
        <p:nvSpPr>
          <p:cNvPr id="2" name="标题 1"/>
          <p:cNvSpPr>
            <a:spLocks noGrp="1"/>
          </p:cNvSpPr>
          <p:nvPr>
            <p:ph type="title"/>
            <p:custDataLst>
              <p:tags r:id="rId8"/>
            </p:custDataLst>
          </p:nvPr>
        </p:nvSpPr>
        <p:spPr>
          <a:xfrm>
            <a:off x="609600" y="86360"/>
            <a:ext cx="10972800" cy="776605"/>
          </a:xfrm>
        </p:spPr>
        <p:txBody>
          <a:bodyPr>
            <a:normAutofit/>
          </a:bodyPr>
          <a:p>
            <a:r>
              <a:rPr lang="en-US" altLang="zh-CN"/>
              <a:t>How about species delimitation?</a:t>
            </a:r>
            <a:endParaRPr lang="en-US" altLang="zh-CN"/>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zh-CN" sz="4800" dirty="0" smtClean="0">
                <a:latin typeface="Times New Roman" panose="02020603050405020304"/>
                <a:ea typeface="华文仿宋" panose="02010600040101010101" charset="-122"/>
                <a:cs typeface="Times New Roman" panose="02020603050405020304"/>
              </a:rPr>
              <a:t>Problems with current barcoding method</a:t>
            </a:r>
            <a:endParaRPr lang="en-US" sz="4800" dirty="0">
              <a:latin typeface="华文仿宋" panose="02010600040101010101" charset="-122"/>
              <a:ea typeface="华文仿宋" panose="02010600040101010101" charset="-122"/>
              <a:cs typeface="华文仿宋" panose="02010600040101010101" charset="-122"/>
            </a:endParaRPr>
          </a:p>
        </p:txBody>
      </p:sp>
      <p:sp>
        <p:nvSpPr>
          <p:cNvPr id="7" name="Content Placeholder 2"/>
          <p:cNvSpPr txBox="1"/>
          <p:nvPr/>
        </p:nvSpPr>
        <p:spPr>
          <a:xfrm>
            <a:off x="609600" y="5715000"/>
            <a:ext cx="10972800" cy="812800"/>
          </a:xfrm>
          <a:prstGeom prst="rect">
            <a:avLst/>
          </a:prstGeom>
        </p:spPr>
        <p:txBody>
          <a:bodyPr vert="horz" lIns="121920" tIns="60960" rIns="121920" bIns="60960" rtlCol="0">
            <a:normAutofit/>
          </a:bodyPr>
          <a:lstStyle/>
          <a:p>
            <a:pPr marL="342900" lvl="0" indent="-342900" algn="ctr">
              <a:spcBef>
                <a:spcPct val="20000"/>
              </a:spcBef>
            </a:pPr>
            <a:r>
              <a:rPr kumimoji="0" lang="en-US" altLang="zh-CN"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Solution</a:t>
            </a:r>
            <a:r>
              <a:rPr kumimoji="0" lang="zh-CN" altLang="en-US"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a:t>
            </a:r>
            <a:r>
              <a:rPr kumimoji="0" lang="en-US" altLang="zh-CN" sz="3735" b="0" i="0" u="none" strike="noStrike" kern="1200" cap="none" spc="0" normalizeH="0" baseline="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DNA barcoding</a:t>
            </a:r>
            <a:r>
              <a:rPr kumimoji="0" lang="en-US" altLang="zh-CN" sz="3735" b="0" i="0" u="none" strike="noStrike" kern="1200" cap="none" spc="0" normalizeH="0" noProof="0" dirty="0" smtClean="0">
                <a:ln>
                  <a:noFill/>
                </a:ln>
                <a:solidFill>
                  <a:schemeClr val="tx1"/>
                </a:solidFill>
                <a:effectLst/>
                <a:uLnTx/>
                <a:uFillTx/>
                <a:latin typeface="Times New Roman" panose="02020603050405020304"/>
                <a:ea typeface="华文仿宋" panose="02010600040101010101" charset="-122"/>
                <a:cs typeface="Times New Roman" panose="02020603050405020304"/>
              </a:rPr>
              <a:t> using multiple loci</a:t>
            </a:r>
            <a:endParaRPr kumimoji="0" lang="en-US" sz="3735" b="0" i="0" u="none" strike="noStrike" kern="1200" cap="none" spc="0" normalizeH="0" baseline="0" noProof="0" dirty="0">
              <a:ln>
                <a:noFill/>
              </a:ln>
              <a:solidFill>
                <a:schemeClr val="tx1"/>
              </a:solidFill>
              <a:effectLst/>
              <a:uLnTx/>
              <a:uFillTx/>
              <a:latin typeface="Times New Roman" panose="02020603050405020304"/>
              <a:ea typeface="华文仿宋" panose="02010600040101010101" charset="-122"/>
              <a:cs typeface="Times New Roman" panose="02020603050405020304"/>
            </a:endParaRPr>
          </a:p>
        </p:txBody>
      </p:sp>
      <p:pic>
        <p:nvPicPr>
          <p:cNvPr id="8" name="Picture 7" descr="Fig1.jpg"/>
          <p:cNvPicPr>
            <a:picLocks noChangeAspect="1"/>
          </p:cNvPicPr>
          <p:nvPr/>
        </p:nvPicPr>
        <p:blipFill>
          <a:blip r:embed="rId1"/>
          <a:stretch>
            <a:fillRect/>
          </a:stretch>
        </p:blipFill>
        <p:spPr>
          <a:xfrm>
            <a:off x="2032000" y="2490560"/>
            <a:ext cx="8075083" cy="23608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76200" y="228600"/>
            <a:ext cx="4459605" cy="1519555"/>
          </a:xfrm>
          <a:prstGeom prst="rect">
            <a:avLst/>
          </a:prstGeom>
          <a:noFill/>
        </p:spPr>
        <p:txBody>
          <a:bodyPr wrap="square" rtlCol="0">
            <a:noAutofit/>
          </a:bodyPr>
          <a:lstStyle/>
          <a:p>
            <a:r>
              <a:rPr lang="en-US" altLang="zh-CN" sz="3735" b="1" dirty="0" smtClean="0">
                <a:latin typeface="华文楷体" panose="02010600040101010101" charset="-122"/>
                <a:ea typeface="华文楷体" panose="02010600040101010101" charset="-122"/>
              </a:rPr>
              <a:t>Results of multilocus barcoding</a:t>
            </a:r>
            <a:endParaRPr lang="zh-CN" altLang="en-US" sz="3735" b="1" dirty="0">
              <a:latin typeface="华文楷体" panose="02010600040101010101" charset="-122"/>
              <a:ea typeface="华文楷体" panose="02010600040101010101" charset="-122"/>
            </a:endParaRPr>
          </a:p>
        </p:txBody>
      </p:sp>
      <p:sp>
        <p:nvSpPr>
          <p:cNvPr id="2" name="Rectangle 2"/>
          <p:cNvSpPr>
            <a:spLocks noChangeArrowheads="1"/>
          </p:cNvSpPr>
          <p:nvPr/>
        </p:nvSpPr>
        <p:spPr bwMode="auto">
          <a:xfrm>
            <a:off x="511444" y="1090581"/>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pic>
        <p:nvPicPr>
          <p:cNvPr id="13" name="Picture 12" descr="Fig1.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4495800" y="152400"/>
            <a:ext cx="7012940" cy="66357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3"/>
          <p:cNvGrpSpPr/>
          <p:nvPr/>
        </p:nvGrpSpPr>
        <p:grpSpPr>
          <a:xfrm>
            <a:off x="414518" y="1066801"/>
            <a:ext cx="4308964" cy="60959"/>
            <a:chOff x="2804139" y="4450981"/>
            <a:chExt cx="7953514" cy="223552"/>
          </a:xfrm>
          <a:solidFill>
            <a:srgbClr val="E0D84A"/>
          </a:solidFill>
        </p:grpSpPr>
        <p:sp>
          <p:nvSpPr>
            <p:cNvPr id="5"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91440" tIns="45720" rIns="91440" bIns="45720" numCol="1" anchor="t" anchorCtr="0" compatLnSpc="1"/>
            <a:lstStyle/>
            <a:p>
              <a:endParaRPr lang="zh-CN" altLang="en-US"/>
            </a:p>
          </p:txBody>
        </p:sp>
        <p:sp>
          <p:nvSpPr>
            <p:cNvPr id="6" name="Freeform 334"/>
            <p:cNvSpPr>
              <a:spLocks noEditPoints="1"/>
            </p:cNvSpPr>
            <p:nvPr/>
          </p:nvSpPr>
          <p:spPr bwMode="auto">
            <a:xfrm rot="10800000" flipH="1">
              <a:off x="6258538" y="4450981"/>
              <a:ext cx="4499115" cy="223552"/>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solidFill>
              <a:srgbClr val="7030A0"/>
            </a:solidFill>
            <a:ln>
              <a:noFill/>
            </a:ln>
          </p:spPr>
          <p:txBody>
            <a:bodyPr vert="horz" wrap="square" lIns="91440" tIns="45720" rIns="91440" bIns="45720" numCol="1" anchor="t" anchorCtr="0" compatLnSpc="1"/>
            <a:lstStyle/>
            <a:p>
              <a:endParaRPr lang="zh-CN" altLang="en-US"/>
            </a:p>
          </p:txBody>
        </p:sp>
      </p:grpSp>
      <p:sp>
        <p:nvSpPr>
          <p:cNvPr id="2" name="Rectangle 2"/>
          <p:cNvSpPr>
            <a:spLocks noChangeArrowheads="1"/>
          </p:cNvSpPr>
          <p:nvPr/>
        </p:nvSpPr>
        <p:spPr bwMode="auto">
          <a:xfrm>
            <a:off x="511444" y="1090581"/>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sp>
        <p:nvSpPr>
          <p:cNvPr id="8" name="Rectangle 2"/>
          <p:cNvSpPr>
            <a:spLocks noChangeArrowheads="1"/>
          </p:cNvSpPr>
          <p:nvPr/>
        </p:nvSpPr>
        <p:spPr bwMode="auto">
          <a:xfrm>
            <a:off x="1323833" y="-402198"/>
            <a:ext cx="370840" cy="490855"/>
          </a:xfrm>
          <a:prstGeom prst="rect">
            <a:avLst/>
          </a:prstGeom>
          <a:noFill/>
          <a:ln>
            <a:noFill/>
          </a:ln>
          <a:effectLst/>
        </p:spPr>
        <p:txBody>
          <a:bodyPr vert="horz" wrap="none" lIns="121920" tIns="60960" rIns="121920" bIns="60960" numCol="1" anchor="ctr" anchorCtr="0" compatLnSpc="1">
            <a:spAutoFit/>
          </a:bodyPr>
          <a:lstStyle/>
          <a:p>
            <a:endParaRPr lang="zh-CN" altLang="en-US" sz="2400"/>
          </a:p>
        </p:txBody>
      </p:sp>
      <p:sp>
        <p:nvSpPr>
          <p:cNvPr id="15" name="Rectangle 8"/>
          <p:cNvSpPr>
            <a:spLocks noChangeArrowheads="1"/>
          </p:cNvSpPr>
          <p:nvPr/>
        </p:nvSpPr>
        <p:spPr bwMode="auto">
          <a:xfrm>
            <a:off x="1323833" y="501372"/>
            <a:ext cx="12192000" cy="490855"/>
          </a:xfrm>
          <a:prstGeom prst="rect">
            <a:avLst/>
          </a:prstGeom>
          <a:noFill/>
          <a:ln>
            <a:noFill/>
          </a:ln>
          <a:effectLst/>
        </p:spPr>
        <p:txBody>
          <a:bodyPr vert="horz" wrap="square" lIns="121920" tIns="60960" rIns="121920" bIns="60960" numCol="1" anchor="ctr" anchorCtr="0" compatLnSpc="1">
            <a:spAutoFit/>
          </a:bodyPr>
          <a:lstStyle/>
          <a:p>
            <a:endParaRPr lang="zh-CN" altLang="en-US" sz="2400"/>
          </a:p>
        </p:txBody>
      </p:sp>
      <p:sp>
        <p:nvSpPr>
          <p:cNvPr id="17" name="文本框 16"/>
          <p:cNvSpPr txBox="1"/>
          <p:nvPr/>
        </p:nvSpPr>
        <p:spPr>
          <a:xfrm>
            <a:off x="542925" y="6113780"/>
            <a:ext cx="11078210" cy="744220"/>
          </a:xfrm>
          <a:prstGeom prst="rect">
            <a:avLst/>
          </a:prstGeom>
          <a:noFill/>
        </p:spPr>
        <p:txBody>
          <a:bodyPr wrap="square" rtlCol="0">
            <a:noAutofit/>
          </a:bodyPr>
          <a:lstStyle/>
          <a:p>
            <a:r>
              <a:rPr lang="en-US" altLang="zh-CN" sz="2135" dirty="0" smtClean="0">
                <a:latin typeface="Times New Roman" panose="02020603050405020304"/>
                <a:ea typeface="华文楷体" panose="02010600040101010101" charset="-122"/>
                <a:cs typeface="Times New Roman" panose="02020603050405020304"/>
              </a:rPr>
              <a:t>Use one continuous locus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red circles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and multiple independent loci</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blue circles</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for species identification</a:t>
            </a:r>
            <a:r>
              <a:rPr lang="zh-CN" altLang="zh-CN" sz="2135" dirty="0" smtClean="0">
                <a:latin typeface="Times New Roman" panose="02020603050405020304"/>
                <a:ea typeface="华文楷体" panose="02010600040101010101" charset="-122"/>
                <a:cs typeface="Times New Roman" panose="02020603050405020304"/>
              </a:rPr>
              <a:t>。</a:t>
            </a:r>
            <a:r>
              <a:rPr lang="en-US" altLang="zh-CN" sz="2135" dirty="0" smtClean="0">
                <a:latin typeface="Times New Roman" panose="02020603050405020304"/>
                <a:ea typeface="华文楷体" panose="02010600040101010101" charset="-122"/>
                <a:cs typeface="Times New Roman" panose="02020603050405020304"/>
              </a:rPr>
              <a:t>The length of single continuous locus and total length of multiple loci are equal.</a:t>
            </a:r>
            <a:endParaRPr lang="zh-CN" altLang="en-US" sz="2135" dirty="0">
              <a:latin typeface="Times New Roman" panose="02020603050405020304"/>
              <a:ea typeface="华文楷体" panose="02010600040101010101" charset="-122"/>
              <a:cs typeface="Times New Roman" panose="02020603050405020304"/>
            </a:endParaRPr>
          </a:p>
        </p:txBody>
      </p:sp>
      <p:sp>
        <p:nvSpPr>
          <p:cNvPr id="12" name="文本框 11"/>
          <p:cNvSpPr txBox="1"/>
          <p:nvPr/>
        </p:nvSpPr>
        <p:spPr>
          <a:xfrm>
            <a:off x="167640" y="457200"/>
            <a:ext cx="5306695" cy="501650"/>
          </a:xfrm>
          <a:prstGeom prst="rect">
            <a:avLst/>
          </a:prstGeom>
          <a:noFill/>
        </p:spPr>
        <p:txBody>
          <a:bodyPr wrap="square" rtlCol="0">
            <a:spAutoFit/>
          </a:bodyPr>
          <a:lstStyle/>
          <a:p>
            <a:r>
              <a:rPr lang="en-US" altLang="zh-CN" sz="2665" b="1" dirty="0" smtClean="0">
                <a:latin typeface="华文楷体" panose="02010600040101010101" charset="-122"/>
                <a:ea typeface="华文楷体" panose="02010600040101010101" charset="-122"/>
              </a:rPr>
              <a:t>Continuous/ independent sequences</a:t>
            </a:r>
            <a:endParaRPr lang="en-US" altLang="zh-CN" sz="2665" b="1" dirty="0" smtClean="0">
              <a:latin typeface="华文楷体" panose="02010600040101010101" charset="-122"/>
              <a:ea typeface="华文楷体" panose="02010600040101010101" charset="-122"/>
            </a:endParaRPr>
          </a:p>
        </p:txBody>
      </p:sp>
      <p:pic>
        <p:nvPicPr>
          <p:cNvPr id="13" name="Picture 12" descr="Fig5.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5943388" y="228655"/>
            <a:ext cx="5014383" cy="586734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delimitation</a:t>
            </a:r>
            <a:endParaRPr lang="en-US" dirty="0"/>
          </a:p>
        </p:txBody>
      </p:sp>
      <p:sp>
        <p:nvSpPr>
          <p:cNvPr id="3" name="Content Placeholder 2"/>
          <p:cNvSpPr>
            <a:spLocks noGrp="1"/>
          </p:cNvSpPr>
          <p:nvPr>
            <p:ph idx="1"/>
          </p:nvPr>
        </p:nvSpPr>
        <p:spPr/>
        <p:txBody>
          <a:bodyPr/>
          <a:lstStyle/>
          <a:p>
            <a:r>
              <a:rPr lang="en-US" dirty="0" smtClean="0"/>
              <a:t>Is species an objective item?</a:t>
            </a:r>
            <a:endParaRPr lang="en-US" dirty="0" smtClean="0"/>
          </a:p>
          <a:p>
            <a:pPr lvl="1"/>
            <a:r>
              <a:rPr lang="en-US" dirty="0" smtClean="0">
                <a:solidFill>
                  <a:srgbClr val="FF0000"/>
                </a:solidFill>
              </a:rPr>
              <a:t>No!!!</a:t>
            </a:r>
            <a:endParaRPr lang="en-US" dirty="0" smtClean="0">
              <a:solidFill>
                <a:srgbClr val="FF0000"/>
              </a:solidFill>
            </a:endParaRPr>
          </a:p>
          <a:p>
            <a:r>
              <a:rPr lang="en-US" dirty="0" smtClean="0"/>
              <a:t>Two criteria to be a meaningful species – Chenhong Li </a:t>
            </a:r>
            <a:endParaRPr lang="en-US" dirty="0" smtClean="0"/>
          </a:p>
          <a:p>
            <a:pPr lvl="1"/>
            <a:r>
              <a:rPr lang="en-US" dirty="0" smtClean="0">
                <a:solidFill>
                  <a:srgbClr val="FF0000"/>
                </a:solidFill>
              </a:rPr>
              <a:t>It is independently evolving</a:t>
            </a:r>
            <a:endParaRPr lang="en-US" dirty="0" smtClean="0">
              <a:solidFill>
                <a:srgbClr val="FF0000"/>
              </a:solidFill>
            </a:endParaRPr>
          </a:p>
          <a:p>
            <a:pPr lvl="1"/>
            <a:r>
              <a:rPr lang="en-US" dirty="0" smtClean="0">
                <a:solidFill>
                  <a:srgbClr val="FF0000"/>
                </a:solidFill>
              </a:rPr>
              <a:t>There are unique and meaningful phenotypic traits</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How to obtain genome-scale data</a:t>
            </a:r>
            <a:endParaRPr lang="en-US" altLang="zh-CN"/>
          </a:p>
        </p:txBody>
      </p:sp>
      <p:sp>
        <p:nvSpPr>
          <p:cNvPr id="3" name="内容占位符 2"/>
          <p:cNvSpPr>
            <a:spLocks noGrp="1"/>
          </p:cNvSpPr>
          <p:nvPr>
            <p:ph idx="1"/>
          </p:nvPr>
        </p:nvSpPr>
        <p:spPr/>
        <p:txBody>
          <a:bodyPr/>
          <a:p>
            <a:r>
              <a:rPr lang="en-US" altLang="zh-CN"/>
              <a:t>RAD-seq?</a:t>
            </a:r>
            <a:endParaRPr lang="en-US" altLang="zh-CN"/>
          </a:p>
          <a:p>
            <a:endParaRPr lang="en-US" altLang="zh-CN"/>
          </a:p>
          <a:p>
            <a:r>
              <a:rPr lang="en-US" altLang="zh-CN"/>
              <a:t>Gene capture</a:t>
            </a:r>
            <a:endParaRPr lang="en-US" altLang="zh-CN"/>
          </a:p>
          <a:p>
            <a:endParaRPr lang="en-US" altLang="zh-CN"/>
          </a:p>
          <a:p>
            <a:r>
              <a:rPr lang="en-US" altLang="zh-CN"/>
              <a:t>Resequencing</a:t>
            </a:r>
            <a:endParaRPr lang="en-US" altLang="zh-CN"/>
          </a:p>
        </p:txBody>
      </p:sp>
      <p:cxnSp>
        <p:nvCxnSpPr>
          <p:cNvPr id="4" name="直接连接符 3"/>
          <p:cNvCxnSpPr/>
          <p:nvPr/>
        </p:nvCxnSpPr>
        <p:spPr>
          <a:xfrm>
            <a:off x="3276600" y="1676188"/>
            <a:ext cx="632460" cy="736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5" name="直接连接符 4"/>
          <p:cNvCxnSpPr/>
          <p:nvPr>
            <p:custDataLst>
              <p:tags r:id="rId1"/>
            </p:custDataLst>
          </p:nvPr>
        </p:nvCxnSpPr>
        <p:spPr>
          <a:xfrm flipH="1">
            <a:off x="3274060" y="1633855"/>
            <a:ext cx="632460" cy="778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直接连接符 5"/>
          <p:cNvCxnSpPr/>
          <p:nvPr/>
        </p:nvCxnSpPr>
        <p:spPr>
          <a:xfrm>
            <a:off x="3784600" y="2717588"/>
            <a:ext cx="632460" cy="73660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7" name="直接连接符 6"/>
          <p:cNvCxnSpPr/>
          <p:nvPr>
            <p:custDataLst>
              <p:tags r:id="rId2"/>
            </p:custDataLst>
          </p:nvPr>
        </p:nvCxnSpPr>
        <p:spPr>
          <a:xfrm flipH="1">
            <a:off x="3782060" y="2675255"/>
            <a:ext cx="632460" cy="778933"/>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preparation</a:t>
            </a:r>
            <a:endParaRPr lang="en-US" dirty="0"/>
          </a:p>
        </p:txBody>
      </p:sp>
      <p:sp>
        <p:nvSpPr>
          <p:cNvPr id="3" name="Content Placeholder 2"/>
          <p:cNvSpPr>
            <a:spLocks noGrp="1"/>
          </p:cNvSpPr>
          <p:nvPr>
            <p:ph idx="1"/>
          </p:nvPr>
        </p:nvSpPr>
        <p:spPr>
          <a:xfrm>
            <a:off x="609600" y="1537970"/>
            <a:ext cx="10972800" cy="671830"/>
          </a:xfrm>
        </p:spPr>
        <p:txBody>
          <a:bodyPr/>
          <a:lstStyle/>
          <a:p>
            <a:r>
              <a:rPr lang="en-US" dirty="0" smtClean="0"/>
              <a:t>Why it is called library prep?</a:t>
            </a:r>
            <a:endParaRPr lang="en-US" dirty="0"/>
          </a:p>
        </p:txBody>
      </p:sp>
      <p:pic>
        <p:nvPicPr>
          <p:cNvPr id="4" name="Picture 3" descr="43.png"/>
          <p:cNvPicPr>
            <a:picLocks noChangeAspect="1"/>
          </p:cNvPicPr>
          <p:nvPr/>
        </p:nvPicPr>
        <p:blipFill>
          <a:blip r:embed="rId1"/>
          <a:stretch>
            <a:fillRect/>
          </a:stretch>
        </p:blipFill>
        <p:spPr>
          <a:xfrm>
            <a:off x="6299200" y="2921000"/>
            <a:ext cx="3500967" cy="3251200"/>
          </a:xfrm>
          <a:prstGeom prst="rect">
            <a:avLst/>
          </a:prstGeom>
        </p:spPr>
      </p:pic>
      <p:pic>
        <p:nvPicPr>
          <p:cNvPr id="5" name="Picture 4" descr="-bookshelf-books-on-a-book-shelf-stock-photo-nwvebym-.jpg"/>
          <p:cNvPicPr>
            <a:picLocks noChangeAspect="1"/>
          </p:cNvPicPr>
          <p:nvPr/>
        </p:nvPicPr>
        <p:blipFill>
          <a:blip r:embed="rId2"/>
          <a:stretch>
            <a:fillRect/>
          </a:stretch>
        </p:blipFill>
        <p:spPr>
          <a:xfrm>
            <a:off x="1117600" y="3327400"/>
            <a:ext cx="3251200" cy="24384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04001" y="1295400"/>
            <a:ext cx="4571999" cy="1524000"/>
          </a:xfrm>
        </p:spPr>
        <p:txBody>
          <a:bodyPr>
            <a:normAutofit/>
          </a:bodyPr>
          <a:lstStyle/>
          <a:p>
            <a:r>
              <a:rPr lang="en-US" dirty="0" smtClean="0"/>
              <a:t>Library preparation</a:t>
            </a:r>
            <a:endParaRPr lang="en-US" dirty="0"/>
          </a:p>
        </p:txBody>
      </p:sp>
      <p:pic>
        <p:nvPicPr>
          <p:cNvPr id="6" name="Picture 5" descr="TargetEnrichment_LibPrep20170619.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756920" y="-438785"/>
            <a:ext cx="6494780" cy="840549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Why we do this?</a:t>
            </a:r>
            <a:endParaRPr lang="en-US" altLang="zh-CN"/>
          </a:p>
        </p:txBody>
      </p:sp>
      <p:pic>
        <p:nvPicPr>
          <p:cNvPr id="4" name="图片 3"/>
          <p:cNvPicPr>
            <a:picLocks noChangeAspect="1"/>
          </p:cNvPicPr>
          <p:nvPr/>
        </p:nvPicPr>
        <p:blipFill>
          <a:blip r:embed="rId1"/>
          <a:stretch>
            <a:fillRect/>
          </a:stretch>
        </p:blipFill>
        <p:spPr>
          <a:xfrm>
            <a:off x="2514600" y="1295400"/>
            <a:ext cx="6948170" cy="55435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Phylogenetics – model of speciation</a:t>
            </a:r>
            <a:endParaRPr lang="en-US" dirty="0"/>
          </a:p>
        </p:txBody>
      </p:sp>
      <p:grpSp>
        <p:nvGrpSpPr>
          <p:cNvPr id="10" name="Group 9"/>
          <p:cNvGrpSpPr/>
          <p:nvPr/>
        </p:nvGrpSpPr>
        <p:grpSpPr>
          <a:xfrm>
            <a:off x="3238500" y="1755775"/>
            <a:ext cx="5715000" cy="3708400"/>
            <a:chOff x="1714500" y="1755775"/>
            <a:chExt cx="5715000" cy="3708400"/>
          </a:xfrm>
        </p:grpSpPr>
        <p:pic>
          <p:nvPicPr>
            <p:cNvPr id="9" name="Picture 8" descr="ncomms6770-f2.pdf"/>
            <p:cNvPicPr>
              <a:picLocks noChangeAspect="1"/>
            </p:cNvPicPr>
            <p:nvPr/>
          </p:nvPicPr>
          <mc:AlternateContent xmlns:mc="http://schemas.openxmlformats.org/markup-compatibility/2006">
            <mc:Choice xmlns:mv="urn:schemas-microsoft-com:mac:vml" xmlns:ma="http://schemas.microsoft.com/office/mac/drawingml/2008/main" Requires="ma">
              <p:blipFill>
                <a:blip r:embed="rId1"/>
                <a:stretch>
                  <a:fillRect/>
                </a:stretch>
              </p:blipFill>
            </mc:Choice>
            <mc:Fallback>
              <p:blipFill>
                <a:blip r:embed="rId2"/>
                <a:stretch>
                  <a:fillRect/>
                </a:stretch>
              </p:blipFill>
            </mc:Fallback>
          </mc:AlternateContent>
          <p:spPr>
            <a:xfrm>
              <a:off x="1714500" y="1755775"/>
              <a:ext cx="5715000" cy="3708400"/>
            </a:xfrm>
            <a:prstGeom prst="rect">
              <a:avLst/>
            </a:prstGeom>
          </p:spPr>
        </p:pic>
        <p:sp>
          <p:nvSpPr>
            <p:cNvPr id="7" name="TextBox 6"/>
            <p:cNvSpPr txBox="1"/>
            <p:nvPr/>
          </p:nvSpPr>
          <p:spPr>
            <a:xfrm>
              <a:off x="1714500" y="5094843"/>
              <a:ext cx="1663065" cy="368300"/>
            </a:xfrm>
            <a:prstGeom prst="rect">
              <a:avLst/>
            </a:prstGeom>
            <a:noFill/>
          </p:spPr>
          <p:txBody>
            <a:bodyPr wrap="none" rtlCol="0">
              <a:spAutoFit/>
            </a:bodyPr>
            <a:lstStyle/>
            <a:p>
              <a:r>
                <a:rPr lang="en-US" dirty="0" smtClean="0"/>
                <a:t>Tine et al., 2014</a:t>
              </a:r>
              <a:endParaRPr lang="en-US" dirty="0"/>
            </a:p>
          </p:txBody>
        </p:sp>
      </p:grpSp>
      <p:grpSp>
        <p:nvGrpSpPr>
          <p:cNvPr id="15" name="Group 14"/>
          <p:cNvGrpSpPr/>
          <p:nvPr/>
        </p:nvGrpSpPr>
        <p:grpSpPr>
          <a:xfrm>
            <a:off x="4495800" y="2819400"/>
            <a:ext cx="1524000" cy="914400"/>
            <a:chOff x="2971800" y="2819400"/>
            <a:chExt cx="1524000" cy="914400"/>
          </a:xfrm>
        </p:grpSpPr>
        <p:sp>
          <p:nvSpPr>
            <p:cNvPr id="12" name="Rectangle 11"/>
            <p:cNvSpPr/>
            <p:nvPr/>
          </p:nvSpPr>
          <p:spPr>
            <a:xfrm>
              <a:off x="3886200" y="2819400"/>
              <a:ext cx="609600" cy="304800"/>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2971800" y="3124200"/>
              <a:ext cx="914400" cy="60960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Population genetics – model of coalescence</a:t>
            </a:r>
            <a:endParaRPr lang="en-US" dirty="0"/>
          </a:p>
        </p:txBody>
      </p:sp>
      <p:pic>
        <p:nvPicPr>
          <p:cNvPr id="4" name="Picture 3" descr="Screen Shot 2017-01-06 at 2.22.32 PM.png"/>
          <p:cNvPicPr>
            <a:picLocks noChangeAspect="1"/>
          </p:cNvPicPr>
          <p:nvPr/>
        </p:nvPicPr>
        <p:blipFill>
          <a:blip r:embed="rId1"/>
          <a:stretch>
            <a:fillRect/>
          </a:stretch>
        </p:blipFill>
        <p:spPr>
          <a:xfrm>
            <a:off x="4064000" y="2070100"/>
            <a:ext cx="4064000" cy="34925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genetics</a:t>
            </a:r>
            <a:endParaRPr lang="en-US" dirty="0"/>
          </a:p>
        </p:txBody>
      </p:sp>
      <p:pic>
        <p:nvPicPr>
          <p:cNvPr id="5" name="Picture 4" descr="Screen Shot 2017-01-06 at 2.22.40 PM.png"/>
          <p:cNvPicPr>
            <a:picLocks noChangeAspect="1"/>
          </p:cNvPicPr>
          <p:nvPr/>
        </p:nvPicPr>
        <p:blipFill>
          <a:blip r:embed="rId1"/>
          <a:stretch>
            <a:fillRect/>
          </a:stretch>
        </p:blipFill>
        <p:spPr>
          <a:xfrm>
            <a:off x="4025900" y="1917700"/>
            <a:ext cx="4140200" cy="37211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200"/>
            <a:ext cx="8991600" cy="67056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Box 2"/>
          <p:cNvSpPr txBox="1">
            <a:spLocks noChangeArrowheads="1"/>
          </p:cNvSpPr>
          <p:nvPr/>
        </p:nvSpPr>
        <p:spPr bwMode="auto">
          <a:xfrm>
            <a:off x="1828800" y="5594350"/>
            <a:ext cx="8839200" cy="1198880"/>
          </a:xfrm>
          <a:prstGeom prst="rect">
            <a:avLst/>
          </a:prstGeom>
          <a:noFill/>
          <a:ln w="9525">
            <a:noFill/>
            <a:miter lim="800000"/>
          </a:ln>
          <a:effectLst/>
        </p:spPr>
        <p:txBody>
          <a:bodyPr>
            <a:spAutoFit/>
          </a:bodyPr>
          <a:lstStyle/>
          <a:p>
            <a:pPr algn="l">
              <a:buFontTx/>
              <a:buChar char="•"/>
            </a:pPr>
            <a:r>
              <a:rPr lang="en-US" sz="2400" u="none" dirty="0">
                <a:solidFill>
                  <a:srgbClr val="000000"/>
                </a:solidFill>
              </a:rPr>
              <a:t> Rare alleles mostly in </a:t>
            </a:r>
            <a:r>
              <a:rPr lang="en-US" sz="2400" u="none" dirty="0" err="1">
                <a:solidFill>
                  <a:srgbClr val="000000"/>
                </a:solidFill>
              </a:rPr>
              <a:t>heterozygotes</a:t>
            </a:r>
            <a:endParaRPr lang="en-US" sz="2400" u="none" dirty="0">
              <a:solidFill>
                <a:srgbClr val="000000"/>
              </a:solidFill>
            </a:endParaRPr>
          </a:p>
          <a:p>
            <a:pPr algn="l">
              <a:buFontTx/>
              <a:buChar char="•"/>
            </a:pPr>
            <a:r>
              <a:rPr lang="en-US" sz="2400" u="none" dirty="0">
                <a:solidFill>
                  <a:srgbClr val="000000"/>
                </a:solidFill>
              </a:rPr>
              <a:t> Common ones mostly in </a:t>
            </a:r>
            <a:r>
              <a:rPr lang="en-US" sz="2400" u="none" dirty="0" err="1">
                <a:solidFill>
                  <a:srgbClr val="000000"/>
                </a:solidFill>
              </a:rPr>
              <a:t>homozygotes</a:t>
            </a:r>
            <a:endParaRPr lang="en-US" sz="2400" u="none" dirty="0">
              <a:solidFill>
                <a:srgbClr val="000000"/>
              </a:solidFill>
            </a:endParaRPr>
          </a:p>
          <a:p>
            <a:pPr algn="l">
              <a:buFontTx/>
              <a:buChar char="•"/>
            </a:pPr>
            <a:r>
              <a:rPr lang="en-US" sz="2400" u="none" dirty="0">
                <a:solidFill>
                  <a:srgbClr val="000000"/>
                </a:solidFill>
              </a:rPr>
              <a:t> Maximum </a:t>
            </a:r>
            <a:r>
              <a:rPr lang="en-US" sz="2400" i="1" u="none" dirty="0">
                <a:solidFill>
                  <a:srgbClr val="000000"/>
                </a:solidFill>
              </a:rPr>
              <a:t>He</a:t>
            </a:r>
            <a:r>
              <a:rPr lang="en-US" sz="2400" u="none" dirty="0">
                <a:solidFill>
                  <a:srgbClr val="000000"/>
                </a:solidFill>
              </a:rPr>
              <a:t> is 0.5 at 2 allele locus, rising to 1.0 with more alleles</a:t>
            </a:r>
            <a:endParaRPr lang="en-US" sz="1200" u="none" dirty="0">
              <a:solidFill>
                <a:srgbClr val="000000"/>
              </a:solidFill>
            </a:endParaRPr>
          </a:p>
        </p:txBody>
      </p:sp>
      <p:pic>
        <p:nvPicPr>
          <p:cNvPr id="5" name="Picture 3" descr="F24-05HWEgraph"/>
          <p:cNvPicPr>
            <a:picLocks noChangeAspect="1" noChangeArrowheads="1"/>
          </p:cNvPicPr>
          <p:nvPr/>
        </p:nvPicPr>
        <p:blipFill>
          <a:blip r:embed="rId1" cstate="print"/>
          <a:srcRect/>
          <a:stretch>
            <a:fillRect/>
          </a:stretch>
        </p:blipFill>
        <p:spPr bwMode="auto">
          <a:xfrm>
            <a:off x="3505200" y="838200"/>
            <a:ext cx="5257800" cy="4645025"/>
          </a:xfrm>
          <a:prstGeom prst="rect">
            <a:avLst/>
          </a:prstGeom>
          <a:noFill/>
        </p:spPr>
      </p:pic>
      <p:sp>
        <p:nvSpPr>
          <p:cNvPr id="6" name="Rectangle 4"/>
          <p:cNvSpPr>
            <a:spLocks noChangeArrowheads="1"/>
          </p:cNvSpPr>
          <p:nvPr/>
        </p:nvSpPr>
        <p:spPr bwMode="auto">
          <a:xfrm>
            <a:off x="1785938" y="-107950"/>
            <a:ext cx="8915400" cy="914400"/>
          </a:xfrm>
          <a:prstGeom prst="rect">
            <a:avLst/>
          </a:prstGeom>
          <a:noFill/>
          <a:ln w="9525">
            <a:noFill/>
            <a:miter lim="800000"/>
          </a:ln>
          <a:effectLst/>
        </p:spPr>
        <p:txBody>
          <a:bodyPr anchor="ctr"/>
          <a:lstStyle/>
          <a:p>
            <a:pPr algn="ctr" eaLnBrk="1" hangingPunct="1"/>
            <a:r>
              <a:rPr lang="en-AU" sz="3600" u="none" dirty="0">
                <a:solidFill>
                  <a:srgbClr val="000000"/>
                </a:solidFill>
              </a:rPr>
              <a:t>Implications of HWE </a:t>
            </a:r>
            <a:r>
              <a:rPr lang="en-AU" sz="2800" u="none" dirty="0">
                <a:solidFill>
                  <a:srgbClr val="000000"/>
                </a:solidFill>
              </a:rPr>
              <a:t>(two-allele locus)</a:t>
            </a:r>
            <a:endParaRPr lang="en-AU" sz="2800" u="none" dirty="0">
              <a:solidFill>
                <a:srgbClr val="0000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200"/>
            <a:ext cx="8991600" cy="67056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1668263" y="149634"/>
            <a:ext cx="8839200" cy="4817745"/>
          </a:xfrm>
          <a:prstGeom prst="rect">
            <a:avLst/>
          </a:prstGeom>
          <a:noFill/>
          <a:ln w="9525">
            <a:noFill/>
            <a:miter lim="800000"/>
          </a:ln>
          <a:effectLst/>
        </p:spPr>
        <p:txBody>
          <a:bodyPr>
            <a:spAutoFit/>
          </a:bodyPr>
          <a:lstStyle/>
          <a:p>
            <a:pPr algn="ctr" defTabSz="970280">
              <a:lnSpc>
                <a:spcPct val="120000"/>
              </a:lnSpc>
            </a:pPr>
            <a:r>
              <a:rPr lang="en-US" sz="4000" u="none" dirty="0" smtClean="0">
                <a:solidFill>
                  <a:srgbClr val="000000"/>
                </a:solidFill>
              </a:rPr>
              <a:t>Linkage </a:t>
            </a:r>
            <a:r>
              <a:rPr lang="en-US" sz="4000" dirty="0" smtClean="0">
                <a:solidFill>
                  <a:srgbClr val="000000"/>
                </a:solidFill>
              </a:rPr>
              <a:t>equilibrium</a:t>
            </a:r>
            <a:endParaRPr lang="en-US" sz="4000" u="none" dirty="0">
              <a:solidFill>
                <a:srgbClr val="000000"/>
              </a:solidFill>
            </a:endParaRPr>
          </a:p>
          <a:p>
            <a:pPr algn="l" defTabSz="970280">
              <a:lnSpc>
                <a:spcPct val="120000"/>
              </a:lnSpc>
              <a:buFontTx/>
              <a:buChar char="•"/>
            </a:pPr>
            <a:r>
              <a:rPr lang="en-US" sz="2400" dirty="0" smtClean="0">
                <a:solidFill>
                  <a:srgbClr val="000000"/>
                </a:solidFill>
              </a:rPr>
              <a:t>Alleles at separate loci are expected to segregate independently during meiosis. They show </a:t>
            </a:r>
            <a:r>
              <a:rPr lang="en-US" sz="2400" b="1" dirty="0" smtClean="0">
                <a:solidFill>
                  <a:srgbClr val="000000"/>
                </a:solidFill>
              </a:rPr>
              <a:t>linkage equilibrium</a:t>
            </a:r>
            <a:r>
              <a:rPr lang="en-US" sz="2400" dirty="0" smtClean="0">
                <a:solidFill>
                  <a:srgbClr val="000000"/>
                </a:solidFill>
              </a:rPr>
              <a:t>.</a:t>
            </a:r>
            <a:endParaRPr lang="en-US" sz="2400" dirty="0" smtClean="0">
              <a:solidFill>
                <a:srgbClr val="000000"/>
              </a:solidFill>
            </a:endParaRPr>
          </a:p>
          <a:p>
            <a:pPr algn="l" defTabSz="970280">
              <a:lnSpc>
                <a:spcPct val="120000"/>
              </a:lnSpc>
            </a:pPr>
            <a:r>
              <a:rPr lang="en-US" sz="2400" dirty="0" smtClean="0">
                <a:solidFill>
                  <a:srgbClr val="000000"/>
                </a:solidFill>
              </a:rPr>
              <a:t>Example:  </a:t>
            </a:r>
            <a:endParaRPr lang="en-US" sz="2400" dirty="0" smtClean="0">
              <a:solidFill>
                <a:srgbClr val="000000"/>
              </a:solidFill>
            </a:endParaRPr>
          </a:p>
          <a:p>
            <a:pPr defTabSz="970280">
              <a:lnSpc>
                <a:spcPct val="120000"/>
              </a:lnSpc>
              <a:buFontTx/>
              <a:buChar char="•"/>
            </a:pPr>
            <a:r>
              <a:rPr lang="en-US" sz="2000" dirty="0" smtClean="0">
                <a:solidFill>
                  <a:srgbClr val="000000"/>
                </a:solidFill>
              </a:rPr>
              <a:t> 2 loci with alleles A</a:t>
            </a:r>
            <a:r>
              <a:rPr lang="en-US" sz="2000" baseline="-25000" dirty="0" smtClean="0">
                <a:solidFill>
                  <a:srgbClr val="000000"/>
                </a:solidFill>
              </a:rPr>
              <a:t>1</a:t>
            </a:r>
            <a:r>
              <a:rPr lang="en-US" sz="2000" dirty="0" smtClean="0">
                <a:solidFill>
                  <a:srgbClr val="000000"/>
                </a:solidFill>
              </a:rPr>
              <a:t> and A</a:t>
            </a:r>
            <a:r>
              <a:rPr lang="en-US" sz="2000" baseline="-25000" dirty="0" smtClean="0">
                <a:solidFill>
                  <a:srgbClr val="000000"/>
                </a:solidFill>
              </a:rPr>
              <a:t>2</a:t>
            </a:r>
            <a:r>
              <a:rPr lang="en-US" sz="2000" dirty="0" smtClean="0">
                <a:solidFill>
                  <a:srgbClr val="000000"/>
                </a:solidFill>
              </a:rPr>
              <a:t>; B</a:t>
            </a:r>
            <a:r>
              <a:rPr lang="en-US" sz="2000" baseline="-25000" dirty="0" smtClean="0">
                <a:solidFill>
                  <a:srgbClr val="000000"/>
                </a:solidFill>
              </a:rPr>
              <a:t>1</a:t>
            </a:r>
            <a:r>
              <a:rPr lang="en-US" sz="2000" dirty="0" smtClean="0">
                <a:solidFill>
                  <a:srgbClr val="000000"/>
                </a:solidFill>
              </a:rPr>
              <a:t> and B</a:t>
            </a:r>
            <a:r>
              <a:rPr lang="en-US" sz="2000" baseline="-25000" dirty="0" smtClean="0">
                <a:solidFill>
                  <a:srgbClr val="000000"/>
                </a:solidFill>
              </a:rPr>
              <a:t>2 </a:t>
            </a:r>
            <a:r>
              <a:rPr lang="en-US" sz="2000" dirty="0" smtClean="0">
                <a:solidFill>
                  <a:srgbClr val="000000"/>
                </a:solidFill>
              </a:rPr>
              <a:t>their frequencies will be  </a:t>
            </a:r>
            <a:r>
              <a:rPr lang="en-US" sz="2000" i="1" dirty="0" smtClean="0">
                <a:solidFill>
                  <a:srgbClr val="000000"/>
                </a:solidFill>
              </a:rPr>
              <a:t>p</a:t>
            </a:r>
            <a:r>
              <a:rPr lang="en-US" sz="2000" i="1" baseline="-25000" dirty="0" smtClean="0">
                <a:solidFill>
                  <a:srgbClr val="000000"/>
                </a:solidFill>
              </a:rPr>
              <a:t>1 </a:t>
            </a:r>
            <a:r>
              <a:rPr lang="en-US" sz="2000" i="1" dirty="0" smtClean="0">
                <a:solidFill>
                  <a:srgbClr val="000000"/>
                </a:solidFill>
              </a:rPr>
              <a:t>and p</a:t>
            </a:r>
            <a:r>
              <a:rPr lang="en-US" sz="2000" i="1" baseline="-25000" dirty="0" smtClean="0">
                <a:solidFill>
                  <a:srgbClr val="000000"/>
                </a:solidFill>
              </a:rPr>
              <a:t>2 </a:t>
            </a:r>
            <a:r>
              <a:rPr lang="en-US" sz="2000" i="1" dirty="0" smtClean="0">
                <a:solidFill>
                  <a:srgbClr val="000000"/>
                </a:solidFill>
              </a:rPr>
              <a:t>and q</a:t>
            </a:r>
            <a:r>
              <a:rPr lang="en-US" sz="2000" i="1" baseline="-25000" dirty="0" smtClean="0">
                <a:solidFill>
                  <a:srgbClr val="000000"/>
                </a:solidFill>
              </a:rPr>
              <a:t>1 </a:t>
            </a:r>
            <a:r>
              <a:rPr lang="en-US" sz="2000" i="1" dirty="0" smtClean="0">
                <a:solidFill>
                  <a:srgbClr val="000000"/>
                </a:solidFill>
              </a:rPr>
              <a:t>and q</a:t>
            </a:r>
            <a:r>
              <a:rPr lang="en-US" sz="2000" i="1" baseline="-25000" dirty="0" smtClean="0">
                <a:solidFill>
                  <a:srgbClr val="000000"/>
                </a:solidFill>
              </a:rPr>
              <a:t>2</a:t>
            </a:r>
            <a:r>
              <a:rPr lang="en-US" sz="2000" i="1" dirty="0" smtClean="0">
                <a:solidFill>
                  <a:srgbClr val="000000"/>
                </a:solidFill>
              </a:rPr>
              <a:t>.</a:t>
            </a:r>
            <a:endParaRPr lang="en-US" sz="2000" dirty="0" smtClean="0">
              <a:solidFill>
                <a:srgbClr val="000000"/>
              </a:solidFill>
            </a:endParaRPr>
          </a:p>
          <a:p>
            <a:pPr algn="l" defTabSz="970280">
              <a:lnSpc>
                <a:spcPct val="120000"/>
              </a:lnSpc>
              <a:buFontTx/>
              <a:buChar char="•"/>
            </a:pPr>
            <a:r>
              <a:rPr lang="en-US" sz="2000" dirty="0" smtClean="0">
                <a:solidFill>
                  <a:srgbClr val="000000"/>
                </a:solidFill>
              </a:rPr>
              <a:t>Possible gametes A</a:t>
            </a:r>
            <a:r>
              <a:rPr lang="en-US" sz="2000" baseline="-25000" dirty="0" smtClean="0">
                <a:solidFill>
                  <a:srgbClr val="000000"/>
                </a:solidFill>
              </a:rPr>
              <a:t>1</a:t>
            </a:r>
            <a:r>
              <a:rPr lang="en-US" sz="2000" dirty="0" smtClean="0">
                <a:solidFill>
                  <a:srgbClr val="000000"/>
                </a:solidFill>
              </a:rPr>
              <a:t>B</a:t>
            </a:r>
            <a:r>
              <a:rPr lang="en-US" sz="2000" baseline="-25000" dirty="0" smtClean="0">
                <a:solidFill>
                  <a:srgbClr val="000000"/>
                </a:solidFill>
              </a:rPr>
              <a:t>1</a:t>
            </a:r>
            <a:r>
              <a:rPr lang="en-US" sz="2000" dirty="0" smtClean="0">
                <a:solidFill>
                  <a:srgbClr val="000000"/>
                </a:solidFill>
              </a:rPr>
              <a:t>; A</a:t>
            </a:r>
            <a:r>
              <a:rPr lang="en-US" sz="2000" baseline="-25000" dirty="0" smtClean="0">
                <a:solidFill>
                  <a:srgbClr val="000000"/>
                </a:solidFill>
              </a:rPr>
              <a:t>1</a:t>
            </a:r>
            <a:r>
              <a:rPr lang="en-US" sz="2000" dirty="0" smtClean="0">
                <a:solidFill>
                  <a:srgbClr val="000000"/>
                </a:solidFill>
              </a:rPr>
              <a:t>B</a:t>
            </a:r>
            <a:r>
              <a:rPr lang="en-US" sz="2000" baseline="-25000" dirty="0" smtClean="0">
                <a:solidFill>
                  <a:srgbClr val="000000"/>
                </a:solidFill>
              </a:rPr>
              <a:t>2</a:t>
            </a:r>
            <a:r>
              <a:rPr lang="en-US" sz="2000" dirty="0" smtClean="0">
                <a:solidFill>
                  <a:srgbClr val="000000"/>
                </a:solidFill>
              </a:rPr>
              <a:t>;  A</a:t>
            </a:r>
            <a:r>
              <a:rPr lang="en-US" sz="2000" baseline="-25000" dirty="0" smtClean="0">
                <a:solidFill>
                  <a:srgbClr val="000000"/>
                </a:solidFill>
              </a:rPr>
              <a:t>2</a:t>
            </a:r>
            <a:r>
              <a:rPr lang="en-US" sz="2000" dirty="0" smtClean="0">
                <a:solidFill>
                  <a:srgbClr val="000000"/>
                </a:solidFill>
              </a:rPr>
              <a:t>B</a:t>
            </a:r>
            <a:r>
              <a:rPr lang="en-US" sz="2000" baseline="-25000" dirty="0" smtClean="0">
                <a:solidFill>
                  <a:srgbClr val="000000"/>
                </a:solidFill>
              </a:rPr>
              <a:t>1</a:t>
            </a:r>
            <a:r>
              <a:rPr lang="en-US" sz="2000" dirty="0" smtClean="0">
                <a:solidFill>
                  <a:srgbClr val="000000"/>
                </a:solidFill>
              </a:rPr>
              <a:t>;  A</a:t>
            </a:r>
            <a:r>
              <a:rPr lang="en-US" sz="2000" baseline="-25000" dirty="0" smtClean="0">
                <a:solidFill>
                  <a:srgbClr val="000000"/>
                </a:solidFill>
              </a:rPr>
              <a:t>2</a:t>
            </a:r>
            <a:r>
              <a:rPr lang="en-US" sz="2000" dirty="0" smtClean="0">
                <a:solidFill>
                  <a:srgbClr val="000000"/>
                </a:solidFill>
              </a:rPr>
              <a:t>B</a:t>
            </a:r>
            <a:r>
              <a:rPr lang="en-US" sz="2000" baseline="-25000" dirty="0" smtClean="0">
                <a:solidFill>
                  <a:srgbClr val="000000"/>
                </a:solidFill>
              </a:rPr>
              <a:t>2</a:t>
            </a:r>
            <a:endParaRPr lang="en-US" sz="2000" baseline="-25000" dirty="0" smtClean="0">
              <a:solidFill>
                <a:srgbClr val="000000"/>
              </a:solidFill>
            </a:endParaRPr>
          </a:p>
          <a:p>
            <a:pPr defTabSz="970280">
              <a:lnSpc>
                <a:spcPct val="120000"/>
              </a:lnSpc>
              <a:buFontTx/>
              <a:buChar char="•"/>
            </a:pPr>
            <a:r>
              <a:rPr lang="en-US" sz="2000" baseline="-25000" dirty="0" smtClean="0">
                <a:solidFill>
                  <a:srgbClr val="000000"/>
                </a:solidFill>
              </a:rPr>
              <a:t> </a:t>
            </a:r>
            <a:r>
              <a:rPr lang="en-US" sz="2000" dirty="0" smtClean="0">
                <a:solidFill>
                  <a:srgbClr val="000000"/>
                </a:solidFill>
              </a:rPr>
              <a:t>Genotype frequencies will be the product of constituent allele frequencies</a:t>
            </a:r>
            <a:endParaRPr lang="en-US" sz="2000" dirty="0" smtClean="0">
              <a:solidFill>
                <a:srgbClr val="000000"/>
              </a:solidFill>
            </a:endParaRPr>
          </a:p>
          <a:p>
            <a:pPr defTabSz="970280">
              <a:lnSpc>
                <a:spcPct val="120000"/>
              </a:lnSpc>
            </a:pPr>
            <a:endParaRPr lang="en-US" sz="3200" u="none" dirty="0">
              <a:solidFill>
                <a:srgbClr val="000000"/>
              </a:solidFill>
            </a:endParaRPr>
          </a:p>
          <a:p>
            <a:pPr algn="l" defTabSz="970280">
              <a:lnSpc>
                <a:spcPct val="120000"/>
              </a:lnSpc>
              <a:buFontTx/>
              <a:buChar char="•"/>
            </a:pPr>
            <a:endParaRPr lang="en-US" sz="3200" u="none" dirty="0">
              <a:solidFill>
                <a:srgbClr val="000000"/>
              </a:solidFill>
            </a:endParaRPr>
          </a:p>
        </p:txBody>
      </p:sp>
      <p:pic>
        <p:nvPicPr>
          <p:cNvPr id="7" name="Picture 6" descr="Screen Shot 2014-03-02 at 3.12.56 PM.png"/>
          <p:cNvPicPr>
            <a:picLocks noChangeAspect="1"/>
          </p:cNvPicPr>
          <p:nvPr/>
        </p:nvPicPr>
        <p:blipFill>
          <a:blip r:embed="rId1"/>
          <a:stretch>
            <a:fillRect/>
          </a:stretch>
        </p:blipFill>
        <p:spPr>
          <a:xfrm>
            <a:off x="2058194" y="3978200"/>
            <a:ext cx="8075613" cy="2646438"/>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200"/>
            <a:ext cx="8991600" cy="67056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Screen Shot 2014-03-02 at 3.23.36 PM.png"/>
          <p:cNvPicPr>
            <a:picLocks noChangeAspect="1"/>
          </p:cNvPicPr>
          <p:nvPr/>
        </p:nvPicPr>
        <p:blipFill>
          <a:blip r:embed="rId1"/>
          <a:stretch>
            <a:fillRect/>
          </a:stretch>
        </p:blipFill>
        <p:spPr>
          <a:xfrm>
            <a:off x="2540000" y="1790700"/>
            <a:ext cx="7112000" cy="4533900"/>
          </a:xfrm>
          <a:prstGeom prst="rect">
            <a:avLst/>
          </a:prstGeom>
        </p:spPr>
      </p:pic>
      <p:sp>
        <p:nvSpPr>
          <p:cNvPr id="6" name="Title 5"/>
          <p:cNvSpPr>
            <a:spLocks noGrp="1"/>
          </p:cNvSpPr>
          <p:nvPr>
            <p:ph type="title"/>
          </p:nvPr>
        </p:nvSpPr>
        <p:spPr/>
        <p:txBody>
          <a:bodyPr>
            <a:normAutofit/>
          </a:bodyPr>
          <a:lstStyle/>
          <a:p>
            <a:r>
              <a:rPr lang="en-US" dirty="0" smtClean="0">
                <a:solidFill>
                  <a:srgbClr val="000000"/>
                </a:solidFill>
              </a:rPr>
              <a:t>Linkage disequilibrium</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200" y="76200"/>
            <a:ext cx="8991600" cy="6705600"/>
          </a:xfrm>
          <a:prstGeom prst="rect">
            <a:avLst/>
          </a:prstGeom>
          <a:no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1668263" y="246423"/>
            <a:ext cx="8839200" cy="6146800"/>
          </a:xfrm>
          <a:prstGeom prst="rect">
            <a:avLst/>
          </a:prstGeom>
          <a:noFill/>
          <a:ln w="9525">
            <a:noFill/>
            <a:miter lim="800000"/>
          </a:ln>
          <a:effectLst/>
        </p:spPr>
        <p:txBody>
          <a:bodyPr>
            <a:spAutoFit/>
          </a:bodyPr>
          <a:lstStyle/>
          <a:p>
            <a:pPr algn="ctr" defTabSz="970280">
              <a:lnSpc>
                <a:spcPct val="120000"/>
              </a:lnSpc>
            </a:pPr>
            <a:r>
              <a:rPr lang="en-US" sz="4000" u="none" dirty="0" smtClean="0">
                <a:solidFill>
                  <a:srgbClr val="000000"/>
                </a:solidFill>
              </a:rPr>
              <a:t>Linkage dis</a:t>
            </a:r>
            <a:r>
              <a:rPr lang="en-US" sz="4000" dirty="0" smtClean="0">
                <a:solidFill>
                  <a:srgbClr val="000000"/>
                </a:solidFill>
              </a:rPr>
              <a:t>equilibrium</a:t>
            </a:r>
            <a:endParaRPr lang="en-US" sz="4000" u="none" dirty="0">
              <a:solidFill>
                <a:srgbClr val="000000"/>
              </a:solidFill>
            </a:endParaRPr>
          </a:p>
          <a:p>
            <a:pPr algn="ctr" defTabSz="970280">
              <a:lnSpc>
                <a:spcPct val="120000"/>
              </a:lnSpc>
            </a:pPr>
            <a:r>
              <a:rPr lang="en-US" sz="2400" b="1" i="1" dirty="0" smtClean="0">
                <a:solidFill>
                  <a:srgbClr val="000000"/>
                </a:solidFill>
              </a:rPr>
              <a:t>Linkage disequilibrium </a:t>
            </a:r>
            <a:r>
              <a:rPr lang="en-US" sz="2400" i="1" dirty="0" smtClean="0">
                <a:solidFill>
                  <a:srgbClr val="000000"/>
                </a:solidFill>
              </a:rPr>
              <a:t>= a deviation from random associations of alleles at different loci</a:t>
            </a:r>
            <a:endParaRPr lang="en-US" sz="2400" i="1" dirty="0" smtClean="0">
              <a:solidFill>
                <a:srgbClr val="000000"/>
              </a:solidFill>
            </a:endParaRPr>
          </a:p>
          <a:p>
            <a:pPr algn="l" defTabSz="970280">
              <a:lnSpc>
                <a:spcPct val="120000"/>
              </a:lnSpc>
              <a:buFontTx/>
              <a:buChar char="•"/>
            </a:pPr>
            <a:r>
              <a:rPr lang="en-US" sz="2400" dirty="0" smtClean="0">
                <a:solidFill>
                  <a:srgbClr val="000000"/>
                </a:solidFill>
              </a:rPr>
              <a:t> Linkage disequilibrium can be caused by :</a:t>
            </a:r>
            <a:endParaRPr lang="en-US" sz="2400" dirty="0" smtClean="0">
              <a:solidFill>
                <a:srgbClr val="000000"/>
              </a:solidFill>
            </a:endParaRPr>
          </a:p>
          <a:p>
            <a:pPr algn="l" defTabSz="970280">
              <a:lnSpc>
                <a:spcPct val="120000"/>
              </a:lnSpc>
            </a:pPr>
            <a:r>
              <a:rPr lang="en-US" sz="2400" dirty="0" smtClean="0">
                <a:solidFill>
                  <a:srgbClr val="000000"/>
                </a:solidFill>
              </a:rPr>
              <a:t>	- chance events</a:t>
            </a:r>
            <a:endParaRPr lang="en-US" sz="2400" dirty="0" smtClean="0">
              <a:solidFill>
                <a:srgbClr val="000000"/>
              </a:solidFill>
            </a:endParaRPr>
          </a:p>
          <a:p>
            <a:pPr algn="l" defTabSz="970280">
              <a:lnSpc>
                <a:spcPct val="120000"/>
              </a:lnSpc>
            </a:pPr>
            <a:r>
              <a:rPr lang="en-US" sz="2400" dirty="0" smtClean="0">
                <a:solidFill>
                  <a:srgbClr val="000000"/>
                </a:solidFill>
              </a:rPr>
              <a:t>	- population bottlenecks</a:t>
            </a:r>
            <a:endParaRPr lang="en-US" sz="2400" dirty="0" smtClean="0">
              <a:solidFill>
                <a:srgbClr val="000000"/>
              </a:solidFill>
            </a:endParaRPr>
          </a:p>
          <a:p>
            <a:pPr algn="l" defTabSz="970280">
              <a:lnSpc>
                <a:spcPct val="120000"/>
              </a:lnSpc>
            </a:pPr>
            <a:r>
              <a:rPr lang="en-US" sz="2400" dirty="0" smtClean="0">
                <a:solidFill>
                  <a:srgbClr val="000000"/>
                </a:solidFill>
              </a:rPr>
              <a:t>	- recent mixing of different populations</a:t>
            </a:r>
            <a:endParaRPr lang="en-US" sz="2400" dirty="0" smtClean="0">
              <a:solidFill>
                <a:srgbClr val="000000"/>
              </a:solidFill>
            </a:endParaRPr>
          </a:p>
          <a:p>
            <a:pPr algn="l" defTabSz="970280">
              <a:lnSpc>
                <a:spcPct val="120000"/>
              </a:lnSpc>
            </a:pPr>
            <a:r>
              <a:rPr lang="en-US" sz="2400" dirty="0" smtClean="0">
                <a:solidFill>
                  <a:srgbClr val="000000"/>
                </a:solidFill>
              </a:rPr>
              <a:t>	- selection</a:t>
            </a:r>
            <a:endParaRPr lang="en-US" sz="2400" dirty="0" smtClean="0">
              <a:solidFill>
                <a:srgbClr val="000000"/>
              </a:solidFill>
            </a:endParaRPr>
          </a:p>
          <a:p>
            <a:pPr algn="l" defTabSz="970280">
              <a:lnSpc>
                <a:spcPct val="120000"/>
              </a:lnSpc>
              <a:buFont typeface="Arial" panose="020B0604020202020204" pitchFamily="34" charset="0"/>
              <a:buChar char="•"/>
            </a:pPr>
            <a:r>
              <a:rPr lang="en-US" sz="2400" dirty="0" smtClean="0">
                <a:solidFill>
                  <a:srgbClr val="000000"/>
                </a:solidFill>
              </a:rPr>
              <a:t> Linkage disequilibrium is important because:</a:t>
            </a:r>
            <a:endParaRPr lang="en-US" sz="2400" dirty="0" smtClean="0">
              <a:solidFill>
                <a:srgbClr val="000000"/>
              </a:solidFill>
            </a:endParaRPr>
          </a:p>
          <a:p>
            <a:pPr lvl="1" defTabSz="970280">
              <a:lnSpc>
                <a:spcPct val="120000"/>
              </a:lnSpc>
              <a:buFontTx/>
              <a:buChar char="-"/>
            </a:pPr>
            <a:r>
              <a:rPr lang="en-US" sz="2400" dirty="0" smtClean="0">
                <a:solidFill>
                  <a:srgbClr val="000000"/>
                </a:solidFill>
              </a:rPr>
              <a:t> It is common in threatened species with small populations</a:t>
            </a:r>
            <a:endParaRPr lang="en-US" sz="2400" dirty="0" smtClean="0">
              <a:solidFill>
                <a:srgbClr val="000000"/>
              </a:solidFill>
            </a:endParaRPr>
          </a:p>
          <a:p>
            <a:pPr lvl="1" defTabSz="970280">
              <a:lnSpc>
                <a:spcPct val="120000"/>
              </a:lnSpc>
              <a:buFontTx/>
              <a:buChar char="-"/>
            </a:pPr>
            <a:r>
              <a:rPr lang="en-US" sz="2400" dirty="0" smtClean="0">
                <a:solidFill>
                  <a:srgbClr val="000000"/>
                </a:solidFill>
              </a:rPr>
              <a:t> evolutionary processes are altered </a:t>
            </a:r>
            <a:endParaRPr lang="en-US" sz="2400" dirty="0" smtClean="0">
              <a:solidFill>
                <a:srgbClr val="000000"/>
              </a:solidFill>
            </a:endParaRPr>
          </a:p>
          <a:p>
            <a:pPr lvl="1" defTabSz="970280">
              <a:lnSpc>
                <a:spcPct val="120000"/>
              </a:lnSpc>
              <a:buFontTx/>
              <a:buChar char="-"/>
            </a:pPr>
            <a:r>
              <a:rPr lang="en-US" sz="2400" dirty="0" smtClean="0">
                <a:solidFill>
                  <a:srgbClr val="000000"/>
                </a:solidFill>
              </a:rPr>
              <a:t> functionally important genes may exhibit linkage disequilibrium</a:t>
            </a:r>
            <a:endParaRPr lang="en-US" sz="2400" dirty="0" smtClean="0">
              <a:solidFill>
                <a:srgbClr val="000000"/>
              </a:solidFill>
            </a:endParaRPr>
          </a:p>
          <a:p>
            <a:pPr lvl="1" defTabSz="970280">
              <a:lnSpc>
                <a:spcPct val="120000"/>
              </a:lnSpc>
              <a:buFontTx/>
              <a:buChar char="-"/>
            </a:pPr>
            <a:r>
              <a:rPr lang="en-US" sz="2400" dirty="0" smtClean="0">
                <a:solidFill>
                  <a:srgbClr val="000000"/>
                </a:solidFill>
              </a:rPr>
              <a:t> can be a signal of recent admixture of populations </a:t>
            </a:r>
            <a:endParaRPr lang="en-US" sz="2400" dirty="0" smtClean="0">
              <a:solidFill>
                <a:srgbClr val="000000"/>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Coalescent theory</a:t>
            </a:r>
            <a:endParaRPr lang="en-US" dirty="0"/>
          </a:p>
        </p:txBody>
      </p:sp>
      <p:pic>
        <p:nvPicPr>
          <p:cNvPr id="4" name="Content Placeholder 3" descr="coalescent2.jpg"/>
          <p:cNvPicPr>
            <a:picLocks noGrp="1" noChangeAspect="1"/>
          </p:cNvPicPr>
          <p:nvPr>
            <p:ph idx="1"/>
          </p:nvPr>
        </p:nvPicPr>
        <p:blipFill>
          <a:blip r:embed="rId1"/>
          <a:srcRect l="-12580" r="-12580"/>
          <a:stretch>
            <a:fillRect/>
          </a:stretch>
        </p:blip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Population growth</a:t>
            </a:r>
            <a:endParaRPr lang="en-US" dirty="0"/>
          </a:p>
        </p:txBody>
      </p:sp>
      <p:pic>
        <p:nvPicPr>
          <p:cNvPr id="4" name="Content Placeholder 3" descr="Screen Shot 2017-01-06 at 8.46.48 PM.png"/>
          <p:cNvPicPr>
            <a:picLocks noGrp="1" noChangeAspect="1"/>
          </p:cNvPicPr>
          <p:nvPr>
            <p:ph idx="1"/>
          </p:nvPr>
        </p:nvPicPr>
        <p:blipFill>
          <a:blip r:embed="rId1"/>
          <a:srcRect l="-18158" r="-18158"/>
          <a:stretch>
            <a:fillRect/>
          </a:stretch>
        </p:blip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workshop2026"/>
          <p:cNvPicPr>
            <a:picLocks noChangeAspect="1"/>
          </p:cNvPicPr>
          <p:nvPr/>
        </p:nvPicPr>
        <p:blipFill>
          <a:blip r:embed="rId1"/>
          <a:stretch>
            <a:fillRect/>
          </a:stretch>
        </p:blipFill>
        <p:spPr>
          <a:xfrm>
            <a:off x="138113" y="0"/>
            <a:ext cx="11915775" cy="6858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Why we do this?</a:t>
            </a:r>
            <a:endParaRPr lang="en-US" altLang="zh-CN"/>
          </a:p>
        </p:txBody>
      </p:sp>
      <p:sp>
        <p:nvSpPr>
          <p:cNvPr id="3" name="内容占位符 2"/>
          <p:cNvSpPr>
            <a:spLocks noGrp="1"/>
          </p:cNvSpPr>
          <p:nvPr>
            <p:ph idx="1"/>
          </p:nvPr>
        </p:nvSpPr>
        <p:spPr>
          <a:xfrm>
            <a:off x="609600" y="1600200"/>
            <a:ext cx="10972800" cy="4568190"/>
          </a:xfrm>
        </p:spPr>
        <p:txBody>
          <a:bodyPr/>
          <a:p>
            <a:r>
              <a:rPr lang="en-US" altLang="zh-CN"/>
              <a:t>learn from the nature!!!</a:t>
            </a:r>
            <a:endParaRPr lang="en-US" altLang="zh-CN"/>
          </a:p>
        </p:txBody>
      </p:sp>
      <p:pic>
        <p:nvPicPr>
          <p:cNvPr id="6" name="图片 5" descr="IMG_256"/>
          <p:cNvPicPr>
            <a:picLocks noChangeAspect="1"/>
          </p:cNvPicPr>
          <p:nvPr/>
        </p:nvPicPr>
        <p:blipFill>
          <a:blip r:embed="rId1"/>
          <a:stretch>
            <a:fillRect/>
          </a:stretch>
        </p:blipFill>
        <p:spPr>
          <a:xfrm>
            <a:off x="8195310" y="1752600"/>
            <a:ext cx="3610610" cy="3014345"/>
          </a:xfrm>
          <a:prstGeom prst="rect">
            <a:avLst/>
          </a:prstGeom>
          <a:noFill/>
          <a:ln w="9525">
            <a:noFill/>
          </a:ln>
        </p:spPr>
      </p:pic>
      <p:pic>
        <p:nvPicPr>
          <p:cNvPr id="4" name="图片 3"/>
          <p:cNvPicPr>
            <a:picLocks noChangeAspect="1"/>
          </p:cNvPicPr>
          <p:nvPr/>
        </p:nvPicPr>
        <p:blipFill>
          <a:blip r:embed="rId2"/>
          <a:stretch>
            <a:fillRect/>
          </a:stretch>
        </p:blipFill>
        <p:spPr>
          <a:xfrm>
            <a:off x="412750" y="2819400"/>
            <a:ext cx="6632575" cy="37128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nvPicPr>
        <p:blipFill>
          <a:blip r:embed="rId1"/>
          <a:stretch>
            <a:fillRect/>
          </a:stretch>
        </p:blipFill>
        <p:spPr>
          <a:xfrm>
            <a:off x="1507067" y="905933"/>
            <a:ext cx="8669867" cy="4538133"/>
          </a:xfrm>
          <a:prstGeom prst="rect">
            <a:avLst/>
          </a:prstGeom>
          <a:noFill/>
          <a:ln w="9525">
            <a:noFill/>
          </a:ln>
        </p:spPr>
      </p:pic>
      <p:sp>
        <p:nvSpPr>
          <p:cNvPr id="2" name="文本框 1"/>
          <p:cNvSpPr txBox="1"/>
          <p:nvPr/>
        </p:nvSpPr>
        <p:spPr>
          <a:xfrm>
            <a:off x="4224020" y="6217920"/>
            <a:ext cx="4064000" cy="583565"/>
          </a:xfrm>
          <a:prstGeom prst="rect">
            <a:avLst/>
          </a:prstGeom>
          <a:noFill/>
        </p:spPr>
        <p:txBody>
          <a:bodyPr wrap="square" rtlCol="0">
            <a:spAutoFit/>
          </a:bodyPr>
          <a:p>
            <a:r>
              <a:rPr lang="en-US" altLang="zh-CN" sz="3200"/>
              <a:t>Time for a tea break!</a:t>
            </a:r>
            <a:endParaRPr lang="en-US" altLang="zh-CN" sz="32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图片 6"/>
          <p:cNvPicPr/>
          <p:nvPr/>
        </p:nvPicPr>
        <p:blipFill>
          <a:blip r:embed="rId1"/>
          <a:stretch>
            <a:fillRect/>
          </a:stretch>
        </p:blipFill>
        <p:spPr>
          <a:xfrm>
            <a:off x="381000" y="214313"/>
            <a:ext cx="11430000" cy="64293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What is systematics?</a:t>
            </a:r>
            <a:endParaRPr lang="en-US" altLang="zh-CN"/>
          </a:p>
        </p:txBody>
      </p:sp>
      <p:sp>
        <p:nvSpPr>
          <p:cNvPr id="3" name="内容占位符 2"/>
          <p:cNvSpPr>
            <a:spLocks noGrp="1"/>
          </p:cNvSpPr>
          <p:nvPr>
            <p:ph idx="1"/>
          </p:nvPr>
        </p:nvSpPr>
        <p:spPr/>
        <p:txBody>
          <a:bodyPr>
            <a:normAutofit/>
          </a:bodyPr>
          <a:p>
            <a:pPr>
              <a:lnSpc>
                <a:spcPct val="110000"/>
              </a:lnSpc>
            </a:pPr>
            <a:r>
              <a:rPr lang="zh-CN" altLang="en-US"/>
              <a:t>Taxonomy – the orderly classification of organisms and other objects </a:t>
            </a:r>
            <a:endParaRPr lang="zh-CN" altLang="en-US"/>
          </a:p>
          <a:p>
            <a:pPr>
              <a:lnSpc>
                <a:spcPct val="110000"/>
              </a:lnSpc>
            </a:pPr>
            <a:r>
              <a:rPr lang="zh-CN" altLang="en-US"/>
              <a:t>Systematics – scientific study of the diversity of organisms</a:t>
            </a:r>
            <a:endParaRPr lang="zh-CN" altLang="en-US"/>
          </a:p>
          <a:p>
            <a:pPr lvl="1">
              <a:lnSpc>
                <a:spcPct val="110000"/>
              </a:lnSpc>
            </a:pPr>
            <a:r>
              <a:rPr lang="zh-CN" altLang="en-US"/>
              <a:t>Classification – arrangement into groups</a:t>
            </a:r>
            <a:endParaRPr lang="zh-CN" altLang="en-US"/>
          </a:p>
          <a:p>
            <a:pPr lvl="1">
              <a:lnSpc>
                <a:spcPct val="110000"/>
              </a:lnSpc>
            </a:pPr>
            <a:r>
              <a:rPr lang="zh-CN" altLang="en-US"/>
              <a:t>Nomenclature – scientific names</a:t>
            </a:r>
            <a:endParaRPr lang="zh-CN" altLang="en-US"/>
          </a:p>
          <a:p>
            <a:pPr lvl="1">
              <a:lnSpc>
                <a:spcPct val="110000"/>
              </a:lnSpc>
            </a:pPr>
            <a:r>
              <a:rPr lang="zh-CN" altLang="en-US"/>
              <a:t>Phylogenetics – evolutionary histor</a:t>
            </a:r>
            <a:r>
              <a:rPr lang="en-US" altLang="zh-CN"/>
              <a:t>y</a:t>
            </a:r>
            <a:endParaRPr lang="en-US" altLang="zh-C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What is molecular systematics?</a:t>
            </a:r>
            <a:endParaRPr lang="en-US" altLang="zh-CN"/>
          </a:p>
        </p:txBody>
      </p:sp>
      <p:sp>
        <p:nvSpPr>
          <p:cNvPr id="3" name="内容占位符 2"/>
          <p:cNvSpPr>
            <a:spLocks noGrp="1"/>
          </p:cNvSpPr>
          <p:nvPr>
            <p:ph idx="1"/>
          </p:nvPr>
        </p:nvSpPr>
        <p:spPr/>
        <p:txBody>
          <a:bodyPr>
            <a:normAutofit lnSpcReduction="10000"/>
          </a:bodyPr>
          <a:p>
            <a:pPr>
              <a:lnSpc>
                <a:spcPct val="130000"/>
              </a:lnSpc>
            </a:pPr>
            <a:r>
              <a:rPr lang="en-US" altLang="zh-CN"/>
              <a:t>Using molecular data to</a:t>
            </a:r>
            <a:endParaRPr lang="en-US" altLang="zh-CN"/>
          </a:p>
          <a:p>
            <a:pPr lvl="1">
              <a:lnSpc>
                <a:spcPct val="130000"/>
              </a:lnSpc>
            </a:pPr>
            <a:r>
              <a:rPr lang="en-US" altLang="zh-CN" sz="3735"/>
              <a:t>delimitate species</a:t>
            </a:r>
            <a:endParaRPr lang="en-US" altLang="zh-CN" sz="3735"/>
          </a:p>
          <a:p>
            <a:pPr lvl="1">
              <a:lnSpc>
                <a:spcPct val="130000"/>
              </a:lnSpc>
            </a:pPr>
            <a:r>
              <a:rPr lang="en-US" altLang="zh-CN" sz="3735"/>
              <a:t>reconstruct phylogenies</a:t>
            </a:r>
            <a:endParaRPr lang="en-US" altLang="zh-CN" sz="3735"/>
          </a:p>
          <a:p>
            <a:pPr lvl="1">
              <a:lnSpc>
                <a:spcPct val="130000"/>
              </a:lnSpc>
            </a:pPr>
            <a:r>
              <a:rPr lang="en-US" altLang="zh-CN" sz="3735"/>
              <a:t>propose classification</a:t>
            </a:r>
            <a:endParaRPr lang="zh-CN" altLang="en-US"/>
          </a:p>
          <a:p>
            <a:pPr marL="0" indent="0">
              <a:buNone/>
            </a:pPr>
            <a:endParaRPr lang="en-US" altLang="zh-C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9600" y="274955"/>
            <a:ext cx="10972800" cy="741045"/>
          </a:xfrm>
        </p:spPr>
        <p:txBody>
          <a:bodyPr>
            <a:normAutofit fontScale="90000"/>
          </a:bodyPr>
          <a:p>
            <a:r>
              <a:rPr lang="en-US" altLang="zh-CN">
                <a:sym typeface="+mn-ea"/>
              </a:rPr>
              <a:t>Why high-throughput molecular systematics?</a:t>
            </a:r>
            <a:endParaRPr lang="zh-CN" altLang="en-US"/>
          </a:p>
        </p:txBody>
      </p:sp>
      <p:sp>
        <p:nvSpPr>
          <p:cNvPr id="3" name="内容占位符 2"/>
          <p:cNvSpPr>
            <a:spLocks noGrp="1"/>
          </p:cNvSpPr>
          <p:nvPr>
            <p:ph idx="1"/>
          </p:nvPr>
        </p:nvSpPr>
        <p:spPr>
          <a:xfrm>
            <a:off x="609600" y="990600"/>
            <a:ext cx="6858635" cy="5579110"/>
          </a:xfrm>
        </p:spPr>
        <p:txBody>
          <a:bodyPr>
            <a:normAutofit lnSpcReduction="10000"/>
          </a:bodyPr>
          <a:p>
            <a:pPr>
              <a:lnSpc>
                <a:spcPct val="120000"/>
              </a:lnSpc>
            </a:pPr>
            <a:r>
              <a:rPr lang="zh-CN" altLang="en-US" sz="2500"/>
              <a:t>Papers based on</a:t>
            </a:r>
            <a:r>
              <a:rPr lang="zh-CN" altLang="en-US" sz="2500">
                <a:solidFill>
                  <a:srgbClr val="FF0000"/>
                </a:solidFill>
              </a:rPr>
              <a:t> few taxa and single molecular markers (for example, including only mitochondrial or chloroplast genes or genomes)</a:t>
            </a:r>
            <a:r>
              <a:rPr lang="zh-CN" altLang="en-US" sz="2500"/>
              <a:t> will not be considered for publication. Papers based </a:t>
            </a:r>
            <a:r>
              <a:rPr lang="zh-CN" altLang="en-US" sz="2500">
                <a:solidFill>
                  <a:srgbClr val="FF0000"/>
                </a:solidFill>
              </a:rPr>
              <a:t>on a few molecular markers obtained by legacy PCR-Sanger methods</a:t>
            </a:r>
            <a:r>
              <a:rPr lang="zh-CN" altLang="en-US" sz="2500"/>
              <a:t>, although acceptable in principle, will receive low priority or will be considered only in exceptional cases. Well into the genomics-era, MPE aspires to publish papers based on genome-wide datasets obtained by next-gen approaches. Multi-locus datasets which attempt to provide signal from across the genome are a minimum requirement.</a:t>
            </a:r>
            <a:endParaRPr lang="zh-CN" altLang="en-US" sz="2500"/>
          </a:p>
        </p:txBody>
      </p:sp>
      <p:pic>
        <p:nvPicPr>
          <p:cNvPr id="7" name="图片 6"/>
          <p:cNvPicPr>
            <a:picLocks noChangeAspect="1"/>
          </p:cNvPicPr>
          <p:nvPr>
            <p:custDataLst>
              <p:tags r:id="rId1"/>
            </p:custDataLst>
          </p:nvPr>
        </p:nvPicPr>
        <p:blipFill>
          <a:blip r:embed="rId2"/>
          <a:stretch>
            <a:fillRect/>
          </a:stretch>
        </p:blipFill>
        <p:spPr>
          <a:xfrm>
            <a:off x="7823200" y="1193800"/>
            <a:ext cx="3869267" cy="511894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normAutofit fontScale="90000"/>
          </a:bodyPr>
          <a:p>
            <a:r>
              <a:rPr lang="en-US" altLang="zh-CN"/>
              <a:t>Why high-throughput molecular systematics?</a:t>
            </a:r>
            <a:endParaRPr lang="en-US" altLang="zh-CN"/>
          </a:p>
        </p:txBody>
      </p:sp>
      <p:pic>
        <p:nvPicPr>
          <p:cNvPr id="8" name="Picture 2" descr="Figure1.jpg                                                    000A0446Macintosh HD                   BEF75204:"/>
          <p:cNvPicPr>
            <a:picLocks noChangeAspect="1" noChangeArrowheads="1"/>
          </p:cNvPicPr>
          <p:nvPr>
            <p:custDataLst>
              <p:tags r:id="rId1"/>
            </p:custDataLst>
          </p:nvPr>
        </p:nvPicPr>
        <p:blipFill>
          <a:blip r:embed="rId2"/>
          <a:srcRect/>
          <a:stretch>
            <a:fillRect/>
          </a:stretch>
        </p:blipFill>
        <p:spPr bwMode="auto">
          <a:xfrm>
            <a:off x="914400" y="1224280"/>
            <a:ext cx="6035675" cy="5633720"/>
          </a:xfrm>
          <a:prstGeom prst="rect">
            <a:avLst/>
          </a:prstGeom>
          <a:noFill/>
        </p:spPr>
      </p:pic>
      <p:sp>
        <p:nvSpPr>
          <p:cNvPr id="5" name="TextBox 3"/>
          <p:cNvSpPr txBox="1"/>
          <p:nvPr>
            <p:custDataLst>
              <p:tags r:id="rId3"/>
            </p:custDataLst>
          </p:nvPr>
        </p:nvSpPr>
        <p:spPr>
          <a:xfrm>
            <a:off x="7772400" y="2743200"/>
            <a:ext cx="4043680" cy="2225675"/>
          </a:xfrm>
          <a:prstGeom prst="rect">
            <a:avLst/>
          </a:prstGeom>
          <a:noFill/>
        </p:spPr>
        <p:txBody>
          <a:bodyPr wrap="square" rtlCol="0">
            <a:noAutofit/>
          </a:bodyPr>
          <a:p>
            <a:pPr algn="ctr"/>
            <a:r>
              <a:rPr lang="en-US" sz="1865" dirty="0" smtClean="0">
                <a:latin typeface="Times New Roman" panose="02020603050405020304"/>
                <a:cs typeface="Times New Roman" panose="02020603050405020304"/>
              </a:rPr>
              <a:t>ML phylogenies of teleosts based on nuclear genes, zic1, myh6, </a:t>
            </a:r>
            <a:endParaRPr lang="en-US" sz="1865" dirty="0" smtClean="0">
              <a:latin typeface="Times New Roman" panose="02020603050405020304"/>
              <a:cs typeface="Times New Roman" panose="02020603050405020304"/>
            </a:endParaRPr>
          </a:p>
          <a:p>
            <a:pPr algn="ctr"/>
            <a:r>
              <a:rPr lang="en-US" sz="1865" dirty="0" smtClean="0">
                <a:latin typeface="Times New Roman" panose="02020603050405020304"/>
                <a:cs typeface="Times New Roman" panose="02020603050405020304"/>
              </a:rPr>
              <a:t>RYR3, </a:t>
            </a:r>
            <a:r>
              <a:rPr lang="en-US" sz="1865" dirty="0" err="1" smtClean="0">
                <a:latin typeface="Times New Roman" panose="02020603050405020304"/>
                <a:cs typeface="Times New Roman" panose="02020603050405020304"/>
              </a:rPr>
              <a:t>Ptc</a:t>
            </a:r>
            <a:r>
              <a:rPr lang="en-US" sz="1865" dirty="0" smtClean="0">
                <a:latin typeface="Times New Roman" panose="02020603050405020304"/>
                <a:cs typeface="Times New Roman" panose="02020603050405020304"/>
              </a:rPr>
              <a:t>, tbr1, ENC1, </a:t>
            </a:r>
            <a:r>
              <a:rPr lang="en-US" sz="1865" dirty="0" err="1" smtClean="0">
                <a:latin typeface="Times New Roman" panose="02020603050405020304"/>
                <a:cs typeface="Times New Roman" panose="02020603050405020304"/>
              </a:rPr>
              <a:t>Gylt</a:t>
            </a:r>
            <a:r>
              <a:rPr lang="en-US" sz="1865" dirty="0" smtClean="0">
                <a:latin typeface="Times New Roman" panose="02020603050405020304"/>
                <a:cs typeface="Times New Roman" panose="02020603050405020304"/>
              </a:rPr>
              <a:t>, SH3PX3, plagl2, and sreb2.</a:t>
            </a:r>
            <a:endParaRPr lang="en-US" sz="1865" dirty="0">
              <a:latin typeface="Times New Roman" panose="02020603050405020304"/>
              <a:cs typeface="Times New Roman" panose="02020603050405020304"/>
            </a:endParaRPr>
          </a:p>
        </p:txBody>
      </p:sp>
    </p:spTree>
  </p:cSld>
  <p:clrMapOvr>
    <a:masterClrMapping/>
  </p:clrMapOvr>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PP_MARK_KEY" val="45f8175e-d6ed-410f-a22a-f3e781718218"/>
  <p:tag name="COMMONDATA" val="eyJoZGlkIjoiNGMyZDY0N2IzZjNhMzQ0MTE3NzZiOTUyZGIzNWE4Njc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4846</Words>
  <Application>WPS 演示</Application>
  <PresentationFormat>全屏显示(4:3)</PresentationFormat>
  <Paragraphs>235</Paragraphs>
  <Slides>40</Slides>
  <Notes>7</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40</vt:i4>
      </vt:variant>
    </vt:vector>
  </HeadingPairs>
  <TitlesOfParts>
    <vt:vector size="53" baseType="lpstr">
      <vt:lpstr>Arial</vt:lpstr>
      <vt:lpstr>宋体</vt:lpstr>
      <vt:lpstr>Wingdings</vt:lpstr>
      <vt:lpstr>Arial</vt:lpstr>
      <vt:lpstr>Times New Roman</vt:lpstr>
      <vt:lpstr>Calibri</vt:lpstr>
      <vt:lpstr>微软雅黑</vt:lpstr>
      <vt:lpstr>Arial Unicode MS</vt:lpstr>
      <vt:lpstr>MS PGothic</vt:lpstr>
      <vt:lpstr>Times New Roman</vt:lpstr>
      <vt:lpstr>华文仿宋</vt:lpstr>
      <vt:lpstr>华文楷体</vt:lpstr>
      <vt:lpstr>Office Theme</vt:lpstr>
      <vt:lpstr>Workshop on Molecular Systematics  and  Evolution</vt:lpstr>
      <vt:lpstr>Why we do this?</vt:lpstr>
      <vt:lpstr>Why we do this?</vt:lpstr>
      <vt:lpstr>Why we do this?</vt:lpstr>
      <vt:lpstr>PowerPoint 演示文稿</vt:lpstr>
      <vt:lpstr>What is systematics?</vt:lpstr>
      <vt:lpstr>What is molecular systematics?</vt:lpstr>
      <vt:lpstr>Why high-throughput molecular systematics?</vt:lpstr>
      <vt:lpstr>Why high-throughput molecular systematics?</vt:lpstr>
      <vt:lpstr>Reasons for inconsistent results</vt:lpstr>
      <vt:lpstr>PowerPoint 演示文稿</vt:lpstr>
      <vt:lpstr>i.i.d. assumption</vt:lpstr>
      <vt:lpstr>Compositional bias (non-stationary)</vt:lpstr>
      <vt:lpstr>Long branch attraction</vt:lpstr>
      <vt:lpstr>Phylogenomics</vt:lpstr>
      <vt:lpstr>One gene or more genes?</vt:lpstr>
      <vt:lpstr>PowerPoint 演示文稿</vt:lpstr>
      <vt:lpstr>PowerPoint 演示文稿</vt:lpstr>
      <vt:lpstr>PowerPoint 演示文稿</vt:lpstr>
      <vt:lpstr>PowerPoint 演示文稿</vt:lpstr>
      <vt:lpstr>PowerPoint 演示文稿</vt:lpstr>
      <vt:lpstr>How about species delimitation?</vt:lpstr>
      <vt:lpstr>Problems with current barcoding method</vt:lpstr>
      <vt:lpstr>PowerPoint 演示文稿</vt:lpstr>
      <vt:lpstr>PowerPoint 演示文稿</vt:lpstr>
      <vt:lpstr>Species delimitation</vt:lpstr>
      <vt:lpstr>How to obtain genome-scale data</vt:lpstr>
      <vt:lpstr>Library preparation</vt:lpstr>
      <vt:lpstr>Library preparation</vt:lpstr>
      <vt:lpstr>Phylogenetics – model of speciation</vt:lpstr>
      <vt:lpstr>Population genetics – model of coalescence</vt:lpstr>
      <vt:lpstr>Population genetics</vt:lpstr>
      <vt:lpstr>PowerPoint 演示文稿</vt:lpstr>
      <vt:lpstr>PowerPoint 演示文稿</vt:lpstr>
      <vt:lpstr>Linkage disequilibrium</vt:lpstr>
      <vt:lpstr>PowerPoint 演示文稿</vt:lpstr>
      <vt:lpstr>Coalescent theory</vt:lpstr>
      <vt:lpstr>Population growth</vt:lpstr>
      <vt:lpstr>PowerPoint 演示文稿</vt:lpstr>
      <vt:lpstr>PowerPoint 演示文稿</vt:lpstr>
    </vt:vector>
  </TitlesOfParts>
  <Company>unl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 Chenhong</dc:creator>
  <cp:lastModifiedBy>李晨虹</cp:lastModifiedBy>
  <cp:revision>96</cp:revision>
  <dcterms:created xsi:type="dcterms:W3CDTF">2020-01-05T14:10:00Z</dcterms:created>
  <dcterms:modified xsi:type="dcterms:W3CDTF">2026-01-12T00:22:11Z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BE71631A398E4A26826C76BF700D18F2</vt:lpwstr>
  </property>
</Properties>
</file>