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56" r:id="rId3"/>
    <p:sldId id="268" r:id="rId4"/>
    <p:sldId id="279" r:id="rId5"/>
    <p:sldId id="280" r:id="rId6"/>
    <p:sldId id="269" r:id="rId7"/>
    <p:sldId id="270" r:id="rId8"/>
    <p:sldId id="284" r:id="rId9"/>
    <p:sldId id="278" r:id="rId10"/>
    <p:sldId id="257" r:id="rId11"/>
    <p:sldId id="258" r:id="rId12"/>
    <p:sldId id="286" r:id="rId13"/>
    <p:sldId id="259" r:id="rId14"/>
    <p:sldId id="263" r:id="rId15"/>
    <p:sldId id="264" r:id="rId16"/>
    <p:sldId id="281" r:id="rId17"/>
    <p:sldId id="265" r:id="rId18"/>
    <p:sldId id="285" r:id="rId19"/>
    <p:sldId id="266" r:id="rId20"/>
    <p:sldId id="271" r:id="rId21"/>
    <p:sldId id="272" r:id="rId22"/>
    <p:sldId id="273" r:id="rId23"/>
    <p:sldId id="274" r:id="rId24"/>
    <p:sldId id="276" r:id="rId25"/>
    <p:sldId id="267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" y="3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D39A9-39AB-4744-8D33-5FE6EDB486B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DDA21-1905-4219-A50F-B2F2447F93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2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DDA21-1905-4219-A50F-B2F2447F931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59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12C71-F06D-70DE-548E-0D7B46D7B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F13B39-026D-D10D-33C9-1EC74A6D9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936058-13B3-07B6-F29B-FC9D83D7E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16D6A3-2CDA-FA8B-0466-944487E53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DDA21-1905-4219-A50F-B2F2447F93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13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45767-7A7F-6D75-E6CB-1A317B3BA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0C6E23-EFC4-D015-0C37-91B232D20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A0DA80-98DF-1A06-4DBA-917C2A02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E587E1-C177-5708-6136-2D60C7C6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467C50-38E2-21AF-65A8-33D44D4E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2E455-D740-FFC4-1282-48288689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CED8E2-9023-71AB-1050-D417F92A6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996276-723F-17C6-4DB1-E1AC1B78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0DEE40-1D36-8E40-EC89-039DAF62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6BC78-CBDE-FED9-2008-8ACE634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12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753CF61-4F85-4F77-FB18-543252CF1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CB86F1-0CC3-038E-BCAE-9169D8C9B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6269C-E887-AAB8-6F45-AB43F375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D2D580-F1E9-6A6F-222A-92B6272E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8C827-D429-483E-CAB8-96AF8E02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43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F74D2C-B32F-73DF-08F6-92ED1AF7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E6F6E9-0492-7FEA-7DB3-3D902086A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E4DAAC-DB5F-1247-DE90-9FCFEA09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946FE2-2306-ACEB-E33E-97B82DF6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D93E57-8958-9964-0DAB-93A61B37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7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B8C474-7D0C-1648-7697-4EC176D7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B05FA9-FEE1-9525-7214-B9EA731EB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9EB7E-F5A3-EF89-0F68-CD5F12A4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E4DBE5-08AE-26A9-AC71-9170C395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7E25A8-11A1-DF50-1A0E-678E92839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58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035194-C70A-1695-23D9-47AECF2F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0E8958-8113-6208-03B7-932FA3C72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5720B1-2CCF-61CD-6D21-1E09448E7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5410FE7-9E93-A30A-D502-4AC79625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9C635F-B930-0528-D836-A512A38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AA1E7-39B4-0028-9423-6C8A0F40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31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D6DC9E-10E0-200E-4048-F4EA696E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6682FE-876B-3C54-3A8D-0D709BF55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46B90A-F709-3DB7-B5B3-8FF66D69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FB8300-3242-3259-94EB-F8701E975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152E99B-BBED-1633-3115-B406BA7AE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357E82-A730-8C79-DB7E-65705491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3B9DEF-B3A7-3198-83B2-F8C3C3FA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88CF99-0870-1EEB-4338-6DFE3BFD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60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9E040A-EFDB-96E8-B3A9-B50C3236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EB506B-1F8F-27ED-23BE-9560FF59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E48DC0-92D6-587A-8781-8734070D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A5FC0B-25AF-565D-B643-76AC2262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21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4ED7B76-E7DB-DA52-BF6A-36B120D1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3527E7-3A23-BEF3-4D17-A24CBFD8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AF5D55-2D35-C1F0-D512-3E03B923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29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E7A3EF-5266-E715-642C-DBA48819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C31C7-55E2-186F-8749-175B75874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9B1CB3-B40D-264B-9C96-E88B3E510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6864E4-5161-E69D-D6CE-C5938340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313940-84AF-2516-1B1A-3BD0C039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B3E131-7C64-4BA9-4EEA-8A11A8AB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9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26C73-5E2F-9D7B-73C5-1EC7F91A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0F923AE-0F66-6816-E296-4A8B83A1A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6F489C-E66B-0E0B-AD97-1838DDC51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357A4D-95D4-9FC6-C7A4-86AEC1ED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142EB6-C3FB-1E4C-5D68-6CA340482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4AA8DF-090D-C376-AA85-0577DCB3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88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1F493C-2E29-9079-944B-BD3191B7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E1DE94-BC0E-605A-9213-3E24C91E1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D68CAB-538E-A901-46D3-C700E36AB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F0D0B-6633-4254-8E17-E42F05354CAF}" type="datetimeFigureOut">
              <a:rPr lang="zh-CN" altLang="en-US" smtClean="0"/>
              <a:t>2026/1/9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3EB366-9D22-729F-36CE-F1B7CF69B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AC549D-DD4C-6996-39D5-1FCFC2A2D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BB611-4829-4571-8B95-804A0F60D7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40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C338F-2D73-2046-68B1-A5BCFA62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25953D2F-C244-32EA-7962-D13131AA3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43" y="1244911"/>
            <a:ext cx="11282313" cy="2387600"/>
          </a:xfrm>
        </p:spPr>
        <p:txBody>
          <a:bodyPr/>
          <a:lstStyle/>
          <a:p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Data assembly </a:t>
            </a:r>
            <a:b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</a:br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(4434 loci &amp; mitochondrial)</a:t>
            </a:r>
            <a:endParaRPr lang="zh-CN" altLang="en-US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128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17CC0B11-406A-EBBB-9692-0EDD48BA6C35}"/>
              </a:ext>
            </a:extLst>
          </p:cNvPr>
          <p:cNvSpPr txBox="1"/>
          <p:nvPr/>
        </p:nvSpPr>
        <p:spPr>
          <a:xfrm>
            <a:off x="248484" y="873060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trimmed result &amp; reference mitochondrial sequence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A73D489-2A98-D785-ECBE-979B78D9C951}"/>
              </a:ext>
            </a:extLst>
          </p:cNvPr>
          <p:cNvSpPr txBox="1"/>
          <p:nvPr/>
        </p:nvSpPr>
        <p:spPr>
          <a:xfrm>
            <a:off x="248484" y="1721962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batch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7A1E6E-251B-03DF-DE29-5061637746E0}"/>
              </a:ext>
            </a:extLst>
          </p:cNvPr>
          <p:cNvSpPr txBox="1"/>
          <p:nvPr/>
        </p:nvSpPr>
        <p:spPr>
          <a:xfrm>
            <a:off x="248484" y="2594132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Finish config.txt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1FBCB10-5961-CDF4-2530-8EC301FDB897}"/>
              </a:ext>
            </a:extLst>
          </p:cNvPr>
          <p:cNvSpPr txBox="1"/>
          <p:nvPr/>
        </p:nvSpPr>
        <p:spPr>
          <a:xfrm>
            <a:off x="248484" y="3466303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NOVOplasty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1D59002-1CC8-7232-5780-4FF43D7BECBA}"/>
              </a:ext>
            </a:extLst>
          </p:cNvPr>
          <p:cNvSpPr txBox="1"/>
          <p:nvPr/>
        </p:nvSpPr>
        <p:spPr>
          <a:xfrm>
            <a:off x="248484" y="4166542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3B1CF3-F00D-57E9-FC9B-2B7CEE2C4B28}"/>
              </a:ext>
            </a:extLst>
          </p:cNvPr>
          <p:cNvSpPr txBox="1"/>
          <p:nvPr/>
        </p:nvSpPr>
        <p:spPr>
          <a:xfrm>
            <a:off x="248484" y="4866781"/>
            <a:ext cx="1169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region</a:t>
            </a:r>
          </a:p>
        </p:txBody>
      </p:sp>
      <p:sp>
        <p:nvSpPr>
          <p:cNvPr id="5" name="箭头: 下 4">
            <a:extLst>
              <a:ext uri="{FF2B5EF4-FFF2-40B4-BE49-F238E27FC236}">
                <a16:creationId xmlns:a16="http://schemas.microsoft.com/office/drawing/2014/main" id="{0B95681B-FA85-8A77-571C-BAD5847D5391}"/>
              </a:ext>
            </a:extLst>
          </p:cNvPr>
          <p:cNvSpPr/>
          <p:nvPr/>
        </p:nvSpPr>
        <p:spPr>
          <a:xfrm>
            <a:off x="9671900" y="1797285"/>
            <a:ext cx="377072" cy="3715827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32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28109-0663-DB1A-C306-998DA7E0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5AF2CBE-3B37-5F13-88C8-6EE7198285B8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Batchfile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D7B97C-3BB4-B598-9F83-5C1465059B51}"/>
              </a:ext>
            </a:extLst>
          </p:cNvPr>
          <p:cNvSpPr txBox="1"/>
          <p:nvPr/>
        </p:nvSpPr>
        <p:spPr>
          <a:xfrm>
            <a:off x="358219" y="1074917"/>
            <a:ext cx="694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Vim makebatch.sh</a:t>
            </a:r>
            <a:endParaRPr lang="zh-CN" altLang="en-US" sz="36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DB0BB35-2D36-84E9-B567-0FB687F6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9" y="1882769"/>
            <a:ext cx="11585542" cy="120080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869E7D4-7F58-05CB-0753-13980FFEC1FF}"/>
              </a:ext>
            </a:extLst>
          </p:cNvPr>
          <p:cNvSpPr txBox="1"/>
          <p:nvPr/>
        </p:nvSpPr>
        <p:spPr>
          <a:xfrm>
            <a:off x="518474" y="3368206"/>
            <a:ext cx="10836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R1_R2_DIR=“</a:t>
            </a:r>
            <a:r>
              <a:rPr lang="en-US" altLang="zh-CN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zh-CN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R1/R2 folder path</a:t>
            </a:r>
            <a:r>
              <a:rPr lang="en-US" altLang="zh-CN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C_FILE=“</a:t>
            </a:r>
            <a:r>
              <a:rPr lang="en-US" altLang="zh-CN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zh-CN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file path</a:t>
            </a:r>
            <a:r>
              <a:rPr lang="en-US" altLang="zh-CN" sz="32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OUTPUT_FILE=“</a:t>
            </a:r>
            <a:r>
              <a:rPr lang="en-US" altLang="zh-CN" sz="32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#output file path# </a:t>
            </a:r>
            <a:r>
              <a:rPr lang="en-US" altLang="zh-C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B1C4DB-7EBF-6F93-A2A4-AED47B6C7151}"/>
              </a:ext>
            </a:extLst>
          </p:cNvPr>
          <p:cNvSpPr txBox="1"/>
          <p:nvPr/>
        </p:nvSpPr>
        <p:spPr>
          <a:xfrm>
            <a:off x="358218" y="5521473"/>
            <a:ext cx="1064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Commend: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nohup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makebatch.sh &gt; Makebatch.log &amp;</a:t>
            </a:r>
            <a:endParaRPr lang="zh-CN" altLang="en-US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3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D7D4B6A-F64F-9357-C636-599B98169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79" y="1183395"/>
            <a:ext cx="9142428" cy="47729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1FE3114-445D-7AA9-41AD-AC067689D573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Batchfile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F3B42-3C37-DF75-8655-31641CB8D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B06A04D-D548-2A6D-89A2-7C882B7B7104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4FFE6E-AC0B-C2AB-CF25-7B9ED9095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85" y="213984"/>
            <a:ext cx="7092839" cy="64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5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26B95-21E1-4E42-AB20-511F7137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5CDD1E3-29A2-0A78-15D8-4D2A5B963B51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BD83E75-904C-05F3-DDD1-BB0B2A3E8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7743" r="30074" b="49563"/>
          <a:stretch>
            <a:fillRect/>
          </a:stretch>
        </p:blipFill>
        <p:spPr>
          <a:xfrm>
            <a:off x="819346" y="801392"/>
            <a:ext cx="10553307" cy="58746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8D9C668-33B4-A9DA-D34F-DC4E03ACE6A3}"/>
              </a:ext>
            </a:extLst>
          </p:cNvPr>
          <p:cNvSpPr txBox="1"/>
          <p:nvPr/>
        </p:nvSpPr>
        <p:spPr>
          <a:xfrm>
            <a:off x="5090474" y="1642243"/>
            <a:ext cx="62821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Batch: #batchfile.txt (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makebatch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result) path #</a:t>
            </a:r>
            <a:endParaRPr lang="zh-C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92AC37A-8A2A-34B9-1B69-0540235C554E}"/>
              </a:ext>
            </a:extLst>
          </p:cNvPr>
          <p:cNvSpPr txBox="1"/>
          <p:nvPr/>
        </p:nvSpPr>
        <p:spPr>
          <a:xfrm>
            <a:off x="5090474" y="2419478"/>
            <a:ext cx="64805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Mini range</a:t>
            </a:r>
            <a:endParaRPr lang="zh-C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C15E1D-36CB-08A3-F815-DD0063C88992}"/>
              </a:ext>
            </a:extLst>
          </p:cNvPr>
          <p:cNvSpPr txBox="1"/>
          <p:nvPr/>
        </p:nvSpPr>
        <p:spPr>
          <a:xfrm>
            <a:off x="5143891" y="4292270"/>
            <a:ext cx="6814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Reference sequence file path</a:t>
            </a:r>
            <a:endParaRPr lang="zh-C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8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71A51-0E53-2BAA-758E-AEF85A486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3276C93-A9BE-1286-3EB6-9EAAA1800650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082C54-112E-9AE9-1297-C32E3EB5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53115" r="48499" b="21082"/>
          <a:stretch>
            <a:fillRect/>
          </a:stretch>
        </p:blipFill>
        <p:spPr>
          <a:xfrm>
            <a:off x="860554" y="1074656"/>
            <a:ext cx="10470891" cy="477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1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BD88D-8C72-063E-1158-28BED20DA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5FE53C9-B39B-CA9F-25DF-304267709374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852799A-7449-9094-0B41-F6785AD04960}"/>
              </a:ext>
            </a:extLst>
          </p:cNvPr>
          <p:cNvSpPr txBox="1"/>
          <p:nvPr/>
        </p:nvSpPr>
        <p:spPr>
          <a:xfrm>
            <a:off x="361851" y="5740857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nohup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perl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NOVOPlasty4.3.1.pl -c config.txt &amp;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13487DE-9B8D-23A1-D68A-6DAC8FADE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" y="848246"/>
            <a:ext cx="6629825" cy="457199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8A0B755-4D63-3DDA-9649-D15E16B1A01E}"/>
              </a:ext>
            </a:extLst>
          </p:cNvPr>
          <p:cNvSpPr txBox="1"/>
          <p:nvPr/>
        </p:nvSpPr>
        <p:spPr>
          <a:xfrm>
            <a:off x="4893590" y="4777750"/>
            <a:ext cx="6814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Output path</a:t>
            </a:r>
            <a:endParaRPr lang="zh-CN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C19E807-7ED6-BD68-57CC-9267824AC405}"/>
              </a:ext>
            </a:extLst>
          </p:cNvPr>
          <p:cNvSpPr txBox="1"/>
          <p:nvPr/>
        </p:nvSpPr>
        <p:spPr>
          <a:xfrm>
            <a:off x="7942084" y="4201045"/>
            <a:ext cx="3844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need to </a:t>
            </a:r>
            <a:r>
              <a:rPr lang="en-US" altLang="zh-CN" sz="32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</a:t>
            </a:r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output folder befor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running</a:t>
            </a:r>
            <a:endParaRPr lang="en-US" altLang="zh-CN" sz="3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箭头: 左 10">
            <a:extLst>
              <a:ext uri="{FF2B5EF4-FFF2-40B4-BE49-F238E27FC236}">
                <a16:creationId xmlns:a16="http://schemas.microsoft.com/office/drawing/2014/main" id="{33671C71-EE8C-528E-BB13-825CDAF0094C}"/>
              </a:ext>
            </a:extLst>
          </p:cNvPr>
          <p:cNvSpPr/>
          <p:nvPr/>
        </p:nvSpPr>
        <p:spPr>
          <a:xfrm>
            <a:off x="7098384" y="4826502"/>
            <a:ext cx="669303" cy="3187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93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0C68-369C-752C-A2EE-3803BE0BD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4FAA568-B675-9F8C-8008-A006E67336CA}"/>
              </a:ext>
            </a:extLst>
          </p:cNvPr>
          <p:cNvSpPr txBox="1"/>
          <p:nvPr/>
        </p:nvSpPr>
        <p:spPr>
          <a:xfrm>
            <a:off x="339364" y="197121"/>
            <a:ext cx="560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NOVOPlasty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3C2B88-7043-A096-F38E-5F3E65E01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" y="1024662"/>
            <a:ext cx="10849172" cy="397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2DC86C7-D67A-785A-A27C-366AF4274B98}"/>
              </a:ext>
            </a:extLst>
          </p:cNvPr>
          <p:cNvSpPr txBox="1"/>
          <p:nvPr/>
        </p:nvSpPr>
        <p:spPr>
          <a:xfrm>
            <a:off x="738922" y="2004527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 </a:t>
            </a:r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#NOVOplasty result file#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/*.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full.fas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CE1E5B-B392-1A83-BF07-65C6A4B76322}"/>
              </a:ext>
            </a:extLst>
          </p:cNvPr>
          <p:cNvSpPr txBox="1"/>
          <p:nvPr/>
        </p:nvSpPr>
        <p:spPr>
          <a:xfrm>
            <a:off x="738922" y="1419752"/>
            <a:ext cx="7951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Concatenate all the .</a:t>
            </a:r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in novo result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88998C-F3B6-5748-BCF3-276E1AC93E76}"/>
              </a:ext>
            </a:extLst>
          </p:cNvPr>
          <p:cNvSpPr txBox="1"/>
          <p:nvPr/>
        </p:nvSpPr>
        <p:spPr>
          <a:xfrm>
            <a:off x="339364" y="197121"/>
            <a:ext cx="560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794EDF9-16B4-2C6E-950F-2AF515F6CA18}"/>
              </a:ext>
            </a:extLst>
          </p:cNvPr>
          <p:cNvSpPr txBox="1"/>
          <p:nvPr/>
        </p:nvSpPr>
        <p:spPr>
          <a:xfrm>
            <a:off x="738921" y="3754770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a reference mitochondrial sequence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17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DBEEA-6D93-51F4-554B-5E9F4BA40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8834428-B867-5316-8BB6-2C51D4DCE809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135A59-88E3-747B-5649-34023E1595CE}"/>
              </a:ext>
            </a:extLst>
          </p:cNvPr>
          <p:cNvSpPr txBox="1"/>
          <p:nvPr/>
        </p:nvSpPr>
        <p:spPr>
          <a:xfrm>
            <a:off x="107244" y="1071377"/>
            <a:ext cx="120847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</a:t>
            </a:r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[space]-query [space]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#full.fas#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[space] –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[space]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#reference path#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[space] –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evalue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[space] 1e-6 [space] –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outfmt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[space] 6 [space] –</a:t>
            </a:r>
            <a:r>
              <a:rPr lang="en-US" altLang="zh-CN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num_threads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[space] 5 [space] –out [space]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#out put file name#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49CFB4-2A99-8396-41D2-4D1180AAEDB9}"/>
              </a:ext>
            </a:extLst>
          </p:cNvPr>
          <p:cNvSpPr txBox="1"/>
          <p:nvPr/>
        </p:nvSpPr>
        <p:spPr>
          <a:xfrm>
            <a:off x="457197" y="4089323"/>
            <a:ext cx="10892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scp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-r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-query 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full.fas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./Dichotomyctere_nigroviridis_ND5_Ref/ –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evalue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1e-4 –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outfmt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 –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num_threads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– out workshop_blastn.txt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8ABA20-3E2B-9A69-AE3A-C3AA6DDED669}"/>
              </a:ext>
            </a:extLst>
          </p:cNvPr>
          <p:cNvSpPr txBox="1"/>
          <p:nvPr/>
        </p:nvSpPr>
        <p:spPr>
          <a:xfrm>
            <a:off x="457197" y="3739289"/>
            <a:ext cx="1089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Ex: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8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A3CFF15F-2DBC-EEF0-816C-518B4AD42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273" y="1857080"/>
            <a:ext cx="8693871" cy="875170"/>
          </a:xfrm>
          <a:ln w="76200"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l"/>
            <a:b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</a:br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4434 loci: assemble + </a:t>
            </a:r>
            <a:r>
              <a:rPr lang="en-US" altLang="zh-CN" dirty="0" err="1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og</a:t>
            </a:r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 stat</a:t>
            </a:r>
            <a:endParaRPr lang="zh-CN" altLang="en-US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E155485-A101-92C6-A899-29796E1CA2E4}"/>
              </a:ext>
            </a:extLst>
          </p:cNvPr>
          <p:cNvSpPr txBox="1">
            <a:spLocks/>
          </p:cNvSpPr>
          <p:nvPr/>
        </p:nvSpPr>
        <p:spPr>
          <a:xfrm>
            <a:off x="1248265" y="3871274"/>
            <a:ext cx="8965677" cy="8751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CN" sz="54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</a:br>
            <a:r>
              <a:rPr lang="en-US" altLang="zh-CN" sz="54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mitochondrial: </a:t>
            </a:r>
            <a:r>
              <a:rPr lang="en-US" altLang="zh-CN" sz="5400" dirty="0" err="1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NOVOPlasty</a:t>
            </a:r>
            <a:endParaRPr lang="zh-CN" altLang="en-US" sz="54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349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FF72-A9D2-520C-CF79-BF7F4E08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739DAA-34B7-8DAB-D777-E1C72152F8E2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0EF8BE-F17A-0935-E8A3-3976757AA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42" y="1407907"/>
            <a:ext cx="9228116" cy="46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0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356D4-4887-A9BC-82F5-68C1F8443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063827-5F59-A135-F2B7-238AC15E0572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DEFEE7-83CE-98BC-8023-18AF07D13A3A}"/>
              </a:ext>
            </a:extLst>
          </p:cNvPr>
          <p:cNvSpPr txBox="1"/>
          <p:nvPr/>
        </p:nvSpPr>
        <p:spPr>
          <a:xfrm>
            <a:off x="282829" y="711789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Download the </a:t>
            </a:r>
            <a:r>
              <a:rPr lang="en-US" altLang="zh-CN" sz="36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result</a:t>
            </a:r>
          </a:p>
        </p:txBody>
      </p:sp>
      <p:pic>
        <p:nvPicPr>
          <p:cNvPr id="6" name="图片 5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F3849AE4-F3AD-C001-671A-5ECF17BD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55" y="1705233"/>
            <a:ext cx="8023090" cy="45284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A4F40F7-BAAE-18B9-747D-E6DAA9E7462C}"/>
              </a:ext>
            </a:extLst>
          </p:cNvPr>
          <p:cNvSpPr txBox="1"/>
          <p:nvPr/>
        </p:nvSpPr>
        <p:spPr>
          <a:xfrm>
            <a:off x="5915320" y="1734109"/>
            <a:ext cx="254995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345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2DFC3-5830-87DE-ED1F-AD7FFB3EB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10B2A25-E4EB-08F0-8A4A-E7F721270408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BCA1B3-48FB-EABD-9080-8794E659D384}"/>
              </a:ext>
            </a:extLst>
          </p:cNvPr>
          <p:cNvSpPr txBox="1"/>
          <p:nvPr/>
        </p:nvSpPr>
        <p:spPr>
          <a:xfrm>
            <a:off x="282829" y="711789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35BC81-205E-32A5-26C3-D885548C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94"/>
          <a:stretch>
            <a:fillRect/>
          </a:stretch>
        </p:blipFill>
        <p:spPr>
          <a:xfrm>
            <a:off x="537055" y="1524632"/>
            <a:ext cx="11422690" cy="50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14194-5161-4A34-2E94-02E740A05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4D242FA-D4B0-238C-DA59-2365ECA424FD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EA5C62-20AC-62AD-D7E0-384FE57B4793}"/>
              </a:ext>
            </a:extLst>
          </p:cNvPr>
          <p:cNvSpPr txBox="1"/>
          <p:nvPr/>
        </p:nvSpPr>
        <p:spPr>
          <a:xfrm>
            <a:off x="282829" y="711789"/>
            <a:ext cx="11345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 A G 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1C8C2D-C881-7A3A-9932-20F4F2C6C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32"/>
          <a:stretch>
            <a:fillRect/>
          </a:stretch>
        </p:blipFill>
        <p:spPr>
          <a:xfrm>
            <a:off x="392424" y="1296564"/>
            <a:ext cx="6979221" cy="53989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B238A7B-9F99-111E-E7FB-2E81E11DC18A}"/>
              </a:ext>
            </a:extLst>
          </p:cNvPr>
          <p:cNvSpPr txBox="1"/>
          <p:nvPr/>
        </p:nvSpPr>
        <p:spPr>
          <a:xfrm>
            <a:off x="7564369" y="6049174"/>
            <a:ext cx="3526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Save as csv file</a:t>
            </a:r>
          </a:p>
        </p:txBody>
      </p:sp>
    </p:spTree>
    <p:extLst>
      <p:ext uri="{BB962C8B-B14F-4D97-AF65-F5344CB8AC3E}">
        <p14:creationId xmlns:p14="http://schemas.microsoft.com/office/powerpoint/2010/main" val="2972375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40BE2-B400-408F-E0D5-D8B6471FA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AAF72B4-0C77-1D09-C431-203214978A9D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in terminal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F037EB-3BBA-18A3-B2A3-66878CC70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4" y="1461407"/>
            <a:ext cx="11926711" cy="102265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1AC69EC-C505-BA80-83FF-DA4D725EAA53}"/>
              </a:ext>
            </a:extLst>
          </p:cNvPr>
          <p:cNvSpPr txBox="1"/>
          <p:nvPr/>
        </p:nvSpPr>
        <p:spPr>
          <a:xfrm>
            <a:off x="556181" y="3091992"/>
            <a:ext cx="10836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Commend: 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scp -r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[space]#.csv file path#</a:t>
            </a:r>
            <a:r>
              <a:rPr lang="zh-CN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room@10.64.5.75: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#work path#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58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7D601-F076-C7D5-1BF7-A220C7497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7AAFF9A-0A10-485E-41FF-A4D147411194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Cut target region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41E017-43C6-0768-A768-E18696F8B5C9}"/>
              </a:ext>
            </a:extLst>
          </p:cNvPr>
          <p:cNvSpPr txBox="1"/>
          <p:nvPr/>
        </p:nvSpPr>
        <p:spPr>
          <a:xfrm>
            <a:off x="147132" y="1771942"/>
            <a:ext cx="11897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Cut_sequence_csv.py -f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#novoplasty result#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#csv file path# </a:t>
            </a: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</a:t>
            </a:r>
            <a:r>
              <a:rPr lang="en-US" altLang="zh-CN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#output path#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732B97-0ECD-A01F-7D8C-3F890B8C8AA2}"/>
              </a:ext>
            </a:extLst>
          </p:cNvPr>
          <p:cNvSpPr txBox="1"/>
          <p:nvPr/>
        </p:nvSpPr>
        <p:spPr>
          <a:xfrm>
            <a:off x="221530" y="1047650"/>
            <a:ext cx="11897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Cut_sequence_csv.py</a:t>
            </a:r>
          </a:p>
        </p:txBody>
      </p:sp>
    </p:spTree>
    <p:extLst>
      <p:ext uri="{BB962C8B-B14F-4D97-AF65-F5344CB8AC3E}">
        <p14:creationId xmlns:p14="http://schemas.microsoft.com/office/powerpoint/2010/main" val="222002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B1EAAFF-8CCF-A68A-3663-F4B6233F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" b="53196"/>
          <a:stretch>
            <a:fillRect/>
          </a:stretch>
        </p:blipFill>
        <p:spPr>
          <a:xfrm>
            <a:off x="1012341" y="1468956"/>
            <a:ext cx="10167317" cy="152405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4C8136B-BBDF-12F1-8370-A1322CDEC8B2}"/>
              </a:ext>
            </a:extLst>
          </p:cNvPr>
          <p:cNvSpPr txBox="1"/>
          <p:nvPr/>
        </p:nvSpPr>
        <p:spPr>
          <a:xfrm>
            <a:off x="221530" y="127014"/>
            <a:ext cx="404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3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02017-6F70-F9E3-6981-61985C76F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CFA4A476-B8A9-A144-D868-25EC44487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43" y="1244911"/>
            <a:ext cx="11282313" cy="2387600"/>
          </a:xfrm>
        </p:spPr>
        <p:txBody>
          <a:bodyPr/>
          <a:lstStyle/>
          <a:p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Thanks </a:t>
            </a:r>
            <a:r>
              <a:rPr lang="en-US" altLang="zh-CN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for watching</a:t>
            </a:r>
            <a:endParaRPr lang="zh-CN" altLang="en-US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597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CFB63-29ED-FF56-EC5A-ED7C0C096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69E09D4-D8D7-40C7-373C-000627020076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D209E-7D10-2670-4162-713CCF18EFE1}"/>
              </a:ext>
            </a:extLst>
          </p:cNvPr>
          <p:cNvSpPr txBox="1"/>
          <p:nvPr/>
        </p:nvSpPr>
        <p:spPr>
          <a:xfrm>
            <a:off x="381785" y="929012"/>
            <a:ext cx="635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new_assemble.sh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148674F-899C-A8AC-1E27-072B22D8A6CB}"/>
              </a:ext>
            </a:extLst>
          </p:cNvPr>
          <p:cNvSpPr txBox="1"/>
          <p:nvPr/>
        </p:nvSpPr>
        <p:spPr>
          <a:xfrm>
            <a:off x="447773" y="3596326"/>
            <a:ext cx="10727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trim_adaptor.pl 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#reference path#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fq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#demultiplex result path#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--o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#output file path#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--t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#maximent </a:t>
            </a:r>
            <a:r>
              <a:rPr lang="en-US" altLang="zh-CN" sz="2400" b="1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\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D08EA74E-D5A8-2B59-1DD1-3FFC8BB4F00E}"/>
              </a:ext>
            </a:extLst>
          </p:cNvPr>
          <p:cNvSpPr txBox="1"/>
          <p:nvPr/>
        </p:nvSpPr>
        <p:spPr>
          <a:xfrm>
            <a:off x="409280" y="5872769"/>
            <a:ext cx="1137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nohup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new_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assemble.sh &gt; Assemble.log &amp;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BFA4939-D398-C8BD-6F1A-0E597093F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0" y="1575343"/>
            <a:ext cx="11373440" cy="191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5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C8578D-4111-BEEA-9D9B-70C95FBFA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4" y="3475291"/>
            <a:ext cx="11583971" cy="15339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1E9675-7488-8AED-45AC-DBC15B45D412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 data form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EE860E-ABA7-3C85-DC6D-5ACA379D1F0C}"/>
              </a:ext>
            </a:extLst>
          </p:cNvPr>
          <p:cNvSpPr txBox="1"/>
          <p:nvPr/>
        </p:nvSpPr>
        <p:spPr>
          <a:xfrm>
            <a:off x="223173" y="1136416"/>
            <a:ext cx="119641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 species you are analyzing is not a teleost fish, please name the reference sequence according to the following format and place it under a path where the folder name is the name of the reference species.</a:t>
            </a:r>
          </a:p>
        </p:txBody>
      </p:sp>
    </p:spTree>
    <p:extLst>
      <p:ext uri="{BB962C8B-B14F-4D97-AF65-F5344CB8AC3E}">
        <p14:creationId xmlns:p14="http://schemas.microsoft.com/office/powerpoint/2010/main" val="258398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>
            <a:extLst>
              <a:ext uri="{FF2B5EF4-FFF2-40B4-BE49-F238E27FC236}">
                <a16:creationId xmlns:a16="http://schemas.microsoft.com/office/drawing/2014/main" id="{BAD5DB7C-E1B9-3D1D-3E3D-472C922CF4AE}"/>
              </a:ext>
            </a:extLst>
          </p:cNvPr>
          <p:cNvSpPr txBox="1"/>
          <p:nvPr/>
        </p:nvSpPr>
        <p:spPr>
          <a:xfrm>
            <a:off x="276912" y="5382801"/>
            <a:ext cx="1163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python fix_fq_name.py -t #maximent 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cpu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  -in #trimmed path# -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raw_chara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"/" -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new_chara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 " &amp;</a:t>
            </a:r>
            <a:endParaRPr lang="en-GB" sz="36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F3EA0F-B7B6-F72F-90F2-DB6A32CE7E76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Fix </a:t>
            </a:r>
            <a:r>
              <a:rPr lang="en-US" altLang="zh-CN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fq</a:t>
            </a:r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084C5B-7766-20D3-3CC5-28D7E75A2C9C}"/>
              </a:ext>
            </a:extLst>
          </p:cNvPr>
          <p:cNvSpPr txBox="1"/>
          <p:nvPr/>
        </p:nvSpPr>
        <p:spPr>
          <a:xfrm>
            <a:off x="227883" y="933579"/>
            <a:ext cx="113039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a </a:t>
            </a: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Fatal error</a:t>
            </a:r>
            <a:r>
              <a:rPr lang="en-US" altLang="zh-CN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appears in your assembly log, it may be due to a delimiter issue. Please use fix_fq_name.py to modify the delimiter</a:t>
            </a:r>
          </a:p>
        </p:txBody>
      </p:sp>
      <p:pic>
        <p:nvPicPr>
          <p:cNvPr id="6" name="图片 5" descr="文本&#10;&#10;AI 生成的内容可能不正确。">
            <a:extLst>
              <a:ext uri="{FF2B5EF4-FFF2-40B4-BE49-F238E27FC236}">
                <a16:creationId xmlns:a16="http://schemas.microsoft.com/office/drawing/2014/main" id="{C501B1B8-0CB6-5AB2-AA0A-A2ABD0BF5B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657"/>
          <a:stretch>
            <a:fillRect/>
          </a:stretch>
        </p:blipFill>
        <p:spPr>
          <a:xfrm>
            <a:off x="276912" y="2630824"/>
            <a:ext cx="5737389" cy="26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32BB-1721-3CB7-0C23-1512D505F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A7ECD8C-0749-0D38-2154-7DC8415516B7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list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031CE76-0E10-5AFD-0C7B-3E5E778957E8}"/>
              </a:ext>
            </a:extLst>
          </p:cNvPr>
          <p:cNvSpPr txBox="1"/>
          <p:nvPr/>
        </p:nvSpPr>
        <p:spPr>
          <a:xfrm>
            <a:off x="381785" y="929012"/>
            <a:ext cx="77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vim samplelist.txt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657F6F-6E74-6F7A-1679-D8168D37730C}"/>
              </a:ext>
            </a:extLst>
          </p:cNvPr>
          <p:cNvSpPr txBox="1"/>
          <p:nvPr/>
        </p:nvSpPr>
        <p:spPr>
          <a:xfrm>
            <a:off x="381785" y="1680014"/>
            <a:ext cx="77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#sample name# [Tab] #new name#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78733C-C070-A37D-6672-61ED457D4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27"/>
          <a:stretch>
            <a:fillRect/>
          </a:stretch>
        </p:blipFill>
        <p:spPr>
          <a:xfrm>
            <a:off x="328289" y="2431016"/>
            <a:ext cx="5767711" cy="38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5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E7A5F-197B-A647-7BFB-12146D84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6E9318-C099-9337-EE60-576A66ACD57E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C0810C-5DD3-B2D9-C7A5-08DFF89805C1}"/>
              </a:ext>
            </a:extLst>
          </p:cNvPr>
          <p:cNvSpPr txBox="1"/>
          <p:nvPr/>
        </p:nvSpPr>
        <p:spPr>
          <a:xfrm>
            <a:off x="381785" y="929012"/>
            <a:ext cx="770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vim og_stat.sh</a:t>
            </a:r>
            <a:endParaRPr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D6C704-212C-8731-7851-B06BFDDA13C9}"/>
              </a:ext>
            </a:extLst>
          </p:cNvPr>
          <p:cNvSpPr txBox="1"/>
          <p:nvPr/>
        </p:nvSpPr>
        <p:spPr>
          <a:xfrm>
            <a:off x="193250" y="3877133"/>
            <a:ext cx="107277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#assemble result path#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</a:t>
            </a:r>
            <a:r>
              <a:rPr lang="en-US" altLang="zh-C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#reference path#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-sp2sample ./sample_list.txt \</a:t>
            </a:r>
          </a:p>
          <a:p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-o </a:t>
            </a:r>
            <a:r>
              <a:rPr lang="en-US" altLang="zh-CN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#output file path#</a:t>
            </a:r>
            <a:r>
              <a:rPr lang="en-US" altLang="zh-C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\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B1CC155F-0203-CCCA-D489-488337EBE2BC}"/>
              </a:ext>
            </a:extLst>
          </p:cNvPr>
          <p:cNvSpPr txBox="1"/>
          <p:nvPr/>
        </p:nvSpPr>
        <p:spPr>
          <a:xfrm>
            <a:off x="282018" y="5872769"/>
            <a:ext cx="1178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Command: </a:t>
            </a:r>
            <a:r>
              <a:rPr lang="en-GB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nohup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python og_stat.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</a:t>
            </a:r>
            <a:r>
              <a:rPr lang="en-GB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Og.log &amp;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B1114B-427A-4FF5-49B6-024A243AC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3" y="1631987"/>
            <a:ext cx="11810923" cy="193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A489F93-EC9D-1239-D520-22D57928D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" y="1143589"/>
            <a:ext cx="10883245" cy="23749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4F35D6-551A-07A4-3EC5-0CD27FE8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6" y="4493777"/>
            <a:ext cx="10873287" cy="7993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10EB109-FDB1-71D2-5812-1BADD82C233D}"/>
              </a:ext>
            </a:extLst>
          </p:cNvPr>
          <p:cNvSpPr txBox="1"/>
          <p:nvPr/>
        </p:nvSpPr>
        <p:spPr>
          <a:xfrm>
            <a:off x="227883" y="274870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04B5D3-E9BE-28B7-A528-A3E7CF85E091}"/>
              </a:ext>
            </a:extLst>
          </p:cNvPr>
          <p:cNvSpPr txBox="1"/>
          <p:nvPr/>
        </p:nvSpPr>
        <p:spPr>
          <a:xfrm>
            <a:off x="227883" y="3713778"/>
            <a:ext cx="863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endParaRPr lang="en-US" altLang="zh-CN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5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61BD2-242F-095D-E30C-A648CA972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6E7B800C-9B22-5D8A-B980-EA035B227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4273" y="1857080"/>
            <a:ext cx="8693871" cy="87517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</a:br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4434 loci: assemble + </a:t>
            </a:r>
            <a:r>
              <a:rPr lang="en-US" altLang="zh-CN" dirty="0" err="1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og</a:t>
            </a:r>
            <a:r>
              <a:rPr lang="en-US" altLang="zh-CN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 stat</a:t>
            </a:r>
            <a:endParaRPr lang="zh-CN" altLang="en-US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0DA5851-AE4B-02D2-2BDB-5DE87F51168D}"/>
              </a:ext>
            </a:extLst>
          </p:cNvPr>
          <p:cNvSpPr txBox="1">
            <a:spLocks/>
          </p:cNvSpPr>
          <p:nvPr/>
        </p:nvSpPr>
        <p:spPr>
          <a:xfrm>
            <a:off x="1248265" y="3871274"/>
            <a:ext cx="8965677" cy="875170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altLang="zh-CN" sz="54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</a:br>
            <a:r>
              <a:rPr lang="en-US" altLang="zh-CN" sz="5400" dirty="0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mitochondrial: </a:t>
            </a:r>
            <a:r>
              <a:rPr lang="en-US" altLang="zh-CN" sz="5400" dirty="0" err="1">
                <a:latin typeface="HP Simplified Jpan" panose="020B0500000000000000" pitchFamily="34" charset="-122"/>
                <a:ea typeface="HP Simplified Jpan" panose="020B0500000000000000" pitchFamily="34" charset="-122"/>
              </a:rPr>
              <a:t>NOVOPlasty</a:t>
            </a:r>
            <a:endParaRPr lang="zh-CN" altLang="en-US" sz="5400" dirty="0">
              <a:latin typeface="HP Simplified Jpan" panose="020B0500000000000000" pitchFamily="34" charset="-122"/>
              <a:ea typeface="HP Simplified Jpa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772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621</Words>
  <Application>Microsoft Office PowerPoint</Application>
  <PresentationFormat>宽屏</PresentationFormat>
  <Paragraphs>79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HP Simplified Jpan</vt:lpstr>
      <vt:lpstr>等线</vt:lpstr>
      <vt:lpstr>等线 Light</vt:lpstr>
      <vt:lpstr>Arial</vt:lpstr>
      <vt:lpstr>Calibri</vt:lpstr>
      <vt:lpstr>Office 主题​​</vt:lpstr>
      <vt:lpstr>Data assembly  (4434 loci &amp; mitochondrial)</vt:lpstr>
      <vt:lpstr> 4434 loci: assemble + og stat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4434 loci: assemble + og stat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Oxerpher Eteku</dc:creator>
  <cp:lastModifiedBy>Oxerpher Eteku</cp:lastModifiedBy>
  <cp:revision>2</cp:revision>
  <dcterms:created xsi:type="dcterms:W3CDTF">2025-12-30T06:59:39Z</dcterms:created>
  <dcterms:modified xsi:type="dcterms:W3CDTF">2026-01-09T05:05:43Z</dcterms:modified>
</cp:coreProperties>
</file>