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8" r:id="rId3"/>
    <p:sldId id="257" r:id="rId4"/>
    <p:sldId id="266" r:id="rId5"/>
    <p:sldId id="262" r:id="rId6"/>
    <p:sldId id="261" r:id="rId7"/>
    <p:sldId id="263" r:id="rId8"/>
    <p:sldId id="260" r:id="rId9"/>
    <p:sldId id="258" r:id="rId10"/>
    <p:sldId id="267" r:id="rId11"/>
    <p:sldId id="265" r:id="rId12"/>
    <p:sldId id="269" r:id="rId1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7" autoAdjust="0"/>
    <p:restoredTop sz="94660"/>
  </p:normalViewPr>
  <p:slideViewPr>
    <p:cSldViewPr snapToGrid="0">
      <p:cViewPr varScale="1">
        <p:scale>
          <a:sx n="60" d="100"/>
          <a:sy n="60" d="100"/>
        </p:scale>
        <p:origin x="40" y="37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74A8D-CA5B-444C-9CB9-FCBF6E0131AC}" type="datetimeFigureOut">
              <a:rPr lang="zh-CN" altLang="en-US" smtClean="0"/>
              <a:t>2026/1/12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43A932-DF40-44BF-9E65-C10917F96D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57055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43A932-DF40-44BF-9E65-C10917F96DBB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520837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2759ACC-CD09-AB6C-DC7C-88C050C837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B4697FCB-39AF-A5A8-4885-FD88BE88FA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DB5EA78-A756-25BD-C929-B8F7EC7D7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35DD-BA4B-42CD-88BC-467C6028E0AC}" type="datetimeFigureOut">
              <a:rPr lang="zh-CN" altLang="en-US" smtClean="0"/>
              <a:t>2026/1/12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5A606E4-A6C1-469B-67B3-2D4B03201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4871A30-1613-897A-FCF2-F7480829E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60759-C102-4DF4-805E-73AC2208918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14192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34A1BCB-700B-EB35-B397-86F2E90E0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2325202-C603-580A-83B7-6A0E4BF47B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748240D-DA40-C673-CF82-4C35EC9FA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35DD-BA4B-42CD-88BC-467C6028E0AC}" type="datetimeFigureOut">
              <a:rPr lang="zh-CN" altLang="en-US" smtClean="0"/>
              <a:t>2026/1/12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91297AD-E529-C805-5C41-8C8B2691C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1E13892-B6C7-B6D8-5CF1-BDE86E621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60759-C102-4DF4-805E-73AC2208918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9590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15B758AE-E533-DCE4-8E7C-08CF2AB491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95D7A53-71DE-4F55-22AB-B980508BA5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DDA45C0-ACCB-2224-1DE5-0A501CA9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35DD-BA4B-42CD-88BC-467C6028E0AC}" type="datetimeFigureOut">
              <a:rPr lang="zh-CN" altLang="en-US" smtClean="0"/>
              <a:t>2026/1/12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F41F4ED-6CE1-702F-4EBA-CBC4974B7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32C4C27-9B88-2C32-D2FF-4F3E31734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60759-C102-4DF4-805E-73AC2208918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29649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55D7544-C15F-BC52-52DF-0D02CC6C8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64B4C55-709C-84F5-E392-BAF5BBFCB3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6EA2886-6888-C78C-0327-731C855A2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35DD-BA4B-42CD-88BC-467C6028E0AC}" type="datetimeFigureOut">
              <a:rPr lang="zh-CN" altLang="en-US" smtClean="0"/>
              <a:t>2026/1/12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ABAD7DF-23CB-C82F-48ED-697EDE70E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F0B0B53-BA0F-53B2-6280-7606E3926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60759-C102-4DF4-805E-73AC2208918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88909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6EC9D29-B94B-2C50-37A4-749F79D8E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DF786D23-A336-2C47-17E5-D877D7A41C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16BF0D3-763C-B825-1D87-41B85C759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35DD-BA4B-42CD-88BC-467C6028E0AC}" type="datetimeFigureOut">
              <a:rPr lang="zh-CN" altLang="en-US" smtClean="0"/>
              <a:t>2026/1/12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1E40997-5F83-9C39-ED7B-8C127A358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0398474-A487-36A9-CA2E-9ADAAEA1F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60759-C102-4DF4-805E-73AC2208918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7854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3DA5269-28EF-6316-C9A8-5C4E761AC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7EF4436-4D1D-089D-81CF-49CA7D77CA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9B0A57A8-E634-B08B-5BC2-DB746EE849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4534313-9628-4761-F10A-939BEC038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35DD-BA4B-42CD-88BC-467C6028E0AC}" type="datetimeFigureOut">
              <a:rPr lang="zh-CN" altLang="en-US" smtClean="0"/>
              <a:t>2026/1/12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D72AC2A-6229-BC59-0CDB-50338EDDA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9A0FECB-2CB5-7ECE-04E2-24C19F2D5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60759-C102-4DF4-805E-73AC2208918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711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6B7BA2C-5FFD-766C-0812-672F58F89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3908257-D51B-7F50-BC0E-2281D901EB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EFF1B145-3458-E4C6-FF7A-FBA8903948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18F3BFE2-DA46-35CC-43C6-EC3A4E54BC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B46F7538-35AF-DC95-BB13-D473BD5702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619AE033-F903-C2CD-7A36-EE5CA379E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35DD-BA4B-42CD-88BC-467C6028E0AC}" type="datetimeFigureOut">
              <a:rPr lang="zh-CN" altLang="en-US" smtClean="0"/>
              <a:t>2026/1/12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44645B6E-50CF-E0BF-0F14-94AA2BB5C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4263EBD6-EAE6-4A75-E8A7-4319CA74A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60759-C102-4DF4-805E-73AC2208918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636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00C35E9-2431-A574-EE9D-0D4E098F22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8D097383-A46B-4267-DDFC-CD7C0BBE6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35DD-BA4B-42CD-88BC-467C6028E0AC}" type="datetimeFigureOut">
              <a:rPr lang="zh-CN" altLang="en-US" smtClean="0"/>
              <a:t>2026/1/12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0263D313-929E-470E-20FC-D1505C51E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4056AF3D-8D61-36B6-386E-90F172D73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60759-C102-4DF4-805E-73AC2208918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06252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EA846563-C367-9A97-DD26-7ED2BBC13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35DD-BA4B-42CD-88BC-467C6028E0AC}" type="datetimeFigureOut">
              <a:rPr lang="zh-CN" altLang="en-US" smtClean="0"/>
              <a:t>2026/1/12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3099A394-CC08-26C4-08CD-1E1542FD9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2B8EF660-0BE4-6B5D-A11B-E272955D6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60759-C102-4DF4-805E-73AC2208918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8720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9421451-6121-2B88-A2D2-08509C5049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2BF6735-6E79-63BA-409C-B3436EC369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057E3E79-AD7C-F3A9-2725-1E841B1EDF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7FE3F7B-B0B4-9F89-3676-968409FC2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35DD-BA4B-42CD-88BC-467C6028E0AC}" type="datetimeFigureOut">
              <a:rPr lang="zh-CN" altLang="en-US" smtClean="0"/>
              <a:t>2026/1/12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CDFDBBF-5876-6D14-4214-91338532E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423B112-085E-1985-2B64-1D7777934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60759-C102-4DF4-805E-73AC2208918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86580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D008C7C-109C-BCBA-CDC5-E7ABC1AAA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E6572590-FBC1-6C1E-F972-BF39B7A23B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2C7CD306-C506-ED2B-574B-392B28AAA2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B26F7C4-B0F4-3B73-900C-DFE78F77E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35DD-BA4B-42CD-88BC-467C6028E0AC}" type="datetimeFigureOut">
              <a:rPr lang="zh-CN" altLang="en-US" smtClean="0"/>
              <a:t>2026/1/12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F8BA0EB-A3E3-AFC8-73C2-D9D08DC88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F0868DC-9B79-944C-2DC9-98FF3640A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60759-C102-4DF4-805E-73AC2208918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80596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B5231DDA-6AA7-F34B-4ED3-860D6AA2D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6C67022-2FD0-8F1E-70D5-5A93225C62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3D8534D-9371-F12D-8197-0E4A85E01C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BD35DD-BA4B-42CD-88BC-467C6028E0AC}" type="datetimeFigureOut">
              <a:rPr lang="zh-CN" altLang="en-US" smtClean="0"/>
              <a:t>2026/1/12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D20C333-85C4-DA54-FD3E-DABAEB1CB3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382330D-AD29-581F-A955-D9E2BFAFF8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F60759-C102-4DF4-805E-73AC2208918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2029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9FD03A7-9766-C3ED-E709-AF33BCED16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4843" y="1244911"/>
            <a:ext cx="11282313" cy="2387600"/>
          </a:xfrm>
        </p:spPr>
        <p:txBody>
          <a:bodyPr/>
          <a:lstStyle/>
          <a:p>
            <a:r>
              <a:rPr lang="en-US" altLang="zh-CN" dirty="0">
                <a:latin typeface="HP Simplified Jpan" panose="020B0500000000000000" pitchFamily="34" charset="-122"/>
                <a:ea typeface="HP Simplified Jpan" panose="020B0500000000000000" pitchFamily="34" charset="-122"/>
              </a:rPr>
              <a:t>Data preparation of NGS raw reads</a:t>
            </a:r>
            <a:endParaRPr lang="zh-CN" altLang="en-US" dirty="0">
              <a:latin typeface="HP Simplified Jpan" panose="020B0500000000000000" pitchFamily="34" charset="-122"/>
              <a:ea typeface="HP Simplified Jpan" panose="020B05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298759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2D7AD654-50EB-783B-DB59-03A30FF8ACA5}"/>
              </a:ext>
            </a:extLst>
          </p:cNvPr>
          <p:cNvSpPr txBox="1"/>
          <p:nvPr/>
        </p:nvSpPr>
        <p:spPr>
          <a:xfrm>
            <a:off x="546755" y="3429000"/>
            <a:ext cx="104354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Perl /mnt/genome8/Lab_Users/hjt_data/data_preparation/demultiplex_inline.pl \</a:t>
            </a:r>
          </a:p>
          <a:p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--</a:t>
            </a:r>
            <a:r>
              <a:rPr lang="en-US" altLang="zh-CN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index_pair</a:t>
            </a:r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400" b="1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#file indexpair.txt path# </a:t>
            </a:r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\</a:t>
            </a:r>
          </a:p>
          <a:p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--</a:t>
            </a:r>
            <a:r>
              <a:rPr lang="en-US" altLang="zh-CN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undemultiplexed</a:t>
            </a:r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400" b="1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#file </a:t>
            </a:r>
            <a:r>
              <a:rPr lang="en-US" altLang="zh-CN" sz="2400" b="1" dirty="0" err="1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rawdata</a:t>
            </a:r>
            <a:r>
              <a:rPr lang="en-US" altLang="zh-CN" sz="2400" b="1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path# </a:t>
            </a:r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\</a:t>
            </a:r>
            <a:endParaRPr lang="zh-CN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--demultiplexed </a:t>
            </a:r>
            <a:r>
              <a:rPr lang="en-US" altLang="zh-CN" sz="2400" b="1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#output file path# </a:t>
            </a:r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\</a:t>
            </a:r>
            <a:endParaRPr lang="zh-CN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--</a:t>
            </a:r>
            <a:r>
              <a:rPr lang="en-US" altLang="zh-CN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inline_index</a:t>
            </a:r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/</a:t>
            </a:r>
            <a:r>
              <a:rPr lang="en-US" altLang="zh-CN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mnt</a:t>
            </a:r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/genome8/Lab Users/</a:t>
            </a:r>
            <a:r>
              <a:rPr lang="en-US" altLang="zh-CN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hjt_data</a:t>
            </a:r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en-US" altLang="zh-CN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TBY_Cluter</a:t>
            </a:r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/inlineindex.txt \</a:t>
            </a:r>
          </a:p>
          <a:p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--</a:t>
            </a:r>
            <a:r>
              <a:rPr lang="en-US" altLang="zh-CN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cpu</a:t>
            </a:r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400" b="1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#maximent </a:t>
            </a:r>
            <a:r>
              <a:rPr lang="en-US" altLang="zh-CN" sz="2400" b="1" dirty="0" err="1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cpu</a:t>
            </a:r>
            <a:r>
              <a:rPr lang="en-US" altLang="zh-CN" sz="2400" b="1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#</a:t>
            </a:r>
            <a:endParaRPr lang="zh-CN" altLang="en-US" sz="2400" b="1" dirty="0">
              <a:highlight>
                <a:srgbClr val="FFFF00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296C0CAC-356F-6C49-4312-3DE81016A13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3011" r="4411" b="48843"/>
          <a:stretch>
            <a:fillRect/>
          </a:stretch>
        </p:blipFill>
        <p:spPr>
          <a:xfrm>
            <a:off x="433633" y="1644711"/>
            <a:ext cx="11218424" cy="1640531"/>
          </a:xfrm>
          <a:prstGeom prst="rect">
            <a:avLst/>
          </a:prstGeom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5B646D76-6DFE-BED1-52BA-F07985B8B551}"/>
              </a:ext>
            </a:extLst>
          </p:cNvPr>
          <p:cNvSpPr txBox="1"/>
          <p:nvPr/>
        </p:nvSpPr>
        <p:spPr>
          <a:xfrm>
            <a:off x="227883" y="274870"/>
            <a:ext cx="86333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Demultiplex</a:t>
            </a:r>
          </a:p>
        </p:txBody>
      </p:sp>
      <p:sp>
        <p:nvSpPr>
          <p:cNvPr id="4" name="TextBox 24">
            <a:extLst>
              <a:ext uri="{FF2B5EF4-FFF2-40B4-BE49-F238E27FC236}">
                <a16:creationId xmlns:a16="http://schemas.microsoft.com/office/drawing/2014/main" id="{53A17373-FB1F-B1F3-C8DD-210F630B4961}"/>
              </a:ext>
            </a:extLst>
          </p:cNvPr>
          <p:cNvSpPr txBox="1"/>
          <p:nvPr/>
        </p:nvSpPr>
        <p:spPr>
          <a:xfrm>
            <a:off x="409280" y="5872769"/>
            <a:ext cx="11373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Command: </a:t>
            </a:r>
            <a:r>
              <a:rPr lang="en-GB" sz="3600" b="1" kern="100" dirty="0" err="1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nohup</a:t>
            </a:r>
            <a:r>
              <a:rPr lang="en-GB" sz="36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600" b="1" kern="100" dirty="0" err="1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</a:t>
            </a:r>
            <a:r>
              <a:rPr lang="en-GB" sz="36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demultiplex.sh &gt; Demultiplex.log &amp;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19FC1638-E896-D0DC-45F2-DC6B1379F5E5}"/>
              </a:ext>
            </a:extLst>
          </p:cNvPr>
          <p:cNvSpPr txBox="1"/>
          <p:nvPr/>
        </p:nvSpPr>
        <p:spPr>
          <a:xfrm>
            <a:off x="381785" y="929012"/>
            <a:ext cx="63583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vim demultiplex.sh</a:t>
            </a:r>
            <a:endParaRPr lang="zh-CN" altLang="en-US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74901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BD3E892F-B4F4-46C5-E7F7-BA4D627BBD8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-53" t="25548" r="950" b="49893"/>
          <a:stretch>
            <a:fillRect/>
          </a:stretch>
        </p:blipFill>
        <p:spPr>
          <a:xfrm>
            <a:off x="398583" y="1758097"/>
            <a:ext cx="11394834" cy="1560137"/>
          </a:xfrm>
          <a:prstGeom prst="rect">
            <a:avLst/>
          </a:prstGeom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050F050D-E619-55B4-12BE-2CD93D1C9403}"/>
              </a:ext>
            </a:extLst>
          </p:cNvPr>
          <p:cNvSpPr txBox="1"/>
          <p:nvPr/>
        </p:nvSpPr>
        <p:spPr>
          <a:xfrm>
            <a:off x="227883" y="274870"/>
            <a:ext cx="86333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Trim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BC913CE7-88D3-AA54-157F-8063E760D2CF}"/>
              </a:ext>
            </a:extLst>
          </p:cNvPr>
          <p:cNvSpPr txBox="1"/>
          <p:nvPr/>
        </p:nvSpPr>
        <p:spPr>
          <a:xfrm>
            <a:off x="381785" y="929012"/>
            <a:ext cx="63583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vim trim.sh</a:t>
            </a:r>
            <a:endParaRPr lang="zh-CN" altLang="en-US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167C4C65-9226-3329-DABE-359EDAA52991}"/>
              </a:ext>
            </a:extLst>
          </p:cNvPr>
          <p:cNvSpPr txBox="1"/>
          <p:nvPr/>
        </p:nvSpPr>
        <p:spPr>
          <a:xfrm>
            <a:off x="447773" y="3596326"/>
            <a:ext cx="1072770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trim_adaptor.pl \</a:t>
            </a:r>
          </a:p>
          <a:p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--</a:t>
            </a:r>
            <a:r>
              <a:rPr lang="en-US" altLang="zh-CN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raw_reads</a:t>
            </a:r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400" b="1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#demultiplex result path# </a:t>
            </a:r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\</a:t>
            </a:r>
          </a:p>
          <a:p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--</a:t>
            </a:r>
            <a:r>
              <a:rPr lang="en-US" altLang="zh-CN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inline_index</a:t>
            </a:r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/</a:t>
            </a:r>
            <a:r>
              <a:rPr lang="en-US" altLang="zh-CN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mnt</a:t>
            </a:r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/genome8/Lab Users/</a:t>
            </a:r>
            <a:r>
              <a:rPr lang="en-US" altLang="zh-CN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hjt_data</a:t>
            </a:r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en-US" altLang="zh-CN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TBY_Cluter</a:t>
            </a:r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/inlineindex.txt \</a:t>
            </a:r>
          </a:p>
          <a:p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--</a:t>
            </a:r>
            <a:r>
              <a:rPr lang="en-US" altLang="zh-CN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index_pair</a:t>
            </a:r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400" b="1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#file indexpair.txt path#</a:t>
            </a:r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\</a:t>
            </a:r>
          </a:p>
          <a:p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--trimmed </a:t>
            </a:r>
            <a:r>
              <a:rPr lang="en-US" altLang="zh-CN" sz="2400" b="1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#output file path# </a:t>
            </a:r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\</a:t>
            </a:r>
          </a:p>
        </p:txBody>
      </p:sp>
      <p:sp>
        <p:nvSpPr>
          <p:cNvPr id="6" name="TextBox 24">
            <a:extLst>
              <a:ext uri="{FF2B5EF4-FFF2-40B4-BE49-F238E27FC236}">
                <a16:creationId xmlns:a16="http://schemas.microsoft.com/office/drawing/2014/main" id="{341A892D-3CCF-30DC-3E58-D76CBDC8BA76}"/>
              </a:ext>
            </a:extLst>
          </p:cNvPr>
          <p:cNvSpPr txBox="1"/>
          <p:nvPr/>
        </p:nvSpPr>
        <p:spPr>
          <a:xfrm>
            <a:off x="409280" y="5872769"/>
            <a:ext cx="11373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Command: </a:t>
            </a:r>
            <a:r>
              <a:rPr lang="en-GB" sz="3600" b="1" kern="100" dirty="0" err="1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nohup</a:t>
            </a:r>
            <a:r>
              <a:rPr lang="en-GB" sz="36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600" b="1" kern="100" dirty="0" err="1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</a:t>
            </a:r>
            <a:r>
              <a:rPr lang="en-GB" sz="36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trim.sh &gt; Trim.log &amp;</a:t>
            </a:r>
          </a:p>
        </p:txBody>
      </p:sp>
    </p:spTree>
    <p:extLst>
      <p:ext uri="{BB962C8B-B14F-4D97-AF65-F5344CB8AC3E}">
        <p14:creationId xmlns:p14="http://schemas.microsoft.com/office/powerpoint/2010/main" val="18745224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DB017D79-B3B0-CCA0-2E8A-F63F2CE211A1}"/>
              </a:ext>
            </a:extLst>
          </p:cNvPr>
          <p:cNvSpPr txBox="1"/>
          <p:nvPr/>
        </p:nvSpPr>
        <p:spPr>
          <a:xfrm>
            <a:off x="227883" y="274870"/>
            <a:ext cx="86333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Result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CDB733E7-BA35-8CF4-4F39-B642BC51ED43}"/>
              </a:ext>
            </a:extLst>
          </p:cNvPr>
          <p:cNvSpPr txBox="1"/>
          <p:nvPr/>
        </p:nvSpPr>
        <p:spPr>
          <a:xfrm>
            <a:off x="227883" y="3261549"/>
            <a:ext cx="115855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After trimming is completed, delete all intermediate results (such as demultiplexed files) to free up storage space.</a:t>
            </a: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7971D717-0927-DE4A-18CF-0ED4E54406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75" y="1250087"/>
            <a:ext cx="11623249" cy="1621020"/>
          </a:xfrm>
          <a:prstGeom prst="rect">
            <a:avLst/>
          </a:prstGeom>
        </p:spPr>
      </p:pic>
      <p:sp>
        <p:nvSpPr>
          <p:cNvPr id="8" name="TextBox 15">
            <a:extLst>
              <a:ext uri="{FF2B5EF4-FFF2-40B4-BE49-F238E27FC236}">
                <a16:creationId xmlns:a16="http://schemas.microsoft.com/office/drawing/2014/main" id="{4D478035-FA84-A9E7-DAE1-C47EBFC83E6D}"/>
              </a:ext>
            </a:extLst>
          </p:cNvPr>
          <p:cNvSpPr txBox="1"/>
          <p:nvPr/>
        </p:nvSpPr>
        <p:spPr>
          <a:xfrm>
            <a:off x="227883" y="4666449"/>
            <a:ext cx="10990014" cy="707886"/>
          </a:xfrm>
          <a:prstGeom prst="rect">
            <a:avLst/>
          </a:prstGeom>
          <a:noFill/>
          <a:ln w="3175">
            <a:noFill/>
          </a:ln>
        </p:spPr>
        <p:txBody>
          <a:bodyPr wrap="square">
            <a:spAutoFit/>
          </a:bodyPr>
          <a:lstStyle/>
          <a:p>
            <a:r>
              <a:rPr lang="en-US" altLang="zh-CN" sz="40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!!! Do not delete the raw data in the local server !!!</a:t>
            </a:r>
            <a:endParaRPr lang="en-US" altLang="zh-CN" sz="40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Box 15">
            <a:extLst>
              <a:ext uri="{FF2B5EF4-FFF2-40B4-BE49-F238E27FC236}">
                <a16:creationId xmlns:a16="http://schemas.microsoft.com/office/drawing/2014/main" id="{87A8F32B-FFD2-181A-5371-4D82A9A2D85B}"/>
              </a:ext>
            </a:extLst>
          </p:cNvPr>
          <p:cNvSpPr txBox="1"/>
          <p:nvPr/>
        </p:nvSpPr>
        <p:spPr>
          <a:xfrm>
            <a:off x="227883" y="5374335"/>
            <a:ext cx="10990014" cy="707886"/>
          </a:xfrm>
          <a:prstGeom prst="rect">
            <a:avLst/>
          </a:prstGeom>
          <a:noFill/>
          <a:ln w="3175">
            <a:noFill/>
          </a:ln>
        </p:spPr>
        <p:txBody>
          <a:bodyPr wrap="square">
            <a:spAutoFit/>
          </a:bodyPr>
          <a:lstStyle/>
          <a:p>
            <a:r>
              <a:rPr lang="en-US" altLang="zh-CN" sz="40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!!! Do not delete the raw data in the local server !!!</a:t>
            </a:r>
            <a:endParaRPr lang="en-US" altLang="zh-CN" sz="40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Box 15">
            <a:extLst>
              <a:ext uri="{FF2B5EF4-FFF2-40B4-BE49-F238E27FC236}">
                <a16:creationId xmlns:a16="http://schemas.microsoft.com/office/drawing/2014/main" id="{9C8FD5FC-F1A6-2CFD-128D-C5698F5C0042}"/>
              </a:ext>
            </a:extLst>
          </p:cNvPr>
          <p:cNvSpPr txBox="1"/>
          <p:nvPr/>
        </p:nvSpPr>
        <p:spPr>
          <a:xfrm>
            <a:off x="227883" y="6082221"/>
            <a:ext cx="10990014" cy="707886"/>
          </a:xfrm>
          <a:prstGeom prst="rect">
            <a:avLst/>
          </a:prstGeom>
          <a:noFill/>
          <a:ln w="3175">
            <a:noFill/>
          </a:ln>
        </p:spPr>
        <p:txBody>
          <a:bodyPr wrap="square">
            <a:spAutoFit/>
          </a:bodyPr>
          <a:lstStyle/>
          <a:p>
            <a:r>
              <a:rPr lang="en-US" altLang="zh-CN" sz="40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!!! Do not delete the raw data in the local server !!!</a:t>
            </a:r>
            <a:endParaRPr lang="en-US" altLang="zh-CN" sz="40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5507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id="{17CC0B11-406A-EBBB-9692-0EDD48BA6C35}"/>
              </a:ext>
            </a:extLst>
          </p:cNvPr>
          <p:cNvSpPr txBox="1"/>
          <p:nvPr/>
        </p:nvSpPr>
        <p:spPr>
          <a:xfrm>
            <a:off x="248484" y="983677"/>
            <a:ext cx="1169503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5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Prepare raw data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3A73D489-2A98-D785-ECBE-979B78D9C951}"/>
              </a:ext>
            </a:extLst>
          </p:cNvPr>
          <p:cNvSpPr txBox="1"/>
          <p:nvPr/>
        </p:nvSpPr>
        <p:spPr>
          <a:xfrm>
            <a:off x="248481" y="2146828"/>
            <a:ext cx="1169503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5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Decompression</a:t>
            </a: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D57A1E6E-251B-03DF-DE29-5061637746E0}"/>
              </a:ext>
            </a:extLst>
          </p:cNvPr>
          <p:cNvSpPr txBox="1"/>
          <p:nvPr/>
        </p:nvSpPr>
        <p:spPr>
          <a:xfrm>
            <a:off x="158929" y="3531823"/>
            <a:ext cx="1169503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5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Demultiplex</a:t>
            </a: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41FBCB10-5961-CDF4-2530-8EC301FDB897}"/>
              </a:ext>
            </a:extLst>
          </p:cNvPr>
          <p:cNvSpPr txBox="1"/>
          <p:nvPr/>
        </p:nvSpPr>
        <p:spPr>
          <a:xfrm>
            <a:off x="248484" y="4768388"/>
            <a:ext cx="1169503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5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Trim</a:t>
            </a:r>
          </a:p>
        </p:txBody>
      </p:sp>
      <p:sp>
        <p:nvSpPr>
          <p:cNvPr id="2" name="箭头: 下 1">
            <a:extLst>
              <a:ext uri="{FF2B5EF4-FFF2-40B4-BE49-F238E27FC236}">
                <a16:creationId xmlns:a16="http://schemas.microsoft.com/office/drawing/2014/main" id="{A1A4D63E-416F-BCF4-1879-E0FC0B1A39AE}"/>
              </a:ext>
            </a:extLst>
          </p:cNvPr>
          <p:cNvSpPr/>
          <p:nvPr/>
        </p:nvSpPr>
        <p:spPr>
          <a:xfrm>
            <a:off x="5870931" y="1873800"/>
            <a:ext cx="450132" cy="494871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箭头: 下 4">
            <a:extLst>
              <a:ext uri="{FF2B5EF4-FFF2-40B4-BE49-F238E27FC236}">
                <a16:creationId xmlns:a16="http://schemas.microsoft.com/office/drawing/2014/main" id="{9626A697-705E-38BC-8D63-75EFE1539694}"/>
              </a:ext>
            </a:extLst>
          </p:cNvPr>
          <p:cNvSpPr/>
          <p:nvPr/>
        </p:nvSpPr>
        <p:spPr>
          <a:xfrm>
            <a:off x="5870931" y="3167978"/>
            <a:ext cx="450132" cy="494871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箭头: 下 6">
            <a:extLst>
              <a:ext uri="{FF2B5EF4-FFF2-40B4-BE49-F238E27FC236}">
                <a16:creationId xmlns:a16="http://schemas.microsoft.com/office/drawing/2014/main" id="{211EB655-1B27-B4C6-2B7E-04A2E18F36F5}"/>
              </a:ext>
            </a:extLst>
          </p:cNvPr>
          <p:cNvSpPr/>
          <p:nvPr/>
        </p:nvSpPr>
        <p:spPr>
          <a:xfrm>
            <a:off x="5870934" y="4364335"/>
            <a:ext cx="450132" cy="494871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09089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>
            <a:extLst>
              <a:ext uri="{FF2B5EF4-FFF2-40B4-BE49-F238E27FC236}">
                <a16:creationId xmlns:a16="http://schemas.microsoft.com/office/drawing/2014/main" id="{6A84FD20-386F-EBAB-CA8A-7BC330726865}"/>
              </a:ext>
            </a:extLst>
          </p:cNvPr>
          <p:cNvSpPr txBox="1"/>
          <p:nvPr/>
        </p:nvSpPr>
        <p:spPr>
          <a:xfrm>
            <a:off x="281949" y="1483841"/>
            <a:ext cx="694755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sequencing data in the path: /data/</a:t>
            </a:r>
            <a:r>
              <a:rPr lang="en-US" altLang="zh-CN" sz="2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data_backup</a:t>
            </a:r>
            <a:r>
              <a:rPr lang="en-US" altLang="zh-CN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/2025data/</a:t>
            </a:r>
            <a:r>
              <a:rPr lang="en-US" altLang="zh-CN" sz="2800" b="1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#foldername#</a:t>
            </a:r>
            <a:endParaRPr lang="zh-CN" altLang="en-US" sz="2800" b="1" dirty="0">
              <a:highlight>
                <a:srgbClr val="FFFF00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DD701C3B-931A-A5A0-20BE-BC115A67392E}"/>
              </a:ext>
            </a:extLst>
          </p:cNvPr>
          <p:cNvSpPr txBox="1"/>
          <p:nvPr/>
        </p:nvSpPr>
        <p:spPr>
          <a:xfrm>
            <a:off x="8016641" y="1667741"/>
            <a:ext cx="3395223" cy="954107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name you gave to the sequencing company</a:t>
            </a:r>
            <a:endParaRPr lang="zh-CN" altLang="en-US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2" name="图片 11">
            <a:extLst>
              <a:ext uri="{FF2B5EF4-FFF2-40B4-BE49-F238E27FC236}">
                <a16:creationId xmlns:a16="http://schemas.microsoft.com/office/drawing/2014/main" id="{1A4207AA-A5FD-E387-A104-B889EDBC67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051" y="3179842"/>
            <a:ext cx="11203897" cy="2374050"/>
          </a:xfrm>
          <a:prstGeom prst="rect">
            <a:avLst/>
          </a:prstGeom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CD487A4F-FBA3-2506-C844-B02077CD2E9A}"/>
              </a:ext>
            </a:extLst>
          </p:cNvPr>
          <p:cNvSpPr txBox="1"/>
          <p:nvPr/>
        </p:nvSpPr>
        <p:spPr>
          <a:xfrm>
            <a:off x="221530" y="127014"/>
            <a:ext cx="40440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Prepare raw data</a:t>
            </a:r>
            <a:endParaRPr lang="zh-CN" altLang="en-US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F48A1BB8-7B9F-F83A-2767-3221AC6D95DC}"/>
              </a:ext>
            </a:extLst>
          </p:cNvPr>
          <p:cNvSpPr txBox="1"/>
          <p:nvPr/>
        </p:nvSpPr>
        <p:spPr>
          <a:xfrm>
            <a:off x="5791915" y="3516197"/>
            <a:ext cx="1437588" cy="329939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zh-CN" altLang="en-US" dirty="0"/>
          </a:p>
        </p:txBody>
      </p:sp>
      <p:sp>
        <p:nvSpPr>
          <p:cNvPr id="11" name="箭头: 左 10">
            <a:extLst>
              <a:ext uri="{FF2B5EF4-FFF2-40B4-BE49-F238E27FC236}">
                <a16:creationId xmlns:a16="http://schemas.microsoft.com/office/drawing/2014/main" id="{8B31252F-48F1-80E1-134F-85881BCEDA83}"/>
              </a:ext>
            </a:extLst>
          </p:cNvPr>
          <p:cNvSpPr/>
          <p:nvPr/>
        </p:nvSpPr>
        <p:spPr>
          <a:xfrm>
            <a:off x="7229503" y="1951467"/>
            <a:ext cx="688157" cy="457200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="1"/>
          </a:p>
        </p:txBody>
      </p:sp>
    </p:spTree>
    <p:extLst>
      <p:ext uri="{BB962C8B-B14F-4D97-AF65-F5344CB8AC3E}">
        <p14:creationId xmlns:p14="http://schemas.microsoft.com/office/powerpoint/2010/main" val="41323219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>
            <a:extLst>
              <a:ext uri="{FF2B5EF4-FFF2-40B4-BE49-F238E27FC236}">
                <a16:creationId xmlns:a16="http://schemas.microsoft.com/office/drawing/2014/main" id="{7F2DBD03-C171-CD49-C9C5-38C8A61F87B4}"/>
              </a:ext>
            </a:extLst>
          </p:cNvPr>
          <p:cNvSpPr txBox="1"/>
          <p:nvPr/>
        </p:nvSpPr>
        <p:spPr>
          <a:xfrm>
            <a:off x="287518" y="2951946"/>
            <a:ext cx="59147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filename_1.fq.gz (forward sequencing)</a:t>
            </a:r>
          </a:p>
          <a:p>
            <a:r>
              <a:rPr lang="en-US" altLang="zh-CN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filename_2.fq.gz (reverse sequencing)</a:t>
            </a:r>
            <a:endParaRPr lang="zh-CN" alt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3" name="图片 12">
            <a:extLst>
              <a:ext uri="{FF2B5EF4-FFF2-40B4-BE49-F238E27FC236}">
                <a16:creationId xmlns:a16="http://schemas.microsoft.com/office/drawing/2014/main" id="{1A7C8D47-C9B3-7539-1EC7-C788EF6C55D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4593" b="27701"/>
          <a:stretch>
            <a:fillRect/>
          </a:stretch>
        </p:blipFill>
        <p:spPr>
          <a:xfrm>
            <a:off x="401962" y="1649378"/>
            <a:ext cx="11388075" cy="999509"/>
          </a:xfrm>
          <a:prstGeom prst="rect">
            <a:avLst/>
          </a:prstGeom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F53BB29A-D824-26F6-9775-246B98635F12}"/>
              </a:ext>
            </a:extLst>
          </p:cNvPr>
          <p:cNvSpPr txBox="1"/>
          <p:nvPr/>
        </p:nvSpPr>
        <p:spPr>
          <a:xfrm>
            <a:off x="221530" y="127014"/>
            <a:ext cx="40440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01.RawData</a:t>
            </a:r>
            <a:endParaRPr lang="zh-CN" altLang="en-US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65524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6E784DE9-11A2-BA5C-A986-16F6DDB87338}"/>
              </a:ext>
            </a:extLst>
          </p:cNvPr>
          <p:cNvSpPr txBox="1"/>
          <p:nvPr/>
        </p:nvSpPr>
        <p:spPr>
          <a:xfrm>
            <a:off x="227883" y="274870"/>
            <a:ext cx="86333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Copy the raw data from backup to your work path</a:t>
            </a:r>
            <a:endParaRPr lang="zh-CN" altLang="en-US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15">
            <a:extLst>
              <a:ext uri="{FF2B5EF4-FFF2-40B4-BE49-F238E27FC236}">
                <a16:creationId xmlns:a16="http://schemas.microsoft.com/office/drawing/2014/main" id="{EBB48D8F-8982-D32D-DBB5-5C3D5F707130}"/>
              </a:ext>
            </a:extLst>
          </p:cNvPr>
          <p:cNvSpPr txBox="1"/>
          <p:nvPr/>
        </p:nvSpPr>
        <p:spPr>
          <a:xfrm>
            <a:off x="3817857" y="4600464"/>
            <a:ext cx="5316720" cy="1200329"/>
          </a:xfrm>
          <a:prstGeom prst="rect">
            <a:avLst/>
          </a:prstGeom>
          <a:noFill/>
          <a:ln w="3175">
            <a:noFill/>
          </a:ln>
        </p:spPr>
        <p:txBody>
          <a:bodyPr wrap="square">
            <a:spAutoFit/>
          </a:bodyPr>
          <a:lstStyle/>
          <a:p>
            <a:r>
              <a:rPr lang="en-US" altLang="zh-CN" sz="3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!!! Do not delete the raw data in the local server !!!</a:t>
            </a:r>
            <a:endParaRPr lang="en-US" altLang="zh-CN" sz="36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02D7F219-2413-0BB6-7BB1-A80B6E92FBAA}"/>
              </a:ext>
            </a:extLst>
          </p:cNvPr>
          <p:cNvSpPr txBox="1"/>
          <p:nvPr/>
        </p:nvSpPr>
        <p:spPr>
          <a:xfrm>
            <a:off x="303228" y="1442176"/>
            <a:ext cx="1158554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Command</a:t>
            </a:r>
            <a:r>
              <a:rPr lang="en-US" altLang="zh-CN" sz="3600" b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n-US" altLang="zh-CN" sz="3600" b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b="1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scp</a:t>
            </a:r>
            <a:r>
              <a:rPr lang="en-US" altLang="zh-CN" sz="36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[space] -r [space] </a:t>
            </a:r>
            <a:r>
              <a:rPr lang="en-US" altLang="zh-CN" sz="3600" b="1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#Complete local data path#</a:t>
            </a:r>
            <a:r>
              <a:rPr lang="en-US" altLang="zh-CN" sz="3600" b="1" dirty="0">
                <a:solidFill>
                  <a:schemeClr val="accent4">
                    <a:lumMod val="75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[space] </a:t>
            </a:r>
            <a:r>
              <a:rPr lang="en-US" altLang="zh-CN" sz="3600" b="1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#Remote server username#</a:t>
            </a:r>
            <a:r>
              <a:rPr lang="en-US" altLang="zh-CN" sz="3600" b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@</a:t>
            </a:r>
            <a:r>
              <a:rPr lang="en-US" altLang="zh-CN" sz="3600" b="1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#Remote server IP address#</a:t>
            </a:r>
            <a:r>
              <a:rPr lang="en-US" altLang="zh-CN" sz="3600" b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n-US" altLang="zh-CN" sz="3600" b="1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#Complete destination path on remote server#</a:t>
            </a:r>
            <a:endParaRPr lang="zh-CN" altLang="en-US" sz="3600" b="1" dirty="0">
              <a:highlight>
                <a:srgbClr val="FFFF00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4A47F7A1-D998-04F5-3255-1B0B20FADF93}"/>
              </a:ext>
            </a:extLst>
          </p:cNvPr>
          <p:cNvSpPr txBox="1"/>
          <p:nvPr/>
        </p:nvSpPr>
        <p:spPr>
          <a:xfrm>
            <a:off x="532611" y="3779034"/>
            <a:ext cx="108926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scp</a:t>
            </a:r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-r /data/</a:t>
            </a:r>
            <a:r>
              <a:rPr lang="en-US" altLang="zh-CN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data_backup</a:t>
            </a:r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/2025data room@10.32.5.75:/mnt/genome6/LabUsers/SJR/</a:t>
            </a:r>
            <a:endParaRPr lang="zh-CN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437534A8-E531-4285-1318-327B72F8A1A4}"/>
              </a:ext>
            </a:extLst>
          </p:cNvPr>
          <p:cNvSpPr txBox="1"/>
          <p:nvPr/>
        </p:nvSpPr>
        <p:spPr>
          <a:xfrm>
            <a:off x="604953" y="4723576"/>
            <a:ext cx="2751057" cy="954107"/>
          </a:xfrm>
          <a:prstGeom prst="rect">
            <a:avLst/>
          </a:prstGeom>
          <a:noFill/>
          <a:ln w="38100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R:Recursive</a:t>
            </a:r>
          </a:p>
          <a:p>
            <a:r>
              <a:rPr lang="en-US" altLang="zh-CN" sz="2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Scp</a:t>
            </a:r>
            <a:r>
              <a:rPr lang="en-US" altLang="zh-CN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Secure Copy </a:t>
            </a:r>
            <a:endParaRPr lang="zh-CN" alt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C7811983-9054-54E2-EFB4-EACC3176902A}"/>
              </a:ext>
            </a:extLst>
          </p:cNvPr>
          <p:cNvSpPr txBox="1"/>
          <p:nvPr/>
        </p:nvSpPr>
        <p:spPr>
          <a:xfrm>
            <a:off x="532611" y="3429000"/>
            <a:ext cx="108926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Ex:</a:t>
            </a:r>
            <a:endParaRPr lang="zh-CN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06045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8">
            <a:extLst>
              <a:ext uri="{FF2B5EF4-FFF2-40B4-BE49-F238E27FC236}">
                <a16:creationId xmlns:a16="http://schemas.microsoft.com/office/drawing/2014/main" id="{BFCB4315-AB9B-C6E6-1DE8-26B03A6B2E48}"/>
              </a:ext>
            </a:extLst>
          </p:cNvPr>
          <p:cNvSpPr txBox="1"/>
          <p:nvPr/>
        </p:nvSpPr>
        <p:spPr>
          <a:xfrm>
            <a:off x="700727" y="1354470"/>
            <a:ext cx="9435235" cy="6920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3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Command: </a:t>
            </a:r>
            <a:r>
              <a:rPr lang="en-US" sz="3600" b="1" kern="100" dirty="0" err="1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nohup</a:t>
            </a:r>
            <a:r>
              <a:rPr lang="en-US" sz="36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kern="100" dirty="0" err="1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gunzip</a:t>
            </a:r>
            <a:r>
              <a:rPr lang="en-US" sz="36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-d *.</a:t>
            </a:r>
            <a:r>
              <a:rPr lang="en-US" sz="3600" b="1" kern="100" dirty="0" err="1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gz</a:t>
            </a:r>
            <a:r>
              <a:rPr lang="en-US" sz="36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&gt; Gunzip.log &amp;</a:t>
            </a:r>
            <a:endParaRPr lang="en-MY" sz="3600" kern="1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901ECE78-4819-948E-E715-6B9964AA4A52}"/>
              </a:ext>
            </a:extLst>
          </p:cNvPr>
          <p:cNvSpPr txBox="1"/>
          <p:nvPr/>
        </p:nvSpPr>
        <p:spPr>
          <a:xfrm>
            <a:off x="700727" y="2415262"/>
            <a:ext cx="5128181" cy="2246769"/>
          </a:xfrm>
          <a:prstGeom prst="rect">
            <a:avLst/>
          </a:prstGeom>
          <a:noFill/>
          <a:ln w="38100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nohup</a:t>
            </a:r>
            <a:r>
              <a:rPr lang="en-US" altLang="zh-CN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 no hang up = no interrupt</a:t>
            </a:r>
          </a:p>
          <a:p>
            <a:r>
              <a:rPr lang="en-US" altLang="zh-CN" sz="2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gunzip</a:t>
            </a:r>
            <a:r>
              <a:rPr lang="en-US" altLang="zh-CN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</a:t>
            </a:r>
            <a:r>
              <a:rPr lang="zh-CN" alt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decompress </a:t>
            </a:r>
            <a:endParaRPr lang="zh-CN" alt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CN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*.</a:t>
            </a:r>
            <a:r>
              <a:rPr lang="en-US" altLang="zh-CN" sz="2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gz</a:t>
            </a:r>
            <a:r>
              <a:rPr lang="en-US" altLang="zh-CN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 all file of </a:t>
            </a:r>
            <a:r>
              <a:rPr lang="en-US" altLang="zh-CN" sz="2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gz</a:t>
            </a:r>
            <a:r>
              <a:rPr lang="en-US" altLang="zh-CN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format</a:t>
            </a:r>
          </a:p>
          <a:p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log : run log</a:t>
            </a:r>
          </a:p>
          <a:p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&amp; : run in back ground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9D84765B-E4D1-0F6A-285D-362C48A938B9}"/>
              </a:ext>
            </a:extLst>
          </p:cNvPr>
          <p:cNvSpPr txBox="1"/>
          <p:nvPr/>
        </p:nvSpPr>
        <p:spPr>
          <a:xfrm>
            <a:off x="227883" y="274870"/>
            <a:ext cx="86333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Decompression </a:t>
            </a:r>
            <a:endParaRPr lang="zh-CN" altLang="en-US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EAECB454-0196-A2C0-0F4A-99B2B040A9C1}"/>
              </a:ext>
            </a:extLst>
          </p:cNvPr>
          <p:cNvSpPr txBox="1"/>
          <p:nvPr/>
        </p:nvSpPr>
        <p:spPr>
          <a:xfrm>
            <a:off x="663018" y="4923938"/>
            <a:ext cx="48469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See progressing:</a:t>
            </a:r>
          </a:p>
          <a:p>
            <a:r>
              <a:rPr lang="en-US" altLang="zh-CN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Command: jobs</a:t>
            </a:r>
          </a:p>
        </p:txBody>
      </p:sp>
    </p:spTree>
    <p:extLst>
      <p:ext uri="{BB962C8B-B14F-4D97-AF65-F5344CB8AC3E}">
        <p14:creationId xmlns:p14="http://schemas.microsoft.com/office/powerpoint/2010/main" val="2836487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7">
            <a:extLst>
              <a:ext uri="{FF2B5EF4-FFF2-40B4-BE49-F238E27FC236}">
                <a16:creationId xmlns:a16="http://schemas.microsoft.com/office/drawing/2014/main" id="{87E9637F-6539-005F-CBCC-5E84E08A4209}"/>
              </a:ext>
            </a:extLst>
          </p:cNvPr>
          <p:cNvSpPr txBox="1"/>
          <p:nvPr/>
        </p:nvSpPr>
        <p:spPr>
          <a:xfrm>
            <a:off x="940620" y="1237652"/>
            <a:ext cx="3836482" cy="17549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FILE_NAME</a:t>
            </a:r>
            <a:endParaRPr lang="en-MY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zh-CN" sz="28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├──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FILE_NAME_1.fq</a:t>
            </a:r>
            <a:endParaRPr lang="en-MY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zh-CN" sz="28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└──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FILE_NAME_2.fq</a:t>
            </a:r>
            <a:endParaRPr lang="en-MY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14">
            <a:extLst>
              <a:ext uri="{FF2B5EF4-FFF2-40B4-BE49-F238E27FC236}">
                <a16:creationId xmlns:a16="http://schemas.microsoft.com/office/drawing/2014/main" id="{DB07370B-63D3-6B7C-CFD7-D3E33FD46C7F}"/>
              </a:ext>
            </a:extLst>
          </p:cNvPr>
          <p:cNvSpPr txBox="1"/>
          <p:nvPr/>
        </p:nvSpPr>
        <p:spPr>
          <a:xfrm>
            <a:off x="6617285" y="1242756"/>
            <a:ext cx="3681499" cy="17549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FILE_NAME</a:t>
            </a:r>
            <a:endParaRPr lang="en-MY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zh-CN" sz="28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├──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FILE_NAME_R1.fq</a:t>
            </a:r>
            <a:endParaRPr lang="en-MY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zh-CN" sz="28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└──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FILE_NAME_R2.fq</a:t>
            </a:r>
            <a:endParaRPr lang="en-MY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4E76C58F-6D30-2691-067F-A2BDE5645982}"/>
              </a:ext>
            </a:extLst>
          </p:cNvPr>
          <p:cNvSpPr txBox="1"/>
          <p:nvPr/>
        </p:nvSpPr>
        <p:spPr>
          <a:xfrm>
            <a:off x="560894" y="4454165"/>
            <a:ext cx="659193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Ex: mv filename_1.fq filename_R1.fq</a:t>
            </a:r>
          </a:p>
          <a:p>
            <a:endParaRPr lang="zh-CN" alt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67494F28-745B-4B4F-8E0F-FAFC98650416}"/>
              </a:ext>
            </a:extLst>
          </p:cNvPr>
          <p:cNvSpPr txBox="1"/>
          <p:nvPr/>
        </p:nvSpPr>
        <p:spPr>
          <a:xfrm>
            <a:off x="227883" y="274870"/>
            <a:ext cx="86333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Rename</a:t>
            </a:r>
            <a:endParaRPr lang="zh-CN" altLang="en-US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18">
            <a:extLst>
              <a:ext uri="{FF2B5EF4-FFF2-40B4-BE49-F238E27FC236}">
                <a16:creationId xmlns:a16="http://schemas.microsoft.com/office/drawing/2014/main" id="{73788E31-EA16-C00F-D48B-1A23807A8AE3}"/>
              </a:ext>
            </a:extLst>
          </p:cNvPr>
          <p:cNvSpPr txBox="1"/>
          <p:nvPr/>
        </p:nvSpPr>
        <p:spPr>
          <a:xfrm>
            <a:off x="940620" y="3429000"/>
            <a:ext cx="10013326" cy="6920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3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Command: </a:t>
            </a:r>
            <a:r>
              <a:rPr lang="en-US" sz="36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mv [space] </a:t>
            </a:r>
            <a:r>
              <a:rPr lang="en-US" sz="3600" b="1" kern="100" dirty="0" err="1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oldname</a:t>
            </a:r>
            <a:r>
              <a:rPr lang="en-US" sz="36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b="1" kern="1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[space] </a:t>
            </a:r>
            <a:r>
              <a:rPr lang="en-US" sz="36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newname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86720A54-AB04-28A2-7B40-E390ADA8E7D5}"/>
              </a:ext>
            </a:extLst>
          </p:cNvPr>
          <p:cNvSpPr txBox="1"/>
          <p:nvPr/>
        </p:nvSpPr>
        <p:spPr>
          <a:xfrm>
            <a:off x="5216426" y="1767192"/>
            <a:ext cx="96153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&gt;</a:t>
            </a:r>
            <a:endParaRPr lang="zh-CN" altLang="en-US" sz="6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82390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020803-FA86-03C0-A82A-58C96150EA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407E38AC-3932-E9BE-B353-8EA6802726D8}"/>
              </a:ext>
            </a:extLst>
          </p:cNvPr>
          <p:cNvSpPr txBox="1"/>
          <p:nvPr/>
        </p:nvSpPr>
        <p:spPr>
          <a:xfrm>
            <a:off x="494907" y="1085588"/>
            <a:ext cx="67590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Make file indexpair.txt</a:t>
            </a:r>
            <a:endParaRPr lang="zh-CN" alt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C0D74E28-D08D-77F9-07F8-E17E704D3F0F}"/>
              </a:ext>
            </a:extLst>
          </p:cNvPr>
          <p:cNvSpPr txBox="1"/>
          <p:nvPr/>
        </p:nvSpPr>
        <p:spPr>
          <a:xfrm>
            <a:off x="890831" y="2646198"/>
            <a:ext cx="76498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File_name</a:t>
            </a:r>
            <a:r>
              <a:rPr lang="en-US" altLang="zh-CN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[Tab]</a:t>
            </a:r>
            <a:r>
              <a:rPr lang="en-US" altLang="zh-CN" sz="2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Sample_code</a:t>
            </a:r>
            <a:r>
              <a:rPr lang="en-US" altLang="zh-CN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[Tab]IS1 [Tab]IS2</a:t>
            </a:r>
            <a:endParaRPr lang="zh-CN" altLang="zh-CN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3EC2F2C2-EA99-C0C1-7F7B-6E241BB1545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77351"/>
          <a:stretch/>
        </p:blipFill>
        <p:spPr bwMode="auto">
          <a:xfrm>
            <a:off x="680056" y="3395361"/>
            <a:ext cx="9285334" cy="268919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03205844-9CBC-2D15-B208-2FCE720DBD7A}"/>
              </a:ext>
            </a:extLst>
          </p:cNvPr>
          <p:cNvSpPr txBox="1"/>
          <p:nvPr/>
        </p:nvSpPr>
        <p:spPr>
          <a:xfrm>
            <a:off x="494907" y="1834752"/>
            <a:ext cx="58823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vim indexpair.txt</a:t>
            </a:r>
            <a:endParaRPr lang="zh-CN" altLang="en-US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29E0E6BC-A070-1CA9-F7C1-2600AED2DF01}"/>
              </a:ext>
            </a:extLst>
          </p:cNvPr>
          <p:cNvSpPr txBox="1"/>
          <p:nvPr/>
        </p:nvSpPr>
        <p:spPr>
          <a:xfrm>
            <a:off x="227883" y="274870"/>
            <a:ext cx="86333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Indexpair</a:t>
            </a:r>
            <a:endParaRPr lang="zh-CN" altLang="en-US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4358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3924EC-64D4-E5B3-F320-D952DBFB96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921EE1A9-26BB-3DDC-EFCA-37EAB1F01CD9}"/>
              </a:ext>
            </a:extLst>
          </p:cNvPr>
          <p:cNvSpPr txBox="1"/>
          <p:nvPr/>
        </p:nvSpPr>
        <p:spPr>
          <a:xfrm>
            <a:off x="424206" y="1772239"/>
            <a:ext cx="107748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Command : </a:t>
            </a:r>
            <a:r>
              <a:rPr lang="en-US" altLang="zh-CN" sz="3600" b="1" dirty="0" err="1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conda</a:t>
            </a:r>
            <a:r>
              <a:rPr lang="en-US" altLang="zh-CN" sz="3600" b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activate #name of the environment#</a:t>
            </a:r>
            <a:endParaRPr lang="zh-CN" altLang="en-US" sz="3600" b="1" dirty="0">
              <a:solidFill>
                <a:schemeClr val="accent4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39C47253-80B0-68DC-2DFB-386B280393D5}"/>
              </a:ext>
            </a:extLst>
          </p:cNvPr>
          <p:cNvSpPr txBox="1"/>
          <p:nvPr/>
        </p:nvSpPr>
        <p:spPr>
          <a:xfrm>
            <a:off x="227883" y="274870"/>
            <a:ext cx="86333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Change environment</a:t>
            </a:r>
          </a:p>
        </p:txBody>
      </p:sp>
    </p:spTree>
    <p:extLst>
      <p:ext uri="{BB962C8B-B14F-4D97-AF65-F5344CB8AC3E}">
        <p14:creationId xmlns:p14="http://schemas.microsoft.com/office/powerpoint/2010/main" val="5814663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2096</TotalTime>
  <Words>547</Words>
  <Application>Microsoft Office PowerPoint</Application>
  <PresentationFormat>宽屏</PresentationFormat>
  <Paragraphs>66</Paragraphs>
  <Slides>12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8" baseType="lpstr">
      <vt:lpstr>HP Simplified Jpan</vt:lpstr>
      <vt:lpstr>等线</vt:lpstr>
      <vt:lpstr>等线 Light</vt:lpstr>
      <vt:lpstr>Arial</vt:lpstr>
      <vt:lpstr>Calibri</vt:lpstr>
      <vt:lpstr>Office 主题​​</vt:lpstr>
      <vt:lpstr>Data preparation of NGS raw reads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Oxerpher Eteku</dc:creator>
  <cp:lastModifiedBy>Oxerpher Eteku</cp:lastModifiedBy>
  <cp:revision>32</cp:revision>
  <dcterms:created xsi:type="dcterms:W3CDTF">2025-12-21T16:11:17Z</dcterms:created>
  <dcterms:modified xsi:type="dcterms:W3CDTF">2026-01-12T05:04:35Z</dcterms:modified>
</cp:coreProperties>
</file>