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heme/theme2.xml" ContentType="application/vnd.openxmlformats-officedocument.them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1.xml" ContentType="application/vnd.openxmlformats-officedocument.presentationml.notesSlide+xml"/>
  <Override PartName="/ppt/tags/tag68.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69.xml" ContentType="application/vnd.openxmlformats-officedocument.presentationml.tags+xml"/>
  <Override PartName="/ppt/notesSlides/notesSlide4.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5.xml" ContentType="application/vnd.openxmlformats-officedocument.presentationml.notesSlide+xml"/>
  <Override PartName="/ppt/tags/tag75.xml" ContentType="application/vnd.openxmlformats-officedocument.presentationml.tags+xml"/>
  <Override PartName="/ppt/notesSlides/notesSlide6.xml" ContentType="application/vnd.openxmlformats-officedocument.presentationml.notesSlide+xml"/>
  <Override PartName="/ppt/tags/tag76.xml" ContentType="application/vnd.openxmlformats-officedocument.presentationml.tags+xml"/>
  <Override PartName="/ppt/notesSlides/notesSlide7.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8.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9.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10.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notesSlides/notesSlide11.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12.xml" ContentType="application/vnd.openxmlformats-officedocument.presentationml.notesSlide+xml"/>
  <Override PartName="/ppt/tags/tag99.xml" ContentType="application/vnd.openxmlformats-officedocument.presentationml.tags+xml"/>
  <Override PartName="/ppt/notesSlides/notesSlide13.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14.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notesSlides/notesSlide15.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notesSlides/notesSlide16.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17.xml" ContentType="application/vnd.openxmlformats-officedocument.presentationml.notesSlide+xml"/>
  <Override PartName="/ppt/tags/tag111.xml" ContentType="application/vnd.openxmlformats-officedocument.presentationml.tags+xml"/>
  <Override PartName="/ppt/notesSlides/notesSlide18.xml" ContentType="application/vnd.openxmlformats-officedocument.presentationml.notesSlide+xml"/>
  <Override PartName="/ppt/tags/tag112.xml" ContentType="application/vnd.openxmlformats-officedocument.presentationml.tags+xml"/>
  <Override PartName="/ppt/notesSlides/notesSlide19.xml" ContentType="application/vnd.openxmlformats-officedocument.presentationml.notesSlide+xml"/>
  <Override PartName="/ppt/tags/tag113.xml" ContentType="application/vnd.openxmlformats-officedocument.presentationml.tags+xml"/>
  <Override PartName="/ppt/notesSlides/notesSlide20.xml" ContentType="application/vnd.openxmlformats-officedocument.presentationml.notesSlide+xml"/>
  <Override PartName="/ppt/tags/tag11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56" r:id="rId2"/>
    <p:sldId id="341" r:id="rId3"/>
    <p:sldId id="344" r:id="rId4"/>
    <p:sldId id="264" r:id="rId5"/>
    <p:sldId id="349" r:id="rId6"/>
    <p:sldId id="346" r:id="rId7"/>
    <p:sldId id="345" r:id="rId8"/>
    <p:sldId id="348" r:id="rId9"/>
    <p:sldId id="296" r:id="rId10"/>
    <p:sldId id="350" r:id="rId11"/>
    <p:sldId id="351" r:id="rId12"/>
    <p:sldId id="357" r:id="rId13"/>
    <p:sldId id="356" r:id="rId14"/>
    <p:sldId id="358" r:id="rId15"/>
    <p:sldId id="359" r:id="rId16"/>
    <p:sldId id="362" r:id="rId17"/>
    <p:sldId id="363" r:id="rId18"/>
    <p:sldId id="364" r:id="rId19"/>
    <p:sldId id="287" r:id="rId20"/>
    <p:sldId id="365" r:id="rId21"/>
    <p:sldId id="366" r:id="rId22"/>
    <p:sldId id="372" r:id="rId23"/>
    <p:sldId id="361" r:id="rId24"/>
    <p:sldId id="373" r:id="rId25"/>
    <p:sldId id="371" r:id="rId26"/>
    <p:sldId id="370" r:id="rId27"/>
    <p:sldId id="286" r:id="rId28"/>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34" userDrawn="1">
          <p15:clr>
            <a:srgbClr val="A4A3A4"/>
          </p15:clr>
        </p15:guide>
        <p15:guide id="2" pos="3915"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9D9D9"/>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78" autoAdjust="0"/>
    <p:restoredTop sz="63223" autoAdjust="0"/>
  </p:normalViewPr>
  <p:slideViewPr>
    <p:cSldViewPr snapToGrid="0" showGuides="1">
      <p:cViewPr varScale="1">
        <p:scale>
          <a:sx n="50" d="100"/>
          <a:sy n="50" d="100"/>
        </p:scale>
        <p:origin x="1683" y="18"/>
      </p:cViewPr>
      <p:guideLst>
        <p:guide orient="horz" pos="2334"/>
        <p:guide pos="3915"/>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2026/1/11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a:t>Most softwares in linux are open source. According to build-in software “shell”, we can write codes and realize automatic operation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a:t>Most softwares in linux are open source. According to build-in software “shell”, we can write codes and realize automatic operation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a:t>Most softwares in linux are open source. According to build-in software “shell”, we can write codes and realize automatic operation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a:t>Most softwares in linux are open source. According to build-in software “shell”, we can write codes and realize automatic operation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a:t>Most softwares in linux are open source. According to build-in software “shell”, we can write codes and realize automatic operation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a:t>Most softwares in linux are open source. According to build-in software “shell”, we can write codes and realize automatic operation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a:t>Most softwares in linux are open source. According to build-in software “shell”, we can write codes and realize automatic operation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a:t>Most softwares in linux are open source. According to build-in software “shell”, we can write codes and realize automatic operation</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a:t>Most softwares in linux are open source. According to build-in software “shell”, we can write codes and realize automatic operation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a:t>Most softwares in linux are open source. According to build-in software “shell”, we can write codes and realize automatic operation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dirty="0"/>
              <a:t>Most </a:t>
            </a:r>
            <a:r>
              <a:rPr lang="en-US" altLang="zh-CN" dirty="0" err="1"/>
              <a:t>softwares</a:t>
            </a:r>
            <a:r>
              <a:rPr lang="en-US" altLang="zh-CN" dirty="0"/>
              <a:t> in </a:t>
            </a:r>
            <a:r>
              <a:rPr lang="en-US" altLang="zh-CN" dirty="0" err="1"/>
              <a:t>linux</a:t>
            </a:r>
            <a:r>
              <a:rPr lang="en-US" altLang="zh-CN" dirty="0"/>
              <a:t> are open source. According to build-in software “shell”, we can write codes and realize automatic operation</a:t>
            </a:r>
            <a:br>
              <a:rPr lang="en-US" altLang="zh-CN" dirty="0"/>
            </a:br>
            <a:r>
              <a:rPr lang="en-US" altLang="zh-CN" sz="1200" b="0" i="0" kern="1200" dirty="0">
                <a:solidFill>
                  <a:schemeClr val="tx1"/>
                </a:solidFill>
                <a:effectLst/>
                <a:latin typeface="+mn-lt"/>
                <a:ea typeface="+mn-ea"/>
                <a:cs typeface="+mn-cs"/>
              </a:rPr>
              <a:t>/ˈ</a:t>
            </a:r>
            <a:r>
              <a:rPr lang="en-US" altLang="zh-CN" sz="1200" b="0" i="0" kern="1200" dirty="0" err="1">
                <a:solidFill>
                  <a:schemeClr val="tx1"/>
                </a:solidFill>
                <a:effectLst/>
                <a:latin typeface="+mn-lt"/>
                <a:ea typeface="+mn-ea"/>
                <a:cs typeface="+mn-cs"/>
              </a:rPr>
              <a:t>æstərɪsk</a:t>
            </a:r>
            <a:r>
              <a:rPr lang="en-US" altLang="zh-CN" sz="1200" b="0" i="0" kern="1200" dirty="0">
                <a:solidFill>
                  <a:schemeClr val="tx1"/>
                </a:solidFill>
                <a:effectLst/>
                <a:latin typeface="+mn-lt"/>
                <a:ea typeface="+mn-ea"/>
                <a:cs typeface="+mn-cs"/>
              </a:rPr>
              <a:t>/</a:t>
            </a:r>
            <a:endParaRPr lang="en-US" altLang="zh-CN"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a:t>Most softwares in linux are open source. According to build-in software “shell”, we can write codes and realize automatic operation</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a:t>Most softwares in linux are open source. According to build-in software “shell”, we can write codes and realize automatic operation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dolt slash</a:t>
            </a:r>
            <a:endParaRPr lang="zh-CN" altLang="en-US" dirty="0"/>
          </a:p>
        </p:txBody>
      </p:sp>
      <p:sp>
        <p:nvSpPr>
          <p:cNvPr id="4" name="灯片编号占位符 3"/>
          <p:cNvSpPr>
            <a:spLocks noGrp="1"/>
          </p:cNvSpPr>
          <p:nvPr>
            <p:ph type="sldNum" sz="quarter" idx="5"/>
          </p:nvPr>
        </p:nvSpPr>
        <p:spPr/>
        <p:txBody>
          <a:bodyPr/>
          <a:lstStyle/>
          <a:p>
            <a:fld id="{CC240980-6AA2-4F91-B294-9A7298B50F44}" type="slidenum">
              <a:rPr lang="zh-CN" altLang="en-US" smtClean="0"/>
              <a:t>4</a:t>
            </a:fld>
            <a:endParaRPr lang="zh-CN" altLang="en-US"/>
          </a:p>
        </p:txBody>
      </p:sp>
    </p:spTree>
    <p:extLst>
      <p:ext uri="{BB962C8B-B14F-4D97-AF65-F5344CB8AC3E}">
        <p14:creationId xmlns:p14="http://schemas.microsoft.com/office/powerpoint/2010/main" val="3236506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a:t>Most softwares in linux are open source. According to build-in software “shell”, we can write codes and realize automatic operation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a:t>Most softwares in linux are open source. According to build-in software “shell”, we can write codes and realize automatic operation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a:t>Most softwares in linux are open source. According to build-in software “shell”, we can write codes and realize automatic operation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a:t>Most softwares in linux are open source. According to build-in software “shell”, we can write codes and realize automatic operation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a:t>Most softwares in linux are open source. According to build-in software “shell”, we can write codes and realize automatic operation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a:t>Most softwares in linux are open source. According to build-in software “shell”, we can write codes and realize automatic operation</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Master" Target="../slideMasters/slideMaster1.xml"/><Relationship Id="rId5" Type="http://schemas.openxmlformats.org/officeDocument/2006/relationships/tags" Target="../tags/tag12.xml"/><Relationship Id="rId4" Type="http://schemas.openxmlformats.org/officeDocument/2006/relationships/tags" Target="../tags/tag1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5" Type="http://schemas.openxmlformats.org/officeDocument/2006/relationships/slideMaster" Target="../slideMasters/slideMaster1.xml"/><Relationship Id="rId4" Type="http://schemas.openxmlformats.org/officeDocument/2006/relationships/tags" Target="../tags/tag58.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slideMaster" Target="../slideMasters/slideMaster1.xml"/><Relationship Id="rId5" Type="http://schemas.openxmlformats.org/officeDocument/2006/relationships/tags" Target="../tags/tag63.xml"/><Relationship Id="rId4" Type="http://schemas.openxmlformats.org/officeDocument/2006/relationships/tags" Target="../tags/tag6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Master" Target="../slideMasters/slideMaster1.xml"/><Relationship Id="rId5" Type="http://schemas.openxmlformats.org/officeDocument/2006/relationships/tags" Target="../tags/tag17.xml"/><Relationship Id="rId4" Type="http://schemas.openxmlformats.org/officeDocument/2006/relationships/tags" Target="../tags/tag16.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Master" Target="../slideMasters/slideMaster1.xml"/><Relationship Id="rId5" Type="http://schemas.openxmlformats.org/officeDocument/2006/relationships/tags" Target="../tags/tag22.xml"/><Relationship Id="rId4" Type="http://schemas.openxmlformats.org/officeDocument/2006/relationships/tags" Target="../tags/tag2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6.xml"/><Relationship Id="rId3" Type="http://schemas.openxmlformats.org/officeDocument/2006/relationships/tags" Target="../tags/tag31.xml"/><Relationship Id="rId7" Type="http://schemas.openxmlformats.org/officeDocument/2006/relationships/tags" Target="../tags/tag35.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slideMaster" Target="../slideMasters/slideMaster1.xml"/><Relationship Id="rId4" Type="http://schemas.openxmlformats.org/officeDocument/2006/relationships/tags" Target="../tags/tag40.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slideMaster" Target="../slideMasters/slideMaster1.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slideMaster" Target="../slideMasters/slideMaster1.xml"/><Relationship Id="rId5" Type="http://schemas.openxmlformats.org/officeDocument/2006/relationships/tags" Target="../tags/tag54.xml"/><Relationship Id="rId4" Type="http://schemas.openxmlformats.org/officeDocument/2006/relationships/tags" Target="../tags/tag5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gradFill rotWithShape="1">
          <a:gsLst>
            <a:gs pos="0">
              <a:schemeClr val="bg2"/>
            </a:gs>
            <a:gs pos="100000">
              <a:schemeClr val="bg2">
                <a:lumMod val="85000"/>
              </a:schemeClr>
            </a:gs>
          </a:gsLst>
          <a:lin ang="5400000" scaled="0"/>
        </a:gradFill>
        <a:effectLst/>
      </p:bgPr>
    </p:bg>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2026/1/11</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2026/1/11</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2026/1/11</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2026/1/11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2026/1/11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2026/1/11</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2026/1/11</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2026/1/11</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2026/1/11</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330" y="1555115"/>
            <a:ext cx="5233035" cy="4608195"/>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2026/1/11</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2026/1/11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18" Type="http://schemas.openxmlformats.org/officeDocument/2006/relationships/tags" Target="../tags/tag7.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bg2"/>
            </a:gs>
            <a:gs pos="100000">
              <a:schemeClr val="bg2">
                <a:lumMod val="85000"/>
              </a:schemeClr>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t>2026/1/11</a:t>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a:t>
            </a:fld>
            <a:endParaRPr lang="zh-CN" altLang="en-US" dirty="0"/>
          </a:p>
        </p:txBody>
      </p:sp>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tags" Target="../tags/tag79.xml"/><Relationship Id="rId7" Type="http://schemas.openxmlformats.org/officeDocument/2006/relationships/image" Target="../media/image2.png"/><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notesSlide" Target="../notesSlides/notesSlide8.xml"/><Relationship Id="rId5" Type="http://schemas.openxmlformats.org/officeDocument/2006/relationships/slideLayout" Target="../slideLayouts/slideLayout2.xml"/><Relationship Id="rId10" Type="http://schemas.openxmlformats.org/officeDocument/2006/relationships/image" Target="../media/image30.png"/><Relationship Id="rId4" Type="http://schemas.openxmlformats.org/officeDocument/2006/relationships/tags" Target="../tags/tag80.xml"/><Relationship Id="rId9" Type="http://schemas.openxmlformats.org/officeDocument/2006/relationships/image" Target="../media/image29.png"/></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33.png"/><Relationship Id="rId3" Type="http://schemas.openxmlformats.org/officeDocument/2006/relationships/tags" Target="../tags/tag83.xml"/><Relationship Id="rId7" Type="http://schemas.openxmlformats.org/officeDocument/2006/relationships/tags" Target="../tags/tag87.xml"/><Relationship Id="rId12" Type="http://schemas.openxmlformats.org/officeDocument/2006/relationships/image" Target="../media/image32.png"/><Relationship Id="rId2" Type="http://schemas.openxmlformats.org/officeDocument/2006/relationships/tags" Target="../tags/tag82.xml"/><Relationship Id="rId16" Type="http://schemas.openxmlformats.org/officeDocument/2006/relationships/image" Target="../media/image36.png"/><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image" Target="../media/image31.png"/><Relationship Id="rId5" Type="http://schemas.openxmlformats.org/officeDocument/2006/relationships/tags" Target="../tags/tag85.xml"/><Relationship Id="rId15" Type="http://schemas.openxmlformats.org/officeDocument/2006/relationships/image" Target="../media/image35.png"/><Relationship Id="rId10" Type="http://schemas.openxmlformats.org/officeDocument/2006/relationships/image" Target="../media/image2.png"/><Relationship Id="rId4" Type="http://schemas.openxmlformats.org/officeDocument/2006/relationships/tags" Target="../tags/tag84.xml"/><Relationship Id="rId9" Type="http://schemas.openxmlformats.org/officeDocument/2006/relationships/notesSlide" Target="../notesSlides/notesSlide9.xml"/><Relationship Id="rId14" Type="http://schemas.openxmlformats.org/officeDocument/2006/relationships/image" Target="../media/image34.png"/></Relationships>
</file>

<file path=ppt/slides/_rels/slide1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tags" Target="../tags/tag90.xml"/><Relationship Id="rId7" Type="http://schemas.openxmlformats.org/officeDocument/2006/relationships/image" Target="../media/image37.png"/><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image" Target="../media/image2.png"/><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93.xml"/><Relationship Id="rId7" Type="http://schemas.openxmlformats.org/officeDocument/2006/relationships/notesSlide" Target="../notesSlides/notesSlide11.xml"/><Relationship Id="rId12" Type="http://schemas.openxmlformats.org/officeDocument/2006/relationships/image" Target="../media/image42.png"/><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slideLayout" Target="../slideLayouts/slideLayout2.xml"/><Relationship Id="rId11" Type="http://schemas.openxmlformats.org/officeDocument/2006/relationships/image" Target="../media/image41.png"/><Relationship Id="rId5" Type="http://schemas.openxmlformats.org/officeDocument/2006/relationships/tags" Target="../tags/tag95.xml"/><Relationship Id="rId10" Type="http://schemas.openxmlformats.org/officeDocument/2006/relationships/image" Target="../media/image40.png"/><Relationship Id="rId4" Type="http://schemas.openxmlformats.org/officeDocument/2006/relationships/tags" Target="../tags/tag94.xml"/><Relationship Id="rId9" Type="http://schemas.openxmlformats.org/officeDocument/2006/relationships/image" Target="../media/image39.png"/></Relationships>
</file>

<file path=ppt/slides/_rels/slide14.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tags" Target="../tags/tag98.xml"/><Relationship Id="rId7" Type="http://schemas.openxmlformats.org/officeDocument/2006/relationships/image" Target="../media/image43.png"/><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image" Target="../media/image2.png"/><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99.xml"/><Relationship Id="rId5" Type="http://schemas.openxmlformats.org/officeDocument/2006/relationships/image" Target="../media/image45.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tags" Target="../tags/tag102.xml"/><Relationship Id="rId7" Type="http://schemas.openxmlformats.org/officeDocument/2006/relationships/image" Target="../media/image46.png"/><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image" Target="../media/image2.png"/><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tags" Target="../tags/tag105.xml"/><Relationship Id="rId7" Type="http://schemas.openxmlformats.org/officeDocument/2006/relationships/image" Target="../media/image48.png"/><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image" Target="../media/image2.png"/><Relationship Id="rId5" Type="http://schemas.openxmlformats.org/officeDocument/2006/relationships/notesSlide" Target="../notesSlides/notesSlide15.xml"/><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image" Target="../media/image50.png"/><Relationship Id="rId5" Type="http://schemas.openxmlformats.org/officeDocument/2006/relationships/image" Target="../media/image2.png"/><Relationship Id="rId4"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67.xml"/><Relationship Id="rId5" Type="http://schemas.openxmlformats.org/officeDocument/2006/relationships/image" Target="../media/image2.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tags" Target="../tags/tag110.xml"/><Relationship Id="rId7" Type="http://schemas.openxmlformats.org/officeDocument/2006/relationships/image" Target="../media/image53.png"/><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image" Target="../media/image2.png"/><Relationship Id="rId5" Type="http://schemas.openxmlformats.org/officeDocument/2006/relationships/notesSlide" Target="../notesSlides/notesSlide17.xml"/><Relationship Id="rId4" Type="http://schemas.openxmlformats.org/officeDocument/2006/relationships/slideLayout" Target="../slideLayouts/slideLayout2.xml"/><Relationship Id="rId9" Type="http://schemas.openxmlformats.org/officeDocument/2006/relationships/image" Target="../media/image55.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11.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12.xml"/><Relationship Id="rId5" Type="http://schemas.openxmlformats.org/officeDocument/2006/relationships/image" Target="../media/image59.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13.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1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68.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slide" Target="slide19.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4.xml"/><Relationship Id="rId7" Type="http://schemas.openxmlformats.org/officeDocument/2006/relationships/image" Target="../media/image7.svg"/><Relationship Id="rId12" Type="http://schemas.openxmlformats.org/officeDocument/2006/relationships/image" Target="../media/image12.svg"/><Relationship Id="rId2" Type="http://schemas.openxmlformats.org/officeDocument/2006/relationships/slideLayout" Target="../slideLayouts/slideLayout2.xml"/><Relationship Id="rId1" Type="http://schemas.openxmlformats.org/officeDocument/2006/relationships/tags" Target="../tags/tag69.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2.png"/><Relationship Id="rId9" Type="http://schemas.openxmlformats.org/officeDocument/2006/relationships/image" Target="../media/image9.svg"/></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72.xml"/><Relationship Id="rId7" Type="http://schemas.openxmlformats.org/officeDocument/2006/relationships/notesSlide" Target="../notesSlides/notesSlide5.xml"/><Relationship Id="rId12" Type="http://schemas.openxmlformats.org/officeDocument/2006/relationships/image" Target="../media/image16.png"/><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slideLayout" Target="../slideLayouts/slideLayout2.xml"/><Relationship Id="rId11" Type="http://schemas.openxmlformats.org/officeDocument/2006/relationships/image" Target="../media/image15.png"/><Relationship Id="rId5" Type="http://schemas.openxmlformats.org/officeDocument/2006/relationships/tags" Target="../tags/tag74.xml"/><Relationship Id="rId10" Type="http://schemas.openxmlformats.org/officeDocument/2006/relationships/image" Target="../media/image14.png"/><Relationship Id="rId4" Type="http://schemas.openxmlformats.org/officeDocument/2006/relationships/tags" Target="../tags/tag73.xml"/><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1.png"/><Relationship Id="rId3" Type="http://schemas.openxmlformats.org/officeDocument/2006/relationships/notesSlide" Target="../notesSlides/notesSlide6.xml"/><Relationship Id="rId7" Type="http://schemas.openxmlformats.org/officeDocument/2006/relationships/image" Target="../media/image18.svg"/><Relationship Id="rId12" Type="http://schemas.openxmlformats.org/officeDocument/2006/relationships/image" Target="../media/image21.svg"/><Relationship Id="rId2" Type="http://schemas.openxmlformats.org/officeDocument/2006/relationships/slideLayout" Target="../slideLayouts/slideLayout2.xml"/><Relationship Id="rId1" Type="http://schemas.openxmlformats.org/officeDocument/2006/relationships/tags" Target="../tags/tag75.xml"/><Relationship Id="rId6" Type="http://schemas.openxmlformats.org/officeDocument/2006/relationships/image" Target="../media/image17.png"/><Relationship Id="rId11" Type="http://schemas.openxmlformats.org/officeDocument/2006/relationships/image" Target="../media/image20.svg"/><Relationship Id="rId5" Type="http://schemas.openxmlformats.org/officeDocument/2006/relationships/image" Target="../media/image10.svg"/><Relationship Id="rId15" Type="http://schemas.openxmlformats.org/officeDocument/2006/relationships/image" Target="../media/image12.svg"/><Relationship Id="rId10" Type="http://schemas.openxmlformats.org/officeDocument/2006/relationships/image" Target="../media/image7.svg"/><Relationship Id="rId4" Type="http://schemas.openxmlformats.org/officeDocument/2006/relationships/image" Target="../media/image8.png"/><Relationship Id="rId9" Type="http://schemas.openxmlformats.org/officeDocument/2006/relationships/image" Target="../media/image19.svg"/><Relationship Id="rId14" Type="http://schemas.openxmlformats.org/officeDocument/2006/relationships/image" Target="../media/image22.sv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7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p:nvPr/>
        </p:nvPicPr>
        <p:blipFill>
          <a:blip r:embed="rId5">
            <a:alphaModFix amt="72000"/>
          </a:blip>
          <a:stretch>
            <a:fillRect/>
          </a:stretch>
        </p:blipFill>
        <p:spPr>
          <a:xfrm>
            <a:off x="0" y="0"/>
            <a:ext cx="12191365" cy="3759835"/>
          </a:xfrm>
          <a:prstGeom prst="rect">
            <a:avLst/>
          </a:prstGeom>
          <a:effectLst>
            <a:outerShdw blurRad="50800" dist="50800" dir="5400000" algn="ctr" rotWithShape="0">
              <a:srgbClr val="000000">
                <a:alpha val="0"/>
              </a:srgbClr>
            </a:outerShdw>
          </a:effectLst>
        </p:spPr>
      </p:pic>
      <p:sp>
        <p:nvSpPr>
          <p:cNvPr id="2" name="标题 1"/>
          <p:cNvSpPr>
            <a:spLocks noGrp="1"/>
          </p:cNvSpPr>
          <p:nvPr>
            <p:ph type="ctrTitle"/>
            <p:custDataLst>
              <p:tags r:id="rId2"/>
            </p:custDataLst>
          </p:nvPr>
        </p:nvSpPr>
        <p:spPr>
          <a:xfrm>
            <a:off x="1195705" y="2400300"/>
            <a:ext cx="9799320" cy="1165225"/>
          </a:xfrm>
          <a:effectLst>
            <a:outerShdw blurRad="50800" dist="38100" dir="2700000" algn="tl" rotWithShape="0">
              <a:srgbClr val="FAFAFA">
                <a:alpha val="40000"/>
              </a:srgbClr>
            </a:outerShdw>
          </a:effectLst>
        </p:spPr>
        <p:txBody>
          <a:bodyPr/>
          <a:lstStyle/>
          <a:p>
            <a:r>
              <a:rPr lang="en-US" altLang="zh-CN" sz="5400">
                <a:solidFill>
                  <a:schemeClr val="bg1"/>
                </a:solidFill>
                <a:latin typeface="Arial" panose="020B0604020202020204" pitchFamily="34" charset="0"/>
                <a:ea typeface="微软雅黑" panose="020B0503020204020204" charset="-122"/>
              </a:rPr>
              <a:t>Linux Tutorial</a:t>
            </a:r>
          </a:p>
        </p:txBody>
      </p:sp>
      <p:sp>
        <p:nvSpPr>
          <p:cNvPr id="3" name="副标题 2"/>
          <p:cNvSpPr>
            <a:spLocks noGrp="1"/>
          </p:cNvSpPr>
          <p:nvPr>
            <p:ph type="subTitle" idx="1"/>
            <p:custDataLst>
              <p:tags r:id="rId3"/>
            </p:custDataLst>
          </p:nvPr>
        </p:nvSpPr>
        <p:spPr>
          <a:xfrm>
            <a:off x="1820465" y="4058875"/>
            <a:ext cx="9799200" cy="1472400"/>
          </a:xfrm>
        </p:spPr>
        <p:txBody>
          <a:bodyPr>
            <a:normAutofit fontScale="97500" lnSpcReduction="10000"/>
          </a:bodyPr>
          <a:lstStyle/>
          <a:p>
            <a:pPr algn="l" defTabSz="321310">
              <a:defRPr sz="2035"/>
            </a:pPr>
            <a:r>
              <a:rPr lang="en-US" sz="2400" dirty="0">
                <a:solidFill>
                  <a:schemeClr val="tx1"/>
                </a:solidFill>
                <a:sym typeface="+mn-ea"/>
              </a:rPr>
              <a:t>Zhang </a:t>
            </a:r>
            <a:r>
              <a:rPr lang="en-US" sz="2400" dirty="0" err="1">
                <a:solidFill>
                  <a:schemeClr val="tx1"/>
                </a:solidFill>
                <a:sym typeface="+mn-ea"/>
              </a:rPr>
              <a:t>Jinghang</a:t>
            </a:r>
            <a:r>
              <a:rPr lang="en-US" sz="2400" dirty="0">
                <a:solidFill>
                  <a:schemeClr val="tx1"/>
                </a:solidFill>
                <a:sym typeface="+mn-ea"/>
              </a:rPr>
              <a:t> </a:t>
            </a:r>
            <a:endParaRPr sz="2400" dirty="0">
              <a:solidFill>
                <a:schemeClr val="tx1"/>
              </a:solidFill>
              <a:sym typeface="+mn-ea"/>
            </a:endParaRPr>
          </a:p>
          <a:p>
            <a:pPr algn="l" defTabSz="321310">
              <a:defRPr sz="2035"/>
            </a:pPr>
            <a:r>
              <a:rPr sz="2400" dirty="0">
                <a:solidFill>
                  <a:schemeClr val="tx1"/>
                </a:solidFill>
                <a:sym typeface="+mn-ea"/>
              </a:rPr>
              <a:t>Shanghai Ocean University</a:t>
            </a:r>
          </a:p>
          <a:p>
            <a:pPr algn="l" defTabSz="321310">
              <a:defRPr sz="2035"/>
            </a:pPr>
            <a:r>
              <a:rPr lang="en-US" sz="2400" dirty="0">
                <a:solidFill>
                  <a:schemeClr val="tx1"/>
                </a:solidFill>
                <a:sym typeface="+mn-ea"/>
              </a:rPr>
              <a:t>Jan</a:t>
            </a:r>
            <a:r>
              <a:rPr sz="2400" dirty="0">
                <a:solidFill>
                  <a:schemeClr val="tx1"/>
                </a:solidFill>
                <a:sym typeface="+mn-ea"/>
              </a:rPr>
              <a:t> </a:t>
            </a:r>
            <a:r>
              <a:rPr lang="en-GB" dirty="0">
                <a:solidFill>
                  <a:schemeClr val="tx1"/>
                </a:solidFill>
                <a:sym typeface="+mn-ea"/>
              </a:rPr>
              <a:t>11</a:t>
            </a:r>
            <a:r>
              <a:rPr lang="en-GB" altLang="en-US" sz="2400" dirty="0">
                <a:solidFill>
                  <a:schemeClr val="tx1"/>
                </a:solidFill>
                <a:sym typeface="+mn-ea"/>
              </a:rPr>
              <a:t> 2026</a:t>
            </a:r>
            <a:endParaRPr lang="en-US" sz="2400" dirty="0">
              <a:solidFill>
                <a:schemeClr val="tx1"/>
              </a:solidFill>
              <a:sym typeface="+mn-ea"/>
            </a:endParaRPr>
          </a:p>
        </p:txBody>
      </p:sp>
      <p:pic>
        <p:nvPicPr>
          <p:cNvPr id="17" name="图片 16"/>
          <p:cNvPicPr/>
          <p:nvPr/>
        </p:nvPicPr>
        <p:blipFill>
          <a:blip r:embed="rId6"/>
          <a:stretch>
            <a:fillRect/>
          </a:stretch>
        </p:blipFill>
        <p:spPr>
          <a:xfrm>
            <a:off x="524510" y="4058920"/>
            <a:ext cx="995680" cy="1325245"/>
          </a:xfrm>
          <a:prstGeom prst="rect">
            <a:avLst/>
          </a:prstGeom>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35710" y="466725"/>
            <a:ext cx="7464425" cy="1064895"/>
          </a:xfrm>
        </p:spPr>
        <p:txBody>
          <a:bodyPr>
            <a:noAutofit/>
          </a:bodyPr>
          <a:lstStyle/>
          <a:p>
            <a:r>
              <a:rPr lang="en-US" altLang="zh-CN" sz="4000">
                <a:latin typeface="Times New Roman" panose="02020603050405020304" charset="0"/>
                <a:cs typeface="Times New Roman" panose="02020603050405020304" charset="0"/>
                <a:sym typeface="+mn-ea"/>
              </a:rPr>
              <a:t>Creating and editing directories and files</a:t>
            </a:r>
            <a:endParaRPr lang="en-US" altLang="zh-CN" sz="4000">
              <a:latin typeface="Times New Roman" panose="02020603050405020304" charset="0"/>
              <a:ea typeface="微软雅黑" panose="020B0503020204020204" charset="-122"/>
              <a:cs typeface="Times New Roman" panose="02020603050405020304" charset="0"/>
              <a:sym typeface="+mn-ea"/>
            </a:endParaRPr>
          </a:p>
        </p:txBody>
      </p:sp>
      <p:pic>
        <p:nvPicPr>
          <p:cNvPr id="3" name="图片 2"/>
          <p:cNvPicPr/>
          <p:nvPr/>
        </p:nvPicPr>
        <p:blipFill>
          <a:blip r:embed="rId7"/>
          <a:stretch>
            <a:fillRect/>
          </a:stretch>
        </p:blipFill>
        <p:spPr>
          <a:xfrm>
            <a:off x="331470" y="388620"/>
            <a:ext cx="995680" cy="1325245"/>
          </a:xfrm>
          <a:prstGeom prst="rect">
            <a:avLst/>
          </a:prstGeom>
        </p:spPr>
      </p:pic>
      <p:sp>
        <p:nvSpPr>
          <p:cNvPr id="4" name="内容占位符 3"/>
          <p:cNvSpPr>
            <a:spLocks noGrp="1"/>
          </p:cNvSpPr>
          <p:nvPr>
            <p:ph idx="1"/>
          </p:nvPr>
        </p:nvSpPr>
        <p:spPr>
          <a:xfrm>
            <a:off x="398145" y="1910080"/>
            <a:ext cx="5977890" cy="4759325"/>
          </a:xfrm>
        </p:spPr>
        <p:txBody>
          <a:bodyPr>
            <a:normAutofit fontScale="97500"/>
          </a:bodyPr>
          <a:lstStyle/>
          <a:p>
            <a:pPr>
              <a:lnSpc>
                <a:spcPct val="100000"/>
              </a:lnSpc>
            </a:pPr>
            <a:r>
              <a:rPr lang="en-US" altLang="zh-CN" b="1">
                <a:solidFill>
                  <a:schemeClr val="tx1"/>
                </a:solidFill>
              </a:rPr>
              <a:t>mkdir - make directory</a:t>
            </a:r>
          </a:p>
          <a:p>
            <a:pPr marL="0" indent="0">
              <a:lnSpc>
                <a:spcPct val="100000"/>
              </a:lnSpc>
              <a:buFont typeface="Wingdings" panose="05000000000000000000" charset="0"/>
              <a:buNone/>
            </a:pPr>
            <a:r>
              <a:rPr lang="en-US" altLang="zh-CN" dirty="0">
                <a:solidFill>
                  <a:schemeClr val="accent1">
                    <a:lumMod val="75000"/>
                  </a:schemeClr>
                </a:solidFill>
                <a:sym typeface="+mn-ea"/>
              </a:rPr>
              <a:t># </a:t>
            </a:r>
            <a:r>
              <a:rPr lang="en-US" altLang="zh-CN">
                <a:solidFill>
                  <a:schemeClr val="accent1">
                    <a:lumMod val="75000"/>
                  </a:schemeClr>
                </a:solidFill>
                <a:sym typeface="+mn-ea"/>
              </a:rPr>
              <a:t>generate a fold named “workshop”</a:t>
            </a:r>
            <a:endParaRPr lang="en-US" altLang="zh-CN" dirty="0">
              <a:solidFill>
                <a:schemeClr val="accent1">
                  <a:lumMod val="75000"/>
                </a:schemeClr>
              </a:solidFill>
              <a:sym typeface="+mn-ea"/>
            </a:endParaRPr>
          </a:p>
          <a:p>
            <a:pPr>
              <a:lnSpc>
                <a:spcPct val="100000"/>
              </a:lnSpc>
              <a:buFont typeface="Wingdings" panose="05000000000000000000" charset="0"/>
              <a:buChar char="Ø"/>
            </a:pPr>
            <a:r>
              <a:rPr lang="en-US" altLang="zh-CN" dirty="0">
                <a:sym typeface="+mn-ea"/>
              </a:rPr>
              <a:t> $</a:t>
            </a:r>
            <a:r>
              <a:rPr lang="en-US" altLang="zh-CN">
                <a:sym typeface="+mn-ea"/>
              </a:rPr>
              <a:t>mkdir workshop</a:t>
            </a:r>
            <a:r>
              <a:rPr lang="en-US" altLang="zh-CN" dirty="0">
                <a:sym typeface="+mn-ea"/>
              </a:rPr>
              <a:t>    </a:t>
            </a:r>
            <a:endParaRPr lang="en-US" altLang="zh-CN" dirty="0">
              <a:solidFill>
                <a:schemeClr val="tx1"/>
              </a:solidFill>
              <a:sym typeface="+mn-ea"/>
            </a:endParaRPr>
          </a:p>
          <a:p>
            <a:pPr marL="0" indent="0">
              <a:lnSpc>
                <a:spcPct val="100000"/>
              </a:lnSpc>
              <a:buNone/>
            </a:pPr>
            <a:endParaRPr lang="en-US" altLang="zh-CN" dirty="0">
              <a:sym typeface="+mn-ea"/>
            </a:endParaRPr>
          </a:p>
          <a:p>
            <a:pPr>
              <a:lnSpc>
                <a:spcPct val="100000"/>
              </a:lnSpc>
            </a:pPr>
            <a:r>
              <a:rPr lang="en-US" altLang="zh-CN" sz="1780" b="1">
                <a:solidFill>
                  <a:schemeClr val="tx1"/>
                </a:solidFill>
                <a:sym typeface="+mn-ea"/>
              </a:rPr>
              <a:t>nano/touch</a:t>
            </a:r>
            <a:endParaRPr lang="en-US" altLang="zh-CN" sz="1780" b="1">
              <a:solidFill>
                <a:schemeClr val="tx1"/>
              </a:solidFill>
            </a:endParaRPr>
          </a:p>
          <a:p>
            <a:pPr marL="0" indent="0">
              <a:lnSpc>
                <a:spcPct val="100000"/>
              </a:lnSpc>
              <a:buFont typeface="Wingdings" panose="05000000000000000000" charset="0"/>
              <a:buNone/>
            </a:pPr>
            <a:r>
              <a:rPr lang="en-US" altLang="zh-CN" sz="1780">
                <a:solidFill>
                  <a:schemeClr val="accent1">
                    <a:lumMod val="75000"/>
                  </a:schemeClr>
                </a:solidFill>
              </a:rPr>
              <a:t>#</a:t>
            </a:r>
            <a:r>
              <a:rPr lang="en-US" altLang="zh-CN" sz="1780">
                <a:sym typeface="+mn-ea"/>
              </a:rPr>
              <a:t> </a:t>
            </a:r>
            <a:r>
              <a:rPr lang="en-US" altLang="zh-CN" sz="1780">
                <a:solidFill>
                  <a:schemeClr val="accent1">
                    <a:lumMod val="75000"/>
                  </a:schemeClr>
                </a:solidFill>
                <a:sym typeface="+mn-ea"/>
              </a:rPr>
              <a:t>create a null file named “workshop”</a:t>
            </a:r>
            <a:endParaRPr lang="en-US" altLang="zh-CN" sz="1780">
              <a:solidFill>
                <a:schemeClr val="accent1">
                  <a:lumMod val="75000"/>
                </a:schemeClr>
              </a:solidFill>
            </a:endParaRPr>
          </a:p>
          <a:p>
            <a:pPr>
              <a:lnSpc>
                <a:spcPct val="100000"/>
              </a:lnSpc>
              <a:buFont typeface="Wingdings" panose="05000000000000000000" charset="0"/>
              <a:buChar char="Ø"/>
            </a:pPr>
            <a:r>
              <a:rPr lang="en-US" altLang="zh-CN" sz="1780">
                <a:sym typeface="+mn-ea"/>
              </a:rPr>
              <a:t> $touch workshop.txt  </a:t>
            </a:r>
          </a:p>
          <a:p>
            <a:pPr>
              <a:lnSpc>
                <a:spcPct val="100000"/>
              </a:lnSpc>
              <a:buFont typeface="Wingdings" panose="05000000000000000000" charset="0"/>
              <a:buChar char="Ø"/>
            </a:pPr>
            <a:r>
              <a:rPr lang="en-US" altLang="zh-CN" sz="1780">
                <a:sym typeface="+mn-ea"/>
              </a:rPr>
              <a:t> $nano workshop.txt  </a:t>
            </a:r>
            <a:endParaRPr lang="en-US" altLang="zh-CN" sz="1780"/>
          </a:p>
          <a:p>
            <a:pPr marL="0" indent="0">
              <a:lnSpc>
                <a:spcPct val="100000"/>
              </a:lnSpc>
              <a:buNone/>
            </a:pPr>
            <a:endParaRPr lang="en-US" altLang="zh-CN">
              <a:solidFill>
                <a:schemeClr val="tx1"/>
              </a:solidFill>
            </a:endParaRPr>
          </a:p>
          <a:p>
            <a:pPr>
              <a:lnSpc>
                <a:spcPct val="100000"/>
              </a:lnSpc>
            </a:pPr>
            <a:r>
              <a:rPr lang="en-US" altLang="zh-CN" b="1">
                <a:solidFill>
                  <a:schemeClr val="tx1"/>
                </a:solidFill>
                <a:sym typeface="+mn-ea"/>
              </a:rPr>
              <a:t>rm - remove</a:t>
            </a:r>
          </a:p>
          <a:p>
            <a:pPr marL="0" indent="0">
              <a:lnSpc>
                <a:spcPct val="100000"/>
              </a:lnSpc>
              <a:buFont typeface="Wingdings" panose="05000000000000000000" charset="0"/>
              <a:buNone/>
            </a:pPr>
            <a:r>
              <a:rPr lang="en-US" altLang="zh-CN">
                <a:solidFill>
                  <a:schemeClr val="accent1">
                    <a:lumMod val="75000"/>
                  </a:schemeClr>
                </a:solidFill>
                <a:sym typeface="+mn-ea"/>
              </a:rPr>
              <a:t>#delete fold “workshop” </a:t>
            </a:r>
          </a:p>
          <a:p>
            <a:pPr>
              <a:lnSpc>
                <a:spcPct val="100000"/>
              </a:lnSpc>
              <a:buFont typeface="Wingdings" panose="05000000000000000000" charset="0"/>
              <a:buChar char="Ø"/>
            </a:pPr>
            <a:r>
              <a:rPr lang="en-US" altLang="zh-CN"/>
              <a:t> </a:t>
            </a:r>
            <a:r>
              <a:rPr lang="en-US" altLang="zh-CN">
                <a:sym typeface="+mn-ea"/>
              </a:rPr>
              <a:t>$rm -r workshop</a:t>
            </a:r>
            <a:r>
              <a:rPr lang="en-US" altLang="zh-CN"/>
              <a:t>  </a:t>
            </a:r>
          </a:p>
        </p:txBody>
      </p:sp>
      <p:pic>
        <p:nvPicPr>
          <p:cNvPr id="8" name="图片 7"/>
          <p:cNvPicPr>
            <a:picLocks noChangeAspect="1"/>
          </p:cNvPicPr>
          <p:nvPr>
            <p:custDataLst>
              <p:tags r:id="rId2"/>
            </p:custDataLst>
          </p:nvPr>
        </p:nvPicPr>
        <p:blipFill>
          <a:blip r:embed="rId8"/>
          <a:stretch>
            <a:fillRect/>
          </a:stretch>
        </p:blipFill>
        <p:spPr>
          <a:xfrm>
            <a:off x="5841365" y="1910080"/>
            <a:ext cx="5432425" cy="937260"/>
          </a:xfrm>
          <a:prstGeom prst="rect">
            <a:avLst/>
          </a:prstGeom>
        </p:spPr>
      </p:pic>
      <p:pic>
        <p:nvPicPr>
          <p:cNvPr id="9" name="图片 8"/>
          <p:cNvPicPr>
            <a:picLocks noChangeAspect="1"/>
          </p:cNvPicPr>
          <p:nvPr>
            <p:custDataLst>
              <p:tags r:id="rId3"/>
            </p:custDataLst>
          </p:nvPr>
        </p:nvPicPr>
        <p:blipFill>
          <a:blip r:embed="rId9"/>
          <a:stretch>
            <a:fillRect/>
          </a:stretch>
        </p:blipFill>
        <p:spPr>
          <a:xfrm>
            <a:off x="5833110" y="3486150"/>
            <a:ext cx="5440680" cy="878840"/>
          </a:xfrm>
          <a:prstGeom prst="rect">
            <a:avLst/>
          </a:prstGeom>
        </p:spPr>
      </p:pic>
      <p:pic>
        <p:nvPicPr>
          <p:cNvPr id="11" name="图片 10"/>
          <p:cNvPicPr>
            <a:picLocks noChangeAspect="1"/>
          </p:cNvPicPr>
          <p:nvPr>
            <p:custDataLst>
              <p:tags r:id="rId4"/>
            </p:custDataLst>
          </p:nvPr>
        </p:nvPicPr>
        <p:blipFill>
          <a:blip r:embed="rId10"/>
          <a:stretch>
            <a:fillRect/>
          </a:stretch>
        </p:blipFill>
        <p:spPr>
          <a:xfrm>
            <a:off x="5833110" y="4973955"/>
            <a:ext cx="5413375" cy="744855"/>
          </a:xfrm>
          <a:prstGeom prst="rect">
            <a:avLst/>
          </a:prstGeom>
        </p:spPr>
      </p:pic>
      <p:sp>
        <p:nvSpPr>
          <p:cNvPr id="13" name="椭圆 12"/>
          <p:cNvSpPr/>
          <p:nvPr/>
        </p:nvSpPr>
        <p:spPr>
          <a:xfrm>
            <a:off x="4784725" y="5396230"/>
            <a:ext cx="7064375" cy="1936115"/>
          </a:xfrm>
          <a:prstGeom prst="ellipse">
            <a:avLst/>
          </a:prstGeom>
          <a:solidFill>
            <a:schemeClr val="accent6">
              <a:lumMod val="20000"/>
              <a:lumOff val="80000"/>
            </a:schemeClr>
          </a:solidFill>
          <a:ln w="12700" cmpd="sng">
            <a:solidFill>
              <a:srgbClr val="FAFAFA"/>
            </a:solidFill>
            <a:prstDash val="solid"/>
          </a:ln>
          <a:effectLst>
            <a:glow>
              <a:srgbClr val="FFFFFF">
                <a:alpha val="95000"/>
              </a:srgbClr>
            </a:glow>
            <a:outerShdw dist="50800" dir="5400000" algn="ctr" rotWithShape="0">
              <a:srgbClr val="000000">
                <a:alpha val="0"/>
              </a:srgbClr>
            </a:outerShdw>
            <a:softEdge rad="431800"/>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lnSpc>
                <a:spcPct val="150000"/>
              </a:lnSpc>
            </a:pPr>
            <a:r>
              <a:rPr lang="en-US" altLang="zh-CN" sz="2000" dirty="0">
                <a:ln w="0"/>
                <a:solidFill>
                  <a:schemeClr val="tx1"/>
                </a:solidFill>
                <a:effectLst>
                  <a:outerShdw blurRad="38100" dist="19050" dir="2700000" algn="tl" rotWithShape="0">
                    <a:schemeClr val="dk1">
                      <a:alpha val="40000"/>
                    </a:schemeClr>
                  </a:outerShdw>
                </a:effectLst>
                <a:sym typeface="+mn-ea"/>
              </a:rPr>
              <a:t>Tip: </a:t>
            </a:r>
            <a:r>
              <a:rPr lang="en-US" altLang="zh-CN" sz="1600">
                <a:solidFill>
                  <a:srgbClr val="FF0000"/>
                </a:solidFill>
                <a:sym typeface="+mn-ea"/>
              </a:rPr>
              <a:t>-r is needed if your object is fold instead of file</a:t>
            </a:r>
            <a:endParaRPr lang="en-US" altLang="zh-CN" sz="1600" b="1">
              <a:solidFill>
                <a:srgbClr val="FF0000"/>
              </a:solidFill>
            </a:endParaRP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35710" y="466725"/>
            <a:ext cx="7464425" cy="1064895"/>
          </a:xfrm>
        </p:spPr>
        <p:txBody>
          <a:bodyPr>
            <a:noAutofit/>
          </a:bodyPr>
          <a:lstStyle/>
          <a:p>
            <a:r>
              <a:rPr lang="en-US" altLang="zh-CN" sz="4000">
                <a:latin typeface="Times New Roman" panose="02020603050405020304" charset="0"/>
                <a:cs typeface="Times New Roman" panose="02020603050405020304" charset="0"/>
                <a:sym typeface="+mn-ea"/>
              </a:rPr>
              <a:t>Creating and editing directories and files</a:t>
            </a:r>
            <a:endParaRPr lang="en-US" altLang="zh-CN" sz="4000">
              <a:latin typeface="Times New Roman" panose="02020603050405020304" charset="0"/>
              <a:ea typeface="微软雅黑" panose="020B0503020204020204" charset="-122"/>
              <a:cs typeface="Times New Roman" panose="02020603050405020304" charset="0"/>
              <a:sym typeface="+mn-ea"/>
            </a:endParaRPr>
          </a:p>
        </p:txBody>
      </p:sp>
      <p:pic>
        <p:nvPicPr>
          <p:cNvPr id="3" name="图片 2"/>
          <p:cNvPicPr/>
          <p:nvPr/>
        </p:nvPicPr>
        <p:blipFill>
          <a:blip r:embed="rId10"/>
          <a:stretch>
            <a:fillRect/>
          </a:stretch>
        </p:blipFill>
        <p:spPr>
          <a:xfrm>
            <a:off x="331470" y="388620"/>
            <a:ext cx="995680" cy="1325245"/>
          </a:xfrm>
          <a:prstGeom prst="rect">
            <a:avLst/>
          </a:prstGeom>
        </p:spPr>
      </p:pic>
      <p:sp>
        <p:nvSpPr>
          <p:cNvPr id="4" name="内容占位符 3"/>
          <p:cNvSpPr>
            <a:spLocks noGrp="1"/>
          </p:cNvSpPr>
          <p:nvPr>
            <p:ph idx="1"/>
          </p:nvPr>
        </p:nvSpPr>
        <p:spPr>
          <a:xfrm>
            <a:off x="398145" y="1910080"/>
            <a:ext cx="5977890" cy="4759325"/>
          </a:xfrm>
        </p:spPr>
        <p:txBody>
          <a:bodyPr>
            <a:normAutofit fontScale="90000" lnSpcReduction="10000"/>
          </a:bodyPr>
          <a:lstStyle/>
          <a:p>
            <a:pPr>
              <a:lnSpc>
                <a:spcPct val="100000"/>
              </a:lnSpc>
            </a:pPr>
            <a:r>
              <a:rPr lang="en-US" altLang="zh-CN" b="1" dirty="0">
                <a:solidFill>
                  <a:schemeClr val="tx1"/>
                </a:solidFill>
              </a:rPr>
              <a:t>mv - move</a:t>
            </a:r>
          </a:p>
          <a:p>
            <a:pPr marL="0" indent="0">
              <a:lnSpc>
                <a:spcPct val="100000"/>
              </a:lnSpc>
              <a:buFont typeface="Wingdings" panose="05000000000000000000" charset="0"/>
              <a:buNone/>
            </a:pPr>
            <a:r>
              <a:rPr lang="en-US" altLang="zh-CN" dirty="0">
                <a:solidFill>
                  <a:schemeClr val="accent1">
                    <a:lumMod val="75000"/>
                  </a:schemeClr>
                </a:solidFill>
                <a:sym typeface="+mn-ea"/>
              </a:rPr>
              <a:t># </a:t>
            </a:r>
            <a:r>
              <a:rPr lang="en-US" altLang="zh-CN" dirty="0">
                <a:solidFill>
                  <a:schemeClr val="accent1">
                    <a:lumMod val="75000"/>
                  </a:schemeClr>
                </a:solidFill>
              </a:rPr>
              <a:t>move * to directory “mv”</a:t>
            </a:r>
          </a:p>
          <a:p>
            <a:pPr marL="0" indent="0">
              <a:lnSpc>
                <a:spcPct val="100000"/>
              </a:lnSpc>
              <a:buFont typeface="Wingdings" panose="05000000000000000000" charset="0"/>
              <a:buNone/>
            </a:pPr>
            <a:r>
              <a:rPr lang="en-US" altLang="zh-CN" dirty="0">
                <a:sym typeface="+mn-ea"/>
              </a:rPr>
              <a:t>$mv * mv/</a:t>
            </a:r>
            <a:endParaRPr lang="en-US" altLang="zh-CN" dirty="0">
              <a:solidFill>
                <a:schemeClr val="accent1">
                  <a:lumMod val="75000"/>
                </a:schemeClr>
              </a:solidFill>
            </a:endParaRPr>
          </a:p>
          <a:p>
            <a:pPr marL="0" indent="0">
              <a:lnSpc>
                <a:spcPct val="100000"/>
              </a:lnSpc>
              <a:buFont typeface="Wingdings" panose="05000000000000000000" charset="0"/>
              <a:buNone/>
            </a:pPr>
            <a:r>
              <a:rPr lang="en-US" altLang="zh-CN" dirty="0">
                <a:solidFill>
                  <a:schemeClr val="accent1">
                    <a:lumMod val="75000"/>
                  </a:schemeClr>
                </a:solidFill>
                <a:sym typeface="+mn-ea"/>
              </a:rPr>
              <a:t>#rename file1 to file2</a:t>
            </a:r>
            <a:endParaRPr lang="en-US" altLang="zh-CN" dirty="0">
              <a:solidFill>
                <a:schemeClr val="accent1">
                  <a:lumMod val="75000"/>
                </a:schemeClr>
              </a:solidFill>
            </a:endParaRPr>
          </a:p>
          <a:p>
            <a:pPr marL="0" indent="0">
              <a:lnSpc>
                <a:spcPct val="100000"/>
              </a:lnSpc>
              <a:buFont typeface="Wingdings" panose="05000000000000000000" charset="0"/>
              <a:buNone/>
            </a:pPr>
            <a:r>
              <a:rPr lang="en-US" altLang="zh-CN" dirty="0">
                <a:sym typeface="+mn-ea"/>
              </a:rPr>
              <a:t>$mv file1 file2 </a:t>
            </a:r>
            <a:endParaRPr lang="en-US" altLang="zh-CN" dirty="0">
              <a:solidFill>
                <a:schemeClr val="tx1"/>
              </a:solidFill>
              <a:sym typeface="+mn-ea"/>
            </a:endParaRPr>
          </a:p>
          <a:p>
            <a:pPr marL="0" indent="0">
              <a:lnSpc>
                <a:spcPct val="100000"/>
              </a:lnSpc>
              <a:buNone/>
            </a:pPr>
            <a:endParaRPr lang="en-US" altLang="zh-CN" dirty="0">
              <a:sym typeface="+mn-ea"/>
            </a:endParaRPr>
          </a:p>
          <a:p>
            <a:pPr>
              <a:lnSpc>
                <a:spcPct val="100000"/>
              </a:lnSpc>
            </a:pPr>
            <a:r>
              <a:rPr lang="en-US" altLang="zh-CN" sz="1780" b="1" dirty="0">
                <a:solidFill>
                  <a:schemeClr val="tx1"/>
                </a:solidFill>
                <a:sym typeface="+mn-ea"/>
              </a:rPr>
              <a:t>cp - copy </a:t>
            </a:r>
            <a:endParaRPr lang="en-US" altLang="zh-CN" sz="1780" b="1" dirty="0">
              <a:solidFill>
                <a:schemeClr val="tx1"/>
              </a:solidFill>
            </a:endParaRPr>
          </a:p>
          <a:p>
            <a:pPr marL="0" indent="0">
              <a:lnSpc>
                <a:spcPct val="100000"/>
              </a:lnSpc>
              <a:buFont typeface="Wingdings" panose="05000000000000000000" charset="0"/>
              <a:buNone/>
            </a:pPr>
            <a:r>
              <a:rPr lang="en-US" altLang="zh-CN" sz="1780" dirty="0">
                <a:solidFill>
                  <a:schemeClr val="accent1">
                    <a:lumMod val="75000"/>
                  </a:schemeClr>
                </a:solidFill>
              </a:rPr>
              <a:t>#</a:t>
            </a:r>
            <a:r>
              <a:rPr lang="en-US" altLang="zh-CN" sz="1780" dirty="0">
                <a:sym typeface="+mn-ea"/>
              </a:rPr>
              <a:t> </a:t>
            </a:r>
            <a:r>
              <a:rPr lang="en-US" altLang="zh-CN" sz="1780" dirty="0">
                <a:solidFill>
                  <a:schemeClr val="accent1">
                    <a:lumMod val="75000"/>
                  </a:schemeClr>
                </a:solidFill>
                <a:sym typeface="+mn-ea"/>
              </a:rPr>
              <a:t>copy * to current path</a:t>
            </a:r>
            <a:endParaRPr lang="en-US" altLang="zh-CN" sz="1780" dirty="0">
              <a:solidFill>
                <a:schemeClr val="accent1">
                  <a:lumMod val="75000"/>
                </a:schemeClr>
              </a:solidFill>
            </a:endParaRPr>
          </a:p>
          <a:p>
            <a:pPr marL="0" indent="0">
              <a:lnSpc>
                <a:spcPct val="100000"/>
              </a:lnSpc>
              <a:buFont typeface="Wingdings" panose="05000000000000000000" charset="0"/>
              <a:buNone/>
            </a:pPr>
            <a:r>
              <a:rPr lang="en-US" altLang="zh-CN" sz="1780" dirty="0">
                <a:sym typeface="+mn-ea"/>
              </a:rPr>
              <a:t>$cp * ./ </a:t>
            </a:r>
          </a:p>
          <a:p>
            <a:pPr>
              <a:lnSpc>
                <a:spcPct val="100000"/>
              </a:lnSpc>
              <a:buFont typeface="Wingdings" panose="05000000000000000000" charset="0"/>
              <a:buChar char="Ø"/>
            </a:pPr>
            <a:endParaRPr lang="en-US" altLang="zh-CN" sz="1780" dirty="0">
              <a:solidFill>
                <a:schemeClr val="tx1"/>
              </a:solidFill>
              <a:sym typeface="+mn-ea"/>
            </a:endParaRPr>
          </a:p>
          <a:p>
            <a:pPr>
              <a:lnSpc>
                <a:spcPct val="100000"/>
              </a:lnSpc>
            </a:pPr>
            <a:r>
              <a:rPr lang="en-US" altLang="zh-CN" b="1" dirty="0">
                <a:solidFill>
                  <a:schemeClr val="tx1"/>
                </a:solidFill>
                <a:sym typeface="+mn-ea"/>
              </a:rPr>
              <a:t>cat - </a:t>
            </a:r>
            <a:r>
              <a:rPr lang="en-US" altLang="en-GB" b="1" dirty="0">
                <a:solidFill>
                  <a:schemeClr val="tx2"/>
                </a:solidFill>
                <a:sym typeface="+mn-ea"/>
              </a:rPr>
              <a:t>concatenate</a:t>
            </a:r>
            <a:endParaRPr lang="en-US" altLang="zh-CN" b="1" dirty="0">
              <a:solidFill>
                <a:schemeClr val="tx1"/>
              </a:solidFill>
            </a:endParaRPr>
          </a:p>
          <a:p>
            <a:pPr marL="0" indent="0">
              <a:lnSpc>
                <a:spcPct val="100000"/>
              </a:lnSpc>
              <a:buFont typeface="Wingdings" panose="05000000000000000000" charset="0"/>
              <a:buNone/>
            </a:pPr>
            <a:r>
              <a:rPr lang="en-US" altLang="zh-CN" dirty="0">
                <a:solidFill>
                  <a:schemeClr val="accent1">
                    <a:lumMod val="75000"/>
                  </a:schemeClr>
                </a:solidFill>
                <a:sym typeface="+mn-ea"/>
              </a:rPr>
              <a:t># </a:t>
            </a:r>
            <a:r>
              <a:rPr lang="en-US" altLang="en-GB" dirty="0">
                <a:solidFill>
                  <a:schemeClr val="accent1">
                    <a:lumMod val="75000"/>
                  </a:schemeClr>
                </a:solidFill>
                <a:sym typeface="+mn-ea"/>
              </a:rPr>
              <a:t>integrate the content of “file1” into “file2”</a:t>
            </a:r>
            <a:endParaRPr lang="en-US" altLang="en-GB" dirty="0"/>
          </a:p>
          <a:p>
            <a:pPr marL="0" indent="0">
              <a:lnSpc>
                <a:spcPct val="100000"/>
              </a:lnSpc>
              <a:buFont typeface="Wingdings" panose="05000000000000000000" charset="0"/>
              <a:buNone/>
            </a:pPr>
            <a:r>
              <a:rPr lang="en-US" altLang="en-GB" dirty="0">
                <a:sym typeface="+mn-ea"/>
              </a:rPr>
              <a:t>$cat file1 &gt;&gt; file2  </a:t>
            </a:r>
            <a:endParaRPr lang="en-US" altLang="zh-CN" dirty="0"/>
          </a:p>
        </p:txBody>
      </p:sp>
      <p:pic>
        <p:nvPicPr>
          <p:cNvPr id="5" name="图片 4"/>
          <p:cNvPicPr>
            <a:picLocks noChangeAspect="1"/>
          </p:cNvPicPr>
          <p:nvPr>
            <p:custDataLst>
              <p:tags r:id="rId2"/>
            </p:custDataLst>
          </p:nvPr>
        </p:nvPicPr>
        <p:blipFill>
          <a:blip r:embed="rId11"/>
          <a:stretch>
            <a:fillRect/>
          </a:stretch>
        </p:blipFill>
        <p:spPr>
          <a:xfrm>
            <a:off x="4046855" y="1854835"/>
            <a:ext cx="3464560" cy="1619885"/>
          </a:xfrm>
          <a:prstGeom prst="rect">
            <a:avLst/>
          </a:prstGeom>
        </p:spPr>
      </p:pic>
      <p:pic>
        <p:nvPicPr>
          <p:cNvPr id="6" name="图片 5"/>
          <p:cNvPicPr>
            <a:picLocks noChangeAspect="1"/>
          </p:cNvPicPr>
          <p:nvPr>
            <p:custDataLst>
              <p:tags r:id="rId3"/>
            </p:custDataLst>
          </p:nvPr>
        </p:nvPicPr>
        <p:blipFill>
          <a:blip r:embed="rId12"/>
          <a:stretch>
            <a:fillRect/>
          </a:stretch>
        </p:blipFill>
        <p:spPr>
          <a:xfrm>
            <a:off x="7866380" y="1854835"/>
            <a:ext cx="4072890" cy="1414780"/>
          </a:xfrm>
          <a:prstGeom prst="rect">
            <a:avLst/>
          </a:prstGeom>
        </p:spPr>
      </p:pic>
      <p:pic>
        <p:nvPicPr>
          <p:cNvPr id="7" name="图片 6"/>
          <p:cNvPicPr>
            <a:picLocks noChangeAspect="1"/>
          </p:cNvPicPr>
          <p:nvPr>
            <p:custDataLst>
              <p:tags r:id="rId4"/>
            </p:custDataLst>
          </p:nvPr>
        </p:nvPicPr>
        <p:blipFill>
          <a:blip r:embed="rId13"/>
          <a:stretch>
            <a:fillRect/>
          </a:stretch>
        </p:blipFill>
        <p:spPr>
          <a:xfrm>
            <a:off x="4046855" y="4187190"/>
            <a:ext cx="3819525" cy="676275"/>
          </a:xfrm>
          <a:prstGeom prst="rect">
            <a:avLst/>
          </a:prstGeom>
        </p:spPr>
      </p:pic>
      <p:pic>
        <p:nvPicPr>
          <p:cNvPr id="10" name="图片 9"/>
          <p:cNvPicPr>
            <a:picLocks noChangeAspect="1"/>
          </p:cNvPicPr>
          <p:nvPr>
            <p:custDataLst>
              <p:tags r:id="rId5"/>
            </p:custDataLst>
          </p:nvPr>
        </p:nvPicPr>
        <p:blipFill>
          <a:blip r:embed="rId14"/>
          <a:stretch>
            <a:fillRect/>
          </a:stretch>
        </p:blipFill>
        <p:spPr>
          <a:xfrm>
            <a:off x="7578725" y="5177790"/>
            <a:ext cx="1162050" cy="704850"/>
          </a:xfrm>
          <a:prstGeom prst="rect">
            <a:avLst/>
          </a:prstGeom>
        </p:spPr>
      </p:pic>
      <p:pic>
        <p:nvPicPr>
          <p:cNvPr id="12" name="图片 11"/>
          <p:cNvPicPr>
            <a:picLocks noChangeAspect="1"/>
          </p:cNvPicPr>
          <p:nvPr>
            <p:custDataLst>
              <p:tags r:id="rId6"/>
            </p:custDataLst>
          </p:nvPr>
        </p:nvPicPr>
        <p:blipFill>
          <a:blip r:embed="rId15"/>
          <a:stretch>
            <a:fillRect/>
          </a:stretch>
        </p:blipFill>
        <p:spPr>
          <a:xfrm>
            <a:off x="5365115" y="5177790"/>
            <a:ext cx="1218565" cy="705485"/>
          </a:xfrm>
          <a:prstGeom prst="rect">
            <a:avLst/>
          </a:prstGeom>
        </p:spPr>
      </p:pic>
      <p:sp>
        <p:nvSpPr>
          <p:cNvPr id="14" name="加号 13"/>
          <p:cNvSpPr/>
          <p:nvPr/>
        </p:nvSpPr>
        <p:spPr>
          <a:xfrm>
            <a:off x="6942455" y="5414010"/>
            <a:ext cx="278130" cy="306705"/>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右箭头 14"/>
          <p:cNvSpPr/>
          <p:nvPr/>
        </p:nvSpPr>
        <p:spPr>
          <a:xfrm>
            <a:off x="9218930" y="5404485"/>
            <a:ext cx="805180" cy="3162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p:cNvPicPr>
            <a:picLocks noChangeAspect="1"/>
          </p:cNvPicPr>
          <p:nvPr>
            <p:custDataLst>
              <p:tags r:id="rId7"/>
            </p:custDataLst>
          </p:nvPr>
        </p:nvPicPr>
        <p:blipFill>
          <a:blip r:embed="rId16"/>
          <a:stretch>
            <a:fillRect/>
          </a:stretch>
        </p:blipFill>
        <p:spPr>
          <a:xfrm>
            <a:off x="10501630" y="5101590"/>
            <a:ext cx="1047750" cy="781050"/>
          </a:xfrm>
          <a:prstGeom prst="rect">
            <a:avLst/>
          </a:prstGeom>
        </p:spPr>
      </p:pic>
      <p:sp>
        <p:nvSpPr>
          <p:cNvPr id="17" name="文本框 16"/>
          <p:cNvSpPr txBox="1"/>
          <p:nvPr/>
        </p:nvSpPr>
        <p:spPr>
          <a:xfrm>
            <a:off x="9003030" y="5135245"/>
            <a:ext cx="1605280" cy="275590"/>
          </a:xfrm>
          <a:prstGeom prst="rect">
            <a:avLst/>
          </a:prstGeom>
          <a:noFill/>
        </p:spPr>
        <p:txBody>
          <a:bodyPr wrap="square" rtlCol="0">
            <a:spAutoFit/>
          </a:bodyPr>
          <a:lstStyle/>
          <a:p>
            <a:r>
              <a:rPr lang="en-US" altLang="zh-CN" sz="1200"/>
              <a:t>Cat Command</a:t>
            </a:r>
          </a:p>
        </p:txBody>
      </p:sp>
      <p:sp>
        <p:nvSpPr>
          <p:cNvPr id="18" name="椭圆 17"/>
          <p:cNvSpPr/>
          <p:nvPr/>
        </p:nvSpPr>
        <p:spPr>
          <a:xfrm>
            <a:off x="4784725" y="5720715"/>
            <a:ext cx="7064375" cy="1551940"/>
          </a:xfrm>
          <a:prstGeom prst="ellipse">
            <a:avLst/>
          </a:prstGeom>
          <a:solidFill>
            <a:schemeClr val="accent6">
              <a:lumMod val="20000"/>
              <a:lumOff val="80000"/>
            </a:schemeClr>
          </a:solidFill>
          <a:ln w="12700" cmpd="sng">
            <a:solidFill>
              <a:srgbClr val="FAFAFA"/>
            </a:solidFill>
            <a:prstDash val="solid"/>
          </a:ln>
          <a:effectLst>
            <a:glow>
              <a:srgbClr val="FFFFFF">
                <a:alpha val="95000"/>
              </a:srgbClr>
            </a:glow>
            <a:outerShdw dist="50800" dir="5400000" algn="ctr" rotWithShape="0">
              <a:srgbClr val="000000">
                <a:alpha val="0"/>
              </a:srgbClr>
            </a:outerShdw>
            <a:softEdge rad="431800"/>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lnSpc>
                <a:spcPct val="150000"/>
              </a:lnSpc>
            </a:pPr>
            <a:r>
              <a:rPr lang="en-US" altLang="zh-CN" sz="2000" dirty="0">
                <a:ln w="0"/>
                <a:solidFill>
                  <a:schemeClr val="tx1"/>
                </a:solidFill>
                <a:effectLst>
                  <a:outerShdw blurRad="38100" dist="19050" dir="2700000" algn="tl" rotWithShape="0">
                    <a:schemeClr val="dk1">
                      <a:alpha val="40000"/>
                    </a:schemeClr>
                  </a:outerShdw>
                </a:effectLst>
                <a:sym typeface="+mn-ea"/>
              </a:rPr>
              <a:t>Tip: </a:t>
            </a:r>
            <a:r>
              <a:rPr lang="en-US" altLang="zh-CN" sz="1600">
                <a:solidFill>
                  <a:srgbClr val="FF0000"/>
                </a:solidFill>
                <a:sym typeface="+mn-ea"/>
              </a:rPr>
              <a:t>Symbol “&gt;” means overwrite</a:t>
            </a:r>
            <a:endParaRPr lang="en-US" altLang="zh-CN" sz="1600" b="1">
              <a:solidFill>
                <a:srgbClr val="FF0000"/>
              </a:solidFill>
              <a:sym typeface="+mn-ea"/>
            </a:endParaRP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35710" y="466725"/>
            <a:ext cx="8313420" cy="1064895"/>
          </a:xfrm>
        </p:spPr>
        <p:txBody>
          <a:bodyPr>
            <a:noAutofit/>
          </a:bodyPr>
          <a:lstStyle/>
          <a:p>
            <a:r>
              <a:rPr lang="en-US" altLang="zh-CN" sz="4000" dirty="0">
                <a:latin typeface="Times New Roman" panose="02020603050405020304" charset="0"/>
                <a:cs typeface="Times New Roman" panose="02020603050405020304" charset="0"/>
              </a:rPr>
              <a:t>Explore file content - </a:t>
            </a:r>
            <a:r>
              <a:rPr lang="en-US" altLang="zh-CN" sz="3200" dirty="0">
                <a:latin typeface="Times New Roman" panose="02020603050405020304" charset="0"/>
                <a:cs typeface="Times New Roman" panose="02020603050405020304" charset="0"/>
              </a:rPr>
              <a:t>vim, sed</a:t>
            </a:r>
          </a:p>
        </p:txBody>
      </p:sp>
      <p:pic>
        <p:nvPicPr>
          <p:cNvPr id="3" name="图片 2"/>
          <p:cNvPicPr/>
          <p:nvPr/>
        </p:nvPicPr>
        <p:blipFill>
          <a:blip r:embed="rId6"/>
          <a:stretch>
            <a:fillRect/>
          </a:stretch>
        </p:blipFill>
        <p:spPr>
          <a:xfrm>
            <a:off x="331470" y="388620"/>
            <a:ext cx="995680" cy="1325245"/>
          </a:xfrm>
          <a:prstGeom prst="rect">
            <a:avLst/>
          </a:prstGeom>
        </p:spPr>
      </p:pic>
      <p:sp>
        <p:nvSpPr>
          <p:cNvPr id="4" name="内容占位符 3"/>
          <p:cNvSpPr>
            <a:spLocks noGrp="1"/>
          </p:cNvSpPr>
          <p:nvPr>
            <p:ph idx="1"/>
          </p:nvPr>
        </p:nvSpPr>
        <p:spPr>
          <a:xfrm>
            <a:off x="398145" y="1910080"/>
            <a:ext cx="5977890" cy="4759325"/>
          </a:xfrm>
        </p:spPr>
        <p:txBody>
          <a:bodyPr>
            <a:normAutofit/>
          </a:bodyPr>
          <a:lstStyle/>
          <a:p>
            <a:pPr>
              <a:lnSpc>
                <a:spcPct val="100000"/>
              </a:lnSpc>
            </a:pPr>
            <a:r>
              <a:rPr lang="en-US" altLang="zh-CN" b="1" dirty="0">
                <a:solidFill>
                  <a:schemeClr val="tx1"/>
                </a:solidFill>
              </a:rPr>
              <a:t>vim</a:t>
            </a:r>
          </a:p>
          <a:p>
            <a:pPr marL="0" indent="0">
              <a:lnSpc>
                <a:spcPct val="100000"/>
              </a:lnSpc>
              <a:buFont typeface="Wingdings" panose="05000000000000000000" charset="0"/>
              <a:buNone/>
            </a:pPr>
            <a:r>
              <a:rPr lang="en-US" altLang="zh-CN" sz="1600" dirty="0">
                <a:solidFill>
                  <a:schemeClr val="accent1">
                    <a:lumMod val="75000"/>
                  </a:schemeClr>
                </a:solidFill>
                <a:sym typeface="+mn-ea"/>
              </a:rPr>
              <a:t>#enter visual mode in “workshop.txt”</a:t>
            </a:r>
          </a:p>
          <a:p>
            <a:pPr marL="0" indent="0">
              <a:lnSpc>
                <a:spcPct val="100000"/>
              </a:lnSpc>
              <a:buFont typeface="Wingdings" panose="05000000000000000000" charset="0"/>
              <a:buNone/>
            </a:pPr>
            <a:r>
              <a:rPr lang="en-US" altLang="zh-CN" sz="1600" dirty="0">
                <a:sym typeface="+mn-ea"/>
              </a:rPr>
              <a:t>$vim workshop.txt</a:t>
            </a:r>
          </a:p>
          <a:p>
            <a:pPr marL="0" indent="0">
              <a:lnSpc>
                <a:spcPct val="100000"/>
              </a:lnSpc>
              <a:buFont typeface="Wingdings" panose="05000000000000000000" charset="0"/>
              <a:buNone/>
            </a:pPr>
            <a:endParaRPr lang="en-US" altLang="zh-CN" dirty="0">
              <a:sym typeface="+mn-ea"/>
            </a:endParaRPr>
          </a:p>
          <a:p>
            <a:pPr>
              <a:lnSpc>
                <a:spcPct val="100000"/>
              </a:lnSpc>
            </a:pPr>
            <a:r>
              <a:rPr lang="en-US" altLang="zh-CN" sz="1780" b="1" dirty="0">
                <a:solidFill>
                  <a:schemeClr val="tx1"/>
                </a:solidFill>
                <a:sym typeface="+mn-ea"/>
              </a:rPr>
              <a:t>sed </a:t>
            </a:r>
          </a:p>
          <a:p>
            <a:pPr marL="0" indent="0">
              <a:lnSpc>
                <a:spcPct val="100000"/>
              </a:lnSpc>
              <a:buNone/>
            </a:pPr>
            <a:r>
              <a:rPr lang="en-US" altLang="zh-CN" sz="1600" dirty="0">
                <a:solidFill>
                  <a:schemeClr val="accent1">
                    <a:lumMod val="75000"/>
                  </a:schemeClr>
                </a:solidFill>
              </a:rPr>
              <a:t>#</a:t>
            </a:r>
            <a:r>
              <a:rPr lang="en-US" altLang="zh-CN" sz="1600" dirty="0">
                <a:sym typeface="+mn-ea"/>
              </a:rPr>
              <a:t> </a:t>
            </a:r>
            <a:r>
              <a:rPr lang="en-US" altLang="zh-CN" sz="1600" dirty="0">
                <a:solidFill>
                  <a:schemeClr val="accent1">
                    <a:lumMod val="75000"/>
                  </a:schemeClr>
                </a:solidFill>
                <a:sym typeface="+mn-ea"/>
              </a:rPr>
              <a:t>replace all “species” in files into “</a:t>
            </a:r>
            <a:r>
              <a:rPr lang="en-US" altLang="zh-CN" sz="1600" dirty="0" err="1">
                <a:solidFill>
                  <a:schemeClr val="accent1">
                    <a:lumMod val="75000"/>
                  </a:schemeClr>
                </a:solidFill>
                <a:sym typeface="+mn-ea"/>
              </a:rPr>
              <a:t>sp</a:t>
            </a:r>
            <a:r>
              <a:rPr lang="en-US" altLang="zh-CN" sz="1600" dirty="0">
                <a:solidFill>
                  <a:schemeClr val="accent1">
                    <a:lumMod val="75000"/>
                  </a:schemeClr>
                </a:solidFill>
                <a:sym typeface="+mn-ea"/>
              </a:rPr>
              <a:t>”</a:t>
            </a:r>
            <a:endParaRPr lang="en-US" altLang="zh-CN" sz="1600" dirty="0"/>
          </a:p>
          <a:p>
            <a:pPr marL="0" indent="0">
              <a:lnSpc>
                <a:spcPct val="100000"/>
              </a:lnSpc>
              <a:buFont typeface="Wingdings" panose="05000000000000000000" charset="0"/>
              <a:buNone/>
            </a:pPr>
            <a:r>
              <a:rPr lang="en-US" altLang="zh-CN" sz="1600" dirty="0">
                <a:sym typeface="+mn-ea"/>
              </a:rPr>
              <a:t>$sed ‘s/species/</a:t>
            </a:r>
            <a:r>
              <a:rPr lang="en-US" altLang="zh-CN" sz="1600" dirty="0" err="1">
                <a:sym typeface="+mn-ea"/>
              </a:rPr>
              <a:t>sp</a:t>
            </a:r>
            <a:r>
              <a:rPr lang="en-US" altLang="zh-CN" sz="1600" dirty="0">
                <a:sym typeface="+mn-ea"/>
              </a:rPr>
              <a:t>/g’ tax.txt &gt; newTax.txt </a:t>
            </a:r>
            <a:endParaRPr lang="en-US" altLang="zh-CN" sz="1600" dirty="0">
              <a:solidFill>
                <a:schemeClr val="tx1"/>
              </a:solidFill>
            </a:endParaRPr>
          </a:p>
          <a:p>
            <a:pPr marL="0" indent="0">
              <a:lnSpc>
                <a:spcPct val="100000"/>
              </a:lnSpc>
              <a:buNone/>
            </a:pPr>
            <a:r>
              <a:rPr lang="en-US" altLang="zh-CN" dirty="0"/>
              <a:t> </a:t>
            </a:r>
          </a:p>
        </p:txBody>
      </p:sp>
      <p:pic>
        <p:nvPicPr>
          <p:cNvPr id="13" name="图片 12"/>
          <p:cNvPicPr>
            <a:picLocks noChangeAspect="1"/>
          </p:cNvPicPr>
          <p:nvPr>
            <p:custDataLst>
              <p:tags r:id="rId2"/>
            </p:custDataLst>
          </p:nvPr>
        </p:nvPicPr>
        <p:blipFill>
          <a:blip r:embed="rId7"/>
          <a:srcRect t="1744"/>
          <a:stretch>
            <a:fillRect/>
          </a:stretch>
        </p:blipFill>
        <p:spPr>
          <a:xfrm>
            <a:off x="4664075" y="1440815"/>
            <a:ext cx="2733040" cy="2111375"/>
          </a:xfrm>
          <a:prstGeom prst="rect">
            <a:avLst/>
          </a:prstGeom>
        </p:spPr>
      </p:pic>
      <p:pic>
        <p:nvPicPr>
          <p:cNvPr id="14" name="图片 13"/>
          <p:cNvPicPr>
            <a:picLocks noChangeAspect="1"/>
          </p:cNvPicPr>
          <p:nvPr>
            <p:custDataLst>
              <p:tags r:id="rId3"/>
            </p:custDataLst>
          </p:nvPr>
        </p:nvPicPr>
        <p:blipFill>
          <a:blip r:embed="rId8"/>
          <a:stretch>
            <a:fillRect/>
          </a:stretch>
        </p:blipFill>
        <p:spPr>
          <a:xfrm>
            <a:off x="8602345" y="1531620"/>
            <a:ext cx="3458845" cy="1929130"/>
          </a:xfrm>
          <a:prstGeom prst="rect">
            <a:avLst/>
          </a:prstGeom>
        </p:spPr>
      </p:pic>
      <p:sp>
        <p:nvSpPr>
          <p:cNvPr id="17" name="右箭头 16"/>
          <p:cNvSpPr/>
          <p:nvPr/>
        </p:nvSpPr>
        <p:spPr>
          <a:xfrm>
            <a:off x="7447280" y="2448560"/>
            <a:ext cx="992505" cy="36830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7397115" y="1944370"/>
            <a:ext cx="1073785" cy="368300"/>
          </a:xfrm>
          <a:prstGeom prst="rect">
            <a:avLst/>
          </a:prstGeom>
          <a:noFill/>
        </p:spPr>
        <p:txBody>
          <a:bodyPr wrap="square" rtlCol="0">
            <a:spAutoFit/>
          </a:bodyPr>
          <a:lstStyle/>
          <a:p>
            <a:r>
              <a:rPr lang="en-US" altLang="zh-CN"/>
              <a:t>Press “i”</a:t>
            </a:r>
          </a:p>
        </p:txBody>
      </p:sp>
      <p:sp>
        <p:nvSpPr>
          <p:cNvPr id="19" name="文本框 18"/>
          <p:cNvSpPr txBox="1"/>
          <p:nvPr/>
        </p:nvSpPr>
        <p:spPr>
          <a:xfrm>
            <a:off x="6983730" y="3678555"/>
            <a:ext cx="2279015" cy="829945"/>
          </a:xfrm>
          <a:prstGeom prst="rect">
            <a:avLst/>
          </a:prstGeom>
          <a:noFill/>
        </p:spPr>
        <p:txBody>
          <a:bodyPr wrap="square" rtlCol="0" anchor="t">
            <a:spAutoFit/>
          </a:bodyPr>
          <a:lstStyle/>
          <a:p>
            <a:pPr algn="ctr">
              <a:lnSpc>
                <a:spcPct val="100000"/>
              </a:lnSpc>
            </a:pPr>
            <a:r>
              <a:rPr lang="en-US" altLang="zh-CN" sz="1600">
                <a:sym typeface="+mn-ea"/>
              </a:rPr>
              <a:t>enter insert mode</a:t>
            </a:r>
            <a:endParaRPr lang="en-US" altLang="zh-CN" sz="1600"/>
          </a:p>
          <a:p>
            <a:pPr algn="ctr">
              <a:lnSpc>
                <a:spcPct val="100000"/>
              </a:lnSpc>
            </a:pPr>
            <a:r>
              <a:rPr lang="en-US" altLang="zh-CN" sz="1600">
                <a:sym typeface="+mn-ea"/>
              </a:rPr>
              <a:t>and</a:t>
            </a:r>
            <a:endParaRPr lang="en-US" altLang="zh-CN" sz="1600"/>
          </a:p>
          <a:p>
            <a:pPr algn="ctr">
              <a:lnSpc>
                <a:spcPct val="100000"/>
              </a:lnSpc>
            </a:pPr>
            <a:r>
              <a:rPr lang="en-US" altLang="zh-CN" sz="1600">
                <a:sym typeface="+mn-ea"/>
              </a:rPr>
              <a:t> input “workshop”</a:t>
            </a:r>
          </a:p>
        </p:txBody>
      </p:sp>
      <p:sp>
        <p:nvSpPr>
          <p:cNvPr id="20" name="文本框 19"/>
          <p:cNvSpPr txBox="1"/>
          <p:nvPr/>
        </p:nvSpPr>
        <p:spPr>
          <a:xfrm>
            <a:off x="5367655" y="4634865"/>
            <a:ext cx="6096000" cy="645160"/>
          </a:xfrm>
          <a:prstGeom prst="rect">
            <a:avLst/>
          </a:prstGeom>
          <a:noFill/>
        </p:spPr>
        <p:txBody>
          <a:bodyPr wrap="square" rtlCol="0" anchor="t">
            <a:spAutoFit/>
          </a:bodyPr>
          <a:lstStyle/>
          <a:p>
            <a:pPr algn="ctr"/>
            <a:r>
              <a:rPr lang="en-US" altLang="zh-CN">
                <a:sym typeface="+mn-ea"/>
              </a:rPr>
              <a:t>Press “esc” to exit  insert mode and input “:wq” to save the content</a:t>
            </a: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35710" y="466725"/>
            <a:ext cx="7464425" cy="1064895"/>
          </a:xfrm>
        </p:spPr>
        <p:txBody>
          <a:bodyPr>
            <a:noAutofit/>
          </a:bodyPr>
          <a:lstStyle/>
          <a:p>
            <a:r>
              <a:rPr lang="en-US" altLang="zh-CN" sz="4000">
                <a:latin typeface="Times New Roman" panose="02020603050405020304" charset="0"/>
                <a:cs typeface="Times New Roman" panose="02020603050405020304" charset="0"/>
              </a:rPr>
              <a:t>Explore file content</a:t>
            </a:r>
          </a:p>
        </p:txBody>
      </p:sp>
      <p:pic>
        <p:nvPicPr>
          <p:cNvPr id="3" name="图片 2"/>
          <p:cNvPicPr/>
          <p:nvPr/>
        </p:nvPicPr>
        <p:blipFill>
          <a:blip r:embed="rId8"/>
          <a:stretch>
            <a:fillRect/>
          </a:stretch>
        </p:blipFill>
        <p:spPr>
          <a:xfrm>
            <a:off x="331470" y="388620"/>
            <a:ext cx="995680" cy="1325245"/>
          </a:xfrm>
          <a:prstGeom prst="rect">
            <a:avLst/>
          </a:prstGeom>
        </p:spPr>
      </p:pic>
      <p:sp>
        <p:nvSpPr>
          <p:cNvPr id="4" name="内容占位符 3"/>
          <p:cNvSpPr>
            <a:spLocks noGrp="1"/>
          </p:cNvSpPr>
          <p:nvPr>
            <p:ph idx="1"/>
          </p:nvPr>
        </p:nvSpPr>
        <p:spPr>
          <a:xfrm>
            <a:off x="398145" y="1636395"/>
            <a:ext cx="7273925" cy="5151120"/>
          </a:xfrm>
        </p:spPr>
        <p:txBody>
          <a:bodyPr>
            <a:noAutofit/>
          </a:bodyPr>
          <a:lstStyle/>
          <a:p>
            <a:pPr>
              <a:lnSpc>
                <a:spcPct val="100000"/>
              </a:lnSpc>
            </a:pPr>
            <a:r>
              <a:rPr lang="en-US" altLang="zh-CN" sz="1600" b="1" dirty="0">
                <a:solidFill>
                  <a:schemeClr val="tx1"/>
                </a:solidFill>
              </a:rPr>
              <a:t>less</a:t>
            </a:r>
          </a:p>
          <a:p>
            <a:pPr marL="0" indent="0">
              <a:lnSpc>
                <a:spcPct val="100000"/>
              </a:lnSpc>
              <a:buFont typeface="Wingdings" panose="05000000000000000000" charset="0"/>
              <a:buNone/>
            </a:pPr>
            <a:r>
              <a:rPr lang="en-US" altLang="zh-CN" sz="1600" dirty="0">
                <a:solidFill>
                  <a:schemeClr val="accent1">
                    <a:lumMod val="75000"/>
                  </a:schemeClr>
                </a:solidFill>
                <a:sym typeface="+mn-ea"/>
              </a:rPr>
              <a:t># </a:t>
            </a:r>
            <a:r>
              <a:rPr lang="en-US" altLang="zh-CN" sz="1600" dirty="0">
                <a:solidFill>
                  <a:schemeClr val="accent1">
                    <a:lumMod val="75000"/>
                  </a:schemeClr>
                </a:solidFill>
              </a:rPr>
              <a:t>display file1’s contents</a:t>
            </a:r>
          </a:p>
          <a:p>
            <a:pPr marL="0" indent="0">
              <a:lnSpc>
                <a:spcPct val="100000"/>
              </a:lnSpc>
              <a:buFont typeface="Wingdings" panose="05000000000000000000" charset="0"/>
              <a:buNone/>
            </a:pPr>
            <a:r>
              <a:rPr lang="en-US" altLang="zh-CN" sz="1600" dirty="0">
                <a:sym typeface="+mn-ea"/>
              </a:rPr>
              <a:t>$less file1</a:t>
            </a:r>
          </a:p>
          <a:p>
            <a:pPr>
              <a:lnSpc>
                <a:spcPct val="100000"/>
              </a:lnSpc>
            </a:pPr>
            <a:r>
              <a:rPr lang="en-US" altLang="zh-CN" sz="1600" b="1" dirty="0" err="1">
                <a:solidFill>
                  <a:schemeClr val="tx1"/>
                </a:solidFill>
                <a:sym typeface="+mn-ea"/>
              </a:rPr>
              <a:t>wc</a:t>
            </a:r>
            <a:r>
              <a:rPr lang="en-US" altLang="zh-CN" sz="1600" b="1" dirty="0">
                <a:solidFill>
                  <a:schemeClr val="tx1"/>
                </a:solidFill>
                <a:sym typeface="+mn-ea"/>
              </a:rPr>
              <a:t> - </a:t>
            </a:r>
            <a:r>
              <a:rPr lang="en-US" altLang="zh-CN" sz="1600" b="1" dirty="0">
                <a:solidFill>
                  <a:schemeClr val="tx2"/>
                </a:solidFill>
                <a:sym typeface="+mn-ea"/>
              </a:rPr>
              <a:t>word count</a:t>
            </a:r>
            <a:endParaRPr lang="en-US" altLang="zh-CN" sz="1600" b="1" dirty="0">
              <a:solidFill>
                <a:schemeClr val="tx1"/>
              </a:solidFill>
            </a:endParaRPr>
          </a:p>
          <a:p>
            <a:pPr marL="0" indent="0">
              <a:lnSpc>
                <a:spcPct val="100000"/>
              </a:lnSpc>
              <a:buFont typeface="Wingdings" panose="05000000000000000000" charset="0"/>
              <a:buNone/>
            </a:pPr>
            <a:r>
              <a:rPr lang="en-US" altLang="zh-CN" sz="1600" dirty="0">
                <a:solidFill>
                  <a:schemeClr val="accent1">
                    <a:lumMod val="75000"/>
                  </a:schemeClr>
                </a:solidFill>
                <a:sym typeface="+mn-ea"/>
              </a:rPr>
              <a:t>#</a:t>
            </a:r>
            <a:r>
              <a:rPr lang="en-US" altLang="zh-CN" sz="1600" dirty="0">
                <a:sym typeface="+mn-ea"/>
              </a:rPr>
              <a:t> </a:t>
            </a:r>
            <a:r>
              <a:rPr lang="en-US" altLang="zh-CN" sz="1600" dirty="0">
                <a:solidFill>
                  <a:schemeClr val="accent1">
                    <a:lumMod val="75000"/>
                  </a:schemeClr>
                </a:solidFill>
                <a:sym typeface="+mn-ea"/>
              </a:rPr>
              <a:t>print the line numbers, word number, byte number and name of “workshop</a:t>
            </a:r>
            <a:r>
              <a:rPr lang="en-GB" altLang="en-US" sz="1600" dirty="0">
                <a:solidFill>
                  <a:schemeClr val="accent1">
                    <a:lumMod val="75000"/>
                  </a:schemeClr>
                </a:solidFill>
                <a:sym typeface="+mn-ea"/>
              </a:rPr>
              <a:t>.txt</a:t>
            </a:r>
            <a:r>
              <a:rPr lang="en-US" altLang="en-GB" sz="1600" dirty="0">
                <a:solidFill>
                  <a:schemeClr val="accent1">
                    <a:lumMod val="75000"/>
                  </a:schemeClr>
                </a:solidFill>
                <a:sym typeface="+mn-ea"/>
              </a:rPr>
              <a:t>”</a:t>
            </a:r>
            <a:endParaRPr lang="en-US" altLang="zh-CN" sz="1600" dirty="0">
              <a:sym typeface="+mn-ea"/>
            </a:endParaRPr>
          </a:p>
          <a:p>
            <a:pPr marL="0" indent="0">
              <a:lnSpc>
                <a:spcPct val="100000"/>
              </a:lnSpc>
              <a:buFont typeface="Wingdings" panose="05000000000000000000" charset="0"/>
              <a:buNone/>
            </a:pPr>
            <a:r>
              <a:rPr lang="en-US" altLang="zh-CN" sz="1600" dirty="0">
                <a:sym typeface="+mn-ea"/>
              </a:rPr>
              <a:t>$</a:t>
            </a:r>
            <a:r>
              <a:rPr lang="en-US" altLang="zh-CN" sz="1600" dirty="0" err="1">
                <a:sym typeface="+mn-ea"/>
              </a:rPr>
              <a:t>wc</a:t>
            </a:r>
            <a:r>
              <a:rPr lang="en-US" altLang="zh-CN" sz="1600" dirty="0">
                <a:sym typeface="+mn-ea"/>
              </a:rPr>
              <a:t> workshop.txt</a:t>
            </a:r>
          </a:p>
          <a:p>
            <a:pPr marL="0" indent="0">
              <a:lnSpc>
                <a:spcPct val="100000"/>
              </a:lnSpc>
              <a:buFont typeface="Wingdings" panose="05000000000000000000" charset="0"/>
              <a:buNone/>
            </a:pPr>
            <a:endParaRPr lang="en-US" altLang="zh-CN" sz="1600" dirty="0">
              <a:solidFill>
                <a:schemeClr val="accent1">
                  <a:lumMod val="75000"/>
                </a:schemeClr>
              </a:solidFill>
            </a:endParaRPr>
          </a:p>
          <a:p>
            <a:pPr>
              <a:lnSpc>
                <a:spcPct val="100000"/>
              </a:lnSpc>
            </a:pPr>
            <a:r>
              <a:rPr lang="en-US" altLang="zh-CN" sz="1600" b="1" dirty="0">
                <a:solidFill>
                  <a:schemeClr val="tx1"/>
                </a:solidFill>
                <a:sym typeface="+mn-ea"/>
              </a:rPr>
              <a:t>head </a:t>
            </a:r>
          </a:p>
          <a:p>
            <a:pPr marL="0" indent="0">
              <a:lnSpc>
                <a:spcPct val="100000"/>
              </a:lnSpc>
              <a:buNone/>
            </a:pPr>
            <a:r>
              <a:rPr lang="en-US" altLang="zh-CN" sz="1600" dirty="0">
                <a:solidFill>
                  <a:schemeClr val="accent1">
                    <a:lumMod val="75000"/>
                  </a:schemeClr>
                </a:solidFill>
                <a:sym typeface="+mn-ea"/>
              </a:rPr>
              <a:t># show the first two lines content of file “workshop.txt”</a:t>
            </a:r>
          </a:p>
          <a:p>
            <a:pPr marL="0" indent="0">
              <a:lnSpc>
                <a:spcPct val="100000"/>
              </a:lnSpc>
              <a:buNone/>
            </a:pPr>
            <a:r>
              <a:rPr lang="en-US" altLang="zh-CN" sz="1600" dirty="0">
                <a:sym typeface="+mn-ea"/>
              </a:rPr>
              <a:t>$head -n 2 workshop.txt</a:t>
            </a:r>
          </a:p>
          <a:p>
            <a:pPr>
              <a:lnSpc>
                <a:spcPct val="100000"/>
              </a:lnSpc>
            </a:pPr>
            <a:r>
              <a:rPr lang="en-US" altLang="zh-CN" sz="1600" b="1" dirty="0">
                <a:solidFill>
                  <a:schemeClr val="tx1"/>
                </a:solidFill>
              </a:rPr>
              <a:t>tail</a:t>
            </a:r>
          </a:p>
          <a:p>
            <a:pPr marL="0" indent="0">
              <a:lnSpc>
                <a:spcPct val="100000"/>
              </a:lnSpc>
              <a:buNone/>
            </a:pPr>
            <a:r>
              <a:rPr lang="en-US" altLang="en-GB" sz="1600" dirty="0">
                <a:solidFill>
                  <a:schemeClr val="accent1">
                    <a:lumMod val="75000"/>
                  </a:schemeClr>
                </a:solidFill>
                <a:sym typeface="+mn-ea"/>
              </a:rPr>
              <a:t># show the last two lines content of file “workshop.txt”</a:t>
            </a:r>
          </a:p>
          <a:p>
            <a:pPr marL="0" indent="0">
              <a:lnSpc>
                <a:spcPct val="100000"/>
              </a:lnSpc>
              <a:buNone/>
            </a:pPr>
            <a:r>
              <a:rPr lang="en-US" altLang="zh-CN" sz="1600" dirty="0">
                <a:sym typeface="+mn-ea"/>
              </a:rPr>
              <a:t>$</a:t>
            </a:r>
            <a:r>
              <a:rPr lang="en-GB" altLang="en-US" sz="1600" dirty="0">
                <a:sym typeface="+mn-ea"/>
              </a:rPr>
              <a:t>tail -n 2 workshop.txt </a:t>
            </a:r>
          </a:p>
        </p:txBody>
      </p:sp>
      <p:pic>
        <p:nvPicPr>
          <p:cNvPr id="8" name="图片 7"/>
          <p:cNvPicPr>
            <a:picLocks noChangeAspect="1"/>
          </p:cNvPicPr>
          <p:nvPr>
            <p:custDataLst>
              <p:tags r:id="rId2"/>
            </p:custDataLst>
          </p:nvPr>
        </p:nvPicPr>
        <p:blipFill>
          <a:blip r:embed="rId9"/>
          <a:stretch>
            <a:fillRect/>
          </a:stretch>
        </p:blipFill>
        <p:spPr>
          <a:xfrm>
            <a:off x="7849870" y="2757805"/>
            <a:ext cx="1847215" cy="1075055"/>
          </a:xfrm>
          <a:prstGeom prst="rect">
            <a:avLst/>
          </a:prstGeom>
        </p:spPr>
      </p:pic>
      <p:pic>
        <p:nvPicPr>
          <p:cNvPr id="9" name="图片 8"/>
          <p:cNvPicPr>
            <a:picLocks noChangeAspect="1"/>
          </p:cNvPicPr>
          <p:nvPr>
            <p:custDataLst>
              <p:tags r:id="rId3"/>
            </p:custDataLst>
          </p:nvPr>
        </p:nvPicPr>
        <p:blipFill>
          <a:blip r:embed="rId10"/>
          <a:stretch>
            <a:fillRect/>
          </a:stretch>
        </p:blipFill>
        <p:spPr>
          <a:xfrm>
            <a:off x="7849870" y="4026535"/>
            <a:ext cx="3286125" cy="371475"/>
          </a:xfrm>
          <a:prstGeom prst="rect">
            <a:avLst/>
          </a:prstGeom>
        </p:spPr>
      </p:pic>
      <p:pic>
        <p:nvPicPr>
          <p:cNvPr id="10" name="图片 9"/>
          <p:cNvPicPr>
            <a:picLocks noChangeAspect="1"/>
          </p:cNvPicPr>
          <p:nvPr>
            <p:custDataLst>
              <p:tags r:id="rId4"/>
            </p:custDataLst>
          </p:nvPr>
        </p:nvPicPr>
        <p:blipFill>
          <a:blip r:embed="rId11"/>
          <a:stretch>
            <a:fillRect/>
          </a:stretch>
        </p:blipFill>
        <p:spPr>
          <a:xfrm>
            <a:off x="7849870" y="4689475"/>
            <a:ext cx="4124325" cy="504825"/>
          </a:xfrm>
          <a:prstGeom prst="rect">
            <a:avLst/>
          </a:prstGeom>
        </p:spPr>
      </p:pic>
      <p:pic>
        <p:nvPicPr>
          <p:cNvPr id="11" name="图片 10"/>
          <p:cNvPicPr>
            <a:picLocks noChangeAspect="1"/>
          </p:cNvPicPr>
          <p:nvPr>
            <p:custDataLst>
              <p:tags r:id="rId5"/>
            </p:custDataLst>
          </p:nvPr>
        </p:nvPicPr>
        <p:blipFill>
          <a:blip r:embed="rId12"/>
          <a:stretch>
            <a:fillRect/>
          </a:stretch>
        </p:blipFill>
        <p:spPr>
          <a:xfrm>
            <a:off x="7849870" y="5681345"/>
            <a:ext cx="4067175" cy="514350"/>
          </a:xfrm>
          <a:prstGeom prst="rect">
            <a:avLst/>
          </a:prstGeom>
        </p:spPr>
      </p:pic>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35710" y="466725"/>
            <a:ext cx="5012690" cy="1064895"/>
          </a:xfrm>
        </p:spPr>
        <p:txBody>
          <a:bodyPr>
            <a:noAutofit/>
          </a:bodyPr>
          <a:lstStyle/>
          <a:p>
            <a:r>
              <a:rPr lang="en-US" altLang="zh-CN" sz="4000">
                <a:latin typeface="Times New Roman" panose="02020603050405020304" charset="0"/>
                <a:cs typeface="Times New Roman" panose="02020603050405020304" charset="0"/>
                <a:sym typeface="+mn-ea"/>
              </a:rPr>
              <a:t>Symbolic links</a:t>
            </a:r>
            <a:endParaRPr lang="en-US" altLang="zh-CN" sz="4000">
              <a:latin typeface="Times New Roman" panose="02020603050405020304" charset="0"/>
              <a:cs typeface="Times New Roman" panose="02020603050405020304" charset="0"/>
            </a:endParaRPr>
          </a:p>
        </p:txBody>
      </p:sp>
      <p:pic>
        <p:nvPicPr>
          <p:cNvPr id="3" name="图片 2"/>
          <p:cNvPicPr/>
          <p:nvPr/>
        </p:nvPicPr>
        <p:blipFill>
          <a:blip r:embed="rId6"/>
          <a:stretch>
            <a:fillRect/>
          </a:stretch>
        </p:blipFill>
        <p:spPr>
          <a:xfrm>
            <a:off x="331470" y="388620"/>
            <a:ext cx="995680" cy="1325245"/>
          </a:xfrm>
          <a:prstGeom prst="rect">
            <a:avLst/>
          </a:prstGeom>
        </p:spPr>
      </p:pic>
      <p:sp>
        <p:nvSpPr>
          <p:cNvPr id="4" name="内容占位符 3"/>
          <p:cNvSpPr>
            <a:spLocks noGrp="1"/>
          </p:cNvSpPr>
          <p:nvPr>
            <p:ph idx="1"/>
          </p:nvPr>
        </p:nvSpPr>
        <p:spPr>
          <a:xfrm>
            <a:off x="269875" y="2461260"/>
            <a:ext cx="6316345" cy="5151120"/>
          </a:xfrm>
        </p:spPr>
        <p:txBody>
          <a:bodyPr>
            <a:noAutofit/>
          </a:bodyPr>
          <a:lstStyle/>
          <a:p>
            <a:pPr>
              <a:lnSpc>
                <a:spcPct val="100000"/>
              </a:lnSpc>
            </a:pPr>
            <a:r>
              <a:rPr lang="en-US" altLang="zh-CN" b="1">
                <a:solidFill>
                  <a:schemeClr val="tx1"/>
                </a:solidFill>
              </a:rPr>
              <a:t>ln - link</a:t>
            </a:r>
          </a:p>
          <a:p>
            <a:pPr marL="0" indent="0">
              <a:lnSpc>
                <a:spcPct val="100000"/>
              </a:lnSpc>
              <a:buFont typeface="Wingdings" panose="05000000000000000000" charset="0"/>
              <a:buNone/>
            </a:pPr>
            <a:r>
              <a:rPr lang="en-US" altLang="zh-CN" sz="1600" dirty="0">
                <a:solidFill>
                  <a:schemeClr val="accent1">
                    <a:lumMod val="75000"/>
                  </a:schemeClr>
                </a:solidFill>
                <a:sym typeface="+mn-ea"/>
              </a:rPr>
              <a:t># </a:t>
            </a:r>
            <a:r>
              <a:rPr lang="en-US" altLang="zh-CN" sz="1600">
                <a:solidFill>
                  <a:schemeClr val="accent1">
                    <a:lumMod val="75000"/>
                  </a:schemeClr>
                </a:solidFill>
                <a:sym typeface="+mn-ea"/>
              </a:rPr>
              <a:t>create a hard link for file “LMSE_Workshop.txt” from previous path and name “workshop”</a:t>
            </a:r>
            <a:endParaRPr lang="en-US" altLang="zh-CN" sz="1600">
              <a:solidFill>
                <a:schemeClr val="accent1">
                  <a:lumMod val="75000"/>
                </a:schemeClr>
              </a:solidFill>
            </a:endParaRPr>
          </a:p>
          <a:p>
            <a:pPr marL="0" indent="0">
              <a:lnSpc>
                <a:spcPct val="100000"/>
              </a:lnSpc>
              <a:buFont typeface="Wingdings" panose="05000000000000000000" charset="0"/>
              <a:buNone/>
            </a:pPr>
            <a:r>
              <a:rPr lang="en-US" altLang="zh-CN" sz="1600">
                <a:sym typeface="+mn-ea"/>
              </a:rPr>
              <a:t>$ln ../LMSE_Workshop.txt workshop </a:t>
            </a:r>
          </a:p>
          <a:p>
            <a:pPr marL="0" indent="0">
              <a:lnSpc>
                <a:spcPct val="100000"/>
              </a:lnSpc>
              <a:buFont typeface="Wingdings" panose="05000000000000000000" charset="0"/>
              <a:buNone/>
            </a:pPr>
            <a:endParaRPr lang="en-US" altLang="zh-CN" sz="1600">
              <a:sym typeface="+mn-ea"/>
            </a:endParaRPr>
          </a:p>
          <a:p>
            <a:pPr marL="0" indent="0">
              <a:lnSpc>
                <a:spcPct val="100000"/>
              </a:lnSpc>
              <a:buFont typeface="Wingdings" panose="05000000000000000000" charset="0"/>
              <a:buNone/>
            </a:pPr>
            <a:r>
              <a:rPr lang="en-US" altLang="zh-CN" sz="1600">
                <a:solidFill>
                  <a:schemeClr val="accent1">
                    <a:lumMod val="75000"/>
                  </a:schemeClr>
                </a:solidFill>
                <a:sym typeface="+mn-ea"/>
              </a:rPr>
              <a:t>#create a soft link for file “LMSE_Workshop.txt”</a:t>
            </a:r>
          </a:p>
          <a:p>
            <a:pPr marL="0" indent="0">
              <a:lnSpc>
                <a:spcPct val="100000"/>
              </a:lnSpc>
              <a:buFont typeface="Wingdings" panose="05000000000000000000" charset="0"/>
              <a:buNone/>
            </a:pPr>
            <a:r>
              <a:rPr lang="en-US" altLang="zh-CN" sz="1600">
                <a:sym typeface="+mn-ea"/>
              </a:rPr>
              <a:t>$ln -s ../LMSE_Workshop.txt workshop1</a:t>
            </a:r>
            <a:endParaRPr lang="en-US" altLang="zh-CN" sz="1600">
              <a:solidFill>
                <a:schemeClr val="accent1">
                  <a:lumMod val="75000"/>
                </a:schemeClr>
              </a:solidFill>
            </a:endParaRPr>
          </a:p>
          <a:p>
            <a:pPr marL="0" indent="0">
              <a:lnSpc>
                <a:spcPct val="100000"/>
              </a:lnSpc>
              <a:buNone/>
            </a:pPr>
            <a:endParaRPr lang="en-GB" altLang="en-US" sz="1600">
              <a:sym typeface="+mn-ea"/>
            </a:endParaRPr>
          </a:p>
        </p:txBody>
      </p:sp>
      <p:sp>
        <p:nvSpPr>
          <p:cNvPr id="13" name="椭圆 12"/>
          <p:cNvSpPr/>
          <p:nvPr/>
        </p:nvSpPr>
        <p:spPr>
          <a:xfrm>
            <a:off x="5127625" y="271145"/>
            <a:ext cx="7064375" cy="2795905"/>
          </a:xfrm>
          <a:prstGeom prst="ellipse">
            <a:avLst/>
          </a:prstGeom>
          <a:solidFill>
            <a:schemeClr val="accent6">
              <a:lumMod val="20000"/>
              <a:lumOff val="80000"/>
            </a:schemeClr>
          </a:solidFill>
          <a:ln w="12700" cmpd="sng">
            <a:solidFill>
              <a:srgbClr val="FAFAFA"/>
            </a:solidFill>
            <a:prstDash val="solid"/>
          </a:ln>
          <a:effectLst>
            <a:glow>
              <a:srgbClr val="FFFFFF">
                <a:alpha val="95000"/>
              </a:srgbClr>
            </a:glow>
            <a:outerShdw dist="50800" dir="5400000" algn="ctr" rotWithShape="0">
              <a:srgbClr val="000000">
                <a:alpha val="0"/>
              </a:srgbClr>
            </a:outerShdw>
            <a:softEdge rad="431800"/>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lnSpc>
                <a:spcPct val="150000"/>
              </a:lnSpc>
            </a:pPr>
            <a:r>
              <a:rPr lang="en-US" altLang="zh-CN" sz="2400">
                <a:solidFill>
                  <a:schemeClr val="tx1"/>
                </a:solidFill>
                <a:sym typeface="+mn-ea"/>
              </a:rPr>
              <a:t>Why we need create hard/soft link?</a:t>
            </a:r>
            <a:endParaRPr lang="en-US" altLang="zh-CN" sz="2400">
              <a:solidFill>
                <a:schemeClr val="tx1"/>
              </a:solidFill>
            </a:endParaRPr>
          </a:p>
          <a:p>
            <a:pPr algn="ctr">
              <a:lnSpc>
                <a:spcPct val="150000"/>
              </a:lnSpc>
            </a:pPr>
            <a:r>
              <a:rPr lang="en-US" altLang="zh-CN" sz="2800">
                <a:solidFill>
                  <a:srgbClr val="FF0000"/>
                </a:solidFill>
                <a:sym typeface="+mn-ea"/>
              </a:rPr>
              <a:t>Save space!</a:t>
            </a:r>
            <a:endParaRPr lang="en-US" altLang="zh-CN" sz="2800" b="1">
              <a:solidFill>
                <a:srgbClr val="FF0000"/>
              </a:solidFill>
              <a:sym typeface="+mn-ea"/>
            </a:endParaRPr>
          </a:p>
        </p:txBody>
      </p:sp>
      <p:pic>
        <p:nvPicPr>
          <p:cNvPr id="5" name="图片 4"/>
          <p:cNvPicPr>
            <a:picLocks noChangeAspect="1"/>
          </p:cNvPicPr>
          <p:nvPr>
            <p:custDataLst>
              <p:tags r:id="rId2"/>
            </p:custDataLst>
          </p:nvPr>
        </p:nvPicPr>
        <p:blipFill>
          <a:blip r:embed="rId7"/>
          <a:stretch>
            <a:fillRect/>
          </a:stretch>
        </p:blipFill>
        <p:spPr>
          <a:xfrm>
            <a:off x="6825615" y="3180715"/>
            <a:ext cx="4876800" cy="609600"/>
          </a:xfrm>
          <a:prstGeom prst="rect">
            <a:avLst/>
          </a:prstGeom>
        </p:spPr>
      </p:pic>
      <p:pic>
        <p:nvPicPr>
          <p:cNvPr id="6" name="图片 5"/>
          <p:cNvPicPr>
            <a:picLocks noChangeAspect="1"/>
          </p:cNvPicPr>
          <p:nvPr>
            <p:custDataLst>
              <p:tags r:id="rId3"/>
            </p:custDataLst>
          </p:nvPr>
        </p:nvPicPr>
        <p:blipFill>
          <a:blip r:embed="rId8"/>
          <a:stretch>
            <a:fillRect/>
          </a:stretch>
        </p:blipFill>
        <p:spPr>
          <a:xfrm>
            <a:off x="6825615" y="4516755"/>
            <a:ext cx="4876800" cy="647700"/>
          </a:xfrm>
          <a:prstGeom prst="rect">
            <a:avLst/>
          </a:prstGeom>
        </p:spPr>
      </p:pic>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35710" y="466725"/>
            <a:ext cx="7464425" cy="1064895"/>
          </a:xfrm>
        </p:spPr>
        <p:txBody>
          <a:bodyPr>
            <a:noAutofit/>
          </a:bodyPr>
          <a:lstStyle/>
          <a:p>
            <a:r>
              <a:rPr lang="en-US" altLang="zh-CN" sz="4000">
                <a:latin typeface="微软雅黑" panose="020B0503020204020204" charset="-122"/>
                <a:ea typeface="微软雅黑" panose="020B0503020204020204" charset="-122"/>
                <a:sym typeface="+mn-ea"/>
              </a:rPr>
              <a:t>Compress and Uncompress</a:t>
            </a:r>
            <a:endParaRPr lang="en-US" altLang="zh-CN" sz="4000">
              <a:latin typeface="微软雅黑" panose="020B0503020204020204" charset="-122"/>
              <a:ea typeface="微软雅黑" panose="020B0503020204020204" charset="-122"/>
              <a:cs typeface="Times New Roman" panose="02020603050405020304" charset="0"/>
            </a:endParaRPr>
          </a:p>
        </p:txBody>
      </p:sp>
      <p:pic>
        <p:nvPicPr>
          <p:cNvPr id="3" name="图片 2"/>
          <p:cNvPicPr/>
          <p:nvPr/>
        </p:nvPicPr>
        <p:blipFill>
          <a:blip r:embed="rId4"/>
          <a:stretch>
            <a:fillRect/>
          </a:stretch>
        </p:blipFill>
        <p:spPr>
          <a:xfrm>
            <a:off x="331470" y="388620"/>
            <a:ext cx="995680" cy="1325245"/>
          </a:xfrm>
          <a:prstGeom prst="rect">
            <a:avLst/>
          </a:prstGeom>
        </p:spPr>
      </p:pic>
      <p:sp>
        <p:nvSpPr>
          <p:cNvPr id="4" name="内容占位符 3"/>
          <p:cNvSpPr>
            <a:spLocks noGrp="1"/>
          </p:cNvSpPr>
          <p:nvPr>
            <p:ph idx="1"/>
          </p:nvPr>
        </p:nvSpPr>
        <p:spPr>
          <a:xfrm>
            <a:off x="269875" y="1940560"/>
            <a:ext cx="7741285" cy="5151120"/>
          </a:xfrm>
        </p:spPr>
        <p:txBody>
          <a:bodyPr>
            <a:noAutofit/>
          </a:bodyPr>
          <a:lstStyle/>
          <a:p>
            <a:pPr>
              <a:lnSpc>
                <a:spcPct val="100000"/>
              </a:lnSpc>
            </a:pPr>
            <a:r>
              <a:rPr lang="en-US" altLang="zh-CN" sz="1600" b="1" dirty="0" err="1">
                <a:solidFill>
                  <a:schemeClr val="tx2"/>
                </a:solidFill>
                <a:sym typeface="+mn-ea"/>
              </a:rPr>
              <a:t>gunzip</a:t>
            </a:r>
            <a:endParaRPr lang="en-US" altLang="zh-CN" sz="1600" b="1" dirty="0">
              <a:solidFill>
                <a:schemeClr val="tx2"/>
              </a:solidFill>
            </a:endParaRPr>
          </a:p>
          <a:p>
            <a:pPr marL="0" indent="0">
              <a:lnSpc>
                <a:spcPct val="100000"/>
              </a:lnSpc>
              <a:buNone/>
            </a:pPr>
            <a:r>
              <a:rPr lang="en-US" altLang="zh-CN" sz="1600" dirty="0">
                <a:sym typeface="+mn-ea"/>
              </a:rPr>
              <a:t>  $</a:t>
            </a:r>
            <a:r>
              <a:rPr lang="en-US" altLang="zh-CN" sz="1600" dirty="0" err="1">
                <a:sym typeface="+mn-ea"/>
              </a:rPr>
              <a:t>gunzip</a:t>
            </a:r>
            <a:r>
              <a:rPr lang="en-US" altLang="zh-CN" sz="1600" dirty="0">
                <a:sym typeface="+mn-ea"/>
              </a:rPr>
              <a:t> -c file1.gz   </a:t>
            </a:r>
            <a:r>
              <a:rPr lang="en-US" altLang="zh-CN" sz="1600" dirty="0">
                <a:solidFill>
                  <a:schemeClr val="accent1">
                    <a:lumMod val="75000"/>
                  </a:schemeClr>
                </a:solidFill>
                <a:sym typeface="+mn-ea"/>
              </a:rPr>
              <a:t> 		#uncompress file1</a:t>
            </a:r>
          </a:p>
          <a:p>
            <a:pPr marL="0" indent="0">
              <a:lnSpc>
                <a:spcPct val="100000"/>
              </a:lnSpc>
              <a:buNone/>
            </a:pPr>
            <a:r>
              <a:rPr lang="en-US" altLang="zh-CN" sz="1600" dirty="0">
                <a:sym typeface="+mn-ea"/>
              </a:rPr>
              <a:t>  $</a:t>
            </a:r>
            <a:r>
              <a:rPr lang="en-US" altLang="zh-CN" sz="1600" dirty="0" err="1">
                <a:sym typeface="+mn-ea"/>
              </a:rPr>
              <a:t>gzip</a:t>
            </a:r>
            <a:r>
              <a:rPr lang="en-US" altLang="zh-CN" sz="1600" dirty="0">
                <a:sym typeface="+mn-ea"/>
              </a:rPr>
              <a:t> file1 file1.gz   </a:t>
            </a:r>
            <a:r>
              <a:rPr lang="en-US" altLang="zh-CN" sz="1600" dirty="0">
                <a:solidFill>
                  <a:schemeClr val="accent1">
                    <a:lumMod val="75000"/>
                  </a:schemeClr>
                </a:solidFill>
                <a:sym typeface="+mn-ea"/>
              </a:rPr>
              <a:t> 		#compress file1 into .</a:t>
            </a:r>
            <a:r>
              <a:rPr lang="en-US" altLang="zh-CN" sz="1600" dirty="0" err="1">
                <a:solidFill>
                  <a:schemeClr val="accent1">
                    <a:lumMod val="75000"/>
                  </a:schemeClr>
                </a:solidFill>
                <a:sym typeface="+mn-ea"/>
              </a:rPr>
              <a:t>gz</a:t>
            </a:r>
            <a:r>
              <a:rPr lang="en-US" altLang="zh-CN" sz="1600" dirty="0">
                <a:solidFill>
                  <a:schemeClr val="accent1">
                    <a:lumMod val="75000"/>
                  </a:schemeClr>
                </a:solidFill>
                <a:sym typeface="+mn-ea"/>
              </a:rPr>
              <a:t> format</a:t>
            </a:r>
            <a:endParaRPr lang="en-US" altLang="zh-CN" sz="1600" dirty="0">
              <a:solidFill>
                <a:schemeClr val="accent1">
                  <a:lumMod val="75000"/>
                </a:schemeClr>
              </a:solidFill>
            </a:endParaRPr>
          </a:p>
          <a:p>
            <a:pPr>
              <a:lnSpc>
                <a:spcPct val="100000"/>
              </a:lnSpc>
            </a:pPr>
            <a:r>
              <a:rPr lang="en-US" altLang="zh-CN" sz="1600" b="1" dirty="0">
                <a:solidFill>
                  <a:schemeClr val="tx2"/>
                </a:solidFill>
                <a:sym typeface="+mn-ea"/>
              </a:rPr>
              <a:t>tar</a:t>
            </a:r>
            <a:endParaRPr lang="en-US" altLang="zh-CN" sz="1600" b="1" dirty="0">
              <a:solidFill>
                <a:schemeClr val="tx2"/>
              </a:solidFill>
            </a:endParaRPr>
          </a:p>
          <a:p>
            <a:pPr marL="0" indent="0">
              <a:lnSpc>
                <a:spcPct val="100000"/>
              </a:lnSpc>
              <a:buFont typeface="Wingdings" panose="05000000000000000000" charset="0"/>
              <a:buNone/>
            </a:pPr>
            <a:r>
              <a:rPr lang="en-US" altLang="zh-CN" sz="1600" dirty="0">
                <a:sym typeface="+mn-ea"/>
              </a:rPr>
              <a:t>  $ln ../LMSE_Workshop.txt workshop </a:t>
            </a:r>
          </a:p>
          <a:p>
            <a:pPr marL="0" indent="0">
              <a:lnSpc>
                <a:spcPct val="100000"/>
              </a:lnSpc>
              <a:buNone/>
            </a:pPr>
            <a:r>
              <a:rPr lang="en-US" altLang="zh-CN" sz="1600" dirty="0">
                <a:sym typeface="+mn-ea"/>
              </a:rPr>
              <a:t>  $tar -</a:t>
            </a:r>
            <a:r>
              <a:rPr lang="en-US" altLang="zh-CN" sz="1600" dirty="0" err="1">
                <a:sym typeface="+mn-ea"/>
              </a:rPr>
              <a:t>zxvf</a:t>
            </a:r>
            <a:r>
              <a:rPr lang="en-US" altLang="zh-CN" sz="1600" dirty="0">
                <a:sym typeface="+mn-ea"/>
              </a:rPr>
              <a:t> file1.tar.gz    		</a:t>
            </a:r>
            <a:r>
              <a:rPr lang="en-US" altLang="zh-CN" sz="1600" dirty="0">
                <a:solidFill>
                  <a:schemeClr val="accent1">
                    <a:lumMod val="75000"/>
                  </a:schemeClr>
                </a:solidFill>
                <a:sym typeface="+mn-ea"/>
              </a:rPr>
              <a:t>#uncompress .tar.gz format</a:t>
            </a:r>
            <a:endParaRPr lang="en-US" altLang="zh-CN" sz="1600" dirty="0">
              <a:sym typeface="+mn-ea"/>
            </a:endParaRPr>
          </a:p>
          <a:p>
            <a:pPr marL="0" indent="0">
              <a:lnSpc>
                <a:spcPct val="100000"/>
              </a:lnSpc>
              <a:buNone/>
            </a:pPr>
            <a:r>
              <a:rPr lang="en-US" altLang="zh-CN" sz="1600" dirty="0">
                <a:sym typeface="+mn-ea"/>
              </a:rPr>
              <a:t>  $tar -</a:t>
            </a:r>
            <a:r>
              <a:rPr lang="en-US" altLang="zh-CN" sz="1600" dirty="0" err="1">
                <a:sym typeface="+mn-ea"/>
              </a:rPr>
              <a:t>xvf</a:t>
            </a:r>
            <a:r>
              <a:rPr lang="en-US" altLang="zh-CN" sz="1600" dirty="0">
                <a:sym typeface="+mn-ea"/>
              </a:rPr>
              <a:t> file1.tar    		</a:t>
            </a:r>
            <a:r>
              <a:rPr lang="en-US" altLang="zh-CN" sz="1600" dirty="0">
                <a:solidFill>
                  <a:schemeClr val="accent1">
                    <a:lumMod val="75000"/>
                  </a:schemeClr>
                </a:solidFill>
                <a:sym typeface="+mn-ea"/>
              </a:rPr>
              <a:t>#uncompress .tar format </a:t>
            </a:r>
            <a:endParaRPr lang="en-US" altLang="zh-CN" sz="1600" dirty="0">
              <a:sym typeface="+mn-ea"/>
            </a:endParaRPr>
          </a:p>
          <a:p>
            <a:pPr marL="0" indent="0">
              <a:lnSpc>
                <a:spcPct val="100000"/>
              </a:lnSpc>
              <a:buNone/>
            </a:pPr>
            <a:r>
              <a:rPr lang="en-US" altLang="zh-CN" sz="1600" dirty="0">
                <a:sym typeface="+mn-ea"/>
              </a:rPr>
              <a:t>  $tar -</a:t>
            </a:r>
            <a:r>
              <a:rPr lang="en-US" altLang="zh-CN" sz="1600" dirty="0" err="1">
                <a:sym typeface="+mn-ea"/>
              </a:rPr>
              <a:t>cxvf</a:t>
            </a:r>
            <a:r>
              <a:rPr lang="en-US" altLang="zh-CN" sz="1600" dirty="0">
                <a:sym typeface="+mn-ea"/>
              </a:rPr>
              <a:t> file1.tar.gz file1 	</a:t>
            </a:r>
            <a:r>
              <a:rPr lang="en-US" altLang="zh-CN" sz="1600" dirty="0">
                <a:solidFill>
                  <a:schemeClr val="accent1">
                    <a:lumMod val="75000"/>
                  </a:schemeClr>
                </a:solidFill>
                <a:sym typeface="+mn-ea"/>
              </a:rPr>
              <a:t>#compress file1 into file1.tar.gz</a:t>
            </a:r>
            <a:endParaRPr lang="en-US" altLang="zh-CN" sz="1600" dirty="0"/>
          </a:p>
          <a:p>
            <a:pPr>
              <a:lnSpc>
                <a:spcPct val="100000"/>
              </a:lnSpc>
            </a:pPr>
            <a:r>
              <a:rPr lang="en-US" altLang="zh-CN" sz="1600" b="1" dirty="0" err="1">
                <a:solidFill>
                  <a:schemeClr val="tx2"/>
                </a:solidFill>
                <a:sym typeface="+mn-ea"/>
              </a:rPr>
              <a:t>unrar</a:t>
            </a:r>
            <a:endParaRPr lang="en-US" altLang="zh-CN" sz="1600" b="1" dirty="0">
              <a:solidFill>
                <a:schemeClr val="tx2"/>
              </a:solidFill>
            </a:endParaRPr>
          </a:p>
          <a:p>
            <a:pPr marL="0" indent="0">
              <a:lnSpc>
                <a:spcPct val="100000"/>
              </a:lnSpc>
              <a:buNone/>
            </a:pPr>
            <a:r>
              <a:rPr lang="en-US" altLang="zh-CN" sz="1600" dirty="0">
                <a:sym typeface="+mn-ea"/>
              </a:rPr>
              <a:t>   $</a:t>
            </a:r>
            <a:r>
              <a:rPr lang="en-US" altLang="zh-CN" sz="1600" dirty="0" err="1">
                <a:sym typeface="+mn-ea"/>
              </a:rPr>
              <a:t>unrar</a:t>
            </a:r>
            <a:r>
              <a:rPr lang="en-US" altLang="zh-CN" sz="1600" dirty="0">
                <a:sym typeface="+mn-ea"/>
              </a:rPr>
              <a:t> -e *.</a:t>
            </a:r>
            <a:r>
              <a:rPr lang="en-US" altLang="zh-CN" sz="1600" dirty="0" err="1">
                <a:sym typeface="+mn-ea"/>
              </a:rPr>
              <a:t>rar</a:t>
            </a:r>
            <a:r>
              <a:rPr lang="en-US" altLang="zh-CN" sz="1600" dirty="0">
                <a:sym typeface="+mn-ea"/>
              </a:rPr>
              <a:t>    		</a:t>
            </a:r>
            <a:r>
              <a:rPr lang="en-US" altLang="zh-CN" sz="1600" dirty="0">
                <a:solidFill>
                  <a:schemeClr val="accent1">
                    <a:lumMod val="75000"/>
                  </a:schemeClr>
                </a:solidFill>
                <a:sym typeface="+mn-ea"/>
              </a:rPr>
              <a:t>#uncompress .</a:t>
            </a:r>
            <a:r>
              <a:rPr lang="en-US" altLang="zh-CN" sz="1600" dirty="0" err="1">
                <a:solidFill>
                  <a:schemeClr val="accent1">
                    <a:lumMod val="75000"/>
                  </a:schemeClr>
                </a:solidFill>
                <a:sym typeface="+mn-ea"/>
              </a:rPr>
              <a:t>rar</a:t>
            </a:r>
            <a:r>
              <a:rPr lang="en-US" altLang="zh-CN" sz="1600" dirty="0">
                <a:solidFill>
                  <a:schemeClr val="accent1">
                    <a:lumMod val="75000"/>
                  </a:schemeClr>
                </a:solidFill>
                <a:sym typeface="+mn-ea"/>
              </a:rPr>
              <a:t> format package</a:t>
            </a:r>
            <a:endParaRPr lang="en-US" altLang="zh-CN" sz="1600" dirty="0"/>
          </a:p>
          <a:p>
            <a:pPr>
              <a:lnSpc>
                <a:spcPct val="100000"/>
              </a:lnSpc>
            </a:pPr>
            <a:r>
              <a:rPr lang="en-US" altLang="zh-CN" sz="1600" b="1" dirty="0">
                <a:solidFill>
                  <a:schemeClr val="tx2"/>
                </a:solidFill>
                <a:sym typeface="+mn-ea"/>
              </a:rPr>
              <a:t>unzip</a:t>
            </a:r>
            <a:endParaRPr lang="en-US" altLang="zh-CN" sz="1600" b="1" dirty="0">
              <a:solidFill>
                <a:schemeClr val="tx2"/>
              </a:solidFill>
            </a:endParaRPr>
          </a:p>
          <a:p>
            <a:pPr marL="0" indent="0">
              <a:lnSpc>
                <a:spcPct val="100000"/>
              </a:lnSpc>
              <a:buNone/>
            </a:pPr>
            <a:r>
              <a:rPr lang="en-US" altLang="zh-CN" sz="1600" dirty="0">
                <a:sym typeface="+mn-ea"/>
              </a:rPr>
              <a:t>   $unzip *.zip     		</a:t>
            </a:r>
            <a:r>
              <a:rPr lang="en-US" altLang="zh-CN" sz="1600" dirty="0">
                <a:solidFill>
                  <a:schemeClr val="accent1">
                    <a:lumMod val="75000"/>
                  </a:schemeClr>
                </a:solidFill>
                <a:sym typeface="+mn-ea"/>
              </a:rPr>
              <a:t>#uncompress .zip format package</a:t>
            </a:r>
            <a:r>
              <a:rPr lang="en-US" altLang="zh-CN" sz="1600" dirty="0">
                <a:sym typeface="+mn-ea"/>
              </a:rPr>
              <a:t>  </a:t>
            </a:r>
            <a:endParaRPr lang="en-GB" altLang="en-US" sz="1600" dirty="0">
              <a:sym typeface="+mn-ea"/>
            </a:endParaRPr>
          </a:p>
        </p:txBody>
      </p:sp>
      <p:pic>
        <p:nvPicPr>
          <p:cNvPr id="7" name="图片 6"/>
          <p:cNvPicPr>
            <a:picLocks noChangeAspect="1"/>
          </p:cNvPicPr>
          <p:nvPr/>
        </p:nvPicPr>
        <p:blipFill>
          <a:blip r:embed="rId5"/>
          <a:stretch>
            <a:fillRect/>
          </a:stretch>
        </p:blipFill>
        <p:spPr>
          <a:xfrm>
            <a:off x="7286625" y="3302635"/>
            <a:ext cx="4810760" cy="1035050"/>
          </a:xfrm>
          <a:prstGeom prst="rect">
            <a:avLst/>
          </a:prstGeom>
        </p:spPr>
      </p:pic>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35710" y="466725"/>
            <a:ext cx="9960610" cy="1064895"/>
          </a:xfrm>
        </p:spPr>
        <p:txBody>
          <a:bodyPr>
            <a:noAutofit/>
          </a:bodyPr>
          <a:lstStyle/>
          <a:p>
            <a:r>
              <a:rPr lang="en-US" altLang="zh-CN" sz="4000">
                <a:latin typeface="Times New Roman" panose="02020603050405020304" charset="0"/>
                <a:cs typeface="Times New Roman" panose="02020603050405020304" charset="0"/>
                <a:sym typeface="+mn-ea"/>
              </a:rPr>
              <a:t>Locating softwares/scripts</a:t>
            </a:r>
            <a:endParaRPr lang="en-US" altLang="zh-CN" sz="4000">
              <a:latin typeface="Times New Roman" panose="02020603050405020304" charset="0"/>
              <a:ea typeface="微软雅黑" panose="020B0503020204020204" charset="-122"/>
              <a:cs typeface="Times New Roman" panose="02020603050405020304" charset="0"/>
            </a:endParaRPr>
          </a:p>
        </p:txBody>
      </p:sp>
      <p:pic>
        <p:nvPicPr>
          <p:cNvPr id="3" name="图片 2"/>
          <p:cNvPicPr/>
          <p:nvPr/>
        </p:nvPicPr>
        <p:blipFill>
          <a:blip r:embed="rId6"/>
          <a:stretch>
            <a:fillRect/>
          </a:stretch>
        </p:blipFill>
        <p:spPr>
          <a:xfrm>
            <a:off x="331470" y="388620"/>
            <a:ext cx="995680" cy="1325245"/>
          </a:xfrm>
          <a:prstGeom prst="rect">
            <a:avLst/>
          </a:prstGeom>
        </p:spPr>
      </p:pic>
      <p:sp>
        <p:nvSpPr>
          <p:cNvPr id="4" name="内容占位符 3"/>
          <p:cNvSpPr>
            <a:spLocks noGrp="1"/>
          </p:cNvSpPr>
          <p:nvPr>
            <p:ph idx="1"/>
          </p:nvPr>
        </p:nvSpPr>
        <p:spPr>
          <a:xfrm>
            <a:off x="857955" y="1804725"/>
            <a:ext cx="10969200" cy="4759200"/>
          </a:xfrm>
        </p:spPr>
        <p:txBody>
          <a:bodyPr>
            <a:normAutofit/>
          </a:bodyPr>
          <a:lstStyle/>
          <a:p>
            <a:pPr>
              <a:lnSpc>
                <a:spcPct val="100000"/>
              </a:lnSpc>
            </a:pPr>
            <a:r>
              <a:rPr lang="en-US" altLang="zh-CN" b="1" dirty="0" err="1">
                <a:solidFill>
                  <a:schemeClr val="tx1"/>
                </a:solidFill>
              </a:rPr>
              <a:t>whereis</a:t>
            </a:r>
            <a:r>
              <a:rPr lang="en-US" altLang="zh-CN" dirty="0"/>
              <a:t> </a:t>
            </a:r>
          </a:p>
          <a:p>
            <a:pPr marL="0" indent="0">
              <a:lnSpc>
                <a:spcPct val="100000"/>
              </a:lnSpc>
              <a:buNone/>
            </a:pPr>
            <a:r>
              <a:rPr lang="en-US" altLang="zh-CN" dirty="0">
                <a:solidFill>
                  <a:schemeClr val="accent1">
                    <a:lumMod val="75000"/>
                  </a:schemeClr>
                </a:solidFill>
              </a:rPr>
              <a:t> #looking for python in system</a:t>
            </a:r>
          </a:p>
          <a:p>
            <a:pPr marL="0" indent="0">
              <a:lnSpc>
                <a:spcPct val="100000"/>
              </a:lnSpc>
              <a:buNone/>
            </a:pPr>
            <a:r>
              <a:rPr lang="en-US" altLang="zh-CN" dirty="0">
                <a:sym typeface="+mn-ea"/>
              </a:rPr>
              <a:t> $</a:t>
            </a:r>
            <a:r>
              <a:rPr lang="en-US" altLang="zh-CN" dirty="0" err="1">
                <a:sym typeface="+mn-ea"/>
              </a:rPr>
              <a:t>whereis</a:t>
            </a:r>
            <a:r>
              <a:rPr lang="en-US" altLang="zh-CN" dirty="0">
                <a:sym typeface="+mn-ea"/>
              </a:rPr>
              <a:t> python </a:t>
            </a:r>
            <a:endParaRPr lang="en-US" altLang="zh-CN" dirty="0"/>
          </a:p>
          <a:p>
            <a:pPr marL="0" indent="0">
              <a:lnSpc>
                <a:spcPct val="100000"/>
              </a:lnSpc>
              <a:buNone/>
            </a:pPr>
            <a:endParaRPr lang="en-US" altLang="zh-CN" dirty="0"/>
          </a:p>
          <a:p>
            <a:pPr marL="0" indent="0">
              <a:lnSpc>
                <a:spcPct val="100000"/>
              </a:lnSpc>
              <a:buNone/>
            </a:pPr>
            <a:endParaRPr lang="en-US" altLang="zh-CN" dirty="0"/>
          </a:p>
          <a:p>
            <a:pPr marL="0" indent="0">
              <a:lnSpc>
                <a:spcPct val="100000"/>
              </a:lnSpc>
              <a:buNone/>
            </a:pPr>
            <a:endParaRPr lang="en-US" altLang="zh-CN" dirty="0"/>
          </a:p>
          <a:p>
            <a:pPr>
              <a:lnSpc>
                <a:spcPct val="100000"/>
              </a:lnSpc>
            </a:pPr>
            <a:r>
              <a:rPr lang="en-US" altLang="zh-CN" b="1" dirty="0">
                <a:solidFill>
                  <a:schemeClr val="tx1"/>
                </a:solidFill>
              </a:rPr>
              <a:t>type   </a:t>
            </a:r>
          </a:p>
          <a:p>
            <a:pPr marL="0" indent="0">
              <a:lnSpc>
                <a:spcPct val="100000"/>
              </a:lnSpc>
              <a:buNone/>
            </a:pPr>
            <a:r>
              <a:rPr lang="en-US" altLang="zh-CN" dirty="0">
                <a:solidFill>
                  <a:schemeClr val="accent1">
                    <a:lumMod val="75000"/>
                  </a:schemeClr>
                </a:solidFill>
              </a:rPr>
              <a:t>#type command line also can be used to locate software or command find</a:t>
            </a:r>
          </a:p>
          <a:p>
            <a:pPr marL="0" indent="0">
              <a:lnSpc>
                <a:spcPct val="100000"/>
              </a:lnSpc>
              <a:buNone/>
            </a:pPr>
            <a:r>
              <a:rPr lang="en-US" altLang="zh-CN" dirty="0">
                <a:sym typeface="+mn-ea"/>
              </a:rPr>
              <a:t>$type -a python </a:t>
            </a:r>
            <a:endParaRPr lang="en-US" altLang="zh-CN" dirty="0"/>
          </a:p>
        </p:txBody>
      </p:sp>
      <p:pic>
        <p:nvPicPr>
          <p:cNvPr id="7" name="图片 6"/>
          <p:cNvPicPr>
            <a:picLocks noChangeAspect="1"/>
          </p:cNvPicPr>
          <p:nvPr>
            <p:custDataLst>
              <p:tags r:id="rId2"/>
            </p:custDataLst>
          </p:nvPr>
        </p:nvPicPr>
        <p:blipFill>
          <a:blip r:embed="rId7"/>
          <a:stretch>
            <a:fillRect/>
          </a:stretch>
        </p:blipFill>
        <p:spPr>
          <a:xfrm>
            <a:off x="857885" y="2970530"/>
            <a:ext cx="10633075" cy="1086485"/>
          </a:xfrm>
          <a:prstGeom prst="rect">
            <a:avLst/>
          </a:prstGeom>
        </p:spPr>
      </p:pic>
      <p:pic>
        <p:nvPicPr>
          <p:cNvPr id="9" name="图片 8"/>
          <p:cNvPicPr>
            <a:picLocks noChangeAspect="1"/>
          </p:cNvPicPr>
          <p:nvPr>
            <p:custDataLst>
              <p:tags r:id="rId3"/>
            </p:custDataLst>
          </p:nvPr>
        </p:nvPicPr>
        <p:blipFill>
          <a:blip r:embed="rId8"/>
          <a:stretch>
            <a:fillRect/>
          </a:stretch>
        </p:blipFill>
        <p:spPr>
          <a:xfrm>
            <a:off x="913983" y="5467970"/>
            <a:ext cx="5033645" cy="1186815"/>
          </a:xfrm>
          <a:prstGeom prst="rect">
            <a:avLst/>
          </a:prstGeom>
        </p:spPr>
      </p:pic>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35710" y="466725"/>
            <a:ext cx="9960610" cy="1064895"/>
          </a:xfrm>
        </p:spPr>
        <p:txBody>
          <a:bodyPr>
            <a:noAutofit/>
          </a:bodyPr>
          <a:lstStyle/>
          <a:p>
            <a:r>
              <a:rPr lang="en-US" altLang="zh-CN" sz="4000">
                <a:latin typeface="Times New Roman" panose="02020603050405020304" charset="0"/>
                <a:cs typeface="Times New Roman" panose="02020603050405020304" charset="0"/>
                <a:sym typeface="+mn-ea"/>
              </a:rPr>
              <a:t>Running and monitoring your commands in the background</a:t>
            </a:r>
            <a:endParaRPr lang="en-US" altLang="zh-CN" sz="4000">
              <a:latin typeface="Times New Roman" panose="02020603050405020304" charset="0"/>
              <a:ea typeface="微软雅黑" panose="020B0503020204020204" charset="-122"/>
              <a:cs typeface="Times New Roman" panose="02020603050405020304" charset="0"/>
            </a:endParaRPr>
          </a:p>
        </p:txBody>
      </p:sp>
      <p:pic>
        <p:nvPicPr>
          <p:cNvPr id="3" name="图片 2"/>
          <p:cNvPicPr/>
          <p:nvPr/>
        </p:nvPicPr>
        <p:blipFill>
          <a:blip r:embed="rId6"/>
          <a:stretch>
            <a:fillRect/>
          </a:stretch>
        </p:blipFill>
        <p:spPr>
          <a:xfrm>
            <a:off x="331470" y="388620"/>
            <a:ext cx="995680" cy="1325245"/>
          </a:xfrm>
          <a:prstGeom prst="rect">
            <a:avLst/>
          </a:prstGeom>
        </p:spPr>
      </p:pic>
      <p:sp>
        <p:nvSpPr>
          <p:cNvPr id="4" name="内容占位符 3"/>
          <p:cNvSpPr>
            <a:spLocks noGrp="1"/>
          </p:cNvSpPr>
          <p:nvPr>
            <p:ph idx="1"/>
          </p:nvPr>
        </p:nvSpPr>
        <p:spPr>
          <a:xfrm>
            <a:off x="857955" y="1804725"/>
            <a:ext cx="10969200" cy="4759200"/>
          </a:xfrm>
        </p:spPr>
        <p:txBody>
          <a:bodyPr>
            <a:normAutofit lnSpcReduction="10000"/>
          </a:bodyPr>
          <a:lstStyle/>
          <a:p>
            <a:pPr>
              <a:lnSpc>
                <a:spcPct val="100000"/>
              </a:lnSpc>
            </a:pPr>
            <a:r>
              <a:rPr lang="en-US" altLang="zh-CN" b="1">
                <a:solidFill>
                  <a:schemeClr val="tx1"/>
                </a:solidFill>
              </a:rPr>
              <a:t>nohup</a:t>
            </a:r>
            <a:r>
              <a:rPr lang="en-US" altLang="zh-CN"/>
              <a:t> </a:t>
            </a:r>
          </a:p>
          <a:p>
            <a:pPr marL="0" indent="0">
              <a:lnSpc>
                <a:spcPct val="100000"/>
              </a:lnSpc>
              <a:buNone/>
            </a:pPr>
            <a:r>
              <a:rPr lang="en-US" altLang="zh-CN" sz="1600">
                <a:solidFill>
                  <a:schemeClr val="accent1">
                    <a:lumMod val="75000"/>
                  </a:schemeClr>
                </a:solidFill>
              </a:rPr>
              <a:t> </a:t>
            </a:r>
            <a:r>
              <a:rPr lang="en-US" altLang="zh-CN" sz="1600">
                <a:solidFill>
                  <a:schemeClr val="accent1">
                    <a:lumMod val="75000"/>
                  </a:schemeClr>
                </a:solidFill>
                <a:sym typeface="+mn-ea"/>
              </a:rPr>
              <a:t>#invoke abyss1.3.7 and assemble the genome background</a:t>
            </a:r>
          </a:p>
          <a:p>
            <a:pPr marL="0" indent="0">
              <a:lnSpc>
                <a:spcPct val="100000"/>
              </a:lnSpc>
              <a:buNone/>
            </a:pPr>
            <a:r>
              <a:rPr lang="en-US" altLang="zh-CN">
                <a:sym typeface="+mn-ea"/>
              </a:rPr>
              <a:t> </a:t>
            </a:r>
            <a:r>
              <a:rPr lang="en-US" altLang="zh-CN" sz="1600">
                <a:sym typeface="+mn-ea"/>
              </a:rPr>
              <a:t>$</a:t>
            </a:r>
            <a:r>
              <a:rPr lang="en-US" altLang="zh-CN" sz="1600">
                <a:solidFill>
                  <a:srgbClr val="FF0000"/>
                </a:solidFill>
                <a:sym typeface="+mn-ea"/>
              </a:rPr>
              <a:t>nohup</a:t>
            </a:r>
            <a:r>
              <a:rPr lang="en-US" altLang="zh-CN" sz="1600">
                <a:sym typeface="+mn-ea"/>
              </a:rPr>
              <a:t> /home/software/abyss-1.3.7/ABYSS/ABYSS -o consensus.fa -k 64 reads1.fq\ reads2.fq </a:t>
            </a:r>
            <a:r>
              <a:rPr lang="en-US" altLang="zh-CN" sz="1600">
                <a:solidFill>
                  <a:srgbClr val="FF0000"/>
                </a:solidFill>
                <a:sym typeface="+mn-ea"/>
              </a:rPr>
              <a:t>&amp;</a:t>
            </a:r>
            <a:endParaRPr lang="en-US" altLang="zh-CN" sz="1600"/>
          </a:p>
          <a:p>
            <a:pPr marL="0" indent="0">
              <a:lnSpc>
                <a:spcPct val="100000"/>
              </a:lnSpc>
              <a:buNone/>
            </a:pPr>
            <a:endParaRPr lang="en-US" altLang="zh-CN"/>
          </a:p>
          <a:p>
            <a:pPr marL="0" indent="0">
              <a:lnSpc>
                <a:spcPct val="100000"/>
              </a:lnSpc>
              <a:buNone/>
            </a:pPr>
            <a:endParaRPr lang="en-US" altLang="zh-CN"/>
          </a:p>
          <a:p>
            <a:pPr marL="0" indent="0">
              <a:lnSpc>
                <a:spcPct val="100000"/>
              </a:lnSpc>
              <a:buNone/>
            </a:pPr>
            <a:r>
              <a:rPr lang="en-US" altLang="zh-CN" sz="1600">
                <a:solidFill>
                  <a:schemeClr val="accent1">
                    <a:lumMod val="75000"/>
                  </a:schemeClr>
                </a:solidFill>
                <a:sym typeface="+mn-ea"/>
              </a:rPr>
              <a:t>#A file named “nohup.out” will be generated, which record the process of software running.</a:t>
            </a:r>
          </a:p>
          <a:p>
            <a:pPr marL="0" indent="0">
              <a:lnSpc>
                <a:spcPct val="100000"/>
              </a:lnSpc>
              <a:buNone/>
            </a:pPr>
            <a:endParaRPr lang="en-US" altLang="zh-CN"/>
          </a:p>
          <a:p>
            <a:pPr>
              <a:lnSpc>
                <a:spcPct val="100000"/>
              </a:lnSpc>
            </a:pPr>
            <a:r>
              <a:rPr lang="en-US" altLang="zh-CN" b="1">
                <a:solidFill>
                  <a:schemeClr val="tx1"/>
                </a:solidFill>
              </a:rPr>
              <a:t>jobs   </a:t>
            </a:r>
          </a:p>
          <a:p>
            <a:pPr marL="0" indent="0">
              <a:lnSpc>
                <a:spcPct val="100000"/>
              </a:lnSpc>
              <a:buNone/>
            </a:pPr>
            <a:r>
              <a:rPr lang="en-US" altLang="zh-CN" sz="1600">
                <a:solidFill>
                  <a:schemeClr val="accent1">
                    <a:lumMod val="75000"/>
                  </a:schemeClr>
                </a:solidFill>
                <a:sym typeface="+mn-ea"/>
              </a:rPr>
              <a:t>#jobs can </a:t>
            </a:r>
            <a:r>
              <a:rPr lang="en-US" altLang="zh-CN" sz="1600" dirty="0">
                <a:solidFill>
                  <a:schemeClr val="accent1">
                    <a:lumMod val="75000"/>
                  </a:schemeClr>
                </a:solidFill>
                <a:sym typeface="+mn-ea"/>
              </a:rPr>
              <a:t>show your submit </a:t>
            </a:r>
            <a:r>
              <a:rPr lang="en-US" altLang="zh-CN" sz="1600" dirty="0" err="1">
                <a:solidFill>
                  <a:schemeClr val="accent1">
                    <a:lumMod val="75000"/>
                  </a:schemeClr>
                </a:solidFill>
                <a:sym typeface="+mn-ea"/>
              </a:rPr>
              <a:t>nohup</a:t>
            </a:r>
            <a:r>
              <a:rPr lang="en-US" altLang="zh-CN" sz="1600" dirty="0">
                <a:solidFill>
                  <a:schemeClr val="accent1">
                    <a:lumMod val="75000"/>
                  </a:schemeClr>
                </a:solidFill>
                <a:sym typeface="+mn-ea"/>
              </a:rPr>
              <a:t> programs</a:t>
            </a:r>
          </a:p>
          <a:p>
            <a:pPr marL="0" indent="0">
              <a:lnSpc>
                <a:spcPct val="100000"/>
              </a:lnSpc>
              <a:buNone/>
            </a:pPr>
            <a:endParaRPr lang="en-US" altLang="zh-CN" sz="1600" dirty="0">
              <a:solidFill>
                <a:schemeClr val="accent1">
                  <a:lumMod val="75000"/>
                </a:schemeClr>
              </a:solidFill>
              <a:sym typeface="+mn-ea"/>
            </a:endParaRPr>
          </a:p>
          <a:p>
            <a:pPr>
              <a:lnSpc>
                <a:spcPct val="100000"/>
              </a:lnSpc>
            </a:pPr>
            <a:r>
              <a:rPr lang="en-US" altLang="zh-CN" sz="2000" b="1">
                <a:solidFill>
                  <a:schemeClr val="tx1"/>
                </a:solidFill>
                <a:sym typeface="+mn-ea"/>
              </a:rPr>
              <a:t>kill  </a:t>
            </a:r>
            <a:r>
              <a:rPr lang="en-US" altLang="zh-CN" sz="1600" b="1">
                <a:solidFill>
                  <a:schemeClr val="tx1"/>
                </a:solidFill>
                <a:sym typeface="+mn-ea"/>
              </a:rPr>
              <a:t> </a:t>
            </a:r>
          </a:p>
          <a:p>
            <a:pPr marL="0" indent="0">
              <a:lnSpc>
                <a:spcPct val="100000"/>
              </a:lnSpc>
              <a:buNone/>
            </a:pPr>
            <a:r>
              <a:rPr lang="en-US" altLang="zh-CN" sz="1600">
                <a:solidFill>
                  <a:schemeClr val="accent1">
                    <a:lumMod val="75000"/>
                  </a:schemeClr>
                </a:solidFill>
                <a:sym typeface="+mn-ea"/>
              </a:rPr>
              <a:t>#kill can shut down </a:t>
            </a:r>
            <a:r>
              <a:rPr lang="en-US" altLang="zh-CN" sz="1600" dirty="0">
                <a:solidFill>
                  <a:schemeClr val="accent1">
                    <a:lumMod val="75000"/>
                  </a:schemeClr>
                </a:solidFill>
                <a:sym typeface="+mn-ea"/>
              </a:rPr>
              <a:t>your submit </a:t>
            </a:r>
            <a:r>
              <a:rPr lang="en-US" altLang="zh-CN" sz="1600" dirty="0" err="1">
                <a:solidFill>
                  <a:schemeClr val="accent1">
                    <a:lumMod val="75000"/>
                  </a:schemeClr>
                </a:solidFill>
                <a:sym typeface="+mn-ea"/>
              </a:rPr>
              <a:t>nohup</a:t>
            </a:r>
            <a:r>
              <a:rPr lang="en-US" altLang="zh-CN" sz="1600" dirty="0">
                <a:solidFill>
                  <a:schemeClr val="accent1">
                    <a:lumMod val="75000"/>
                  </a:schemeClr>
                </a:solidFill>
                <a:sym typeface="+mn-ea"/>
              </a:rPr>
              <a:t> programs</a:t>
            </a:r>
          </a:p>
          <a:p>
            <a:pPr marL="0" indent="0">
              <a:lnSpc>
                <a:spcPct val="100000"/>
              </a:lnSpc>
              <a:buNone/>
            </a:pPr>
            <a:endParaRPr lang="en-US" altLang="zh-CN" sz="1600" dirty="0">
              <a:solidFill>
                <a:schemeClr val="accent1">
                  <a:lumMod val="75000"/>
                </a:schemeClr>
              </a:solidFill>
              <a:sym typeface="+mn-ea"/>
            </a:endParaRPr>
          </a:p>
        </p:txBody>
      </p:sp>
      <p:pic>
        <p:nvPicPr>
          <p:cNvPr id="5" name="图片 4"/>
          <p:cNvPicPr>
            <a:picLocks noChangeAspect="1"/>
          </p:cNvPicPr>
          <p:nvPr>
            <p:custDataLst>
              <p:tags r:id="rId2"/>
            </p:custDataLst>
          </p:nvPr>
        </p:nvPicPr>
        <p:blipFill>
          <a:blip r:embed="rId7"/>
          <a:stretch>
            <a:fillRect/>
          </a:stretch>
        </p:blipFill>
        <p:spPr>
          <a:xfrm>
            <a:off x="942975" y="3086100"/>
            <a:ext cx="10546715" cy="388620"/>
          </a:xfrm>
          <a:prstGeom prst="rect">
            <a:avLst/>
          </a:prstGeom>
        </p:spPr>
      </p:pic>
      <p:pic>
        <p:nvPicPr>
          <p:cNvPr id="6" name="图片 5"/>
          <p:cNvPicPr>
            <a:picLocks noChangeAspect="1"/>
          </p:cNvPicPr>
          <p:nvPr>
            <p:custDataLst>
              <p:tags r:id="rId3"/>
            </p:custDataLst>
          </p:nvPr>
        </p:nvPicPr>
        <p:blipFill>
          <a:blip r:embed="rId8"/>
          <a:stretch>
            <a:fillRect/>
          </a:stretch>
        </p:blipFill>
        <p:spPr>
          <a:xfrm>
            <a:off x="857885" y="4034790"/>
            <a:ext cx="6112510" cy="302260"/>
          </a:xfrm>
          <a:prstGeom prst="rect">
            <a:avLst/>
          </a:prstGeom>
        </p:spPr>
      </p:pic>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35710" y="466725"/>
            <a:ext cx="9960610" cy="1064895"/>
          </a:xfrm>
        </p:spPr>
        <p:txBody>
          <a:bodyPr>
            <a:noAutofit/>
          </a:bodyPr>
          <a:lstStyle/>
          <a:p>
            <a:r>
              <a:rPr lang="en-US" altLang="zh-CN" sz="4000">
                <a:latin typeface="Times New Roman" panose="02020603050405020304" charset="0"/>
                <a:cs typeface="Times New Roman" panose="02020603050405020304" charset="0"/>
                <a:sym typeface="+mn-ea"/>
              </a:rPr>
              <a:t>Monitoring system dynamics</a:t>
            </a:r>
            <a:endParaRPr lang="en-US" altLang="zh-CN" sz="4000">
              <a:latin typeface="Times New Roman" panose="02020603050405020304" charset="0"/>
              <a:ea typeface="微软雅黑" panose="020B0503020204020204" charset="-122"/>
              <a:cs typeface="Times New Roman" panose="02020603050405020304" charset="0"/>
            </a:endParaRPr>
          </a:p>
        </p:txBody>
      </p:sp>
      <p:pic>
        <p:nvPicPr>
          <p:cNvPr id="3" name="图片 2"/>
          <p:cNvPicPr/>
          <p:nvPr/>
        </p:nvPicPr>
        <p:blipFill>
          <a:blip r:embed="rId5"/>
          <a:stretch>
            <a:fillRect/>
          </a:stretch>
        </p:blipFill>
        <p:spPr>
          <a:xfrm>
            <a:off x="331470" y="388620"/>
            <a:ext cx="995680" cy="1325245"/>
          </a:xfrm>
          <a:prstGeom prst="rect">
            <a:avLst/>
          </a:prstGeom>
        </p:spPr>
      </p:pic>
      <p:sp>
        <p:nvSpPr>
          <p:cNvPr id="4" name="内容占位符 3"/>
          <p:cNvSpPr>
            <a:spLocks noGrp="1"/>
          </p:cNvSpPr>
          <p:nvPr>
            <p:ph idx="1"/>
          </p:nvPr>
        </p:nvSpPr>
        <p:spPr>
          <a:xfrm>
            <a:off x="399415" y="1861820"/>
            <a:ext cx="5311775" cy="4759325"/>
          </a:xfrm>
        </p:spPr>
        <p:txBody>
          <a:bodyPr>
            <a:normAutofit/>
          </a:bodyPr>
          <a:lstStyle/>
          <a:p>
            <a:pPr>
              <a:lnSpc>
                <a:spcPct val="100000"/>
              </a:lnSpc>
            </a:pPr>
            <a:r>
              <a:rPr lang="en-US" altLang="zh-CN" b="1" dirty="0">
                <a:solidFill>
                  <a:schemeClr val="tx1"/>
                </a:solidFill>
              </a:rPr>
              <a:t>top - </a:t>
            </a:r>
            <a:r>
              <a:rPr lang="en-US" altLang="zh-CN" dirty="0">
                <a:solidFill>
                  <a:schemeClr val="accent1">
                    <a:lumMod val="75000"/>
                  </a:schemeClr>
                </a:solidFill>
                <a:sym typeface="+mn-ea"/>
              </a:rPr>
              <a:t>show the current running progress</a:t>
            </a:r>
          </a:p>
          <a:p>
            <a:pPr marL="0" indent="0">
              <a:lnSpc>
                <a:spcPct val="100000"/>
              </a:lnSpc>
              <a:buNone/>
            </a:pPr>
            <a:r>
              <a:rPr lang="en-US" altLang="zh-CN" dirty="0">
                <a:sym typeface="+mn-ea"/>
              </a:rPr>
              <a:t> $top </a:t>
            </a:r>
            <a:endParaRPr lang="en-US" altLang="zh-CN" dirty="0"/>
          </a:p>
          <a:p>
            <a:pPr marL="0" indent="0">
              <a:lnSpc>
                <a:spcPct val="100000"/>
              </a:lnSpc>
              <a:buNone/>
            </a:pPr>
            <a:endParaRPr lang="en-US" altLang="zh-CN" dirty="0">
              <a:solidFill>
                <a:schemeClr val="accent1">
                  <a:lumMod val="75000"/>
                </a:schemeClr>
              </a:solidFill>
            </a:endParaRPr>
          </a:p>
          <a:p>
            <a:pPr marL="0" indent="0">
              <a:lnSpc>
                <a:spcPct val="100000"/>
              </a:lnSpc>
              <a:buNone/>
            </a:pPr>
            <a:endParaRPr lang="en-US" altLang="zh-CN" dirty="0"/>
          </a:p>
          <a:p>
            <a:pPr marL="0" indent="0">
              <a:lnSpc>
                <a:spcPct val="100000"/>
              </a:lnSpc>
              <a:buNone/>
            </a:pPr>
            <a:endParaRPr lang="en-US" altLang="zh-CN" dirty="0"/>
          </a:p>
        </p:txBody>
      </p:sp>
      <p:pic>
        <p:nvPicPr>
          <p:cNvPr id="5" name="图片 4"/>
          <p:cNvPicPr>
            <a:picLocks noChangeAspect="1"/>
          </p:cNvPicPr>
          <p:nvPr>
            <p:custDataLst>
              <p:tags r:id="rId2"/>
            </p:custDataLst>
          </p:nvPr>
        </p:nvPicPr>
        <p:blipFill>
          <a:blip r:embed="rId6"/>
          <a:stretch>
            <a:fillRect/>
          </a:stretch>
        </p:blipFill>
        <p:spPr>
          <a:xfrm>
            <a:off x="2224405" y="2215515"/>
            <a:ext cx="7833360" cy="4324350"/>
          </a:xfrm>
          <a:prstGeom prst="rect">
            <a:avLst/>
          </a:prstGeom>
        </p:spPr>
      </p:pic>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DB5292D-E7FE-4550-B909-E1170522E3DB}"/>
              </a:ext>
            </a:extLst>
          </p:cNvPr>
          <p:cNvSpPr>
            <a:spLocks noGrp="1"/>
          </p:cNvSpPr>
          <p:nvPr>
            <p:ph type="title"/>
          </p:nvPr>
        </p:nvSpPr>
        <p:spPr/>
        <p:txBody>
          <a:bodyPr>
            <a:normAutofit fontScale="90000"/>
          </a:bodyPr>
          <a:lstStyle/>
          <a:p>
            <a:r>
              <a:rPr lang="en-US" altLang="zh-CN" dirty="0" err="1"/>
              <a:t>Ctrl+C</a:t>
            </a:r>
            <a:r>
              <a:rPr lang="en-US" altLang="zh-CN" dirty="0"/>
              <a:t>(break down current running software)</a:t>
            </a:r>
            <a:br>
              <a:rPr lang="en-US" altLang="zh-CN" dirty="0"/>
            </a:br>
            <a:r>
              <a:rPr lang="en-US" altLang="zh-CN" dirty="0"/>
              <a:t>top (display Linux processes)</a:t>
            </a:r>
            <a:endParaRPr lang="zh-CN" altLang="en-US" dirty="0"/>
          </a:p>
        </p:txBody>
      </p:sp>
      <p:pic>
        <p:nvPicPr>
          <p:cNvPr id="8" name="内容占位符 7">
            <a:extLst>
              <a:ext uri="{FF2B5EF4-FFF2-40B4-BE49-F238E27FC236}">
                <a16:creationId xmlns:a16="http://schemas.microsoft.com/office/drawing/2014/main" id="{06BCE805-CC9C-414E-BC0E-098517418AF7}"/>
              </a:ext>
            </a:extLst>
          </p:cNvPr>
          <p:cNvPicPr>
            <a:picLocks noGrp="1" noChangeAspect="1"/>
          </p:cNvPicPr>
          <p:nvPr>
            <p:ph idx="1"/>
          </p:nvPr>
        </p:nvPicPr>
        <p:blipFill>
          <a:blip r:embed="rId2"/>
          <a:stretch>
            <a:fillRect/>
          </a:stretch>
        </p:blipFill>
        <p:spPr>
          <a:xfrm>
            <a:off x="719822" y="1690688"/>
            <a:ext cx="5748555" cy="4351338"/>
          </a:xfrm>
        </p:spPr>
      </p:pic>
      <p:pic>
        <p:nvPicPr>
          <p:cNvPr id="10" name="图片 9">
            <a:extLst>
              <a:ext uri="{FF2B5EF4-FFF2-40B4-BE49-F238E27FC236}">
                <a16:creationId xmlns:a16="http://schemas.microsoft.com/office/drawing/2014/main" id="{C141BC5C-0ECD-4C7E-B7AD-E4FC702FD258}"/>
              </a:ext>
            </a:extLst>
          </p:cNvPr>
          <p:cNvPicPr>
            <a:picLocks noChangeAspect="1"/>
          </p:cNvPicPr>
          <p:nvPr/>
        </p:nvPicPr>
        <p:blipFill rotWithShape="1">
          <a:blip r:embed="rId3"/>
          <a:srcRect l="-20553" t="54802" r="28159" b="1441"/>
          <a:stretch/>
        </p:blipFill>
        <p:spPr>
          <a:xfrm>
            <a:off x="5140648" y="2901949"/>
            <a:ext cx="6451601" cy="1325563"/>
          </a:xfrm>
          <a:prstGeom prst="rect">
            <a:avLst/>
          </a:prstGeom>
        </p:spPr>
      </p:pic>
      <p:sp>
        <p:nvSpPr>
          <p:cNvPr id="11" name="文本框 10">
            <a:extLst>
              <a:ext uri="{FF2B5EF4-FFF2-40B4-BE49-F238E27FC236}">
                <a16:creationId xmlns:a16="http://schemas.microsoft.com/office/drawing/2014/main" id="{17385C6C-D723-4448-8107-46162974FBB1}"/>
              </a:ext>
            </a:extLst>
          </p:cNvPr>
          <p:cNvSpPr txBox="1"/>
          <p:nvPr/>
        </p:nvSpPr>
        <p:spPr>
          <a:xfrm>
            <a:off x="7801265" y="4529930"/>
            <a:ext cx="3735510" cy="1077218"/>
          </a:xfrm>
          <a:prstGeom prst="rect">
            <a:avLst/>
          </a:prstGeom>
          <a:noFill/>
        </p:spPr>
        <p:txBody>
          <a:bodyPr wrap="none" rtlCol="0">
            <a:spAutoFit/>
          </a:bodyPr>
          <a:lstStyle/>
          <a:p>
            <a:r>
              <a:rPr lang="en-US" altLang="zh-CN" sz="3200" dirty="0" err="1"/>
              <a:t>Ctrl+C</a:t>
            </a:r>
            <a:endParaRPr lang="en-US" altLang="zh-CN" sz="3200" dirty="0"/>
          </a:p>
          <a:p>
            <a:r>
              <a:rPr lang="en-US" altLang="zh-CN" sz="3200" dirty="0"/>
              <a:t>Quit the top program</a:t>
            </a:r>
            <a:endParaRPr lang="zh-CN" altLang="en-US" sz="3200" dirty="0"/>
          </a:p>
        </p:txBody>
      </p:sp>
    </p:spTree>
    <p:extLst>
      <p:ext uri="{BB962C8B-B14F-4D97-AF65-F5344CB8AC3E}">
        <p14:creationId xmlns:p14="http://schemas.microsoft.com/office/powerpoint/2010/main" val="84124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4"/>
          <a:stretch>
            <a:fillRect/>
          </a:stretch>
        </p:blipFill>
        <p:spPr>
          <a:xfrm>
            <a:off x="8888730" y="807720"/>
            <a:ext cx="3074035" cy="3806190"/>
          </a:xfrm>
          <a:prstGeom prst="rect">
            <a:avLst/>
          </a:prstGeom>
        </p:spPr>
      </p:pic>
      <p:sp>
        <p:nvSpPr>
          <p:cNvPr id="4" name="椭圆 3"/>
          <p:cNvSpPr/>
          <p:nvPr/>
        </p:nvSpPr>
        <p:spPr>
          <a:xfrm>
            <a:off x="2422525" y="2242820"/>
            <a:ext cx="3415665" cy="3547110"/>
          </a:xfrm>
          <a:prstGeom prst="ellipse">
            <a:avLst/>
          </a:prstGeom>
          <a:solidFill>
            <a:schemeClr val="accent6">
              <a:lumMod val="20000"/>
              <a:lumOff val="80000"/>
            </a:schemeClr>
          </a:solidFill>
          <a:ln w="12700" cmpd="sng">
            <a:solidFill>
              <a:srgbClr val="FAFAFA"/>
            </a:solidFill>
            <a:prstDash val="solid"/>
          </a:ln>
          <a:effectLst>
            <a:glow>
              <a:srgbClr val="FFFFFF">
                <a:alpha val="95000"/>
              </a:srgbClr>
            </a:glow>
            <a:outerShdw dist="50800" dir="5400000" algn="ctr" rotWithShape="0">
              <a:srgbClr val="000000">
                <a:alpha val="0"/>
              </a:srgbClr>
            </a:outerShdw>
            <a:softEdge rad="431800"/>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sz="2000" b="1">
                <a:solidFill>
                  <a:srgbClr val="FF0000"/>
                </a:solidFill>
                <a:sym typeface="+mn-ea"/>
              </a:rPr>
              <a:t>Efficiency </a:t>
            </a:r>
            <a:br>
              <a:rPr lang="en-US" altLang="zh-CN" sz="2000" b="1">
                <a:solidFill>
                  <a:srgbClr val="FF0000"/>
                </a:solidFill>
                <a:sym typeface="+mn-ea"/>
              </a:rPr>
            </a:br>
            <a:r>
              <a:rPr lang="en-US" altLang="zh-CN" sz="2000" b="1">
                <a:solidFill>
                  <a:srgbClr val="FF0000"/>
                </a:solidFill>
                <a:sym typeface="+mn-ea"/>
              </a:rPr>
              <a:t>and </a:t>
            </a:r>
            <a:br>
              <a:rPr lang="en-US" altLang="zh-CN" sz="2000" b="1">
                <a:solidFill>
                  <a:srgbClr val="FF0000"/>
                </a:solidFill>
                <a:sym typeface="+mn-ea"/>
              </a:rPr>
            </a:br>
            <a:r>
              <a:rPr lang="en-US" altLang="zh-CN" sz="2000" b="1">
                <a:solidFill>
                  <a:srgbClr val="FF0000"/>
                </a:solidFill>
                <a:sym typeface="+mn-ea"/>
              </a:rPr>
              <a:t>Speed</a:t>
            </a:r>
            <a:endParaRPr lang="en-US" altLang="zh-CN" sz="2000" b="1">
              <a:solidFill>
                <a:srgbClr val="FF0000"/>
              </a:solidFill>
            </a:endParaRPr>
          </a:p>
          <a:p>
            <a:pPr algn="ctr"/>
            <a:endParaRPr lang="en-US" altLang="zh-CN" sz="2000" b="1">
              <a:solidFill>
                <a:srgbClr val="FF0000"/>
              </a:solidFill>
            </a:endParaRPr>
          </a:p>
        </p:txBody>
      </p:sp>
      <p:sp>
        <p:nvSpPr>
          <p:cNvPr id="7" name="椭圆 6"/>
          <p:cNvSpPr/>
          <p:nvPr/>
        </p:nvSpPr>
        <p:spPr>
          <a:xfrm>
            <a:off x="4458970" y="807720"/>
            <a:ext cx="4704715" cy="4037330"/>
          </a:xfrm>
          <a:prstGeom prst="ellipse">
            <a:avLst/>
          </a:prstGeom>
          <a:solidFill>
            <a:schemeClr val="accent3">
              <a:lumMod val="20000"/>
              <a:lumOff val="80000"/>
            </a:schemeClr>
          </a:solidFill>
          <a:ln>
            <a:noFill/>
          </a:ln>
          <a:effectLst>
            <a:glow>
              <a:srgbClr val="FFFFFF">
                <a:alpha val="39000"/>
              </a:srgbClr>
            </a:glow>
            <a:outerShdw dist="50800" dir="5400000" algn="ctr" rotWithShape="0">
              <a:srgbClr val="000000">
                <a:alpha val="0"/>
              </a:srgbClr>
            </a:outerShdw>
            <a:softEdge rad="711200"/>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8" name="椭圆 7"/>
          <p:cNvSpPr/>
          <p:nvPr/>
        </p:nvSpPr>
        <p:spPr>
          <a:xfrm>
            <a:off x="-305435" y="3330575"/>
            <a:ext cx="4662170" cy="4037330"/>
          </a:xfrm>
          <a:prstGeom prst="ellipse">
            <a:avLst/>
          </a:prstGeom>
          <a:solidFill>
            <a:schemeClr val="tx2">
              <a:lumMod val="10000"/>
              <a:lumOff val="90000"/>
            </a:schemeClr>
          </a:solidFill>
          <a:ln>
            <a:noFill/>
          </a:ln>
          <a:effectLst>
            <a:glow>
              <a:srgbClr val="FFFFFF">
                <a:alpha val="39000"/>
              </a:srgbClr>
            </a:glow>
            <a:outerShdw dist="50800" dir="5400000" algn="ctr" rotWithShape="0">
              <a:srgbClr val="000000">
                <a:alpha val="0"/>
              </a:srgbClr>
            </a:outerShdw>
            <a:softEdge rad="711200"/>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dirty="0">
                <a:solidFill>
                  <a:schemeClr val="tx1"/>
                </a:solidFill>
                <a:sym typeface="+mn-ea"/>
              </a:rPr>
              <a:t>Automatic operation</a:t>
            </a:r>
            <a:endParaRPr lang="en-US" altLang="zh-CN" dirty="0">
              <a:solidFill>
                <a:schemeClr val="tx1"/>
              </a:solidFill>
            </a:endParaRPr>
          </a:p>
          <a:p>
            <a:pPr algn="ctr"/>
            <a:endParaRPr lang="en-US" altLang="zh-CN" dirty="0">
              <a:solidFill>
                <a:schemeClr val="tx1"/>
              </a:solidFill>
            </a:endParaRPr>
          </a:p>
        </p:txBody>
      </p:sp>
      <p:sp>
        <p:nvSpPr>
          <p:cNvPr id="9" name="椭圆 8"/>
          <p:cNvSpPr/>
          <p:nvPr/>
        </p:nvSpPr>
        <p:spPr>
          <a:xfrm>
            <a:off x="-305435" y="1041400"/>
            <a:ext cx="4186555" cy="4037330"/>
          </a:xfrm>
          <a:prstGeom prst="ellipse">
            <a:avLst/>
          </a:prstGeom>
          <a:solidFill>
            <a:schemeClr val="accent1">
              <a:lumMod val="40000"/>
              <a:lumOff val="60000"/>
            </a:schemeClr>
          </a:solidFill>
          <a:ln>
            <a:noFill/>
          </a:ln>
          <a:effectLst>
            <a:glow>
              <a:srgbClr val="FFFFFF">
                <a:alpha val="39000"/>
              </a:srgbClr>
            </a:glow>
            <a:outerShdw dist="50800" dir="5400000" algn="ctr" rotWithShape="0">
              <a:srgbClr val="000000">
                <a:alpha val="0"/>
              </a:srgbClr>
            </a:outerShdw>
            <a:softEdge rad="711200"/>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dirty="0">
                <a:solidFill>
                  <a:schemeClr val="tx1"/>
                </a:solidFill>
                <a:sym typeface="+mn-ea"/>
              </a:rPr>
              <a:t>Open source</a:t>
            </a:r>
            <a:endParaRPr lang="en-US" altLang="zh-CN" dirty="0">
              <a:solidFill>
                <a:schemeClr val="tx1"/>
              </a:solidFill>
            </a:endParaRPr>
          </a:p>
          <a:p>
            <a:pPr algn="ctr"/>
            <a:endParaRPr lang="en-US" altLang="zh-CN" dirty="0">
              <a:solidFill>
                <a:schemeClr val="tx1"/>
              </a:solidFill>
            </a:endParaRPr>
          </a:p>
        </p:txBody>
      </p:sp>
      <p:sp>
        <p:nvSpPr>
          <p:cNvPr id="10" name="椭圆 9"/>
          <p:cNvSpPr/>
          <p:nvPr/>
        </p:nvSpPr>
        <p:spPr>
          <a:xfrm>
            <a:off x="4489450" y="3115310"/>
            <a:ext cx="4298315" cy="4037330"/>
          </a:xfrm>
          <a:prstGeom prst="ellipse">
            <a:avLst/>
          </a:prstGeom>
          <a:solidFill>
            <a:schemeClr val="accent4">
              <a:lumMod val="20000"/>
              <a:lumOff val="80000"/>
            </a:schemeClr>
          </a:solidFill>
          <a:ln>
            <a:noFill/>
          </a:ln>
          <a:effectLst>
            <a:glow>
              <a:srgbClr val="FFFFFF">
                <a:alpha val="39000"/>
              </a:srgbClr>
            </a:glow>
            <a:outerShdw dist="50800" dir="5400000" algn="ctr" rotWithShape="0">
              <a:srgbClr val="000000">
                <a:alpha val="0"/>
              </a:srgbClr>
            </a:outerShdw>
            <a:softEdge rad="711200"/>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nSpc>
                <a:spcPct val="150000"/>
              </a:lnSpc>
            </a:pPr>
            <a:endParaRPr lang="en-US" altLang="zh-CN">
              <a:solidFill>
                <a:schemeClr val="tx1"/>
              </a:solidFill>
              <a:sym typeface="+mn-ea"/>
            </a:endParaRPr>
          </a:p>
        </p:txBody>
      </p:sp>
      <p:sp>
        <p:nvSpPr>
          <p:cNvPr id="6" name="文本框 5"/>
          <p:cNvSpPr txBox="1"/>
          <p:nvPr/>
        </p:nvSpPr>
        <p:spPr>
          <a:xfrm>
            <a:off x="6368415" y="2080260"/>
            <a:ext cx="2451735" cy="1337945"/>
          </a:xfrm>
          <a:prstGeom prst="rect">
            <a:avLst/>
          </a:prstGeom>
          <a:noFill/>
        </p:spPr>
        <p:txBody>
          <a:bodyPr wrap="square" rtlCol="0" anchor="t">
            <a:spAutoFit/>
          </a:bodyPr>
          <a:lstStyle/>
          <a:p>
            <a:pPr>
              <a:lnSpc>
                <a:spcPct val="150000"/>
              </a:lnSpc>
            </a:pPr>
            <a:r>
              <a:rPr lang="en-US" altLang="zh-CN">
                <a:sym typeface="+mn-ea"/>
              </a:rPr>
              <a:t>High productivity and stability for mass-data computing</a:t>
            </a:r>
          </a:p>
        </p:txBody>
      </p:sp>
      <p:sp>
        <p:nvSpPr>
          <p:cNvPr id="2" name="标题 1"/>
          <p:cNvSpPr>
            <a:spLocks noGrp="1"/>
          </p:cNvSpPr>
          <p:nvPr>
            <p:ph type="title"/>
          </p:nvPr>
        </p:nvSpPr>
        <p:spPr>
          <a:xfrm>
            <a:off x="1408430" y="518795"/>
            <a:ext cx="6871970" cy="1064895"/>
          </a:xfrm>
        </p:spPr>
        <p:txBody>
          <a:bodyPr>
            <a:noAutofit/>
          </a:bodyPr>
          <a:lstStyle/>
          <a:p>
            <a:r>
              <a:rPr lang="en-US" altLang="zh-CN">
                <a:latin typeface="Times New Roman" panose="02020603050405020304" charset="0"/>
                <a:cs typeface="Times New Roman" panose="02020603050405020304" charset="0"/>
              </a:rPr>
              <a:t>Why we need login server and learn linux?</a:t>
            </a:r>
          </a:p>
        </p:txBody>
      </p:sp>
      <p:sp>
        <p:nvSpPr>
          <p:cNvPr id="12" name="文本框 11"/>
          <p:cNvSpPr txBox="1"/>
          <p:nvPr/>
        </p:nvSpPr>
        <p:spPr>
          <a:xfrm>
            <a:off x="6001385" y="4451985"/>
            <a:ext cx="2402840" cy="1337945"/>
          </a:xfrm>
          <a:prstGeom prst="rect">
            <a:avLst/>
          </a:prstGeom>
          <a:noFill/>
        </p:spPr>
        <p:txBody>
          <a:bodyPr wrap="square" rtlCol="0" anchor="t">
            <a:spAutoFit/>
          </a:bodyPr>
          <a:lstStyle/>
          <a:p>
            <a:pPr>
              <a:lnSpc>
                <a:spcPct val="150000"/>
              </a:lnSpc>
            </a:pPr>
            <a:r>
              <a:rPr lang="en-US" altLang="zh-CN">
                <a:sym typeface="+mn-ea"/>
              </a:rPr>
              <a:t>High compatibility for most bioinformatic software</a:t>
            </a:r>
          </a:p>
        </p:txBody>
      </p:sp>
      <p:pic>
        <p:nvPicPr>
          <p:cNvPr id="17" name="图片 16"/>
          <p:cNvPicPr/>
          <p:nvPr/>
        </p:nvPicPr>
        <p:blipFill>
          <a:blip r:embed="rId5"/>
          <a:stretch>
            <a:fillRect/>
          </a:stretch>
        </p:blipFill>
        <p:spPr>
          <a:xfrm>
            <a:off x="331470" y="388620"/>
            <a:ext cx="995680" cy="1325245"/>
          </a:xfrm>
          <a:prstGeom prst="rect">
            <a:avLst/>
          </a:prstGeom>
        </p:spPr>
      </p:pic>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35710" y="466725"/>
            <a:ext cx="9960610" cy="1064895"/>
          </a:xfrm>
        </p:spPr>
        <p:txBody>
          <a:bodyPr>
            <a:noAutofit/>
          </a:bodyPr>
          <a:lstStyle/>
          <a:p>
            <a:r>
              <a:rPr lang="en-US" altLang="zh-CN" sz="4000">
                <a:latin typeface="Times New Roman" panose="02020603050405020304" charset="0"/>
                <a:cs typeface="Times New Roman" panose="02020603050405020304" charset="0"/>
                <a:sym typeface="+mn-ea"/>
              </a:rPr>
              <a:t>Monitoring system dynamics</a:t>
            </a:r>
            <a:endParaRPr lang="en-US" altLang="zh-CN" sz="4000">
              <a:latin typeface="Times New Roman" panose="02020603050405020304" charset="0"/>
              <a:ea typeface="微软雅黑" panose="020B0503020204020204" charset="-122"/>
              <a:cs typeface="Times New Roman" panose="02020603050405020304" charset="0"/>
            </a:endParaRPr>
          </a:p>
        </p:txBody>
      </p:sp>
      <p:pic>
        <p:nvPicPr>
          <p:cNvPr id="3" name="图片 2"/>
          <p:cNvPicPr/>
          <p:nvPr/>
        </p:nvPicPr>
        <p:blipFill>
          <a:blip r:embed="rId6"/>
          <a:stretch>
            <a:fillRect/>
          </a:stretch>
        </p:blipFill>
        <p:spPr>
          <a:xfrm>
            <a:off x="331470" y="388620"/>
            <a:ext cx="995680" cy="1325245"/>
          </a:xfrm>
          <a:prstGeom prst="rect">
            <a:avLst/>
          </a:prstGeom>
        </p:spPr>
      </p:pic>
      <p:sp>
        <p:nvSpPr>
          <p:cNvPr id="4" name="内容占位符 3"/>
          <p:cNvSpPr>
            <a:spLocks noGrp="1"/>
          </p:cNvSpPr>
          <p:nvPr>
            <p:ph idx="1"/>
          </p:nvPr>
        </p:nvSpPr>
        <p:spPr>
          <a:xfrm>
            <a:off x="399415" y="1861820"/>
            <a:ext cx="9256395" cy="4759325"/>
          </a:xfrm>
        </p:spPr>
        <p:txBody>
          <a:bodyPr>
            <a:normAutofit/>
          </a:bodyPr>
          <a:lstStyle/>
          <a:p>
            <a:pPr>
              <a:lnSpc>
                <a:spcPct val="100000"/>
              </a:lnSpc>
            </a:pPr>
            <a:r>
              <a:rPr lang="en-US" altLang="zh-CN" b="1" dirty="0">
                <a:solidFill>
                  <a:schemeClr val="tx1"/>
                </a:solidFill>
              </a:rPr>
              <a:t>du</a:t>
            </a:r>
          </a:p>
          <a:p>
            <a:pPr marL="0" indent="0">
              <a:lnSpc>
                <a:spcPct val="100000"/>
              </a:lnSpc>
              <a:buNone/>
            </a:pPr>
            <a:r>
              <a:rPr lang="en-US" altLang="zh-CN" sz="1600" dirty="0">
                <a:solidFill>
                  <a:schemeClr val="accent1">
                    <a:lumMod val="75000"/>
                  </a:schemeClr>
                </a:solidFill>
                <a:sym typeface="+mn-ea"/>
              </a:rPr>
              <a:t>#check the size of each folder in the current path</a:t>
            </a:r>
          </a:p>
          <a:p>
            <a:pPr marL="0" indent="0">
              <a:lnSpc>
                <a:spcPct val="100000"/>
              </a:lnSpc>
              <a:buNone/>
            </a:pPr>
            <a:r>
              <a:rPr lang="en-US" altLang="zh-CN" sz="1600" dirty="0">
                <a:sym typeface="+mn-ea"/>
              </a:rPr>
              <a:t>$du -h -d 1</a:t>
            </a:r>
            <a:endParaRPr lang="en-US" altLang="zh-CN" b="1" dirty="0">
              <a:solidFill>
                <a:schemeClr val="tx1"/>
              </a:solidFill>
            </a:endParaRPr>
          </a:p>
          <a:p>
            <a:pPr>
              <a:lnSpc>
                <a:spcPct val="100000"/>
              </a:lnSpc>
            </a:pPr>
            <a:r>
              <a:rPr lang="en-US" altLang="zh-CN" b="1" dirty="0" err="1">
                <a:solidFill>
                  <a:schemeClr val="tx1"/>
                </a:solidFill>
              </a:rPr>
              <a:t>df</a:t>
            </a:r>
            <a:endParaRPr lang="en-US" altLang="zh-CN" b="1" dirty="0">
              <a:solidFill>
                <a:schemeClr val="tx1"/>
              </a:solidFill>
            </a:endParaRPr>
          </a:p>
          <a:p>
            <a:pPr marL="0" indent="0">
              <a:lnSpc>
                <a:spcPct val="100000"/>
              </a:lnSpc>
              <a:buNone/>
            </a:pPr>
            <a:r>
              <a:rPr lang="en-US" altLang="zh-CN" dirty="0"/>
              <a:t># give a summery for the current disk usage</a:t>
            </a:r>
          </a:p>
          <a:p>
            <a:pPr>
              <a:lnSpc>
                <a:spcPct val="100000"/>
              </a:lnSpc>
            </a:pPr>
            <a:endParaRPr lang="en-US" altLang="zh-CN" b="1" dirty="0">
              <a:solidFill>
                <a:schemeClr val="tx1"/>
              </a:solidFill>
            </a:endParaRPr>
          </a:p>
          <a:p>
            <a:pPr>
              <a:lnSpc>
                <a:spcPct val="100000"/>
              </a:lnSpc>
            </a:pPr>
            <a:endParaRPr lang="en-US" altLang="zh-CN" b="1" dirty="0">
              <a:solidFill>
                <a:schemeClr val="tx1"/>
              </a:solidFill>
            </a:endParaRPr>
          </a:p>
          <a:p>
            <a:pPr>
              <a:lnSpc>
                <a:spcPct val="100000"/>
              </a:lnSpc>
            </a:pPr>
            <a:r>
              <a:rPr lang="en-US" altLang="zh-CN" b="1" dirty="0">
                <a:solidFill>
                  <a:schemeClr val="tx1"/>
                </a:solidFill>
              </a:rPr>
              <a:t>grep </a:t>
            </a:r>
          </a:p>
          <a:p>
            <a:pPr marL="0" indent="0">
              <a:lnSpc>
                <a:spcPct val="100000"/>
              </a:lnSpc>
              <a:buNone/>
            </a:pPr>
            <a:r>
              <a:rPr lang="en-US" altLang="zh-CN" sz="1600" dirty="0">
                <a:solidFill>
                  <a:schemeClr val="accent1">
                    <a:lumMod val="75000"/>
                  </a:schemeClr>
                </a:solidFill>
                <a:sym typeface="+mn-ea"/>
              </a:rPr>
              <a:t>#grep running python script in the system</a:t>
            </a:r>
          </a:p>
          <a:p>
            <a:pPr marL="0" indent="0">
              <a:lnSpc>
                <a:spcPct val="100000"/>
              </a:lnSpc>
              <a:buNone/>
            </a:pPr>
            <a:r>
              <a:rPr lang="en-US" altLang="zh-CN" sz="1600" dirty="0">
                <a:sym typeface="+mn-ea"/>
              </a:rPr>
              <a:t>$</a:t>
            </a:r>
            <a:r>
              <a:rPr lang="en-US" altLang="zh-CN" sz="1600" dirty="0" err="1">
                <a:sym typeface="+mn-ea"/>
              </a:rPr>
              <a:t>ps</a:t>
            </a:r>
            <a:r>
              <a:rPr lang="en-US" altLang="zh-CN" sz="1600" dirty="0">
                <a:sym typeface="+mn-ea"/>
              </a:rPr>
              <a:t> -</a:t>
            </a:r>
            <a:r>
              <a:rPr lang="en-US" altLang="zh-CN" sz="1600" dirty="0" err="1">
                <a:sym typeface="+mn-ea"/>
              </a:rPr>
              <a:t>ef</a:t>
            </a:r>
            <a:r>
              <a:rPr lang="en-US" altLang="zh-CN" sz="1600" dirty="0">
                <a:sym typeface="+mn-ea"/>
              </a:rPr>
              <a:t> |grep python</a:t>
            </a:r>
            <a:endParaRPr lang="zh-CN" altLang="en-US" sz="1600" dirty="0"/>
          </a:p>
          <a:p>
            <a:pPr>
              <a:lnSpc>
                <a:spcPct val="100000"/>
              </a:lnSpc>
            </a:pPr>
            <a:endParaRPr lang="en-US" altLang="zh-CN" b="1" dirty="0">
              <a:solidFill>
                <a:schemeClr val="tx1"/>
              </a:solidFill>
            </a:endParaRPr>
          </a:p>
          <a:p>
            <a:pPr>
              <a:lnSpc>
                <a:spcPct val="100000"/>
              </a:lnSpc>
            </a:pPr>
            <a:endParaRPr lang="en-US" altLang="zh-CN" b="1" dirty="0">
              <a:solidFill>
                <a:schemeClr val="tx1"/>
              </a:solidFill>
              <a:sym typeface="+mn-ea"/>
            </a:endParaRPr>
          </a:p>
          <a:p>
            <a:pPr marL="0" indent="0">
              <a:lnSpc>
                <a:spcPct val="100000"/>
              </a:lnSpc>
              <a:buNone/>
            </a:pPr>
            <a:endParaRPr lang="en-US" altLang="zh-CN" dirty="0"/>
          </a:p>
          <a:p>
            <a:pPr marL="0" indent="0">
              <a:lnSpc>
                <a:spcPct val="100000"/>
              </a:lnSpc>
              <a:buNone/>
            </a:pPr>
            <a:endParaRPr lang="en-US" altLang="zh-CN" dirty="0"/>
          </a:p>
        </p:txBody>
      </p:sp>
      <p:pic>
        <p:nvPicPr>
          <p:cNvPr id="6" name="图片 5"/>
          <p:cNvPicPr>
            <a:picLocks noChangeAspect="1"/>
          </p:cNvPicPr>
          <p:nvPr>
            <p:custDataLst>
              <p:tags r:id="rId2"/>
            </p:custDataLst>
          </p:nvPr>
        </p:nvPicPr>
        <p:blipFill>
          <a:blip r:embed="rId7"/>
          <a:stretch>
            <a:fillRect/>
          </a:stretch>
        </p:blipFill>
        <p:spPr>
          <a:xfrm>
            <a:off x="6270958" y="1438980"/>
            <a:ext cx="2981325" cy="1571625"/>
          </a:xfrm>
          <a:prstGeom prst="rect">
            <a:avLst/>
          </a:prstGeom>
        </p:spPr>
      </p:pic>
      <p:pic>
        <p:nvPicPr>
          <p:cNvPr id="7" name="图片 6"/>
          <p:cNvPicPr>
            <a:picLocks noChangeAspect="1"/>
          </p:cNvPicPr>
          <p:nvPr>
            <p:custDataLst>
              <p:tags r:id="rId3"/>
            </p:custDataLst>
          </p:nvPr>
        </p:nvPicPr>
        <p:blipFill>
          <a:blip r:embed="rId8"/>
          <a:stretch>
            <a:fillRect/>
          </a:stretch>
        </p:blipFill>
        <p:spPr>
          <a:xfrm>
            <a:off x="4032675" y="5287528"/>
            <a:ext cx="7457889" cy="1570472"/>
          </a:xfrm>
          <a:prstGeom prst="rect">
            <a:avLst/>
          </a:prstGeom>
        </p:spPr>
      </p:pic>
      <p:pic>
        <p:nvPicPr>
          <p:cNvPr id="5" name="图片 4">
            <a:extLst>
              <a:ext uri="{FF2B5EF4-FFF2-40B4-BE49-F238E27FC236}">
                <a16:creationId xmlns:a16="http://schemas.microsoft.com/office/drawing/2014/main" id="{12CC577C-CD3A-0C2E-D151-026372E3A0E0}"/>
              </a:ext>
            </a:extLst>
          </p:cNvPr>
          <p:cNvPicPr>
            <a:picLocks noChangeAspect="1"/>
          </p:cNvPicPr>
          <p:nvPr/>
        </p:nvPicPr>
        <p:blipFill>
          <a:blip r:embed="rId9"/>
          <a:srcRect b="5419"/>
          <a:stretch>
            <a:fillRect/>
          </a:stretch>
        </p:blipFill>
        <p:spPr>
          <a:xfrm>
            <a:off x="6216015" y="3467100"/>
            <a:ext cx="3201744" cy="1194687"/>
          </a:xfrm>
          <a:prstGeom prst="rect">
            <a:avLst/>
          </a:prstGeom>
        </p:spPr>
      </p:pic>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35710" y="466725"/>
            <a:ext cx="9960610" cy="1064895"/>
          </a:xfrm>
        </p:spPr>
        <p:txBody>
          <a:bodyPr>
            <a:noAutofit/>
          </a:bodyPr>
          <a:lstStyle/>
          <a:p>
            <a:r>
              <a:rPr lang="en-US" altLang="zh-CN" sz="4000" dirty="0">
                <a:latin typeface="Times New Roman" panose="02020603050405020304" charset="0"/>
                <a:cs typeface="Times New Roman" panose="02020603050405020304" charset="0"/>
              </a:rPr>
              <a:t>Transfer your files between hosts </a:t>
            </a:r>
          </a:p>
        </p:txBody>
      </p:sp>
      <p:pic>
        <p:nvPicPr>
          <p:cNvPr id="3" name="图片 2"/>
          <p:cNvPicPr/>
          <p:nvPr/>
        </p:nvPicPr>
        <p:blipFill>
          <a:blip r:embed="rId4"/>
          <a:stretch>
            <a:fillRect/>
          </a:stretch>
        </p:blipFill>
        <p:spPr>
          <a:xfrm>
            <a:off x="331470" y="388620"/>
            <a:ext cx="995680" cy="1325245"/>
          </a:xfrm>
          <a:prstGeom prst="rect">
            <a:avLst/>
          </a:prstGeom>
        </p:spPr>
      </p:pic>
      <p:sp>
        <p:nvSpPr>
          <p:cNvPr id="4" name="内容占位符 3"/>
          <p:cNvSpPr>
            <a:spLocks noGrp="1"/>
          </p:cNvSpPr>
          <p:nvPr>
            <p:ph idx="1"/>
          </p:nvPr>
        </p:nvSpPr>
        <p:spPr>
          <a:xfrm>
            <a:off x="399415" y="1861820"/>
            <a:ext cx="11283950" cy="4759325"/>
          </a:xfrm>
        </p:spPr>
        <p:txBody>
          <a:bodyPr>
            <a:normAutofit/>
          </a:bodyPr>
          <a:lstStyle/>
          <a:p>
            <a:pPr>
              <a:lnSpc>
                <a:spcPct val="100000"/>
              </a:lnSpc>
            </a:pPr>
            <a:r>
              <a:rPr lang="en-US" altLang="zh-CN" b="1" dirty="0" err="1">
                <a:solidFill>
                  <a:schemeClr val="tx1"/>
                </a:solidFill>
              </a:rPr>
              <a:t>scp</a:t>
            </a:r>
            <a:r>
              <a:rPr lang="en-US" altLang="zh-CN" b="1" dirty="0">
                <a:solidFill>
                  <a:schemeClr val="tx1"/>
                </a:solidFill>
              </a:rPr>
              <a:t> - </a:t>
            </a:r>
            <a:r>
              <a:rPr lang="en-US" altLang="zh-CN" b="1" dirty="0">
                <a:solidFill>
                  <a:schemeClr val="tx2"/>
                </a:solidFill>
                <a:sym typeface="+mn-ea"/>
              </a:rPr>
              <a:t>security copy</a:t>
            </a:r>
            <a:endParaRPr lang="en-US" altLang="zh-CN" b="1" dirty="0">
              <a:solidFill>
                <a:schemeClr val="tx1"/>
              </a:solidFill>
            </a:endParaRPr>
          </a:p>
          <a:p>
            <a:pPr marL="0" indent="0">
              <a:lnSpc>
                <a:spcPct val="100000"/>
              </a:lnSpc>
              <a:buNone/>
            </a:pPr>
            <a:r>
              <a:rPr lang="en-US" altLang="zh-CN" sz="1600" dirty="0">
                <a:solidFill>
                  <a:schemeClr val="accent1">
                    <a:lumMod val="75000"/>
                  </a:schemeClr>
                </a:solidFill>
                <a:sym typeface="+mn-ea"/>
              </a:rPr>
              <a:t>#</a:t>
            </a:r>
            <a:r>
              <a:rPr lang="en-US" altLang="en-GB" sz="1600" dirty="0">
                <a:solidFill>
                  <a:schemeClr val="accent1">
                    <a:lumMod val="75000"/>
                  </a:schemeClr>
                </a:solidFill>
                <a:sym typeface="+mn-ea"/>
              </a:rPr>
              <a:t>transfer files from source to target</a:t>
            </a:r>
            <a:endParaRPr lang="en-US" altLang="zh-CN" sz="1600" dirty="0">
              <a:solidFill>
                <a:schemeClr val="accent1">
                  <a:lumMod val="75000"/>
                </a:schemeClr>
              </a:solidFill>
              <a:sym typeface="+mn-ea"/>
            </a:endParaRPr>
          </a:p>
          <a:p>
            <a:pPr marL="0" indent="0">
              <a:lnSpc>
                <a:spcPct val="100000"/>
              </a:lnSpc>
              <a:buNone/>
            </a:pPr>
            <a:r>
              <a:rPr lang="en-GB" altLang="en-US" sz="1600" dirty="0">
                <a:sym typeface="+mn-ea"/>
              </a:rPr>
              <a:t>$</a:t>
            </a:r>
            <a:r>
              <a:rPr lang="en-GB" altLang="en-US" sz="1600" dirty="0" err="1">
                <a:sym typeface="+mn-ea"/>
              </a:rPr>
              <a:t>scp</a:t>
            </a:r>
            <a:r>
              <a:rPr lang="en-GB" altLang="en-US" sz="1600" dirty="0">
                <a:sym typeface="+mn-ea"/>
              </a:rPr>
              <a:t> </a:t>
            </a:r>
            <a:r>
              <a:rPr lang="en-US" altLang="en-GB" sz="1600" dirty="0" err="1">
                <a:sym typeface="+mn-ea"/>
              </a:rPr>
              <a:t>file_source</a:t>
            </a:r>
            <a:r>
              <a:rPr lang="en-US" altLang="en-GB" sz="1600" dirty="0">
                <a:sym typeface="+mn-ea"/>
              </a:rPr>
              <a:t> </a:t>
            </a:r>
            <a:r>
              <a:rPr lang="en-US" altLang="en-GB" sz="1600" dirty="0" err="1">
                <a:sym typeface="+mn-ea"/>
              </a:rPr>
              <a:t>file_target</a:t>
            </a:r>
            <a:endParaRPr lang="en-US" altLang="zh-CN" b="1" dirty="0">
              <a:solidFill>
                <a:schemeClr val="tx1"/>
              </a:solidFill>
            </a:endParaRPr>
          </a:p>
          <a:p>
            <a:pPr>
              <a:lnSpc>
                <a:spcPct val="100000"/>
              </a:lnSpc>
            </a:pPr>
            <a:endParaRPr lang="en-US" altLang="zh-CN" dirty="0">
              <a:sym typeface="+mn-ea"/>
            </a:endParaRPr>
          </a:p>
          <a:p>
            <a:pPr>
              <a:lnSpc>
                <a:spcPct val="100000"/>
              </a:lnSpc>
              <a:buFont typeface="Wingdings" panose="05000000000000000000" charset="0"/>
              <a:buChar char="Ø"/>
            </a:pPr>
            <a:r>
              <a:rPr lang="en-US" altLang="zh-CN" dirty="0">
                <a:solidFill>
                  <a:schemeClr val="tx2"/>
                </a:solidFill>
                <a:sym typeface="+mn-ea"/>
              </a:rPr>
              <a:t>copy “libidn.so.11” from host:10.32.5.141 to local</a:t>
            </a:r>
          </a:p>
          <a:p>
            <a:pPr>
              <a:lnSpc>
                <a:spcPct val="100000"/>
              </a:lnSpc>
              <a:buFont typeface="Wingdings" panose="05000000000000000000" charset="0"/>
              <a:buChar char="Ø"/>
            </a:pPr>
            <a:endParaRPr lang="en-US" altLang="zh-CN" dirty="0">
              <a:solidFill>
                <a:schemeClr val="tx2"/>
              </a:solidFill>
              <a:sym typeface="+mn-ea"/>
            </a:endParaRPr>
          </a:p>
          <a:p>
            <a:pPr marL="0" indent="0">
              <a:lnSpc>
                <a:spcPct val="100000"/>
              </a:lnSpc>
              <a:buNone/>
            </a:pPr>
            <a:r>
              <a:rPr lang="en-US" altLang="zh-CN" sz="1600" dirty="0">
                <a:solidFill>
                  <a:srgbClr val="FF0000"/>
                </a:solidFill>
                <a:sym typeface="+mn-ea"/>
              </a:rPr>
              <a:t>#”-i” is needed when using identity file</a:t>
            </a:r>
          </a:p>
          <a:p>
            <a:pPr marL="0" indent="0">
              <a:lnSpc>
                <a:spcPct val="100000"/>
              </a:lnSpc>
              <a:buNone/>
            </a:pPr>
            <a:endParaRPr lang="en-US" altLang="zh-CN" sz="1600" dirty="0">
              <a:solidFill>
                <a:srgbClr val="FF0000"/>
              </a:solidFill>
              <a:sym typeface="+mn-ea"/>
            </a:endParaRPr>
          </a:p>
          <a:p>
            <a:pPr>
              <a:lnSpc>
                <a:spcPct val="100000"/>
              </a:lnSpc>
              <a:buFont typeface="Wingdings" panose="05000000000000000000" charset="0"/>
              <a:buChar char="Ø"/>
            </a:pPr>
            <a:r>
              <a:rPr lang="en-US" altLang="zh-CN" dirty="0">
                <a:solidFill>
                  <a:schemeClr val="tx1"/>
                </a:solidFill>
                <a:sym typeface="+mn-ea"/>
              </a:rPr>
              <a:t>copy folder “test” from local to host:10.32.1.106</a:t>
            </a:r>
          </a:p>
          <a:p>
            <a:pPr>
              <a:lnSpc>
                <a:spcPct val="100000"/>
              </a:lnSpc>
            </a:pPr>
            <a:endParaRPr lang="en-US" altLang="zh-CN" b="1" dirty="0">
              <a:solidFill>
                <a:schemeClr val="tx1"/>
              </a:solidFill>
            </a:endParaRPr>
          </a:p>
          <a:p>
            <a:pPr>
              <a:lnSpc>
                <a:spcPct val="100000"/>
              </a:lnSpc>
            </a:pPr>
            <a:endParaRPr lang="en-US" altLang="zh-CN" b="1" dirty="0">
              <a:solidFill>
                <a:schemeClr val="tx1"/>
              </a:solidFill>
              <a:sym typeface="+mn-ea"/>
            </a:endParaRPr>
          </a:p>
          <a:p>
            <a:pPr marL="0" indent="0">
              <a:lnSpc>
                <a:spcPct val="100000"/>
              </a:lnSpc>
              <a:buNone/>
            </a:pPr>
            <a:endParaRPr lang="en-US" altLang="zh-CN" dirty="0"/>
          </a:p>
          <a:p>
            <a:pPr marL="0" indent="0">
              <a:lnSpc>
                <a:spcPct val="100000"/>
              </a:lnSpc>
              <a:buNone/>
            </a:pPr>
            <a:endParaRPr lang="en-US" altLang="zh-CN" dirty="0"/>
          </a:p>
        </p:txBody>
      </p:sp>
      <p:pic>
        <p:nvPicPr>
          <p:cNvPr id="5" name="图片 4"/>
          <p:cNvPicPr>
            <a:picLocks noChangeAspect="1"/>
          </p:cNvPicPr>
          <p:nvPr/>
        </p:nvPicPr>
        <p:blipFill>
          <a:blip r:embed="rId5"/>
          <a:stretch>
            <a:fillRect/>
          </a:stretch>
        </p:blipFill>
        <p:spPr>
          <a:xfrm>
            <a:off x="480695" y="3507740"/>
            <a:ext cx="10930255" cy="397510"/>
          </a:xfrm>
          <a:prstGeom prst="rect">
            <a:avLst/>
          </a:prstGeom>
        </p:spPr>
      </p:pic>
      <p:pic>
        <p:nvPicPr>
          <p:cNvPr id="8" name="图片 7"/>
          <p:cNvPicPr>
            <a:picLocks noChangeAspect="1"/>
          </p:cNvPicPr>
          <p:nvPr/>
        </p:nvPicPr>
        <p:blipFill>
          <a:blip r:embed="rId6"/>
          <a:stretch>
            <a:fillRect/>
          </a:stretch>
        </p:blipFill>
        <p:spPr>
          <a:xfrm>
            <a:off x="540385" y="4905375"/>
            <a:ext cx="9925050" cy="847725"/>
          </a:xfrm>
          <a:prstGeom prst="rect">
            <a:avLst/>
          </a:prstGeom>
        </p:spPr>
      </p:pic>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a:extLst>
              <a:ext uri="{FF2B5EF4-FFF2-40B4-BE49-F238E27FC236}">
                <a16:creationId xmlns:a16="http://schemas.microsoft.com/office/drawing/2014/main" id="{28EB1C15-4026-0B50-A312-FE3D9A70773F}"/>
              </a:ext>
            </a:extLst>
          </p:cNvPr>
          <p:cNvSpPr>
            <a:spLocks noGrp="1"/>
          </p:cNvSpPr>
          <p:nvPr>
            <p:ph type="title"/>
          </p:nvPr>
        </p:nvSpPr>
        <p:spPr>
          <a:xfrm>
            <a:off x="1567477" y="397596"/>
            <a:ext cx="10515600" cy="1325563"/>
          </a:xfrm>
        </p:spPr>
        <p:txBody>
          <a:bodyPr/>
          <a:lstStyle/>
          <a:p>
            <a:r>
              <a:rPr lang="en-US" altLang="zh-CN" dirty="0"/>
              <a:t>Run software/script</a:t>
            </a:r>
            <a:endParaRPr lang="zh-CN" altLang="en-US" dirty="0"/>
          </a:p>
        </p:txBody>
      </p:sp>
      <p:sp>
        <p:nvSpPr>
          <p:cNvPr id="8" name="内容占位符 2">
            <a:extLst>
              <a:ext uri="{FF2B5EF4-FFF2-40B4-BE49-F238E27FC236}">
                <a16:creationId xmlns:a16="http://schemas.microsoft.com/office/drawing/2014/main" id="{D0ECDB01-BFB2-028E-147C-8C2591FF2665}"/>
              </a:ext>
            </a:extLst>
          </p:cNvPr>
          <p:cNvSpPr>
            <a:spLocks noGrp="1"/>
          </p:cNvSpPr>
          <p:nvPr>
            <p:ph idx="1"/>
          </p:nvPr>
        </p:nvSpPr>
        <p:spPr>
          <a:xfrm>
            <a:off x="5899656" y="1859976"/>
            <a:ext cx="5473700" cy="4486275"/>
          </a:xfrm>
        </p:spPr>
        <p:txBody>
          <a:bodyPr>
            <a:normAutofit fontScale="92500" lnSpcReduction="20000"/>
          </a:bodyPr>
          <a:lstStyle/>
          <a:p>
            <a:pPr marL="0" indent="0">
              <a:buNone/>
            </a:pPr>
            <a:r>
              <a:rPr lang="en-US" altLang="zh-CN" sz="3000" b="1" dirty="0" err="1"/>
              <a:t>nohup</a:t>
            </a:r>
            <a:r>
              <a:rPr lang="en-US" altLang="zh-CN" sz="3000" b="1" dirty="0"/>
              <a:t>: immune to </a:t>
            </a:r>
            <a:r>
              <a:rPr lang="en-US" altLang="zh-CN" sz="3000" b="1" dirty="0" err="1"/>
              <a:t>hangups</a:t>
            </a:r>
            <a:endParaRPr lang="en-US" altLang="zh-CN" sz="3000" b="1" dirty="0"/>
          </a:p>
          <a:p>
            <a:pPr marL="0" indent="0">
              <a:buNone/>
            </a:pPr>
            <a:r>
              <a:rPr lang="en-US" altLang="zh-CN" sz="2000" dirty="0"/>
              <a:t>nohup./shell.sh &gt; 1.log 2&gt;1 &amp;</a:t>
            </a:r>
          </a:p>
          <a:p>
            <a:pPr marL="0" indent="0">
              <a:buNone/>
            </a:pPr>
            <a:endParaRPr lang="en-US" altLang="zh-CN" sz="2000" dirty="0"/>
          </a:p>
          <a:p>
            <a:pPr marL="0" indent="0">
              <a:buNone/>
            </a:pPr>
            <a:r>
              <a:rPr lang="en-US" altLang="zh-CN" sz="2000" dirty="0"/>
              <a:t>jobs :show your submit </a:t>
            </a:r>
            <a:r>
              <a:rPr lang="en-US" altLang="zh-CN" sz="2000" dirty="0" err="1"/>
              <a:t>nohup</a:t>
            </a:r>
            <a:r>
              <a:rPr lang="en-US" altLang="zh-CN" sz="2000" dirty="0"/>
              <a:t> programs</a:t>
            </a:r>
          </a:p>
          <a:p>
            <a:pPr marL="0" indent="0">
              <a:buNone/>
            </a:pPr>
            <a:r>
              <a:rPr lang="en-US" altLang="zh-CN" sz="2000" dirty="0"/>
              <a:t>kill : shut down the </a:t>
            </a:r>
            <a:r>
              <a:rPr lang="en-US" altLang="zh-CN" sz="2000" dirty="0" err="1"/>
              <a:t>nohup</a:t>
            </a:r>
            <a:r>
              <a:rPr lang="en-US" altLang="zh-CN" sz="2000" dirty="0"/>
              <a:t> program </a:t>
            </a:r>
          </a:p>
          <a:p>
            <a:r>
              <a:rPr lang="en-US" altLang="zh-CN" sz="2600" dirty="0" err="1"/>
              <a:t>ps</a:t>
            </a:r>
            <a:r>
              <a:rPr lang="en-US" altLang="zh-CN" sz="2600" dirty="0"/>
              <a:t> –</a:t>
            </a:r>
            <a:r>
              <a:rPr lang="en-US" altLang="zh-CN" sz="2600" dirty="0" err="1"/>
              <a:t>ef</a:t>
            </a:r>
            <a:r>
              <a:rPr lang="en-US" altLang="zh-CN" sz="2600" dirty="0"/>
              <a:t> |grep xxx:</a:t>
            </a:r>
            <a:br>
              <a:rPr lang="en-US" altLang="zh-CN" sz="2000" dirty="0"/>
            </a:br>
            <a:r>
              <a:rPr lang="en-US" altLang="zh-CN" sz="1900" dirty="0"/>
              <a:t>Shows all system processes (</a:t>
            </a:r>
            <a:r>
              <a:rPr lang="en-US" altLang="zh-CN" sz="1900" dirty="0" err="1"/>
              <a:t>ps</a:t>
            </a:r>
            <a:r>
              <a:rPr lang="en-US" altLang="zh-CN" sz="1900" dirty="0"/>
              <a:t> -</a:t>
            </a:r>
            <a:r>
              <a:rPr lang="en-US" altLang="zh-CN" sz="1900" dirty="0" err="1"/>
              <a:t>ef</a:t>
            </a:r>
            <a:r>
              <a:rPr lang="en-US" altLang="zh-CN" sz="1900" dirty="0"/>
              <a:t>) and filters (| grep) for lines containing "xxx".</a:t>
            </a:r>
          </a:p>
          <a:p>
            <a:pPr marL="0" indent="0">
              <a:buNone/>
            </a:pPr>
            <a:r>
              <a:rPr lang="en-US" altLang="zh-CN" sz="1900" b="1" dirty="0"/>
              <a:t>Find processes with "xxx" in their name or details.</a:t>
            </a:r>
            <a:endParaRPr lang="en-US" altLang="zh-CN" sz="1900" dirty="0"/>
          </a:p>
          <a:p>
            <a:pPr marL="0" indent="0">
              <a:buNone/>
            </a:pPr>
            <a:endParaRPr lang="zh-CN" altLang="en-US" sz="2000" dirty="0"/>
          </a:p>
        </p:txBody>
      </p:sp>
      <p:sp>
        <p:nvSpPr>
          <p:cNvPr id="9" name="文本框 8">
            <a:extLst>
              <a:ext uri="{FF2B5EF4-FFF2-40B4-BE49-F238E27FC236}">
                <a16:creationId xmlns:a16="http://schemas.microsoft.com/office/drawing/2014/main" id="{096042CA-A7F5-39B7-1FCE-30BA38FFEF9C}"/>
              </a:ext>
            </a:extLst>
          </p:cNvPr>
          <p:cNvSpPr txBox="1"/>
          <p:nvPr/>
        </p:nvSpPr>
        <p:spPr>
          <a:xfrm>
            <a:off x="284470" y="1635583"/>
            <a:ext cx="5655905" cy="5685659"/>
          </a:xfrm>
          <a:prstGeom prst="rect">
            <a:avLst/>
          </a:prstGeom>
          <a:noFill/>
        </p:spPr>
        <p:txBody>
          <a:bodyPr wrap="square">
            <a:spAutoFit/>
          </a:bodyPr>
          <a:lstStyle/>
          <a:p>
            <a:pPr>
              <a:lnSpc>
                <a:spcPct val="90000"/>
              </a:lnSpc>
              <a:spcBef>
                <a:spcPts val="1000"/>
              </a:spcBef>
            </a:pPr>
            <a:r>
              <a:rPr lang="en-US" altLang="zh-CN" sz="2800" dirty="0"/>
              <a:t>Hangup</a:t>
            </a:r>
          </a:p>
          <a:p>
            <a:pPr>
              <a:lnSpc>
                <a:spcPct val="90000"/>
              </a:lnSpc>
              <a:spcBef>
                <a:spcPts val="1000"/>
              </a:spcBef>
            </a:pPr>
            <a:r>
              <a:rPr lang="en-US" altLang="zh-CN" sz="2000" dirty="0"/>
              <a:t>./shell.sh or </a:t>
            </a:r>
            <a:r>
              <a:rPr lang="en-US" altLang="zh-CN" sz="2000" dirty="0" err="1"/>
              <a:t>sh</a:t>
            </a:r>
            <a:r>
              <a:rPr lang="en-US" altLang="zh-CN" sz="2000" dirty="0"/>
              <a:t> ./xx.sh or python xxx.py</a:t>
            </a:r>
          </a:p>
          <a:p>
            <a:pPr defTabSz="914400">
              <a:lnSpc>
                <a:spcPct val="90000"/>
              </a:lnSpc>
              <a:spcBef>
                <a:spcPts val="1000"/>
              </a:spcBef>
            </a:pPr>
            <a:endParaRPr lang="en-US" altLang="zh-CN" sz="2000" dirty="0"/>
          </a:p>
          <a:p>
            <a:pPr defTabSz="914400">
              <a:lnSpc>
                <a:spcPct val="90000"/>
              </a:lnSpc>
              <a:spcBef>
                <a:spcPts val="1000"/>
              </a:spcBef>
            </a:pPr>
            <a:r>
              <a:rPr lang="en-US" altLang="zh-CN" sz="2000" dirty="0"/>
              <a:t>Kill or suspend</a:t>
            </a:r>
          </a:p>
          <a:p>
            <a:pPr defTabSz="914400">
              <a:lnSpc>
                <a:spcPct val="90000"/>
              </a:lnSpc>
              <a:spcBef>
                <a:spcPts val="1000"/>
              </a:spcBef>
            </a:pPr>
            <a:r>
              <a:rPr lang="en-US" altLang="zh-CN" sz="2000" dirty="0" err="1"/>
              <a:t>Ctrl+C</a:t>
            </a:r>
            <a:r>
              <a:rPr lang="en-US" altLang="zh-CN" sz="2000" dirty="0"/>
              <a:t>  	:shut down the hangup program</a:t>
            </a:r>
          </a:p>
          <a:p>
            <a:pPr defTabSz="914400">
              <a:lnSpc>
                <a:spcPct val="90000"/>
              </a:lnSpc>
              <a:spcBef>
                <a:spcPts val="1000"/>
              </a:spcBef>
            </a:pPr>
            <a:r>
              <a:rPr lang="en-US" altLang="zh-CN" sz="2000" dirty="0" err="1"/>
              <a:t>Ctrl+Z</a:t>
            </a:r>
            <a:r>
              <a:rPr lang="en-US" altLang="zh-CN" sz="2000" dirty="0"/>
              <a:t> : </a:t>
            </a:r>
            <a:r>
              <a:rPr lang="en-US" altLang="zh-CN" dirty="0"/>
              <a:t>suspends the currently running foreground process</a:t>
            </a:r>
          </a:p>
          <a:p>
            <a:pPr defTabSz="914400">
              <a:lnSpc>
                <a:spcPct val="90000"/>
              </a:lnSpc>
              <a:spcBef>
                <a:spcPts val="1000"/>
              </a:spcBef>
            </a:pPr>
            <a:r>
              <a:rPr lang="en-US" altLang="zh-CN" sz="2000" dirty="0"/>
              <a:t> </a:t>
            </a:r>
          </a:p>
          <a:p>
            <a:pPr>
              <a:lnSpc>
                <a:spcPct val="90000"/>
              </a:lnSpc>
              <a:spcBef>
                <a:spcPts val="1000"/>
              </a:spcBef>
            </a:pPr>
            <a:r>
              <a:rPr lang="en-US" altLang="zh-CN" sz="2000" dirty="0" err="1"/>
              <a:t>fg</a:t>
            </a:r>
            <a:r>
              <a:rPr lang="en-US" altLang="zh-CN" sz="2000" dirty="0"/>
              <a:t> 1 </a:t>
            </a:r>
          </a:p>
          <a:p>
            <a:pPr>
              <a:lnSpc>
                <a:spcPct val="90000"/>
              </a:lnSpc>
              <a:spcBef>
                <a:spcPts val="1000"/>
              </a:spcBef>
            </a:pPr>
            <a:r>
              <a:rPr lang="en-US" altLang="zh-CN" dirty="0"/>
              <a:t># Brings background job #1 to the foreground (active terminal control)</a:t>
            </a:r>
            <a:endParaRPr lang="en-US" altLang="zh-CN" sz="2000" dirty="0"/>
          </a:p>
          <a:p>
            <a:pPr defTabSz="914400">
              <a:lnSpc>
                <a:spcPct val="90000"/>
              </a:lnSpc>
              <a:spcBef>
                <a:spcPts val="1000"/>
              </a:spcBef>
            </a:pPr>
            <a:r>
              <a:rPr lang="en-US" altLang="zh-CN" sz="2000" dirty="0" err="1"/>
              <a:t>bg</a:t>
            </a:r>
            <a:r>
              <a:rPr lang="en-US" altLang="zh-CN" sz="2000" dirty="0"/>
              <a:t> 1</a:t>
            </a:r>
          </a:p>
          <a:p>
            <a:pPr>
              <a:lnSpc>
                <a:spcPct val="90000"/>
              </a:lnSpc>
              <a:spcBef>
                <a:spcPts val="1000"/>
              </a:spcBef>
            </a:pPr>
            <a:r>
              <a:rPr lang="en-US" altLang="zh-CN" sz="2000" dirty="0"/>
              <a:t>#</a:t>
            </a:r>
            <a:r>
              <a:rPr lang="en-US" altLang="zh-CN" dirty="0"/>
              <a:t>Continues suspended job #1 in the background</a:t>
            </a:r>
            <a:endParaRPr lang="en-US" altLang="zh-CN" sz="2000" dirty="0"/>
          </a:p>
          <a:p>
            <a:pPr defTabSz="914400">
              <a:lnSpc>
                <a:spcPct val="90000"/>
              </a:lnSpc>
              <a:spcBef>
                <a:spcPts val="1000"/>
              </a:spcBef>
            </a:pPr>
            <a:endParaRPr lang="zh-CN" altLang="en-US" sz="2000" dirty="0"/>
          </a:p>
          <a:p>
            <a:endParaRPr lang="en-US" altLang="zh-CN" dirty="0"/>
          </a:p>
        </p:txBody>
      </p:sp>
      <p:pic>
        <p:nvPicPr>
          <p:cNvPr id="10" name="图片 9">
            <a:extLst>
              <a:ext uri="{FF2B5EF4-FFF2-40B4-BE49-F238E27FC236}">
                <a16:creationId xmlns:a16="http://schemas.microsoft.com/office/drawing/2014/main" id="{79FFFF92-C4C9-61B6-1CEC-34EF5FAF7B73}"/>
              </a:ext>
            </a:extLst>
          </p:cNvPr>
          <p:cNvPicPr/>
          <p:nvPr/>
        </p:nvPicPr>
        <p:blipFill>
          <a:blip r:embed="rId2"/>
          <a:stretch>
            <a:fillRect/>
          </a:stretch>
        </p:blipFill>
        <p:spPr>
          <a:xfrm>
            <a:off x="284470" y="214716"/>
            <a:ext cx="995680" cy="1325245"/>
          </a:xfrm>
          <a:prstGeom prst="rect">
            <a:avLst/>
          </a:prstGeom>
        </p:spPr>
      </p:pic>
      <p:pic>
        <p:nvPicPr>
          <p:cNvPr id="12" name="图片 11">
            <a:extLst>
              <a:ext uri="{FF2B5EF4-FFF2-40B4-BE49-F238E27FC236}">
                <a16:creationId xmlns:a16="http://schemas.microsoft.com/office/drawing/2014/main" id="{E5035C07-B7A9-D97C-504E-6D7E44DCA904}"/>
              </a:ext>
            </a:extLst>
          </p:cNvPr>
          <p:cNvPicPr>
            <a:picLocks noChangeAspect="1"/>
          </p:cNvPicPr>
          <p:nvPr/>
        </p:nvPicPr>
        <p:blipFill>
          <a:blip r:embed="rId3"/>
          <a:stretch>
            <a:fillRect/>
          </a:stretch>
        </p:blipFill>
        <p:spPr>
          <a:xfrm>
            <a:off x="378365" y="4412301"/>
            <a:ext cx="5468113" cy="333422"/>
          </a:xfrm>
          <a:prstGeom prst="rect">
            <a:avLst/>
          </a:prstGeom>
        </p:spPr>
      </p:pic>
    </p:spTree>
    <p:extLst>
      <p:ext uri="{BB962C8B-B14F-4D97-AF65-F5344CB8AC3E}">
        <p14:creationId xmlns:p14="http://schemas.microsoft.com/office/powerpoint/2010/main" val="22742994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35710" y="466725"/>
            <a:ext cx="9960610" cy="1064895"/>
          </a:xfrm>
        </p:spPr>
        <p:txBody>
          <a:bodyPr>
            <a:noAutofit/>
          </a:bodyPr>
          <a:lstStyle/>
          <a:p>
            <a:r>
              <a:rPr lang="en-US" altLang="zh-CN" sz="4000">
                <a:latin typeface="Times New Roman" panose="02020603050405020304" charset="0"/>
                <a:cs typeface="Times New Roman" panose="02020603050405020304" charset="0"/>
                <a:sym typeface="+mn-ea"/>
              </a:rPr>
              <a:t>Repeating your commands using loops</a:t>
            </a:r>
            <a:endParaRPr lang="en-US" altLang="zh-CN" sz="4000">
              <a:latin typeface="Times New Roman" panose="02020603050405020304" charset="0"/>
              <a:ea typeface="微软雅黑" panose="020B0503020204020204" charset="-122"/>
              <a:cs typeface="Times New Roman" panose="02020603050405020304" charset="0"/>
            </a:endParaRPr>
          </a:p>
        </p:txBody>
      </p:sp>
      <p:pic>
        <p:nvPicPr>
          <p:cNvPr id="3" name="图片 2"/>
          <p:cNvPicPr/>
          <p:nvPr/>
        </p:nvPicPr>
        <p:blipFill>
          <a:blip r:embed="rId4"/>
          <a:stretch>
            <a:fillRect/>
          </a:stretch>
        </p:blipFill>
        <p:spPr>
          <a:xfrm>
            <a:off x="331470" y="388620"/>
            <a:ext cx="995680" cy="1325245"/>
          </a:xfrm>
          <a:prstGeom prst="rect">
            <a:avLst/>
          </a:prstGeom>
        </p:spPr>
      </p:pic>
      <p:sp>
        <p:nvSpPr>
          <p:cNvPr id="6" name="文本框 5"/>
          <p:cNvSpPr txBox="1"/>
          <p:nvPr/>
        </p:nvSpPr>
        <p:spPr>
          <a:xfrm>
            <a:off x="466725" y="1909445"/>
            <a:ext cx="9906635" cy="3791585"/>
          </a:xfrm>
          <a:prstGeom prst="rect">
            <a:avLst/>
          </a:prstGeom>
          <a:noFill/>
        </p:spPr>
        <p:txBody>
          <a:bodyPr wrap="square" rtlCol="0" anchor="t">
            <a:noAutofit/>
          </a:bodyPr>
          <a:lstStyle/>
          <a:p>
            <a:pPr marL="285750" indent="-285750" fontAlgn="auto">
              <a:lnSpc>
                <a:spcPct val="150000"/>
              </a:lnSpc>
              <a:buFont typeface="Arial" panose="020B0604020202020204" pitchFamily="34" charset="0"/>
              <a:buChar char="•"/>
            </a:pPr>
            <a:r>
              <a:rPr lang="en-US" altLang="zh-CN" dirty="0">
                <a:sym typeface="+mn-ea"/>
              </a:rPr>
              <a:t>The real power of the shell is the ability to repeat commands on multiple targets. This is useful for example for creating multiple folders, moving files into each folder, running pipeline on multiple samples etc.</a:t>
            </a:r>
          </a:p>
          <a:p>
            <a:pPr marL="285750" indent="-285750" fontAlgn="auto">
              <a:lnSpc>
                <a:spcPct val="150000"/>
              </a:lnSpc>
              <a:buFont typeface="Arial" panose="020B0604020202020204" pitchFamily="34" charset="0"/>
              <a:buChar char="•"/>
            </a:pPr>
            <a:endParaRPr lang="en-US" altLang="zh-CN" dirty="0">
              <a:sym typeface="+mn-ea"/>
            </a:endParaRPr>
          </a:p>
          <a:p>
            <a:pPr indent="0" fontAlgn="auto">
              <a:lnSpc>
                <a:spcPct val="150000"/>
              </a:lnSpc>
              <a:buFont typeface="Arial" panose="020B0604020202020204" pitchFamily="34" charset="0"/>
              <a:buNone/>
            </a:pPr>
            <a:r>
              <a:rPr lang="en-US" altLang="zh-CN" dirty="0">
                <a:sym typeface="+mn-ea"/>
              </a:rPr>
              <a:t>    For example, we can use a for loop to print “hello” 10 times to screen by typing</a:t>
            </a:r>
            <a:endParaRPr lang="en-US" altLang="zh-CN" dirty="0"/>
          </a:p>
          <a:p>
            <a:pPr marL="0" indent="0" fontAlgn="auto">
              <a:lnSpc>
                <a:spcPct val="150000"/>
              </a:lnSpc>
              <a:buNone/>
            </a:pPr>
            <a:r>
              <a:rPr lang="en-US" altLang="zh-CN" dirty="0">
                <a:solidFill>
                  <a:schemeClr val="accent1">
                    <a:lumMod val="75000"/>
                  </a:schemeClr>
                </a:solidFill>
                <a:sym typeface="+mn-ea"/>
              </a:rPr>
              <a:t>    $for num in {1..10}; do echo "hello"; done</a:t>
            </a:r>
            <a:endParaRPr lang="en-US" altLang="zh-CN" dirty="0">
              <a:solidFill>
                <a:schemeClr val="accent1">
                  <a:lumMod val="75000"/>
                </a:schemeClr>
              </a:solidFill>
            </a:endParaRPr>
          </a:p>
          <a:p>
            <a:pPr fontAlgn="auto">
              <a:lnSpc>
                <a:spcPct val="150000"/>
              </a:lnSpc>
            </a:pPr>
            <a:endParaRPr lang="en-US" altLang="zh-CN" dirty="0">
              <a:sym typeface="+mn-ea"/>
            </a:endParaRPr>
          </a:p>
          <a:p>
            <a:pPr marL="285750" indent="-285750" fontAlgn="auto">
              <a:lnSpc>
                <a:spcPct val="150000"/>
              </a:lnSpc>
              <a:buFont typeface="Arial" panose="020B0604020202020204" pitchFamily="34" charset="0"/>
              <a:buChar char="•"/>
            </a:pPr>
            <a:r>
              <a:rPr lang="en-US" altLang="zh-CN" dirty="0">
                <a:sym typeface="+mn-ea"/>
              </a:rPr>
              <a:t>It would be extremely useful when running a pipeline on multiple samples;</a:t>
            </a:r>
            <a:endParaRPr lang="en-US" altLang="zh-CN" dirty="0"/>
          </a:p>
          <a:p>
            <a:pPr marL="0" indent="0" fontAlgn="auto">
              <a:lnSpc>
                <a:spcPct val="150000"/>
              </a:lnSpc>
              <a:buNone/>
            </a:pPr>
            <a:r>
              <a:rPr lang="en-US" altLang="zh-CN" dirty="0">
                <a:solidFill>
                  <a:schemeClr val="accent1">
                    <a:lumMod val="75000"/>
                  </a:schemeClr>
                </a:solidFill>
                <a:sym typeface="+mn-ea"/>
              </a:rPr>
              <a:t>for </a:t>
            </a:r>
            <a:r>
              <a:rPr lang="en-US" altLang="zh-CN" dirty="0" err="1">
                <a:solidFill>
                  <a:schemeClr val="accent1">
                    <a:lumMod val="75000"/>
                  </a:schemeClr>
                </a:solidFill>
                <a:sym typeface="+mn-ea"/>
              </a:rPr>
              <a:t>i</a:t>
            </a:r>
            <a:r>
              <a:rPr lang="en-US" altLang="zh-CN" dirty="0">
                <a:solidFill>
                  <a:schemeClr val="accent1">
                    <a:lumMod val="75000"/>
                  </a:schemeClr>
                </a:solidFill>
                <a:sym typeface="+mn-ea"/>
              </a:rPr>
              <a:t> in sample*; do du -h</a:t>
            </a:r>
            <a:r>
              <a:rPr lang="zh-CN" altLang="en-US" dirty="0">
                <a:solidFill>
                  <a:schemeClr val="accent1">
                    <a:lumMod val="75000"/>
                  </a:schemeClr>
                </a:solidFill>
                <a:sym typeface="+mn-ea"/>
              </a:rPr>
              <a:t> </a:t>
            </a:r>
            <a:r>
              <a:rPr lang="en-US" altLang="zh-CN" dirty="0">
                <a:solidFill>
                  <a:schemeClr val="accent1">
                    <a:lumMod val="75000"/>
                  </a:schemeClr>
                </a:solidFill>
                <a:sym typeface="+mn-ea"/>
              </a:rPr>
              <a:t>{</a:t>
            </a:r>
            <a:r>
              <a:rPr lang="en-US" altLang="zh-CN" dirty="0" err="1">
                <a:solidFill>
                  <a:schemeClr val="accent1">
                    <a:lumMod val="75000"/>
                  </a:schemeClr>
                </a:solidFill>
                <a:sym typeface="+mn-ea"/>
              </a:rPr>
              <a:t>i</a:t>
            </a:r>
            <a:r>
              <a:rPr lang="en-US" altLang="zh-CN" dirty="0">
                <a:solidFill>
                  <a:schemeClr val="accent1">
                    <a:lumMod val="75000"/>
                  </a:schemeClr>
                </a:solidFill>
                <a:sym typeface="+mn-ea"/>
              </a:rPr>
              <a:t>}; done</a:t>
            </a:r>
            <a:br>
              <a:rPr lang="en-US" altLang="zh-CN" dirty="0">
                <a:solidFill>
                  <a:schemeClr val="accent1">
                    <a:lumMod val="75000"/>
                  </a:schemeClr>
                </a:solidFill>
                <a:sym typeface="+mn-ea"/>
              </a:rPr>
            </a:br>
            <a:endParaRPr lang="en-US" altLang="zh-CN" dirty="0">
              <a:solidFill>
                <a:schemeClr val="accent1">
                  <a:lumMod val="75000"/>
                </a:schemeClr>
              </a:solidFill>
              <a:sym typeface="+mn-ea"/>
            </a:endParaRPr>
          </a:p>
        </p:txBody>
      </p:sp>
      <p:pic>
        <p:nvPicPr>
          <p:cNvPr id="8" name="图片 7"/>
          <p:cNvPicPr>
            <a:picLocks noChangeAspect="1"/>
          </p:cNvPicPr>
          <p:nvPr/>
        </p:nvPicPr>
        <p:blipFill>
          <a:blip r:embed="rId5"/>
          <a:srcRect t="3414"/>
          <a:stretch>
            <a:fillRect/>
          </a:stretch>
        </p:blipFill>
        <p:spPr>
          <a:xfrm>
            <a:off x="10666730" y="2171700"/>
            <a:ext cx="1012190" cy="3266440"/>
          </a:xfrm>
          <a:prstGeom prst="rect">
            <a:avLst/>
          </a:prstGeom>
        </p:spPr>
      </p:pic>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223286-5342-CAEF-178E-6ED681B4E059}"/>
              </a:ext>
            </a:extLst>
          </p:cNvPr>
          <p:cNvSpPr>
            <a:spLocks noGrp="1"/>
          </p:cNvSpPr>
          <p:nvPr>
            <p:ph type="title"/>
          </p:nvPr>
        </p:nvSpPr>
        <p:spPr/>
        <p:txBody>
          <a:bodyPr>
            <a:normAutofit/>
          </a:bodyPr>
          <a:lstStyle/>
          <a:p>
            <a:r>
              <a:rPr lang="en-US" altLang="zh-CN" dirty="0"/>
              <a:t>Write your first hello world script</a:t>
            </a:r>
            <a:endParaRPr lang="zh-CN" altLang="en-US" dirty="0"/>
          </a:p>
        </p:txBody>
      </p:sp>
      <p:sp>
        <p:nvSpPr>
          <p:cNvPr id="3" name="内容占位符 2">
            <a:extLst>
              <a:ext uri="{FF2B5EF4-FFF2-40B4-BE49-F238E27FC236}">
                <a16:creationId xmlns:a16="http://schemas.microsoft.com/office/drawing/2014/main" id="{0F00EA99-7C5A-DC4D-6D09-68D7C6F3FEED}"/>
              </a:ext>
            </a:extLst>
          </p:cNvPr>
          <p:cNvSpPr>
            <a:spLocks noGrp="1"/>
          </p:cNvSpPr>
          <p:nvPr>
            <p:ph idx="1"/>
          </p:nvPr>
        </p:nvSpPr>
        <p:spPr>
          <a:xfrm>
            <a:off x="608400" y="1490400"/>
            <a:ext cx="10969200" cy="5089914"/>
          </a:xfrm>
        </p:spPr>
        <p:txBody>
          <a:bodyPr>
            <a:normAutofit fontScale="92500" lnSpcReduction="10000"/>
          </a:bodyPr>
          <a:lstStyle/>
          <a:p>
            <a:r>
              <a:rPr lang="en-US" altLang="zh-CN" dirty="0"/>
              <a:t>touch hello.sh  </a:t>
            </a:r>
          </a:p>
          <a:p>
            <a:r>
              <a:rPr lang="en-US" altLang="zh-CN" dirty="0" err="1"/>
              <a:t>chmod</a:t>
            </a:r>
            <a:r>
              <a:rPr lang="en-US" altLang="zh-CN" dirty="0"/>
              <a:t> +x hello.sh </a:t>
            </a:r>
          </a:p>
          <a:p>
            <a:r>
              <a:rPr lang="en-US" altLang="zh-CN" dirty="0"/>
              <a:t>vim hello.sh</a:t>
            </a:r>
          </a:p>
          <a:p>
            <a:r>
              <a:rPr lang="en-US" altLang="zh-CN" dirty="0"/>
              <a:t>Press </a:t>
            </a:r>
            <a:r>
              <a:rPr lang="en-US" altLang="zh-CN" dirty="0" err="1"/>
              <a:t>i</a:t>
            </a:r>
            <a:r>
              <a:rPr lang="en-US" altLang="zh-CN" dirty="0"/>
              <a:t> to enter insert mode</a:t>
            </a:r>
          </a:p>
          <a:p>
            <a:pPr latinLnBrk="1"/>
            <a:r>
              <a:rPr lang="en-US" altLang="zh-CN" dirty="0"/>
              <a:t>#Type this content:</a:t>
            </a:r>
          </a:p>
          <a:p>
            <a:pPr marL="0" indent="0" latinLnBrk="1">
              <a:buNone/>
            </a:pPr>
            <a:r>
              <a:rPr lang="en-US" altLang="zh-CN" dirty="0"/>
              <a:t>#!/bin/bash</a:t>
            </a:r>
          </a:p>
          <a:p>
            <a:pPr marL="0" indent="0" latinLnBrk="1">
              <a:buNone/>
            </a:pPr>
            <a:r>
              <a:rPr lang="en-US" altLang="zh-CN" dirty="0"/>
              <a:t>echo "Hello from VIM!“ # echo is used to print text</a:t>
            </a:r>
          </a:p>
          <a:p>
            <a:pPr marL="0" indent="0" latinLnBrk="1">
              <a:buNone/>
            </a:pPr>
            <a:endParaRPr lang="en-US" altLang="zh-CN" dirty="0"/>
          </a:p>
          <a:p>
            <a:pPr latinLnBrk="1"/>
            <a:r>
              <a:rPr lang="en-US" altLang="zh-CN" dirty="0"/>
              <a:t>Press ESC to return to command mode</a:t>
            </a:r>
          </a:p>
          <a:p>
            <a:pPr latinLnBrk="1"/>
            <a:r>
              <a:rPr lang="en-US" altLang="zh-CN" dirty="0"/>
              <a:t>Type :</a:t>
            </a:r>
            <a:r>
              <a:rPr lang="en-US" altLang="zh-CN" dirty="0" err="1"/>
              <a:t>wq</a:t>
            </a:r>
            <a:r>
              <a:rPr lang="en-US" altLang="zh-CN" dirty="0"/>
              <a:t> to save and quit</a:t>
            </a:r>
          </a:p>
          <a:p>
            <a:pPr latinLnBrk="1"/>
            <a:r>
              <a:rPr lang="en-US" altLang="zh-CN" dirty="0" err="1"/>
              <a:t>sh</a:t>
            </a:r>
            <a:r>
              <a:rPr lang="en-US" altLang="zh-CN" dirty="0"/>
              <a:t> ./hello world</a:t>
            </a:r>
          </a:p>
          <a:p>
            <a:pPr marL="0" indent="0" latinLnBrk="1">
              <a:buNone/>
            </a:pPr>
            <a:endParaRPr lang="en-US" altLang="zh-CN" dirty="0"/>
          </a:p>
          <a:p>
            <a:endParaRPr lang="zh-CN" altLang="en-US" dirty="0"/>
          </a:p>
        </p:txBody>
      </p:sp>
    </p:spTree>
    <p:extLst>
      <p:ext uri="{BB962C8B-B14F-4D97-AF65-F5344CB8AC3E}">
        <p14:creationId xmlns:p14="http://schemas.microsoft.com/office/powerpoint/2010/main" val="15088384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a:extLst>
              <a:ext uri="{FF2B5EF4-FFF2-40B4-BE49-F238E27FC236}">
                <a16:creationId xmlns:a16="http://schemas.microsoft.com/office/drawing/2014/main" id="{80577F29-47F5-3C3F-0EB1-44CE662EB937}"/>
              </a:ext>
            </a:extLst>
          </p:cNvPr>
          <p:cNvSpPr>
            <a:spLocks noGrp="1"/>
          </p:cNvSpPr>
          <p:nvPr>
            <p:ph type="title"/>
          </p:nvPr>
        </p:nvSpPr>
        <p:spPr>
          <a:xfrm>
            <a:off x="1427231" y="388302"/>
            <a:ext cx="10515600" cy="1325563"/>
          </a:xfrm>
        </p:spPr>
        <p:txBody>
          <a:bodyPr/>
          <a:lstStyle/>
          <a:p>
            <a:r>
              <a:rPr lang="en-US" altLang="zh-CN" dirty="0"/>
              <a:t>Install software</a:t>
            </a:r>
            <a:endParaRPr lang="zh-CN" altLang="en-US" dirty="0"/>
          </a:p>
        </p:txBody>
      </p:sp>
      <p:sp>
        <p:nvSpPr>
          <p:cNvPr id="10" name="内容占位符 2">
            <a:extLst>
              <a:ext uri="{FF2B5EF4-FFF2-40B4-BE49-F238E27FC236}">
                <a16:creationId xmlns:a16="http://schemas.microsoft.com/office/drawing/2014/main" id="{995F7AF1-0D3B-BEF7-091C-6BA9D55D56E8}"/>
              </a:ext>
            </a:extLst>
          </p:cNvPr>
          <p:cNvSpPr>
            <a:spLocks noGrp="1"/>
          </p:cNvSpPr>
          <p:nvPr>
            <p:ph idx="1"/>
          </p:nvPr>
        </p:nvSpPr>
        <p:spPr>
          <a:xfrm>
            <a:off x="558282" y="1943812"/>
            <a:ext cx="10515600" cy="4351338"/>
          </a:xfrm>
        </p:spPr>
        <p:txBody>
          <a:bodyPr>
            <a:normAutofit/>
          </a:bodyPr>
          <a:lstStyle/>
          <a:p>
            <a:pPr marL="0" indent="0">
              <a:buNone/>
            </a:pPr>
            <a:r>
              <a:rPr lang="en-US" altLang="zh-CN" dirty="0"/>
              <a:t>apt install ( for Ubuntu) for administer</a:t>
            </a:r>
          </a:p>
          <a:p>
            <a:pPr marL="0" indent="0">
              <a:buNone/>
            </a:pPr>
            <a:endParaRPr lang="en-US" altLang="zh-CN" dirty="0"/>
          </a:p>
          <a:p>
            <a:pPr marL="0" indent="0">
              <a:buNone/>
            </a:pPr>
            <a:r>
              <a:rPr lang="en-US" altLang="zh-CN" dirty="0" err="1"/>
              <a:t>conda</a:t>
            </a:r>
            <a:r>
              <a:rPr lang="en-US" altLang="zh-CN" dirty="0"/>
              <a:t> install </a:t>
            </a:r>
          </a:p>
          <a:p>
            <a:pPr marL="0" indent="0">
              <a:buNone/>
            </a:pPr>
            <a:endParaRPr lang="en-US" altLang="zh-CN" dirty="0"/>
          </a:p>
          <a:p>
            <a:pPr marL="0" indent="0">
              <a:buNone/>
            </a:pPr>
            <a:r>
              <a:rPr lang="en-US" altLang="zh-CN" dirty="0"/>
              <a:t>git clone</a:t>
            </a:r>
          </a:p>
          <a:p>
            <a:pPr marL="0" indent="0">
              <a:buNone/>
            </a:pPr>
            <a:endParaRPr lang="en-US" altLang="zh-CN" dirty="0"/>
          </a:p>
          <a:p>
            <a:pPr marL="0" indent="0">
              <a:buNone/>
            </a:pPr>
            <a:r>
              <a:rPr lang="en-US" altLang="zh-CN" dirty="0" err="1"/>
              <a:t>wget</a:t>
            </a:r>
            <a:r>
              <a:rPr lang="en-US" altLang="zh-CN" dirty="0"/>
              <a:t>: download </a:t>
            </a:r>
          </a:p>
          <a:p>
            <a:pPr marL="0" indent="0">
              <a:buNone/>
            </a:pPr>
            <a:endParaRPr lang="en-US" altLang="zh-CN" dirty="0"/>
          </a:p>
          <a:p>
            <a:pPr marL="0" indent="0">
              <a:buNone/>
            </a:pPr>
            <a:r>
              <a:rPr lang="en-US" altLang="zh-CN" dirty="0"/>
              <a:t>docker pull</a:t>
            </a:r>
            <a:endParaRPr lang="zh-CN" altLang="en-US" dirty="0"/>
          </a:p>
        </p:txBody>
      </p:sp>
      <p:pic>
        <p:nvPicPr>
          <p:cNvPr id="11" name="图片 10">
            <a:extLst>
              <a:ext uri="{FF2B5EF4-FFF2-40B4-BE49-F238E27FC236}">
                <a16:creationId xmlns:a16="http://schemas.microsoft.com/office/drawing/2014/main" id="{300D38D6-B988-BF9C-EDE9-172B1E60DB02}"/>
              </a:ext>
            </a:extLst>
          </p:cNvPr>
          <p:cNvPicPr/>
          <p:nvPr/>
        </p:nvPicPr>
        <p:blipFill>
          <a:blip r:embed="rId2"/>
          <a:stretch>
            <a:fillRect/>
          </a:stretch>
        </p:blipFill>
        <p:spPr>
          <a:xfrm>
            <a:off x="331470" y="388620"/>
            <a:ext cx="995680" cy="1325245"/>
          </a:xfrm>
          <a:prstGeom prst="rect">
            <a:avLst/>
          </a:prstGeom>
        </p:spPr>
      </p:pic>
      <p:pic>
        <p:nvPicPr>
          <p:cNvPr id="13" name="图片 12">
            <a:extLst>
              <a:ext uri="{FF2B5EF4-FFF2-40B4-BE49-F238E27FC236}">
                <a16:creationId xmlns:a16="http://schemas.microsoft.com/office/drawing/2014/main" id="{EA06B46E-2C1B-A966-E9E4-3D8C7B577DCF}"/>
              </a:ext>
            </a:extLst>
          </p:cNvPr>
          <p:cNvPicPr>
            <a:picLocks noChangeAspect="1"/>
          </p:cNvPicPr>
          <p:nvPr/>
        </p:nvPicPr>
        <p:blipFill>
          <a:blip r:embed="rId3"/>
          <a:srcRect r="56320" b="4994"/>
          <a:stretch>
            <a:fillRect/>
          </a:stretch>
        </p:blipFill>
        <p:spPr>
          <a:xfrm>
            <a:off x="558282" y="2476915"/>
            <a:ext cx="5217978" cy="316773"/>
          </a:xfrm>
          <a:prstGeom prst="rect">
            <a:avLst/>
          </a:prstGeom>
        </p:spPr>
      </p:pic>
      <p:pic>
        <p:nvPicPr>
          <p:cNvPr id="15" name="图片 14">
            <a:extLst>
              <a:ext uri="{FF2B5EF4-FFF2-40B4-BE49-F238E27FC236}">
                <a16:creationId xmlns:a16="http://schemas.microsoft.com/office/drawing/2014/main" id="{00AC6DA9-75CA-A437-B2FE-6430FAE521ED}"/>
              </a:ext>
            </a:extLst>
          </p:cNvPr>
          <p:cNvPicPr>
            <a:picLocks noChangeAspect="1"/>
          </p:cNvPicPr>
          <p:nvPr/>
        </p:nvPicPr>
        <p:blipFill>
          <a:blip r:embed="rId4"/>
          <a:stretch>
            <a:fillRect/>
          </a:stretch>
        </p:blipFill>
        <p:spPr>
          <a:xfrm>
            <a:off x="558282" y="3326791"/>
            <a:ext cx="7329119" cy="671165"/>
          </a:xfrm>
          <a:prstGeom prst="rect">
            <a:avLst/>
          </a:prstGeom>
        </p:spPr>
      </p:pic>
    </p:spTree>
    <p:extLst>
      <p:ext uri="{BB962C8B-B14F-4D97-AF65-F5344CB8AC3E}">
        <p14:creationId xmlns:p14="http://schemas.microsoft.com/office/powerpoint/2010/main" val="25006214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35710" y="466725"/>
            <a:ext cx="5052695" cy="1064895"/>
          </a:xfrm>
        </p:spPr>
        <p:txBody>
          <a:bodyPr>
            <a:noAutofit/>
          </a:bodyPr>
          <a:lstStyle/>
          <a:p>
            <a:r>
              <a:rPr lang="en-US" altLang="zh-CN" sz="4000">
                <a:latin typeface="Times New Roman" panose="02020603050405020304" charset="0"/>
                <a:cs typeface="Times New Roman" panose="02020603050405020304" charset="0"/>
                <a:sym typeface="+mn-ea"/>
              </a:rPr>
              <a:t>Learn by yourself !</a:t>
            </a:r>
            <a:endParaRPr lang="en-US" altLang="zh-CN" sz="4000">
              <a:latin typeface="Times New Roman" panose="02020603050405020304" charset="0"/>
              <a:cs typeface="Times New Roman" panose="02020603050405020304" charset="0"/>
            </a:endParaRPr>
          </a:p>
        </p:txBody>
      </p:sp>
      <p:pic>
        <p:nvPicPr>
          <p:cNvPr id="3" name="图片 2"/>
          <p:cNvPicPr/>
          <p:nvPr/>
        </p:nvPicPr>
        <p:blipFill>
          <a:blip r:embed="rId4"/>
          <a:stretch>
            <a:fillRect/>
          </a:stretch>
        </p:blipFill>
        <p:spPr>
          <a:xfrm>
            <a:off x="331470" y="388620"/>
            <a:ext cx="995680" cy="1325245"/>
          </a:xfrm>
          <a:prstGeom prst="rect">
            <a:avLst/>
          </a:prstGeom>
        </p:spPr>
      </p:pic>
      <p:pic>
        <p:nvPicPr>
          <p:cNvPr id="10" name="图片 9"/>
          <p:cNvPicPr>
            <a:picLocks noChangeAspect="1"/>
          </p:cNvPicPr>
          <p:nvPr/>
        </p:nvPicPr>
        <p:blipFill>
          <a:blip r:embed="rId5"/>
          <a:stretch>
            <a:fillRect/>
          </a:stretch>
        </p:blipFill>
        <p:spPr>
          <a:xfrm>
            <a:off x="6911340" y="251460"/>
            <a:ext cx="5102225" cy="6544310"/>
          </a:xfrm>
          <a:prstGeom prst="rect">
            <a:avLst/>
          </a:prstGeom>
        </p:spPr>
      </p:pic>
      <p:pic>
        <p:nvPicPr>
          <p:cNvPr id="11" name="图片 10"/>
          <p:cNvPicPr>
            <a:picLocks noChangeAspect="1"/>
          </p:cNvPicPr>
          <p:nvPr/>
        </p:nvPicPr>
        <p:blipFill>
          <a:blip r:embed="rId6"/>
          <a:stretch>
            <a:fillRect/>
          </a:stretch>
        </p:blipFill>
        <p:spPr>
          <a:xfrm>
            <a:off x="443666" y="1935024"/>
            <a:ext cx="5314315" cy="4642485"/>
          </a:xfrm>
          <a:prstGeom prst="rect">
            <a:avLst/>
          </a:prstGeom>
        </p:spPr>
      </p:pic>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1565910" y="781050"/>
            <a:ext cx="8787130" cy="3862705"/>
          </a:xfrm>
          <a:prstGeom prst="ellipse">
            <a:avLst/>
          </a:prstGeom>
          <a:solidFill>
            <a:schemeClr val="accent6">
              <a:lumMod val="20000"/>
              <a:lumOff val="80000"/>
            </a:schemeClr>
          </a:solidFill>
          <a:ln w="12700" cmpd="sng">
            <a:solidFill>
              <a:srgbClr val="FAFAFA"/>
            </a:solidFill>
            <a:prstDash val="solid"/>
          </a:ln>
          <a:effectLst>
            <a:glow>
              <a:srgbClr val="FFFFFF">
                <a:alpha val="95000"/>
              </a:srgbClr>
            </a:glow>
            <a:outerShdw dist="50800" dir="5400000" algn="ctr" rotWithShape="0">
              <a:srgbClr val="000000">
                <a:alpha val="0"/>
              </a:srgbClr>
            </a:outerShdw>
            <a:softEdge rad="431800"/>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sz="2800" b="1" dirty="0">
                <a:solidFill>
                  <a:schemeClr val="accent1">
                    <a:lumMod val="75000"/>
                  </a:schemeClr>
                </a:solidFill>
                <a:latin typeface="Times New Roman" panose="02020603050405020304" charset="0"/>
                <a:cs typeface="Times New Roman" panose="02020603050405020304" charset="0"/>
              </a:rPr>
              <a:t> "Unix was not designed to stop its users from doing stupid things, as that would also stop them from doing clever things."  - Doug Gwyn</a:t>
            </a:r>
          </a:p>
        </p:txBody>
      </p:sp>
      <p:sp>
        <p:nvSpPr>
          <p:cNvPr id="4" name="标题 3"/>
          <p:cNvSpPr>
            <a:spLocks noGrp="1"/>
          </p:cNvSpPr>
          <p:nvPr>
            <p:ph type="ctrTitle"/>
          </p:nvPr>
        </p:nvSpPr>
        <p:spPr>
          <a:xfrm>
            <a:off x="1196340" y="3373755"/>
            <a:ext cx="9799320" cy="1391285"/>
          </a:xfrm>
        </p:spPr>
        <p:txBody>
          <a:bodyPr/>
          <a:lstStyle/>
          <a:p>
            <a:r>
              <a:rPr lang="en-US" altLang="zh-CN" dirty="0"/>
              <a:t>Thanks!</a:t>
            </a:r>
          </a:p>
        </p:txBody>
      </p:sp>
      <p:pic>
        <p:nvPicPr>
          <p:cNvPr id="5" name="图片 4"/>
          <p:cNvPicPr/>
          <p:nvPr/>
        </p:nvPicPr>
        <p:blipFill>
          <a:blip r:embed="rId3"/>
          <a:stretch>
            <a:fillRect/>
          </a:stretch>
        </p:blipFill>
        <p:spPr>
          <a:xfrm>
            <a:off x="3594100" y="3550920"/>
            <a:ext cx="995680" cy="1325245"/>
          </a:xfrm>
          <a:prstGeom prst="rect">
            <a:avLst/>
          </a:prstGeom>
        </p:spPr>
      </p:pic>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35710" y="466725"/>
            <a:ext cx="6871970" cy="1064895"/>
          </a:xfrm>
        </p:spPr>
        <p:txBody>
          <a:bodyPr>
            <a:noAutofit/>
          </a:bodyPr>
          <a:lstStyle/>
          <a:p>
            <a:r>
              <a:rPr lang="en-US" altLang="zh-CN">
                <a:latin typeface="Times New Roman" panose="02020603050405020304" charset="0"/>
                <a:cs typeface="Times New Roman" panose="02020603050405020304" charset="0"/>
                <a:sym typeface="+mn-ea"/>
              </a:rPr>
              <a:t>Basic usage of linux</a:t>
            </a:r>
            <a:endParaRPr lang="en-US" altLang="zh-CN">
              <a:latin typeface="Times New Roman" panose="02020603050405020304" charset="0"/>
              <a:cs typeface="Times New Roman" panose="02020603050405020304" charset="0"/>
            </a:endParaRPr>
          </a:p>
        </p:txBody>
      </p:sp>
      <p:pic>
        <p:nvPicPr>
          <p:cNvPr id="3" name="图片 2"/>
          <p:cNvPicPr/>
          <p:nvPr/>
        </p:nvPicPr>
        <p:blipFill>
          <a:blip r:embed="rId4"/>
          <a:stretch>
            <a:fillRect/>
          </a:stretch>
        </p:blipFill>
        <p:spPr>
          <a:xfrm>
            <a:off x="331470" y="388620"/>
            <a:ext cx="995680" cy="1325245"/>
          </a:xfrm>
          <a:prstGeom prst="rect">
            <a:avLst/>
          </a:prstGeom>
        </p:spPr>
      </p:pic>
      <p:sp>
        <p:nvSpPr>
          <p:cNvPr id="5" name="文本框 4"/>
          <p:cNvSpPr txBox="1"/>
          <p:nvPr/>
        </p:nvSpPr>
        <p:spPr>
          <a:xfrm>
            <a:off x="1402715" y="2034540"/>
            <a:ext cx="6188075" cy="3415030"/>
          </a:xfrm>
          <a:prstGeom prst="rect">
            <a:avLst/>
          </a:prstGeom>
          <a:noFill/>
        </p:spPr>
        <p:txBody>
          <a:bodyPr wrap="square" rtlCol="0">
            <a:spAutoFit/>
          </a:bodyPr>
          <a:lstStyle/>
          <a:p>
            <a:r>
              <a:rPr lang="en-US" altLang="zh-CN" dirty="0"/>
              <a:t>The common format for a </a:t>
            </a:r>
            <a:r>
              <a:rPr lang="en-US" altLang="zh-CN" dirty="0" err="1"/>
              <a:t>linux</a:t>
            </a:r>
            <a:r>
              <a:rPr lang="en-US" altLang="zh-CN" dirty="0"/>
              <a:t> command:</a:t>
            </a:r>
          </a:p>
          <a:p>
            <a:endParaRPr lang="en-US" altLang="zh-CN" dirty="0"/>
          </a:p>
          <a:p>
            <a:pPr marL="914400" lvl="2" indent="457200"/>
            <a:r>
              <a:rPr lang="en-US" altLang="zh-CN" b="1" dirty="0">
                <a:solidFill>
                  <a:schemeClr val="accent1">
                    <a:lumMod val="75000"/>
                  </a:schemeClr>
                </a:solidFill>
                <a:sym typeface="+mn-ea"/>
              </a:rPr>
              <a:t>command -options target</a:t>
            </a:r>
            <a:endParaRPr lang="en-US" altLang="zh-CN" b="1" dirty="0">
              <a:solidFill>
                <a:schemeClr val="accent1">
                  <a:lumMod val="75000"/>
                </a:schemeClr>
              </a:solidFill>
            </a:endParaRPr>
          </a:p>
          <a:p>
            <a:endParaRPr lang="en-US" altLang="zh-CN" b="1" dirty="0">
              <a:solidFill>
                <a:schemeClr val="accent1">
                  <a:lumMod val="75000"/>
                </a:schemeClr>
              </a:solidFill>
            </a:endParaRPr>
          </a:p>
          <a:p>
            <a:pPr fontAlgn="auto"/>
            <a:endParaRPr lang="en-US" altLang="zh-CN" b="1" dirty="0">
              <a:solidFill>
                <a:schemeClr val="accent1">
                  <a:lumMod val="75000"/>
                </a:schemeClr>
              </a:solidFill>
            </a:endParaRPr>
          </a:p>
          <a:p>
            <a:pPr marL="285750" indent="-285750" fontAlgn="auto">
              <a:lnSpc>
                <a:spcPct val="150000"/>
              </a:lnSpc>
              <a:buFont typeface="Wingdings" panose="05000000000000000000" charset="0"/>
              <a:buChar char="Ø"/>
            </a:pPr>
            <a:r>
              <a:rPr lang="en-US" altLang="zh-CN" dirty="0">
                <a:sym typeface="+mn-ea"/>
              </a:rPr>
              <a:t>Commands related to pathway</a:t>
            </a:r>
            <a:endParaRPr lang="en-US" altLang="zh-CN" dirty="0"/>
          </a:p>
          <a:p>
            <a:pPr marL="285750" indent="-285750" fontAlgn="auto">
              <a:lnSpc>
                <a:spcPct val="150000"/>
              </a:lnSpc>
              <a:buFont typeface="Wingdings" panose="05000000000000000000" charset="0"/>
              <a:buChar char="Ø"/>
            </a:pPr>
            <a:r>
              <a:rPr lang="en-US" altLang="zh-CN" dirty="0">
                <a:sym typeface="+mn-ea"/>
              </a:rPr>
              <a:t>Commands related to file </a:t>
            </a:r>
            <a:endParaRPr lang="en-US" altLang="zh-CN" dirty="0"/>
          </a:p>
          <a:p>
            <a:pPr marL="285750" indent="-285750" fontAlgn="auto">
              <a:lnSpc>
                <a:spcPct val="150000"/>
              </a:lnSpc>
              <a:buFont typeface="Wingdings" panose="05000000000000000000" charset="0"/>
              <a:buChar char="Ø"/>
            </a:pPr>
            <a:r>
              <a:rPr lang="en-US" altLang="zh-CN" dirty="0">
                <a:sym typeface="+mn-ea"/>
              </a:rPr>
              <a:t>Commands related to software/script</a:t>
            </a:r>
            <a:endParaRPr lang="en-US" altLang="zh-CN" dirty="0"/>
          </a:p>
          <a:p>
            <a:pPr marL="285750" indent="-285750" fontAlgn="auto">
              <a:lnSpc>
                <a:spcPct val="150000"/>
              </a:lnSpc>
              <a:buFont typeface="Wingdings" panose="05000000000000000000" charset="0"/>
              <a:buChar char="Ø"/>
            </a:pPr>
            <a:r>
              <a:rPr lang="en-US" altLang="zh-CN" dirty="0">
                <a:sym typeface="+mn-ea"/>
              </a:rPr>
              <a:t>Commands related to system</a:t>
            </a:r>
            <a:endParaRPr lang="en-US" altLang="zh-CN" dirty="0"/>
          </a:p>
          <a:p>
            <a:pPr fontAlgn="auto"/>
            <a:endParaRPr lang="en-US" altLang="zh-CN" b="1" dirty="0">
              <a:solidFill>
                <a:schemeClr val="accent1">
                  <a:lumMod val="75000"/>
                </a:schemeClr>
              </a:solidFill>
            </a:endParaRP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631CE47-9EA1-463A-949C-3F77A8C1A344}"/>
              </a:ext>
            </a:extLst>
          </p:cNvPr>
          <p:cNvSpPr>
            <a:spLocks noGrp="1"/>
          </p:cNvSpPr>
          <p:nvPr>
            <p:ph type="title"/>
          </p:nvPr>
        </p:nvSpPr>
        <p:spPr/>
        <p:txBody>
          <a:bodyPr/>
          <a:lstStyle/>
          <a:p>
            <a:r>
              <a:rPr lang="en-US" altLang="zh-CN" dirty="0"/>
              <a:t>Tree directory and paths</a:t>
            </a:r>
            <a:endParaRPr lang="zh-CN" altLang="en-US" dirty="0"/>
          </a:p>
        </p:txBody>
      </p:sp>
      <p:pic>
        <p:nvPicPr>
          <p:cNvPr id="5" name="Picture 2" descr="See the source image">
            <a:extLst>
              <a:ext uri="{FF2B5EF4-FFF2-40B4-BE49-F238E27FC236}">
                <a16:creationId xmlns:a16="http://schemas.microsoft.com/office/drawing/2014/main" id="{505EF841-EBFD-43C9-8EC9-1964CE8F30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100" y="2101314"/>
            <a:ext cx="4939270" cy="3445442"/>
          </a:xfrm>
          <a:prstGeom prst="rect">
            <a:avLst/>
          </a:prstGeom>
          <a:noFill/>
          <a:extLst>
            <a:ext uri="{909E8E84-426E-40DD-AFC4-6F175D3DCCD1}">
              <a14:hiddenFill xmlns:a14="http://schemas.microsoft.com/office/drawing/2010/main">
                <a:solidFill>
                  <a:srgbClr val="FFFFFF"/>
                </a:solidFill>
              </a14:hiddenFill>
            </a:ext>
          </a:extLst>
        </p:spPr>
      </p:pic>
      <p:sp>
        <p:nvSpPr>
          <p:cNvPr id="6" name="文本框 5">
            <a:extLst>
              <a:ext uri="{FF2B5EF4-FFF2-40B4-BE49-F238E27FC236}">
                <a16:creationId xmlns:a16="http://schemas.microsoft.com/office/drawing/2014/main" id="{7B1DB9DB-9595-4ABE-B488-90064366D0CE}"/>
              </a:ext>
            </a:extLst>
          </p:cNvPr>
          <p:cNvSpPr txBox="1"/>
          <p:nvPr/>
        </p:nvSpPr>
        <p:spPr>
          <a:xfrm>
            <a:off x="6313364" y="2937148"/>
            <a:ext cx="5624636" cy="923330"/>
          </a:xfrm>
          <a:prstGeom prst="rect">
            <a:avLst/>
          </a:prstGeom>
          <a:noFill/>
        </p:spPr>
        <p:txBody>
          <a:bodyPr wrap="square" rtlCol="0">
            <a:spAutoFit/>
          </a:bodyPr>
          <a:lstStyle/>
          <a:p>
            <a:r>
              <a:rPr lang="en-US" altLang="zh-CN" dirty="0"/>
              <a:t>relative path</a:t>
            </a:r>
          </a:p>
          <a:p>
            <a:r>
              <a:rPr lang="en-US" altLang="zh-CN" dirty="0"/>
              <a:t>./   start from current directory</a:t>
            </a:r>
          </a:p>
          <a:p>
            <a:r>
              <a:rPr lang="en-US" altLang="zh-CN" dirty="0"/>
              <a:t>../  start from parent directory</a:t>
            </a:r>
            <a:endParaRPr lang="zh-CN" altLang="en-US" dirty="0"/>
          </a:p>
        </p:txBody>
      </p:sp>
      <p:sp>
        <p:nvSpPr>
          <p:cNvPr id="7" name="文本框 6">
            <a:extLst>
              <a:ext uri="{FF2B5EF4-FFF2-40B4-BE49-F238E27FC236}">
                <a16:creationId xmlns:a16="http://schemas.microsoft.com/office/drawing/2014/main" id="{93F3D2CB-9F11-4C17-9BF0-8CD4989667F4}"/>
              </a:ext>
            </a:extLst>
          </p:cNvPr>
          <p:cNvSpPr txBox="1"/>
          <p:nvPr/>
        </p:nvSpPr>
        <p:spPr>
          <a:xfrm>
            <a:off x="6313364" y="1984483"/>
            <a:ext cx="5308600" cy="646331"/>
          </a:xfrm>
          <a:prstGeom prst="rect">
            <a:avLst/>
          </a:prstGeom>
          <a:noFill/>
        </p:spPr>
        <p:txBody>
          <a:bodyPr wrap="square" rtlCol="0">
            <a:spAutoFit/>
          </a:bodyPr>
          <a:lstStyle/>
          <a:p>
            <a:r>
              <a:rPr lang="en-US" altLang="zh-CN" dirty="0"/>
              <a:t>full paths/absolute path: start from root directory</a:t>
            </a:r>
          </a:p>
          <a:p>
            <a:r>
              <a:rPr lang="en-US" altLang="zh-CN" dirty="0"/>
              <a:t>e.g. /</a:t>
            </a:r>
            <a:r>
              <a:rPr lang="en-US" altLang="zh-CN" dirty="0" err="1"/>
              <a:t>usr</a:t>
            </a:r>
            <a:r>
              <a:rPr lang="en-US" altLang="zh-CN" dirty="0"/>
              <a:t>/</a:t>
            </a:r>
            <a:r>
              <a:rPr lang="en-US" altLang="zh-CN" dirty="0" err="1"/>
              <a:t>ucb</a:t>
            </a:r>
            <a:r>
              <a:rPr lang="en-US" altLang="zh-CN" dirty="0"/>
              <a:t> </a:t>
            </a:r>
            <a:endParaRPr lang="zh-CN" altLang="en-US" dirty="0"/>
          </a:p>
        </p:txBody>
      </p:sp>
      <p:sp>
        <p:nvSpPr>
          <p:cNvPr id="8" name="箭头: 左 7">
            <a:hlinkClick r:id="rId4" action="ppaction://hlinksldjump"/>
            <a:extLst>
              <a:ext uri="{FF2B5EF4-FFF2-40B4-BE49-F238E27FC236}">
                <a16:creationId xmlns:a16="http://schemas.microsoft.com/office/drawing/2014/main" id="{0DC75AEC-FB3F-48DF-852C-485F2B38916D}"/>
              </a:ext>
            </a:extLst>
          </p:cNvPr>
          <p:cNvSpPr/>
          <p:nvPr/>
        </p:nvSpPr>
        <p:spPr>
          <a:xfrm rot="10800000">
            <a:off x="11150600" y="5984875"/>
            <a:ext cx="584200" cy="508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14281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35710" y="466725"/>
            <a:ext cx="6871970" cy="1064895"/>
          </a:xfrm>
        </p:spPr>
        <p:txBody>
          <a:bodyPr>
            <a:noAutofit/>
          </a:bodyPr>
          <a:lstStyle/>
          <a:p>
            <a:r>
              <a:rPr lang="en-US" altLang="zh-CN" sz="4000">
                <a:latin typeface="Times New Roman" panose="02020603050405020304" charset="0"/>
                <a:ea typeface="微软雅黑" panose="020B0503020204020204" charset="-122"/>
                <a:cs typeface="Times New Roman" panose="02020603050405020304" charset="0"/>
                <a:sym typeface="+mn-ea"/>
              </a:rPr>
              <a:t>pwd, cd</a:t>
            </a:r>
          </a:p>
        </p:txBody>
      </p:sp>
      <p:pic>
        <p:nvPicPr>
          <p:cNvPr id="3" name="图片 2"/>
          <p:cNvPicPr/>
          <p:nvPr/>
        </p:nvPicPr>
        <p:blipFill>
          <a:blip r:embed="rId4"/>
          <a:stretch>
            <a:fillRect/>
          </a:stretch>
        </p:blipFill>
        <p:spPr>
          <a:xfrm>
            <a:off x="331470" y="388620"/>
            <a:ext cx="995680" cy="1325245"/>
          </a:xfrm>
          <a:prstGeom prst="rect">
            <a:avLst/>
          </a:prstGeom>
        </p:spPr>
      </p:pic>
      <p:sp>
        <p:nvSpPr>
          <p:cNvPr id="4" name="内容占位符 3"/>
          <p:cNvSpPr>
            <a:spLocks noGrp="1"/>
          </p:cNvSpPr>
          <p:nvPr>
            <p:ph idx="1"/>
          </p:nvPr>
        </p:nvSpPr>
        <p:spPr>
          <a:xfrm>
            <a:off x="708025" y="1956435"/>
            <a:ext cx="4159885" cy="4759325"/>
          </a:xfrm>
        </p:spPr>
        <p:txBody>
          <a:bodyPr>
            <a:normAutofit/>
          </a:bodyPr>
          <a:lstStyle/>
          <a:p>
            <a:pPr marL="0" indent="0">
              <a:buNone/>
            </a:pPr>
            <a:r>
              <a:rPr lang="en-US" altLang="zh-CN" sz="2000" b="1">
                <a:solidFill>
                  <a:schemeClr val="tx1"/>
                </a:solidFill>
              </a:rPr>
              <a:t>pwd</a:t>
            </a:r>
            <a:r>
              <a:rPr lang="en-US" altLang="zh-CN"/>
              <a:t> </a:t>
            </a:r>
            <a:r>
              <a:rPr lang="en-US" altLang="zh-CN" b="1">
                <a:solidFill>
                  <a:schemeClr val="tx1"/>
                </a:solidFill>
              </a:rPr>
              <a:t>- </a:t>
            </a:r>
            <a:r>
              <a:rPr lang="en-US" altLang="zh-CN" b="1" dirty="0">
                <a:solidFill>
                  <a:schemeClr val="tx1"/>
                </a:solidFill>
                <a:sym typeface="+mn-ea"/>
              </a:rPr>
              <a:t>Where I am</a:t>
            </a:r>
            <a:endParaRPr lang="en-US" altLang="zh-CN" dirty="0">
              <a:sym typeface="+mn-ea"/>
            </a:endParaRPr>
          </a:p>
          <a:p>
            <a:pPr marL="0" indent="0">
              <a:buFont typeface="Wingdings" panose="05000000000000000000" charset="0"/>
              <a:buNone/>
            </a:pPr>
            <a:r>
              <a:rPr lang="en-US" altLang="zh-CN" dirty="0">
                <a:sym typeface="+mn-ea"/>
              </a:rPr>
              <a:t>   </a:t>
            </a:r>
            <a:r>
              <a:rPr lang="en-US" altLang="zh-CN" sz="1600">
                <a:latin typeface="+mn-ea"/>
                <a:sym typeface="+mn-ea"/>
              </a:rPr>
              <a:t>/mnt/genome/user1</a:t>
            </a:r>
            <a:endParaRPr lang="en-US" altLang="zh-CN" dirty="0">
              <a:solidFill>
                <a:schemeClr val="tx1"/>
              </a:solidFill>
              <a:sym typeface="+mn-ea"/>
            </a:endParaRPr>
          </a:p>
          <a:p>
            <a:pPr marL="0" indent="0">
              <a:buNone/>
            </a:pPr>
            <a:endParaRPr lang="en-US" altLang="zh-CN" sz="2000" b="1">
              <a:solidFill>
                <a:schemeClr val="tx1"/>
              </a:solidFill>
            </a:endParaRPr>
          </a:p>
          <a:p>
            <a:pPr marL="0" indent="0">
              <a:buNone/>
            </a:pPr>
            <a:r>
              <a:rPr lang="en-US" altLang="zh-CN" sz="2000" b="1">
                <a:solidFill>
                  <a:schemeClr val="tx1"/>
                </a:solidFill>
              </a:rPr>
              <a:t>cd</a:t>
            </a:r>
            <a:r>
              <a:rPr lang="en-US" altLang="zh-CN"/>
              <a:t> </a:t>
            </a:r>
            <a:r>
              <a:rPr lang="en-US" altLang="zh-CN" b="1"/>
              <a:t>- </a:t>
            </a:r>
            <a:r>
              <a:rPr lang="en-US" altLang="zh-CN" b="1">
                <a:solidFill>
                  <a:schemeClr val="tx1"/>
                </a:solidFill>
              </a:rPr>
              <a:t>Change Directory</a:t>
            </a:r>
            <a:endParaRPr lang="en-US" altLang="zh-CN"/>
          </a:p>
          <a:p>
            <a:pPr>
              <a:buFont typeface="Wingdings" panose="05000000000000000000" charset="0"/>
              <a:buChar char="Ø"/>
            </a:pPr>
            <a:r>
              <a:rPr lang="en-US" altLang="zh-CN" sz="1600">
                <a:sym typeface="+mn-ea"/>
              </a:rPr>
              <a:t>cd   </a:t>
            </a:r>
            <a:r>
              <a:rPr lang="en-US" altLang="zh-CN" sz="1600">
                <a:latin typeface="+mn-ea"/>
                <a:sym typeface="+mn-ea"/>
              </a:rPr>
              <a:t>/mnt/eDNA</a:t>
            </a:r>
          </a:p>
          <a:p>
            <a:pPr>
              <a:buFont typeface="Wingdings" panose="05000000000000000000" charset="0"/>
              <a:buChar char="Ø"/>
            </a:pPr>
            <a:r>
              <a:rPr lang="en-US" altLang="zh-CN" sz="1600">
                <a:sym typeface="+mn-ea"/>
              </a:rPr>
              <a:t>cd   ../../eDNA</a:t>
            </a:r>
            <a:endParaRPr lang="en-US" altLang="zh-CN" sz="1600"/>
          </a:p>
          <a:p>
            <a:pPr marL="0" indent="0">
              <a:buNone/>
            </a:pPr>
            <a:r>
              <a:rPr lang="en-US" altLang="zh-CN"/>
              <a:t> </a:t>
            </a:r>
          </a:p>
        </p:txBody>
      </p:sp>
      <p:grpSp>
        <p:nvGrpSpPr>
          <p:cNvPr id="114" name="组合 113"/>
          <p:cNvGrpSpPr/>
          <p:nvPr/>
        </p:nvGrpSpPr>
        <p:grpSpPr>
          <a:xfrm>
            <a:off x="5121910" y="1226820"/>
            <a:ext cx="6923812" cy="4324985"/>
            <a:chOff x="1079" y="2996"/>
            <a:chExt cx="11055" cy="6811"/>
          </a:xfrm>
        </p:grpSpPr>
        <p:grpSp>
          <p:nvGrpSpPr>
            <p:cNvPr id="81" name="组合 80"/>
            <p:cNvGrpSpPr/>
            <p:nvPr/>
          </p:nvGrpSpPr>
          <p:grpSpPr>
            <a:xfrm>
              <a:off x="1079" y="2996"/>
              <a:ext cx="11055" cy="5214"/>
              <a:chOff x="457" y="2538"/>
              <a:chExt cx="11055" cy="5214"/>
            </a:xfrm>
          </p:grpSpPr>
          <p:grpSp>
            <p:nvGrpSpPr>
              <p:cNvPr id="17" name="组合 16"/>
              <p:cNvGrpSpPr/>
              <p:nvPr/>
            </p:nvGrpSpPr>
            <p:grpSpPr>
              <a:xfrm>
                <a:off x="4383" y="2538"/>
                <a:ext cx="1156" cy="1156"/>
                <a:chOff x="9450" y="2956"/>
                <a:chExt cx="1156" cy="1156"/>
              </a:xfrm>
            </p:grpSpPr>
            <p:pic>
              <p:nvPicPr>
                <p:cNvPr id="8" name="图片 7" descr="文件夹"/>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450" y="2956"/>
                  <a:ext cx="1156" cy="1156"/>
                </a:xfrm>
                <a:prstGeom prst="rect">
                  <a:avLst/>
                </a:prstGeom>
              </p:spPr>
            </p:pic>
            <p:sp>
              <p:nvSpPr>
                <p:cNvPr id="16" name="矩形 15"/>
                <p:cNvSpPr/>
                <p:nvPr/>
              </p:nvSpPr>
              <p:spPr>
                <a:xfrm>
                  <a:off x="9904" y="3253"/>
                  <a:ext cx="625" cy="561"/>
                </a:xfrm>
                <a:prstGeom prst="rect">
                  <a:avLst/>
                </a:prstGeom>
                <a:solidFill>
                  <a:schemeClr val="accent1">
                    <a:lumMod val="75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sp>
            <p:nvSpPr>
              <p:cNvPr id="18" name="文本框 17"/>
              <p:cNvSpPr txBox="1"/>
              <p:nvPr/>
            </p:nvSpPr>
            <p:spPr>
              <a:xfrm>
                <a:off x="4633" y="2835"/>
                <a:ext cx="609" cy="725"/>
              </a:xfrm>
              <a:prstGeom prst="rect">
                <a:avLst/>
              </a:prstGeom>
              <a:noFill/>
            </p:spPr>
            <p:txBody>
              <a:bodyPr wrap="square" rtlCol="0" anchor="t">
                <a:spAutoFit/>
              </a:bodyPr>
              <a:lstStyle/>
              <a:p>
                <a:r>
                  <a:rPr lang="en-US" altLang="zh-CN" sz="2400">
                    <a:solidFill>
                      <a:schemeClr val="bg1"/>
                    </a:solidFill>
                    <a:sym typeface="+mn-ea"/>
                  </a:rPr>
                  <a:t>/</a:t>
                </a:r>
              </a:p>
            </p:txBody>
          </p:sp>
          <p:grpSp>
            <p:nvGrpSpPr>
              <p:cNvPr id="23" name="组合 22"/>
              <p:cNvGrpSpPr/>
              <p:nvPr/>
            </p:nvGrpSpPr>
            <p:grpSpPr>
              <a:xfrm>
                <a:off x="518" y="4358"/>
                <a:ext cx="1156" cy="1156"/>
                <a:chOff x="12372" y="3645"/>
                <a:chExt cx="1156" cy="1156"/>
              </a:xfrm>
            </p:grpSpPr>
            <p:grpSp>
              <p:nvGrpSpPr>
                <p:cNvPr id="19" name="组合 18"/>
                <p:cNvGrpSpPr/>
                <p:nvPr/>
              </p:nvGrpSpPr>
              <p:grpSpPr>
                <a:xfrm>
                  <a:off x="12372" y="3645"/>
                  <a:ext cx="1156" cy="1156"/>
                  <a:chOff x="9450" y="2956"/>
                  <a:chExt cx="1156" cy="1156"/>
                </a:xfrm>
              </p:grpSpPr>
              <p:pic>
                <p:nvPicPr>
                  <p:cNvPr id="20" name="图片 19" descr="文件夹"/>
                  <p:cNvPicPr>
                    <a:picLocks noChangeAspect="1"/>
                  </p:cNvPicPr>
                  <p:nvPr/>
                </p:nvPicPr>
                <p:blipFill>
                  <a:blip r:embed="rId5">
                    <a:extLst>
                      <a:ext uri="{96DAC541-7B7A-43D3-8B79-37D633B846F1}">
                        <asvg:svgBlip xmlns:asvg="http://schemas.microsoft.com/office/drawing/2016/SVG/main" r:embed="rId7"/>
                      </a:ext>
                    </a:extLst>
                  </a:blip>
                  <a:stretch>
                    <a:fillRect/>
                  </a:stretch>
                </p:blipFill>
                <p:spPr>
                  <a:xfrm>
                    <a:off x="9450" y="2956"/>
                    <a:ext cx="1156" cy="1156"/>
                  </a:xfrm>
                  <a:prstGeom prst="rect">
                    <a:avLst/>
                  </a:prstGeom>
                </p:spPr>
              </p:pic>
              <p:sp>
                <p:nvSpPr>
                  <p:cNvPr id="21" name="矩形 20"/>
                  <p:cNvSpPr/>
                  <p:nvPr/>
                </p:nvSpPr>
                <p:spPr>
                  <a:xfrm>
                    <a:off x="9904" y="3253"/>
                    <a:ext cx="625" cy="561"/>
                  </a:xfrm>
                  <a:prstGeom prst="rect">
                    <a:avLst/>
                  </a:prstGeom>
                  <a:solidFill>
                    <a:schemeClr val="accent1">
                      <a:lumMod val="75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sp>
              <p:nvSpPr>
                <p:cNvPr id="22" name="文本框 21"/>
                <p:cNvSpPr txBox="1"/>
                <p:nvPr/>
              </p:nvSpPr>
              <p:spPr>
                <a:xfrm>
                  <a:off x="12567" y="3972"/>
                  <a:ext cx="884" cy="531"/>
                </a:xfrm>
                <a:prstGeom prst="rect">
                  <a:avLst/>
                </a:prstGeom>
                <a:noFill/>
              </p:spPr>
              <p:txBody>
                <a:bodyPr wrap="square" rtlCol="0" anchor="t">
                  <a:spAutoFit/>
                </a:bodyPr>
                <a:lstStyle/>
                <a:p>
                  <a:r>
                    <a:rPr lang="en-US" altLang="zh-CN" sz="1600">
                      <a:solidFill>
                        <a:schemeClr val="bg1"/>
                      </a:solidFill>
                      <a:sym typeface="+mn-ea"/>
                    </a:rPr>
                    <a:t>bin</a:t>
                  </a:r>
                  <a:endParaRPr lang="en-US" altLang="zh-CN" sz="2400">
                    <a:solidFill>
                      <a:schemeClr val="bg1"/>
                    </a:solidFill>
                    <a:sym typeface="+mn-ea"/>
                  </a:endParaRPr>
                </a:p>
              </p:txBody>
            </p:sp>
          </p:grpSp>
          <p:grpSp>
            <p:nvGrpSpPr>
              <p:cNvPr id="25" name="组合 24"/>
              <p:cNvGrpSpPr/>
              <p:nvPr/>
            </p:nvGrpSpPr>
            <p:grpSpPr>
              <a:xfrm>
                <a:off x="3055" y="4358"/>
                <a:ext cx="1156" cy="1156"/>
                <a:chOff x="12372" y="3645"/>
                <a:chExt cx="1156" cy="1156"/>
              </a:xfrm>
            </p:grpSpPr>
            <p:grpSp>
              <p:nvGrpSpPr>
                <p:cNvPr id="26" name="组合 25"/>
                <p:cNvGrpSpPr/>
                <p:nvPr/>
              </p:nvGrpSpPr>
              <p:grpSpPr>
                <a:xfrm>
                  <a:off x="12372" y="3645"/>
                  <a:ext cx="1156" cy="1156"/>
                  <a:chOff x="9450" y="2956"/>
                  <a:chExt cx="1156" cy="1156"/>
                </a:xfrm>
              </p:grpSpPr>
              <p:pic>
                <p:nvPicPr>
                  <p:cNvPr id="27" name="图片 26" descr="文件夹"/>
                  <p:cNvPicPr>
                    <a:picLocks noChangeAspect="1"/>
                  </p:cNvPicPr>
                  <p:nvPr/>
                </p:nvPicPr>
                <p:blipFill>
                  <a:blip r:embed="rId5">
                    <a:extLst>
                      <a:ext uri="{96DAC541-7B7A-43D3-8B79-37D633B846F1}">
                        <asvg:svgBlip xmlns:asvg="http://schemas.microsoft.com/office/drawing/2016/SVG/main" r:embed="rId7"/>
                      </a:ext>
                    </a:extLst>
                  </a:blip>
                  <a:stretch>
                    <a:fillRect/>
                  </a:stretch>
                </p:blipFill>
                <p:spPr>
                  <a:xfrm>
                    <a:off x="9450" y="2956"/>
                    <a:ext cx="1156" cy="1156"/>
                  </a:xfrm>
                  <a:prstGeom prst="rect">
                    <a:avLst/>
                  </a:prstGeom>
                </p:spPr>
              </p:pic>
              <p:sp>
                <p:nvSpPr>
                  <p:cNvPr id="28" name="矩形 27"/>
                  <p:cNvSpPr/>
                  <p:nvPr/>
                </p:nvSpPr>
                <p:spPr>
                  <a:xfrm>
                    <a:off x="9904" y="3253"/>
                    <a:ext cx="625" cy="561"/>
                  </a:xfrm>
                  <a:prstGeom prst="rect">
                    <a:avLst/>
                  </a:prstGeom>
                  <a:solidFill>
                    <a:schemeClr val="accent1">
                      <a:lumMod val="75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sp>
              <p:nvSpPr>
                <p:cNvPr id="29" name="文本框 28"/>
                <p:cNvSpPr txBox="1"/>
                <p:nvPr/>
              </p:nvSpPr>
              <p:spPr>
                <a:xfrm>
                  <a:off x="12417" y="3972"/>
                  <a:ext cx="1111" cy="531"/>
                </a:xfrm>
                <a:prstGeom prst="rect">
                  <a:avLst/>
                </a:prstGeom>
                <a:noFill/>
              </p:spPr>
              <p:txBody>
                <a:bodyPr wrap="square" rtlCol="0" anchor="t">
                  <a:spAutoFit/>
                </a:bodyPr>
                <a:lstStyle/>
                <a:p>
                  <a:r>
                    <a:rPr lang="en-US" altLang="zh-CN" sz="1600">
                      <a:solidFill>
                        <a:schemeClr val="bg1"/>
                      </a:solidFill>
                      <a:sym typeface="+mn-ea"/>
                    </a:rPr>
                    <a:t>home</a:t>
                  </a:r>
                  <a:endParaRPr lang="en-US" altLang="zh-CN" sz="2400">
                    <a:solidFill>
                      <a:schemeClr val="bg1"/>
                    </a:solidFill>
                    <a:sym typeface="+mn-ea"/>
                  </a:endParaRPr>
                </a:p>
              </p:txBody>
            </p:sp>
          </p:grpSp>
          <p:grpSp>
            <p:nvGrpSpPr>
              <p:cNvPr id="30" name="组合 29"/>
              <p:cNvGrpSpPr/>
              <p:nvPr/>
            </p:nvGrpSpPr>
            <p:grpSpPr>
              <a:xfrm>
                <a:off x="8610" y="6306"/>
                <a:ext cx="1156" cy="1156"/>
                <a:chOff x="12309" y="3645"/>
                <a:chExt cx="1156" cy="1156"/>
              </a:xfrm>
            </p:grpSpPr>
            <p:grpSp>
              <p:nvGrpSpPr>
                <p:cNvPr id="31" name="组合 30"/>
                <p:cNvGrpSpPr/>
                <p:nvPr/>
              </p:nvGrpSpPr>
              <p:grpSpPr>
                <a:xfrm>
                  <a:off x="12309" y="3645"/>
                  <a:ext cx="1156" cy="1156"/>
                  <a:chOff x="9387" y="2956"/>
                  <a:chExt cx="1156" cy="1156"/>
                </a:xfrm>
              </p:grpSpPr>
              <p:pic>
                <p:nvPicPr>
                  <p:cNvPr id="32" name="图片 31" descr="文件夹"/>
                  <p:cNvPicPr>
                    <a:picLocks noChangeAspect="1"/>
                  </p:cNvPicPr>
                  <p:nvPr/>
                </p:nvPicPr>
                <p:blipFill>
                  <a:blip r:embed="rId5">
                    <a:extLst>
                      <a:ext uri="{96DAC541-7B7A-43D3-8B79-37D633B846F1}">
                        <asvg:svgBlip xmlns:asvg="http://schemas.microsoft.com/office/drawing/2016/SVG/main" r:embed="rId7"/>
                      </a:ext>
                    </a:extLst>
                  </a:blip>
                  <a:stretch>
                    <a:fillRect/>
                  </a:stretch>
                </p:blipFill>
                <p:spPr>
                  <a:xfrm>
                    <a:off x="9387" y="2956"/>
                    <a:ext cx="1156" cy="1156"/>
                  </a:xfrm>
                  <a:prstGeom prst="rect">
                    <a:avLst/>
                  </a:prstGeom>
                </p:spPr>
              </p:pic>
              <p:sp>
                <p:nvSpPr>
                  <p:cNvPr id="33" name="矩形 32"/>
                  <p:cNvSpPr/>
                  <p:nvPr/>
                </p:nvSpPr>
                <p:spPr>
                  <a:xfrm>
                    <a:off x="9904" y="3253"/>
                    <a:ext cx="625" cy="561"/>
                  </a:xfrm>
                  <a:prstGeom prst="rect">
                    <a:avLst/>
                  </a:prstGeom>
                  <a:solidFill>
                    <a:schemeClr val="accent1">
                      <a:lumMod val="75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sp>
              <p:nvSpPr>
                <p:cNvPr id="34" name="文本框 33"/>
                <p:cNvSpPr txBox="1"/>
                <p:nvPr/>
              </p:nvSpPr>
              <p:spPr>
                <a:xfrm>
                  <a:off x="12605" y="3972"/>
                  <a:ext cx="785" cy="580"/>
                </a:xfrm>
                <a:prstGeom prst="rect">
                  <a:avLst/>
                </a:prstGeom>
                <a:noFill/>
              </p:spPr>
              <p:txBody>
                <a:bodyPr wrap="square" rtlCol="0" anchor="t">
                  <a:spAutoFit/>
                </a:bodyPr>
                <a:lstStyle/>
                <a:p>
                  <a:r>
                    <a:rPr lang="en-US" altLang="zh-CN">
                      <a:solidFill>
                        <a:schemeClr val="bg1"/>
                      </a:solidFill>
                      <a:sym typeface="+mn-ea"/>
                    </a:rPr>
                    <a:t>bin</a:t>
                  </a:r>
                </a:p>
              </p:txBody>
            </p:sp>
          </p:grpSp>
          <p:grpSp>
            <p:nvGrpSpPr>
              <p:cNvPr id="35" name="组合 34"/>
              <p:cNvGrpSpPr/>
              <p:nvPr/>
            </p:nvGrpSpPr>
            <p:grpSpPr>
              <a:xfrm>
                <a:off x="5669" y="4455"/>
                <a:ext cx="1156" cy="1156"/>
                <a:chOff x="12372" y="3645"/>
                <a:chExt cx="1156" cy="1156"/>
              </a:xfrm>
            </p:grpSpPr>
            <p:grpSp>
              <p:nvGrpSpPr>
                <p:cNvPr id="36" name="组合 35"/>
                <p:cNvGrpSpPr/>
                <p:nvPr/>
              </p:nvGrpSpPr>
              <p:grpSpPr>
                <a:xfrm>
                  <a:off x="12372" y="3645"/>
                  <a:ext cx="1156" cy="1156"/>
                  <a:chOff x="9450" y="2956"/>
                  <a:chExt cx="1156" cy="1156"/>
                </a:xfrm>
              </p:grpSpPr>
              <p:pic>
                <p:nvPicPr>
                  <p:cNvPr id="37" name="图片 36" descr="文件夹"/>
                  <p:cNvPicPr>
                    <a:picLocks noChangeAspect="1"/>
                  </p:cNvPicPr>
                  <p:nvPr/>
                </p:nvPicPr>
                <p:blipFill>
                  <a:blip r:embed="rId5">
                    <a:extLst>
                      <a:ext uri="{96DAC541-7B7A-43D3-8B79-37D633B846F1}">
                        <asvg:svgBlip xmlns:asvg="http://schemas.microsoft.com/office/drawing/2016/SVG/main" r:embed="rId7"/>
                      </a:ext>
                    </a:extLst>
                  </a:blip>
                  <a:stretch>
                    <a:fillRect/>
                  </a:stretch>
                </p:blipFill>
                <p:spPr>
                  <a:xfrm>
                    <a:off x="9450" y="2956"/>
                    <a:ext cx="1156" cy="1156"/>
                  </a:xfrm>
                  <a:prstGeom prst="rect">
                    <a:avLst/>
                  </a:prstGeom>
                </p:spPr>
              </p:pic>
              <p:sp>
                <p:nvSpPr>
                  <p:cNvPr id="38" name="矩形 37"/>
                  <p:cNvSpPr/>
                  <p:nvPr/>
                </p:nvSpPr>
                <p:spPr>
                  <a:xfrm>
                    <a:off x="9904" y="3253"/>
                    <a:ext cx="625" cy="561"/>
                  </a:xfrm>
                  <a:prstGeom prst="rect">
                    <a:avLst/>
                  </a:prstGeom>
                  <a:solidFill>
                    <a:schemeClr val="accent1">
                      <a:lumMod val="75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sp>
              <p:nvSpPr>
                <p:cNvPr id="39" name="文本框 38"/>
                <p:cNvSpPr txBox="1"/>
                <p:nvPr/>
              </p:nvSpPr>
              <p:spPr>
                <a:xfrm>
                  <a:off x="12605" y="3972"/>
                  <a:ext cx="923" cy="531"/>
                </a:xfrm>
                <a:prstGeom prst="rect">
                  <a:avLst/>
                </a:prstGeom>
                <a:noFill/>
              </p:spPr>
              <p:txBody>
                <a:bodyPr wrap="square" rtlCol="0" anchor="t">
                  <a:spAutoFit/>
                </a:bodyPr>
                <a:lstStyle/>
                <a:p>
                  <a:r>
                    <a:rPr lang="en-US" altLang="zh-CN" sz="1600">
                      <a:solidFill>
                        <a:schemeClr val="bg1"/>
                      </a:solidFill>
                      <a:sym typeface="+mn-ea"/>
                    </a:rPr>
                    <a:t>mnt</a:t>
                  </a:r>
                </a:p>
              </p:txBody>
            </p:sp>
          </p:grpSp>
          <p:grpSp>
            <p:nvGrpSpPr>
              <p:cNvPr id="41" name="组合 40"/>
              <p:cNvGrpSpPr/>
              <p:nvPr/>
            </p:nvGrpSpPr>
            <p:grpSpPr>
              <a:xfrm>
                <a:off x="8892" y="4358"/>
                <a:ext cx="1322" cy="1156"/>
                <a:chOff x="12372" y="3645"/>
                <a:chExt cx="1322" cy="1156"/>
              </a:xfrm>
            </p:grpSpPr>
            <p:grpSp>
              <p:nvGrpSpPr>
                <p:cNvPr id="42" name="组合 41"/>
                <p:cNvGrpSpPr/>
                <p:nvPr/>
              </p:nvGrpSpPr>
              <p:grpSpPr>
                <a:xfrm>
                  <a:off x="12372" y="3645"/>
                  <a:ext cx="1156" cy="1156"/>
                  <a:chOff x="9450" y="2956"/>
                  <a:chExt cx="1156" cy="1156"/>
                </a:xfrm>
              </p:grpSpPr>
              <p:pic>
                <p:nvPicPr>
                  <p:cNvPr id="43" name="图片 42" descr="文件夹"/>
                  <p:cNvPicPr>
                    <a:picLocks noChangeAspect="1"/>
                  </p:cNvPicPr>
                  <p:nvPr/>
                </p:nvPicPr>
                <p:blipFill>
                  <a:blip r:embed="rId5">
                    <a:extLst>
                      <a:ext uri="{96DAC541-7B7A-43D3-8B79-37D633B846F1}">
                        <asvg:svgBlip xmlns:asvg="http://schemas.microsoft.com/office/drawing/2016/SVG/main" r:embed="rId7"/>
                      </a:ext>
                    </a:extLst>
                  </a:blip>
                  <a:stretch>
                    <a:fillRect/>
                  </a:stretch>
                </p:blipFill>
                <p:spPr>
                  <a:xfrm>
                    <a:off x="9450" y="2956"/>
                    <a:ext cx="1156" cy="1156"/>
                  </a:xfrm>
                  <a:prstGeom prst="rect">
                    <a:avLst/>
                  </a:prstGeom>
                </p:spPr>
              </p:pic>
              <p:sp>
                <p:nvSpPr>
                  <p:cNvPr id="44" name="矩形 43"/>
                  <p:cNvSpPr/>
                  <p:nvPr/>
                </p:nvSpPr>
                <p:spPr>
                  <a:xfrm>
                    <a:off x="9904" y="3253"/>
                    <a:ext cx="625" cy="561"/>
                  </a:xfrm>
                  <a:prstGeom prst="rect">
                    <a:avLst/>
                  </a:prstGeom>
                  <a:solidFill>
                    <a:schemeClr val="accent1">
                      <a:lumMod val="75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sp>
              <p:nvSpPr>
                <p:cNvPr id="45" name="文本框 44"/>
                <p:cNvSpPr txBox="1"/>
                <p:nvPr/>
              </p:nvSpPr>
              <p:spPr>
                <a:xfrm>
                  <a:off x="12605" y="3972"/>
                  <a:ext cx="1089" cy="580"/>
                </a:xfrm>
                <a:prstGeom prst="rect">
                  <a:avLst/>
                </a:prstGeom>
                <a:noFill/>
              </p:spPr>
              <p:txBody>
                <a:bodyPr wrap="square" rtlCol="0" anchor="t">
                  <a:spAutoFit/>
                </a:bodyPr>
                <a:lstStyle/>
                <a:p>
                  <a:r>
                    <a:rPr lang="en-US" altLang="zh-CN">
                      <a:solidFill>
                        <a:schemeClr val="bg1"/>
                      </a:solidFill>
                      <a:sym typeface="+mn-ea"/>
                    </a:rPr>
                    <a:t>usr</a:t>
                  </a:r>
                  <a:endParaRPr lang="en-US" altLang="zh-CN" sz="2400">
                    <a:solidFill>
                      <a:schemeClr val="bg1"/>
                    </a:solidFill>
                    <a:sym typeface="+mn-ea"/>
                  </a:endParaRPr>
                </a:p>
              </p:txBody>
            </p:sp>
          </p:grpSp>
          <p:grpSp>
            <p:nvGrpSpPr>
              <p:cNvPr id="46" name="组合 45"/>
              <p:cNvGrpSpPr/>
              <p:nvPr/>
            </p:nvGrpSpPr>
            <p:grpSpPr>
              <a:xfrm>
                <a:off x="10356" y="6306"/>
                <a:ext cx="1156" cy="1156"/>
                <a:chOff x="12372" y="3645"/>
                <a:chExt cx="1156" cy="1156"/>
              </a:xfrm>
            </p:grpSpPr>
            <p:grpSp>
              <p:nvGrpSpPr>
                <p:cNvPr id="47" name="组合 46"/>
                <p:cNvGrpSpPr/>
                <p:nvPr/>
              </p:nvGrpSpPr>
              <p:grpSpPr>
                <a:xfrm>
                  <a:off x="12372" y="3645"/>
                  <a:ext cx="1156" cy="1156"/>
                  <a:chOff x="9450" y="2956"/>
                  <a:chExt cx="1156" cy="1156"/>
                </a:xfrm>
              </p:grpSpPr>
              <p:pic>
                <p:nvPicPr>
                  <p:cNvPr id="48" name="图片 47" descr="文件夹"/>
                  <p:cNvPicPr>
                    <a:picLocks noChangeAspect="1"/>
                  </p:cNvPicPr>
                  <p:nvPr/>
                </p:nvPicPr>
                <p:blipFill>
                  <a:blip r:embed="rId5">
                    <a:extLst>
                      <a:ext uri="{96DAC541-7B7A-43D3-8B79-37D633B846F1}">
                        <asvg:svgBlip xmlns:asvg="http://schemas.microsoft.com/office/drawing/2016/SVG/main" r:embed="rId7"/>
                      </a:ext>
                    </a:extLst>
                  </a:blip>
                  <a:stretch>
                    <a:fillRect/>
                  </a:stretch>
                </p:blipFill>
                <p:spPr>
                  <a:xfrm>
                    <a:off x="9450" y="2956"/>
                    <a:ext cx="1156" cy="1156"/>
                  </a:xfrm>
                  <a:prstGeom prst="rect">
                    <a:avLst/>
                  </a:prstGeom>
                </p:spPr>
              </p:pic>
              <p:sp>
                <p:nvSpPr>
                  <p:cNvPr id="49" name="矩形 48"/>
                  <p:cNvSpPr/>
                  <p:nvPr/>
                </p:nvSpPr>
                <p:spPr>
                  <a:xfrm>
                    <a:off x="9904" y="3253"/>
                    <a:ext cx="625" cy="561"/>
                  </a:xfrm>
                  <a:prstGeom prst="rect">
                    <a:avLst/>
                  </a:prstGeom>
                  <a:solidFill>
                    <a:schemeClr val="accent1">
                      <a:lumMod val="75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sp>
              <p:nvSpPr>
                <p:cNvPr id="50" name="文本框 49"/>
                <p:cNvSpPr txBox="1"/>
                <p:nvPr/>
              </p:nvSpPr>
              <p:spPr>
                <a:xfrm>
                  <a:off x="12605" y="3972"/>
                  <a:ext cx="785" cy="580"/>
                </a:xfrm>
                <a:prstGeom prst="rect">
                  <a:avLst/>
                </a:prstGeom>
                <a:noFill/>
              </p:spPr>
              <p:txBody>
                <a:bodyPr wrap="square" rtlCol="0" anchor="t">
                  <a:spAutoFit/>
                </a:bodyPr>
                <a:lstStyle/>
                <a:p>
                  <a:r>
                    <a:rPr lang="en-US" altLang="zh-CN">
                      <a:solidFill>
                        <a:schemeClr val="bg1"/>
                      </a:solidFill>
                      <a:sym typeface="+mn-ea"/>
                    </a:rPr>
                    <a:t>lib</a:t>
                  </a:r>
                  <a:endParaRPr lang="en-US" altLang="zh-CN" sz="2400">
                    <a:solidFill>
                      <a:schemeClr val="bg1"/>
                    </a:solidFill>
                    <a:sym typeface="+mn-ea"/>
                  </a:endParaRPr>
                </a:p>
              </p:txBody>
            </p:sp>
          </p:grpSp>
          <p:grpSp>
            <p:nvGrpSpPr>
              <p:cNvPr id="51" name="组合 50"/>
              <p:cNvGrpSpPr/>
              <p:nvPr/>
            </p:nvGrpSpPr>
            <p:grpSpPr>
              <a:xfrm>
                <a:off x="4933" y="6258"/>
                <a:ext cx="1510" cy="1412"/>
                <a:chOff x="12157" y="3578"/>
                <a:chExt cx="1510" cy="1412"/>
              </a:xfrm>
            </p:grpSpPr>
            <p:grpSp>
              <p:nvGrpSpPr>
                <p:cNvPr id="52" name="组合 51"/>
                <p:cNvGrpSpPr/>
                <p:nvPr/>
              </p:nvGrpSpPr>
              <p:grpSpPr>
                <a:xfrm>
                  <a:off x="12157" y="3578"/>
                  <a:ext cx="1412" cy="1412"/>
                  <a:chOff x="9235" y="2889"/>
                  <a:chExt cx="1412" cy="1412"/>
                </a:xfrm>
              </p:grpSpPr>
              <p:pic>
                <p:nvPicPr>
                  <p:cNvPr id="53" name="图片 52" descr="文件夹"/>
                  <p:cNvPicPr>
                    <a:picLocks noChangeAspect="1"/>
                  </p:cNvPicPr>
                  <p:nvPr/>
                </p:nvPicPr>
                <p:blipFill>
                  <a:blip r:embed="rId5">
                    <a:extLst>
                      <a:ext uri="{96DAC541-7B7A-43D3-8B79-37D633B846F1}">
                        <asvg:svgBlip xmlns:asvg="http://schemas.microsoft.com/office/drawing/2016/SVG/main" r:embed="rId7"/>
                      </a:ext>
                    </a:extLst>
                  </a:blip>
                  <a:stretch>
                    <a:fillRect/>
                  </a:stretch>
                </p:blipFill>
                <p:spPr>
                  <a:xfrm>
                    <a:off x="9235" y="2889"/>
                    <a:ext cx="1412" cy="1412"/>
                  </a:xfrm>
                  <a:prstGeom prst="rect">
                    <a:avLst/>
                  </a:prstGeom>
                </p:spPr>
              </p:pic>
              <p:sp>
                <p:nvSpPr>
                  <p:cNvPr id="54" name="矩形 53"/>
                  <p:cNvSpPr/>
                  <p:nvPr/>
                </p:nvSpPr>
                <p:spPr>
                  <a:xfrm>
                    <a:off x="9841" y="3080"/>
                    <a:ext cx="625" cy="561"/>
                  </a:xfrm>
                  <a:prstGeom prst="rect">
                    <a:avLst/>
                  </a:prstGeom>
                  <a:solidFill>
                    <a:schemeClr val="accent1">
                      <a:lumMod val="75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sp>
              <p:nvSpPr>
                <p:cNvPr id="55" name="文本框 54"/>
                <p:cNvSpPr txBox="1"/>
                <p:nvPr/>
              </p:nvSpPr>
              <p:spPr>
                <a:xfrm>
                  <a:off x="12157" y="4059"/>
                  <a:ext cx="1510" cy="809"/>
                </a:xfrm>
                <a:prstGeom prst="rect">
                  <a:avLst/>
                </a:prstGeom>
                <a:noFill/>
              </p:spPr>
              <p:txBody>
                <a:bodyPr wrap="square" rtlCol="0" anchor="t">
                  <a:noAutofit/>
                </a:bodyPr>
                <a:lstStyle/>
                <a:p>
                  <a:r>
                    <a:rPr lang="en-US" altLang="zh-CN" sz="1600">
                      <a:solidFill>
                        <a:schemeClr val="bg1"/>
                      </a:solidFill>
                      <a:sym typeface="+mn-ea"/>
                    </a:rPr>
                    <a:t>genome</a:t>
                  </a:r>
                </a:p>
              </p:txBody>
            </p:sp>
          </p:grpSp>
          <p:grpSp>
            <p:nvGrpSpPr>
              <p:cNvPr id="56" name="组合 55"/>
              <p:cNvGrpSpPr/>
              <p:nvPr/>
            </p:nvGrpSpPr>
            <p:grpSpPr>
              <a:xfrm>
                <a:off x="6870" y="6326"/>
                <a:ext cx="1198" cy="1156"/>
                <a:chOff x="12372" y="3645"/>
                <a:chExt cx="1268" cy="1156"/>
              </a:xfrm>
            </p:grpSpPr>
            <p:grpSp>
              <p:nvGrpSpPr>
                <p:cNvPr id="57" name="组合 56"/>
                <p:cNvGrpSpPr/>
                <p:nvPr/>
              </p:nvGrpSpPr>
              <p:grpSpPr>
                <a:xfrm>
                  <a:off x="12372" y="3645"/>
                  <a:ext cx="1156" cy="1156"/>
                  <a:chOff x="9450" y="2956"/>
                  <a:chExt cx="1156" cy="1156"/>
                </a:xfrm>
              </p:grpSpPr>
              <p:pic>
                <p:nvPicPr>
                  <p:cNvPr id="58" name="图片 57" descr="文件夹"/>
                  <p:cNvPicPr>
                    <a:picLocks noChangeAspect="1"/>
                  </p:cNvPicPr>
                  <p:nvPr/>
                </p:nvPicPr>
                <p:blipFill>
                  <a:blip r:embed="rId5">
                    <a:extLst>
                      <a:ext uri="{96DAC541-7B7A-43D3-8B79-37D633B846F1}">
                        <asvg:svgBlip xmlns:asvg="http://schemas.microsoft.com/office/drawing/2016/SVG/main" r:embed="rId7"/>
                      </a:ext>
                    </a:extLst>
                  </a:blip>
                  <a:stretch>
                    <a:fillRect/>
                  </a:stretch>
                </p:blipFill>
                <p:spPr>
                  <a:xfrm>
                    <a:off x="9450" y="2956"/>
                    <a:ext cx="1156" cy="1156"/>
                  </a:xfrm>
                  <a:prstGeom prst="rect">
                    <a:avLst/>
                  </a:prstGeom>
                </p:spPr>
              </p:pic>
              <p:sp>
                <p:nvSpPr>
                  <p:cNvPr id="59" name="矩形 58"/>
                  <p:cNvSpPr/>
                  <p:nvPr/>
                </p:nvSpPr>
                <p:spPr>
                  <a:xfrm>
                    <a:off x="9904" y="3253"/>
                    <a:ext cx="625" cy="561"/>
                  </a:xfrm>
                  <a:prstGeom prst="rect">
                    <a:avLst/>
                  </a:prstGeom>
                  <a:solidFill>
                    <a:schemeClr val="accent1">
                      <a:lumMod val="75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sp>
              <p:nvSpPr>
                <p:cNvPr id="60" name="文本框 59"/>
                <p:cNvSpPr txBox="1"/>
                <p:nvPr/>
              </p:nvSpPr>
              <p:spPr>
                <a:xfrm>
                  <a:off x="12372" y="3972"/>
                  <a:ext cx="1268" cy="531"/>
                </a:xfrm>
                <a:prstGeom prst="rect">
                  <a:avLst/>
                </a:prstGeom>
                <a:noFill/>
              </p:spPr>
              <p:txBody>
                <a:bodyPr wrap="square" rtlCol="0" anchor="t">
                  <a:spAutoFit/>
                </a:bodyPr>
                <a:lstStyle/>
                <a:p>
                  <a:r>
                    <a:rPr lang="en-US" altLang="zh-CN" sz="1600">
                      <a:solidFill>
                        <a:schemeClr val="bg1"/>
                      </a:solidFill>
                      <a:sym typeface="+mn-ea"/>
                    </a:rPr>
                    <a:t>eDNA</a:t>
                  </a:r>
                </a:p>
              </p:txBody>
            </p:sp>
          </p:grpSp>
          <p:grpSp>
            <p:nvGrpSpPr>
              <p:cNvPr id="61" name="组合 60"/>
              <p:cNvGrpSpPr/>
              <p:nvPr/>
            </p:nvGrpSpPr>
            <p:grpSpPr>
              <a:xfrm>
                <a:off x="2885" y="6057"/>
                <a:ext cx="1556" cy="1491"/>
                <a:chOff x="12313" y="3645"/>
                <a:chExt cx="1326" cy="1156"/>
              </a:xfrm>
            </p:grpSpPr>
            <p:grpSp>
              <p:nvGrpSpPr>
                <p:cNvPr id="62" name="组合 61"/>
                <p:cNvGrpSpPr/>
                <p:nvPr/>
              </p:nvGrpSpPr>
              <p:grpSpPr>
                <a:xfrm>
                  <a:off x="12372" y="3645"/>
                  <a:ext cx="1156" cy="1156"/>
                  <a:chOff x="9450" y="2956"/>
                  <a:chExt cx="1156" cy="1156"/>
                </a:xfrm>
              </p:grpSpPr>
              <p:pic>
                <p:nvPicPr>
                  <p:cNvPr id="63" name="图片 62" descr="文件夹"/>
                  <p:cNvPicPr>
                    <a:picLocks noChangeAspect="1"/>
                  </p:cNvPicPr>
                  <p:nvPr/>
                </p:nvPicPr>
                <p:blipFill>
                  <a:blip r:embed="rId5">
                    <a:extLst>
                      <a:ext uri="{96DAC541-7B7A-43D3-8B79-37D633B846F1}">
                        <asvg:svgBlip xmlns:asvg="http://schemas.microsoft.com/office/drawing/2016/SVG/main" r:embed="rId7"/>
                      </a:ext>
                    </a:extLst>
                  </a:blip>
                  <a:stretch>
                    <a:fillRect/>
                  </a:stretch>
                </p:blipFill>
                <p:spPr>
                  <a:xfrm>
                    <a:off x="9450" y="2956"/>
                    <a:ext cx="1156" cy="1156"/>
                  </a:xfrm>
                  <a:prstGeom prst="rect">
                    <a:avLst/>
                  </a:prstGeom>
                </p:spPr>
              </p:pic>
              <p:sp>
                <p:nvSpPr>
                  <p:cNvPr id="64" name="矩形 63"/>
                  <p:cNvSpPr/>
                  <p:nvPr/>
                </p:nvSpPr>
                <p:spPr>
                  <a:xfrm>
                    <a:off x="9904" y="3253"/>
                    <a:ext cx="625" cy="561"/>
                  </a:xfrm>
                  <a:prstGeom prst="rect">
                    <a:avLst/>
                  </a:prstGeom>
                  <a:solidFill>
                    <a:schemeClr val="accent1">
                      <a:lumMod val="75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sp>
              <p:nvSpPr>
                <p:cNvPr id="65" name="文本框 64"/>
                <p:cNvSpPr txBox="1"/>
                <p:nvPr/>
              </p:nvSpPr>
              <p:spPr>
                <a:xfrm>
                  <a:off x="12313" y="3972"/>
                  <a:ext cx="1326" cy="713"/>
                </a:xfrm>
                <a:prstGeom prst="rect">
                  <a:avLst/>
                </a:prstGeom>
                <a:noFill/>
              </p:spPr>
              <p:txBody>
                <a:bodyPr wrap="square" rtlCol="0" anchor="t">
                  <a:spAutoFit/>
                </a:bodyPr>
                <a:lstStyle/>
                <a:p>
                  <a:r>
                    <a:rPr lang="en-US" altLang="zh-CN" sz="1600">
                      <a:solidFill>
                        <a:schemeClr val="bg1"/>
                      </a:solidFill>
                      <a:sym typeface="+mn-ea"/>
                    </a:rPr>
                    <a:t>software</a:t>
                  </a:r>
                  <a:endParaRPr lang="en-US" altLang="zh-CN" sz="2400">
                    <a:solidFill>
                      <a:schemeClr val="bg1"/>
                    </a:solidFill>
                    <a:sym typeface="+mn-ea"/>
                  </a:endParaRPr>
                </a:p>
              </p:txBody>
            </p:sp>
          </p:grpSp>
          <p:sp>
            <p:nvSpPr>
              <p:cNvPr id="66" name="文本框 65"/>
              <p:cNvSpPr txBox="1"/>
              <p:nvPr/>
            </p:nvSpPr>
            <p:spPr>
              <a:xfrm>
                <a:off x="708" y="6057"/>
                <a:ext cx="1497" cy="1695"/>
              </a:xfrm>
              <a:prstGeom prst="rect">
                <a:avLst/>
              </a:prstGeom>
              <a:noFill/>
            </p:spPr>
            <p:txBody>
              <a:bodyPr wrap="square" rtlCol="0" anchor="t">
                <a:spAutoFit/>
              </a:bodyPr>
              <a:lstStyle/>
              <a:p>
                <a:r>
                  <a:rPr lang="en-US" altLang="zh-CN" sz="1600" dirty="0">
                    <a:solidFill>
                      <a:schemeClr val="tx1"/>
                    </a:solidFill>
                    <a:sym typeface="+mn-ea"/>
                  </a:rPr>
                  <a:t>ls</a:t>
                </a:r>
              </a:p>
              <a:p>
                <a:r>
                  <a:rPr lang="en-US" altLang="zh-CN" sz="1600" dirty="0" err="1">
                    <a:solidFill>
                      <a:schemeClr val="tx1"/>
                    </a:solidFill>
                    <a:sym typeface="+mn-ea"/>
                  </a:rPr>
                  <a:t>pwd</a:t>
                </a:r>
                <a:endParaRPr lang="en-US" altLang="zh-CN" sz="1600" dirty="0">
                  <a:solidFill>
                    <a:schemeClr val="tx1"/>
                  </a:solidFill>
                  <a:sym typeface="+mn-ea"/>
                </a:endParaRPr>
              </a:p>
              <a:p>
                <a:r>
                  <a:rPr lang="en-US" altLang="zh-CN" sz="1600" dirty="0">
                    <a:solidFill>
                      <a:schemeClr val="tx1"/>
                    </a:solidFill>
                    <a:sym typeface="+mn-ea"/>
                  </a:rPr>
                  <a:t>cp</a:t>
                </a:r>
              </a:p>
              <a:p>
                <a:r>
                  <a:rPr lang="en-US" altLang="zh-CN" sz="1600" dirty="0">
                    <a:solidFill>
                      <a:schemeClr val="tx1"/>
                    </a:solidFill>
                    <a:sym typeface="+mn-ea"/>
                  </a:rPr>
                  <a:t>cat</a:t>
                </a:r>
              </a:p>
            </p:txBody>
          </p:sp>
          <p:cxnSp>
            <p:nvCxnSpPr>
              <p:cNvPr id="70" name="直接连接符 69"/>
              <p:cNvCxnSpPr/>
              <p:nvPr/>
            </p:nvCxnSpPr>
            <p:spPr>
              <a:xfrm flipH="1">
                <a:off x="1391" y="3296"/>
                <a:ext cx="2664" cy="913"/>
              </a:xfrm>
              <a:prstGeom prst="line">
                <a:avLst/>
              </a:prstGeom>
            </p:spPr>
            <p:style>
              <a:lnRef idx="2">
                <a:schemeClr val="accent1"/>
              </a:lnRef>
              <a:fillRef idx="0">
                <a:srgbClr val="FFFFFF"/>
              </a:fillRef>
              <a:effectRef idx="0">
                <a:srgbClr val="FFFFFF"/>
              </a:effectRef>
              <a:fontRef idx="minor">
                <a:schemeClr val="tx1"/>
              </a:fontRef>
            </p:style>
          </p:cxnSp>
          <p:cxnSp>
            <p:nvCxnSpPr>
              <p:cNvPr id="71" name="直接连接符 70"/>
              <p:cNvCxnSpPr/>
              <p:nvPr/>
            </p:nvCxnSpPr>
            <p:spPr>
              <a:xfrm flipH="1" flipV="1">
                <a:off x="5675" y="3187"/>
                <a:ext cx="3649" cy="1022"/>
              </a:xfrm>
              <a:prstGeom prst="line">
                <a:avLst/>
              </a:prstGeom>
            </p:spPr>
            <p:style>
              <a:lnRef idx="2">
                <a:schemeClr val="accent1"/>
              </a:lnRef>
              <a:fillRef idx="0">
                <a:srgbClr val="FFFFFF"/>
              </a:fillRef>
              <a:effectRef idx="0">
                <a:srgbClr val="FFFFFF"/>
              </a:effectRef>
              <a:fontRef idx="minor">
                <a:schemeClr val="tx1"/>
              </a:fontRef>
            </p:style>
          </p:cxnSp>
          <p:cxnSp>
            <p:nvCxnSpPr>
              <p:cNvPr id="72" name="直接连接符 71"/>
              <p:cNvCxnSpPr/>
              <p:nvPr/>
            </p:nvCxnSpPr>
            <p:spPr>
              <a:xfrm flipH="1" flipV="1">
                <a:off x="5620" y="3687"/>
                <a:ext cx="729" cy="696"/>
              </a:xfrm>
              <a:prstGeom prst="line">
                <a:avLst/>
              </a:prstGeom>
            </p:spPr>
            <p:style>
              <a:lnRef idx="2">
                <a:schemeClr val="accent1"/>
              </a:lnRef>
              <a:fillRef idx="0">
                <a:srgbClr val="FFFFFF"/>
              </a:fillRef>
              <a:effectRef idx="0">
                <a:srgbClr val="FFFFFF"/>
              </a:effectRef>
              <a:fontRef idx="minor">
                <a:schemeClr val="tx1"/>
              </a:fontRef>
            </p:style>
          </p:cxnSp>
          <p:cxnSp>
            <p:nvCxnSpPr>
              <p:cNvPr id="73" name="直接连接符 72"/>
              <p:cNvCxnSpPr/>
              <p:nvPr/>
            </p:nvCxnSpPr>
            <p:spPr>
              <a:xfrm flipV="1">
                <a:off x="3674" y="3654"/>
                <a:ext cx="674" cy="653"/>
              </a:xfrm>
              <a:prstGeom prst="line">
                <a:avLst/>
              </a:prstGeom>
            </p:spPr>
            <p:style>
              <a:lnRef idx="2">
                <a:schemeClr val="accent1"/>
              </a:lnRef>
              <a:fillRef idx="0">
                <a:srgbClr val="FFFFFF"/>
              </a:fillRef>
              <a:effectRef idx="0">
                <a:srgbClr val="FFFFFF"/>
              </a:effectRef>
              <a:fontRef idx="minor">
                <a:schemeClr val="tx1"/>
              </a:fontRef>
            </p:style>
          </p:cxnSp>
          <p:cxnSp>
            <p:nvCxnSpPr>
              <p:cNvPr id="74" name="直接连接符 73"/>
              <p:cNvCxnSpPr/>
              <p:nvPr/>
            </p:nvCxnSpPr>
            <p:spPr>
              <a:xfrm flipH="1" flipV="1">
                <a:off x="10048" y="5562"/>
                <a:ext cx="729" cy="696"/>
              </a:xfrm>
              <a:prstGeom prst="line">
                <a:avLst/>
              </a:prstGeom>
            </p:spPr>
            <p:style>
              <a:lnRef idx="2">
                <a:schemeClr val="accent1"/>
              </a:lnRef>
              <a:fillRef idx="0">
                <a:srgbClr val="FFFFFF"/>
              </a:fillRef>
              <a:effectRef idx="0">
                <a:srgbClr val="FFFFFF"/>
              </a:effectRef>
              <a:fontRef idx="minor">
                <a:schemeClr val="tx1"/>
              </a:fontRef>
            </p:style>
          </p:cxnSp>
          <p:cxnSp>
            <p:nvCxnSpPr>
              <p:cNvPr id="75" name="直接连接符 74"/>
              <p:cNvCxnSpPr/>
              <p:nvPr/>
            </p:nvCxnSpPr>
            <p:spPr>
              <a:xfrm flipV="1">
                <a:off x="9332" y="5614"/>
                <a:ext cx="14" cy="670"/>
              </a:xfrm>
              <a:prstGeom prst="line">
                <a:avLst/>
              </a:prstGeom>
            </p:spPr>
            <p:style>
              <a:lnRef idx="2">
                <a:schemeClr val="accent1"/>
              </a:lnRef>
              <a:fillRef idx="0">
                <a:srgbClr val="FFFFFF"/>
              </a:fillRef>
              <a:effectRef idx="0">
                <a:srgbClr val="FFFFFF"/>
              </a:effectRef>
              <a:fontRef idx="minor">
                <a:schemeClr val="tx1"/>
              </a:fontRef>
            </p:style>
          </p:cxnSp>
          <p:cxnSp>
            <p:nvCxnSpPr>
              <p:cNvPr id="76" name="直接连接符 75"/>
              <p:cNvCxnSpPr/>
              <p:nvPr/>
            </p:nvCxnSpPr>
            <p:spPr>
              <a:xfrm flipH="1" flipV="1">
                <a:off x="6815" y="5594"/>
                <a:ext cx="729" cy="696"/>
              </a:xfrm>
              <a:prstGeom prst="line">
                <a:avLst/>
              </a:prstGeom>
            </p:spPr>
            <p:style>
              <a:lnRef idx="2">
                <a:schemeClr val="accent1"/>
              </a:lnRef>
              <a:fillRef idx="0">
                <a:srgbClr val="FFFFFF"/>
              </a:fillRef>
              <a:effectRef idx="0">
                <a:srgbClr val="FFFFFF"/>
              </a:effectRef>
              <a:fontRef idx="minor">
                <a:schemeClr val="tx1"/>
              </a:fontRef>
            </p:style>
          </p:cxnSp>
          <p:cxnSp>
            <p:nvCxnSpPr>
              <p:cNvPr id="77" name="直接连接符 76"/>
              <p:cNvCxnSpPr/>
              <p:nvPr/>
            </p:nvCxnSpPr>
            <p:spPr>
              <a:xfrm flipV="1">
                <a:off x="3652" y="5514"/>
                <a:ext cx="22" cy="467"/>
              </a:xfrm>
              <a:prstGeom prst="line">
                <a:avLst/>
              </a:prstGeom>
            </p:spPr>
            <p:style>
              <a:lnRef idx="2">
                <a:schemeClr val="accent1"/>
              </a:lnRef>
              <a:fillRef idx="0">
                <a:srgbClr val="FFFFFF"/>
              </a:fillRef>
              <a:effectRef idx="0">
                <a:srgbClr val="FFFFFF"/>
              </a:effectRef>
              <a:fontRef idx="minor">
                <a:schemeClr val="tx1"/>
              </a:fontRef>
            </p:style>
          </p:cxnSp>
          <p:cxnSp>
            <p:nvCxnSpPr>
              <p:cNvPr id="78" name="直接连接符 77"/>
              <p:cNvCxnSpPr/>
              <p:nvPr/>
            </p:nvCxnSpPr>
            <p:spPr>
              <a:xfrm flipV="1">
                <a:off x="5814" y="5614"/>
                <a:ext cx="168" cy="583"/>
              </a:xfrm>
              <a:prstGeom prst="line">
                <a:avLst/>
              </a:prstGeom>
            </p:spPr>
            <p:style>
              <a:lnRef idx="2">
                <a:schemeClr val="accent1"/>
              </a:lnRef>
              <a:fillRef idx="0">
                <a:srgbClr val="FFFFFF"/>
              </a:fillRef>
              <a:effectRef idx="0">
                <a:srgbClr val="FFFFFF"/>
              </a:effectRef>
              <a:fontRef idx="minor">
                <a:schemeClr val="tx1"/>
              </a:fontRef>
            </p:style>
          </p:cxnSp>
          <p:cxnSp>
            <p:nvCxnSpPr>
              <p:cNvPr id="80" name="肘形连接符 79"/>
              <p:cNvCxnSpPr/>
              <p:nvPr/>
            </p:nvCxnSpPr>
            <p:spPr>
              <a:xfrm rot="5400000">
                <a:off x="-517" y="6445"/>
                <a:ext cx="2249" cy="302"/>
              </a:xfrm>
              <a:prstGeom prst="bentConnector3">
                <a:avLst>
                  <a:gd name="adj1" fmla="val 50000"/>
                </a:avLst>
              </a:prstGeom>
            </p:spPr>
            <p:style>
              <a:lnRef idx="2">
                <a:schemeClr val="accent1"/>
              </a:lnRef>
              <a:fillRef idx="0">
                <a:srgbClr val="FFFFFF"/>
              </a:fillRef>
              <a:effectRef idx="0">
                <a:srgbClr val="FFFFFF"/>
              </a:effectRef>
              <a:fontRef idx="minor">
                <a:schemeClr val="tx1"/>
              </a:fontRef>
            </p:style>
          </p:cxnSp>
        </p:grpSp>
        <p:grpSp>
          <p:nvGrpSpPr>
            <p:cNvPr id="93" name="组合 92"/>
            <p:cNvGrpSpPr/>
            <p:nvPr/>
          </p:nvGrpSpPr>
          <p:grpSpPr>
            <a:xfrm>
              <a:off x="4439" y="8651"/>
              <a:ext cx="1295" cy="1156"/>
              <a:chOff x="12372" y="3645"/>
              <a:chExt cx="1295" cy="1156"/>
            </a:xfrm>
          </p:grpSpPr>
          <p:grpSp>
            <p:nvGrpSpPr>
              <p:cNvPr id="94" name="组合 93"/>
              <p:cNvGrpSpPr/>
              <p:nvPr/>
            </p:nvGrpSpPr>
            <p:grpSpPr>
              <a:xfrm>
                <a:off x="12372" y="3645"/>
                <a:ext cx="1156" cy="1156"/>
                <a:chOff x="9450" y="2956"/>
                <a:chExt cx="1156" cy="1156"/>
              </a:xfrm>
            </p:grpSpPr>
            <p:pic>
              <p:nvPicPr>
                <p:cNvPr id="95" name="图片 94" descr="文件夹"/>
                <p:cNvPicPr>
                  <a:picLocks noChangeAspect="1"/>
                </p:cNvPicPr>
                <p:nvPr/>
              </p:nvPicPr>
              <p:blipFill>
                <a:blip r:embed="rId5">
                  <a:extLst>
                    <a:ext uri="{96DAC541-7B7A-43D3-8B79-37D633B846F1}">
                      <asvg:svgBlip xmlns:asvg="http://schemas.microsoft.com/office/drawing/2016/SVG/main" r:embed="rId7"/>
                    </a:ext>
                  </a:extLst>
                </a:blip>
                <a:stretch>
                  <a:fillRect/>
                </a:stretch>
              </p:blipFill>
              <p:spPr>
                <a:xfrm>
                  <a:off x="9450" y="2956"/>
                  <a:ext cx="1156" cy="1156"/>
                </a:xfrm>
                <a:prstGeom prst="rect">
                  <a:avLst/>
                </a:prstGeom>
              </p:spPr>
            </p:pic>
            <p:sp>
              <p:nvSpPr>
                <p:cNvPr id="96" name="矩形 95"/>
                <p:cNvSpPr/>
                <p:nvPr/>
              </p:nvSpPr>
              <p:spPr>
                <a:xfrm>
                  <a:off x="9904" y="3253"/>
                  <a:ext cx="625" cy="561"/>
                </a:xfrm>
                <a:prstGeom prst="rect">
                  <a:avLst/>
                </a:prstGeom>
                <a:solidFill>
                  <a:schemeClr val="accent1">
                    <a:lumMod val="75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sp>
            <p:nvSpPr>
              <p:cNvPr id="97" name="文本框 96"/>
              <p:cNvSpPr txBox="1"/>
              <p:nvPr/>
            </p:nvSpPr>
            <p:spPr>
              <a:xfrm>
                <a:off x="12372" y="3972"/>
                <a:ext cx="1295" cy="580"/>
              </a:xfrm>
              <a:prstGeom prst="rect">
                <a:avLst/>
              </a:prstGeom>
              <a:noFill/>
            </p:spPr>
            <p:txBody>
              <a:bodyPr wrap="square" rtlCol="0" anchor="t">
                <a:spAutoFit/>
              </a:bodyPr>
              <a:lstStyle/>
              <a:p>
                <a:r>
                  <a:rPr lang="en-US" altLang="zh-CN">
                    <a:solidFill>
                      <a:schemeClr val="bg1"/>
                    </a:solidFill>
                    <a:sym typeface="+mn-ea"/>
                  </a:rPr>
                  <a:t>user1</a:t>
                </a:r>
              </a:p>
            </p:txBody>
          </p:sp>
        </p:grpSp>
        <p:grpSp>
          <p:nvGrpSpPr>
            <p:cNvPr id="99" name="组合 98"/>
            <p:cNvGrpSpPr/>
            <p:nvPr/>
          </p:nvGrpSpPr>
          <p:grpSpPr>
            <a:xfrm>
              <a:off x="6242" y="8651"/>
              <a:ext cx="1249" cy="1156"/>
              <a:chOff x="13085" y="5071"/>
              <a:chExt cx="1322" cy="1156"/>
            </a:xfrm>
          </p:grpSpPr>
          <p:grpSp>
            <p:nvGrpSpPr>
              <p:cNvPr id="100" name="组合 99"/>
              <p:cNvGrpSpPr/>
              <p:nvPr/>
            </p:nvGrpSpPr>
            <p:grpSpPr>
              <a:xfrm>
                <a:off x="13085" y="5071"/>
                <a:ext cx="1156" cy="1156"/>
                <a:chOff x="10163" y="4382"/>
                <a:chExt cx="1156" cy="1156"/>
              </a:xfrm>
            </p:grpSpPr>
            <p:pic>
              <p:nvPicPr>
                <p:cNvPr id="101" name="图片 100" descr="文件夹"/>
                <p:cNvPicPr>
                  <a:picLocks noChangeAspect="1"/>
                </p:cNvPicPr>
                <p:nvPr/>
              </p:nvPicPr>
              <p:blipFill>
                <a:blip r:embed="rId5">
                  <a:extLst>
                    <a:ext uri="{96DAC541-7B7A-43D3-8B79-37D633B846F1}">
                      <asvg:svgBlip xmlns:asvg="http://schemas.microsoft.com/office/drawing/2016/SVG/main" r:embed="rId7"/>
                    </a:ext>
                  </a:extLst>
                </a:blip>
                <a:stretch>
                  <a:fillRect/>
                </a:stretch>
              </p:blipFill>
              <p:spPr>
                <a:xfrm>
                  <a:off x="10163" y="4382"/>
                  <a:ext cx="1156" cy="1156"/>
                </a:xfrm>
                <a:prstGeom prst="rect">
                  <a:avLst/>
                </a:prstGeom>
              </p:spPr>
            </p:pic>
            <p:sp>
              <p:nvSpPr>
                <p:cNvPr id="102" name="矩形 101"/>
                <p:cNvSpPr/>
                <p:nvPr/>
              </p:nvSpPr>
              <p:spPr>
                <a:xfrm>
                  <a:off x="10667" y="4670"/>
                  <a:ext cx="625" cy="561"/>
                </a:xfrm>
                <a:prstGeom prst="rect">
                  <a:avLst/>
                </a:prstGeom>
                <a:solidFill>
                  <a:schemeClr val="accent1">
                    <a:lumMod val="75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sp>
            <p:nvSpPr>
              <p:cNvPr id="103" name="文本框 102"/>
              <p:cNvSpPr txBox="1"/>
              <p:nvPr/>
            </p:nvSpPr>
            <p:spPr>
              <a:xfrm>
                <a:off x="13085" y="5359"/>
                <a:ext cx="1322" cy="580"/>
              </a:xfrm>
              <a:prstGeom prst="rect">
                <a:avLst/>
              </a:prstGeom>
              <a:noFill/>
            </p:spPr>
            <p:txBody>
              <a:bodyPr wrap="square" rtlCol="0" anchor="t">
                <a:spAutoFit/>
              </a:bodyPr>
              <a:lstStyle/>
              <a:p>
                <a:r>
                  <a:rPr lang="en-US" altLang="zh-CN">
                    <a:solidFill>
                      <a:schemeClr val="bg1"/>
                    </a:solidFill>
                    <a:sym typeface="+mn-ea"/>
                  </a:rPr>
                  <a:t>user2</a:t>
                </a:r>
                <a:endParaRPr lang="en-US" altLang="zh-CN" sz="2400">
                  <a:solidFill>
                    <a:schemeClr val="bg1"/>
                  </a:solidFill>
                  <a:sym typeface="+mn-ea"/>
                </a:endParaRPr>
              </a:p>
            </p:txBody>
          </p:sp>
        </p:grpSp>
        <p:cxnSp>
          <p:nvCxnSpPr>
            <p:cNvPr id="104" name="直接连接符 103"/>
            <p:cNvCxnSpPr/>
            <p:nvPr/>
          </p:nvCxnSpPr>
          <p:spPr>
            <a:xfrm flipV="1">
              <a:off x="5255" y="8047"/>
              <a:ext cx="278" cy="554"/>
            </a:xfrm>
            <a:prstGeom prst="line">
              <a:avLst/>
            </a:prstGeom>
          </p:spPr>
          <p:style>
            <a:lnRef idx="2">
              <a:schemeClr val="accent1"/>
            </a:lnRef>
            <a:fillRef idx="0">
              <a:srgbClr val="FFFFFF"/>
            </a:fillRef>
            <a:effectRef idx="0">
              <a:srgbClr val="FFFFFF"/>
            </a:effectRef>
            <a:fontRef idx="minor">
              <a:schemeClr val="tx1"/>
            </a:fontRef>
          </p:style>
        </p:cxnSp>
        <p:cxnSp>
          <p:nvCxnSpPr>
            <p:cNvPr id="105" name="直接连接符 104"/>
            <p:cNvCxnSpPr/>
            <p:nvPr/>
          </p:nvCxnSpPr>
          <p:spPr>
            <a:xfrm flipH="1" flipV="1">
              <a:off x="6784" y="8123"/>
              <a:ext cx="163" cy="478"/>
            </a:xfrm>
            <a:prstGeom prst="line">
              <a:avLst/>
            </a:prstGeom>
          </p:spPr>
          <p:style>
            <a:lnRef idx="2">
              <a:schemeClr val="accent1"/>
            </a:lnRef>
            <a:fillRef idx="0">
              <a:srgbClr val="FFFFFF"/>
            </a:fillRef>
            <a:effectRef idx="0">
              <a:srgbClr val="FFFFFF"/>
            </a:effectRef>
            <a:fontRef idx="minor">
              <a:schemeClr val="tx1"/>
            </a:fontRef>
          </p:style>
        </p:cxnSp>
        <p:pic>
          <p:nvPicPr>
            <p:cNvPr id="84" name="图片 83" descr="定位"/>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575" y="8179"/>
              <a:ext cx="680" cy="718"/>
            </a:xfrm>
            <a:prstGeom prst="rect">
              <a:avLst/>
            </a:prstGeom>
          </p:spPr>
        </p:pic>
      </p:grpSp>
      <p:pic>
        <p:nvPicPr>
          <p:cNvPr id="86" name="图片 85" descr="定位"/>
          <p:cNvPicPr>
            <a:picLocks noChangeAspect="1"/>
          </p:cNvPicPr>
          <p:nvPr/>
        </p:nvPicPr>
        <p:blipFill>
          <a:blip r:embed="rId8">
            <a:extLst>
              <a:ext uri="{96DAC541-7B7A-43D3-8B79-37D633B846F1}">
                <asvg:svgBlip xmlns:asvg="http://schemas.microsoft.com/office/drawing/2016/SVG/main" r:embed="rId10"/>
              </a:ext>
            </a:extLst>
          </a:blip>
          <a:stretch>
            <a:fillRect/>
          </a:stretch>
        </p:blipFill>
        <p:spPr>
          <a:xfrm>
            <a:off x="262890" y="2533015"/>
            <a:ext cx="431800" cy="455930"/>
          </a:xfrm>
          <a:prstGeom prst="rect">
            <a:avLst/>
          </a:prstGeom>
        </p:spPr>
      </p:pic>
      <p:pic>
        <p:nvPicPr>
          <p:cNvPr id="119" name="图片 118" descr="定位"/>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309100" y="3258185"/>
            <a:ext cx="445135" cy="471170"/>
          </a:xfrm>
          <a:prstGeom prst="rect">
            <a:avLst/>
          </a:prstGeom>
        </p:spPr>
      </p:pic>
      <p:pic>
        <p:nvPicPr>
          <p:cNvPr id="9" name="图片 8" descr="定位"/>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62890" y="4164330"/>
            <a:ext cx="445135" cy="471170"/>
          </a:xfrm>
          <a:prstGeom prst="rect">
            <a:avLst/>
          </a:prstGeom>
        </p:spPr>
      </p:pic>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35710" y="466725"/>
            <a:ext cx="6871970" cy="1064895"/>
          </a:xfrm>
        </p:spPr>
        <p:txBody>
          <a:bodyPr>
            <a:noAutofit/>
          </a:bodyPr>
          <a:lstStyle/>
          <a:p>
            <a:r>
              <a:rPr lang="en-US" altLang="zh-CN" sz="4000">
                <a:latin typeface="Times New Roman" panose="02020603050405020304" charset="0"/>
                <a:ea typeface="微软雅黑" panose="020B0503020204020204" charset="-122"/>
                <a:cs typeface="Times New Roman" panose="02020603050405020304" charset="0"/>
                <a:sym typeface="+mn-ea"/>
              </a:rPr>
              <a:t>Navigation</a:t>
            </a:r>
          </a:p>
        </p:txBody>
      </p:sp>
      <p:pic>
        <p:nvPicPr>
          <p:cNvPr id="3" name="图片 2"/>
          <p:cNvPicPr/>
          <p:nvPr/>
        </p:nvPicPr>
        <p:blipFill>
          <a:blip r:embed="rId8"/>
          <a:stretch>
            <a:fillRect/>
          </a:stretch>
        </p:blipFill>
        <p:spPr>
          <a:xfrm>
            <a:off x="331470" y="388620"/>
            <a:ext cx="995680" cy="1325245"/>
          </a:xfrm>
          <a:prstGeom prst="rect">
            <a:avLst/>
          </a:prstGeom>
        </p:spPr>
      </p:pic>
      <p:sp>
        <p:nvSpPr>
          <p:cNvPr id="4" name="内容占位符 3"/>
          <p:cNvSpPr>
            <a:spLocks noGrp="1"/>
          </p:cNvSpPr>
          <p:nvPr>
            <p:ph idx="1"/>
          </p:nvPr>
        </p:nvSpPr>
        <p:spPr>
          <a:xfrm>
            <a:off x="470535" y="1798955"/>
            <a:ext cx="5977890" cy="4759325"/>
          </a:xfrm>
        </p:spPr>
        <p:txBody>
          <a:bodyPr>
            <a:normAutofit fontScale="90000" lnSpcReduction="10000"/>
          </a:bodyPr>
          <a:lstStyle/>
          <a:p>
            <a:r>
              <a:rPr lang="en-US" altLang="zh-CN" sz="2000" b="1">
                <a:solidFill>
                  <a:schemeClr val="tx1"/>
                </a:solidFill>
              </a:rPr>
              <a:t>pwd</a:t>
            </a:r>
            <a:r>
              <a:rPr lang="en-US" altLang="zh-CN"/>
              <a:t> </a:t>
            </a:r>
            <a:r>
              <a:rPr lang="en-US" altLang="zh-CN" b="1">
                <a:solidFill>
                  <a:schemeClr val="tx1"/>
                </a:solidFill>
              </a:rPr>
              <a:t>- </a:t>
            </a:r>
            <a:r>
              <a:rPr lang="en-US" altLang="zh-CN" b="1" dirty="0">
                <a:solidFill>
                  <a:schemeClr val="tx1"/>
                </a:solidFill>
                <a:sym typeface="+mn-ea"/>
              </a:rPr>
              <a:t>Print Working Directory</a:t>
            </a:r>
            <a:endParaRPr lang="en-US" altLang="zh-CN" dirty="0">
              <a:sym typeface="+mn-ea"/>
            </a:endParaRPr>
          </a:p>
          <a:p>
            <a:pPr marL="0" indent="0">
              <a:buFont typeface="Wingdings" panose="05000000000000000000" charset="0"/>
              <a:buNone/>
            </a:pPr>
            <a:r>
              <a:rPr lang="en-US" altLang="zh-CN" dirty="0">
                <a:solidFill>
                  <a:schemeClr val="accent1">
                    <a:lumMod val="75000"/>
                  </a:schemeClr>
                </a:solidFill>
                <a:sym typeface="+mn-ea"/>
              </a:rPr>
              <a:t>#pwd can show your current path</a:t>
            </a:r>
          </a:p>
          <a:p>
            <a:pPr>
              <a:buFont typeface="Wingdings" panose="05000000000000000000" charset="0"/>
              <a:buChar char="Ø"/>
            </a:pPr>
            <a:r>
              <a:rPr lang="en-US" altLang="zh-CN" dirty="0">
                <a:sym typeface="+mn-ea"/>
              </a:rPr>
              <a:t> $pwd    </a:t>
            </a:r>
            <a:endParaRPr lang="en-US" altLang="zh-CN" dirty="0">
              <a:solidFill>
                <a:schemeClr val="tx1"/>
              </a:solidFill>
              <a:sym typeface="+mn-ea"/>
            </a:endParaRPr>
          </a:p>
          <a:p>
            <a:pPr marL="0" indent="0">
              <a:buNone/>
            </a:pPr>
            <a:endParaRPr lang="en-US" altLang="zh-CN" dirty="0">
              <a:sym typeface="+mn-ea"/>
            </a:endParaRPr>
          </a:p>
          <a:p>
            <a:r>
              <a:rPr lang="en-US" altLang="zh-CN" sz="2000" b="1">
                <a:solidFill>
                  <a:schemeClr val="tx1"/>
                </a:solidFill>
              </a:rPr>
              <a:t>cd</a:t>
            </a:r>
            <a:r>
              <a:rPr lang="en-US" altLang="zh-CN"/>
              <a:t> </a:t>
            </a:r>
            <a:r>
              <a:rPr lang="en-US" altLang="zh-CN" b="1"/>
              <a:t>- </a:t>
            </a:r>
            <a:r>
              <a:rPr lang="en-US" altLang="zh-CN" b="1">
                <a:solidFill>
                  <a:schemeClr val="tx1"/>
                </a:solidFill>
              </a:rPr>
              <a:t>Change Directory</a:t>
            </a:r>
            <a:endParaRPr lang="en-US" altLang="zh-CN"/>
          </a:p>
          <a:p>
            <a:pPr marL="0" indent="0">
              <a:buFont typeface="Wingdings" panose="05000000000000000000" charset="0"/>
              <a:buNone/>
            </a:pPr>
            <a:r>
              <a:rPr lang="en-US" altLang="zh-CN">
                <a:solidFill>
                  <a:schemeClr val="accent1">
                    <a:lumMod val="75000"/>
                  </a:schemeClr>
                </a:solidFill>
              </a:rPr>
              <a:t>#return to previous directory</a:t>
            </a:r>
          </a:p>
          <a:p>
            <a:pPr>
              <a:buFont typeface="Wingdings" panose="05000000000000000000" charset="0"/>
              <a:buChar char="Ø"/>
            </a:pPr>
            <a:r>
              <a:rPr lang="en-US" altLang="zh-CN">
                <a:sym typeface="+mn-ea"/>
              </a:rPr>
              <a:t> $cd ../    </a:t>
            </a:r>
            <a:endParaRPr lang="en-US" altLang="zh-CN"/>
          </a:p>
          <a:p>
            <a:pPr marL="0" indent="0">
              <a:buNone/>
            </a:pPr>
            <a:endParaRPr lang="en-US" altLang="zh-CN"/>
          </a:p>
          <a:p>
            <a:pPr marL="0" indent="0">
              <a:buFont typeface="Wingdings" panose="05000000000000000000" charset="0"/>
              <a:buNone/>
            </a:pPr>
            <a:r>
              <a:rPr lang="en-US" altLang="zh-CN">
                <a:solidFill>
                  <a:schemeClr val="accent1">
                    <a:lumMod val="75000"/>
                  </a:schemeClr>
                </a:solidFill>
                <a:sym typeface="+mn-ea"/>
              </a:rPr>
              <a:t>#change directory through full path or absolute path</a:t>
            </a:r>
          </a:p>
          <a:p>
            <a:pPr>
              <a:buFont typeface="Wingdings" panose="05000000000000000000" charset="0"/>
              <a:buChar char="Ø"/>
            </a:pPr>
            <a:r>
              <a:rPr lang="en-US" altLang="zh-CN"/>
              <a:t> $cd /mnt/genome1/Lab_Users/jjl      </a:t>
            </a:r>
          </a:p>
          <a:p>
            <a:pPr>
              <a:buFont typeface="Wingdings" panose="05000000000000000000" charset="0"/>
              <a:buChar char="Ø"/>
            </a:pPr>
            <a:r>
              <a:rPr lang="en-US" altLang="zh-CN">
                <a:sym typeface="+mn-ea"/>
              </a:rPr>
              <a:t> $cd </a:t>
            </a:r>
            <a:r>
              <a:rPr lang="en-US" altLang="zh-CN"/>
              <a:t>./jjl   </a:t>
            </a:r>
          </a:p>
        </p:txBody>
      </p:sp>
      <p:sp>
        <p:nvSpPr>
          <p:cNvPr id="116" name="椭圆 115"/>
          <p:cNvSpPr/>
          <p:nvPr/>
        </p:nvSpPr>
        <p:spPr>
          <a:xfrm>
            <a:off x="5648960" y="83185"/>
            <a:ext cx="5424805" cy="1936115"/>
          </a:xfrm>
          <a:prstGeom prst="ellipse">
            <a:avLst/>
          </a:prstGeom>
          <a:solidFill>
            <a:schemeClr val="accent6">
              <a:lumMod val="20000"/>
              <a:lumOff val="80000"/>
            </a:schemeClr>
          </a:solidFill>
          <a:ln w="12700" cmpd="sng">
            <a:solidFill>
              <a:srgbClr val="FAFAFA"/>
            </a:solidFill>
            <a:prstDash val="solid"/>
          </a:ln>
          <a:effectLst>
            <a:glow>
              <a:srgbClr val="FFFFFF">
                <a:alpha val="95000"/>
              </a:srgbClr>
            </a:glow>
            <a:outerShdw dist="50800" dir="5400000" algn="ctr" rotWithShape="0">
              <a:srgbClr val="000000">
                <a:alpha val="0"/>
              </a:srgbClr>
            </a:outerShdw>
            <a:softEdge rad="431800"/>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r>
              <a:rPr lang="en-US" altLang="zh-CN" sz="2000" dirty="0">
                <a:ln w="0"/>
                <a:solidFill>
                  <a:schemeClr val="tx1"/>
                </a:solidFill>
                <a:effectLst>
                  <a:outerShdw blurRad="38100" dist="19050" dir="2700000" algn="tl" rotWithShape="0">
                    <a:schemeClr val="dk1">
                      <a:alpha val="40000"/>
                    </a:schemeClr>
                  </a:outerShdw>
                </a:effectLst>
                <a:sym typeface="+mn-ea"/>
              </a:rPr>
              <a:t>Tip: </a:t>
            </a:r>
            <a:r>
              <a:rPr lang="en-US" altLang="zh-CN" sz="1600" dirty="0">
                <a:ln w="0"/>
                <a:solidFill>
                  <a:srgbClr val="FF0000"/>
                </a:solidFill>
                <a:effectLst>
                  <a:outerShdw blurRad="38100" dist="19050" dir="2700000" algn="tl" rotWithShape="0">
                    <a:schemeClr val="dk1">
                      <a:alpha val="40000"/>
                    </a:schemeClr>
                  </a:outerShdw>
                </a:effectLst>
                <a:sym typeface="+mn-ea"/>
              </a:rPr>
              <a:t>Tab can complete your pathname</a:t>
            </a:r>
            <a:endParaRPr lang="en-US" altLang="zh-CN" sz="1600" b="1">
              <a:solidFill>
                <a:srgbClr val="FF0000"/>
              </a:solidFill>
            </a:endParaRPr>
          </a:p>
        </p:txBody>
      </p:sp>
      <p:pic>
        <p:nvPicPr>
          <p:cNvPr id="5" name="图片 4"/>
          <p:cNvPicPr>
            <a:picLocks noChangeAspect="1"/>
          </p:cNvPicPr>
          <p:nvPr>
            <p:custDataLst>
              <p:tags r:id="rId2"/>
            </p:custDataLst>
          </p:nvPr>
        </p:nvPicPr>
        <p:blipFill>
          <a:blip r:embed="rId9"/>
          <a:stretch>
            <a:fillRect/>
          </a:stretch>
        </p:blipFill>
        <p:spPr>
          <a:xfrm>
            <a:off x="6603365" y="1861185"/>
            <a:ext cx="4470400" cy="763905"/>
          </a:xfrm>
          <a:prstGeom prst="rect">
            <a:avLst/>
          </a:prstGeom>
        </p:spPr>
      </p:pic>
      <p:pic>
        <p:nvPicPr>
          <p:cNvPr id="6" name="图片 5"/>
          <p:cNvPicPr>
            <a:picLocks noChangeAspect="1"/>
          </p:cNvPicPr>
          <p:nvPr>
            <p:custDataLst>
              <p:tags r:id="rId3"/>
            </p:custDataLst>
          </p:nvPr>
        </p:nvPicPr>
        <p:blipFill>
          <a:blip r:embed="rId10"/>
          <a:stretch>
            <a:fillRect/>
          </a:stretch>
        </p:blipFill>
        <p:spPr>
          <a:xfrm>
            <a:off x="6603365" y="3558540"/>
            <a:ext cx="4470400" cy="887095"/>
          </a:xfrm>
          <a:prstGeom prst="rect">
            <a:avLst/>
          </a:prstGeom>
        </p:spPr>
      </p:pic>
      <p:pic>
        <p:nvPicPr>
          <p:cNvPr id="7" name="图片 6"/>
          <p:cNvPicPr>
            <a:picLocks noChangeAspect="1"/>
          </p:cNvPicPr>
          <p:nvPr>
            <p:custDataLst>
              <p:tags r:id="rId4"/>
            </p:custDataLst>
          </p:nvPr>
        </p:nvPicPr>
        <p:blipFill>
          <a:blip r:embed="rId11"/>
          <a:stretch>
            <a:fillRect/>
          </a:stretch>
        </p:blipFill>
        <p:spPr>
          <a:xfrm>
            <a:off x="6603365" y="4965700"/>
            <a:ext cx="4485005" cy="544830"/>
          </a:xfrm>
          <a:prstGeom prst="rect">
            <a:avLst/>
          </a:prstGeom>
        </p:spPr>
      </p:pic>
      <p:pic>
        <p:nvPicPr>
          <p:cNvPr id="10" name="图片 9"/>
          <p:cNvPicPr>
            <a:picLocks noChangeAspect="1"/>
          </p:cNvPicPr>
          <p:nvPr>
            <p:custDataLst>
              <p:tags r:id="rId5"/>
            </p:custDataLst>
          </p:nvPr>
        </p:nvPicPr>
        <p:blipFill>
          <a:blip r:embed="rId12"/>
          <a:stretch>
            <a:fillRect/>
          </a:stretch>
        </p:blipFill>
        <p:spPr>
          <a:xfrm>
            <a:off x="6603365" y="5732780"/>
            <a:ext cx="4508500" cy="663575"/>
          </a:xfrm>
          <a:prstGeom prst="rect">
            <a:avLst/>
          </a:prstGeom>
        </p:spPr>
      </p:pic>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35710" y="466725"/>
            <a:ext cx="6871970" cy="1064895"/>
          </a:xfrm>
        </p:spPr>
        <p:txBody>
          <a:bodyPr>
            <a:noAutofit/>
          </a:bodyPr>
          <a:lstStyle/>
          <a:p>
            <a:r>
              <a:rPr lang="en-US" altLang="zh-CN" sz="4000">
                <a:latin typeface="Times New Roman" panose="02020603050405020304" charset="0"/>
                <a:ea typeface="微软雅黑" panose="020B0503020204020204" charset="-122"/>
                <a:cs typeface="Times New Roman" panose="02020603050405020304" charset="0"/>
                <a:sym typeface="+mn-ea"/>
              </a:rPr>
              <a:t>Directory structure</a:t>
            </a:r>
          </a:p>
        </p:txBody>
      </p:sp>
      <p:sp>
        <p:nvSpPr>
          <p:cNvPr id="82" name="文本框 81"/>
          <p:cNvSpPr txBox="1"/>
          <p:nvPr/>
        </p:nvSpPr>
        <p:spPr>
          <a:xfrm>
            <a:off x="7990205" y="1339215"/>
            <a:ext cx="2955925" cy="460375"/>
          </a:xfrm>
          <a:prstGeom prst="rect">
            <a:avLst/>
          </a:prstGeom>
          <a:noFill/>
        </p:spPr>
        <p:txBody>
          <a:bodyPr wrap="square" rtlCol="0" anchor="t">
            <a:spAutoFit/>
          </a:bodyPr>
          <a:lstStyle/>
          <a:p>
            <a:pPr marL="342900" indent="-342900">
              <a:buFont typeface="Arial" panose="020B0604020202020204" pitchFamily="34" charset="0"/>
              <a:buChar char="•"/>
            </a:pPr>
            <a:r>
              <a:rPr lang="en-US" altLang="zh-CN" sz="2400" b="1">
                <a:sym typeface="+mn-ea"/>
              </a:rPr>
              <a:t>Absoulte path</a:t>
            </a:r>
          </a:p>
        </p:txBody>
      </p:sp>
      <p:pic>
        <p:nvPicPr>
          <p:cNvPr id="86" name="图片 85" descr="定位"/>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69275" y="1983740"/>
            <a:ext cx="431800" cy="455930"/>
          </a:xfrm>
          <a:prstGeom prst="rect">
            <a:avLst/>
          </a:prstGeom>
        </p:spPr>
      </p:pic>
      <p:sp>
        <p:nvSpPr>
          <p:cNvPr id="87" name="文本框 86"/>
          <p:cNvSpPr txBox="1"/>
          <p:nvPr/>
        </p:nvSpPr>
        <p:spPr>
          <a:xfrm>
            <a:off x="8601075" y="2045335"/>
            <a:ext cx="2955925" cy="368300"/>
          </a:xfrm>
          <a:prstGeom prst="rect">
            <a:avLst/>
          </a:prstGeom>
          <a:noFill/>
        </p:spPr>
        <p:txBody>
          <a:bodyPr wrap="square" rtlCol="0" anchor="t">
            <a:spAutoFit/>
          </a:bodyPr>
          <a:lstStyle/>
          <a:p>
            <a:pPr indent="0">
              <a:buFont typeface="Arial" panose="020B0604020202020204" pitchFamily="34" charset="0"/>
              <a:buNone/>
            </a:pPr>
            <a:r>
              <a:rPr lang="en-US" altLang="zh-CN">
                <a:latin typeface="+mn-ea"/>
                <a:sym typeface="+mn-ea"/>
              </a:rPr>
              <a:t>/mnt/genome/user1</a:t>
            </a:r>
          </a:p>
        </p:txBody>
      </p:sp>
      <p:pic>
        <p:nvPicPr>
          <p:cNvPr id="106" name="图片 105" descr="定位"/>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169275" y="2660015"/>
            <a:ext cx="431800" cy="455930"/>
          </a:xfrm>
          <a:prstGeom prst="rect">
            <a:avLst/>
          </a:prstGeom>
        </p:spPr>
      </p:pic>
      <p:sp>
        <p:nvSpPr>
          <p:cNvPr id="107" name="文本框 106"/>
          <p:cNvSpPr txBox="1"/>
          <p:nvPr/>
        </p:nvSpPr>
        <p:spPr>
          <a:xfrm>
            <a:off x="8653145" y="2717165"/>
            <a:ext cx="1906905" cy="368300"/>
          </a:xfrm>
          <a:prstGeom prst="rect">
            <a:avLst/>
          </a:prstGeom>
          <a:noFill/>
        </p:spPr>
        <p:txBody>
          <a:bodyPr wrap="square" rtlCol="0" anchor="t">
            <a:spAutoFit/>
          </a:bodyPr>
          <a:lstStyle/>
          <a:p>
            <a:pPr indent="0">
              <a:buFont typeface="Arial" panose="020B0604020202020204" pitchFamily="34" charset="0"/>
              <a:buNone/>
            </a:pPr>
            <a:r>
              <a:rPr lang="en-US" altLang="zh-CN">
                <a:latin typeface="+mn-ea"/>
                <a:sym typeface="+mn-ea"/>
              </a:rPr>
              <a:t>/usr/bin</a:t>
            </a:r>
          </a:p>
        </p:txBody>
      </p:sp>
      <p:sp>
        <p:nvSpPr>
          <p:cNvPr id="108" name="文本框 107"/>
          <p:cNvSpPr txBox="1"/>
          <p:nvPr/>
        </p:nvSpPr>
        <p:spPr>
          <a:xfrm>
            <a:off x="8107680" y="3453765"/>
            <a:ext cx="2955925" cy="460375"/>
          </a:xfrm>
          <a:prstGeom prst="rect">
            <a:avLst/>
          </a:prstGeom>
          <a:noFill/>
        </p:spPr>
        <p:txBody>
          <a:bodyPr wrap="square" rtlCol="0" anchor="t">
            <a:spAutoFit/>
          </a:bodyPr>
          <a:lstStyle/>
          <a:p>
            <a:pPr marL="342900" indent="-342900">
              <a:buFont typeface="Arial" panose="020B0604020202020204" pitchFamily="34" charset="0"/>
              <a:buChar char="•"/>
            </a:pPr>
            <a:r>
              <a:rPr lang="en-US" altLang="zh-CN" sz="2400" b="1">
                <a:sym typeface="+mn-ea"/>
              </a:rPr>
              <a:t>Relative path</a:t>
            </a:r>
          </a:p>
        </p:txBody>
      </p:sp>
      <p:pic>
        <p:nvPicPr>
          <p:cNvPr id="109" name="图片 108" descr="定位"/>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69275" y="4790440"/>
            <a:ext cx="431800" cy="455930"/>
          </a:xfrm>
          <a:prstGeom prst="rect">
            <a:avLst/>
          </a:prstGeom>
        </p:spPr>
      </p:pic>
      <p:sp>
        <p:nvSpPr>
          <p:cNvPr id="110" name="文本框 109"/>
          <p:cNvSpPr txBox="1"/>
          <p:nvPr/>
        </p:nvSpPr>
        <p:spPr>
          <a:xfrm>
            <a:off x="8662035" y="4878070"/>
            <a:ext cx="2284095" cy="368300"/>
          </a:xfrm>
          <a:prstGeom prst="rect">
            <a:avLst/>
          </a:prstGeom>
          <a:noFill/>
        </p:spPr>
        <p:txBody>
          <a:bodyPr wrap="square" rtlCol="0" anchor="t">
            <a:spAutoFit/>
          </a:bodyPr>
          <a:lstStyle/>
          <a:p>
            <a:pPr indent="0">
              <a:buFont typeface="Arial" panose="020B0604020202020204" pitchFamily="34" charset="0"/>
              <a:buNone/>
            </a:pPr>
            <a:r>
              <a:rPr lang="en-US" altLang="zh-CN">
                <a:latin typeface="+mn-ea"/>
                <a:sym typeface="+mn-ea"/>
              </a:rPr>
              <a:t>../genome/user1</a:t>
            </a:r>
          </a:p>
        </p:txBody>
      </p:sp>
      <p:pic>
        <p:nvPicPr>
          <p:cNvPr id="111" name="图片 110" descr="定位"/>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169275" y="5337175"/>
            <a:ext cx="431800" cy="455930"/>
          </a:xfrm>
          <a:prstGeom prst="rect">
            <a:avLst/>
          </a:prstGeom>
        </p:spPr>
      </p:pic>
      <p:sp>
        <p:nvSpPr>
          <p:cNvPr id="112" name="文本框 111"/>
          <p:cNvSpPr txBox="1"/>
          <p:nvPr/>
        </p:nvSpPr>
        <p:spPr>
          <a:xfrm>
            <a:off x="8601075" y="5337175"/>
            <a:ext cx="1906905" cy="368300"/>
          </a:xfrm>
          <a:prstGeom prst="rect">
            <a:avLst/>
          </a:prstGeom>
          <a:noFill/>
        </p:spPr>
        <p:txBody>
          <a:bodyPr wrap="square" rtlCol="0" anchor="t">
            <a:spAutoFit/>
          </a:bodyPr>
          <a:lstStyle/>
          <a:p>
            <a:pPr indent="0">
              <a:buFont typeface="Arial" panose="020B0604020202020204" pitchFamily="34" charset="0"/>
              <a:buNone/>
            </a:pPr>
            <a:r>
              <a:rPr lang="en-US" altLang="zh-CN">
                <a:latin typeface="+mn-ea"/>
                <a:sym typeface="+mn-ea"/>
              </a:rPr>
              <a:t>../../usr/bin</a:t>
            </a:r>
          </a:p>
        </p:txBody>
      </p:sp>
      <p:grpSp>
        <p:nvGrpSpPr>
          <p:cNvPr id="114" name="组合 113"/>
          <p:cNvGrpSpPr/>
          <p:nvPr/>
        </p:nvGrpSpPr>
        <p:grpSpPr>
          <a:xfrm>
            <a:off x="635000" y="1551874"/>
            <a:ext cx="12012295" cy="4808855"/>
            <a:chOff x="1079" y="2996"/>
            <a:chExt cx="18917" cy="7573"/>
          </a:xfrm>
        </p:grpSpPr>
        <p:grpSp>
          <p:nvGrpSpPr>
            <p:cNvPr id="81" name="组合 80"/>
            <p:cNvGrpSpPr/>
            <p:nvPr/>
          </p:nvGrpSpPr>
          <p:grpSpPr>
            <a:xfrm>
              <a:off x="1079" y="2996"/>
              <a:ext cx="11055" cy="5214"/>
              <a:chOff x="457" y="2538"/>
              <a:chExt cx="11055" cy="5214"/>
            </a:xfrm>
          </p:grpSpPr>
          <p:grpSp>
            <p:nvGrpSpPr>
              <p:cNvPr id="17" name="组合 16"/>
              <p:cNvGrpSpPr/>
              <p:nvPr/>
            </p:nvGrpSpPr>
            <p:grpSpPr>
              <a:xfrm>
                <a:off x="4383" y="2538"/>
                <a:ext cx="1156" cy="1156"/>
                <a:chOff x="9450" y="2956"/>
                <a:chExt cx="1156" cy="1156"/>
              </a:xfrm>
            </p:grpSpPr>
            <p:pic>
              <p:nvPicPr>
                <p:cNvPr id="4" name="图片 3" descr="文件夹"/>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450" y="2956"/>
                  <a:ext cx="1156" cy="1156"/>
                </a:xfrm>
                <a:prstGeom prst="rect">
                  <a:avLst/>
                </a:prstGeom>
              </p:spPr>
            </p:pic>
            <p:sp>
              <p:nvSpPr>
                <p:cNvPr id="16" name="矩形 15"/>
                <p:cNvSpPr/>
                <p:nvPr/>
              </p:nvSpPr>
              <p:spPr>
                <a:xfrm>
                  <a:off x="9904" y="3253"/>
                  <a:ext cx="625" cy="561"/>
                </a:xfrm>
                <a:prstGeom prst="rect">
                  <a:avLst/>
                </a:prstGeom>
                <a:solidFill>
                  <a:schemeClr val="accent1">
                    <a:lumMod val="75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dirty="0"/>
                </a:p>
              </p:txBody>
            </p:sp>
          </p:grpSp>
          <p:sp>
            <p:nvSpPr>
              <p:cNvPr id="18" name="文本框 17"/>
              <p:cNvSpPr txBox="1"/>
              <p:nvPr/>
            </p:nvSpPr>
            <p:spPr>
              <a:xfrm>
                <a:off x="4633" y="2835"/>
                <a:ext cx="609" cy="725"/>
              </a:xfrm>
              <a:prstGeom prst="rect">
                <a:avLst/>
              </a:prstGeom>
              <a:noFill/>
            </p:spPr>
            <p:txBody>
              <a:bodyPr wrap="square" rtlCol="0" anchor="t">
                <a:spAutoFit/>
              </a:bodyPr>
              <a:lstStyle/>
              <a:p>
                <a:r>
                  <a:rPr lang="en-US" altLang="zh-CN" sz="2400">
                    <a:solidFill>
                      <a:schemeClr val="bg1"/>
                    </a:solidFill>
                    <a:sym typeface="+mn-ea"/>
                  </a:rPr>
                  <a:t>/</a:t>
                </a:r>
              </a:p>
            </p:txBody>
          </p:sp>
          <p:grpSp>
            <p:nvGrpSpPr>
              <p:cNvPr id="23" name="组合 22"/>
              <p:cNvGrpSpPr/>
              <p:nvPr/>
            </p:nvGrpSpPr>
            <p:grpSpPr>
              <a:xfrm>
                <a:off x="518" y="4358"/>
                <a:ext cx="1156" cy="1156"/>
                <a:chOff x="12372" y="3645"/>
                <a:chExt cx="1156" cy="1156"/>
              </a:xfrm>
            </p:grpSpPr>
            <p:grpSp>
              <p:nvGrpSpPr>
                <p:cNvPr id="19" name="组合 18"/>
                <p:cNvGrpSpPr/>
                <p:nvPr/>
              </p:nvGrpSpPr>
              <p:grpSpPr>
                <a:xfrm>
                  <a:off x="12372" y="3645"/>
                  <a:ext cx="1156" cy="1156"/>
                  <a:chOff x="9450" y="2956"/>
                  <a:chExt cx="1156" cy="1156"/>
                </a:xfrm>
              </p:grpSpPr>
              <p:pic>
                <p:nvPicPr>
                  <p:cNvPr id="20" name="图片 19" descr="文件夹"/>
                  <p:cNvPicPr>
                    <a:picLocks noChangeAspect="1"/>
                  </p:cNvPicPr>
                  <p:nvPr/>
                </p:nvPicPr>
                <p:blipFill>
                  <a:blip r:embed="rId8">
                    <a:extLst>
                      <a:ext uri="{96DAC541-7B7A-43D3-8B79-37D633B846F1}">
                        <asvg:svgBlip xmlns:asvg="http://schemas.microsoft.com/office/drawing/2016/SVG/main" r:embed="rId10"/>
                      </a:ext>
                    </a:extLst>
                  </a:blip>
                  <a:stretch>
                    <a:fillRect/>
                  </a:stretch>
                </p:blipFill>
                <p:spPr>
                  <a:xfrm>
                    <a:off x="9450" y="2956"/>
                    <a:ext cx="1156" cy="1156"/>
                  </a:xfrm>
                  <a:prstGeom prst="rect">
                    <a:avLst/>
                  </a:prstGeom>
                </p:spPr>
              </p:pic>
              <p:sp>
                <p:nvSpPr>
                  <p:cNvPr id="21" name="矩形 20"/>
                  <p:cNvSpPr/>
                  <p:nvPr/>
                </p:nvSpPr>
                <p:spPr>
                  <a:xfrm>
                    <a:off x="9904" y="3253"/>
                    <a:ext cx="625" cy="561"/>
                  </a:xfrm>
                  <a:prstGeom prst="rect">
                    <a:avLst/>
                  </a:prstGeom>
                  <a:solidFill>
                    <a:schemeClr val="accent1">
                      <a:lumMod val="75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sp>
              <p:nvSpPr>
                <p:cNvPr id="22" name="文本框 21"/>
                <p:cNvSpPr txBox="1"/>
                <p:nvPr/>
              </p:nvSpPr>
              <p:spPr>
                <a:xfrm>
                  <a:off x="12567" y="3972"/>
                  <a:ext cx="884" cy="531"/>
                </a:xfrm>
                <a:prstGeom prst="rect">
                  <a:avLst/>
                </a:prstGeom>
                <a:noFill/>
              </p:spPr>
              <p:txBody>
                <a:bodyPr wrap="square" rtlCol="0" anchor="t">
                  <a:spAutoFit/>
                </a:bodyPr>
                <a:lstStyle/>
                <a:p>
                  <a:r>
                    <a:rPr lang="en-US" altLang="zh-CN" sz="1600">
                      <a:solidFill>
                        <a:schemeClr val="bg1"/>
                      </a:solidFill>
                      <a:sym typeface="+mn-ea"/>
                    </a:rPr>
                    <a:t>bin</a:t>
                  </a:r>
                  <a:endParaRPr lang="en-US" altLang="zh-CN" sz="2400">
                    <a:solidFill>
                      <a:schemeClr val="bg1"/>
                    </a:solidFill>
                    <a:sym typeface="+mn-ea"/>
                  </a:endParaRPr>
                </a:p>
              </p:txBody>
            </p:sp>
          </p:grpSp>
          <p:grpSp>
            <p:nvGrpSpPr>
              <p:cNvPr id="25" name="组合 24"/>
              <p:cNvGrpSpPr/>
              <p:nvPr/>
            </p:nvGrpSpPr>
            <p:grpSpPr>
              <a:xfrm>
                <a:off x="3055" y="4358"/>
                <a:ext cx="1156" cy="1156"/>
                <a:chOff x="12372" y="3645"/>
                <a:chExt cx="1156" cy="1156"/>
              </a:xfrm>
            </p:grpSpPr>
            <p:grpSp>
              <p:nvGrpSpPr>
                <p:cNvPr id="26" name="组合 25"/>
                <p:cNvGrpSpPr/>
                <p:nvPr/>
              </p:nvGrpSpPr>
              <p:grpSpPr>
                <a:xfrm>
                  <a:off x="12372" y="3645"/>
                  <a:ext cx="1156" cy="1156"/>
                  <a:chOff x="9450" y="2956"/>
                  <a:chExt cx="1156" cy="1156"/>
                </a:xfrm>
              </p:grpSpPr>
              <p:pic>
                <p:nvPicPr>
                  <p:cNvPr id="27" name="图片 26" descr="文件夹"/>
                  <p:cNvPicPr>
                    <a:picLocks noChangeAspect="1"/>
                  </p:cNvPicPr>
                  <p:nvPr/>
                </p:nvPicPr>
                <p:blipFill>
                  <a:blip r:embed="rId8">
                    <a:extLst>
                      <a:ext uri="{96DAC541-7B7A-43D3-8B79-37D633B846F1}">
                        <asvg:svgBlip xmlns:asvg="http://schemas.microsoft.com/office/drawing/2016/SVG/main" r:embed="rId10"/>
                      </a:ext>
                    </a:extLst>
                  </a:blip>
                  <a:stretch>
                    <a:fillRect/>
                  </a:stretch>
                </p:blipFill>
                <p:spPr>
                  <a:xfrm>
                    <a:off x="9450" y="2956"/>
                    <a:ext cx="1156" cy="1156"/>
                  </a:xfrm>
                  <a:prstGeom prst="rect">
                    <a:avLst/>
                  </a:prstGeom>
                </p:spPr>
              </p:pic>
              <p:sp>
                <p:nvSpPr>
                  <p:cNvPr id="28" name="矩形 27"/>
                  <p:cNvSpPr/>
                  <p:nvPr/>
                </p:nvSpPr>
                <p:spPr>
                  <a:xfrm>
                    <a:off x="9904" y="3253"/>
                    <a:ext cx="625" cy="561"/>
                  </a:xfrm>
                  <a:prstGeom prst="rect">
                    <a:avLst/>
                  </a:prstGeom>
                  <a:solidFill>
                    <a:schemeClr val="accent1">
                      <a:lumMod val="75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sp>
              <p:nvSpPr>
                <p:cNvPr id="29" name="文本框 28"/>
                <p:cNvSpPr txBox="1"/>
                <p:nvPr/>
              </p:nvSpPr>
              <p:spPr>
                <a:xfrm>
                  <a:off x="12417" y="3972"/>
                  <a:ext cx="1111" cy="531"/>
                </a:xfrm>
                <a:prstGeom prst="rect">
                  <a:avLst/>
                </a:prstGeom>
                <a:noFill/>
              </p:spPr>
              <p:txBody>
                <a:bodyPr wrap="square" rtlCol="0" anchor="t">
                  <a:spAutoFit/>
                </a:bodyPr>
                <a:lstStyle/>
                <a:p>
                  <a:r>
                    <a:rPr lang="en-US" altLang="zh-CN" sz="1600">
                      <a:solidFill>
                        <a:schemeClr val="bg1"/>
                      </a:solidFill>
                      <a:sym typeface="+mn-ea"/>
                    </a:rPr>
                    <a:t>home</a:t>
                  </a:r>
                  <a:endParaRPr lang="en-US" altLang="zh-CN" sz="2400">
                    <a:solidFill>
                      <a:schemeClr val="bg1"/>
                    </a:solidFill>
                    <a:sym typeface="+mn-ea"/>
                  </a:endParaRPr>
                </a:p>
              </p:txBody>
            </p:sp>
          </p:grpSp>
          <p:grpSp>
            <p:nvGrpSpPr>
              <p:cNvPr id="30" name="组合 29"/>
              <p:cNvGrpSpPr/>
              <p:nvPr/>
            </p:nvGrpSpPr>
            <p:grpSpPr>
              <a:xfrm>
                <a:off x="8610" y="6306"/>
                <a:ext cx="1156" cy="1156"/>
                <a:chOff x="12309" y="3645"/>
                <a:chExt cx="1156" cy="1156"/>
              </a:xfrm>
            </p:grpSpPr>
            <p:grpSp>
              <p:nvGrpSpPr>
                <p:cNvPr id="31" name="组合 30"/>
                <p:cNvGrpSpPr/>
                <p:nvPr/>
              </p:nvGrpSpPr>
              <p:grpSpPr>
                <a:xfrm>
                  <a:off x="12309" y="3645"/>
                  <a:ext cx="1156" cy="1156"/>
                  <a:chOff x="9387" y="2956"/>
                  <a:chExt cx="1156" cy="1156"/>
                </a:xfrm>
              </p:grpSpPr>
              <p:pic>
                <p:nvPicPr>
                  <p:cNvPr id="32" name="图片 31" descr="文件夹"/>
                  <p:cNvPicPr>
                    <a:picLocks noChangeAspect="1"/>
                  </p:cNvPicPr>
                  <p:nvPr/>
                </p:nvPicPr>
                <p:blipFill>
                  <a:blip r:embed="rId8">
                    <a:extLst>
                      <a:ext uri="{96DAC541-7B7A-43D3-8B79-37D633B846F1}">
                        <asvg:svgBlip xmlns:asvg="http://schemas.microsoft.com/office/drawing/2016/SVG/main" r:embed="rId10"/>
                      </a:ext>
                    </a:extLst>
                  </a:blip>
                  <a:stretch>
                    <a:fillRect/>
                  </a:stretch>
                </p:blipFill>
                <p:spPr>
                  <a:xfrm>
                    <a:off x="9387" y="2956"/>
                    <a:ext cx="1156" cy="1156"/>
                  </a:xfrm>
                  <a:prstGeom prst="rect">
                    <a:avLst/>
                  </a:prstGeom>
                </p:spPr>
              </p:pic>
              <p:sp>
                <p:nvSpPr>
                  <p:cNvPr id="33" name="矩形 32"/>
                  <p:cNvSpPr/>
                  <p:nvPr/>
                </p:nvSpPr>
                <p:spPr>
                  <a:xfrm>
                    <a:off x="9904" y="3253"/>
                    <a:ext cx="625" cy="561"/>
                  </a:xfrm>
                  <a:prstGeom prst="rect">
                    <a:avLst/>
                  </a:prstGeom>
                  <a:solidFill>
                    <a:schemeClr val="accent1">
                      <a:lumMod val="75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sp>
              <p:nvSpPr>
                <p:cNvPr id="34" name="文本框 33"/>
                <p:cNvSpPr txBox="1"/>
                <p:nvPr/>
              </p:nvSpPr>
              <p:spPr>
                <a:xfrm>
                  <a:off x="12605" y="3972"/>
                  <a:ext cx="785" cy="580"/>
                </a:xfrm>
                <a:prstGeom prst="rect">
                  <a:avLst/>
                </a:prstGeom>
                <a:noFill/>
              </p:spPr>
              <p:txBody>
                <a:bodyPr wrap="square" rtlCol="0" anchor="t">
                  <a:spAutoFit/>
                </a:bodyPr>
                <a:lstStyle/>
                <a:p>
                  <a:r>
                    <a:rPr lang="en-US" altLang="zh-CN">
                      <a:solidFill>
                        <a:schemeClr val="bg1"/>
                      </a:solidFill>
                      <a:sym typeface="+mn-ea"/>
                    </a:rPr>
                    <a:t>bin</a:t>
                  </a:r>
                </a:p>
              </p:txBody>
            </p:sp>
          </p:grpSp>
          <p:grpSp>
            <p:nvGrpSpPr>
              <p:cNvPr id="35" name="组合 34"/>
              <p:cNvGrpSpPr/>
              <p:nvPr/>
            </p:nvGrpSpPr>
            <p:grpSpPr>
              <a:xfrm>
                <a:off x="5669" y="4455"/>
                <a:ext cx="1156" cy="1156"/>
                <a:chOff x="12372" y="3645"/>
                <a:chExt cx="1156" cy="1156"/>
              </a:xfrm>
            </p:grpSpPr>
            <p:grpSp>
              <p:nvGrpSpPr>
                <p:cNvPr id="36" name="组合 35"/>
                <p:cNvGrpSpPr/>
                <p:nvPr/>
              </p:nvGrpSpPr>
              <p:grpSpPr>
                <a:xfrm>
                  <a:off x="12372" y="3645"/>
                  <a:ext cx="1156" cy="1156"/>
                  <a:chOff x="9450" y="2956"/>
                  <a:chExt cx="1156" cy="1156"/>
                </a:xfrm>
              </p:grpSpPr>
              <p:pic>
                <p:nvPicPr>
                  <p:cNvPr id="37" name="图片 36" descr="文件夹"/>
                  <p:cNvPicPr>
                    <a:picLocks noChangeAspect="1"/>
                  </p:cNvPicPr>
                  <p:nvPr/>
                </p:nvPicPr>
                <p:blipFill>
                  <a:blip r:embed="rId8">
                    <a:extLst>
                      <a:ext uri="{96DAC541-7B7A-43D3-8B79-37D633B846F1}">
                        <asvg:svgBlip xmlns:asvg="http://schemas.microsoft.com/office/drawing/2016/SVG/main" r:embed="rId10"/>
                      </a:ext>
                    </a:extLst>
                  </a:blip>
                  <a:stretch>
                    <a:fillRect/>
                  </a:stretch>
                </p:blipFill>
                <p:spPr>
                  <a:xfrm>
                    <a:off x="9450" y="2956"/>
                    <a:ext cx="1156" cy="1156"/>
                  </a:xfrm>
                  <a:prstGeom prst="rect">
                    <a:avLst/>
                  </a:prstGeom>
                </p:spPr>
              </p:pic>
              <p:sp>
                <p:nvSpPr>
                  <p:cNvPr id="38" name="矩形 37"/>
                  <p:cNvSpPr/>
                  <p:nvPr/>
                </p:nvSpPr>
                <p:spPr>
                  <a:xfrm>
                    <a:off x="9904" y="3253"/>
                    <a:ext cx="625" cy="561"/>
                  </a:xfrm>
                  <a:prstGeom prst="rect">
                    <a:avLst/>
                  </a:prstGeom>
                  <a:solidFill>
                    <a:schemeClr val="accent1">
                      <a:lumMod val="75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sp>
              <p:nvSpPr>
                <p:cNvPr id="39" name="文本框 38"/>
                <p:cNvSpPr txBox="1"/>
                <p:nvPr/>
              </p:nvSpPr>
              <p:spPr>
                <a:xfrm>
                  <a:off x="12605" y="3972"/>
                  <a:ext cx="923" cy="531"/>
                </a:xfrm>
                <a:prstGeom prst="rect">
                  <a:avLst/>
                </a:prstGeom>
                <a:noFill/>
              </p:spPr>
              <p:txBody>
                <a:bodyPr wrap="square" rtlCol="0" anchor="t">
                  <a:spAutoFit/>
                </a:bodyPr>
                <a:lstStyle/>
                <a:p>
                  <a:r>
                    <a:rPr lang="en-US" altLang="zh-CN" sz="1600">
                      <a:solidFill>
                        <a:schemeClr val="bg1"/>
                      </a:solidFill>
                      <a:sym typeface="+mn-ea"/>
                    </a:rPr>
                    <a:t>mnt</a:t>
                  </a:r>
                </a:p>
              </p:txBody>
            </p:sp>
          </p:grpSp>
          <p:grpSp>
            <p:nvGrpSpPr>
              <p:cNvPr id="41" name="组合 40"/>
              <p:cNvGrpSpPr/>
              <p:nvPr/>
            </p:nvGrpSpPr>
            <p:grpSpPr>
              <a:xfrm>
                <a:off x="8892" y="4358"/>
                <a:ext cx="1322" cy="1156"/>
                <a:chOff x="12372" y="3645"/>
                <a:chExt cx="1322" cy="1156"/>
              </a:xfrm>
            </p:grpSpPr>
            <p:grpSp>
              <p:nvGrpSpPr>
                <p:cNvPr id="42" name="组合 41"/>
                <p:cNvGrpSpPr/>
                <p:nvPr/>
              </p:nvGrpSpPr>
              <p:grpSpPr>
                <a:xfrm>
                  <a:off x="12372" y="3645"/>
                  <a:ext cx="1156" cy="1156"/>
                  <a:chOff x="9450" y="2956"/>
                  <a:chExt cx="1156" cy="1156"/>
                </a:xfrm>
              </p:grpSpPr>
              <p:pic>
                <p:nvPicPr>
                  <p:cNvPr id="43" name="图片 42" descr="文件夹"/>
                  <p:cNvPicPr>
                    <a:picLocks noChangeAspect="1"/>
                  </p:cNvPicPr>
                  <p:nvPr/>
                </p:nvPicPr>
                <p:blipFill>
                  <a:blip r:embed="rId8">
                    <a:extLst>
                      <a:ext uri="{96DAC541-7B7A-43D3-8B79-37D633B846F1}">
                        <asvg:svgBlip xmlns:asvg="http://schemas.microsoft.com/office/drawing/2016/SVG/main" r:embed="rId10"/>
                      </a:ext>
                    </a:extLst>
                  </a:blip>
                  <a:stretch>
                    <a:fillRect/>
                  </a:stretch>
                </p:blipFill>
                <p:spPr>
                  <a:xfrm>
                    <a:off x="9450" y="2956"/>
                    <a:ext cx="1156" cy="1156"/>
                  </a:xfrm>
                  <a:prstGeom prst="rect">
                    <a:avLst/>
                  </a:prstGeom>
                </p:spPr>
              </p:pic>
              <p:sp>
                <p:nvSpPr>
                  <p:cNvPr id="44" name="矩形 43"/>
                  <p:cNvSpPr/>
                  <p:nvPr/>
                </p:nvSpPr>
                <p:spPr>
                  <a:xfrm>
                    <a:off x="9904" y="3253"/>
                    <a:ext cx="625" cy="561"/>
                  </a:xfrm>
                  <a:prstGeom prst="rect">
                    <a:avLst/>
                  </a:prstGeom>
                  <a:solidFill>
                    <a:schemeClr val="accent1">
                      <a:lumMod val="75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sp>
              <p:nvSpPr>
                <p:cNvPr id="45" name="文本框 44"/>
                <p:cNvSpPr txBox="1"/>
                <p:nvPr/>
              </p:nvSpPr>
              <p:spPr>
                <a:xfrm>
                  <a:off x="12605" y="3972"/>
                  <a:ext cx="1089" cy="580"/>
                </a:xfrm>
                <a:prstGeom prst="rect">
                  <a:avLst/>
                </a:prstGeom>
                <a:noFill/>
              </p:spPr>
              <p:txBody>
                <a:bodyPr wrap="square" rtlCol="0" anchor="t">
                  <a:spAutoFit/>
                </a:bodyPr>
                <a:lstStyle/>
                <a:p>
                  <a:r>
                    <a:rPr lang="en-US" altLang="zh-CN">
                      <a:solidFill>
                        <a:schemeClr val="bg1"/>
                      </a:solidFill>
                      <a:sym typeface="+mn-ea"/>
                    </a:rPr>
                    <a:t>usr</a:t>
                  </a:r>
                  <a:endParaRPr lang="en-US" altLang="zh-CN" sz="2400">
                    <a:solidFill>
                      <a:schemeClr val="bg1"/>
                    </a:solidFill>
                    <a:sym typeface="+mn-ea"/>
                  </a:endParaRPr>
                </a:p>
              </p:txBody>
            </p:sp>
          </p:grpSp>
          <p:grpSp>
            <p:nvGrpSpPr>
              <p:cNvPr id="46" name="组合 45"/>
              <p:cNvGrpSpPr/>
              <p:nvPr/>
            </p:nvGrpSpPr>
            <p:grpSpPr>
              <a:xfrm>
                <a:off x="10356" y="6306"/>
                <a:ext cx="1156" cy="1156"/>
                <a:chOff x="12372" y="3645"/>
                <a:chExt cx="1156" cy="1156"/>
              </a:xfrm>
            </p:grpSpPr>
            <p:grpSp>
              <p:nvGrpSpPr>
                <p:cNvPr id="47" name="组合 46"/>
                <p:cNvGrpSpPr/>
                <p:nvPr/>
              </p:nvGrpSpPr>
              <p:grpSpPr>
                <a:xfrm>
                  <a:off x="12372" y="3645"/>
                  <a:ext cx="1156" cy="1156"/>
                  <a:chOff x="9450" y="2956"/>
                  <a:chExt cx="1156" cy="1156"/>
                </a:xfrm>
              </p:grpSpPr>
              <p:pic>
                <p:nvPicPr>
                  <p:cNvPr id="48" name="图片 47" descr="文件夹"/>
                  <p:cNvPicPr>
                    <a:picLocks noChangeAspect="1"/>
                  </p:cNvPicPr>
                  <p:nvPr/>
                </p:nvPicPr>
                <p:blipFill>
                  <a:blip r:embed="rId8">
                    <a:extLst>
                      <a:ext uri="{96DAC541-7B7A-43D3-8B79-37D633B846F1}">
                        <asvg:svgBlip xmlns:asvg="http://schemas.microsoft.com/office/drawing/2016/SVG/main" r:embed="rId10"/>
                      </a:ext>
                    </a:extLst>
                  </a:blip>
                  <a:stretch>
                    <a:fillRect/>
                  </a:stretch>
                </p:blipFill>
                <p:spPr>
                  <a:xfrm>
                    <a:off x="9450" y="2956"/>
                    <a:ext cx="1156" cy="1156"/>
                  </a:xfrm>
                  <a:prstGeom prst="rect">
                    <a:avLst/>
                  </a:prstGeom>
                </p:spPr>
              </p:pic>
              <p:sp>
                <p:nvSpPr>
                  <p:cNvPr id="49" name="矩形 48"/>
                  <p:cNvSpPr/>
                  <p:nvPr/>
                </p:nvSpPr>
                <p:spPr>
                  <a:xfrm>
                    <a:off x="9904" y="3253"/>
                    <a:ext cx="625" cy="561"/>
                  </a:xfrm>
                  <a:prstGeom prst="rect">
                    <a:avLst/>
                  </a:prstGeom>
                  <a:solidFill>
                    <a:schemeClr val="accent1">
                      <a:lumMod val="75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sp>
              <p:nvSpPr>
                <p:cNvPr id="50" name="文本框 49"/>
                <p:cNvSpPr txBox="1"/>
                <p:nvPr/>
              </p:nvSpPr>
              <p:spPr>
                <a:xfrm>
                  <a:off x="12605" y="3972"/>
                  <a:ext cx="785" cy="580"/>
                </a:xfrm>
                <a:prstGeom prst="rect">
                  <a:avLst/>
                </a:prstGeom>
                <a:noFill/>
              </p:spPr>
              <p:txBody>
                <a:bodyPr wrap="square" rtlCol="0" anchor="t">
                  <a:spAutoFit/>
                </a:bodyPr>
                <a:lstStyle/>
                <a:p>
                  <a:r>
                    <a:rPr lang="en-US" altLang="zh-CN">
                      <a:solidFill>
                        <a:schemeClr val="bg1"/>
                      </a:solidFill>
                      <a:sym typeface="+mn-ea"/>
                    </a:rPr>
                    <a:t>lib</a:t>
                  </a:r>
                  <a:endParaRPr lang="en-US" altLang="zh-CN" sz="2400">
                    <a:solidFill>
                      <a:schemeClr val="bg1"/>
                    </a:solidFill>
                    <a:sym typeface="+mn-ea"/>
                  </a:endParaRPr>
                </a:p>
              </p:txBody>
            </p:sp>
          </p:grpSp>
          <p:grpSp>
            <p:nvGrpSpPr>
              <p:cNvPr id="51" name="组合 50"/>
              <p:cNvGrpSpPr/>
              <p:nvPr/>
            </p:nvGrpSpPr>
            <p:grpSpPr>
              <a:xfrm>
                <a:off x="4933" y="6258"/>
                <a:ext cx="1510" cy="1412"/>
                <a:chOff x="12157" y="3578"/>
                <a:chExt cx="1510" cy="1412"/>
              </a:xfrm>
            </p:grpSpPr>
            <p:grpSp>
              <p:nvGrpSpPr>
                <p:cNvPr id="52" name="组合 51"/>
                <p:cNvGrpSpPr/>
                <p:nvPr/>
              </p:nvGrpSpPr>
              <p:grpSpPr>
                <a:xfrm>
                  <a:off x="12157" y="3578"/>
                  <a:ext cx="1412" cy="1412"/>
                  <a:chOff x="9235" y="2889"/>
                  <a:chExt cx="1412" cy="1412"/>
                </a:xfrm>
              </p:grpSpPr>
              <p:pic>
                <p:nvPicPr>
                  <p:cNvPr id="53" name="图片 52" descr="文件夹"/>
                  <p:cNvPicPr>
                    <a:picLocks noChangeAspect="1"/>
                  </p:cNvPicPr>
                  <p:nvPr/>
                </p:nvPicPr>
                <p:blipFill>
                  <a:blip r:embed="rId8">
                    <a:extLst>
                      <a:ext uri="{96DAC541-7B7A-43D3-8B79-37D633B846F1}">
                        <asvg:svgBlip xmlns:asvg="http://schemas.microsoft.com/office/drawing/2016/SVG/main" r:embed="rId10"/>
                      </a:ext>
                    </a:extLst>
                  </a:blip>
                  <a:stretch>
                    <a:fillRect/>
                  </a:stretch>
                </p:blipFill>
                <p:spPr>
                  <a:xfrm>
                    <a:off x="9235" y="2889"/>
                    <a:ext cx="1412" cy="1412"/>
                  </a:xfrm>
                  <a:prstGeom prst="rect">
                    <a:avLst/>
                  </a:prstGeom>
                </p:spPr>
              </p:pic>
              <p:sp>
                <p:nvSpPr>
                  <p:cNvPr id="54" name="矩形 53"/>
                  <p:cNvSpPr/>
                  <p:nvPr/>
                </p:nvSpPr>
                <p:spPr>
                  <a:xfrm>
                    <a:off x="9841" y="3080"/>
                    <a:ext cx="625" cy="561"/>
                  </a:xfrm>
                  <a:prstGeom prst="rect">
                    <a:avLst/>
                  </a:prstGeom>
                  <a:solidFill>
                    <a:schemeClr val="accent1">
                      <a:lumMod val="75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sp>
              <p:nvSpPr>
                <p:cNvPr id="55" name="文本框 54"/>
                <p:cNvSpPr txBox="1"/>
                <p:nvPr/>
              </p:nvSpPr>
              <p:spPr>
                <a:xfrm>
                  <a:off x="12157" y="4059"/>
                  <a:ext cx="1510" cy="809"/>
                </a:xfrm>
                <a:prstGeom prst="rect">
                  <a:avLst/>
                </a:prstGeom>
                <a:noFill/>
              </p:spPr>
              <p:txBody>
                <a:bodyPr wrap="square" rtlCol="0" anchor="t">
                  <a:noAutofit/>
                </a:bodyPr>
                <a:lstStyle/>
                <a:p>
                  <a:r>
                    <a:rPr lang="en-US" altLang="zh-CN" sz="1600">
                      <a:solidFill>
                        <a:schemeClr val="bg1"/>
                      </a:solidFill>
                      <a:sym typeface="+mn-ea"/>
                    </a:rPr>
                    <a:t>genome</a:t>
                  </a:r>
                </a:p>
              </p:txBody>
            </p:sp>
          </p:grpSp>
          <p:grpSp>
            <p:nvGrpSpPr>
              <p:cNvPr id="56" name="组合 55"/>
              <p:cNvGrpSpPr/>
              <p:nvPr/>
            </p:nvGrpSpPr>
            <p:grpSpPr>
              <a:xfrm>
                <a:off x="6870" y="6326"/>
                <a:ext cx="1198" cy="1156"/>
                <a:chOff x="12372" y="3645"/>
                <a:chExt cx="1268" cy="1156"/>
              </a:xfrm>
            </p:grpSpPr>
            <p:grpSp>
              <p:nvGrpSpPr>
                <p:cNvPr id="57" name="组合 56"/>
                <p:cNvGrpSpPr/>
                <p:nvPr/>
              </p:nvGrpSpPr>
              <p:grpSpPr>
                <a:xfrm>
                  <a:off x="12372" y="3645"/>
                  <a:ext cx="1156" cy="1156"/>
                  <a:chOff x="9450" y="2956"/>
                  <a:chExt cx="1156" cy="1156"/>
                </a:xfrm>
              </p:grpSpPr>
              <p:pic>
                <p:nvPicPr>
                  <p:cNvPr id="58" name="图片 57" descr="文件夹"/>
                  <p:cNvPicPr>
                    <a:picLocks noChangeAspect="1"/>
                  </p:cNvPicPr>
                  <p:nvPr/>
                </p:nvPicPr>
                <p:blipFill>
                  <a:blip r:embed="rId8">
                    <a:extLst>
                      <a:ext uri="{96DAC541-7B7A-43D3-8B79-37D633B846F1}">
                        <asvg:svgBlip xmlns:asvg="http://schemas.microsoft.com/office/drawing/2016/SVG/main" r:embed="rId10"/>
                      </a:ext>
                    </a:extLst>
                  </a:blip>
                  <a:stretch>
                    <a:fillRect/>
                  </a:stretch>
                </p:blipFill>
                <p:spPr>
                  <a:xfrm>
                    <a:off x="9450" y="2956"/>
                    <a:ext cx="1156" cy="1156"/>
                  </a:xfrm>
                  <a:prstGeom prst="rect">
                    <a:avLst/>
                  </a:prstGeom>
                </p:spPr>
              </p:pic>
              <p:sp>
                <p:nvSpPr>
                  <p:cNvPr id="59" name="矩形 58"/>
                  <p:cNvSpPr/>
                  <p:nvPr/>
                </p:nvSpPr>
                <p:spPr>
                  <a:xfrm>
                    <a:off x="9904" y="3253"/>
                    <a:ext cx="625" cy="561"/>
                  </a:xfrm>
                  <a:prstGeom prst="rect">
                    <a:avLst/>
                  </a:prstGeom>
                  <a:solidFill>
                    <a:schemeClr val="accent1">
                      <a:lumMod val="75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sp>
              <p:nvSpPr>
                <p:cNvPr id="60" name="文本框 59"/>
                <p:cNvSpPr txBox="1"/>
                <p:nvPr/>
              </p:nvSpPr>
              <p:spPr>
                <a:xfrm>
                  <a:off x="12372" y="3972"/>
                  <a:ext cx="1268" cy="531"/>
                </a:xfrm>
                <a:prstGeom prst="rect">
                  <a:avLst/>
                </a:prstGeom>
                <a:noFill/>
              </p:spPr>
              <p:txBody>
                <a:bodyPr wrap="square" rtlCol="0" anchor="t">
                  <a:spAutoFit/>
                </a:bodyPr>
                <a:lstStyle/>
                <a:p>
                  <a:r>
                    <a:rPr lang="en-US" altLang="zh-CN" sz="1600">
                      <a:solidFill>
                        <a:schemeClr val="bg1"/>
                      </a:solidFill>
                      <a:sym typeface="+mn-ea"/>
                    </a:rPr>
                    <a:t>eDNA</a:t>
                  </a:r>
                </a:p>
              </p:txBody>
            </p:sp>
          </p:grpSp>
          <p:grpSp>
            <p:nvGrpSpPr>
              <p:cNvPr id="61" name="组合 60"/>
              <p:cNvGrpSpPr/>
              <p:nvPr/>
            </p:nvGrpSpPr>
            <p:grpSpPr>
              <a:xfrm>
                <a:off x="2954" y="6057"/>
                <a:ext cx="1628" cy="1491"/>
                <a:chOff x="12372" y="3645"/>
                <a:chExt cx="1387" cy="1156"/>
              </a:xfrm>
            </p:grpSpPr>
            <p:grpSp>
              <p:nvGrpSpPr>
                <p:cNvPr id="62" name="组合 61"/>
                <p:cNvGrpSpPr/>
                <p:nvPr/>
              </p:nvGrpSpPr>
              <p:grpSpPr>
                <a:xfrm>
                  <a:off x="12372" y="3645"/>
                  <a:ext cx="1156" cy="1156"/>
                  <a:chOff x="9450" y="2956"/>
                  <a:chExt cx="1156" cy="1156"/>
                </a:xfrm>
              </p:grpSpPr>
              <p:pic>
                <p:nvPicPr>
                  <p:cNvPr id="63" name="图片 62" descr="文件夹"/>
                  <p:cNvPicPr>
                    <a:picLocks noChangeAspect="1"/>
                  </p:cNvPicPr>
                  <p:nvPr/>
                </p:nvPicPr>
                <p:blipFill>
                  <a:blip r:embed="rId8">
                    <a:extLst>
                      <a:ext uri="{96DAC541-7B7A-43D3-8B79-37D633B846F1}">
                        <asvg:svgBlip xmlns:asvg="http://schemas.microsoft.com/office/drawing/2016/SVG/main" r:embed="rId10"/>
                      </a:ext>
                    </a:extLst>
                  </a:blip>
                  <a:stretch>
                    <a:fillRect/>
                  </a:stretch>
                </p:blipFill>
                <p:spPr>
                  <a:xfrm>
                    <a:off x="9450" y="2956"/>
                    <a:ext cx="1156" cy="1156"/>
                  </a:xfrm>
                  <a:prstGeom prst="rect">
                    <a:avLst/>
                  </a:prstGeom>
                </p:spPr>
              </p:pic>
              <p:sp>
                <p:nvSpPr>
                  <p:cNvPr id="64" name="矩形 63"/>
                  <p:cNvSpPr/>
                  <p:nvPr/>
                </p:nvSpPr>
                <p:spPr>
                  <a:xfrm>
                    <a:off x="9904" y="3253"/>
                    <a:ext cx="625" cy="561"/>
                  </a:xfrm>
                  <a:prstGeom prst="rect">
                    <a:avLst/>
                  </a:prstGeom>
                  <a:solidFill>
                    <a:schemeClr val="accent1">
                      <a:lumMod val="75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sp>
              <p:nvSpPr>
                <p:cNvPr id="65" name="文本框 64"/>
                <p:cNvSpPr txBox="1"/>
                <p:nvPr/>
              </p:nvSpPr>
              <p:spPr>
                <a:xfrm>
                  <a:off x="12372" y="3972"/>
                  <a:ext cx="1387" cy="412"/>
                </a:xfrm>
                <a:prstGeom prst="rect">
                  <a:avLst/>
                </a:prstGeom>
                <a:noFill/>
              </p:spPr>
              <p:txBody>
                <a:bodyPr wrap="square" rtlCol="0" anchor="t">
                  <a:spAutoFit/>
                </a:bodyPr>
                <a:lstStyle/>
                <a:p>
                  <a:r>
                    <a:rPr lang="en-US" altLang="zh-CN" sz="1600">
                      <a:solidFill>
                        <a:schemeClr val="bg1"/>
                      </a:solidFill>
                      <a:sym typeface="+mn-ea"/>
                    </a:rPr>
                    <a:t>software</a:t>
                  </a:r>
                  <a:endParaRPr lang="en-US" altLang="zh-CN" sz="2400">
                    <a:solidFill>
                      <a:schemeClr val="bg1"/>
                    </a:solidFill>
                    <a:sym typeface="+mn-ea"/>
                  </a:endParaRPr>
                </a:p>
              </p:txBody>
            </p:sp>
          </p:grpSp>
          <p:sp>
            <p:nvSpPr>
              <p:cNvPr id="66" name="文本框 65"/>
              <p:cNvSpPr txBox="1"/>
              <p:nvPr/>
            </p:nvSpPr>
            <p:spPr>
              <a:xfrm>
                <a:off x="708" y="6057"/>
                <a:ext cx="1497" cy="1695"/>
              </a:xfrm>
              <a:prstGeom prst="rect">
                <a:avLst/>
              </a:prstGeom>
              <a:noFill/>
            </p:spPr>
            <p:txBody>
              <a:bodyPr wrap="square" rtlCol="0" anchor="t">
                <a:spAutoFit/>
              </a:bodyPr>
              <a:lstStyle/>
              <a:p>
                <a:r>
                  <a:rPr lang="en-US" altLang="zh-CN" sz="1600" dirty="0">
                    <a:solidFill>
                      <a:schemeClr val="tx1"/>
                    </a:solidFill>
                    <a:sym typeface="+mn-ea"/>
                  </a:rPr>
                  <a:t>ls</a:t>
                </a:r>
              </a:p>
              <a:p>
                <a:r>
                  <a:rPr lang="en-US" altLang="zh-CN" sz="1600" dirty="0" err="1">
                    <a:solidFill>
                      <a:schemeClr val="tx1"/>
                    </a:solidFill>
                    <a:sym typeface="+mn-ea"/>
                  </a:rPr>
                  <a:t>pwd</a:t>
                </a:r>
                <a:endParaRPr lang="en-US" altLang="zh-CN" sz="1600" dirty="0">
                  <a:solidFill>
                    <a:schemeClr val="tx1"/>
                  </a:solidFill>
                  <a:sym typeface="+mn-ea"/>
                </a:endParaRPr>
              </a:p>
              <a:p>
                <a:r>
                  <a:rPr lang="en-US" altLang="zh-CN" sz="1600" dirty="0">
                    <a:solidFill>
                      <a:schemeClr val="tx1"/>
                    </a:solidFill>
                    <a:sym typeface="+mn-ea"/>
                  </a:rPr>
                  <a:t>cp</a:t>
                </a:r>
              </a:p>
              <a:p>
                <a:r>
                  <a:rPr lang="en-US" altLang="zh-CN" sz="1600" dirty="0">
                    <a:solidFill>
                      <a:schemeClr val="tx1"/>
                    </a:solidFill>
                    <a:sym typeface="+mn-ea"/>
                  </a:rPr>
                  <a:t>cat</a:t>
                </a:r>
              </a:p>
            </p:txBody>
          </p:sp>
          <p:cxnSp>
            <p:nvCxnSpPr>
              <p:cNvPr id="70" name="直接连接符 69"/>
              <p:cNvCxnSpPr/>
              <p:nvPr/>
            </p:nvCxnSpPr>
            <p:spPr>
              <a:xfrm flipH="1">
                <a:off x="1391" y="3296"/>
                <a:ext cx="2664" cy="913"/>
              </a:xfrm>
              <a:prstGeom prst="line">
                <a:avLst/>
              </a:prstGeom>
            </p:spPr>
            <p:style>
              <a:lnRef idx="2">
                <a:schemeClr val="accent1"/>
              </a:lnRef>
              <a:fillRef idx="0">
                <a:srgbClr val="FFFFFF"/>
              </a:fillRef>
              <a:effectRef idx="0">
                <a:srgbClr val="FFFFFF"/>
              </a:effectRef>
              <a:fontRef idx="minor">
                <a:schemeClr val="tx1"/>
              </a:fontRef>
            </p:style>
          </p:cxnSp>
          <p:cxnSp>
            <p:nvCxnSpPr>
              <p:cNvPr id="71" name="直接连接符 70"/>
              <p:cNvCxnSpPr/>
              <p:nvPr/>
            </p:nvCxnSpPr>
            <p:spPr>
              <a:xfrm flipH="1" flipV="1">
                <a:off x="5675" y="3187"/>
                <a:ext cx="3649" cy="1022"/>
              </a:xfrm>
              <a:prstGeom prst="line">
                <a:avLst/>
              </a:prstGeom>
            </p:spPr>
            <p:style>
              <a:lnRef idx="2">
                <a:schemeClr val="accent1"/>
              </a:lnRef>
              <a:fillRef idx="0">
                <a:srgbClr val="FFFFFF"/>
              </a:fillRef>
              <a:effectRef idx="0">
                <a:srgbClr val="FFFFFF"/>
              </a:effectRef>
              <a:fontRef idx="minor">
                <a:schemeClr val="tx1"/>
              </a:fontRef>
            </p:style>
          </p:cxnSp>
          <p:cxnSp>
            <p:nvCxnSpPr>
              <p:cNvPr id="72" name="直接连接符 71"/>
              <p:cNvCxnSpPr/>
              <p:nvPr/>
            </p:nvCxnSpPr>
            <p:spPr>
              <a:xfrm flipH="1" flipV="1">
                <a:off x="5620" y="3687"/>
                <a:ext cx="729" cy="696"/>
              </a:xfrm>
              <a:prstGeom prst="line">
                <a:avLst/>
              </a:prstGeom>
            </p:spPr>
            <p:style>
              <a:lnRef idx="2">
                <a:schemeClr val="accent1"/>
              </a:lnRef>
              <a:fillRef idx="0">
                <a:srgbClr val="FFFFFF"/>
              </a:fillRef>
              <a:effectRef idx="0">
                <a:srgbClr val="FFFFFF"/>
              </a:effectRef>
              <a:fontRef idx="minor">
                <a:schemeClr val="tx1"/>
              </a:fontRef>
            </p:style>
          </p:cxnSp>
          <p:cxnSp>
            <p:nvCxnSpPr>
              <p:cNvPr id="73" name="直接连接符 72"/>
              <p:cNvCxnSpPr/>
              <p:nvPr/>
            </p:nvCxnSpPr>
            <p:spPr>
              <a:xfrm flipV="1">
                <a:off x="3674" y="3654"/>
                <a:ext cx="674" cy="653"/>
              </a:xfrm>
              <a:prstGeom prst="line">
                <a:avLst/>
              </a:prstGeom>
            </p:spPr>
            <p:style>
              <a:lnRef idx="2">
                <a:schemeClr val="accent1"/>
              </a:lnRef>
              <a:fillRef idx="0">
                <a:srgbClr val="FFFFFF"/>
              </a:fillRef>
              <a:effectRef idx="0">
                <a:srgbClr val="FFFFFF"/>
              </a:effectRef>
              <a:fontRef idx="minor">
                <a:schemeClr val="tx1"/>
              </a:fontRef>
            </p:style>
          </p:cxnSp>
          <p:cxnSp>
            <p:nvCxnSpPr>
              <p:cNvPr id="74" name="直接连接符 73"/>
              <p:cNvCxnSpPr/>
              <p:nvPr/>
            </p:nvCxnSpPr>
            <p:spPr>
              <a:xfrm flipH="1" flipV="1">
                <a:off x="10048" y="5562"/>
                <a:ext cx="729" cy="696"/>
              </a:xfrm>
              <a:prstGeom prst="line">
                <a:avLst/>
              </a:prstGeom>
            </p:spPr>
            <p:style>
              <a:lnRef idx="2">
                <a:schemeClr val="accent1"/>
              </a:lnRef>
              <a:fillRef idx="0">
                <a:srgbClr val="FFFFFF"/>
              </a:fillRef>
              <a:effectRef idx="0">
                <a:srgbClr val="FFFFFF"/>
              </a:effectRef>
              <a:fontRef idx="minor">
                <a:schemeClr val="tx1"/>
              </a:fontRef>
            </p:style>
          </p:cxnSp>
          <p:cxnSp>
            <p:nvCxnSpPr>
              <p:cNvPr id="75" name="直接连接符 74"/>
              <p:cNvCxnSpPr/>
              <p:nvPr/>
            </p:nvCxnSpPr>
            <p:spPr>
              <a:xfrm flipV="1">
                <a:off x="9332" y="5614"/>
                <a:ext cx="14" cy="670"/>
              </a:xfrm>
              <a:prstGeom prst="line">
                <a:avLst/>
              </a:prstGeom>
            </p:spPr>
            <p:style>
              <a:lnRef idx="2">
                <a:schemeClr val="accent1"/>
              </a:lnRef>
              <a:fillRef idx="0">
                <a:srgbClr val="FFFFFF"/>
              </a:fillRef>
              <a:effectRef idx="0">
                <a:srgbClr val="FFFFFF"/>
              </a:effectRef>
              <a:fontRef idx="minor">
                <a:schemeClr val="tx1"/>
              </a:fontRef>
            </p:style>
          </p:cxnSp>
          <p:cxnSp>
            <p:nvCxnSpPr>
              <p:cNvPr id="76" name="直接连接符 75"/>
              <p:cNvCxnSpPr/>
              <p:nvPr/>
            </p:nvCxnSpPr>
            <p:spPr>
              <a:xfrm flipH="1" flipV="1">
                <a:off x="6815" y="5594"/>
                <a:ext cx="729" cy="696"/>
              </a:xfrm>
              <a:prstGeom prst="line">
                <a:avLst/>
              </a:prstGeom>
            </p:spPr>
            <p:style>
              <a:lnRef idx="2">
                <a:schemeClr val="accent1"/>
              </a:lnRef>
              <a:fillRef idx="0">
                <a:srgbClr val="FFFFFF"/>
              </a:fillRef>
              <a:effectRef idx="0">
                <a:srgbClr val="FFFFFF"/>
              </a:effectRef>
              <a:fontRef idx="minor">
                <a:schemeClr val="tx1"/>
              </a:fontRef>
            </p:style>
          </p:cxnSp>
          <p:cxnSp>
            <p:nvCxnSpPr>
              <p:cNvPr id="77" name="直接连接符 76"/>
              <p:cNvCxnSpPr/>
              <p:nvPr/>
            </p:nvCxnSpPr>
            <p:spPr>
              <a:xfrm flipV="1">
                <a:off x="3652" y="5514"/>
                <a:ext cx="22" cy="467"/>
              </a:xfrm>
              <a:prstGeom prst="line">
                <a:avLst/>
              </a:prstGeom>
            </p:spPr>
            <p:style>
              <a:lnRef idx="2">
                <a:schemeClr val="accent1"/>
              </a:lnRef>
              <a:fillRef idx="0">
                <a:srgbClr val="FFFFFF"/>
              </a:fillRef>
              <a:effectRef idx="0">
                <a:srgbClr val="FFFFFF"/>
              </a:effectRef>
              <a:fontRef idx="minor">
                <a:schemeClr val="tx1"/>
              </a:fontRef>
            </p:style>
          </p:cxnSp>
          <p:cxnSp>
            <p:nvCxnSpPr>
              <p:cNvPr id="78" name="直接连接符 77"/>
              <p:cNvCxnSpPr/>
              <p:nvPr/>
            </p:nvCxnSpPr>
            <p:spPr>
              <a:xfrm flipV="1">
                <a:off x="5814" y="5614"/>
                <a:ext cx="168" cy="583"/>
              </a:xfrm>
              <a:prstGeom prst="line">
                <a:avLst/>
              </a:prstGeom>
            </p:spPr>
            <p:style>
              <a:lnRef idx="2">
                <a:schemeClr val="accent1"/>
              </a:lnRef>
              <a:fillRef idx="0">
                <a:srgbClr val="FFFFFF"/>
              </a:fillRef>
              <a:effectRef idx="0">
                <a:srgbClr val="FFFFFF"/>
              </a:effectRef>
              <a:fontRef idx="minor">
                <a:schemeClr val="tx1"/>
              </a:fontRef>
            </p:style>
          </p:cxnSp>
          <p:cxnSp>
            <p:nvCxnSpPr>
              <p:cNvPr id="80" name="肘形连接符 79"/>
              <p:cNvCxnSpPr/>
              <p:nvPr/>
            </p:nvCxnSpPr>
            <p:spPr>
              <a:xfrm rot="5400000">
                <a:off x="-517" y="6445"/>
                <a:ext cx="2249" cy="302"/>
              </a:xfrm>
              <a:prstGeom prst="bentConnector3">
                <a:avLst>
                  <a:gd name="adj1" fmla="val 50000"/>
                </a:avLst>
              </a:prstGeom>
            </p:spPr>
            <p:style>
              <a:lnRef idx="2">
                <a:schemeClr val="accent1"/>
              </a:lnRef>
              <a:fillRef idx="0">
                <a:srgbClr val="FFFFFF"/>
              </a:fillRef>
              <a:effectRef idx="0">
                <a:srgbClr val="FFFFFF"/>
              </a:effectRef>
              <a:fontRef idx="minor">
                <a:schemeClr val="tx1"/>
              </a:fontRef>
            </p:style>
          </p:cxnSp>
        </p:grpSp>
        <p:pic>
          <p:nvPicPr>
            <p:cNvPr id="85" name="图片 84" descr="定位"/>
            <p:cNvPicPr>
              <a:picLocks noChangeAspect="1"/>
            </p:cNvPicPr>
            <p:nvPr/>
          </p:nvPicPr>
          <p:blipFill>
            <a:blip r:embed="rId6">
              <a:extLst>
                <a:ext uri="{96DAC541-7B7A-43D3-8B79-37D633B846F1}">
                  <asvg:svgBlip xmlns:asvg="http://schemas.microsoft.com/office/drawing/2016/SVG/main" r:embed="rId11"/>
                </a:ext>
              </a:extLst>
            </a:blip>
            <a:stretch>
              <a:fillRect/>
            </a:stretch>
          </p:blipFill>
          <p:spPr>
            <a:xfrm>
              <a:off x="9260" y="6343"/>
              <a:ext cx="680" cy="718"/>
            </a:xfrm>
            <a:prstGeom prst="rect">
              <a:avLst/>
            </a:prstGeom>
          </p:spPr>
        </p:pic>
        <p:grpSp>
          <p:nvGrpSpPr>
            <p:cNvPr id="93" name="组合 92"/>
            <p:cNvGrpSpPr/>
            <p:nvPr/>
          </p:nvGrpSpPr>
          <p:grpSpPr>
            <a:xfrm>
              <a:off x="4439" y="8651"/>
              <a:ext cx="1295" cy="1156"/>
              <a:chOff x="12372" y="3645"/>
              <a:chExt cx="1295" cy="1156"/>
            </a:xfrm>
          </p:grpSpPr>
          <p:grpSp>
            <p:nvGrpSpPr>
              <p:cNvPr id="94" name="组合 93"/>
              <p:cNvGrpSpPr/>
              <p:nvPr/>
            </p:nvGrpSpPr>
            <p:grpSpPr>
              <a:xfrm>
                <a:off x="12372" y="3645"/>
                <a:ext cx="1156" cy="1156"/>
                <a:chOff x="9450" y="2956"/>
                <a:chExt cx="1156" cy="1156"/>
              </a:xfrm>
            </p:grpSpPr>
            <p:pic>
              <p:nvPicPr>
                <p:cNvPr id="95" name="图片 94" descr="文件夹"/>
                <p:cNvPicPr>
                  <a:picLocks noChangeAspect="1"/>
                </p:cNvPicPr>
                <p:nvPr/>
              </p:nvPicPr>
              <p:blipFill>
                <a:blip r:embed="rId8">
                  <a:extLst>
                    <a:ext uri="{96DAC541-7B7A-43D3-8B79-37D633B846F1}">
                      <asvg:svgBlip xmlns:asvg="http://schemas.microsoft.com/office/drawing/2016/SVG/main" r:embed="rId10"/>
                    </a:ext>
                  </a:extLst>
                </a:blip>
                <a:stretch>
                  <a:fillRect/>
                </a:stretch>
              </p:blipFill>
              <p:spPr>
                <a:xfrm>
                  <a:off x="9450" y="2956"/>
                  <a:ext cx="1156" cy="1156"/>
                </a:xfrm>
                <a:prstGeom prst="rect">
                  <a:avLst/>
                </a:prstGeom>
              </p:spPr>
            </p:pic>
            <p:sp>
              <p:nvSpPr>
                <p:cNvPr id="96" name="矩形 95"/>
                <p:cNvSpPr/>
                <p:nvPr/>
              </p:nvSpPr>
              <p:spPr>
                <a:xfrm>
                  <a:off x="9904" y="3253"/>
                  <a:ext cx="625" cy="561"/>
                </a:xfrm>
                <a:prstGeom prst="rect">
                  <a:avLst/>
                </a:prstGeom>
                <a:solidFill>
                  <a:schemeClr val="accent1">
                    <a:lumMod val="75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sp>
            <p:nvSpPr>
              <p:cNvPr id="97" name="文本框 96"/>
              <p:cNvSpPr txBox="1"/>
              <p:nvPr/>
            </p:nvSpPr>
            <p:spPr>
              <a:xfrm>
                <a:off x="12372" y="3972"/>
                <a:ext cx="1295" cy="580"/>
              </a:xfrm>
              <a:prstGeom prst="rect">
                <a:avLst/>
              </a:prstGeom>
              <a:noFill/>
            </p:spPr>
            <p:txBody>
              <a:bodyPr wrap="square" rtlCol="0" anchor="t">
                <a:spAutoFit/>
              </a:bodyPr>
              <a:lstStyle/>
              <a:p>
                <a:r>
                  <a:rPr lang="en-US" altLang="zh-CN">
                    <a:solidFill>
                      <a:schemeClr val="bg1"/>
                    </a:solidFill>
                    <a:sym typeface="+mn-ea"/>
                  </a:rPr>
                  <a:t>user1</a:t>
                </a:r>
              </a:p>
            </p:txBody>
          </p:sp>
        </p:grpSp>
        <p:grpSp>
          <p:nvGrpSpPr>
            <p:cNvPr id="99" name="组合 98"/>
            <p:cNvGrpSpPr/>
            <p:nvPr/>
          </p:nvGrpSpPr>
          <p:grpSpPr>
            <a:xfrm>
              <a:off x="6242" y="8651"/>
              <a:ext cx="1198" cy="1156"/>
              <a:chOff x="13085" y="5071"/>
              <a:chExt cx="1268" cy="1156"/>
            </a:xfrm>
          </p:grpSpPr>
          <p:grpSp>
            <p:nvGrpSpPr>
              <p:cNvPr id="100" name="组合 99"/>
              <p:cNvGrpSpPr/>
              <p:nvPr/>
            </p:nvGrpSpPr>
            <p:grpSpPr>
              <a:xfrm>
                <a:off x="13085" y="5071"/>
                <a:ext cx="1156" cy="1156"/>
                <a:chOff x="10163" y="4382"/>
                <a:chExt cx="1156" cy="1156"/>
              </a:xfrm>
            </p:grpSpPr>
            <p:pic>
              <p:nvPicPr>
                <p:cNvPr id="101" name="图片 100" descr="文件夹"/>
                <p:cNvPicPr>
                  <a:picLocks noChangeAspect="1"/>
                </p:cNvPicPr>
                <p:nvPr/>
              </p:nvPicPr>
              <p:blipFill>
                <a:blip r:embed="rId8">
                  <a:extLst>
                    <a:ext uri="{96DAC541-7B7A-43D3-8B79-37D633B846F1}">
                      <asvg:svgBlip xmlns:asvg="http://schemas.microsoft.com/office/drawing/2016/SVG/main" r:embed="rId10"/>
                    </a:ext>
                  </a:extLst>
                </a:blip>
                <a:stretch>
                  <a:fillRect/>
                </a:stretch>
              </p:blipFill>
              <p:spPr>
                <a:xfrm>
                  <a:off x="10163" y="4382"/>
                  <a:ext cx="1156" cy="1156"/>
                </a:xfrm>
                <a:prstGeom prst="rect">
                  <a:avLst/>
                </a:prstGeom>
              </p:spPr>
            </p:pic>
            <p:sp>
              <p:nvSpPr>
                <p:cNvPr id="102" name="矩形 101"/>
                <p:cNvSpPr/>
                <p:nvPr/>
              </p:nvSpPr>
              <p:spPr>
                <a:xfrm>
                  <a:off x="10667" y="4670"/>
                  <a:ext cx="625" cy="561"/>
                </a:xfrm>
                <a:prstGeom prst="rect">
                  <a:avLst/>
                </a:prstGeom>
                <a:solidFill>
                  <a:schemeClr val="accent1">
                    <a:lumMod val="75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sp>
            <p:nvSpPr>
              <p:cNvPr id="103" name="文本框 102"/>
              <p:cNvSpPr txBox="1"/>
              <p:nvPr/>
            </p:nvSpPr>
            <p:spPr>
              <a:xfrm>
                <a:off x="13085" y="5359"/>
                <a:ext cx="1268" cy="580"/>
              </a:xfrm>
              <a:prstGeom prst="rect">
                <a:avLst/>
              </a:prstGeom>
              <a:noFill/>
            </p:spPr>
            <p:txBody>
              <a:bodyPr wrap="square" rtlCol="0" anchor="t">
                <a:spAutoFit/>
              </a:bodyPr>
              <a:lstStyle/>
              <a:p>
                <a:r>
                  <a:rPr lang="en-US" altLang="zh-CN">
                    <a:solidFill>
                      <a:schemeClr val="bg1"/>
                    </a:solidFill>
                    <a:sym typeface="+mn-ea"/>
                  </a:rPr>
                  <a:t>user2</a:t>
                </a:r>
                <a:endParaRPr lang="en-US" altLang="zh-CN" sz="2400">
                  <a:solidFill>
                    <a:schemeClr val="bg1"/>
                  </a:solidFill>
                  <a:sym typeface="+mn-ea"/>
                </a:endParaRPr>
              </a:p>
            </p:txBody>
          </p:sp>
        </p:grpSp>
        <p:cxnSp>
          <p:nvCxnSpPr>
            <p:cNvPr id="104" name="直接连接符 103"/>
            <p:cNvCxnSpPr/>
            <p:nvPr/>
          </p:nvCxnSpPr>
          <p:spPr>
            <a:xfrm flipV="1">
              <a:off x="5255" y="8047"/>
              <a:ext cx="278" cy="554"/>
            </a:xfrm>
            <a:prstGeom prst="line">
              <a:avLst/>
            </a:prstGeom>
          </p:spPr>
          <p:style>
            <a:lnRef idx="2">
              <a:schemeClr val="accent1"/>
            </a:lnRef>
            <a:fillRef idx="0">
              <a:srgbClr val="FFFFFF"/>
            </a:fillRef>
            <a:effectRef idx="0">
              <a:srgbClr val="FFFFFF"/>
            </a:effectRef>
            <a:fontRef idx="minor">
              <a:schemeClr val="tx1"/>
            </a:fontRef>
          </p:style>
        </p:cxnSp>
        <p:cxnSp>
          <p:nvCxnSpPr>
            <p:cNvPr id="105" name="直接连接符 104"/>
            <p:cNvCxnSpPr/>
            <p:nvPr/>
          </p:nvCxnSpPr>
          <p:spPr>
            <a:xfrm flipH="1" flipV="1">
              <a:off x="6784" y="8123"/>
              <a:ext cx="163" cy="478"/>
            </a:xfrm>
            <a:prstGeom prst="line">
              <a:avLst/>
            </a:prstGeom>
          </p:spPr>
          <p:style>
            <a:lnRef idx="2">
              <a:schemeClr val="accent1"/>
            </a:lnRef>
            <a:fillRef idx="0">
              <a:srgbClr val="FFFFFF"/>
            </a:fillRef>
            <a:effectRef idx="0">
              <a:srgbClr val="FFFFFF"/>
            </a:effectRef>
            <a:fontRef idx="minor">
              <a:schemeClr val="tx1"/>
            </a:fontRef>
          </p:style>
        </p:cxnSp>
        <p:pic>
          <p:nvPicPr>
            <p:cNvPr id="84" name="图片 83" descr="定位"/>
            <p:cNvPicPr>
              <a:picLocks noChangeAspect="1"/>
            </p:cNvPicPr>
            <p:nvPr/>
          </p:nvPicPr>
          <p:blipFill>
            <a:blip r:embed="rId4">
              <a:extLst>
                <a:ext uri="{96DAC541-7B7A-43D3-8B79-37D633B846F1}">
                  <asvg:svgBlip xmlns:asvg="http://schemas.microsoft.com/office/drawing/2016/SVG/main" r:embed="rId12"/>
                </a:ext>
              </a:extLst>
            </a:blip>
            <a:stretch>
              <a:fillRect/>
            </a:stretch>
          </p:blipFill>
          <p:spPr>
            <a:xfrm>
              <a:off x="4575" y="8179"/>
              <a:ext cx="680" cy="718"/>
            </a:xfrm>
            <a:prstGeom prst="rect">
              <a:avLst/>
            </a:prstGeom>
          </p:spPr>
        </p:pic>
        <p:sp>
          <p:nvSpPr>
            <p:cNvPr id="113" name="文本框 112"/>
            <p:cNvSpPr txBox="1"/>
            <p:nvPr/>
          </p:nvSpPr>
          <p:spPr>
            <a:xfrm>
              <a:off x="11996" y="10038"/>
              <a:ext cx="8000" cy="531"/>
            </a:xfrm>
            <a:prstGeom prst="rect">
              <a:avLst/>
            </a:prstGeom>
          </p:spPr>
          <p:txBody>
            <a:bodyPr>
              <a:spAutoFit/>
            </a:bodyPr>
            <a:lstStyle/>
            <a:p>
              <a:endParaRPr lang="en-US" altLang="zh-CN" sz="1600">
                <a:solidFill>
                  <a:srgbClr val="FF0000"/>
                </a:solidFill>
              </a:endParaRPr>
            </a:p>
          </p:txBody>
        </p:sp>
      </p:grpSp>
      <p:sp>
        <p:nvSpPr>
          <p:cNvPr id="116" name="椭圆 115"/>
          <p:cNvSpPr/>
          <p:nvPr/>
        </p:nvSpPr>
        <p:spPr>
          <a:xfrm>
            <a:off x="6415405" y="5337175"/>
            <a:ext cx="5424805" cy="1936115"/>
          </a:xfrm>
          <a:prstGeom prst="ellipse">
            <a:avLst/>
          </a:prstGeom>
          <a:solidFill>
            <a:schemeClr val="accent6">
              <a:lumMod val="20000"/>
              <a:lumOff val="80000"/>
            </a:schemeClr>
          </a:solidFill>
          <a:ln w="12700" cmpd="sng">
            <a:solidFill>
              <a:srgbClr val="FAFAFA"/>
            </a:solidFill>
            <a:prstDash val="solid"/>
          </a:ln>
          <a:effectLst>
            <a:glow>
              <a:srgbClr val="FFFFFF">
                <a:alpha val="95000"/>
              </a:srgbClr>
            </a:glow>
            <a:outerShdw dist="50800" dir="5400000" algn="ctr" rotWithShape="0">
              <a:srgbClr val="000000">
                <a:alpha val="0"/>
              </a:srgbClr>
            </a:outerShdw>
            <a:softEdge rad="431800"/>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sz="1600">
                <a:solidFill>
                  <a:srgbClr val="FF0000"/>
                </a:solidFill>
                <a:sym typeface="+mn-ea"/>
              </a:rPr>
              <a:t>. refers to our current location</a:t>
            </a:r>
            <a:endParaRPr lang="en-US" altLang="zh-CN" sz="1600">
              <a:solidFill>
                <a:srgbClr val="FF0000"/>
              </a:solidFill>
            </a:endParaRPr>
          </a:p>
          <a:p>
            <a:pPr algn="ctr"/>
            <a:r>
              <a:rPr lang="en-US" altLang="zh-CN" sz="1600">
                <a:solidFill>
                  <a:srgbClr val="FF0000"/>
                </a:solidFill>
                <a:sym typeface="+mn-ea"/>
              </a:rPr>
              <a:t> .. refers to the location above us</a:t>
            </a:r>
            <a:endParaRPr lang="en-US" altLang="zh-CN" sz="1600">
              <a:solidFill>
                <a:srgbClr val="FF0000"/>
              </a:solidFill>
            </a:endParaRPr>
          </a:p>
          <a:p>
            <a:pPr algn="ctr"/>
            <a:endParaRPr lang="en-US" altLang="zh-CN" sz="1600" b="1">
              <a:solidFill>
                <a:srgbClr val="FF0000"/>
              </a:solidFill>
            </a:endParaRPr>
          </a:p>
        </p:txBody>
      </p:sp>
      <p:pic>
        <p:nvPicPr>
          <p:cNvPr id="117" name="图片 116" descr="定位"/>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134350" y="4004945"/>
            <a:ext cx="445135" cy="471170"/>
          </a:xfrm>
          <a:prstGeom prst="rect">
            <a:avLst/>
          </a:prstGeom>
        </p:spPr>
      </p:pic>
      <p:sp>
        <p:nvSpPr>
          <p:cNvPr id="118" name="文本框 117"/>
          <p:cNvSpPr txBox="1"/>
          <p:nvPr/>
        </p:nvSpPr>
        <p:spPr>
          <a:xfrm>
            <a:off x="8449310" y="3924300"/>
            <a:ext cx="3563620" cy="829945"/>
          </a:xfrm>
          <a:prstGeom prst="rect">
            <a:avLst/>
          </a:prstGeom>
        </p:spPr>
        <p:txBody>
          <a:bodyPr wrap="square">
            <a:spAutoFit/>
          </a:bodyPr>
          <a:lstStyle/>
          <a:p>
            <a:r>
              <a:rPr lang="en-US" altLang="zh-CN" sz="1600">
                <a:solidFill>
                  <a:schemeClr val="accent3">
                    <a:lumMod val="75000"/>
                  </a:schemeClr>
                </a:solidFill>
              </a:rPr>
              <a:t> </a:t>
            </a:r>
            <a:r>
              <a:rPr lang="en-US" altLang="zh-CN" sz="2400">
                <a:solidFill>
                  <a:schemeClr val="accent3">
                    <a:lumMod val="75000"/>
                  </a:schemeClr>
                </a:solidFill>
              </a:rPr>
              <a:t>You are here!   </a:t>
            </a:r>
            <a:r>
              <a:rPr lang="en-US" altLang="zh-CN">
                <a:solidFill>
                  <a:schemeClr val="accent3">
                    <a:lumMod val="75000"/>
                  </a:schemeClr>
                </a:solidFill>
              </a:rPr>
              <a:t>/mnt/eDNA</a:t>
            </a:r>
          </a:p>
          <a:p>
            <a:r>
              <a:rPr lang="en-US" altLang="zh-CN" sz="2400">
                <a:solidFill>
                  <a:schemeClr val="accent3">
                    <a:lumMod val="75000"/>
                  </a:schemeClr>
                </a:solidFill>
              </a:rPr>
              <a:t>How we get to? </a:t>
            </a:r>
          </a:p>
        </p:txBody>
      </p:sp>
      <p:pic>
        <p:nvPicPr>
          <p:cNvPr id="119" name="图片 118" descr="定位"/>
          <p:cNvPicPr>
            <a:picLocks noChangeAspect="1"/>
          </p:cNvPicPr>
          <p:nvPr/>
        </p:nvPicPr>
        <p:blipFill>
          <a:blip r:embed="rId13">
            <a:extLst>
              <a:ext uri="{96DAC541-7B7A-43D3-8B79-37D633B846F1}">
                <asvg:svgBlip xmlns:asvg="http://schemas.microsoft.com/office/drawing/2016/SVG/main" r:embed="rId15"/>
              </a:ext>
            </a:extLst>
          </a:blip>
          <a:stretch>
            <a:fillRect/>
          </a:stretch>
        </p:blipFill>
        <p:spPr>
          <a:xfrm>
            <a:off x="4927600" y="3641725"/>
            <a:ext cx="445135" cy="471170"/>
          </a:xfrm>
          <a:prstGeom prst="rect">
            <a:avLst/>
          </a:prstGeom>
        </p:spPr>
      </p:pic>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35710" y="466725"/>
            <a:ext cx="4482465" cy="1064895"/>
          </a:xfrm>
        </p:spPr>
        <p:txBody>
          <a:bodyPr>
            <a:noAutofit/>
          </a:bodyPr>
          <a:lstStyle/>
          <a:p>
            <a:r>
              <a:rPr lang="en-US" altLang="zh-CN" sz="4000">
                <a:latin typeface="Times New Roman" panose="02020603050405020304" charset="0"/>
                <a:ea typeface="微软雅黑" panose="020B0503020204020204" charset="-122"/>
                <a:cs typeface="Times New Roman" panose="02020603050405020304" charset="0"/>
                <a:sym typeface="+mn-ea"/>
              </a:rPr>
              <a:t>ls</a:t>
            </a:r>
            <a:r>
              <a:rPr lang="en-US" altLang="zh-CN" sz="4000">
                <a:sym typeface="+mn-ea"/>
              </a:rPr>
              <a:t> </a:t>
            </a:r>
            <a:r>
              <a:rPr lang="en-US" altLang="zh-CN" sz="4000">
                <a:latin typeface="Times New Roman" panose="02020603050405020304" charset="0"/>
                <a:cs typeface="Times New Roman" panose="02020603050405020304" charset="0"/>
                <a:sym typeface="+mn-ea"/>
              </a:rPr>
              <a:t>(list)</a:t>
            </a:r>
            <a:endParaRPr lang="en-US" altLang="zh-CN" sz="4000">
              <a:latin typeface="Times New Roman" panose="02020603050405020304" charset="0"/>
              <a:ea typeface="微软雅黑" panose="020B0503020204020204" charset="-122"/>
              <a:cs typeface="Times New Roman" panose="02020603050405020304" charset="0"/>
              <a:sym typeface="+mn-ea"/>
            </a:endParaRPr>
          </a:p>
        </p:txBody>
      </p:sp>
      <p:sp>
        <p:nvSpPr>
          <p:cNvPr id="4" name="内容占位符 3"/>
          <p:cNvSpPr>
            <a:spLocks noGrp="1"/>
          </p:cNvSpPr>
          <p:nvPr>
            <p:ph idx="1"/>
          </p:nvPr>
        </p:nvSpPr>
        <p:spPr>
          <a:xfrm>
            <a:off x="470535" y="1798955"/>
            <a:ext cx="6132830" cy="4759325"/>
          </a:xfrm>
        </p:spPr>
        <p:txBody>
          <a:bodyPr>
            <a:normAutofit lnSpcReduction="10000"/>
          </a:bodyPr>
          <a:lstStyle/>
          <a:p>
            <a:r>
              <a:rPr lang="en-US" altLang="zh-CN" sz="1600" b="1">
                <a:solidFill>
                  <a:schemeClr val="tx1"/>
                </a:solidFill>
              </a:rPr>
              <a:t>ls</a:t>
            </a:r>
            <a:r>
              <a:rPr lang="en-US" altLang="zh-CN">
                <a:solidFill>
                  <a:schemeClr val="tx1"/>
                </a:solidFill>
              </a:rPr>
              <a:t> </a:t>
            </a:r>
            <a:endParaRPr lang="en-US" altLang="zh-CN" dirty="0">
              <a:solidFill>
                <a:schemeClr val="tx1"/>
              </a:solidFill>
              <a:sym typeface="+mn-ea"/>
            </a:endParaRPr>
          </a:p>
          <a:p>
            <a:pPr marL="0" indent="0">
              <a:buFont typeface="Wingdings" panose="05000000000000000000" charset="0"/>
              <a:buNone/>
            </a:pPr>
            <a:r>
              <a:rPr lang="en-US" altLang="zh-CN" sz="1600" dirty="0">
                <a:solidFill>
                  <a:schemeClr val="accent1">
                    <a:lumMod val="75000"/>
                  </a:schemeClr>
                </a:solidFill>
                <a:sym typeface="+mn-ea"/>
              </a:rPr>
              <a:t>#</a:t>
            </a:r>
            <a:r>
              <a:rPr lang="en-US" altLang="zh-CN" sz="1600">
                <a:solidFill>
                  <a:schemeClr val="accent1">
                    <a:lumMod val="75000"/>
                  </a:schemeClr>
                </a:solidFill>
              </a:rPr>
              <a:t> ls can show a summery of your current directory</a:t>
            </a:r>
            <a:r>
              <a:rPr lang="en-US" altLang="zh-CN" dirty="0">
                <a:sym typeface="+mn-ea"/>
              </a:rPr>
              <a:t>   </a:t>
            </a:r>
          </a:p>
          <a:p>
            <a:pPr marL="0" indent="0">
              <a:buFont typeface="Wingdings" panose="05000000000000000000" charset="0"/>
              <a:buNone/>
            </a:pPr>
            <a:endParaRPr lang="en-US" altLang="zh-CN" dirty="0">
              <a:solidFill>
                <a:schemeClr val="tx1"/>
              </a:solidFill>
              <a:sym typeface="+mn-ea"/>
            </a:endParaRPr>
          </a:p>
          <a:p>
            <a:r>
              <a:rPr lang="en-US" altLang="zh-CN" sz="1600" b="1">
                <a:solidFill>
                  <a:schemeClr val="tx1"/>
                </a:solidFill>
                <a:sym typeface="+mn-ea"/>
              </a:rPr>
              <a:t>ls -l</a:t>
            </a:r>
            <a:endParaRPr lang="en-US" altLang="zh-CN" sz="1600" b="1">
              <a:solidFill>
                <a:schemeClr val="tx1"/>
              </a:solidFill>
            </a:endParaRPr>
          </a:p>
          <a:p>
            <a:pPr marL="0" indent="0">
              <a:buFont typeface="Wingdings" panose="05000000000000000000" charset="0"/>
              <a:buNone/>
            </a:pPr>
            <a:r>
              <a:rPr lang="en-US" altLang="zh-CN" sz="1600">
                <a:solidFill>
                  <a:schemeClr val="accent1">
                    <a:lumMod val="75000"/>
                  </a:schemeClr>
                </a:solidFill>
              </a:rPr>
              <a:t># </a:t>
            </a:r>
            <a:r>
              <a:rPr lang="en-US" altLang="zh-CN" sz="1600">
                <a:solidFill>
                  <a:schemeClr val="accent1">
                    <a:lumMod val="75000"/>
                  </a:schemeClr>
                </a:solidFill>
                <a:sym typeface="+mn-ea"/>
              </a:rPr>
              <a:t>ls -l can give you a list view with each item on its own line</a:t>
            </a:r>
            <a:r>
              <a:rPr lang="en-US" altLang="zh-CN">
                <a:solidFill>
                  <a:schemeClr val="accent1">
                    <a:lumMod val="75000"/>
                  </a:schemeClr>
                </a:solidFill>
                <a:sym typeface="+mn-ea"/>
              </a:rPr>
              <a:t>  </a:t>
            </a:r>
          </a:p>
          <a:p>
            <a:pPr marL="0" indent="0">
              <a:buFont typeface="Wingdings" panose="05000000000000000000" charset="0"/>
              <a:buNone/>
            </a:pPr>
            <a:endParaRPr lang="en-US" altLang="zh-CN"/>
          </a:p>
          <a:p>
            <a:r>
              <a:rPr lang="en-US" altLang="zh-CN" sz="1600" b="1">
                <a:solidFill>
                  <a:schemeClr val="tx1"/>
                </a:solidFill>
              </a:rPr>
              <a:t>ls -la / ll</a:t>
            </a:r>
          </a:p>
          <a:p>
            <a:pPr marL="0" indent="0">
              <a:buFont typeface="Wingdings" panose="05000000000000000000" charset="0"/>
              <a:buNone/>
            </a:pPr>
            <a:r>
              <a:rPr lang="en-US" altLang="zh-CN" sz="1600">
                <a:solidFill>
                  <a:schemeClr val="accent1">
                    <a:lumMod val="75000"/>
                  </a:schemeClr>
                </a:solidFill>
                <a:sym typeface="+mn-ea"/>
              </a:rPr>
              <a:t># ls -la or ll can show a detailed information including hidden files</a:t>
            </a:r>
          </a:p>
          <a:p>
            <a:pPr marL="0" indent="0">
              <a:buFont typeface="Wingdings" panose="05000000000000000000" charset="0"/>
              <a:buNone/>
            </a:pPr>
            <a:r>
              <a:rPr lang="en-US" altLang="zh-CN"/>
              <a:t>  </a:t>
            </a:r>
          </a:p>
        </p:txBody>
      </p:sp>
      <p:pic>
        <p:nvPicPr>
          <p:cNvPr id="11" name="图片 10"/>
          <p:cNvPicPr>
            <a:picLocks noChangeAspect="1"/>
          </p:cNvPicPr>
          <p:nvPr/>
        </p:nvPicPr>
        <p:blipFill>
          <a:blip r:embed="rId4"/>
          <a:stretch>
            <a:fillRect/>
          </a:stretch>
        </p:blipFill>
        <p:spPr>
          <a:xfrm>
            <a:off x="6603365" y="758190"/>
            <a:ext cx="3970655" cy="586740"/>
          </a:xfrm>
          <a:prstGeom prst="rect">
            <a:avLst/>
          </a:prstGeom>
        </p:spPr>
      </p:pic>
      <p:sp>
        <p:nvSpPr>
          <p:cNvPr id="8" name="文本框 7"/>
          <p:cNvSpPr txBox="1"/>
          <p:nvPr/>
        </p:nvSpPr>
        <p:spPr>
          <a:xfrm>
            <a:off x="5326380" y="4845685"/>
            <a:ext cx="1984375" cy="337185"/>
          </a:xfrm>
          <a:prstGeom prst="rect">
            <a:avLst/>
          </a:prstGeom>
          <a:noFill/>
        </p:spPr>
        <p:txBody>
          <a:bodyPr wrap="square" rtlCol="0">
            <a:spAutoFit/>
          </a:bodyPr>
          <a:lstStyle/>
          <a:p>
            <a:r>
              <a:rPr lang="en-US" altLang="zh-CN" sz="1600"/>
              <a:t>Permission State</a:t>
            </a:r>
          </a:p>
        </p:txBody>
      </p:sp>
      <p:sp>
        <p:nvSpPr>
          <p:cNvPr id="9" name="文本框 8"/>
          <p:cNvSpPr txBox="1"/>
          <p:nvPr/>
        </p:nvSpPr>
        <p:spPr>
          <a:xfrm>
            <a:off x="7431405" y="4632325"/>
            <a:ext cx="1917065" cy="583565"/>
          </a:xfrm>
          <a:prstGeom prst="rect">
            <a:avLst/>
          </a:prstGeom>
          <a:noFill/>
        </p:spPr>
        <p:txBody>
          <a:bodyPr wrap="square" rtlCol="0">
            <a:spAutoFit/>
          </a:bodyPr>
          <a:lstStyle/>
          <a:p>
            <a:pPr algn="ctr"/>
            <a:r>
              <a:rPr lang="en-US" altLang="zh-CN" sz="1600"/>
              <a:t>Owner and group of the file</a:t>
            </a:r>
          </a:p>
        </p:txBody>
      </p:sp>
      <p:sp>
        <p:nvSpPr>
          <p:cNvPr id="15" name="文本框 14"/>
          <p:cNvSpPr txBox="1"/>
          <p:nvPr/>
        </p:nvSpPr>
        <p:spPr>
          <a:xfrm>
            <a:off x="10097770" y="4732655"/>
            <a:ext cx="1571625" cy="337185"/>
          </a:xfrm>
          <a:prstGeom prst="rect">
            <a:avLst/>
          </a:prstGeom>
          <a:noFill/>
        </p:spPr>
        <p:txBody>
          <a:bodyPr wrap="square" rtlCol="0">
            <a:spAutoFit/>
          </a:bodyPr>
          <a:lstStyle/>
          <a:p>
            <a:r>
              <a:rPr lang="en-US" altLang="zh-CN" sz="1600"/>
              <a:t>Modified data</a:t>
            </a:r>
          </a:p>
        </p:txBody>
      </p:sp>
      <p:pic>
        <p:nvPicPr>
          <p:cNvPr id="17" name="图片 16"/>
          <p:cNvPicPr>
            <a:picLocks noChangeAspect="1"/>
          </p:cNvPicPr>
          <p:nvPr/>
        </p:nvPicPr>
        <p:blipFill>
          <a:blip r:embed="rId5"/>
          <a:stretch>
            <a:fillRect/>
          </a:stretch>
        </p:blipFill>
        <p:spPr>
          <a:xfrm>
            <a:off x="6346825" y="3054350"/>
            <a:ext cx="5650230" cy="1523365"/>
          </a:xfrm>
          <a:prstGeom prst="rect">
            <a:avLst/>
          </a:prstGeom>
        </p:spPr>
      </p:pic>
      <p:cxnSp>
        <p:nvCxnSpPr>
          <p:cNvPr id="14" name="直接箭头连接符 13"/>
          <p:cNvCxnSpPr/>
          <p:nvPr/>
        </p:nvCxnSpPr>
        <p:spPr>
          <a:xfrm flipH="1" flipV="1">
            <a:off x="10156825" y="4189095"/>
            <a:ext cx="326390" cy="54673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flipV="1">
            <a:off x="6203315" y="4141470"/>
            <a:ext cx="335280" cy="59436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flipH="1" flipV="1">
            <a:off x="7954010" y="4141470"/>
            <a:ext cx="181610" cy="58483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flipV="1">
            <a:off x="8266430" y="4161155"/>
            <a:ext cx="162560" cy="56515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8" name="图片 17"/>
          <p:cNvPicPr>
            <a:picLocks noChangeAspect="1"/>
          </p:cNvPicPr>
          <p:nvPr/>
        </p:nvPicPr>
        <p:blipFill>
          <a:blip r:embed="rId6"/>
          <a:stretch>
            <a:fillRect/>
          </a:stretch>
        </p:blipFill>
        <p:spPr>
          <a:xfrm>
            <a:off x="6603365" y="1618615"/>
            <a:ext cx="4518025" cy="1162050"/>
          </a:xfrm>
          <a:prstGeom prst="rect">
            <a:avLst/>
          </a:prstGeom>
        </p:spPr>
      </p:pic>
      <p:sp>
        <p:nvSpPr>
          <p:cNvPr id="19" name="圆角矩形 18"/>
          <p:cNvSpPr/>
          <p:nvPr/>
        </p:nvSpPr>
        <p:spPr>
          <a:xfrm>
            <a:off x="5812155" y="5046345"/>
            <a:ext cx="6722110" cy="2011680"/>
          </a:xfrm>
          <a:prstGeom prst="roundRect">
            <a:avLst/>
          </a:prstGeom>
          <a:solidFill>
            <a:schemeClr val="accent6">
              <a:lumMod val="20000"/>
              <a:lumOff val="80000"/>
            </a:schemeClr>
          </a:solidFill>
          <a:ln>
            <a:noFill/>
          </a:ln>
          <a:effectLst>
            <a:softEdge rad="381000"/>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nSpc>
                <a:spcPct val="150000"/>
              </a:lnSpc>
            </a:pPr>
            <a:r>
              <a:rPr lang="en-US" altLang="zh-CN" sz="1600">
                <a:solidFill>
                  <a:schemeClr val="tx1"/>
                </a:solidFill>
                <a:sym typeface="+mn-ea"/>
              </a:rPr>
              <a:t> </a:t>
            </a:r>
          </a:p>
        </p:txBody>
      </p:sp>
      <p:sp>
        <p:nvSpPr>
          <p:cNvPr id="20" name="文本框 19"/>
          <p:cNvSpPr txBox="1"/>
          <p:nvPr/>
        </p:nvSpPr>
        <p:spPr>
          <a:xfrm>
            <a:off x="6203315" y="5450840"/>
            <a:ext cx="6096000" cy="1198880"/>
          </a:xfrm>
          <a:prstGeom prst="rect">
            <a:avLst/>
          </a:prstGeom>
          <a:noFill/>
        </p:spPr>
        <p:txBody>
          <a:bodyPr wrap="square" rtlCol="0" anchor="t">
            <a:spAutoFit/>
          </a:bodyPr>
          <a:lstStyle/>
          <a:p>
            <a:pPr>
              <a:lnSpc>
                <a:spcPct val="150000"/>
              </a:lnSpc>
            </a:pPr>
            <a:r>
              <a:rPr lang="en-US" altLang="zh-CN" sz="1600" b="1">
                <a:sym typeface="+mn-ea"/>
              </a:rPr>
              <a:t>r</a:t>
            </a:r>
            <a:r>
              <a:rPr lang="en-US" altLang="zh-CN" sz="1600">
                <a:sym typeface="+mn-ea"/>
              </a:rPr>
              <a:t>: read permission; </a:t>
            </a:r>
            <a:r>
              <a:rPr lang="en-US" altLang="zh-CN" sz="1600" b="1">
                <a:sym typeface="+mn-ea"/>
              </a:rPr>
              <a:t>w</a:t>
            </a:r>
            <a:r>
              <a:rPr lang="en-US" altLang="zh-CN" sz="1600">
                <a:sym typeface="+mn-ea"/>
              </a:rPr>
              <a:t>: write permission; </a:t>
            </a:r>
            <a:r>
              <a:rPr lang="en-US" altLang="zh-CN" sz="1600" b="1">
                <a:sym typeface="+mn-ea"/>
              </a:rPr>
              <a:t>x</a:t>
            </a:r>
            <a:r>
              <a:rPr lang="en-US" altLang="zh-CN" sz="1600">
                <a:sym typeface="+mn-ea"/>
              </a:rPr>
              <a:t>: execute permission </a:t>
            </a:r>
            <a:endParaRPr lang="en-US" altLang="zh-CN" sz="1600">
              <a:solidFill>
                <a:schemeClr val="tx1"/>
              </a:solidFill>
              <a:sym typeface="+mn-ea"/>
            </a:endParaRPr>
          </a:p>
          <a:p>
            <a:pPr indent="0">
              <a:lnSpc>
                <a:spcPct val="150000"/>
              </a:lnSpc>
              <a:buFont typeface="+mj-ea"/>
              <a:buNone/>
            </a:pPr>
            <a:r>
              <a:rPr lang="zh-CN" altLang="en-US" sz="1600" b="1">
                <a:sym typeface="+mn-ea"/>
              </a:rPr>
              <a:t>①</a:t>
            </a:r>
            <a:r>
              <a:rPr lang="en-US" altLang="zh-CN" sz="1600" b="1">
                <a:sym typeface="+mn-ea"/>
              </a:rPr>
              <a:t> rwx</a:t>
            </a:r>
            <a:r>
              <a:rPr lang="en-US" altLang="zh-CN" sz="1600">
                <a:sym typeface="+mn-ea"/>
              </a:rPr>
              <a:t> means user permission; </a:t>
            </a:r>
            <a:r>
              <a:rPr lang="zh-CN" altLang="en-US" sz="1600" b="1">
                <a:sym typeface="+mn-ea"/>
              </a:rPr>
              <a:t>②</a:t>
            </a:r>
            <a:r>
              <a:rPr lang="en-US" altLang="zh-CN" sz="1600" b="1">
                <a:sym typeface="+mn-ea"/>
              </a:rPr>
              <a:t> rwx </a:t>
            </a:r>
            <a:r>
              <a:rPr lang="en-US" altLang="zh-CN" sz="1600">
                <a:sym typeface="+mn-ea"/>
              </a:rPr>
              <a:t>means group permission;</a:t>
            </a:r>
            <a:endParaRPr lang="en-US" altLang="zh-CN" sz="1600">
              <a:solidFill>
                <a:schemeClr val="tx1"/>
              </a:solidFill>
              <a:sym typeface="+mn-ea"/>
            </a:endParaRPr>
          </a:p>
          <a:p>
            <a:pPr indent="0">
              <a:lnSpc>
                <a:spcPct val="150000"/>
              </a:lnSpc>
              <a:buFont typeface="+mj-ea"/>
              <a:buNone/>
            </a:pPr>
            <a:r>
              <a:rPr lang="zh-CN" altLang="en-US" sz="1600" b="1">
                <a:sym typeface="+mn-ea"/>
              </a:rPr>
              <a:t>③</a:t>
            </a:r>
            <a:r>
              <a:rPr lang="en-US" altLang="zh-CN" sz="1600">
                <a:sym typeface="+mn-ea"/>
              </a:rPr>
              <a:t> </a:t>
            </a:r>
            <a:r>
              <a:rPr lang="en-US" altLang="zh-CN" sz="1600" b="1">
                <a:sym typeface="+mn-ea"/>
              </a:rPr>
              <a:t>rwx</a:t>
            </a:r>
            <a:r>
              <a:rPr lang="en-US" altLang="zh-CN" sz="1600">
                <a:sym typeface="+mn-ea"/>
              </a:rPr>
              <a:t> means others’ permission</a:t>
            </a:r>
          </a:p>
        </p:txBody>
      </p:sp>
      <p:pic>
        <p:nvPicPr>
          <p:cNvPr id="5" name="图片 4">
            <a:extLst>
              <a:ext uri="{FF2B5EF4-FFF2-40B4-BE49-F238E27FC236}">
                <a16:creationId xmlns:a16="http://schemas.microsoft.com/office/drawing/2014/main" id="{80DAA461-B462-5F33-2EC6-9B8FF4259B8E}"/>
              </a:ext>
            </a:extLst>
          </p:cNvPr>
          <p:cNvPicPr/>
          <p:nvPr/>
        </p:nvPicPr>
        <p:blipFill>
          <a:blip r:embed="rId7"/>
          <a:stretch>
            <a:fillRect/>
          </a:stretch>
        </p:blipFill>
        <p:spPr>
          <a:xfrm>
            <a:off x="331470" y="388620"/>
            <a:ext cx="995680" cy="1325245"/>
          </a:xfrm>
          <a:prstGeom prst="rect">
            <a:avLst/>
          </a:prstGeom>
        </p:spPr>
      </p:pic>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60A07F-5951-4F8E-B14B-C34FF4C1B53F}"/>
              </a:ext>
            </a:extLst>
          </p:cNvPr>
          <p:cNvSpPr>
            <a:spLocks noGrp="1"/>
          </p:cNvSpPr>
          <p:nvPr>
            <p:ph type="title"/>
          </p:nvPr>
        </p:nvSpPr>
        <p:spPr/>
        <p:txBody>
          <a:bodyPr/>
          <a:lstStyle/>
          <a:p>
            <a:r>
              <a:rPr lang="en-US" altLang="zh-CN" dirty="0"/>
              <a:t>File information</a:t>
            </a:r>
            <a:endParaRPr lang="zh-CN" altLang="en-US" dirty="0"/>
          </a:p>
        </p:txBody>
      </p:sp>
      <p:pic>
        <p:nvPicPr>
          <p:cNvPr id="2050" name="Picture 2">
            <a:extLst>
              <a:ext uri="{FF2B5EF4-FFF2-40B4-BE49-F238E27FC236}">
                <a16:creationId xmlns:a16="http://schemas.microsoft.com/office/drawing/2014/main" id="{F1BD187E-E0FF-4DEE-8D94-69BBBAC5F69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9262" y="1441351"/>
            <a:ext cx="5956300" cy="469989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363003_1227493859FdXT">
            <a:extLst>
              <a:ext uri="{FF2B5EF4-FFF2-40B4-BE49-F238E27FC236}">
                <a16:creationId xmlns:a16="http://schemas.microsoft.com/office/drawing/2014/main" id="{481C1D5E-2191-408D-9DA6-7F9E877E0F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5618" y="1595231"/>
            <a:ext cx="4295775" cy="1905000"/>
          </a:xfrm>
          <a:prstGeom prst="rect">
            <a:avLst/>
          </a:prstGeom>
          <a:noFill/>
          <a:extLst>
            <a:ext uri="{909E8E84-426E-40DD-AFC4-6F175D3DCCD1}">
              <a14:hiddenFill xmlns:a14="http://schemas.microsoft.com/office/drawing/2010/main">
                <a:solidFill>
                  <a:srgbClr val="FFFFFF"/>
                </a:solidFill>
              </a14:hiddenFill>
            </a:ext>
          </a:extLst>
        </p:spPr>
      </p:pic>
      <p:sp>
        <p:nvSpPr>
          <p:cNvPr id="3" name="标题 1">
            <a:extLst>
              <a:ext uri="{FF2B5EF4-FFF2-40B4-BE49-F238E27FC236}">
                <a16:creationId xmlns:a16="http://schemas.microsoft.com/office/drawing/2014/main" id="{8BE4E9E9-FA55-590E-D06B-8E53F85911E7}"/>
              </a:ext>
            </a:extLst>
          </p:cNvPr>
          <p:cNvSpPr txBox="1">
            <a:spLocks/>
          </p:cNvSpPr>
          <p:nvPr/>
        </p:nvSpPr>
        <p:spPr>
          <a:xfrm>
            <a:off x="7033892" y="4018809"/>
            <a:ext cx="10515600" cy="132556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dirty="0" err="1"/>
              <a:t>chmod</a:t>
            </a:r>
            <a:r>
              <a:rPr lang="en-US" altLang="zh-CN" dirty="0"/>
              <a:t> </a:t>
            </a:r>
            <a:br>
              <a:rPr lang="en-US" altLang="zh-CN" dirty="0"/>
            </a:br>
            <a:r>
              <a:rPr lang="en-US" altLang="zh-CN" sz="2400" dirty="0"/>
              <a:t>#change file permission</a:t>
            </a:r>
          </a:p>
          <a:p>
            <a:r>
              <a:rPr lang="en-US" altLang="zh-CN" sz="2400" dirty="0" err="1"/>
              <a:t>chmod</a:t>
            </a:r>
            <a:r>
              <a:rPr lang="en-US" altLang="zh-CN" sz="2400" dirty="0"/>
              <a:t> 755 ./xxx</a:t>
            </a:r>
            <a:endParaRPr lang="zh-CN" altLang="en-US" dirty="0"/>
          </a:p>
        </p:txBody>
      </p:sp>
    </p:spTree>
    <p:extLst>
      <p:ext uri="{BB962C8B-B14F-4D97-AF65-F5344CB8AC3E}">
        <p14:creationId xmlns:p14="http://schemas.microsoft.com/office/powerpoint/2010/main" val="28402063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NmIyNzkwMWQ2Yzc1NWI3NDAyYzg5MGVhOWI2NGI3MjgifQ=="/>
  <p:tag name="KSO_WPP_MARK_KEY" val="81bf4177-175c-4fb9-8251-09a168e97680"/>
  <p:tag name="RESOURCE_RECORD_KEY" val="{&quot;10&quot;:[20255291,20117381,20192677],&quot;65&quot;:[20205176]}"/>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1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1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1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1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11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11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11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65.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176_1*a*1"/>
  <p:tag name="KSO_WM_TEMPLATE_CATEGORY" val="custom"/>
  <p:tag name="KSO_WM_TEMPLATE_INDEX" val="20205176"/>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176_1*b*1"/>
  <p:tag name="KSO_WM_TEMPLATE_CATEGORY" val="custom"/>
  <p:tag name="KSO_WM_TEMPLATE_INDEX" val="20205176"/>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 name="RESOURCE_RECORD_KEY" val="{&quot;10&quot;:[20255291,20117381,20192677],&quot;65&quot;:[20205176]}"/>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xml><?xml version="1.0" encoding="utf-8"?>
<p:tagLst xmlns:a="http://schemas.openxmlformats.org/drawingml/2006/main" xmlns:r="http://schemas.openxmlformats.org/officeDocument/2006/relationships" xmlns:p="http://schemas.openxmlformats.org/presentationml/2006/main">
  <p:tag name="KSO_WM_BEAUTIFY_FLAG" val=""/>
  <p:tag name="KSO_WM_UNIT_PLACING_PICTURE_USER_VIEWPORT" val="{&quot;height&quot;:810,&quot;width&quot;:6405}"/>
</p:tagLst>
</file>

<file path=ppt/tags/tag9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gs>
            <a:gs pos="100000">
              <a:schemeClr val="phClr">
                <a:lumMod val="85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420</TotalTime>
  <Words>1993</Words>
  <Application>Microsoft Office PowerPoint</Application>
  <PresentationFormat>宽屏</PresentationFormat>
  <Paragraphs>318</Paragraphs>
  <Slides>27</Slides>
  <Notes>20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27</vt:i4>
      </vt:variant>
    </vt:vector>
  </HeadingPairs>
  <TitlesOfParts>
    <vt:vector size="33" baseType="lpstr">
      <vt:lpstr>微软雅黑</vt:lpstr>
      <vt:lpstr>Arial</vt:lpstr>
      <vt:lpstr>Calibri</vt:lpstr>
      <vt:lpstr>Times New Roman</vt:lpstr>
      <vt:lpstr>Wingdings</vt:lpstr>
      <vt:lpstr>Office 主题​​</vt:lpstr>
      <vt:lpstr>Linux Tutorial</vt:lpstr>
      <vt:lpstr>Why we need login server and learn linux?</vt:lpstr>
      <vt:lpstr>Basic usage of linux</vt:lpstr>
      <vt:lpstr>Tree directory and paths</vt:lpstr>
      <vt:lpstr>pwd, cd</vt:lpstr>
      <vt:lpstr>Navigation</vt:lpstr>
      <vt:lpstr>Directory structure</vt:lpstr>
      <vt:lpstr>ls (list)</vt:lpstr>
      <vt:lpstr>File information</vt:lpstr>
      <vt:lpstr>Creating and editing directories and files</vt:lpstr>
      <vt:lpstr>Creating and editing directories and files</vt:lpstr>
      <vt:lpstr>Explore file content - vim, sed</vt:lpstr>
      <vt:lpstr>Explore file content</vt:lpstr>
      <vt:lpstr>Symbolic links</vt:lpstr>
      <vt:lpstr>Compress and Uncompress</vt:lpstr>
      <vt:lpstr>Locating softwares/scripts</vt:lpstr>
      <vt:lpstr>Running and monitoring your commands in the background</vt:lpstr>
      <vt:lpstr>Monitoring system dynamics</vt:lpstr>
      <vt:lpstr>Ctrl+C(break down current running software) top (display Linux processes)</vt:lpstr>
      <vt:lpstr>Monitoring system dynamics</vt:lpstr>
      <vt:lpstr>Transfer your files between hosts </vt:lpstr>
      <vt:lpstr>Run software/script</vt:lpstr>
      <vt:lpstr>Repeating your commands using loops</vt:lpstr>
      <vt:lpstr>Write your first hello world script</vt:lpstr>
      <vt:lpstr>Install software</vt:lpstr>
      <vt:lpstr>Learn by yourself !</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景航 张</cp:lastModifiedBy>
  <cp:revision>241</cp:revision>
  <dcterms:created xsi:type="dcterms:W3CDTF">2019-06-19T02:08:00Z</dcterms:created>
  <dcterms:modified xsi:type="dcterms:W3CDTF">2026-01-11T16:33:30Z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2052-12.1.0.19302</vt:lpwstr>
  </property>
  <property fmtid="{D5CDD505-2E9C-101B-9397-08002B2CF9AE}" pid="3" name="ICV">
    <vt:lpwstr>5774B221EA1647E6AC159592797FBBA0_12</vt:lpwstr>
  </property>
</Properties>
</file>