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6"/>
  </p:notesMasterIdLst>
  <p:sldIdLst>
    <p:sldId id="256" r:id="rId2"/>
    <p:sldId id="266" r:id="rId3"/>
    <p:sldId id="269" r:id="rId4"/>
    <p:sldId id="302" r:id="rId5"/>
    <p:sldId id="303" r:id="rId6"/>
    <p:sldId id="257" r:id="rId7"/>
    <p:sldId id="258" r:id="rId8"/>
    <p:sldId id="309" r:id="rId9"/>
    <p:sldId id="260" r:id="rId10"/>
    <p:sldId id="270" r:id="rId11"/>
    <p:sldId id="262" r:id="rId12"/>
    <p:sldId id="299" r:id="rId13"/>
    <p:sldId id="300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8DBEF9AC-36F0-4DC0-B5C9-A3923DCD75A2}">
          <p14:sldIdLst>
            <p14:sldId id="256"/>
            <p14:sldId id="266"/>
            <p14:sldId id="269"/>
            <p14:sldId id="302"/>
            <p14:sldId id="303"/>
            <p14:sldId id="257"/>
            <p14:sldId id="258"/>
            <p14:sldId id="309"/>
            <p14:sldId id="260"/>
            <p14:sldId id="270"/>
            <p14:sldId id="262"/>
            <p14:sldId id="299"/>
            <p14:sldId id="300"/>
            <p14:sldId id="273"/>
          </p14:sldIdLst>
        </p14:section>
        <p14:section name="无标题节" id="{06DC331E-4A14-4C7C-9F08-CFD5FEA4EFA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587" autoAdjust="0"/>
    <p:restoredTop sz="84888" autoAdjust="0"/>
  </p:normalViewPr>
  <p:slideViewPr>
    <p:cSldViewPr snapToGrid="0">
      <p:cViewPr varScale="1">
        <p:scale>
          <a:sx n="65" d="100"/>
          <a:sy n="65" d="100"/>
        </p:scale>
        <p:origin x="54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24D92-9296-4FBF-B1D7-5500479504F2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0980-6AA2-4F91-B294-9A7298B50F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53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46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17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874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39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314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40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95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879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317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25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9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682C7-FD67-4089-980A-14E851A1A11A}" type="datetimeFigureOut">
              <a:rPr lang="zh-CN" altLang="en-US" smtClean="0"/>
              <a:t>2026/1/12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85B5F-ADE3-4099-B491-4D51ED773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424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.xml"/><Relationship Id="rId7" Type="http://schemas.openxmlformats.org/officeDocument/2006/relationships/hyperlink" Target="https://github.com/PowerShell/PowerShell/releases/tag/v7.3.2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hyperlink" Target="https://code.visualstudio.com/" TargetMode="External"/><Relationship Id="rId5" Type="http://schemas.openxmlformats.org/officeDocument/2006/relationships/hyperlink" Target="https://mobaxterm.mobatek.net/" TargetMode="External"/><Relationship Id="rId10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>
            <a:extLst>
              <a:ext uri="{FF2B5EF4-FFF2-40B4-BE49-F238E27FC236}">
                <a16:creationId xmlns:a16="http://schemas.microsoft.com/office/drawing/2014/main" id="{E0C48F0F-F0BD-4AAA-BDB0-B9C8DEDBE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basic</a:t>
            </a:r>
            <a:r>
              <a:rPr lang="zh-CN" altLang="en-US" dirty="0"/>
              <a:t> </a:t>
            </a:r>
            <a:r>
              <a:rPr lang="en-US" altLang="zh-CN" dirty="0"/>
              <a:t>use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Linux</a:t>
            </a:r>
            <a:br>
              <a:rPr lang="en-US" altLang="zh-CN" dirty="0"/>
            </a:br>
            <a:r>
              <a:rPr lang="en-US" altLang="zh-CN" dirty="0"/>
              <a:t>                       </a:t>
            </a:r>
            <a:r>
              <a:rPr lang="en-US" altLang="zh-CN" sz="3200" dirty="0"/>
              <a:t>based on Ubuntu</a:t>
            </a:r>
            <a:endParaRPr lang="zh-CN" altLang="en-US" sz="32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E2998A3-2934-4FFA-BECC-B4EBA0E264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Zhang </a:t>
            </a:r>
            <a:r>
              <a:rPr lang="en-US" altLang="zh-CN" dirty="0" err="1"/>
              <a:t>Jinghang</a:t>
            </a:r>
            <a:r>
              <a:rPr lang="en-US" altLang="zh-CN" dirty="0"/>
              <a:t> </a:t>
            </a:r>
          </a:p>
          <a:p>
            <a:endParaRPr lang="zh-CN" altLang="en-US" dirty="0"/>
          </a:p>
        </p:txBody>
      </p:sp>
      <p:pic>
        <p:nvPicPr>
          <p:cNvPr id="1028" name="Picture 4" descr="查看源图像">
            <a:extLst>
              <a:ext uri="{FF2B5EF4-FFF2-40B4-BE49-F238E27FC236}">
                <a16:creationId xmlns:a16="http://schemas.microsoft.com/office/drawing/2014/main" id="{B331C358-6259-4685-9107-BF14D17CB0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32"/>
          <a:stretch/>
        </p:blipFill>
        <p:spPr bwMode="auto">
          <a:xfrm rot="20807076">
            <a:off x="35138" y="306968"/>
            <a:ext cx="2422740" cy="3118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ubuntu图册_360百科">
            <a:extLst>
              <a:ext uri="{FF2B5EF4-FFF2-40B4-BE49-F238E27FC236}">
                <a16:creationId xmlns:a16="http://schemas.microsoft.com/office/drawing/2014/main" id="{76879269-BC2F-074D-88F8-7D06BC582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454" y="3339005"/>
            <a:ext cx="6263105" cy="442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77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7">
            <a:extLst>
              <a:ext uri="{FF2B5EF4-FFF2-40B4-BE49-F238E27FC236}">
                <a16:creationId xmlns:a16="http://schemas.microsoft.com/office/drawing/2014/main" id="{6CF5C8F8-E35C-41BA-88A1-6EF7C23A675F}"/>
              </a:ext>
            </a:extLst>
          </p:cNvPr>
          <p:cNvSpPr txBox="1">
            <a:spLocks/>
          </p:cNvSpPr>
          <p:nvPr/>
        </p:nvSpPr>
        <p:spPr>
          <a:xfrm>
            <a:off x="838200" y="17875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86F73D21-B4E5-4436-9C66-43F781240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4483"/>
            <a:ext cx="9907383" cy="2495898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2352A47E-5026-44F0-8098-D611A8574FF4}"/>
              </a:ext>
            </a:extLst>
          </p:cNvPr>
          <p:cNvSpPr/>
          <p:nvPr/>
        </p:nvSpPr>
        <p:spPr>
          <a:xfrm>
            <a:off x="1446417" y="3746499"/>
            <a:ext cx="2211183" cy="89273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D87D240-50F1-45B4-B2F9-82479AF4095F}"/>
              </a:ext>
            </a:extLst>
          </p:cNvPr>
          <p:cNvSpPr/>
          <p:nvPr/>
        </p:nvSpPr>
        <p:spPr>
          <a:xfrm>
            <a:off x="8978900" y="2578100"/>
            <a:ext cx="381000" cy="4826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F1A9C98-0E36-4891-8AA3-B6ACB8CA8227}"/>
              </a:ext>
            </a:extLst>
          </p:cNvPr>
          <p:cNvSpPr txBox="1"/>
          <p:nvPr/>
        </p:nvSpPr>
        <p:spPr>
          <a:xfrm>
            <a:off x="1701800" y="3429000"/>
            <a:ext cx="73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1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BE50B401-CDDE-4656-93EA-7022A7C1B656}"/>
              </a:ext>
            </a:extLst>
          </p:cNvPr>
          <p:cNvSpPr txBox="1"/>
          <p:nvPr/>
        </p:nvSpPr>
        <p:spPr>
          <a:xfrm>
            <a:off x="8801100" y="2253734"/>
            <a:ext cx="73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4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9666D0-1DBD-4CCD-81C7-1538926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0180A2-32FF-47FE-8C51-AE27FD8EB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141537"/>
            <a:ext cx="36449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success to show the directory</a:t>
            </a:r>
          </a:p>
          <a:p>
            <a:pPr marL="0" indent="0">
              <a:buNone/>
            </a:pPr>
            <a:r>
              <a:rPr lang="en-US" altLang="zh-CN" sz="1800" dirty="0"/>
              <a:t>which is convenient for you to edit and download/upload data</a:t>
            </a:r>
            <a:endParaRPr lang="zh-CN" altLang="en-US" sz="1800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3383561-F4B5-4D23-8320-344DE1375A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t="2142" r="42813" b="46863"/>
          <a:stretch/>
        </p:blipFill>
        <p:spPr>
          <a:xfrm>
            <a:off x="4098605" y="1984483"/>
            <a:ext cx="6264595" cy="349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310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4B29A-DBE1-D4CD-328E-F17956073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2553DF-E4ED-AB52-44A3-2697B66A3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E32F4B2-BCD2-02F7-A646-C1AA0CDEECCF}"/>
              </a:ext>
            </a:extLst>
          </p:cNvPr>
          <p:cNvSpPr/>
          <p:nvPr/>
        </p:nvSpPr>
        <p:spPr>
          <a:xfrm>
            <a:off x="2582486" y="2967335"/>
            <a:ext cx="7027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zh-CN" sz="5400" b="1" dirty="0">
                <a:ln/>
                <a:solidFill>
                  <a:schemeClr val="accent4"/>
                </a:solidFill>
              </a:rPr>
              <a:t>Server </a:t>
            </a:r>
            <a:r>
              <a:rPr lang="en-US" altLang="zh-CN" sz="5400" b="1" cap="none" spc="0" dirty="0">
                <a:ln/>
                <a:solidFill>
                  <a:schemeClr val="accent4"/>
                </a:solidFill>
                <a:effectLst/>
              </a:rPr>
              <a:t>Using Regulation</a:t>
            </a:r>
            <a:endParaRPr lang="zh-CN" alt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51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Server Using Regulation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1. Check system usage before running your commands!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2. For beginners, do not install any software or perform updates on your own!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3. Monitor your disk volume after each step!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4. Pay attention to your configuration file settings!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5. Run commands under your directory!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6. Feel free to ask administrators when you are not ensuring about your commands!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LMSE</a:t>
            </a:r>
            <a:r>
              <a:rPr lang="zh-CN" altLang="zh-CN"/>
              <a:t>服务器使用守则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1. </a:t>
            </a:r>
            <a:r>
              <a:rPr lang="zh-CN" altLang="en-US" dirty="0">
                <a:sym typeface="+mn-ea"/>
              </a:rPr>
              <a:t>运行你的程序前，请先检查系统占用，保证系统不负载；</a:t>
            </a:r>
            <a:endParaRPr lang="en-US" altLang="zh-CN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2. </a:t>
            </a:r>
            <a:r>
              <a:rPr lang="zh-CN" altLang="en-US" dirty="0">
                <a:sym typeface="+mn-ea"/>
              </a:rPr>
              <a:t>对于初学者而言，涉及到系统配置，软件安装等步骤时，请先联系服务器管理员；</a:t>
            </a:r>
            <a:endParaRPr lang="en-US" altLang="zh-CN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3. </a:t>
            </a:r>
            <a:r>
              <a:rPr lang="zh-CN" altLang="en-US" dirty="0">
                <a:sym typeface="+mn-ea"/>
              </a:rPr>
              <a:t>及时删除中间文件以保证磁盘空间（尤其是比对生成的</a:t>
            </a:r>
            <a:r>
              <a:rPr lang="en-US" altLang="zh-CN" dirty="0">
                <a:sym typeface="+mn-ea"/>
              </a:rPr>
              <a:t>.bam,.</a:t>
            </a:r>
            <a:r>
              <a:rPr lang="en-US" altLang="zh-CN" dirty="0" err="1">
                <a:sym typeface="+mn-ea"/>
              </a:rPr>
              <a:t>sam</a:t>
            </a:r>
            <a:r>
              <a:rPr lang="zh-CN" altLang="en-US" dirty="0">
                <a:sym typeface="+mn-ea"/>
              </a:rPr>
              <a:t>文件）；</a:t>
            </a:r>
            <a:endParaRPr lang="en-US" altLang="zh-CN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4. </a:t>
            </a:r>
            <a:r>
              <a:rPr lang="zh-CN" altLang="en-US" dirty="0">
                <a:sym typeface="+mn-ea"/>
              </a:rPr>
              <a:t>运行某些软件会用到配置文件，注意检查配置文件中的各种设置；</a:t>
            </a:r>
            <a:endParaRPr lang="en-US" altLang="zh-CN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5. </a:t>
            </a:r>
            <a:r>
              <a:rPr lang="zh-CN" altLang="en-US" dirty="0">
                <a:sym typeface="+mn-ea"/>
              </a:rPr>
              <a:t>请在自己的路径下运行指令；</a:t>
            </a:r>
            <a:r>
              <a:rPr lang="en-US" altLang="zh-CN" dirty="0">
                <a:sym typeface="+mn-ea"/>
              </a:rPr>
              <a:t> </a:t>
            </a:r>
            <a:endParaRPr lang="en-US" altLang="zh-CN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zh-CN" dirty="0">
                <a:sym typeface="+mn-ea"/>
              </a:rPr>
              <a:t>6. </a:t>
            </a:r>
            <a:r>
              <a:rPr lang="zh-CN" altLang="en-US" dirty="0">
                <a:sym typeface="+mn-ea"/>
              </a:rPr>
              <a:t>当你对某项指令不太明确时，请及时上网查阅相关信息（</a:t>
            </a:r>
            <a:r>
              <a:rPr lang="en-US" altLang="zh-CN" dirty="0">
                <a:sym typeface="+mn-ea"/>
              </a:rPr>
              <a:t>AI</a:t>
            </a:r>
            <a:r>
              <a:rPr lang="zh-CN" altLang="en-US" dirty="0">
                <a:sym typeface="+mn-ea"/>
              </a:rPr>
              <a:t>助手）或询问服务器管理员</a:t>
            </a:r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3">
            <a:extLst>
              <a:ext uri="{FF2B5EF4-FFF2-40B4-BE49-F238E27FC236}">
                <a16:creationId xmlns:a16="http://schemas.microsoft.com/office/drawing/2014/main" id="{7AAF3D53-6715-4547-BF9A-BEC5D7F38B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72342"/>
            <a:ext cx="8808822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Helvetica" panose="020B0604020202020204" pitchFamily="34" charset="0"/>
                <a:cs typeface="Helvetica" panose="020B0604020202020204" pitchFamily="34" charset="0"/>
              </a:rPr>
              <a:t>The account will be open until </a:t>
            </a:r>
            <a:br>
              <a:rPr lang="en-US" altLang="zh-CN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altLang="zh-CN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8:00 PM (UTC+8), Jan. 31</a:t>
            </a:r>
            <a:r>
              <a:rPr lang="en-US" altLang="zh-CN" b="1" baseline="300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</a:t>
            </a:r>
            <a:r>
              <a:rPr lang="en-US" altLang="zh-CN" b="1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,2026</a:t>
            </a:r>
            <a:endParaRPr lang="zh-CN" alt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709B206-B06C-73E8-A36D-058194CBE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870" y="2097788"/>
            <a:ext cx="4194730" cy="419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88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904FE9-246D-4572-868B-834FF0D7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WARNING!!!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A3C7303-C84D-4D0E-8573-A1AD5D1E7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050" y="2105295"/>
            <a:ext cx="3935838" cy="2873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C01C38B8-5781-458A-9238-8CA263E01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2253" y="2427782"/>
            <a:ext cx="4114752" cy="2398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A45C954A-AB9E-451A-BAE4-0C2A3ECEED71}"/>
              </a:ext>
            </a:extLst>
          </p:cNvPr>
          <p:cNvSpPr txBox="1"/>
          <p:nvPr/>
        </p:nvSpPr>
        <p:spPr>
          <a:xfrm>
            <a:off x="838200" y="5530885"/>
            <a:ext cx="770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Helvetica" panose="020B0604020202020204" pitchFamily="34" charset="0"/>
                <a:cs typeface="Helvetica" panose="020B0604020202020204" pitchFamily="34" charset="0"/>
              </a:rPr>
              <a:t>We must select IME in </a:t>
            </a:r>
            <a:r>
              <a:rPr lang="en-US" altLang="zh-CN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ENGLISH</a:t>
            </a:r>
            <a:r>
              <a:rPr lang="en-US" altLang="zh-CN" dirty="0">
                <a:latin typeface="Helvetica" panose="020B0604020202020204" pitchFamily="34" charset="0"/>
                <a:cs typeface="Helvetica" panose="020B0604020202020204" pitchFamily="34" charset="0"/>
              </a:rPr>
              <a:t> version for typing command and editing.</a:t>
            </a:r>
            <a:endParaRPr lang="zh-CN" alt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A3DB65B-B0B3-4F0E-9E2F-33EB74A326A7}"/>
              </a:ext>
            </a:extLst>
          </p:cNvPr>
          <p:cNvSpPr txBox="1"/>
          <p:nvPr/>
        </p:nvSpPr>
        <p:spPr>
          <a:xfrm>
            <a:off x="838200" y="5936508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Helvetica" panose="020B0604020202020204" pitchFamily="34" charset="0"/>
                <a:cs typeface="Helvetica" panose="020B0604020202020204" pitchFamily="34" charset="0"/>
              </a:rPr>
              <a:t>IME (Input Method Editor) </a:t>
            </a:r>
            <a:r>
              <a:rPr lang="zh-CN" altLang="en-US" dirty="0">
                <a:latin typeface="Helvetica" panose="020B0604020202020204" pitchFamily="34" charset="0"/>
                <a:cs typeface="Helvetica" panose="020B0604020202020204" pitchFamily="34" charset="0"/>
              </a:rPr>
              <a:t>输入法</a:t>
            </a:r>
          </a:p>
        </p:txBody>
      </p:sp>
      <p:pic>
        <p:nvPicPr>
          <p:cNvPr id="7" name="图形 6" descr="复选标记">
            <a:extLst>
              <a:ext uri="{FF2B5EF4-FFF2-40B4-BE49-F238E27FC236}">
                <a16:creationId xmlns:a16="http://schemas.microsoft.com/office/drawing/2014/main" id="{983B5B22-E885-412E-B54C-644E0FB9D9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14983" y="2971800"/>
            <a:ext cx="914400" cy="914400"/>
          </a:xfrm>
          <a:prstGeom prst="rect">
            <a:avLst/>
          </a:prstGeom>
        </p:spPr>
      </p:pic>
      <p:pic>
        <p:nvPicPr>
          <p:cNvPr id="8" name="图形 7" descr="关闭">
            <a:extLst>
              <a:ext uri="{FF2B5EF4-FFF2-40B4-BE49-F238E27FC236}">
                <a16:creationId xmlns:a16="http://schemas.microsoft.com/office/drawing/2014/main" id="{ED523DED-5791-4F1D-B46E-DDE21E66DB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06219" y="22044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8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>
            <a:extLst>
              <a:ext uri="{FF2B5EF4-FFF2-40B4-BE49-F238E27FC236}">
                <a16:creationId xmlns:a16="http://schemas.microsoft.com/office/drawing/2014/main" id="{FBE9B1F8-CD2C-92DB-45B4-AC8319DC086F}"/>
              </a:ext>
            </a:extLst>
          </p:cNvPr>
          <p:cNvSpPr/>
          <p:nvPr/>
        </p:nvSpPr>
        <p:spPr>
          <a:xfrm>
            <a:off x="2422525" y="2242820"/>
            <a:ext cx="3415665" cy="354711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mpd="sng">
            <a:solidFill>
              <a:srgbClr val="FAFAFA"/>
            </a:solidFill>
            <a:prstDash val="solid"/>
          </a:ln>
          <a:effectLst>
            <a:glow>
              <a:srgbClr val="FFFFFF">
                <a:alpha val="95000"/>
              </a:srgbClr>
            </a:glow>
            <a:outerShdw dist="50800" dir="5400000" algn="ctr" rotWithShape="0">
              <a:srgbClr val="000000">
                <a:alpha val="0"/>
              </a:srgbClr>
            </a:outerShdw>
            <a:softEdge rad="4318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>
                <a:solidFill>
                  <a:srgbClr val="FF0000"/>
                </a:solidFill>
                <a:sym typeface="+mn-ea"/>
              </a:rPr>
              <a:t>Efficiency </a:t>
            </a:r>
            <a:br>
              <a:rPr lang="en-US" altLang="zh-CN" sz="2000" b="1">
                <a:solidFill>
                  <a:srgbClr val="FF0000"/>
                </a:solidFill>
                <a:sym typeface="+mn-ea"/>
              </a:rPr>
            </a:br>
            <a:r>
              <a:rPr lang="en-US" altLang="zh-CN" sz="2000" b="1">
                <a:solidFill>
                  <a:srgbClr val="FF0000"/>
                </a:solidFill>
                <a:sym typeface="+mn-ea"/>
              </a:rPr>
              <a:t>and </a:t>
            </a:r>
            <a:br>
              <a:rPr lang="en-US" altLang="zh-CN" sz="2000" b="1">
                <a:solidFill>
                  <a:srgbClr val="FF0000"/>
                </a:solidFill>
                <a:sym typeface="+mn-ea"/>
              </a:rPr>
            </a:br>
            <a:r>
              <a:rPr lang="en-US" altLang="zh-CN" sz="2000" b="1">
                <a:solidFill>
                  <a:srgbClr val="FF0000"/>
                </a:solidFill>
                <a:sym typeface="+mn-ea"/>
              </a:rPr>
              <a:t>Speed</a:t>
            </a:r>
            <a:endParaRPr lang="en-US" altLang="zh-CN" sz="2000" b="1">
              <a:solidFill>
                <a:srgbClr val="FF0000"/>
              </a:solidFill>
            </a:endParaRPr>
          </a:p>
          <a:p>
            <a:pPr algn="ctr"/>
            <a:endParaRPr lang="en-US" altLang="zh-CN" sz="2000" b="1">
              <a:solidFill>
                <a:srgbClr val="FF0000"/>
              </a:solidFill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B59CBACB-142C-88CD-307D-644BA7B213F8}"/>
              </a:ext>
            </a:extLst>
          </p:cNvPr>
          <p:cNvSpPr/>
          <p:nvPr/>
        </p:nvSpPr>
        <p:spPr>
          <a:xfrm>
            <a:off x="4960620" y="880110"/>
            <a:ext cx="4704715" cy="403733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glow>
              <a:srgbClr val="FFFFFF">
                <a:alpha val="39000"/>
              </a:srgbClr>
            </a:glow>
            <a:outerShdw dist="50800" dir="5400000" algn="ctr" rotWithShape="0">
              <a:srgbClr val="000000">
                <a:alpha val="0"/>
              </a:srgbClr>
            </a:outerShdw>
            <a:softEdge rad="7112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CF6070F1-10F6-1C83-3EA1-9594144A4934}"/>
              </a:ext>
            </a:extLst>
          </p:cNvPr>
          <p:cNvSpPr/>
          <p:nvPr/>
        </p:nvSpPr>
        <p:spPr>
          <a:xfrm>
            <a:off x="-305435" y="3330575"/>
            <a:ext cx="4662170" cy="403733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glow>
              <a:srgbClr val="FFFFFF">
                <a:alpha val="39000"/>
              </a:srgbClr>
            </a:glow>
            <a:outerShdw dist="50800" dir="5400000" algn="ctr" rotWithShape="0">
              <a:srgbClr val="000000">
                <a:alpha val="0"/>
              </a:srgbClr>
            </a:outerShdw>
            <a:softEdge rad="7112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sym typeface="+mn-ea"/>
              </a:rPr>
              <a:t>Automatic operation</a:t>
            </a:r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709564F3-E82F-2F54-D34F-17C03F3E9A82}"/>
              </a:ext>
            </a:extLst>
          </p:cNvPr>
          <p:cNvSpPr/>
          <p:nvPr/>
        </p:nvSpPr>
        <p:spPr>
          <a:xfrm>
            <a:off x="-305435" y="1041400"/>
            <a:ext cx="4186555" cy="403733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glow>
              <a:srgbClr val="FFFFFF">
                <a:alpha val="39000"/>
              </a:srgbClr>
            </a:glow>
            <a:outerShdw dist="50800" dir="5400000" algn="ctr" rotWithShape="0">
              <a:srgbClr val="000000">
                <a:alpha val="0"/>
              </a:srgbClr>
            </a:outerShdw>
            <a:softEdge rad="7112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sym typeface="+mn-ea"/>
              </a:rPr>
              <a:t>Open source</a:t>
            </a:r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456512D4-EF31-51D9-73F3-0BA58439636F}"/>
              </a:ext>
            </a:extLst>
          </p:cNvPr>
          <p:cNvSpPr/>
          <p:nvPr/>
        </p:nvSpPr>
        <p:spPr>
          <a:xfrm>
            <a:off x="4521835" y="3060065"/>
            <a:ext cx="4298315" cy="403733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>
              <a:srgbClr val="FFFFFF">
                <a:alpha val="39000"/>
              </a:srgbClr>
            </a:glow>
            <a:outerShdw dist="50800" dir="5400000" algn="ctr" rotWithShape="0">
              <a:srgbClr val="000000">
                <a:alpha val="0"/>
              </a:srgbClr>
            </a:outerShdw>
            <a:softEdge rad="7112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CBFDA6C-D851-893E-B282-1E9E6207CEE4}"/>
              </a:ext>
            </a:extLst>
          </p:cNvPr>
          <p:cNvSpPr txBox="1"/>
          <p:nvPr/>
        </p:nvSpPr>
        <p:spPr>
          <a:xfrm>
            <a:off x="6368415" y="2080260"/>
            <a:ext cx="2451735" cy="1337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ym typeface="+mn-ea"/>
              </a:rPr>
              <a:t>High productivity and stability for mass-data computing</a:t>
            </a:r>
          </a:p>
        </p:txBody>
      </p:sp>
      <p:sp>
        <p:nvSpPr>
          <p:cNvPr id="13" name="标题 1">
            <a:extLst>
              <a:ext uri="{FF2B5EF4-FFF2-40B4-BE49-F238E27FC236}">
                <a16:creationId xmlns:a16="http://schemas.microsoft.com/office/drawing/2014/main" id="{2BC65D44-8FDF-DAD8-D1A6-FF201DD551F1}"/>
              </a:ext>
            </a:extLst>
          </p:cNvPr>
          <p:cNvSpPr txBox="1">
            <a:spLocks/>
          </p:cNvSpPr>
          <p:nvPr/>
        </p:nvSpPr>
        <p:spPr>
          <a:xfrm>
            <a:off x="1408430" y="518795"/>
            <a:ext cx="6871970" cy="10648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Why we need login server and learn linux?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CFF081A-00CE-B9B4-D060-7442DB13C9DE}"/>
              </a:ext>
            </a:extLst>
          </p:cNvPr>
          <p:cNvSpPr txBox="1"/>
          <p:nvPr/>
        </p:nvSpPr>
        <p:spPr>
          <a:xfrm>
            <a:off x="6001385" y="4451985"/>
            <a:ext cx="2402840" cy="1337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ym typeface="+mn-ea"/>
              </a:rPr>
              <a:t>High compatibility for most bioinformatic software</a:t>
            </a: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1C3FEDD6-DB77-F018-7DD9-7C4059911AC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1470" y="388620"/>
            <a:ext cx="995680" cy="1325245"/>
          </a:xfrm>
          <a:prstGeom prst="rect">
            <a:avLst/>
          </a:prstGeom>
        </p:spPr>
      </p:pic>
      <p:sp>
        <p:nvSpPr>
          <p:cNvPr id="17" name="标题 16">
            <a:extLst>
              <a:ext uri="{FF2B5EF4-FFF2-40B4-BE49-F238E27FC236}">
                <a16:creationId xmlns:a16="http://schemas.microsoft.com/office/drawing/2014/main" id="{FCF1A22E-7E23-8985-FFB3-131259B66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526485"/>
            <a:ext cx="10969200" cy="705600"/>
          </a:xfrm>
        </p:spPr>
        <p:txBody>
          <a:bodyPr/>
          <a:lstStyle/>
          <a:p>
            <a:r>
              <a:rPr lang="en-US" altLang="zh-CN"/>
              <a:t>Some softwares used in SSH login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Mobaxterm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Download: </a:t>
            </a:r>
            <a:r>
              <a:rPr lang="en-US" altLang="zh-CN" dirty="0" err="1">
                <a:hlinkClick r:id="rId5"/>
              </a:rPr>
              <a:t>MobaXterm</a:t>
            </a:r>
            <a:r>
              <a:rPr lang="en-US" altLang="zh-CN" dirty="0">
                <a:hlinkClick r:id="rId5"/>
              </a:rPr>
              <a:t> free </a:t>
            </a:r>
            <a:r>
              <a:rPr lang="en-US" altLang="zh-CN" dirty="0" err="1">
                <a:hlinkClick r:id="rId5"/>
              </a:rPr>
              <a:t>Xserver</a:t>
            </a:r>
            <a:r>
              <a:rPr lang="en-US" altLang="zh-CN" dirty="0">
                <a:hlinkClick r:id="rId5"/>
              </a:rPr>
              <a:t> and tabbed SSH client for Windows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Visual Studio Code </a:t>
            </a:r>
          </a:p>
          <a:p>
            <a:pPr marL="0" indent="0">
              <a:buNone/>
            </a:pPr>
            <a:r>
              <a:rPr lang="en-US" altLang="zh-CN" dirty="0"/>
              <a:t>   Download: </a:t>
            </a:r>
            <a:r>
              <a:rPr lang="en-US" altLang="zh-CN" dirty="0">
                <a:hlinkClick r:id="rId6" action="ppaction://hlinkfile"/>
              </a:rPr>
              <a:t>https://code.visualstudio.com/</a:t>
            </a:r>
            <a:endParaRPr lang="en-US" altLang="zh-CN" dirty="0"/>
          </a:p>
          <a:p>
            <a:r>
              <a:rPr lang="en-US" altLang="zh-CN" dirty="0"/>
              <a:t>Windows </a:t>
            </a:r>
            <a:r>
              <a:rPr lang="en-US" altLang="zh-CN" dirty="0" err="1"/>
              <a:t>powershell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Download: </a:t>
            </a:r>
            <a:r>
              <a:rPr lang="en-US" altLang="zh-CN" dirty="0">
                <a:hlinkClick r:id="rId7" action="ppaction://hlinkfile"/>
              </a:rPr>
              <a:t>https://github.com/PowerShell/PowerShell/releases/tag/v7.3.2</a:t>
            </a:r>
            <a:endParaRPr lang="en-US" altLang="zh-CN" dirty="0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478735" y="3700079"/>
            <a:ext cx="4487789" cy="8496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821074" y="5323254"/>
            <a:ext cx="3256777" cy="1177155"/>
          </a:xfrm>
          <a:prstGeom prst="rect">
            <a:avLst/>
          </a:prstGeom>
        </p:spPr>
      </p:pic>
      <p:pic>
        <p:nvPicPr>
          <p:cNvPr id="8" name="图片 7" descr="图形用户界面, 文本, 应用程序&#10;&#10;AI 生成的内容可能不正确。">
            <a:extLst>
              <a:ext uri="{FF2B5EF4-FFF2-40B4-BE49-F238E27FC236}">
                <a16:creationId xmlns:a16="http://schemas.microsoft.com/office/drawing/2014/main" id="{D6086264-1D37-EE3E-DB6D-13BDFCE0DC00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12334" t="34808"/>
          <a:stretch>
            <a:fillRect/>
          </a:stretch>
        </p:blipFill>
        <p:spPr>
          <a:xfrm>
            <a:off x="7325251" y="1342958"/>
            <a:ext cx="4641273" cy="96533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4FCED3F7-7970-4B1E-B60B-32DF40034C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r="3464" b="54466"/>
          <a:stretch/>
        </p:blipFill>
        <p:spPr>
          <a:xfrm>
            <a:off x="2944679" y="1067270"/>
            <a:ext cx="8260596" cy="263682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4CD0300-0BE3-42AB-8D5A-A2B88FDA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59" y="240667"/>
            <a:ext cx="10515600" cy="1325563"/>
          </a:xfrm>
        </p:spPr>
        <p:txBody>
          <a:bodyPr/>
          <a:lstStyle/>
          <a:p>
            <a:r>
              <a:rPr lang="en-US" altLang="zh-CN" dirty="0"/>
              <a:t>Enter to remote workstation</a:t>
            </a:r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C17D9E3-A5F1-4175-A4B4-D0A163139D3A}"/>
              </a:ext>
            </a:extLst>
          </p:cNvPr>
          <p:cNvSpPr/>
          <p:nvPr/>
        </p:nvSpPr>
        <p:spPr>
          <a:xfrm>
            <a:off x="3580108" y="2811885"/>
            <a:ext cx="1658319" cy="4427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654BD57C-F786-4739-ABF4-A681F408C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8605" y="3704095"/>
            <a:ext cx="7375550" cy="2663983"/>
          </a:xfrm>
          <a:prstGeom prst="rect">
            <a:avLst/>
          </a:prstGeom>
        </p:spPr>
      </p:pic>
      <p:sp>
        <p:nvSpPr>
          <p:cNvPr id="10" name="内容占位符 2">
            <a:extLst>
              <a:ext uri="{FF2B5EF4-FFF2-40B4-BE49-F238E27FC236}">
                <a16:creationId xmlns:a16="http://schemas.microsoft.com/office/drawing/2014/main" id="{1DA743CF-84D8-44D0-B362-7391C0B1F8D8}"/>
              </a:ext>
            </a:extLst>
          </p:cNvPr>
          <p:cNvSpPr txBox="1">
            <a:spLocks/>
          </p:cNvSpPr>
          <p:nvPr/>
        </p:nvSpPr>
        <p:spPr>
          <a:xfrm>
            <a:off x="457845" y="4487518"/>
            <a:ext cx="4408623" cy="1325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/>
              <a:t>Choose the edition &amp;  Install </a:t>
            </a:r>
          </a:p>
        </p:txBody>
      </p:sp>
    </p:spTree>
    <p:extLst>
      <p:ext uri="{BB962C8B-B14F-4D97-AF65-F5344CB8AC3E}">
        <p14:creationId xmlns:p14="http://schemas.microsoft.com/office/powerpoint/2010/main" val="3752407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47411335-E784-4AC1-B1A4-2C4E54D0DD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79011" y="1232282"/>
            <a:ext cx="6769853" cy="5392267"/>
          </a:xfrm>
        </p:spPr>
      </p:pic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94C8253-647E-441C-9814-E28BDC38402C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3967566" y="5256447"/>
            <a:ext cx="511445" cy="71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椭圆 11">
            <a:extLst>
              <a:ext uri="{FF2B5EF4-FFF2-40B4-BE49-F238E27FC236}">
                <a16:creationId xmlns:a16="http://schemas.microsoft.com/office/drawing/2014/main" id="{523E2D51-BC0D-4BA5-839F-C68F36424ED7}"/>
              </a:ext>
            </a:extLst>
          </p:cNvPr>
          <p:cNvSpPr/>
          <p:nvPr/>
        </p:nvSpPr>
        <p:spPr>
          <a:xfrm>
            <a:off x="4479011" y="4943960"/>
            <a:ext cx="697423" cy="639217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C7601B68-8B86-4136-B7F2-B1654E97E612}"/>
              </a:ext>
            </a:extLst>
          </p:cNvPr>
          <p:cNvSpPr txBox="1"/>
          <p:nvPr/>
        </p:nvSpPr>
        <p:spPr>
          <a:xfrm>
            <a:off x="1131010" y="4989692"/>
            <a:ext cx="16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1 STEP Click</a:t>
            </a:r>
            <a:endParaRPr lang="zh-CN" altLang="en-US" sz="2400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0F02A0AE-2145-4E73-B5EF-7C650C0DD2DE}"/>
              </a:ext>
            </a:extLst>
          </p:cNvPr>
          <p:cNvCxnSpPr>
            <a:cxnSpLocks/>
          </p:cNvCxnSpPr>
          <p:nvPr/>
        </p:nvCxnSpPr>
        <p:spPr>
          <a:xfrm>
            <a:off x="3696347" y="2584893"/>
            <a:ext cx="1771972" cy="154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2687E863-F1B8-4E69-92FD-62FD3E81D1E4}"/>
              </a:ext>
            </a:extLst>
          </p:cNvPr>
          <p:cNvSpPr txBox="1"/>
          <p:nvPr/>
        </p:nvSpPr>
        <p:spPr>
          <a:xfrm>
            <a:off x="1146520" y="2346776"/>
            <a:ext cx="2201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2  STEP  SEARCH</a:t>
            </a:r>
            <a:endParaRPr lang="zh-CN" altLang="en-US" sz="24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9D5FEFE-548D-407F-B9B2-DE03B721666E}"/>
              </a:ext>
            </a:extLst>
          </p:cNvPr>
          <p:cNvSpPr/>
          <p:nvPr/>
        </p:nvSpPr>
        <p:spPr>
          <a:xfrm>
            <a:off x="5553559" y="2987253"/>
            <a:ext cx="5558726" cy="195670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1B65CA45-F616-4BC1-AB37-6C02702E3A65}"/>
              </a:ext>
            </a:extLst>
          </p:cNvPr>
          <p:cNvCxnSpPr>
            <a:cxnSpLocks/>
          </p:cNvCxnSpPr>
          <p:nvPr/>
        </p:nvCxnSpPr>
        <p:spPr>
          <a:xfrm>
            <a:off x="3781587" y="3928416"/>
            <a:ext cx="1686732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3A84FD72-23BC-4409-8704-EA0B9F6F0143}"/>
              </a:ext>
            </a:extLst>
          </p:cNvPr>
          <p:cNvSpPr txBox="1"/>
          <p:nvPr/>
        </p:nvSpPr>
        <p:spPr>
          <a:xfrm>
            <a:off x="1114491" y="3734773"/>
            <a:ext cx="2419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3 STEP  Download</a:t>
            </a:r>
            <a:endParaRPr lang="zh-CN" altLang="en-US" sz="2400" dirty="0"/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0C3168F1-046C-44A7-9D2E-0D9BAB66061A}"/>
              </a:ext>
            </a:extLst>
          </p:cNvPr>
          <p:cNvCxnSpPr>
            <a:cxnSpLocks/>
          </p:cNvCxnSpPr>
          <p:nvPr/>
        </p:nvCxnSpPr>
        <p:spPr>
          <a:xfrm>
            <a:off x="2942498" y="6049101"/>
            <a:ext cx="1686732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6F2597A0-F39C-4C8A-99E1-A4680B2B40B7}"/>
              </a:ext>
            </a:extLst>
          </p:cNvPr>
          <p:cNvSpPr txBox="1"/>
          <p:nvPr/>
        </p:nvSpPr>
        <p:spPr>
          <a:xfrm>
            <a:off x="1131010" y="5818268"/>
            <a:ext cx="1719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4 STEP  Click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708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A0700EE-ADE0-FB46-5463-D51A2003C8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2712"/>
          <a:stretch>
            <a:fillRect/>
          </a:stretch>
        </p:blipFill>
        <p:spPr>
          <a:xfrm>
            <a:off x="2117188" y="365125"/>
            <a:ext cx="7645790" cy="3263188"/>
          </a:xfrm>
          <a:prstGeom prst="rect">
            <a:avLst/>
          </a:prstGeom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30752BC-84F7-3FF7-990D-C2CD8CA22A59}"/>
              </a:ext>
            </a:extLst>
          </p:cNvPr>
          <p:cNvCxnSpPr>
            <a:cxnSpLocks/>
          </p:cNvCxnSpPr>
          <p:nvPr/>
        </p:nvCxnSpPr>
        <p:spPr>
          <a:xfrm>
            <a:off x="569741" y="1728295"/>
            <a:ext cx="7061424" cy="597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1656679A-1956-923C-CA20-0146DC986DCB}"/>
              </a:ext>
            </a:extLst>
          </p:cNvPr>
          <p:cNvSpPr txBox="1"/>
          <p:nvPr/>
        </p:nvSpPr>
        <p:spPr>
          <a:xfrm>
            <a:off x="12749" y="1296491"/>
            <a:ext cx="16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1 STEP Click</a:t>
            </a:r>
            <a:endParaRPr lang="zh-CN" altLang="en-US" sz="24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AE33D7C-1E90-39CE-A8FD-8E920B1532E9}"/>
              </a:ext>
            </a:extLst>
          </p:cNvPr>
          <p:cNvSpPr/>
          <p:nvPr/>
        </p:nvSpPr>
        <p:spPr>
          <a:xfrm>
            <a:off x="7400252" y="1615638"/>
            <a:ext cx="461825" cy="48044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 descr="图形用户界面&#10;&#10;AI 生成的内容可能不正确。">
            <a:extLst>
              <a:ext uri="{FF2B5EF4-FFF2-40B4-BE49-F238E27FC236}">
                <a16:creationId xmlns:a16="http://schemas.microsoft.com/office/drawing/2014/main" id="{042517C1-DB33-B881-E30F-1B41A1BEB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1268" y="4023270"/>
            <a:ext cx="6989464" cy="243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32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4452E8FA-F7D0-4BAF-8855-E2EF3D4DF1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727" b="17527"/>
          <a:stretch/>
        </p:blipFill>
        <p:spPr>
          <a:xfrm>
            <a:off x="5655320" y="943276"/>
            <a:ext cx="4217985" cy="1838582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993B76E6-9642-4057-AF04-E552478967D6}"/>
              </a:ext>
            </a:extLst>
          </p:cNvPr>
          <p:cNvSpPr txBox="1"/>
          <p:nvPr/>
        </p:nvSpPr>
        <p:spPr>
          <a:xfrm>
            <a:off x="916050" y="1862567"/>
            <a:ext cx="3742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Choose one pathway to save</a:t>
            </a:r>
            <a:endParaRPr lang="zh-CN" altLang="en-US" sz="2400" dirty="0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A09BB9E8-C3A1-F6EE-D557-BD3A8166CDC4}"/>
              </a:ext>
            </a:extLst>
          </p:cNvPr>
          <p:cNvGrpSpPr/>
          <p:nvPr/>
        </p:nvGrpSpPr>
        <p:grpSpPr>
          <a:xfrm>
            <a:off x="916050" y="2989192"/>
            <a:ext cx="9126519" cy="621947"/>
            <a:chOff x="1142617" y="3866469"/>
            <a:chExt cx="9126519" cy="621947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0EEAFF98-F9FE-FD2F-1538-12FFBBFC21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67760" y="3900081"/>
              <a:ext cx="5201376" cy="409632"/>
            </a:xfrm>
            <a:prstGeom prst="rect">
              <a:avLst/>
            </a:prstGeom>
          </p:spPr>
        </p:pic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C3DF9B38-F0CE-4D5C-A624-643DCF920E09}"/>
                </a:ext>
              </a:extLst>
            </p:cNvPr>
            <p:cNvSpPr txBox="1"/>
            <p:nvPr/>
          </p:nvSpPr>
          <p:spPr>
            <a:xfrm>
              <a:off x="1142617" y="3918226"/>
              <a:ext cx="21602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Click the button</a:t>
              </a:r>
              <a:endParaRPr lang="zh-CN" altLang="en-US" sz="2400" dirty="0"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726E02FA-06D2-4435-AB83-4A873C064E1D}"/>
                </a:ext>
              </a:extLst>
            </p:cNvPr>
            <p:cNvGrpSpPr/>
            <p:nvPr/>
          </p:nvGrpSpPr>
          <p:grpSpPr>
            <a:xfrm>
              <a:off x="3159390" y="3866469"/>
              <a:ext cx="6909343" cy="621947"/>
              <a:chOff x="4773411" y="1450463"/>
              <a:chExt cx="5912670" cy="621947"/>
            </a:xfrm>
          </p:grpSpPr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id="{E8CB484A-016B-4F5B-AD76-4985C6F55127}"/>
                  </a:ext>
                </a:extLst>
              </p:cNvPr>
              <p:cNvSpPr/>
              <p:nvPr/>
            </p:nvSpPr>
            <p:spPr>
              <a:xfrm>
                <a:off x="10290874" y="1450463"/>
                <a:ext cx="395207" cy="480449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2" name="直接箭头连接符 21">
                <a:extLst>
                  <a:ext uri="{FF2B5EF4-FFF2-40B4-BE49-F238E27FC236}">
                    <a16:creationId xmlns:a16="http://schemas.microsoft.com/office/drawing/2014/main" id="{2E61C8CD-8C50-4EA5-973B-1411E481C2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83444" y="1741945"/>
                <a:ext cx="5207430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B31E1A60-8394-4BED-80F4-4496CEDCC408}"/>
                  </a:ext>
                </a:extLst>
              </p:cNvPr>
              <p:cNvSpPr txBox="1"/>
              <p:nvPr/>
            </p:nvSpPr>
            <p:spPr>
              <a:xfrm>
                <a:off x="4773411" y="1549190"/>
                <a:ext cx="15808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zh-CN" altLang="en-US" sz="2800" dirty="0"/>
              </a:p>
            </p:txBody>
          </p:sp>
        </p:grp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66809852-114E-0BF1-86D5-948184A34D97}"/>
              </a:ext>
            </a:extLst>
          </p:cNvPr>
          <p:cNvGrpSpPr/>
          <p:nvPr/>
        </p:nvGrpSpPr>
        <p:grpSpPr>
          <a:xfrm>
            <a:off x="599492" y="3538545"/>
            <a:ext cx="11476474" cy="1426308"/>
            <a:chOff x="1142617" y="5201570"/>
            <a:chExt cx="11476474" cy="1426308"/>
          </a:xfrm>
        </p:grpSpPr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C5184280-C7CF-4B14-88B2-7BDCE7E105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-670" b="36754"/>
            <a:stretch/>
          </p:blipFill>
          <p:spPr>
            <a:xfrm>
              <a:off x="5655320" y="5201570"/>
              <a:ext cx="6963771" cy="1426308"/>
            </a:xfrm>
            <a:prstGeom prst="rect">
              <a:avLst/>
            </a:prstGeom>
          </p:spPr>
        </p:pic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AF16B425-82B0-4E83-AE91-9F5708CE60E2}"/>
                </a:ext>
              </a:extLst>
            </p:cNvPr>
            <p:cNvSpPr txBox="1"/>
            <p:nvPr/>
          </p:nvSpPr>
          <p:spPr>
            <a:xfrm>
              <a:off x="1142617" y="5532034"/>
              <a:ext cx="630781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dirty="0"/>
                <a:t>Choose Linux platform</a:t>
              </a:r>
              <a:endParaRPr lang="zh-CN" altLang="en-US" sz="2400" dirty="0"/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989F1E4C-549E-9AE5-800A-FBC116B9528D}"/>
              </a:ext>
            </a:extLst>
          </p:cNvPr>
          <p:cNvSpPr txBox="1"/>
          <p:nvPr/>
        </p:nvSpPr>
        <p:spPr>
          <a:xfrm>
            <a:off x="656028" y="5798590"/>
            <a:ext cx="63078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Password: workshop2026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328896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自定义 1">
      <a:dk1>
        <a:sysClr val="windowText" lastClr="000000"/>
      </a:dk1>
      <a:lt1>
        <a:sysClr val="window" lastClr="FFFFFF"/>
      </a:lt1>
      <a:dk2>
        <a:srgbClr val="373545"/>
      </a:dk2>
      <a:lt2>
        <a:srgbClr val="00B0F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2547</TotalTime>
  <Words>396</Words>
  <Application>Microsoft Office PowerPoint</Application>
  <PresentationFormat>宽屏</PresentationFormat>
  <Paragraphs>50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等线</vt:lpstr>
      <vt:lpstr>Arial</vt:lpstr>
      <vt:lpstr>Calibri</vt:lpstr>
      <vt:lpstr>Calibri Light</vt:lpstr>
      <vt:lpstr>Helvetica</vt:lpstr>
      <vt:lpstr>Times New Roman</vt:lpstr>
      <vt:lpstr>Office 主题​​</vt:lpstr>
      <vt:lpstr>The basic use of Linux                        based on Ubuntu</vt:lpstr>
      <vt:lpstr>The account will be open until  8:00 PM (UTC+8), Jan. 31th ,2026</vt:lpstr>
      <vt:lpstr>WARNING!!!</vt:lpstr>
      <vt:lpstr>PowerPoint 演示文稿</vt:lpstr>
      <vt:lpstr>Some softwares used in SSH login</vt:lpstr>
      <vt:lpstr>Enter to remote workstation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Server Using Regulation</vt:lpstr>
      <vt:lpstr>LMSE服务器使用守则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2022workshop</dc:title>
  <dc:creator>张 景航</dc:creator>
  <cp:lastModifiedBy>景航 张</cp:lastModifiedBy>
  <cp:revision>18</cp:revision>
  <dcterms:created xsi:type="dcterms:W3CDTF">2022-01-06T05:57:34Z</dcterms:created>
  <dcterms:modified xsi:type="dcterms:W3CDTF">2026-01-12T01:41:33Z</dcterms:modified>
</cp:coreProperties>
</file>