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9"/>
  </p:notesMasterIdLst>
  <p:sldIdLst>
    <p:sldId id="256" r:id="rId3"/>
    <p:sldId id="257" r:id="rId4"/>
    <p:sldId id="258" r:id="rId5"/>
    <p:sldId id="259" r:id="rId6"/>
    <p:sldId id="260" r:id="rId7"/>
    <p:sldId id="261" r:id="rId8"/>
    <p:sldId id="267" r:id="rId9"/>
    <p:sldId id="264" r:id="rId10"/>
    <p:sldId id="268" r:id="rId11"/>
    <p:sldId id="269" r:id="rId12"/>
    <p:sldId id="270" r:id="rId13"/>
    <p:sldId id="262" r:id="rId14"/>
    <p:sldId id="263" r:id="rId15"/>
    <p:sldId id="265" r:id="rId16"/>
    <p:sldId id="266" r:id="rId17"/>
    <p:sldId id="271"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582" y="2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Hello everyone, and welcome to this presentation. Today, we'll explore how to practically apply Docker and Conda in scientific research, with a specific focus on their use in bioinformatics and Python pipelines.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Managing Conda environments is straightforward with these commands: `create` a new environment, `activate` it to work within it, `env list` to see what's available, and `env remove` to delete one when it's no longer needed.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Finally, Conda's package management commands allow you to `search` for packages, `install` them into your environment, `update` them to newer versions, and `remove` them when they're no longer required.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Let's start with the four core concepts of Docker. An 'Image' is your application's blueprint. A 'Container' is a running instance of that image. 'Volumes' provide persistent storage, and 'Port Mapping' allows you to access services from outside the container.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Managing Docker images involves three key operations: pulling them from a registry, listing what you have locally, and removing images you no longer need to conserve disk space.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Docker container lifecycle management involves a few key commands: `run` to start, `ps` to list, `stop` and `start` to control, and `rm` to delete when finished.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Volume mounting (-v) is essential for data persistence in bioinformatics. It links a folder on your local machine to the container, allowing you to easily access and save your valuable sequencing data and analysis results.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另一个常用功能是端口映射。当我们在容器内部运行一个Web服务，比如Jupyter Notebook时，默认情况下外部是无法访问的。通过`-p`参数，我们可以将容器的端口映射到宿主机，这样就可以在宿主机的浏览器中直接访问容器内的服务了。</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Now, let's turn to Conda. Conda is a powerful package and environment manager, perfect for bioinformatics where dependencies can be complex. Its key concepts are environments (isolated spaces), packages (software components), and channels (repositories).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dirty="0">
                <a:solidFill>
                  <a:srgbClr val="000000"/>
                </a:solidFill>
              </a:rPr>
              <a:t>A typical workflow combines Docker and Conda. First, pull a base Conda image. Then, create a </a:t>
            </a:r>
            <a:r>
              <a:rPr lang="en-US" sz="1400" b="0" i="0" u="none" strike="noStrike" dirty="0" err="1">
                <a:solidFill>
                  <a:srgbClr val="000000"/>
                </a:solidFill>
              </a:rPr>
              <a:t>Dockerfile</a:t>
            </a:r>
            <a:r>
              <a:rPr lang="en-US" sz="1400" b="0" i="0" u="none" strike="noStrike" dirty="0">
                <a:solidFill>
                  <a:srgbClr val="000000"/>
                </a:solidFill>
              </a:rPr>
              <a:t> to define your specific environment and install the necessary bioinformatics packages using Conda commands.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summarize, remember that Docker images define the environment and containers are where the execution happens. The flags `-v` and `-p` are essential for data and access. The ultimate goal is reproducible and portable research. Always follow best practices like consistent paths and non-root users.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默认主题">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5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6.sv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hyperlink" Target="https://repo.anaconda.com/miniconda/Miniconda3-latest-Linux-x86_64.sh" TargetMode="Externa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23.png"/><Relationship Id="rId7"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15.png"/><Relationship Id="rId7"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6.svg"/><Relationship Id="rId4" Type="http://schemas.openxmlformats.org/officeDocument/2006/relationships/image" Target="../media/image16.sv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9.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sv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0.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2159000"/>
            <a:ext cx="10160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400" b="1" i="0" u="none" strike="noStrike" dirty="0">
                <a:solidFill>
                  <a:srgbClr val="000000"/>
                </a:solidFill>
                <a:latin typeface="Noto Sans SC"/>
                <a:ea typeface="Noto Sans SC"/>
                <a:cs typeface="Noto Sans SC"/>
                <a:sym typeface="Noto Sans SC"/>
              </a:rPr>
              <a:t>Practical Guide to Docker &amp; Conda for Scientific Research</a:t>
            </a:r>
            <a:endParaRPr lang="en-US" sz="1100" dirty="0"/>
          </a:p>
        </p:txBody>
      </p:sp>
      <p:sp>
        <p:nvSpPr>
          <p:cNvPr id="4" name="AutoShape 4"/>
          <p:cNvSpPr/>
          <p:nvPr/>
        </p:nvSpPr>
        <p:spPr>
          <a:xfrm>
            <a:off x="1016000" y="3365500"/>
            <a:ext cx="10160000" cy="431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0" i="0" u="none" strike="noStrike">
                <a:solidFill>
                  <a:srgbClr val="00008B"/>
                </a:solidFill>
                <a:latin typeface="Noto Sans SC"/>
                <a:ea typeface="Noto Sans SC"/>
                <a:cs typeface="Noto Sans SC"/>
                <a:sym typeface="Noto Sans SC"/>
              </a:rPr>
              <a:t>Application in Bioinformatics &amp; Python Pipelines</a:t>
            </a:r>
            <a:endParaRPr lang="en-US" sz="1100"/>
          </a:p>
        </p:txBody>
      </p:sp>
      <p:sp>
        <p:nvSpPr>
          <p:cNvPr id="5" name="AutoShape 5"/>
          <p:cNvSpPr/>
          <p:nvPr/>
        </p:nvSpPr>
        <p:spPr>
          <a:xfrm>
            <a:off x="2286000" y="4064000"/>
            <a:ext cx="7620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dirty="0"/>
              <a:t>Zhang </a:t>
            </a:r>
            <a:r>
              <a:rPr lang="en-US" sz="2400" dirty="0" err="1"/>
              <a:t>Jinghang</a:t>
            </a:r>
            <a:endParaRPr lang="en-US" sz="2400" dirty="0"/>
          </a:p>
        </p:txBody>
      </p:sp>
      <p:pic>
        <p:nvPicPr>
          <p:cNvPr id="6" name="Picture 2" descr="ubuntu图册_360百科">
            <a:extLst>
              <a:ext uri="{FF2B5EF4-FFF2-40B4-BE49-F238E27FC236}">
                <a16:creationId xmlns:a16="http://schemas.microsoft.com/office/drawing/2014/main" id="{F91B139B-C97D-F931-F474-FCFBF445B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83" y="4064000"/>
            <a:ext cx="4429105" cy="31310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ep-by-Step Guide to Install and Configure a Private Docker Registry ...">
            <a:extLst>
              <a:ext uri="{FF2B5EF4-FFF2-40B4-BE49-F238E27FC236}">
                <a16:creationId xmlns:a16="http://schemas.microsoft.com/office/drawing/2014/main" id="{7FE71D01-9C01-034D-D56F-10D233E30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497" y="4453016"/>
            <a:ext cx="4107985" cy="2216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da使用指南 - 知乎">
            <a:extLst>
              <a:ext uri="{FF2B5EF4-FFF2-40B4-BE49-F238E27FC236}">
                <a16:creationId xmlns:a16="http://schemas.microsoft.com/office/drawing/2014/main" id="{3AE7A18D-8ED3-3585-1065-4AD4A6D86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115" y="4312817"/>
            <a:ext cx="4235950" cy="2200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1C8786BC-70D3-32A6-65C0-7F1A8EDAE292}"/>
              </a:ext>
            </a:extLst>
          </p:cNvPr>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D1B2A"/>
                </a:solidFill>
                <a:latin typeface="Poppins"/>
                <a:ea typeface="Poppins"/>
                <a:cs typeface="Poppins"/>
                <a:sym typeface="Poppins"/>
              </a:rPr>
              <a:t>Conda vs Docker: Key Differences</a:t>
            </a:r>
            <a:endParaRPr lang="en-US" sz="1100"/>
          </a:p>
        </p:txBody>
      </p:sp>
      <p:cxnSp>
        <p:nvCxnSpPr>
          <p:cNvPr id="3" name="Connector 3">
            <a:extLst>
              <a:ext uri="{FF2B5EF4-FFF2-40B4-BE49-F238E27FC236}">
                <a16:creationId xmlns:a16="http://schemas.microsoft.com/office/drawing/2014/main" id="{FCD078CE-B92A-BF8C-DCFA-A11C0ECD476A}"/>
              </a:ext>
            </a:extLst>
          </p:cNvPr>
          <p:cNvCxnSpPr/>
          <p:nvPr/>
        </p:nvCxnSpPr>
        <p:spPr>
          <a:xfrm rot="-4092">
            <a:off x="762004" y="1162050"/>
            <a:ext cx="10668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graphicFrame>
        <p:nvGraphicFramePr>
          <p:cNvPr id="4" name="Table 4">
            <a:extLst>
              <a:ext uri="{FF2B5EF4-FFF2-40B4-BE49-F238E27FC236}">
                <a16:creationId xmlns:a16="http://schemas.microsoft.com/office/drawing/2014/main" id="{2DF77898-88E5-9E7A-3F1E-B1ACADA2CEB9}"/>
              </a:ext>
            </a:extLst>
          </p:cNvPr>
          <p:cNvGraphicFramePr>
            <a:graphicFrameLocks noGrp="1"/>
          </p:cNvGraphicFramePr>
          <p:nvPr/>
        </p:nvGraphicFramePr>
        <p:xfrm>
          <a:off x="762000" y="1524000"/>
          <a:ext cx="10668000" cy="4673600"/>
        </p:xfrm>
        <a:graphic>
          <a:graphicData uri="http://schemas.openxmlformats.org/drawingml/2006/table">
            <a:tbl>
              <a:tblPr>
                <a:effectLst/>
              </a:tblPr>
              <a:tblGrid>
                <a:gridCol w="2540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609600">
                <a:tc>
                  <a:txBody>
                    <a:bodyPr/>
                    <a:lstStyle/>
                    <a:p>
                      <a:pPr indent="0" algn="ctr">
                        <a:lnSpc>
                          <a:spcPct val="100000"/>
                        </a:lnSpc>
                        <a:defRPr/>
                      </a:pPr>
                      <a:r>
                        <a:rPr lang="en-US" sz="1600" b="1" i="0" u="none" strike="noStrike">
                          <a:solidFill>
                            <a:srgbClr val="FFFFFF"/>
                          </a:solidFill>
                          <a:latin typeface="Poppins"/>
                          <a:ea typeface="Poppins"/>
                          <a:cs typeface="Poppins"/>
                          <a:sym typeface="Poppins"/>
                        </a:rPr>
                        <a:t>Dimension</a:t>
                      </a:r>
                      <a:endParaRPr lang="en-US" sz="1100"/>
                    </a:p>
                  </a:txBody>
                  <a:tcPr marL="101600" marR="101600" marT="101600" marB="101600" anchor="ctr">
                    <a:lnL>
                      <a:noFill/>
                    </a:lnL>
                    <a:lnR>
                      <a:noFill/>
                    </a:lnR>
                    <a:lnT>
                      <a:noFill/>
                    </a:lnT>
                    <a:lnB>
                      <a:noFill/>
                    </a:lnB>
                    <a:solidFill>
                      <a:srgbClr val="0D1B2A">
                        <a:alpha val="100000"/>
                      </a:srgbClr>
                    </a:solidFill>
                  </a:tcPr>
                </a:tc>
                <a:tc>
                  <a:txBody>
                    <a:bodyPr/>
                    <a:lstStyle/>
                    <a:p>
                      <a:pPr indent="0" algn="ctr">
                        <a:lnSpc>
                          <a:spcPct val="100000"/>
                        </a:lnSpc>
                        <a:defRPr/>
                      </a:pPr>
                      <a:r>
                        <a:rPr lang="en-US" sz="1600" b="1" i="0" u="none" strike="noStrike">
                          <a:solidFill>
                            <a:srgbClr val="FFFFFF"/>
                          </a:solidFill>
                          <a:latin typeface="Poppins"/>
                          <a:ea typeface="Poppins"/>
                          <a:cs typeface="Poppins"/>
                          <a:sym typeface="Poppins"/>
                        </a:rPr>
                        <a:t>Conda</a:t>
                      </a:r>
                      <a:endParaRPr lang="en-US" sz="1100"/>
                    </a:p>
                  </a:txBody>
                  <a:tcPr marL="101600" marR="101600" marT="101600" marB="101600" anchor="ctr">
                    <a:lnL>
                      <a:noFill/>
                    </a:lnL>
                    <a:lnR>
                      <a:noFill/>
                    </a:lnR>
                    <a:lnT>
                      <a:noFill/>
                    </a:lnT>
                    <a:lnB>
                      <a:noFill/>
                    </a:lnB>
                    <a:solidFill>
                      <a:srgbClr val="0D1B2A">
                        <a:alpha val="100000"/>
                      </a:srgbClr>
                    </a:solidFill>
                  </a:tcPr>
                </a:tc>
                <a:tc>
                  <a:txBody>
                    <a:bodyPr/>
                    <a:lstStyle/>
                    <a:p>
                      <a:pPr indent="0" algn="ctr">
                        <a:lnSpc>
                          <a:spcPct val="100000"/>
                        </a:lnSpc>
                        <a:defRPr/>
                      </a:pPr>
                      <a:r>
                        <a:rPr lang="en-US" sz="1600" b="1" i="0" u="none" strike="noStrike">
                          <a:solidFill>
                            <a:srgbClr val="FFFFFF"/>
                          </a:solidFill>
                          <a:latin typeface="Poppins"/>
                          <a:ea typeface="Poppins"/>
                          <a:cs typeface="Poppins"/>
                          <a:sym typeface="Poppins"/>
                        </a:rPr>
                        <a:t>Docker</a:t>
                      </a:r>
                      <a:endParaRPr lang="en-US" sz="1100"/>
                    </a:p>
                  </a:txBody>
                  <a:tcPr marL="101600" marR="101600" marT="101600" marB="101600" anchor="ctr">
                    <a:lnL>
                      <a:noFill/>
                    </a:lnL>
                    <a:lnR>
                      <a:noFill/>
                    </a:lnR>
                    <a:lnT>
                      <a:noFill/>
                    </a:lnT>
                    <a:lnB>
                      <a:noFill/>
                    </a:lnB>
                    <a:solidFill>
                      <a:srgbClr val="0D1B2A">
                        <a:alpha val="100000"/>
                      </a:srgbClr>
                    </a:solidFill>
                  </a:tcPr>
                </a:tc>
                <a:extLst>
                  <a:ext uri="{0D108BD9-81ED-4DB2-BD59-A6C34878D82A}">
                    <a16:rowId xmlns:a16="http://schemas.microsoft.com/office/drawing/2014/main" val="10000"/>
                  </a:ext>
                </a:extLst>
              </a:tr>
              <a:tr h="812800">
                <a:tc>
                  <a:txBody>
                    <a:bodyPr/>
                    <a:lstStyle/>
                    <a:p>
                      <a:pPr indent="0" algn="ctr">
                        <a:lnSpc>
                          <a:spcPct val="100000"/>
                        </a:lnSpc>
                        <a:defRPr/>
                      </a:pPr>
                      <a:r>
                        <a:rPr lang="en-US" sz="1400" b="1" i="0" u="none" strike="noStrike">
                          <a:solidFill>
                            <a:srgbClr val="0D1B2A"/>
                          </a:solidFill>
                          <a:latin typeface="Poppins"/>
                          <a:ea typeface="Poppins"/>
                          <a:cs typeface="Poppins"/>
                          <a:sym typeface="Poppins"/>
                        </a:rPr>
                        <a:t>Isolation Level</a:t>
                      </a:r>
                      <a:endParaRPr lang="en-US" sz="1100"/>
                    </a:p>
                  </a:txBody>
                  <a:tcPr marL="203200" marR="101600" marT="101600" marB="101600" anchor="ctr">
                    <a:lnL>
                      <a:noFill/>
                    </a:lnL>
                    <a:lnR>
                      <a:noFill/>
                    </a:lnR>
                    <a:lnT>
                      <a:noFill/>
                    </a:lnT>
                    <a:lnB w="12700" cap="flat" cmpd="sng" algn="ctr">
                      <a:solidFill>
                        <a:srgbClr val="E5E7EB"/>
                      </a:solidFill>
                      <a:prstDash val="solid"/>
                      <a:round/>
                      <a:headEnd type="none" w="med" len="med"/>
                      <a:tailEnd type="none" w="med" len="med"/>
                    </a:lnB>
                    <a:solidFill>
                      <a:srgbClr val="F9FAFB">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Lightweight isolation, shares OS kernel.</a:t>
                      </a:r>
                      <a:endParaRPr lang="en-US" sz="1100"/>
                    </a:p>
                  </a:txBody>
                  <a:tcPr marL="203200" marR="203200" marT="101600" marB="101600" anchor="ctr">
                    <a:lnL>
                      <a:noFill/>
                    </a:lnL>
                    <a:lnR>
                      <a:noFill/>
                    </a:lnR>
                    <a:lnT>
                      <a:noFill/>
                    </a:lnT>
                    <a:lnB w="12700" cap="flat" cmpd="sng" algn="ctr">
                      <a:solidFill>
                        <a:srgbClr val="E5E7EB"/>
                      </a:solidFill>
                      <a:prstDash val="solid"/>
                      <a:round/>
                      <a:headEnd type="none" w="med" len="med"/>
                      <a:tailEnd type="none" w="med" len="med"/>
                    </a:lnB>
                    <a:solidFill>
                      <a:srgbClr val="F9FAFB">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Strong isolation, independent filesystem and network.</a:t>
                      </a:r>
                      <a:endParaRPr lang="en-US" sz="1100"/>
                    </a:p>
                  </a:txBody>
                  <a:tcPr marL="203200" marR="203200" marT="101600" marB="101600" anchor="ctr">
                    <a:lnL>
                      <a:noFill/>
                    </a:lnL>
                    <a:lnR>
                      <a:noFill/>
                    </a:lnR>
                    <a:lnT>
                      <a:noFill/>
                    </a:lnT>
                    <a:lnB w="12700" cap="flat" cmpd="sng" algn="ctr">
                      <a:solidFill>
                        <a:srgbClr val="E5E7EB"/>
                      </a:solidFill>
                      <a:prstDash val="solid"/>
                      <a:round/>
                      <a:headEnd type="none" w="med" len="med"/>
                      <a:tailEnd type="none" w="med" len="med"/>
                    </a:lnB>
                    <a:solidFill>
                      <a:srgbClr val="F9FAFB">
                        <a:alpha val="100000"/>
                      </a:srgbClr>
                    </a:solidFill>
                  </a:tcPr>
                </a:tc>
                <a:extLst>
                  <a:ext uri="{0D108BD9-81ED-4DB2-BD59-A6C34878D82A}">
                    <a16:rowId xmlns:a16="http://schemas.microsoft.com/office/drawing/2014/main" val="10001"/>
                  </a:ext>
                </a:extLst>
              </a:tr>
              <a:tr h="812800">
                <a:tc>
                  <a:txBody>
                    <a:bodyPr/>
                    <a:lstStyle/>
                    <a:p>
                      <a:pPr indent="0" algn="ctr">
                        <a:lnSpc>
                          <a:spcPct val="100000"/>
                        </a:lnSpc>
                        <a:defRPr/>
                      </a:pPr>
                      <a:r>
                        <a:rPr lang="en-US" sz="1400" b="1" i="0" u="none" strike="noStrike">
                          <a:solidFill>
                            <a:srgbClr val="0D1B2A"/>
                          </a:solidFill>
                          <a:latin typeface="Poppins"/>
                          <a:ea typeface="Poppins"/>
                          <a:cs typeface="Poppins"/>
                          <a:sym typeface="Poppins"/>
                        </a:rPr>
                        <a:t>Dependency Scope</a:t>
                      </a:r>
                      <a:endParaRPr lang="en-US" sz="1100"/>
                    </a:p>
                  </a:txBody>
                  <a:tcPr marL="203200" marR="1016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Manages Python packages and some C libraries.</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Manages all dependencies, including OS libraries and tools.</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alpha val="100000"/>
                      </a:srgbClr>
                    </a:solidFill>
                  </a:tcPr>
                </a:tc>
                <a:extLst>
                  <a:ext uri="{0D108BD9-81ED-4DB2-BD59-A6C34878D82A}">
                    <a16:rowId xmlns:a16="http://schemas.microsoft.com/office/drawing/2014/main" val="10002"/>
                  </a:ext>
                </a:extLst>
              </a:tr>
              <a:tr h="812800">
                <a:tc>
                  <a:txBody>
                    <a:bodyPr/>
                    <a:lstStyle/>
                    <a:p>
                      <a:pPr indent="0" algn="ctr">
                        <a:lnSpc>
                          <a:spcPct val="100000"/>
                        </a:lnSpc>
                        <a:defRPr/>
                      </a:pPr>
                      <a:r>
                        <a:rPr lang="en-US" sz="1400" b="1" i="0" u="none" strike="noStrike">
                          <a:solidFill>
                            <a:srgbClr val="0D1B2A"/>
                          </a:solidFill>
                          <a:latin typeface="Poppins"/>
                          <a:ea typeface="Poppins"/>
                          <a:cs typeface="Poppins"/>
                          <a:sym typeface="Poppins"/>
                        </a:rPr>
                        <a:t>Portability</a:t>
                      </a:r>
                      <a:endParaRPr lang="en-US" sz="1100"/>
                    </a:p>
                  </a:txBody>
                  <a:tcPr marL="203200" marR="1016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9FAFB">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Dependent on host OS and Conda installation.</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9FAFB">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Highly portable, runs on any Docker-supported OS.</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9FAFB">
                        <a:alpha val="100000"/>
                      </a:srgbClr>
                    </a:solidFill>
                  </a:tcPr>
                </a:tc>
                <a:extLst>
                  <a:ext uri="{0D108BD9-81ED-4DB2-BD59-A6C34878D82A}">
                    <a16:rowId xmlns:a16="http://schemas.microsoft.com/office/drawing/2014/main" val="10003"/>
                  </a:ext>
                </a:extLst>
              </a:tr>
              <a:tr h="812800">
                <a:tc>
                  <a:txBody>
                    <a:bodyPr/>
                    <a:lstStyle/>
                    <a:p>
                      <a:pPr indent="0" algn="ctr">
                        <a:lnSpc>
                          <a:spcPct val="100000"/>
                        </a:lnSpc>
                        <a:defRPr/>
                      </a:pPr>
                      <a:r>
                        <a:rPr lang="en-US" sz="1400" b="1" i="0" u="none" strike="noStrike">
                          <a:solidFill>
                            <a:srgbClr val="0D1B2A"/>
                          </a:solidFill>
                          <a:latin typeface="Poppins"/>
                          <a:ea typeface="Poppins"/>
                          <a:cs typeface="Poppins"/>
                          <a:sym typeface="Poppins"/>
                        </a:rPr>
                        <a:t>Resource Footprint</a:t>
                      </a:r>
                      <a:endParaRPr lang="en-US" sz="1100"/>
                    </a:p>
                  </a:txBody>
                  <a:tcPr marL="203200" marR="1016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Lightweight.</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Heavier, due to container layers.</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w="12700" cap="flat" cmpd="sng" algn="ctr">
                      <a:solidFill>
                        <a:srgbClr val="E5E7EB"/>
                      </a:solidFill>
                      <a:prstDash val="solid"/>
                      <a:round/>
                      <a:headEnd type="none" w="med" len="med"/>
                      <a:tailEnd type="none" w="med" len="med"/>
                    </a:lnB>
                    <a:solidFill>
                      <a:srgbClr val="FFFFFF">
                        <a:alpha val="100000"/>
                      </a:srgbClr>
                    </a:solidFill>
                  </a:tcPr>
                </a:tc>
                <a:extLst>
                  <a:ext uri="{0D108BD9-81ED-4DB2-BD59-A6C34878D82A}">
                    <a16:rowId xmlns:a16="http://schemas.microsoft.com/office/drawing/2014/main" val="10004"/>
                  </a:ext>
                </a:extLst>
              </a:tr>
              <a:tr h="812800">
                <a:tc>
                  <a:txBody>
                    <a:bodyPr/>
                    <a:lstStyle/>
                    <a:p>
                      <a:pPr indent="0" algn="ctr">
                        <a:lnSpc>
                          <a:spcPct val="100000"/>
                        </a:lnSpc>
                        <a:defRPr/>
                      </a:pPr>
                      <a:r>
                        <a:rPr lang="en-US" sz="1400" b="1" i="0" u="none" strike="noStrike">
                          <a:solidFill>
                            <a:srgbClr val="0D1B2A"/>
                          </a:solidFill>
                          <a:latin typeface="Poppins"/>
                          <a:ea typeface="Poppins"/>
                          <a:cs typeface="Poppins"/>
                          <a:sym typeface="Poppins"/>
                        </a:rPr>
                        <a:t>Primary Use Case</a:t>
                      </a:r>
                      <a:endParaRPr lang="en-US" sz="1100"/>
                    </a:p>
                  </a:txBody>
                  <a:tcPr marL="203200" marR="101600" marT="101600" marB="101600" anchor="ctr">
                    <a:lnL>
                      <a:noFill/>
                    </a:lnL>
                    <a:lnR>
                      <a:noFill/>
                    </a:lnR>
                    <a:lnT w="12700" cap="flat" cmpd="sng" algn="ctr">
                      <a:solidFill>
                        <a:srgbClr val="E5E7EB"/>
                      </a:solidFill>
                      <a:prstDash val="solid"/>
                      <a:round/>
                      <a:headEnd type="none" w="med" len="med"/>
                      <a:tailEnd type="none" w="med" len="med"/>
                    </a:lnT>
                    <a:lnB>
                      <a:noFill/>
                    </a:lnB>
                    <a:solidFill>
                      <a:srgbClr val="F9FAFB">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Development and local environment management.</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a:noFill/>
                    </a:lnB>
                    <a:solidFill>
                      <a:srgbClr val="F9FAFB">
                        <a:alpha val="100000"/>
                      </a:srgbClr>
                    </a:solidFill>
                  </a:tcPr>
                </a:tc>
                <a:tc>
                  <a:txBody>
                    <a:bodyPr/>
                    <a:lstStyle/>
                    <a:p>
                      <a:pPr indent="0" algn="ctr">
                        <a:lnSpc>
                          <a:spcPct val="100000"/>
                        </a:lnSpc>
                        <a:defRPr/>
                      </a:pPr>
                      <a:r>
                        <a:rPr lang="en-US" sz="1400" b="0" i="0" u="none" strike="noStrike">
                          <a:solidFill>
                            <a:srgbClr val="374151"/>
                          </a:solidFill>
                          <a:latin typeface="Poppins"/>
                          <a:ea typeface="Poppins"/>
                          <a:cs typeface="Poppins"/>
                          <a:sym typeface="Poppins"/>
                        </a:rPr>
                        <a:t>Deployment and ensuring consistency across environments.</a:t>
                      </a:r>
                      <a:endParaRPr lang="en-US" sz="1100"/>
                    </a:p>
                  </a:txBody>
                  <a:tcPr marL="203200" marR="203200" marT="101600" marB="101600" anchor="ctr">
                    <a:lnL>
                      <a:noFill/>
                    </a:lnL>
                    <a:lnR>
                      <a:noFill/>
                    </a:lnR>
                    <a:lnT w="12700" cap="flat" cmpd="sng" algn="ctr">
                      <a:solidFill>
                        <a:srgbClr val="E5E7EB"/>
                      </a:solidFill>
                      <a:prstDash val="solid"/>
                      <a:round/>
                      <a:headEnd type="none" w="med" len="med"/>
                      <a:tailEnd type="none" w="med" len="med"/>
                    </a:lnT>
                    <a:lnB>
                      <a:noFill/>
                    </a:lnB>
                    <a:solidFill>
                      <a:srgbClr val="F9FAFB">
                        <a:alpha val="10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176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33E2D-95C3-9A42-87BA-1C09E99D0CF2}"/>
            </a:ext>
          </a:extLst>
        </p:cNvPr>
        <p:cNvGrpSpPr/>
        <p:nvPr/>
      </p:nvGrpSpPr>
      <p:grpSpPr>
        <a:xfrm>
          <a:off x="0" y="0"/>
          <a:ext cx="0" cy="0"/>
          <a:chOff x="0" y="0"/>
          <a:chExt cx="0" cy="0"/>
        </a:xfrm>
      </p:grpSpPr>
      <p:sp>
        <p:nvSpPr>
          <p:cNvPr id="5" name="AutoShape 2">
            <a:extLst>
              <a:ext uri="{FF2B5EF4-FFF2-40B4-BE49-F238E27FC236}">
                <a16:creationId xmlns:a16="http://schemas.microsoft.com/office/drawing/2014/main" id="{5B46CB5C-5A37-0D2A-33BF-006ACB515848}"/>
              </a:ext>
            </a:extLst>
          </p:cNvPr>
          <p:cNvSpPr/>
          <p:nvPr/>
        </p:nvSpPr>
        <p:spPr>
          <a:xfrm>
            <a:off x="762000" y="508000"/>
            <a:ext cx="8890000" cy="558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D1B2A"/>
                </a:solidFill>
                <a:latin typeface="Poppins"/>
                <a:ea typeface="Poppins"/>
                <a:cs typeface="Poppins"/>
                <a:sym typeface="Poppins"/>
              </a:rPr>
              <a:t>Why Use Conda with Docker?</a:t>
            </a:r>
            <a:endParaRPr lang="en-US" sz="1100"/>
          </a:p>
        </p:txBody>
      </p:sp>
      <p:cxnSp>
        <p:nvCxnSpPr>
          <p:cNvPr id="6" name="Connector 3">
            <a:extLst>
              <a:ext uri="{FF2B5EF4-FFF2-40B4-BE49-F238E27FC236}">
                <a16:creationId xmlns:a16="http://schemas.microsoft.com/office/drawing/2014/main" id="{7405F2DF-4308-F037-8298-3A4681CEA990}"/>
              </a:ext>
            </a:extLst>
          </p:cNvPr>
          <p:cNvCxnSpPr/>
          <p:nvPr/>
        </p:nvCxnSpPr>
        <p:spPr>
          <a:xfrm rot="-4092">
            <a:off x="762004" y="1263650"/>
            <a:ext cx="10668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7" name="AutoShape 4">
            <a:extLst>
              <a:ext uri="{FF2B5EF4-FFF2-40B4-BE49-F238E27FC236}">
                <a16:creationId xmlns:a16="http://schemas.microsoft.com/office/drawing/2014/main" id="{6BC85C82-4EDC-73C4-356F-2CF6BA73742D}"/>
              </a:ext>
            </a:extLst>
          </p:cNvPr>
          <p:cNvSpPr/>
          <p:nvPr/>
        </p:nvSpPr>
        <p:spPr>
          <a:xfrm>
            <a:off x="762000" y="1651000"/>
            <a:ext cx="3302000" cy="3556000"/>
          </a:xfrm>
          <a:prstGeom prst="roundRect">
            <a:avLst>
              <a:gd name="adj" fmla="val 3076"/>
            </a:avLst>
          </a:prstGeom>
          <a:solidFill>
            <a:srgbClr val="FFFFFF">
              <a:alpha val="100000"/>
            </a:srgbClr>
          </a:solidFill>
          <a:ln w="12700" cap="flat" cmpd="sng">
            <a:solidFill>
              <a:srgbClr val="E5E7EB">
                <a:alpha val="100000"/>
              </a:srgbClr>
            </a:solidFill>
            <a:prstDash val="solid"/>
            <a:round/>
          </a:ln>
          <a:effectLst>
            <a:outerShdw blurRad="127000" dist="63500" dir="5400000" algn="tl" rotWithShape="0">
              <a:srgbClr val="000000">
                <a:alpha val="5000"/>
              </a:srgbClr>
            </a:outerShdw>
          </a:effectLst>
        </p:spPr>
        <p:txBody>
          <a:bodyPr vert="horz" wrap="square" lIns="63500" tIns="63500" rIns="63500" bIns="63500" rtlCol="0" anchor="ctr"/>
          <a:lstStyle/>
          <a:p>
            <a:pPr algn="ctr">
              <a:defRPr/>
            </a:pPr>
            <a:endParaRPr/>
          </a:p>
        </p:txBody>
      </p:sp>
      <p:pic>
        <p:nvPicPr>
          <p:cNvPr id="8" name="Picture 5">
            <a:extLst>
              <a:ext uri="{FF2B5EF4-FFF2-40B4-BE49-F238E27FC236}">
                <a16:creationId xmlns:a16="http://schemas.microsoft.com/office/drawing/2014/main" id="{CC72A26B-C225-BAF2-31B0-D6CC2A37F4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905000"/>
            <a:ext cx="406400" cy="406400"/>
          </a:xfrm>
          <a:prstGeom prst="rect">
            <a:avLst/>
          </a:prstGeom>
        </p:spPr>
      </p:pic>
      <p:sp>
        <p:nvSpPr>
          <p:cNvPr id="9" name="AutoShape 6">
            <a:extLst>
              <a:ext uri="{FF2B5EF4-FFF2-40B4-BE49-F238E27FC236}">
                <a16:creationId xmlns:a16="http://schemas.microsoft.com/office/drawing/2014/main" id="{8CB20611-00A7-84DA-1459-66F3E4094FA6}"/>
              </a:ext>
            </a:extLst>
          </p:cNvPr>
          <p:cNvSpPr/>
          <p:nvPr/>
        </p:nvSpPr>
        <p:spPr>
          <a:xfrm>
            <a:off x="1016000" y="24384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1B2A"/>
                </a:solidFill>
                <a:latin typeface="Poppins"/>
                <a:ea typeface="Poppins"/>
                <a:cs typeface="Poppins"/>
                <a:sym typeface="Poppins"/>
              </a:rPr>
              <a:t>Fine-grained Dependency Management</a:t>
            </a:r>
            <a:endParaRPr lang="en-US" sz="1100"/>
          </a:p>
        </p:txBody>
      </p:sp>
      <p:sp>
        <p:nvSpPr>
          <p:cNvPr id="10" name="AutoShape 7">
            <a:extLst>
              <a:ext uri="{FF2B5EF4-FFF2-40B4-BE49-F238E27FC236}">
                <a16:creationId xmlns:a16="http://schemas.microsoft.com/office/drawing/2014/main" id="{E5B426F3-7ED2-55A4-CBE0-485E6A8CC762}"/>
              </a:ext>
            </a:extLst>
          </p:cNvPr>
          <p:cNvSpPr/>
          <p:nvPr/>
        </p:nvSpPr>
        <p:spPr>
          <a:xfrm>
            <a:off x="1016000" y="2870200"/>
            <a:ext cx="2794000" cy="1524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Poppins"/>
                <a:ea typeface="Poppins"/>
                <a:cs typeface="Poppins"/>
                <a:sym typeface="Poppins"/>
              </a:rPr>
              <a:t>Conda excels at resolving complex Python package dependencies, ensuring exact versions are installed, even within a container.</a:t>
            </a:r>
            <a:endParaRPr lang="en-US" sz="1100"/>
          </a:p>
        </p:txBody>
      </p:sp>
      <p:sp>
        <p:nvSpPr>
          <p:cNvPr id="11" name="AutoShape 8">
            <a:extLst>
              <a:ext uri="{FF2B5EF4-FFF2-40B4-BE49-F238E27FC236}">
                <a16:creationId xmlns:a16="http://schemas.microsoft.com/office/drawing/2014/main" id="{DC2F6AD7-9CEE-EE70-5C06-7149F234FE42}"/>
              </a:ext>
            </a:extLst>
          </p:cNvPr>
          <p:cNvSpPr/>
          <p:nvPr/>
        </p:nvSpPr>
        <p:spPr>
          <a:xfrm>
            <a:off x="4445000" y="1651000"/>
            <a:ext cx="3302000" cy="3556000"/>
          </a:xfrm>
          <a:prstGeom prst="roundRect">
            <a:avLst>
              <a:gd name="adj" fmla="val 3076"/>
            </a:avLst>
          </a:prstGeom>
          <a:solidFill>
            <a:srgbClr val="FFFFFF">
              <a:alpha val="100000"/>
            </a:srgbClr>
          </a:solidFill>
          <a:ln w="12700" cap="flat" cmpd="sng">
            <a:solidFill>
              <a:srgbClr val="E5E7EB">
                <a:alpha val="100000"/>
              </a:srgbClr>
            </a:solidFill>
            <a:prstDash val="solid"/>
            <a:round/>
          </a:ln>
          <a:effectLst>
            <a:outerShdw blurRad="127000" dist="63500" dir="5400000" algn="tl" rotWithShape="0">
              <a:srgbClr val="000000">
                <a:alpha val="5000"/>
              </a:srgbClr>
            </a:outerShdw>
          </a:effectLst>
        </p:spPr>
        <p:txBody>
          <a:bodyPr vert="horz" wrap="square" lIns="63500" tIns="63500" rIns="63500" bIns="63500" rtlCol="0" anchor="ctr"/>
          <a:lstStyle/>
          <a:p>
            <a:pPr algn="ctr">
              <a:defRPr/>
            </a:pPr>
            <a:endParaRPr/>
          </a:p>
        </p:txBody>
      </p:sp>
      <p:pic>
        <p:nvPicPr>
          <p:cNvPr id="12" name="Picture 9">
            <a:extLst>
              <a:ext uri="{FF2B5EF4-FFF2-40B4-BE49-F238E27FC236}">
                <a16:creationId xmlns:a16="http://schemas.microsoft.com/office/drawing/2014/main" id="{0ECE3920-3546-E055-64DA-C71836E931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000" y="1905000"/>
            <a:ext cx="406400" cy="406400"/>
          </a:xfrm>
          <a:prstGeom prst="rect">
            <a:avLst/>
          </a:prstGeom>
        </p:spPr>
      </p:pic>
      <p:sp>
        <p:nvSpPr>
          <p:cNvPr id="13" name="AutoShape 10">
            <a:extLst>
              <a:ext uri="{FF2B5EF4-FFF2-40B4-BE49-F238E27FC236}">
                <a16:creationId xmlns:a16="http://schemas.microsoft.com/office/drawing/2014/main" id="{CF7BEA04-6D29-3AD5-2DA2-7C68EA5DF44D}"/>
              </a:ext>
            </a:extLst>
          </p:cNvPr>
          <p:cNvSpPr/>
          <p:nvPr/>
        </p:nvSpPr>
        <p:spPr>
          <a:xfrm>
            <a:off x="4699000" y="24384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1B2A"/>
                </a:solidFill>
                <a:latin typeface="Poppins"/>
                <a:ea typeface="Poppins"/>
                <a:cs typeface="Poppins"/>
                <a:sym typeface="Poppins"/>
              </a:rPr>
              <a:t>Environment Isolation</a:t>
            </a:r>
            <a:endParaRPr lang="en-US" sz="1100"/>
          </a:p>
        </p:txBody>
      </p:sp>
      <p:sp>
        <p:nvSpPr>
          <p:cNvPr id="14" name="AutoShape 11">
            <a:extLst>
              <a:ext uri="{FF2B5EF4-FFF2-40B4-BE49-F238E27FC236}">
                <a16:creationId xmlns:a16="http://schemas.microsoft.com/office/drawing/2014/main" id="{573CBA44-3672-269E-085C-9C01C8ACF00A}"/>
              </a:ext>
            </a:extLst>
          </p:cNvPr>
          <p:cNvSpPr/>
          <p:nvPr/>
        </p:nvSpPr>
        <p:spPr>
          <a:xfrm>
            <a:off x="4699000" y="2870200"/>
            <a:ext cx="2794000" cy="1524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Poppins"/>
                <a:ea typeface="Poppins"/>
                <a:cs typeface="Poppins"/>
                <a:sym typeface="Poppins"/>
              </a:rPr>
              <a:t>Run multiple Conda environments inside one Docker container, enabling side-by-side applications without conflicts.</a:t>
            </a:r>
            <a:endParaRPr lang="en-US" sz="1100"/>
          </a:p>
        </p:txBody>
      </p:sp>
      <p:sp>
        <p:nvSpPr>
          <p:cNvPr id="15" name="AutoShape 12">
            <a:extLst>
              <a:ext uri="{FF2B5EF4-FFF2-40B4-BE49-F238E27FC236}">
                <a16:creationId xmlns:a16="http://schemas.microsoft.com/office/drawing/2014/main" id="{ABDDB728-0EDA-67F8-CA54-2FFFFCAEA711}"/>
              </a:ext>
            </a:extLst>
          </p:cNvPr>
          <p:cNvSpPr/>
          <p:nvPr/>
        </p:nvSpPr>
        <p:spPr>
          <a:xfrm>
            <a:off x="8128000" y="1651000"/>
            <a:ext cx="3302000" cy="3556000"/>
          </a:xfrm>
          <a:prstGeom prst="roundRect">
            <a:avLst>
              <a:gd name="adj" fmla="val 3076"/>
            </a:avLst>
          </a:prstGeom>
          <a:solidFill>
            <a:srgbClr val="FFFFFF">
              <a:alpha val="100000"/>
            </a:srgbClr>
          </a:solidFill>
          <a:ln w="12700" cap="flat" cmpd="sng">
            <a:solidFill>
              <a:srgbClr val="E5E7EB">
                <a:alpha val="100000"/>
              </a:srgbClr>
            </a:solidFill>
            <a:prstDash val="solid"/>
            <a:round/>
          </a:ln>
          <a:effectLst>
            <a:outerShdw blurRad="127000" dist="63500" dir="5400000" algn="tl" rotWithShape="0">
              <a:srgbClr val="000000">
                <a:alpha val="5000"/>
              </a:srgbClr>
            </a:outerShdw>
          </a:effectLst>
        </p:spPr>
        <p:txBody>
          <a:bodyPr vert="horz" wrap="square" lIns="63500" tIns="63500" rIns="63500" bIns="63500" rtlCol="0" anchor="ctr"/>
          <a:lstStyle/>
          <a:p>
            <a:pPr algn="ctr">
              <a:defRPr/>
            </a:pPr>
            <a:endParaRPr/>
          </a:p>
        </p:txBody>
      </p:sp>
      <p:pic>
        <p:nvPicPr>
          <p:cNvPr id="16" name="Picture 13">
            <a:extLst>
              <a:ext uri="{FF2B5EF4-FFF2-40B4-BE49-F238E27FC236}">
                <a16:creationId xmlns:a16="http://schemas.microsoft.com/office/drawing/2014/main" id="{5C6CA68D-8AC4-B2CF-E227-1DA5ADFA04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0" y="1905000"/>
            <a:ext cx="406400" cy="406400"/>
          </a:xfrm>
          <a:prstGeom prst="rect">
            <a:avLst/>
          </a:prstGeom>
        </p:spPr>
      </p:pic>
      <p:sp>
        <p:nvSpPr>
          <p:cNvPr id="17" name="AutoShape 14">
            <a:extLst>
              <a:ext uri="{FF2B5EF4-FFF2-40B4-BE49-F238E27FC236}">
                <a16:creationId xmlns:a16="http://schemas.microsoft.com/office/drawing/2014/main" id="{2FF50F5C-547B-B72D-C945-E04B1536881A}"/>
              </a:ext>
            </a:extLst>
          </p:cNvPr>
          <p:cNvSpPr/>
          <p:nvPr/>
        </p:nvSpPr>
        <p:spPr>
          <a:xfrm>
            <a:off x="8382000" y="24384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1B2A"/>
                </a:solidFill>
                <a:latin typeface="Poppins"/>
                <a:ea typeface="Poppins"/>
                <a:cs typeface="Poppins"/>
                <a:sym typeface="Poppins"/>
              </a:rPr>
              <a:t>Access to Conda-Forge</a:t>
            </a:r>
            <a:endParaRPr lang="en-US" sz="1100"/>
          </a:p>
        </p:txBody>
      </p:sp>
      <p:sp>
        <p:nvSpPr>
          <p:cNvPr id="18" name="AutoShape 15">
            <a:extLst>
              <a:ext uri="{FF2B5EF4-FFF2-40B4-BE49-F238E27FC236}">
                <a16:creationId xmlns:a16="http://schemas.microsoft.com/office/drawing/2014/main" id="{8C3E302C-CCF6-99C0-85D6-A900764E4A8E}"/>
              </a:ext>
            </a:extLst>
          </p:cNvPr>
          <p:cNvSpPr/>
          <p:nvPr/>
        </p:nvSpPr>
        <p:spPr>
          <a:xfrm>
            <a:off x="8382000" y="2870200"/>
            <a:ext cx="2794000" cy="1524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Poppins"/>
                <a:ea typeface="Poppins"/>
                <a:cs typeface="Poppins"/>
                <a:sym typeface="Poppins"/>
              </a:rPr>
              <a:t>Gain access to a vast repository of pre-built packages not easily available via other managers in Docker.</a:t>
            </a:r>
            <a:endParaRPr lang="en-US" sz="1100"/>
          </a:p>
        </p:txBody>
      </p:sp>
      <p:sp>
        <p:nvSpPr>
          <p:cNvPr id="19" name="AutoShape 16">
            <a:extLst>
              <a:ext uri="{FF2B5EF4-FFF2-40B4-BE49-F238E27FC236}">
                <a16:creationId xmlns:a16="http://schemas.microsoft.com/office/drawing/2014/main" id="{5F44D435-825D-5C06-7DA8-F342D63E4985}"/>
              </a:ext>
            </a:extLst>
          </p:cNvPr>
          <p:cNvSpPr/>
          <p:nvPr/>
        </p:nvSpPr>
        <p:spPr>
          <a:xfrm>
            <a:off x="762000" y="5461000"/>
            <a:ext cx="1066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dirty="0">
                <a:solidFill>
                  <a:srgbClr val="0D1B2A"/>
                </a:solidFill>
                <a:latin typeface="Poppins"/>
                <a:ea typeface="Poppins"/>
                <a:cs typeface="Poppins"/>
                <a:sym typeface="Poppins"/>
              </a:rPr>
              <a:t>Combine the broad isolation of containers with the precise package management of Conda.</a:t>
            </a:r>
            <a:endParaRPr lang="en-US" sz="1100" dirty="0"/>
          </a:p>
        </p:txBody>
      </p:sp>
    </p:spTree>
    <p:extLst>
      <p:ext uri="{BB962C8B-B14F-4D97-AF65-F5344CB8AC3E}">
        <p14:creationId xmlns:p14="http://schemas.microsoft.com/office/powerpoint/2010/main" val="191612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660400"/>
            <a:ext cx="8890000" cy="609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00"/>
                </a:solidFill>
                <a:latin typeface="Noto Sans SC"/>
                <a:ea typeface="Noto Sans SC"/>
                <a:cs typeface="Noto Sans SC"/>
                <a:sym typeface="Noto Sans SC"/>
              </a:rPr>
              <a:t>Docker + Conda Workflow for Bioinformatics</a:t>
            </a:r>
            <a:endParaRPr lang="en-US" sz="1100"/>
          </a:p>
        </p:txBody>
      </p:sp>
      <p:cxnSp>
        <p:nvCxnSpPr>
          <p:cNvPr id="3" name="Connector 3"/>
          <p:cNvCxnSpPr/>
          <p:nvPr/>
        </p:nvCxnSpPr>
        <p:spPr>
          <a:xfrm rot="-4297">
            <a:off x="1168404" y="1797051"/>
            <a:ext cx="10160000" cy="12700"/>
          </a:xfrm>
          <a:prstGeom prst="straightConnector1">
            <a:avLst/>
          </a:prstGeom>
          <a:solidFill>
            <a:srgbClr val="DEE0E3">
              <a:alpha val="100000"/>
            </a:srgbClr>
          </a:solidFill>
          <a:ln w="12700" cap="flat" cmpd="sng">
            <a:solidFill>
              <a:srgbClr val="DCDCDC">
                <a:alpha val="100000"/>
              </a:srgbClr>
            </a:solidFill>
            <a:prstDash val="solid"/>
            <a:round/>
            <a:headEnd type="none" w="med" len="med"/>
            <a:tailEnd type="none" w="med" len="med"/>
          </a:ln>
        </p:spPr>
      </p:cxn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1841500"/>
            <a:ext cx="304800" cy="304800"/>
          </a:xfrm>
          <a:prstGeom prst="rect">
            <a:avLst/>
          </a:prstGeom>
        </p:spPr>
      </p:pic>
      <p:sp>
        <p:nvSpPr>
          <p:cNvPr id="5" name="AutoShape 5"/>
          <p:cNvSpPr/>
          <p:nvPr/>
        </p:nvSpPr>
        <p:spPr>
          <a:xfrm>
            <a:off x="1524000" y="1651000"/>
            <a:ext cx="9652000" cy="914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1. Pull a Conda Base Image: Start with a minimal Conda image.</a:t>
            </a:r>
            <a:endParaRPr lang="en-US" sz="1100"/>
          </a:p>
        </p:txBody>
      </p:sp>
      <p:sp>
        <p:nvSpPr>
          <p:cNvPr id="6" name="AutoShape 6"/>
          <p:cNvSpPr/>
          <p:nvPr/>
        </p:nvSpPr>
        <p:spPr>
          <a:xfrm>
            <a:off x="1524000" y="2590799"/>
            <a:ext cx="9652000" cy="1589315"/>
          </a:xfrm>
          <a:prstGeom prst="roundRect">
            <a:avLst>
              <a:gd name="adj" fmla="val 10000"/>
            </a:avLst>
          </a:prstGeom>
          <a:solidFill>
            <a:srgbClr val="E6E6E6">
              <a:alpha val="100000"/>
            </a:srgbClr>
          </a:solidFill>
          <a:ln w="25400" cap="flat" cmpd="sng">
            <a:noFill/>
            <a:prstDash val="solid"/>
            <a:round/>
          </a:ln>
        </p:spPr>
        <p:txBody>
          <a:bodyPr vert="horz" wrap="square" lIns="190500" tIns="0" rIns="0" bIns="0" rtlCol="0" anchor="ctr" anchorCtr="0"/>
          <a:lstStyle/>
          <a:p>
            <a:pPr indent="0" algn="ctr">
              <a:lnSpc>
                <a:spcPct val="125000"/>
              </a:lnSpc>
              <a:defRPr/>
            </a:pPr>
            <a:r>
              <a:rPr lang="en-US" sz="1400" b="0" i="0" u="none" strike="noStrike" dirty="0">
                <a:solidFill>
                  <a:srgbClr val="323232"/>
                </a:solidFill>
                <a:latin typeface="Roboto Mono"/>
                <a:ea typeface="Roboto Mono"/>
                <a:cs typeface="Roboto Mono"/>
                <a:sym typeface="Roboto Mono"/>
              </a:rPr>
              <a:t>docker pull </a:t>
            </a:r>
            <a:r>
              <a:rPr lang="en-US" sz="1400" b="0" i="0" u="none" strike="noStrike" dirty="0" err="1">
                <a:solidFill>
                  <a:srgbClr val="323232"/>
                </a:solidFill>
                <a:latin typeface="Roboto Mono"/>
                <a:ea typeface="Roboto Mono"/>
                <a:cs typeface="Roboto Mono"/>
                <a:sym typeface="Roboto Mono"/>
              </a:rPr>
              <a:t>continuumio</a:t>
            </a:r>
            <a:r>
              <a:rPr lang="en-US" sz="1400" b="0" i="0" u="none" strike="noStrike" dirty="0">
                <a:solidFill>
                  <a:srgbClr val="323232"/>
                </a:solidFill>
                <a:latin typeface="Roboto Mono"/>
                <a:ea typeface="Roboto Mono"/>
                <a:cs typeface="Roboto Mono"/>
                <a:sym typeface="Roboto Mono"/>
              </a:rPr>
              <a:t>/miniconda3</a:t>
            </a:r>
          </a:p>
          <a:p>
            <a:pPr indent="0" algn="ctr">
              <a:lnSpc>
                <a:spcPct val="125000"/>
              </a:lnSpc>
              <a:defRPr/>
            </a:pPr>
            <a:r>
              <a:rPr lang="en-US" sz="1400" b="0" i="0" u="none" strike="noStrike" dirty="0">
                <a:solidFill>
                  <a:srgbClr val="323232"/>
                </a:solidFill>
                <a:latin typeface="Roboto Mono"/>
                <a:ea typeface="Roboto Mono"/>
                <a:cs typeface="Roboto Mono"/>
                <a:sym typeface="Roboto Mono"/>
              </a:rPr>
              <a:t>or install by </a:t>
            </a:r>
            <a:r>
              <a:rPr lang="en-US" sz="1400" b="0" i="0" u="none" strike="noStrike" dirty="0" err="1">
                <a:solidFill>
                  <a:srgbClr val="323232"/>
                </a:solidFill>
                <a:latin typeface="Roboto Mono"/>
                <a:ea typeface="Roboto Mono"/>
                <a:cs typeface="Roboto Mono"/>
                <a:sym typeface="Roboto Mono"/>
              </a:rPr>
              <a:t>yourselt</a:t>
            </a:r>
            <a:r>
              <a:rPr lang="en-US" sz="1400" b="0" i="0" u="none" strike="noStrike" dirty="0">
                <a:solidFill>
                  <a:srgbClr val="323232"/>
                </a:solidFill>
                <a:latin typeface="Roboto Mono"/>
                <a:ea typeface="Roboto Mono"/>
                <a:cs typeface="Roboto Mono"/>
                <a:sym typeface="Roboto Mono"/>
              </a:rPr>
              <a:t>(common)</a:t>
            </a:r>
          </a:p>
          <a:p>
            <a:pPr algn="ctr" latinLnBrk="0"/>
            <a:r>
              <a:rPr lang="da-DK" altLang="zh-CN" dirty="0"/>
              <a:t>wget </a:t>
            </a:r>
            <a:r>
              <a:rPr lang="da-DK" altLang="zh-CN" dirty="0">
                <a:hlinkClick r:id="rId5"/>
              </a:rPr>
              <a:t>https://repo.anaconda.com/miniconda/Miniconda3-latest-Linux-x86_64.sh</a:t>
            </a:r>
            <a:endParaRPr lang="da-DK" altLang="zh-CN" dirty="0"/>
          </a:p>
          <a:p>
            <a:pPr algn="ctr" latinLnBrk="0"/>
            <a:r>
              <a:rPr lang="da-DK" altLang="zh-CN" dirty="0"/>
              <a:t>bash Miniconda3-latest-Linux-x86_64.sh</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963" y="4766647"/>
            <a:ext cx="304800" cy="304800"/>
          </a:xfrm>
          <a:prstGeom prst="rect">
            <a:avLst/>
          </a:prstGeom>
        </p:spPr>
      </p:pic>
      <p:sp>
        <p:nvSpPr>
          <p:cNvPr id="8" name="AutoShape 8"/>
          <p:cNvSpPr/>
          <p:nvPr/>
        </p:nvSpPr>
        <p:spPr>
          <a:xfrm>
            <a:off x="1524000" y="4749800"/>
            <a:ext cx="9652000" cy="914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00008B"/>
                </a:solidFill>
                <a:latin typeface="Noto Sans SC"/>
                <a:ea typeface="Noto Sans SC"/>
                <a:cs typeface="Noto Sans SC"/>
                <a:sym typeface="Noto Sans SC"/>
              </a:rPr>
              <a:t>2. Create a </a:t>
            </a:r>
            <a:r>
              <a:rPr lang="en-US" sz="1800" b="1" i="0" u="none" strike="noStrike" dirty="0" err="1">
                <a:solidFill>
                  <a:srgbClr val="00008B"/>
                </a:solidFill>
                <a:latin typeface="Noto Sans SC"/>
                <a:ea typeface="Noto Sans SC"/>
                <a:cs typeface="Noto Sans SC"/>
                <a:sym typeface="Noto Sans SC"/>
              </a:rPr>
              <a:t>Dockerfile</a:t>
            </a:r>
            <a:r>
              <a:rPr lang="en-US" sz="1800" b="1" i="0" u="none" strike="noStrike" dirty="0">
                <a:solidFill>
                  <a:srgbClr val="00008B"/>
                </a:solidFill>
                <a:latin typeface="Noto Sans SC"/>
                <a:ea typeface="Noto Sans SC"/>
                <a:cs typeface="Noto Sans SC"/>
                <a:sym typeface="Noto Sans SC"/>
              </a:rPr>
              <a:t>: Define your environment, install bioinformatics packages (e.g., </a:t>
            </a:r>
            <a:r>
              <a:rPr lang="en-US" sz="1800" b="1" i="0" u="none" strike="noStrike" dirty="0" err="1">
                <a:solidFill>
                  <a:srgbClr val="00008B"/>
                </a:solidFill>
                <a:latin typeface="Noto Sans SC"/>
                <a:ea typeface="Noto Sans SC"/>
                <a:cs typeface="Noto Sans SC"/>
                <a:sym typeface="Noto Sans SC"/>
              </a:rPr>
              <a:t>Biopython</a:t>
            </a:r>
            <a:r>
              <a:rPr lang="en-US" sz="1800" b="1" i="0" u="none" strike="noStrike" dirty="0">
                <a:solidFill>
                  <a:srgbClr val="00008B"/>
                </a:solidFill>
                <a:latin typeface="Noto Sans SC"/>
                <a:ea typeface="Noto Sans SC"/>
                <a:cs typeface="Noto Sans SC"/>
                <a:sym typeface="Noto Sans SC"/>
              </a:rPr>
              <a:t>, </a:t>
            </a:r>
            <a:r>
              <a:rPr lang="en-US" sz="1800" b="1" i="0" u="none" strike="noStrike" dirty="0" err="1">
                <a:solidFill>
                  <a:srgbClr val="00008B"/>
                </a:solidFill>
                <a:latin typeface="Noto Sans SC"/>
                <a:ea typeface="Noto Sans SC"/>
                <a:cs typeface="Noto Sans SC"/>
                <a:sym typeface="Noto Sans SC"/>
              </a:rPr>
              <a:t>samtools</a:t>
            </a:r>
            <a:r>
              <a:rPr lang="en-US" sz="1800" b="1" i="0" u="none" strike="noStrike" dirty="0">
                <a:solidFill>
                  <a:srgbClr val="00008B"/>
                </a:solidFill>
                <a:latin typeface="Noto Sans SC"/>
                <a:ea typeface="Noto Sans SC"/>
                <a:cs typeface="Noto Sans SC"/>
                <a:sym typeface="Noto Sans SC"/>
              </a:rPr>
              <a:t>) using Conda.</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558800"/>
            <a:ext cx="8890000" cy="609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400" b="1" i="0" u="none" strike="noStrike">
                <a:solidFill>
                  <a:srgbClr val="111827"/>
                </a:solidFill>
                <a:latin typeface="Noto Sans SC"/>
                <a:ea typeface="Noto Sans SC"/>
                <a:cs typeface="Noto Sans SC"/>
                <a:sym typeface="Noto Sans SC"/>
              </a:rPr>
              <a:t>Key Takeaways for Bioinformatics</a:t>
            </a:r>
            <a:endParaRPr lang="en-US" sz="1100"/>
          </a:p>
        </p:txBody>
      </p:sp>
      <p:cxnSp>
        <p:nvCxnSpPr>
          <p:cNvPr id="3" name="Connector 3"/>
          <p:cNvCxnSpPr/>
          <p:nvPr/>
        </p:nvCxnSpPr>
        <p:spPr>
          <a:xfrm rot="-4297">
            <a:off x="1016004" y="14541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1803400"/>
            <a:ext cx="304800" cy="304800"/>
          </a:xfrm>
          <a:prstGeom prst="rect">
            <a:avLst/>
          </a:prstGeom>
        </p:spPr>
      </p:pic>
      <p:sp>
        <p:nvSpPr>
          <p:cNvPr id="5" name="AutoShape 5"/>
          <p:cNvSpPr/>
          <p:nvPr/>
        </p:nvSpPr>
        <p:spPr>
          <a:xfrm>
            <a:off x="1524000" y="17907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E40AF"/>
                </a:solidFill>
                <a:latin typeface="Noto Sans SC"/>
                <a:ea typeface="Noto Sans SC"/>
                <a:cs typeface="Noto Sans SC"/>
                <a:sym typeface="Noto Sans SC"/>
              </a:rPr>
              <a:t>Core Idea</a:t>
            </a:r>
            <a:endParaRPr lang="en-US" sz="1100"/>
          </a:p>
        </p:txBody>
      </p:sp>
      <p:sp>
        <p:nvSpPr>
          <p:cNvPr id="6" name="AutoShape 6"/>
          <p:cNvSpPr/>
          <p:nvPr/>
        </p:nvSpPr>
        <p:spPr>
          <a:xfrm>
            <a:off x="1524000" y="2197100"/>
            <a:ext cx="5080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374151"/>
                </a:solidFill>
                <a:latin typeface="Noto Sans SC"/>
                <a:ea typeface="Noto Sans SC"/>
                <a:cs typeface="Noto Sans SC"/>
                <a:sym typeface="Noto Sans SC"/>
              </a:rPr>
              <a:t>Images are the environment, Containers are the execution.</a:t>
            </a:r>
            <a:endParaRPr lang="en-US" sz="1100"/>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2946400"/>
            <a:ext cx="304800" cy="304800"/>
          </a:xfrm>
          <a:prstGeom prst="rect">
            <a:avLst/>
          </a:prstGeom>
        </p:spPr>
      </p:pic>
      <p:sp>
        <p:nvSpPr>
          <p:cNvPr id="8" name="AutoShape 8"/>
          <p:cNvSpPr/>
          <p:nvPr/>
        </p:nvSpPr>
        <p:spPr>
          <a:xfrm>
            <a:off x="1524000" y="29337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E40AF"/>
                </a:solidFill>
                <a:latin typeface="Noto Sans SC"/>
                <a:ea typeface="Noto Sans SC"/>
                <a:cs typeface="Noto Sans SC"/>
                <a:sym typeface="Noto Sans SC"/>
              </a:rPr>
              <a:t>Two Essential Flags</a:t>
            </a:r>
            <a:endParaRPr lang="en-US" sz="1100"/>
          </a:p>
        </p:txBody>
      </p:sp>
      <p:sp>
        <p:nvSpPr>
          <p:cNvPr id="9" name="AutoShape 9"/>
          <p:cNvSpPr/>
          <p:nvPr/>
        </p:nvSpPr>
        <p:spPr>
          <a:xfrm>
            <a:off x="1524000" y="3340100"/>
            <a:ext cx="5334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1" i="0" u="none" strike="noStrike">
                <a:solidFill>
                  <a:srgbClr val="2563EB"/>
                </a:solidFill>
                <a:latin typeface="Noto Sans SC"/>
                <a:ea typeface="Noto Sans SC"/>
                <a:cs typeface="Noto Sans SC"/>
                <a:sym typeface="Noto Sans SC"/>
              </a:rPr>
              <a:t>-v</a:t>
            </a:r>
            <a:r>
              <a:rPr lang="en-US" sz="1400" b="0" i="0" u="none" strike="noStrike">
                <a:solidFill>
                  <a:srgbClr val="374151"/>
                </a:solidFill>
                <a:latin typeface="Noto Sans SC"/>
                <a:ea typeface="Noto Sans SC"/>
                <a:cs typeface="Noto Sans SC"/>
                <a:sym typeface="Noto Sans SC"/>
              </a:rPr>
              <a:t>for data persistence,</a:t>
            </a:r>
            <a:r>
              <a:rPr lang="en-US" sz="1400" b="1" i="0" u="none" strike="noStrike">
                <a:solidFill>
                  <a:srgbClr val="2563EB"/>
                </a:solidFill>
                <a:latin typeface="Noto Sans SC"/>
                <a:ea typeface="Noto Sans SC"/>
                <a:cs typeface="Noto Sans SC"/>
                <a:sym typeface="Noto Sans SC"/>
              </a:rPr>
              <a:t>-p</a:t>
            </a:r>
            <a:r>
              <a:rPr lang="en-US" sz="1400" b="0" i="0" u="none" strike="noStrike">
                <a:solidFill>
                  <a:srgbClr val="374151"/>
                </a:solidFill>
                <a:latin typeface="Noto Sans SC"/>
                <a:ea typeface="Noto Sans SC"/>
                <a:cs typeface="Noto Sans SC"/>
                <a:sym typeface="Noto Sans SC"/>
              </a:rPr>
              <a:t>for service access.</a:t>
            </a:r>
            <a:endParaRPr lang="en-US" sz="1100"/>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4089400"/>
            <a:ext cx="304800" cy="304800"/>
          </a:xfrm>
          <a:prstGeom prst="rect">
            <a:avLst/>
          </a:prstGeom>
        </p:spPr>
      </p:pic>
      <p:sp>
        <p:nvSpPr>
          <p:cNvPr id="11" name="AutoShape 11"/>
          <p:cNvSpPr/>
          <p:nvPr/>
        </p:nvSpPr>
        <p:spPr>
          <a:xfrm>
            <a:off x="1524000" y="40767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E40AF"/>
                </a:solidFill>
                <a:latin typeface="Noto Sans SC"/>
                <a:ea typeface="Noto Sans SC"/>
                <a:cs typeface="Noto Sans SC"/>
                <a:sym typeface="Noto Sans SC"/>
              </a:rPr>
              <a:t>Ultimate Goal</a:t>
            </a:r>
            <a:endParaRPr lang="en-US" sz="1100"/>
          </a:p>
        </p:txBody>
      </p:sp>
      <p:sp>
        <p:nvSpPr>
          <p:cNvPr id="12" name="AutoShape 12"/>
          <p:cNvSpPr/>
          <p:nvPr/>
        </p:nvSpPr>
        <p:spPr>
          <a:xfrm>
            <a:off x="1524000" y="4483100"/>
            <a:ext cx="5842000" cy="5588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374151"/>
                </a:solidFill>
                <a:latin typeface="Noto Sans SC"/>
                <a:ea typeface="Noto Sans SC"/>
                <a:cs typeface="Noto Sans SC"/>
                <a:sym typeface="Noto Sans SC"/>
              </a:rPr>
              <a:t>Achieve computational reproducibility and portability in your research.</a:t>
            </a:r>
            <a:endParaRPr lang="en-US" sz="1100"/>
          </a:p>
        </p:txBody>
      </p:sp>
      <p:cxnSp>
        <p:nvCxnSpPr>
          <p:cNvPr id="13" name="Connector 13"/>
          <p:cNvCxnSpPr/>
          <p:nvPr/>
        </p:nvCxnSpPr>
        <p:spPr>
          <a:xfrm rot="5385676">
            <a:off x="4572000" y="3422663"/>
            <a:ext cx="3048000" cy="12700"/>
          </a:xfrm>
          <a:prstGeom prst="straightConnector1">
            <a:avLst/>
          </a:prstGeom>
          <a:solidFill>
            <a:srgbClr val="DEE0E3">
              <a:alpha val="100000"/>
            </a:srgbClr>
          </a:solidFill>
          <a:ln w="12700" cap="flat" cmpd="sng">
            <a:solidFill>
              <a:srgbClr val="E5E7EB">
                <a:alpha val="100000"/>
              </a:srgbClr>
            </a:solidFill>
            <a:prstDash val="dash"/>
            <a:round/>
            <a:headEnd type="none" w="med" len="med"/>
            <a:tailEnd type="none" w="med" len="med"/>
          </a:ln>
        </p:spPr>
      </p:cxnSp>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4000" y="1803400"/>
            <a:ext cx="304800" cy="304800"/>
          </a:xfrm>
          <a:prstGeom prst="rect">
            <a:avLst/>
          </a:prstGeom>
        </p:spPr>
      </p:pic>
      <p:sp>
        <p:nvSpPr>
          <p:cNvPr id="15" name="AutoShape 15"/>
          <p:cNvSpPr/>
          <p:nvPr/>
        </p:nvSpPr>
        <p:spPr>
          <a:xfrm>
            <a:off x="7112000" y="17907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2563EB"/>
                </a:solidFill>
                <a:latin typeface="Noto Sans SC"/>
                <a:ea typeface="Noto Sans SC"/>
                <a:cs typeface="Noto Sans SC"/>
                <a:sym typeface="Noto Sans SC"/>
              </a:rPr>
              <a:t>Best Practices</a:t>
            </a:r>
            <a:endParaRPr lang="en-US" sz="1100"/>
          </a:p>
        </p:txBody>
      </p:sp>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4000" y="2374900"/>
            <a:ext cx="203200" cy="203200"/>
          </a:xfrm>
          <a:prstGeom prst="rect">
            <a:avLst/>
          </a:prstGeom>
        </p:spPr>
      </p:pic>
      <p:sp>
        <p:nvSpPr>
          <p:cNvPr id="17" name="AutoShape 17"/>
          <p:cNvSpPr/>
          <p:nvPr/>
        </p:nvSpPr>
        <p:spPr>
          <a:xfrm>
            <a:off x="7010400" y="2336800"/>
            <a:ext cx="4826000" cy="279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374151"/>
                </a:solidFill>
                <a:latin typeface="Noto Sans SC"/>
                <a:ea typeface="Noto Sans SC"/>
                <a:cs typeface="Noto Sans SC"/>
                <a:sym typeface="Noto Sans SC"/>
              </a:rPr>
              <a:t>Ensure consistency between host and container paths.</a:t>
            </a:r>
            <a:endParaRPr lang="en-US" sz="1100"/>
          </a:p>
        </p:txBody>
      </p:sp>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4000" y="2882900"/>
            <a:ext cx="203200" cy="203200"/>
          </a:xfrm>
          <a:prstGeom prst="rect">
            <a:avLst/>
          </a:prstGeom>
        </p:spPr>
      </p:pic>
      <p:sp>
        <p:nvSpPr>
          <p:cNvPr id="19" name="AutoShape 19"/>
          <p:cNvSpPr/>
          <p:nvPr/>
        </p:nvSpPr>
        <p:spPr>
          <a:xfrm>
            <a:off x="7010400" y="2844800"/>
            <a:ext cx="4826000" cy="279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374151"/>
                </a:solidFill>
                <a:latin typeface="Noto Sans SC"/>
                <a:ea typeface="Noto Sans SC"/>
                <a:cs typeface="Noto Sans SC"/>
                <a:sym typeface="Noto Sans SC"/>
              </a:rPr>
              <a:t>Use non-root users for security.</a:t>
            </a:r>
            <a:endParaRPr lang="en-US" sz="1100"/>
          </a:p>
        </p:txBody>
      </p:sp>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4000" y="3390900"/>
            <a:ext cx="203200" cy="203200"/>
          </a:xfrm>
          <a:prstGeom prst="rect">
            <a:avLst/>
          </a:prstGeom>
        </p:spPr>
      </p:pic>
      <p:sp>
        <p:nvSpPr>
          <p:cNvPr id="21" name="AutoShape 21"/>
          <p:cNvSpPr/>
          <p:nvPr/>
        </p:nvSpPr>
        <p:spPr>
          <a:xfrm>
            <a:off x="7010400" y="3352800"/>
            <a:ext cx="4826000" cy="279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374151"/>
                </a:solidFill>
                <a:latin typeface="Noto Sans SC"/>
                <a:ea typeface="Noto Sans SC"/>
                <a:cs typeface="Noto Sans SC"/>
                <a:sym typeface="Noto Sans SC"/>
              </a:rPr>
              <a:t>Activate Conda environments correctly.</a:t>
            </a:r>
            <a:endParaRPr lang="en-US" sz="1100"/>
          </a:p>
        </p:txBody>
      </p:sp>
      <p:cxnSp>
        <p:nvCxnSpPr>
          <p:cNvPr id="22" name="Connector 22"/>
          <p:cNvCxnSpPr/>
          <p:nvPr/>
        </p:nvCxnSpPr>
        <p:spPr>
          <a:xfrm rot="-4297">
            <a:off x="1016004" y="5327650"/>
            <a:ext cx="10160008"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762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00"/>
                </a:solidFill>
                <a:latin typeface="Noto Sans SC"/>
                <a:ea typeface="Noto Sans SC"/>
                <a:cs typeface="Noto Sans SC"/>
                <a:sym typeface="Noto Sans SC"/>
              </a:rPr>
              <a:t>Conda Environment Management</a:t>
            </a:r>
            <a:endParaRPr lang="en-US" sz="1100"/>
          </a:p>
        </p:txBody>
      </p:sp>
      <p:cxnSp>
        <p:nvCxnSpPr>
          <p:cNvPr id="3" name="Connector 3"/>
          <p:cNvCxnSpPr/>
          <p:nvPr/>
        </p:nvCxnSpPr>
        <p:spPr>
          <a:xfrm rot="-4297">
            <a:off x="1016004" y="15176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4"/>
          <p:cNvSpPr/>
          <p:nvPr/>
        </p:nvSpPr>
        <p:spPr>
          <a:xfrm>
            <a:off x="1016000" y="1905000"/>
            <a:ext cx="4826000" cy="1905000"/>
          </a:xfrm>
          <a:prstGeom prst="roundRect">
            <a:avLst>
              <a:gd name="adj" fmla="val 5333"/>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1778000" y="21590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00008B"/>
                </a:solidFill>
                <a:latin typeface="Noto Sans SC"/>
                <a:ea typeface="Noto Sans SC"/>
                <a:cs typeface="Noto Sans SC"/>
                <a:sym typeface="Noto Sans SC"/>
              </a:rPr>
              <a:t>Create Environment</a:t>
            </a:r>
            <a:endParaRPr lang="en-US" sz="1100" dirty="0"/>
          </a:p>
        </p:txBody>
      </p:sp>
      <p:sp>
        <p:nvSpPr>
          <p:cNvPr id="6" name="AutoShape 6"/>
          <p:cNvSpPr/>
          <p:nvPr/>
        </p:nvSpPr>
        <p:spPr>
          <a:xfrm>
            <a:off x="1270000" y="2540000"/>
            <a:ext cx="4318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dirty="0">
                <a:solidFill>
                  <a:srgbClr val="6B7280"/>
                </a:solidFill>
                <a:latin typeface="Noto Sans SC"/>
                <a:ea typeface="Noto Sans SC"/>
                <a:cs typeface="Noto Sans SC"/>
                <a:sym typeface="Noto Sans SC"/>
              </a:rPr>
              <a:t>`</a:t>
            </a:r>
            <a:r>
              <a:rPr lang="en-US" sz="1400" b="0" i="0" u="none" strike="noStrike" dirty="0" err="1">
                <a:solidFill>
                  <a:srgbClr val="6B7280"/>
                </a:solidFill>
                <a:latin typeface="Noto Sans SC"/>
                <a:ea typeface="Noto Sans SC"/>
                <a:cs typeface="Noto Sans SC"/>
                <a:sym typeface="Noto Sans SC"/>
              </a:rPr>
              <a:t>conda</a:t>
            </a:r>
            <a:r>
              <a:rPr lang="en-US" sz="1400" b="0" i="0" u="none" strike="noStrike" dirty="0">
                <a:solidFill>
                  <a:srgbClr val="6B7280"/>
                </a:solidFill>
                <a:latin typeface="Noto Sans SC"/>
                <a:ea typeface="Noto Sans SC"/>
                <a:cs typeface="Noto Sans SC"/>
                <a:sym typeface="Noto Sans SC"/>
              </a:rPr>
              <a:t> create --name </a:t>
            </a:r>
            <a:r>
              <a:rPr lang="en-US" sz="1400" b="0" i="0" u="none" strike="noStrike" dirty="0" err="1">
                <a:solidFill>
                  <a:srgbClr val="6B7280"/>
                </a:solidFill>
                <a:latin typeface="Noto Sans SC"/>
                <a:ea typeface="Noto Sans SC"/>
                <a:cs typeface="Noto Sans SC"/>
                <a:sym typeface="Noto Sans SC"/>
              </a:rPr>
              <a:t>myenv</a:t>
            </a:r>
            <a:r>
              <a:rPr lang="en-US" sz="1400" b="0" i="0" u="none" strike="noStrike" dirty="0">
                <a:solidFill>
                  <a:srgbClr val="6B7280"/>
                </a:solidFill>
                <a:latin typeface="Noto Sans SC"/>
                <a:ea typeface="Noto Sans SC"/>
                <a:cs typeface="Noto Sans SC"/>
                <a:sym typeface="Noto Sans SC"/>
              </a:rPr>
              <a:t> python=3.9` - Create a new, isolated environment with a specific Python version.</a:t>
            </a:r>
            <a:endParaRPr lang="en-US" sz="1100" dirty="0"/>
          </a:p>
        </p:txBody>
      </p:sp>
      <p:sp>
        <p:nvSpPr>
          <p:cNvPr id="7" name="AutoShape 7"/>
          <p:cNvSpPr/>
          <p:nvPr/>
        </p:nvSpPr>
        <p:spPr>
          <a:xfrm>
            <a:off x="1150776" y="3302000"/>
            <a:ext cx="4318000" cy="381000"/>
          </a:xfrm>
          <a:prstGeom prst="roundRect">
            <a:avLst>
              <a:gd name="adj" fmla="val 10000"/>
            </a:avLst>
          </a:prstGeom>
          <a:solidFill>
            <a:srgbClr val="F3F4F6">
              <a:alpha val="100000"/>
            </a:srgbClr>
          </a:solidFill>
          <a:ln w="25400" cap="flat" cmpd="sng">
            <a:noFill/>
            <a:prstDash val="solid"/>
            <a:round/>
          </a:ln>
        </p:spPr>
        <p:txBody>
          <a:bodyPr vert="horz" wrap="square" lIns="152400" tIns="0" rIns="0" bIns="0" rtlCol="0" anchor="ctr" anchorCtr="0"/>
          <a:lstStyle/>
          <a:p>
            <a:pPr indent="0" algn="ctr">
              <a:lnSpc>
                <a:spcPct val="125000"/>
              </a:lnSpc>
              <a:defRPr/>
            </a:pPr>
            <a:r>
              <a:rPr lang="en-US" sz="1400" b="0" i="0" u="none" strike="noStrike" dirty="0" err="1">
                <a:solidFill>
                  <a:srgbClr val="374151"/>
                </a:solidFill>
                <a:latin typeface="Roboto Mono"/>
                <a:ea typeface="Roboto Mono"/>
                <a:cs typeface="Roboto Mono"/>
                <a:sym typeface="Roboto Mono"/>
              </a:rPr>
              <a:t>conda</a:t>
            </a:r>
            <a:r>
              <a:rPr lang="en-US" sz="1400" b="0" i="0" u="none" strike="noStrike" dirty="0">
                <a:solidFill>
                  <a:srgbClr val="374151"/>
                </a:solidFill>
                <a:latin typeface="Roboto Mono"/>
                <a:ea typeface="Roboto Mono"/>
                <a:cs typeface="Roboto Mono"/>
                <a:sym typeface="Roboto Mono"/>
              </a:rPr>
              <a:t> create --name </a:t>
            </a:r>
            <a:r>
              <a:rPr lang="en-US" sz="1400" b="0" i="0" u="none" strike="noStrike" dirty="0" err="1">
                <a:solidFill>
                  <a:srgbClr val="374151"/>
                </a:solidFill>
                <a:latin typeface="Roboto Mono"/>
                <a:ea typeface="Roboto Mono"/>
                <a:cs typeface="Roboto Mono"/>
                <a:sym typeface="Roboto Mono"/>
              </a:rPr>
              <a:t>myenv</a:t>
            </a:r>
            <a:r>
              <a:rPr lang="en-US" sz="1400" b="0" i="0" u="none" strike="noStrike" dirty="0">
                <a:solidFill>
                  <a:srgbClr val="374151"/>
                </a:solidFill>
                <a:latin typeface="Roboto Mono"/>
                <a:ea typeface="Roboto Mono"/>
                <a:cs typeface="Roboto Mono"/>
                <a:sym typeface="Roboto Mono"/>
              </a:rPr>
              <a:t> python=3.9</a:t>
            </a:r>
            <a:endParaRPr lang="en-US" sz="1100" dirty="0"/>
          </a:p>
        </p:txBody>
      </p:sp>
      <p:sp>
        <p:nvSpPr>
          <p:cNvPr id="8" name="AutoShape 8"/>
          <p:cNvSpPr/>
          <p:nvPr/>
        </p:nvSpPr>
        <p:spPr>
          <a:xfrm>
            <a:off x="6350000" y="1905000"/>
            <a:ext cx="4826000" cy="1905000"/>
          </a:xfrm>
          <a:prstGeom prst="roundRect">
            <a:avLst>
              <a:gd name="adj" fmla="val 5333"/>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000" y="2159000"/>
            <a:ext cx="304800" cy="304800"/>
          </a:xfrm>
          <a:prstGeom prst="rect">
            <a:avLst/>
          </a:prstGeom>
        </p:spPr>
      </p:pic>
      <p:sp>
        <p:nvSpPr>
          <p:cNvPr id="10" name="AutoShape 10"/>
          <p:cNvSpPr/>
          <p:nvPr/>
        </p:nvSpPr>
        <p:spPr>
          <a:xfrm>
            <a:off x="7112000" y="21590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008B"/>
                </a:solidFill>
                <a:latin typeface="Noto Sans SC"/>
                <a:ea typeface="Noto Sans SC"/>
                <a:cs typeface="Noto Sans SC"/>
                <a:sym typeface="Noto Sans SC"/>
              </a:rPr>
              <a:t>Activate Environment</a:t>
            </a:r>
            <a:endParaRPr lang="en-US" sz="1100"/>
          </a:p>
        </p:txBody>
      </p:sp>
      <p:sp>
        <p:nvSpPr>
          <p:cNvPr id="11" name="AutoShape 11"/>
          <p:cNvSpPr/>
          <p:nvPr/>
        </p:nvSpPr>
        <p:spPr>
          <a:xfrm>
            <a:off x="6604000" y="2540000"/>
            <a:ext cx="4318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Noto Sans SC"/>
                <a:ea typeface="Noto Sans SC"/>
                <a:cs typeface="Noto Sans SC"/>
                <a:sym typeface="Noto Sans SC"/>
              </a:rPr>
              <a:t>`conda activate myenv` - Switch to the specified environment to use its packages.</a:t>
            </a:r>
            <a:endParaRPr lang="en-US" sz="1100"/>
          </a:p>
        </p:txBody>
      </p:sp>
      <p:sp>
        <p:nvSpPr>
          <p:cNvPr id="12" name="AutoShape 12"/>
          <p:cNvSpPr/>
          <p:nvPr/>
        </p:nvSpPr>
        <p:spPr>
          <a:xfrm>
            <a:off x="6604000" y="3175000"/>
            <a:ext cx="4318000" cy="508000"/>
          </a:xfrm>
          <a:prstGeom prst="roundRect">
            <a:avLst>
              <a:gd name="adj" fmla="val 10000"/>
            </a:avLst>
          </a:prstGeom>
          <a:solidFill>
            <a:srgbClr val="F3F4F6">
              <a:alpha val="100000"/>
            </a:srgbClr>
          </a:solidFill>
          <a:ln w="25400" cap="flat" cmpd="sng">
            <a:noFill/>
            <a:prstDash val="solid"/>
            <a:round/>
          </a:ln>
        </p:spPr>
        <p:txBody>
          <a:bodyPr vert="horz" wrap="square" lIns="152400" tIns="0" rIns="0" bIns="0" rtlCol="0" anchor="ctr" anchorCtr="0"/>
          <a:lstStyle/>
          <a:p>
            <a:pPr indent="0" algn="ctr">
              <a:lnSpc>
                <a:spcPct val="125000"/>
              </a:lnSpc>
              <a:defRPr/>
            </a:pPr>
            <a:r>
              <a:rPr lang="en-US" sz="1400" b="0" i="0" u="none" strike="noStrike">
                <a:solidFill>
                  <a:srgbClr val="374151"/>
                </a:solidFill>
                <a:latin typeface="Roboto Mono"/>
                <a:ea typeface="Roboto Mono"/>
                <a:cs typeface="Roboto Mono"/>
                <a:sym typeface="Roboto Mono"/>
              </a:rPr>
              <a:t>conda activate myenv</a:t>
            </a:r>
            <a:endParaRPr lang="en-US" sz="1100"/>
          </a:p>
        </p:txBody>
      </p:sp>
      <p:sp>
        <p:nvSpPr>
          <p:cNvPr id="13" name="AutoShape 13"/>
          <p:cNvSpPr/>
          <p:nvPr/>
        </p:nvSpPr>
        <p:spPr>
          <a:xfrm>
            <a:off x="1005633" y="4064000"/>
            <a:ext cx="4826000" cy="2566954"/>
          </a:xfrm>
          <a:prstGeom prst="roundRect">
            <a:avLst>
              <a:gd name="adj" fmla="val 5333"/>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0000" y="4318000"/>
            <a:ext cx="304800" cy="304800"/>
          </a:xfrm>
          <a:prstGeom prst="rect">
            <a:avLst/>
          </a:prstGeom>
        </p:spPr>
      </p:pic>
      <p:sp>
        <p:nvSpPr>
          <p:cNvPr id="15" name="AutoShape 15"/>
          <p:cNvSpPr/>
          <p:nvPr/>
        </p:nvSpPr>
        <p:spPr>
          <a:xfrm>
            <a:off x="1778000" y="43180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4682B4"/>
                </a:solidFill>
                <a:latin typeface="Noto Sans SC"/>
                <a:ea typeface="Noto Sans SC"/>
                <a:cs typeface="Noto Sans SC"/>
                <a:sym typeface="Noto Sans SC"/>
              </a:rPr>
              <a:t>List Environments</a:t>
            </a:r>
            <a:endParaRPr lang="en-US" sz="1100"/>
          </a:p>
        </p:txBody>
      </p:sp>
      <p:sp>
        <p:nvSpPr>
          <p:cNvPr id="16" name="AutoShape 16"/>
          <p:cNvSpPr/>
          <p:nvPr/>
        </p:nvSpPr>
        <p:spPr>
          <a:xfrm>
            <a:off x="1270000" y="4699000"/>
            <a:ext cx="4318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Noto Sans SC"/>
                <a:ea typeface="Noto Sans SC"/>
                <a:cs typeface="Noto Sans SC"/>
                <a:sym typeface="Noto Sans SC"/>
              </a:rPr>
              <a:t>`conda env list` - View all available Conda environments on your system.</a:t>
            </a:r>
            <a:endParaRPr lang="en-US" sz="1100"/>
          </a:p>
        </p:txBody>
      </p:sp>
      <p:sp>
        <p:nvSpPr>
          <p:cNvPr id="17" name="AutoShape 17"/>
          <p:cNvSpPr/>
          <p:nvPr/>
        </p:nvSpPr>
        <p:spPr>
          <a:xfrm>
            <a:off x="1205203" y="5688304"/>
            <a:ext cx="4318000" cy="508000"/>
          </a:xfrm>
          <a:prstGeom prst="roundRect">
            <a:avLst>
              <a:gd name="adj" fmla="val 10000"/>
            </a:avLst>
          </a:prstGeom>
          <a:solidFill>
            <a:srgbClr val="F3F4F6">
              <a:alpha val="100000"/>
            </a:srgbClr>
          </a:solidFill>
          <a:ln w="25400" cap="flat" cmpd="sng">
            <a:noFill/>
            <a:prstDash val="solid"/>
            <a:round/>
          </a:ln>
        </p:spPr>
        <p:txBody>
          <a:bodyPr vert="horz" wrap="square" lIns="152400" tIns="0" rIns="0" bIns="0" rtlCol="0" anchor="ctr" anchorCtr="0"/>
          <a:lstStyle/>
          <a:p>
            <a:pPr indent="0" algn="ctr">
              <a:lnSpc>
                <a:spcPct val="125000"/>
              </a:lnSpc>
              <a:defRPr/>
            </a:pPr>
            <a:r>
              <a:rPr lang="en-US" sz="1400" b="0" i="0" u="none" strike="noStrike" dirty="0" err="1">
                <a:solidFill>
                  <a:srgbClr val="374151"/>
                </a:solidFill>
                <a:latin typeface="Roboto Mono"/>
                <a:ea typeface="Roboto Mono"/>
                <a:cs typeface="Roboto Mono"/>
                <a:sym typeface="Roboto Mono"/>
              </a:rPr>
              <a:t>conda</a:t>
            </a:r>
            <a:r>
              <a:rPr lang="en-US" sz="1400" b="0" i="0" u="none" strike="noStrike" dirty="0">
                <a:solidFill>
                  <a:srgbClr val="374151"/>
                </a:solidFill>
                <a:latin typeface="Roboto Mono"/>
                <a:ea typeface="Roboto Mono"/>
                <a:cs typeface="Roboto Mono"/>
                <a:sym typeface="Roboto Mono"/>
              </a:rPr>
              <a:t> env list</a:t>
            </a:r>
            <a:endParaRPr lang="en-US" sz="1100" dirty="0"/>
          </a:p>
        </p:txBody>
      </p:sp>
      <p:sp>
        <p:nvSpPr>
          <p:cNvPr id="18" name="AutoShape 18"/>
          <p:cNvSpPr/>
          <p:nvPr/>
        </p:nvSpPr>
        <p:spPr>
          <a:xfrm>
            <a:off x="6350000" y="4046376"/>
            <a:ext cx="4826000" cy="2566955"/>
          </a:xfrm>
          <a:prstGeom prst="roundRect">
            <a:avLst>
              <a:gd name="adj" fmla="val 5333"/>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4000" y="4318000"/>
            <a:ext cx="304800" cy="304800"/>
          </a:xfrm>
          <a:prstGeom prst="rect">
            <a:avLst/>
          </a:prstGeom>
        </p:spPr>
      </p:pic>
      <p:sp>
        <p:nvSpPr>
          <p:cNvPr id="20" name="AutoShape 20"/>
          <p:cNvSpPr/>
          <p:nvPr/>
        </p:nvSpPr>
        <p:spPr>
          <a:xfrm>
            <a:off x="7112000" y="43180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4682B4"/>
                </a:solidFill>
                <a:latin typeface="Noto Sans SC"/>
                <a:ea typeface="Noto Sans SC"/>
                <a:cs typeface="Noto Sans SC"/>
                <a:sym typeface="Noto Sans SC"/>
              </a:rPr>
              <a:t>Remove Environment</a:t>
            </a:r>
            <a:endParaRPr lang="en-US" sz="1100"/>
          </a:p>
        </p:txBody>
      </p:sp>
      <p:sp>
        <p:nvSpPr>
          <p:cNvPr id="21" name="AutoShape 21"/>
          <p:cNvSpPr/>
          <p:nvPr/>
        </p:nvSpPr>
        <p:spPr>
          <a:xfrm>
            <a:off x="6604000" y="4699000"/>
            <a:ext cx="4318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Noto Sans SC"/>
                <a:ea typeface="Noto Sans SC"/>
                <a:cs typeface="Noto Sans SC"/>
                <a:sym typeface="Noto Sans SC"/>
              </a:rPr>
              <a:t>`conda env remove --name myenv --all` - Permanently delete an environment and all its packages.</a:t>
            </a:r>
            <a:endParaRPr lang="en-US" sz="1100"/>
          </a:p>
        </p:txBody>
      </p:sp>
      <p:sp>
        <p:nvSpPr>
          <p:cNvPr id="22" name="AutoShape 22"/>
          <p:cNvSpPr/>
          <p:nvPr/>
        </p:nvSpPr>
        <p:spPr>
          <a:xfrm>
            <a:off x="6477000" y="5715000"/>
            <a:ext cx="4572000" cy="508000"/>
          </a:xfrm>
          <a:prstGeom prst="roundRect">
            <a:avLst>
              <a:gd name="adj" fmla="val 10000"/>
            </a:avLst>
          </a:prstGeom>
          <a:solidFill>
            <a:srgbClr val="F3F4F6">
              <a:alpha val="100000"/>
            </a:srgbClr>
          </a:solidFill>
          <a:ln w="25400" cap="flat" cmpd="sng">
            <a:noFill/>
            <a:prstDash val="solid"/>
            <a:round/>
          </a:ln>
        </p:spPr>
        <p:txBody>
          <a:bodyPr vert="horz" wrap="square" lIns="152400" tIns="0" rIns="0" bIns="0" rtlCol="0" anchor="ctr" anchorCtr="0"/>
          <a:lstStyle/>
          <a:p>
            <a:pPr indent="0" algn="ctr">
              <a:lnSpc>
                <a:spcPct val="125000"/>
              </a:lnSpc>
              <a:defRPr/>
            </a:pPr>
            <a:r>
              <a:rPr lang="en-US" sz="1400" b="0" i="0" u="none" strike="noStrike" dirty="0" err="1">
                <a:solidFill>
                  <a:srgbClr val="374151"/>
                </a:solidFill>
                <a:latin typeface="Roboto Mono"/>
                <a:ea typeface="Roboto Mono"/>
                <a:cs typeface="Roboto Mono"/>
                <a:sym typeface="Roboto Mono"/>
              </a:rPr>
              <a:t>conda</a:t>
            </a:r>
            <a:r>
              <a:rPr lang="en-US" sz="1400" b="0" i="0" u="none" strike="noStrike" dirty="0">
                <a:solidFill>
                  <a:srgbClr val="374151"/>
                </a:solidFill>
                <a:latin typeface="Roboto Mono"/>
                <a:ea typeface="Roboto Mono"/>
                <a:cs typeface="Roboto Mono"/>
                <a:sym typeface="Roboto Mono"/>
              </a:rPr>
              <a:t> env remo</a:t>
            </a:r>
            <a:r>
              <a:rPr lang="en-US" sz="1400" b="0" i="1" u="none" strike="noStrike" dirty="0">
                <a:solidFill>
                  <a:srgbClr val="374151"/>
                </a:solidFill>
                <a:latin typeface="Roboto Mono"/>
                <a:ea typeface="Roboto Mono"/>
                <a:cs typeface="Roboto Mono"/>
                <a:sym typeface="Roboto Mono"/>
              </a:rPr>
              <a:t>ve </a:t>
            </a:r>
            <a:r>
              <a:rPr lang="en-US" sz="1400" b="0" i="0" u="none" strike="noStrike" dirty="0">
                <a:solidFill>
                  <a:srgbClr val="374151"/>
                </a:solidFill>
                <a:latin typeface="Roboto Mono"/>
                <a:ea typeface="Roboto Mono"/>
                <a:cs typeface="Roboto Mono"/>
                <a:sym typeface="Roboto Mono"/>
              </a:rPr>
              <a:t>--name </a:t>
            </a:r>
            <a:r>
              <a:rPr lang="en-US" sz="1400" b="0" i="0" u="none" strike="noStrike" dirty="0" err="1">
                <a:solidFill>
                  <a:srgbClr val="374151"/>
                </a:solidFill>
                <a:latin typeface="Roboto Mono"/>
                <a:ea typeface="Roboto Mono"/>
                <a:cs typeface="Roboto Mono"/>
                <a:sym typeface="Roboto Mono"/>
              </a:rPr>
              <a:t>myenv</a:t>
            </a:r>
            <a:r>
              <a:rPr lang="en-US" sz="1400" b="0" i="0" u="none" strike="noStrike" dirty="0">
                <a:solidFill>
                  <a:srgbClr val="374151"/>
                </a:solidFill>
                <a:latin typeface="Roboto Mono"/>
                <a:ea typeface="Roboto Mono"/>
                <a:cs typeface="Roboto Mono"/>
                <a:sym typeface="Roboto Mono"/>
              </a:rPr>
              <a:t> --all</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762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00"/>
                </a:solidFill>
                <a:latin typeface="Noto Sans SC"/>
                <a:ea typeface="Noto Sans SC"/>
                <a:cs typeface="Noto Sans SC"/>
                <a:sym typeface="Noto Sans SC"/>
              </a:rPr>
              <a:t>Conda Package Management</a:t>
            </a:r>
            <a:endParaRPr lang="en-US" sz="1100"/>
          </a:p>
        </p:txBody>
      </p:sp>
      <p:cxnSp>
        <p:nvCxnSpPr>
          <p:cNvPr id="3" name="Connector 3"/>
          <p:cNvCxnSpPr/>
          <p:nvPr/>
        </p:nvCxnSpPr>
        <p:spPr>
          <a:xfrm rot="-4297">
            <a:off x="1016004" y="14541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4"/>
          <p:cNvSpPr/>
          <p:nvPr/>
        </p:nvSpPr>
        <p:spPr>
          <a:xfrm>
            <a:off x="1016000" y="1841500"/>
            <a:ext cx="4826000" cy="1778000"/>
          </a:xfrm>
          <a:prstGeom prst="roundRect">
            <a:avLst>
              <a:gd name="adj" fmla="val 5714"/>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00" y="2095500"/>
            <a:ext cx="304800" cy="304800"/>
          </a:xfrm>
          <a:prstGeom prst="rect">
            <a:avLst/>
          </a:prstGeom>
        </p:spPr>
      </p:pic>
      <p:sp>
        <p:nvSpPr>
          <p:cNvPr id="6" name="AutoShape 6"/>
          <p:cNvSpPr/>
          <p:nvPr/>
        </p:nvSpPr>
        <p:spPr>
          <a:xfrm>
            <a:off x="1778000" y="2095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Search</a:t>
            </a:r>
            <a:endParaRPr lang="en-US" sz="1100"/>
          </a:p>
        </p:txBody>
      </p:sp>
      <p:sp>
        <p:nvSpPr>
          <p:cNvPr id="7" name="AutoShape 7"/>
          <p:cNvSpPr/>
          <p:nvPr/>
        </p:nvSpPr>
        <p:spPr>
          <a:xfrm>
            <a:off x="1270000" y="2476500"/>
            <a:ext cx="4318000" cy="508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6B7280"/>
                </a:solidFill>
                <a:latin typeface="Noto Sans SC"/>
                <a:ea typeface="Noto Sans SC"/>
                <a:cs typeface="Noto Sans SC"/>
                <a:sym typeface="Noto Sans SC"/>
              </a:rPr>
              <a:t>`conda search pandas` - Find available packages and their versions.</a:t>
            </a:r>
            <a:endParaRPr lang="en-US" sz="1100"/>
          </a:p>
        </p:txBody>
      </p:sp>
      <p:sp>
        <p:nvSpPr>
          <p:cNvPr id="8" name="AutoShape 8"/>
          <p:cNvSpPr/>
          <p:nvPr/>
        </p:nvSpPr>
        <p:spPr>
          <a:xfrm>
            <a:off x="1270000" y="3111500"/>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dirty="0" err="1">
                <a:solidFill>
                  <a:srgbClr val="4682B4"/>
                </a:solidFill>
                <a:latin typeface="Roboto Mono"/>
                <a:ea typeface="Roboto Mono"/>
                <a:cs typeface="Roboto Mono"/>
                <a:sym typeface="Roboto Mono"/>
              </a:rPr>
              <a:t>conda</a:t>
            </a:r>
            <a:r>
              <a:rPr lang="en-US" sz="1400" b="0" i="0" u="none" strike="noStrike" dirty="0">
                <a:solidFill>
                  <a:srgbClr val="4682B4"/>
                </a:solidFill>
                <a:latin typeface="Roboto Mono"/>
                <a:ea typeface="Roboto Mono"/>
                <a:cs typeface="Roboto Mono"/>
                <a:sym typeface="Roboto Mono"/>
              </a:rPr>
              <a:t> search pandas</a:t>
            </a:r>
            <a:endParaRPr lang="en-US" sz="1100" dirty="0"/>
          </a:p>
        </p:txBody>
      </p:sp>
      <p:sp>
        <p:nvSpPr>
          <p:cNvPr id="9" name="AutoShape 9"/>
          <p:cNvSpPr/>
          <p:nvPr/>
        </p:nvSpPr>
        <p:spPr>
          <a:xfrm>
            <a:off x="6350000" y="1841500"/>
            <a:ext cx="4826000" cy="1778000"/>
          </a:xfrm>
          <a:prstGeom prst="roundRect">
            <a:avLst>
              <a:gd name="adj" fmla="val 5714"/>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000" y="2095500"/>
            <a:ext cx="304800" cy="304800"/>
          </a:xfrm>
          <a:prstGeom prst="rect">
            <a:avLst/>
          </a:prstGeom>
        </p:spPr>
      </p:pic>
      <p:sp>
        <p:nvSpPr>
          <p:cNvPr id="11" name="AutoShape 11"/>
          <p:cNvSpPr/>
          <p:nvPr/>
        </p:nvSpPr>
        <p:spPr>
          <a:xfrm>
            <a:off x="7112000" y="2095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Install</a:t>
            </a:r>
            <a:endParaRPr lang="en-US" sz="1100"/>
          </a:p>
        </p:txBody>
      </p:sp>
      <p:sp>
        <p:nvSpPr>
          <p:cNvPr id="12" name="AutoShape 12"/>
          <p:cNvSpPr/>
          <p:nvPr/>
        </p:nvSpPr>
        <p:spPr>
          <a:xfrm>
            <a:off x="6604000" y="2476500"/>
            <a:ext cx="4318000" cy="6604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6B7280"/>
                </a:solidFill>
                <a:latin typeface="Noto Sans SC"/>
                <a:ea typeface="Noto Sans SC"/>
                <a:cs typeface="Noto Sans SC"/>
                <a:sym typeface="Noto Sans SC"/>
              </a:rPr>
              <a:t>`conda install pandas=1.5.0` - Install a specific package (and its dependencies) into the current environment.</a:t>
            </a:r>
            <a:endParaRPr lang="en-US" sz="1100"/>
          </a:p>
        </p:txBody>
      </p:sp>
      <p:sp>
        <p:nvSpPr>
          <p:cNvPr id="13" name="AutoShape 13"/>
          <p:cNvSpPr/>
          <p:nvPr/>
        </p:nvSpPr>
        <p:spPr>
          <a:xfrm>
            <a:off x="6604000" y="3263900"/>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4682B4"/>
                </a:solidFill>
                <a:latin typeface="Roboto Mono"/>
                <a:ea typeface="Roboto Mono"/>
                <a:cs typeface="Roboto Mono"/>
                <a:sym typeface="Roboto Mono"/>
              </a:rPr>
              <a:t>conda install pandas=1.5.0</a:t>
            </a:r>
            <a:endParaRPr lang="en-US" sz="1100"/>
          </a:p>
        </p:txBody>
      </p:sp>
      <p:sp>
        <p:nvSpPr>
          <p:cNvPr id="14" name="AutoShape 14"/>
          <p:cNvSpPr/>
          <p:nvPr/>
        </p:nvSpPr>
        <p:spPr>
          <a:xfrm>
            <a:off x="1016000" y="4000500"/>
            <a:ext cx="4826000" cy="1778000"/>
          </a:xfrm>
          <a:prstGeom prst="roundRect">
            <a:avLst>
              <a:gd name="adj" fmla="val 5714"/>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0000" y="4254500"/>
            <a:ext cx="304800" cy="304800"/>
          </a:xfrm>
          <a:prstGeom prst="rect">
            <a:avLst/>
          </a:prstGeom>
        </p:spPr>
      </p:pic>
      <p:sp>
        <p:nvSpPr>
          <p:cNvPr id="16" name="AutoShape 16"/>
          <p:cNvSpPr/>
          <p:nvPr/>
        </p:nvSpPr>
        <p:spPr>
          <a:xfrm>
            <a:off x="1778000" y="4254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Update</a:t>
            </a:r>
            <a:endParaRPr lang="en-US" sz="1100"/>
          </a:p>
        </p:txBody>
      </p:sp>
      <p:sp>
        <p:nvSpPr>
          <p:cNvPr id="17" name="AutoShape 17"/>
          <p:cNvSpPr/>
          <p:nvPr/>
        </p:nvSpPr>
        <p:spPr>
          <a:xfrm>
            <a:off x="1270000" y="4699000"/>
            <a:ext cx="4318000" cy="508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6B7280"/>
                </a:solidFill>
                <a:latin typeface="Noto Sans SC"/>
                <a:ea typeface="Noto Sans SC"/>
                <a:cs typeface="Noto Sans SC"/>
                <a:sym typeface="Noto Sans SC"/>
              </a:rPr>
              <a:t>`conda update pandas` - Upgrade a package to the latest compatible version.</a:t>
            </a:r>
            <a:endParaRPr lang="en-US" sz="1100"/>
          </a:p>
        </p:txBody>
      </p:sp>
      <p:sp>
        <p:nvSpPr>
          <p:cNvPr id="18" name="AutoShape 18"/>
          <p:cNvSpPr/>
          <p:nvPr/>
        </p:nvSpPr>
        <p:spPr>
          <a:xfrm>
            <a:off x="1270000" y="5270500"/>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dirty="0" err="1">
                <a:solidFill>
                  <a:srgbClr val="4682B4"/>
                </a:solidFill>
                <a:latin typeface="Roboto Mono"/>
                <a:ea typeface="Roboto Mono"/>
                <a:cs typeface="Roboto Mono"/>
                <a:sym typeface="Roboto Mono"/>
              </a:rPr>
              <a:t>conda</a:t>
            </a:r>
            <a:r>
              <a:rPr lang="en-US" sz="1400" b="0" i="0" u="none" strike="noStrike" dirty="0">
                <a:solidFill>
                  <a:srgbClr val="4682B4"/>
                </a:solidFill>
                <a:latin typeface="Roboto Mono"/>
                <a:ea typeface="Roboto Mono"/>
                <a:cs typeface="Roboto Mono"/>
                <a:sym typeface="Roboto Mono"/>
              </a:rPr>
              <a:t> update pandas</a:t>
            </a:r>
            <a:endParaRPr lang="en-US" sz="1100" dirty="0"/>
          </a:p>
        </p:txBody>
      </p:sp>
      <p:sp>
        <p:nvSpPr>
          <p:cNvPr id="19" name="AutoShape 19"/>
          <p:cNvSpPr/>
          <p:nvPr/>
        </p:nvSpPr>
        <p:spPr>
          <a:xfrm>
            <a:off x="6350000" y="4000500"/>
            <a:ext cx="4826000" cy="1778000"/>
          </a:xfrm>
          <a:prstGeom prst="roundRect">
            <a:avLst>
              <a:gd name="adj" fmla="val 5714"/>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4000" y="4254500"/>
            <a:ext cx="304800" cy="304800"/>
          </a:xfrm>
          <a:prstGeom prst="rect">
            <a:avLst/>
          </a:prstGeom>
        </p:spPr>
      </p:pic>
      <p:sp>
        <p:nvSpPr>
          <p:cNvPr id="21" name="AutoShape 21"/>
          <p:cNvSpPr/>
          <p:nvPr/>
        </p:nvSpPr>
        <p:spPr>
          <a:xfrm>
            <a:off x="7112000" y="4254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Remove</a:t>
            </a:r>
            <a:endParaRPr lang="en-US" sz="1100"/>
          </a:p>
        </p:txBody>
      </p:sp>
      <p:sp>
        <p:nvSpPr>
          <p:cNvPr id="22" name="AutoShape 22"/>
          <p:cNvSpPr/>
          <p:nvPr/>
        </p:nvSpPr>
        <p:spPr>
          <a:xfrm>
            <a:off x="6604000" y="4699000"/>
            <a:ext cx="4318000" cy="508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6B7280"/>
                </a:solidFill>
                <a:latin typeface="Noto Sans SC"/>
                <a:ea typeface="Noto Sans SC"/>
                <a:cs typeface="Noto Sans SC"/>
                <a:sym typeface="Noto Sans SC"/>
              </a:rPr>
              <a:t>`conda remove pandas` - Uninstall a package from the current environment.</a:t>
            </a:r>
            <a:endParaRPr lang="en-US" sz="1100"/>
          </a:p>
        </p:txBody>
      </p:sp>
      <p:sp>
        <p:nvSpPr>
          <p:cNvPr id="23" name="AutoShape 23"/>
          <p:cNvSpPr/>
          <p:nvPr/>
        </p:nvSpPr>
        <p:spPr>
          <a:xfrm>
            <a:off x="6604000" y="5270500"/>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dirty="0" err="1">
                <a:solidFill>
                  <a:srgbClr val="4682B4"/>
                </a:solidFill>
                <a:latin typeface="Roboto Mono"/>
                <a:ea typeface="Roboto Mono"/>
                <a:cs typeface="Roboto Mono"/>
                <a:sym typeface="Roboto Mono"/>
              </a:rPr>
              <a:t>conda</a:t>
            </a:r>
            <a:r>
              <a:rPr lang="en-US" sz="1400" b="0" i="0" u="none" strike="noStrike" dirty="0">
                <a:solidFill>
                  <a:srgbClr val="4682B4"/>
                </a:solidFill>
                <a:latin typeface="Roboto Mono"/>
                <a:ea typeface="Roboto Mono"/>
                <a:cs typeface="Roboto Mono"/>
                <a:sym typeface="Roboto Mono"/>
              </a:rPr>
              <a:t> remove pandas</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073F322-F29F-C568-AB8E-98639C7863D1}"/>
              </a:ext>
            </a:extLst>
          </p:cNvPr>
          <p:cNvSpPr/>
          <p:nvPr/>
        </p:nvSpPr>
        <p:spPr>
          <a:xfrm>
            <a:off x="1016000" y="762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dirty="0">
                <a:solidFill>
                  <a:srgbClr val="000000"/>
                </a:solidFill>
                <a:latin typeface="Noto Sans SC"/>
                <a:ea typeface="Noto Sans SC"/>
                <a:cs typeface="Noto Sans SC"/>
                <a:sym typeface="Noto Sans SC"/>
              </a:rPr>
              <a:t>Learn more</a:t>
            </a:r>
            <a:endParaRPr lang="en-US" sz="1100" dirty="0"/>
          </a:p>
        </p:txBody>
      </p:sp>
      <p:cxnSp>
        <p:nvCxnSpPr>
          <p:cNvPr id="3" name="Connector 3">
            <a:extLst>
              <a:ext uri="{FF2B5EF4-FFF2-40B4-BE49-F238E27FC236}">
                <a16:creationId xmlns:a16="http://schemas.microsoft.com/office/drawing/2014/main" id="{E0FC7265-E5AE-018F-DD69-2AD32FD0C946}"/>
              </a:ext>
            </a:extLst>
          </p:cNvPr>
          <p:cNvCxnSpPr/>
          <p:nvPr/>
        </p:nvCxnSpPr>
        <p:spPr>
          <a:xfrm rot="-4297">
            <a:off x="1016004" y="14541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Tree>
    <p:extLst>
      <p:ext uri="{BB962C8B-B14F-4D97-AF65-F5344CB8AC3E}">
        <p14:creationId xmlns:p14="http://schemas.microsoft.com/office/powerpoint/2010/main" val="294516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762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00"/>
                </a:solidFill>
                <a:latin typeface="Noto Sans SC"/>
                <a:ea typeface="Noto Sans SC"/>
                <a:cs typeface="Noto Sans SC"/>
                <a:sym typeface="Noto Sans SC"/>
              </a:rPr>
              <a:t>Docker Core Concepts</a:t>
            </a:r>
            <a:endParaRPr lang="en-US" sz="1100"/>
          </a:p>
        </p:txBody>
      </p:sp>
      <p:cxnSp>
        <p:nvCxnSpPr>
          <p:cNvPr id="3" name="Connector 3"/>
          <p:cNvCxnSpPr/>
          <p:nvPr/>
        </p:nvCxnSpPr>
        <p:spPr>
          <a:xfrm rot="-4297">
            <a:off x="1016004" y="14541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1905000"/>
            <a:ext cx="406400" cy="406400"/>
          </a:xfrm>
          <a:prstGeom prst="rect">
            <a:avLst/>
          </a:prstGeom>
        </p:spPr>
      </p:pic>
      <p:sp>
        <p:nvSpPr>
          <p:cNvPr id="5" name="AutoShape 5"/>
          <p:cNvSpPr/>
          <p:nvPr/>
        </p:nvSpPr>
        <p:spPr>
          <a:xfrm>
            <a:off x="1625600" y="19558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Image</a:t>
            </a:r>
            <a:endParaRPr lang="en-US" sz="1100"/>
          </a:p>
        </p:txBody>
      </p:sp>
      <p:sp>
        <p:nvSpPr>
          <p:cNvPr id="6" name="AutoShape 6"/>
          <p:cNvSpPr/>
          <p:nvPr/>
        </p:nvSpPr>
        <p:spPr>
          <a:xfrm>
            <a:off x="1625600" y="2336800"/>
            <a:ext cx="4445000" cy="508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374151"/>
                </a:solidFill>
                <a:latin typeface="Noto Sans SC"/>
                <a:ea typeface="Noto Sans SC"/>
                <a:cs typeface="Noto Sans SC"/>
                <a:sym typeface="Noto Sans SC"/>
              </a:rPr>
              <a:t>The blueprint of your application, containing all code and dependencies.</a:t>
            </a:r>
            <a:endParaRPr lang="en-US" sz="1100"/>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3048000"/>
            <a:ext cx="406400" cy="406400"/>
          </a:xfrm>
          <a:prstGeom prst="rect">
            <a:avLst/>
          </a:prstGeom>
        </p:spPr>
      </p:pic>
      <p:sp>
        <p:nvSpPr>
          <p:cNvPr id="8" name="AutoShape 8"/>
          <p:cNvSpPr/>
          <p:nvPr/>
        </p:nvSpPr>
        <p:spPr>
          <a:xfrm>
            <a:off x="1625600" y="30988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Container</a:t>
            </a:r>
            <a:endParaRPr lang="en-US" sz="1100"/>
          </a:p>
        </p:txBody>
      </p:sp>
      <p:sp>
        <p:nvSpPr>
          <p:cNvPr id="9" name="AutoShape 9"/>
          <p:cNvSpPr/>
          <p:nvPr/>
        </p:nvSpPr>
        <p:spPr>
          <a:xfrm>
            <a:off x="1625600" y="3479800"/>
            <a:ext cx="4445000" cy="508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374151"/>
                </a:solidFill>
                <a:latin typeface="Noto Sans SC"/>
                <a:ea typeface="Noto Sans SC"/>
                <a:cs typeface="Noto Sans SC"/>
                <a:sym typeface="Noto Sans SC"/>
              </a:rPr>
              <a:t>A runnable instance of an image, isolated and lightweight.</a:t>
            </a:r>
            <a:endParaRPr lang="en-US" sz="1100"/>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4191000"/>
            <a:ext cx="406400" cy="406400"/>
          </a:xfrm>
          <a:prstGeom prst="rect">
            <a:avLst/>
          </a:prstGeom>
        </p:spPr>
      </p:pic>
      <p:sp>
        <p:nvSpPr>
          <p:cNvPr id="11" name="AutoShape 11"/>
          <p:cNvSpPr/>
          <p:nvPr/>
        </p:nvSpPr>
        <p:spPr>
          <a:xfrm>
            <a:off x="1625600" y="42418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Volume</a:t>
            </a:r>
            <a:endParaRPr lang="en-US" sz="1100"/>
          </a:p>
        </p:txBody>
      </p:sp>
      <p:sp>
        <p:nvSpPr>
          <p:cNvPr id="12" name="AutoShape 12"/>
          <p:cNvSpPr/>
          <p:nvPr/>
        </p:nvSpPr>
        <p:spPr>
          <a:xfrm>
            <a:off x="1625600" y="4622800"/>
            <a:ext cx="4445000" cy="508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dirty="0">
                <a:solidFill>
                  <a:srgbClr val="374151"/>
                </a:solidFill>
                <a:latin typeface="Noto Sans SC"/>
                <a:ea typeface="Noto Sans SC"/>
                <a:cs typeface="Noto Sans SC"/>
                <a:sym typeface="Noto Sans SC"/>
              </a:rPr>
              <a:t>A persistent storage layer to share and save data outside the container lifecycle.</a:t>
            </a:r>
            <a:endParaRPr lang="en-US" sz="1100" dirty="0"/>
          </a:p>
        </p:txBody>
      </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6000" y="5334000"/>
            <a:ext cx="406400" cy="406400"/>
          </a:xfrm>
          <a:prstGeom prst="rect">
            <a:avLst/>
          </a:prstGeom>
        </p:spPr>
      </p:pic>
      <p:sp>
        <p:nvSpPr>
          <p:cNvPr id="14" name="AutoShape 14"/>
          <p:cNvSpPr/>
          <p:nvPr/>
        </p:nvSpPr>
        <p:spPr>
          <a:xfrm>
            <a:off x="1625600" y="53848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Port Mapping</a:t>
            </a:r>
            <a:endParaRPr lang="en-US" sz="1100"/>
          </a:p>
        </p:txBody>
      </p:sp>
      <p:sp>
        <p:nvSpPr>
          <p:cNvPr id="15" name="AutoShape 15"/>
          <p:cNvSpPr/>
          <p:nvPr/>
        </p:nvSpPr>
        <p:spPr>
          <a:xfrm>
            <a:off x="1625600" y="5765800"/>
            <a:ext cx="4445000" cy="508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374151"/>
                </a:solidFill>
                <a:latin typeface="Noto Sans SC"/>
                <a:ea typeface="Noto Sans SC"/>
                <a:cs typeface="Noto Sans SC"/>
                <a:sym typeface="Noto Sans SC"/>
              </a:rPr>
              <a:t>A way to expose containerized services to the host machine and network.</a:t>
            </a:r>
            <a:endParaRPr lang="en-US" sz="1100"/>
          </a:p>
        </p:txBody>
      </p:sp>
      <p:cxnSp>
        <p:nvCxnSpPr>
          <p:cNvPr id="16" name="Connector 16"/>
          <p:cNvCxnSpPr/>
          <p:nvPr/>
        </p:nvCxnSpPr>
        <p:spPr>
          <a:xfrm rot="5389257">
            <a:off x="4064000" y="3930660"/>
            <a:ext cx="4064000" cy="12700"/>
          </a:xfrm>
          <a:prstGeom prst="straightConnector1">
            <a:avLst/>
          </a:prstGeom>
          <a:solidFill>
            <a:srgbClr val="DEE0E3">
              <a:alpha val="100000"/>
            </a:srgbClr>
          </a:solidFill>
          <a:ln w="12700" cap="flat" cmpd="sng">
            <a:solidFill>
              <a:srgbClr val="E5E7EB">
                <a:alpha val="100000"/>
              </a:srgbClr>
            </a:solidFill>
            <a:prstDash val="dash"/>
            <a:round/>
            <a:headEnd type="none" w="med" len="med"/>
            <a:tailEnd type="none" w="med" len="med"/>
          </a:ln>
        </p:spPr>
      </p:cxnSp>
      <p:pic>
        <p:nvPicPr>
          <p:cNvPr id="17" name="Picture 17"/>
          <p:cNvPicPr>
            <a:picLocks noChangeAspect="1"/>
          </p:cNvPicPr>
          <p:nvPr/>
        </p:nvPicPr>
        <p:blipFill>
          <a:blip r:embed="rId11"/>
          <a:srcRect t="6783"/>
          <a:stretch>
            <a:fillRect/>
          </a:stretch>
        </p:blipFill>
        <p:spPr>
          <a:xfrm>
            <a:off x="6096000" y="1840175"/>
            <a:ext cx="5901754" cy="3177650"/>
          </a:xfrm>
          <a:prstGeom prst="roundRect">
            <a:avLst>
              <a:gd name="adj" fmla="val 0"/>
            </a:avLst>
          </a:prstGeom>
          <a:noFill/>
          <a:ln w="12700" cap="flat" cmpd="sng">
            <a:solidFill>
              <a:srgbClr val="E5E7EB">
                <a:alpha val="100000"/>
              </a:srgbClr>
            </a:solidFill>
            <a:prstDash val="solid"/>
            <a:round/>
          </a:ln>
          <a:effectLst>
            <a:outerShdw blurRad="127000" dist="63500" dir="2700000" algn="tl" rotWithShape="0">
              <a:srgbClr val="000000">
                <a:alpha val="5000"/>
              </a:srgbClr>
            </a:outerShdw>
          </a:effectLst>
        </p:spPr>
      </p:pic>
      <p:sp>
        <p:nvSpPr>
          <p:cNvPr id="18" name="AutoShape 18"/>
          <p:cNvSpPr/>
          <p:nvPr/>
        </p:nvSpPr>
        <p:spPr>
          <a:xfrm>
            <a:off x="6697306" y="5283200"/>
            <a:ext cx="4826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dirty="0">
                <a:solidFill>
                  <a:srgbClr val="6B7280"/>
                </a:solidFill>
                <a:latin typeface="Noto Sans SC"/>
                <a:ea typeface="Noto Sans SC"/>
                <a:cs typeface="Noto Sans SC"/>
                <a:sym typeface="Noto Sans SC"/>
              </a:rPr>
              <a:t>Docker Working Principle Diagram</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762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00"/>
                </a:solidFill>
                <a:latin typeface="Noto Sans SC"/>
                <a:ea typeface="Noto Sans SC"/>
                <a:cs typeface="Noto Sans SC"/>
                <a:sym typeface="Noto Sans SC"/>
              </a:rPr>
              <a:t>Managing Docker Images</a:t>
            </a:r>
            <a:endParaRPr lang="en-US" sz="1100"/>
          </a:p>
        </p:txBody>
      </p:sp>
      <p:cxnSp>
        <p:nvCxnSpPr>
          <p:cNvPr id="3" name="Connector 3"/>
          <p:cNvCxnSpPr/>
          <p:nvPr/>
        </p:nvCxnSpPr>
        <p:spPr>
          <a:xfrm rot="-4297">
            <a:off x="1016004" y="14541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4"/>
          <p:cNvSpPr/>
          <p:nvPr/>
        </p:nvSpPr>
        <p:spPr>
          <a:xfrm>
            <a:off x="1016000" y="1816100"/>
            <a:ext cx="965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0800" y="2095500"/>
            <a:ext cx="304800" cy="304800"/>
          </a:xfrm>
          <a:prstGeom prst="rect">
            <a:avLst/>
          </a:prstGeom>
        </p:spPr>
      </p:pic>
      <p:sp>
        <p:nvSpPr>
          <p:cNvPr id="6" name="AutoShape 6"/>
          <p:cNvSpPr/>
          <p:nvPr/>
        </p:nvSpPr>
        <p:spPr>
          <a:xfrm>
            <a:off x="1828800" y="2108200"/>
            <a:ext cx="762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Pull</a:t>
            </a:r>
            <a:endParaRPr lang="en-US" sz="1100"/>
          </a:p>
        </p:txBody>
      </p:sp>
      <p:sp>
        <p:nvSpPr>
          <p:cNvPr id="7" name="AutoShape 7"/>
          <p:cNvSpPr/>
          <p:nvPr/>
        </p:nvSpPr>
        <p:spPr>
          <a:xfrm>
            <a:off x="1828800" y="2489200"/>
            <a:ext cx="8636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Noto Sans SC"/>
                <a:ea typeface="Noto Sans SC"/>
                <a:cs typeface="Noto Sans SC"/>
                <a:sym typeface="Noto Sans SC"/>
              </a:rPr>
              <a:t>Download images from a registry like Docker Hub. Example: `docker pull ubuntu:22.04`</a:t>
            </a:r>
            <a:endParaRPr lang="en-US" sz="1100"/>
          </a:p>
        </p:txBody>
      </p:sp>
      <p:sp>
        <p:nvSpPr>
          <p:cNvPr id="8" name="AutoShape 8"/>
          <p:cNvSpPr/>
          <p:nvPr/>
        </p:nvSpPr>
        <p:spPr>
          <a:xfrm>
            <a:off x="1828800" y="2805663"/>
            <a:ext cx="8636000" cy="279400"/>
          </a:xfrm>
          <a:prstGeom prst="rect">
            <a:avLst/>
          </a:prstGeom>
          <a:noFill/>
          <a:ln w="12700" cap="flat" cmpd="sng">
            <a:noFill/>
            <a:prstDash val="solid"/>
            <a:round/>
          </a:ln>
        </p:spPr>
        <p:txBody>
          <a:bodyPr vert="horz" wrap="square" lIns="0" tIns="0" rIns="0" bIns="0" rtlCol="0" anchor="t" anchorCtr="0"/>
          <a:lstStyle/>
          <a:p>
            <a:pPr>
              <a:lnSpc>
                <a:spcPct val="125000"/>
              </a:lnSpc>
              <a:defRPr/>
            </a:pPr>
            <a:r>
              <a:rPr lang="en-US" sz="1400" b="0" i="0" u="none" strike="noStrike" dirty="0">
                <a:solidFill>
                  <a:srgbClr val="4682B4"/>
                </a:solidFill>
                <a:latin typeface="Roboto Mono"/>
                <a:ea typeface="Roboto Mono"/>
                <a:cs typeface="Roboto Mono"/>
                <a:sym typeface="Roboto Mono"/>
              </a:rPr>
              <a:t>docker pull ubuntu:22.04 </a:t>
            </a:r>
            <a:r>
              <a:rPr lang="en-US" altLang="zh-CN" dirty="0">
                <a:solidFill>
                  <a:srgbClr val="4682B4"/>
                </a:solidFill>
                <a:latin typeface="Roboto Mono"/>
                <a:ea typeface="Roboto Mono"/>
              </a:rPr>
              <a:t>docker or </a:t>
            </a:r>
            <a:r>
              <a:rPr lang="en-US" altLang="zh-CN" dirty="0">
                <a:solidFill>
                  <a:srgbClr val="C00000"/>
                </a:solidFill>
                <a:latin typeface="Roboto Mono"/>
                <a:ea typeface="Roboto Mono"/>
              </a:rPr>
              <a:t>pull docker.xuanyuan.me/library/</a:t>
            </a:r>
            <a:r>
              <a:rPr lang="en-US" altLang="zh-CN" dirty="0" err="1">
                <a:solidFill>
                  <a:srgbClr val="C00000"/>
                </a:solidFill>
                <a:latin typeface="Roboto Mono"/>
                <a:ea typeface="Roboto Mono"/>
              </a:rPr>
              <a:t>nginx:latest</a:t>
            </a:r>
            <a:r>
              <a:rPr lang="en-US" dirty="0">
                <a:solidFill>
                  <a:srgbClr val="C00000"/>
                </a:solidFill>
                <a:latin typeface="Roboto Mono"/>
                <a:ea typeface="Roboto Mono"/>
                <a:sym typeface="Roboto Mono"/>
              </a:rPr>
              <a:t>  </a:t>
            </a:r>
            <a:endParaRPr lang="en-US" dirty="0">
              <a:solidFill>
                <a:srgbClr val="C00000"/>
              </a:solidFill>
              <a:latin typeface="Roboto Mono"/>
              <a:ea typeface="Roboto Mono"/>
            </a:endParaRPr>
          </a:p>
        </p:txBody>
      </p:sp>
      <p:sp>
        <p:nvSpPr>
          <p:cNvPr id="9" name="AutoShape 9"/>
          <p:cNvSpPr/>
          <p:nvPr/>
        </p:nvSpPr>
        <p:spPr>
          <a:xfrm>
            <a:off x="1016000" y="3403730"/>
            <a:ext cx="965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dirty="0"/>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0800" y="3683000"/>
            <a:ext cx="304800" cy="304800"/>
          </a:xfrm>
          <a:prstGeom prst="rect">
            <a:avLst/>
          </a:prstGeom>
        </p:spPr>
      </p:pic>
      <p:sp>
        <p:nvSpPr>
          <p:cNvPr id="11" name="AutoShape 11"/>
          <p:cNvSpPr/>
          <p:nvPr/>
        </p:nvSpPr>
        <p:spPr>
          <a:xfrm>
            <a:off x="1828800" y="3695700"/>
            <a:ext cx="762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List</a:t>
            </a:r>
            <a:endParaRPr lang="en-US" sz="1100"/>
          </a:p>
        </p:txBody>
      </p:sp>
      <p:sp>
        <p:nvSpPr>
          <p:cNvPr id="12" name="AutoShape 12"/>
          <p:cNvSpPr/>
          <p:nvPr/>
        </p:nvSpPr>
        <p:spPr>
          <a:xfrm>
            <a:off x="1828800" y="4076700"/>
            <a:ext cx="8636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Noto Sans SC"/>
                <a:ea typeface="Noto Sans SC"/>
                <a:cs typeface="Noto Sans SC"/>
                <a:sym typeface="Noto Sans SC"/>
              </a:rPr>
              <a:t>Check all locally available images with `docker images`.</a:t>
            </a:r>
            <a:endParaRPr lang="en-US" sz="1100"/>
          </a:p>
        </p:txBody>
      </p:sp>
      <p:sp>
        <p:nvSpPr>
          <p:cNvPr id="13" name="AutoShape 13"/>
          <p:cNvSpPr/>
          <p:nvPr/>
        </p:nvSpPr>
        <p:spPr>
          <a:xfrm>
            <a:off x="1778000" y="4394070"/>
            <a:ext cx="8636000" cy="2794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dirty="0">
                <a:solidFill>
                  <a:srgbClr val="4682B4"/>
                </a:solidFill>
                <a:latin typeface="Roboto Mono"/>
                <a:ea typeface="Roboto Mono"/>
                <a:cs typeface="Roboto Mono"/>
                <a:sym typeface="Roboto Mono"/>
              </a:rPr>
              <a:t>docker images</a:t>
            </a:r>
            <a:endParaRPr lang="en-US" sz="1100" dirty="0"/>
          </a:p>
        </p:txBody>
      </p:sp>
      <p:sp>
        <p:nvSpPr>
          <p:cNvPr id="14" name="AutoShape 14"/>
          <p:cNvSpPr/>
          <p:nvPr/>
        </p:nvSpPr>
        <p:spPr>
          <a:xfrm>
            <a:off x="1016000" y="5016500"/>
            <a:ext cx="9652000" cy="1397000"/>
          </a:xfrm>
          <a:prstGeom prst="roundRect">
            <a:avLst>
              <a:gd name="adj" fmla="val 7272"/>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20800" y="5270500"/>
            <a:ext cx="304800" cy="304800"/>
          </a:xfrm>
          <a:prstGeom prst="rect">
            <a:avLst/>
          </a:prstGeom>
        </p:spPr>
      </p:pic>
      <p:sp>
        <p:nvSpPr>
          <p:cNvPr id="16" name="AutoShape 16"/>
          <p:cNvSpPr/>
          <p:nvPr/>
        </p:nvSpPr>
        <p:spPr>
          <a:xfrm>
            <a:off x="1828800" y="5283200"/>
            <a:ext cx="762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Remove</a:t>
            </a:r>
            <a:endParaRPr lang="en-US" sz="1100"/>
          </a:p>
        </p:txBody>
      </p:sp>
      <p:sp>
        <p:nvSpPr>
          <p:cNvPr id="17" name="AutoShape 17"/>
          <p:cNvSpPr/>
          <p:nvPr/>
        </p:nvSpPr>
        <p:spPr>
          <a:xfrm>
            <a:off x="1828800" y="5664200"/>
            <a:ext cx="8636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6B7280"/>
                </a:solidFill>
                <a:latin typeface="Noto Sans SC"/>
                <a:ea typeface="Noto Sans SC"/>
                <a:cs typeface="Noto Sans SC"/>
                <a:sym typeface="Noto Sans SC"/>
              </a:rPr>
              <a:t>Delete unused images to free up space. Example: `docker rmi &lt;IMAGE_ID&gt;`</a:t>
            </a:r>
            <a:endParaRPr lang="en-US" sz="1100"/>
          </a:p>
        </p:txBody>
      </p:sp>
      <p:sp>
        <p:nvSpPr>
          <p:cNvPr id="18" name="AutoShape 18"/>
          <p:cNvSpPr/>
          <p:nvPr/>
        </p:nvSpPr>
        <p:spPr>
          <a:xfrm>
            <a:off x="1778000" y="5956300"/>
            <a:ext cx="8636000" cy="2794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dirty="0">
                <a:solidFill>
                  <a:srgbClr val="4682B4"/>
                </a:solidFill>
                <a:latin typeface="Roboto Mono"/>
                <a:ea typeface="Roboto Mono"/>
                <a:cs typeface="Roboto Mono"/>
                <a:sym typeface="Roboto Mono"/>
              </a:rPr>
              <a:t>docker </a:t>
            </a:r>
            <a:r>
              <a:rPr lang="en-US" sz="1400" b="0" i="0" u="none" strike="noStrike" dirty="0" err="1">
                <a:solidFill>
                  <a:srgbClr val="4682B4"/>
                </a:solidFill>
                <a:latin typeface="Roboto Mono"/>
                <a:ea typeface="Roboto Mono"/>
                <a:cs typeface="Roboto Mono"/>
                <a:sym typeface="Roboto Mono"/>
              </a:rPr>
              <a:t>rmi</a:t>
            </a:r>
            <a:r>
              <a:rPr lang="en-US" sz="1400" b="0" i="0" u="none" strike="noStrike" dirty="0">
                <a:solidFill>
                  <a:srgbClr val="4682B4"/>
                </a:solidFill>
                <a:latin typeface="Roboto Mono"/>
                <a:ea typeface="Roboto Mono"/>
                <a:cs typeface="Roboto Mono"/>
                <a:sym typeface="Roboto Mono"/>
              </a:rPr>
              <a:t> IMAGE_ID</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762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00"/>
                </a:solidFill>
                <a:latin typeface="Noto Sans SC"/>
                <a:ea typeface="Noto Sans SC"/>
                <a:cs typeface="Noto Sans SC"/>
                <a:sym typeface="Noto Sans SC"/>
              </a:rPr>
              <a:t>Container Lifecycle Management</a:t>
            </a:r>
            <a:endParaRPr lang="en-US" sz="1100"/>
          </a:p>
        </p:txBody>
      </p:sp>
      <p:cxnSp>
        <p:nvCxnSpPr>
          <p:cNvPr id="3" name="Connector 3"/>
          <p:cNvCxnSpPr/>
          <p:nvPr/>
        </p:nvCxnSpPr>
        <p:spPr>
          <a:xfrm rot="-4297">
            <a:off x="1016004" y="14541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4"/>
          <p:cNvSpPr/>
          <p:nvPr/>
        </p:nvSpPr>
        <p:spPr>
          <a:xfrm>
            <a:off x="1016000" y="1841500"/>
            <a:ext cx="4826000" cy="1524000"/>
          </a:xfrm>
          <a:prstGeom prst="roundRect">
            <a:avLst>
              <a:gd name="adj" fmla="val 6666"/>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00" y="2095500"/>
            <a:ext cx="304800" cy="304800"/>
          </a:xfrm>
          <a:prstGeom prst="rect">
            <a:avLst/>
          </a:prstGeom>
        </p:spPr>
      </p:pic>
      <p:sp>
        <p:nvSpPr>
          <p:cNvPr id="6" name="AutoShape 6"/>
          <p:cNvSpPr/>
          <p:nvPr/>
        </p:nvSpPr>
        <p:spPr>
          <a:xfrm>
            <a:off x="1778000" y="2095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00008B"/>
                </a:solidFill>
                <a:latin typeface="Noto Sans SC"/>
                <a:ea typeface="Noto Sans SC"/>
                <a:cs typeface="Noto Sans SC"/>
                <a:sym typeface="Noto Sans SC"/>
              </a:rPr>
              <a:t>Run</a:t>
            </a:r>
            <a:endParaRPr lang="en-US" sz="1100" dirty="0"/>
          </a:p>
        </p:txBody>
      </p:sp>
      <p:sp>
        <p:nvSpPr>
          <p:cNvPr id="7" name="AutoShape 7"/>
          <p:cNvSpPr/>
          <p:nvPr/>
        </p:nvSpPr>
        <p:spPr>
          <a:xfrm>
            <a:off x="1270000" y="2489200"/>
            <a:ext cx="4318000" cy="6096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6B7280"/>
                </a:solidFill>
                <a:latin typeface="Noto Sans SC"/>
                <a:ea typeface="Noto Sans SC"/>
                <a:cs typeface="Noto Sans SC"/>
                <a:sym typeface="Noto Sans SC"/>
              </a:rPr>
              <a:t>Start a new container from an image. Example: `docker run -it ubuntu:22.04 /bin/bash`</a:t>
            </a:r>
            <a:endParaRPr lang="en-US" sz="1100"/>
          </a:p>
        </p:txBody>
      </p:sp>
      <p:sp>
        <p:nvSpPr>
          <p:cNvPr id="8" name="AutoShape 8"/>
          <p:cNvSpPr/>
          <p:nvPr/>
        </p:nvSpPr>
        <p:spPr>
          <a:xfrm>
            <a:off x="1270000" y="3175000"/>
            <a:ext cx="4318000" cy="254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300" b="0" i="0" u="none" strike="noStrike" dirty="0">
                <a:solidFill>
                  <a:srgbClr val="4682B4"/>
                </a:solidFill>
                <a:latin typeface="Roboto Mono"/>
                <a:ea typeface="Roboto Mono"/>
                <a:cs typeface="Roboto Mono"/>
                <a:sym typeface="Roboto Mono"/>
              </a:rPr>
              <a:t>docker run -it ubuntu:22.04 /bin/bash</a:t>
            </a:r>
            <a:endParaRPr lang="en-US" sz="1100" dirty="0"/>
          </a:p>
        </p:txBody>
      </p:sp>
      <p:sp>
        <p:nvSpPr>
          <p:cNvPr id="9" name="AutoShape 9"/>
          <p:cNvSpPr/>
          <p:nvPr/>
        </p:nvSpPr>
        <p:spPr>
          <a:xfrm>
            <a:off x="6350000" y="1841500"/>
            <a:ext cx="4826000" cy="1524000"/>
          </a:xfrm>
          <a:prstGeom prst="roundRect">
            <a:avLst>
              <a:gd name="adj" fmla="val 6666"/>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000" y="2095500"/>
            <a:ext cx="304800" cy="304800"/>
          </a:xfrm>
          <a:prstGeom prst="rect">
            <a:avLst/>
          </a:prstGeom>
        </p:spPr>
      </p:pic>
      <p:sp>
        <p:nvSpPr>
          <p:cNvPr id="11" name="AutoShape 11"/>
          <p:cNvSpPr/>
          <p:nvPr/>
        </p:nvSpPr>
        <p:spPr>
          <a:xfrm>
            <a:off x="7112000" y="2095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008B"/>
                </a:solidFill>
                <a:latin typeface="Noto Sans SC"/>
                <a:ea typeface="Noto Sans SC"/>
                <a:cs typeface="Noto Sans SC"/>
                <a:sym typeface="Noto Sans SC"/>
              </a:rPr>
              <a:t>List</a:t>
            </a:r>
            <a:endParaRPr lang="en-US" sz="1100"/>
          </a:p>
        </p:txBody>
      </p:sp>
      <p:sp>
        <p:nvSpPr>
          <p:cNvPr id="12" name="AutoShape 12"/>
          <p:cNvSpPr/>
          <p:nvPr/>
        </p:nvSpPr>
        <p:spPr>
          <a:xfrm>
            <a:off x="6604000" y="2489200"/>
            <a:ext cx="4318000" cy="6096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6B7280"/>
                </a:solidFill>
                <a:latin typeface="Noto Sans SC"/>
                <a:ea typeface="Noto Sans SC"/>
                <a:cs typeface="Noto Sans SC"/>
                <a:sym typeface="Noto Sans SC"/>
              </a:rPr>
              <a:t>Display running containers with `docker ps` or all containers with `docker ps -a`.</a:t>
            </a:r>
            <a:endParaRPr lang="en-US" sz="1100"/>
          </a:p>
        </p:txBody>
      </p:sp>
      <p:sp>
        <p:nvSpPr>
          <p:cNvPr id="13" name="AutoShape 13"/>
          <p:cNvSpPr/>
          <p:nvPr/>
        </p:nvSpPr>
        <p:spPr>
          <a:xfrm>
            <a:off x="6604000" y="3175000"/>
            <a:ext cx="4318000" cy="254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300" b="0" i="0" u="none" strike="noStrike">
                <a:solidFill>
                  <a:srgbClr val="4682B4"/>
                </a:solidFill>
                <a:latin typeface="Roboto Mono"/>
                <a:ea typeface="Roboto Mono"/>
                <a:cs typeface="Roboto Mono"/>
                <a:sym typeface="Roboto Mono"/>
              </a:rPr>
              <a:t>docker ps / docker ps -a</a:t>
            </a:r>
            <a:endParaRPr lang="en-US" sz="1100"/>
          </a:p>
        </p:txBody>
      </p:sp>
      <p:sp>
        <p:nvSpPr>
          <p:cNvPr id="14" name="AutoShape 14"/>
          <p:cNvSpPr/>
          <p:nvPr/>
        </p:nvSpPr>
        <p:spPr>
          <a:xfrm>
            <a:off x="1016000" y="3619500"/>
            <a:ext cx="4826000" cy="2095500"/>
          </a:xfrm>
          <a:prstGeom prst="roundRect">
            <a:avLst>
              <a:gd name="adj" fmla="val 6666"/>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0000" y="3873500"/>
            <a:ext cx="304800" cy="304800"/>
          </a:xfrm>
          <a:prstGeom prst="rect">
            <a:avLst/>
          </a:prstGeom>
        </p:spPr>
      </p:pic>
      <p:sp>
        <p:nvSpPr>
          <p:cNvPr id="16" name="AutoShape 16"/>
          <p:cNvSpPr/>
          <p:nvPr/>
        </p:nvSpPr>
        <p:spPr>
          <a:xfrm>
            <a:off x="1778000" y="3873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rgbClr val="00008B"/>
                </a:solidFill>
                <a:latin typeface="Noto Sans SC"/>
                <a:ea typeface="Noto Sans SC"/>
                <a:cs typeface="Noto Sans SC"/>
                <a:sym typeface="Noto Sans SC"/>
              </a:rPr>
              <a:t>Stop/Start</a:t>
            </a:r>
            <a:endParaRPr lang="en-US" sz="1100" dirty="0"/>
          </a:p>
        </p:txBody>
      </p:sp>
      <p:sp>
        <p:nvSpPr>
          <p:cNvPr id="17" name="AutoShape 17"/>
          <p:cNvSpPr/>
          <p:nvPr/>
        </p:nvSpPr>
        <p:spPr>
          <a:xfrm>
            <a:off x="1270000" y="4267200"/>
            <a:ext cx="4318000" cy="7112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dirty="0">
                <a:solidFill>
                  <a:srgbClr val="6B7280"/>
                </a:solidFill>
                <a:latin typeface="Noto Sans SC"/>
                <a:ea typeface="Noto Sans SC"/>
                <a:cs typeface="Noto Sans SC"/>
                <a:sym typeface="Noto Sans SC"/>
              </a:rPr>
              <a:t>Pause or resume a container's execution with `docker stop &lt;CONTAINER_ID&gt;` or `docker start &lt;CONTAINER_ID&gt;`.</a:t>
            </a:r>
            <a:endParaRPr lang="en-US" sz="1100" dirty="0"/>
          </a:p>
        </p:txBody>
      </p:sp>
      <p:sp>
        <p:nvSpPr>
          <p:cNvPr id="18" name="AutoShape 18"/>
          <p:cNvSpPr/>
          <p:nvPr/>
        </p:nvSpPr>
        <p:spPr>
          <a:xfrm>
            <a:off x="1270000" y="5080000"/>
            <a:ext cx="4826000" cy="254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300" b="0" i="0" u="none" strike="noStrike" dirty="0">
                <a:solidFill>
                  <a:srgbClr val="4682B4"/>
                </a:solidFill>
                <a:latin typeface="Roboto Mono"/>
                <a:ea typeface="Roboto Mono"/>
                <a:cs typeface="Roboto Mono"/>
                <a:sym typeface="Roboto Mono"/>
              </a:rPr>
              <a:t>docker stop / start CONTAINER_ID</a:t>
            </a:r>
            <a:endParaRPr lang="en-US" sz="1100" dirty="0"/>
          </a:p>
        </p:txBody>
      </p:sp>
      <p:sp>
        <p:nvSpPr>
          <p:cNvPr id="19" name="AutoShape 19"/>
          <p:cNvSpPr/>
          <p:nvPr/>
        </p:nvSpPr>
        <p:spPr>
          <a:xfrm>
            <a:off x="6350000" y="3619500"/>
            <a:ext cx="4826000" cy="2095500"/>
          </a:xfrm>
          <a:prstGeom prst="roundRect">
            <a:avLst>
              <a:gd name="adj" fmla="val 6666"/>
            </a:avLst>
          </a:prstGeom>
          <a:solidFill>
            <a:srgbClr val="FFFFFF">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algn="ctr">
              <a:defRPr/>
            </a:pPr>
            <a:endParaR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4000" y="3873500"/>
            <a:ext cx="304800" cy="304800"/>
          </a:xfrm>
          <a:prstGeom prst="rect">
            <a:avLst/>
          </a:prstGeom>
        </p:spPr>
      </p:pic>
      <p:sp>
        <p:nvSpPr>
          <p:cNvPr id="21" name="AutoShape 21"/>
          <p:cNvSpPr/>
          <p:nvPr/>
        </p:nvSpPr>
        <p:spPr>
          <a:xfrm>
            <a:off x="7112000" y="3873500"/>
            <a:ext cx="381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008B"/>
                </a:solidFill>
                <a:latin typeface="Noto Sans SC"/>
                <a:ea typeface="Noto Sans SC"/>
                <a:cs typeface="Noto Sans SC"/>
                <a:sym typeface="Noto Sans SC"/>
              </a:rPr>
              <a:t>Remove</a:t>
            </a:r>
            <a:endParaRPr lang="en-US" sz="1100"/>
          </a:p>
        </p:txBody>
      </p:sp>
      <p:sp>
        <p:nvSpPr>
          <p:cNvPr id="22" name="AutoShape 22"/>
          <p:cNvSpPr/>
          <p:nvPr/>
        </p:nvSpPr>
        <p:spPr>
          <a:xfrm>
            <a:off x="6604000" y="4267200"/>
            <a:ext cx="4318000" cy="7112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6B7280"/>
                </a:solidFill>
                <a:latin typeface="Noto Sans SC"/>
                <a:ea typeface="Noto Sans SC"/>
                <a:cs typeface="Noto Sans SC"/>
                <a:sym typeface="Noto Sans SC"/>
              </a:rPr>
              <a:t>Delete a stopped container to clean up resources with `docker rm &lt;CONTAINER_ID&gt;`.</a:t>
            </a:r>
            <a:endParaRPr lang="en-US" sz="1100"/>
          </a:p>
        </p:txBody>
      </p:sp>
      <p:sp>
        <p:nvSpPr>
          <p:cNvPr id="23" name="AutoShape 23"/>
          <p:cNvSpPr/>
          <p:nvPr/>
        </p:nvSpPr>
        <p:spPr>
          <a:xfrm>
            <a:off x="6604000" y="5080000"/>
            <a:ext cx="4318000" cy="254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300" b="0" i="0" u="none" strike="noStrike">
                <a:solidFill>
                  <a:srgbClr val="4682B4"/>
                </a:solidFill>
                <a:latin typeface="Roboto Mono"/>
                <a:ea typeface="Roboto Mono"/>
                <a:cs typeface="Roboto Mono"/>
                <a:sym typeface="Roboto Mono"/>
              </a:rPr>
              <a:t>docker rm CONTAINER_ID</a:t>
            </a:r>
            <a:endParaRPr lang="en-US" sz="1100"/>
          </a:p>
        </p:txBody>
      </p:sp>
      <p:cxnSp>
        <p:nvCxnSpPr>
          <p:cNvPr id="24" name="Connector 24"/>
          <p:cNvCxnSpPr/>
          <p:nvPr/>
        </p:nvCxnSpPr>
        <p:spPr>
          <a:xfrm rot="-4297">
            <a:off x="1270000" y="60388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6000" y="5651500"/>
            <a:ext cx="254000" cy="254000"/>
          </a:xfrm>
          <a:prstGeom prst="rect">
            <a:avLst/>
          </a:prstGeom>
        </p:spPr>
      </p:pic>
      <p:sp>
        <p:nvSpPr>
          <p:cNvPr id="26" name="AutoShape 26"/>
          <p:cNvSpPr/>
          <p:nvPr/>
        </p:nvSpPr>
        <p:spPr>
          <a:xfrm>
            <a:off x="1574800" y="6096000"/>
            <a:ext cx="965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dirty="0">
                <a:solidFill>
                  <a:srgbClr val="6B7280"/>
                </a:solidFill>
                <a:latin typeface="Noto Sans SC"/>
                <a:ea typeface="Noto Sans SC"/>
                <a:cs typeface="Noto Sans SC"/>
                <a:sym typeface="Noto Sans SC"/>
              </a:rPr>
              <a:t>CONTAINER_ID can be retrieved via `docker </a:t>
            </a:r>
            <a:r>
              <a:rPr lang="en-US" sz="1400" b="0" i="0" u="none" strike="noStrike" dirty="0" err="1">
                <a:solidFill>
                  <a:srgbClr val="6B7280"/>
                </a:solidFill>
                <a:latin typeface="Noto Sans SC"/>
                <a:ea typeface="Noto Sans SC"/>
                <a:cs typeface="Noto Sans SC"/>
                <a:sym typeface="Noto Sans SC"/>
              </a:rPr>
              <a:t>ps</a:t>
            </a:r>
            <a:r>
              <a:rPr lang="en-US" sz="1400" b="0" i="0" u="none" strike="noStrike" dirty="0">
                <a:solidFill>
                  <a:srgbClr val="6B7280"/>
                </a:solidFill>
                <a:latin typeface="Noto Sans SC"/>
                <a:ea typeface="Noto Sans SC"/>
                <a:cs typeface="Noto Sans SC"/>
                <a:sym typeface="Noto Sans SC"/>
              </a:rPr>
              <a:t> -a` or replaced with the container name.</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635000"/>
            <a:ext cx="1016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00000"/>
                </a:solidFill>
                <a:latin typeface="Noto Sans SC"/>
                <a:ea typeface="Noto Sans SC"/>
                <a:cs typeface="Noto Sans SC"/>
                <a:sym typeface="Noto Sans SC"/>
              </a:rPr>
              <a:t>Volume Mounting (-v): Data Persistence for Bioinformatics</a:t>
            </a:r>
            <a:endParaRPr lang="en-US" sz="1100"/>
          </a:p>
        </p:txBody>
      </p:sp>
      <p:cxnSp>
        <p:nvCxnSpPr>
          <p:cNvPr id="3" name="Connector 3"/>
          <p:cNvCxnSpPr/>
          <p:nvPr/>
        </p:nvCxnSpPr>
        <p:spPr>
          <a:xfrm rot="-4297">
            <a:off x="1016004" y="14541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4"/>
          <p:cNvSpPr/>
          <p:nvPr/>
        </p:nvSpPr>
        <p:spPr>
          <a:xfrm>
            <a:off x="1016000" y="1778000"/>
            <a:ext cx="508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Core Command</a:t>
            </a:r>
            <a:endParaRPr lang="en-US" sz="1100"/>
          </a:p>
        </p:txBody>
      </p:sp>
      <p:sp>
        <p:nvSpPr>
          <p:cNvPr id="5" name="AutoShape 5"/>
          <p:cNvSpPr/>
          <p:nvPr/>
        </p:nvSpPr>
        <p:spPr>
          <a:xfrm>
            <a:off x="1016000" y="2222500"/>
            <a:ext cx="7620000" cy="609600"/>
          </a:xfrm>
          <a:prstGeom prst="roundRect">
            <a:avLst>
              <a:gd name="adj" fmla="val 16666"/>
            </a:avLst>
          </a:prstGeom>
          <a:solidFill>
            <a:srgbClr val="EBEBEB">
              <a:alpha val="100000"/>
            </a:srgbClr>
          </a:solidFill>
          <a:ln w="12700" cap="flat" cmpd="sng">
            <a:solidFill>
              <a:srgbClr val="D1D5DB">
                <a:alpha val="100000"/>
              </a:srgbClr>
            </a:solidFill>
            <a:prstDash val="solid"/>
            <a:round/>
          </a:ln>
        </p:spPr>
        <p:txBody>
          <a:bodyPr vert="horz" wrap="square" lIns="190500" tIns="0" rIns="190500" bIns="0" rtlCol="0" anchor="ctr" anchorCtr="0"/>
          <a:lstStyle/>
          <a:p>
            <a:pPr indent="0" algn="ctr">
              <a:lnSpc>
                <a:spcPct val="125000"/>
              </a:lnSpc>
              <a:defRPr/>
            </a:pPr>
            <a:r>
              <a:rPr lang="en-US" sz="1400" b="0" i="0" u="none" strike="noStrike" dirty="0">
                <a:solidFill>
                  <a:srgbClr val="374151"/>
                </a:solidFill>
                <a:latin typeface="Roboto Mono"/>
                <a:ea typeface="Roboto Mono"/>
                <a:cs typeface="Roboto Mono"/>
                <a:sym typeface="Roboto Mono"/>
              </a:rPr>
              <a:t>docker run -v /host/path:/container/path image</a:t>
            </a:r>
            <a:endParaRPr lang="en-US" sz="1100" dirty="0"/>
          </a:p>
        </p:txBody>
      </p:sp>
      <p:sp>
        <p:nvSpPr>
          <p:cNvPr id="6" name="AutoShape 6"/>
          <p:cNvSpPr/>
          <p:nvPr/>
        </p:nvSpPr>
        <p:spPr>
          <a:xfrm>
            <a:off x="1016000" y="3111500"/>
            <a:ext cx="508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008B"/>
                </a:solidFill>
                <a:latin typeface="Noto Sans SC"/>
                <a:ea typeface="Noto Sans SC"/>
                <a:cs typeface="Noto Sans SC"/>
                <a:sym typeface="Noto Sans SC"/>
              </a:rPr>
              <a:t>Function Explanation</a:t>
            </a:r>
            <a:endParaRPr lang="en-US" sz="1100"/>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3746500"/>
            <a:ext cx="254000" cy="254000"/>
          </a:xfrm>
          <a:prstGeom prst="rect">
            <a:avLst/>
          </a:prstGeom>
        </p:spPr>
      </p:pic>
      <p:sp>
        <p:nvSpPr>
          <p:cNvPr id="8" name="AutoShape 8"/>
          <p:cNvSpPr/>
          <p:nvPr/>
        </p:nvSpPr>
        <p:spPr>
          <a:xfrm>
            <a:off x="1460500" y="3619500"/>
            <a:ext cx="8636000" cy="762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dirty="0">
                <a:solidFill>
                  <a:srgbClr val="374151"/>
                </a:solidFill>
                <a:latin typeface="Noto Sans SC"/>
                <a:ea typeface="Noto Sans SC"/>
                <a:cs typeface="Noto Sans SC"/>
                <a:sym typeface="Noto Sans SC"/>
              </a:rPr>
              <a:t>Mount a directory from your host machine into the container. This is crucial for bioinformatics to persistently store large datasets (e.g., FASTQ, BAM files) and analysis results, ensuring they are not lost when the container exits.</a:t>
            </a:r>
            <a:endParaRPr lang="en-US" sz="1100" dirty="0"/>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4508500"/>
            <a:ext cx="254000" cy="254000"/>
          </a:xfrm>
          <a:prstGeom prst="rect">
            <a:avLst/>
          </a:prstGeom>
        </p:spPr>
      </p:pic>
      <p:sp>
        <p:nvSpPr>
          <p:cNvPr id="10" name="AutoShape 10"/>
          <p:cNvSpPr/>
          <p:nvPr/>
        </p:nvSpPr>
        <p:spPr>
          <a:xfrm>
            <a:off x="1460500" y="4508500"/>
            <a:ext cx="8636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dirty="0">
                <a:solidFill>
                  <a:srgbClr val="374151"/>
                </a:solidFill>
                <a:latin typeface="Noto Sans SC"/>
                <a:ea typeface="Noto Sans SC"/>
                <a:cs typeface="Noto Sans SC"/>
                <a:sym typeface="Noto Sans SC"/>
              </a:rPr>
              <a:t>Enables real-time data sharing and persistence between the host and the container.</a:t>
            </a:r>
            <a:endParaRPr lang="en-US" sz="1100" dirty="0"/>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5270500"/>
            <a:ext cx="254000" cy="254000"/>
          </a:xfrm>
          <a:prstGeom prst="rect">
            <a:avLst/>
          </a:prstGeom>
        </p:spPr>
      </p:pic>
      <p:sp>
        <p:nvSpPr>
          <p:cNvPr id="12" name="AutoShape 12"/>
          <p:cNvSpPr/>
          <p:nvPr/>
        </p:nvSpPr>
        <p:spPr>
          <a:xfrm>
            <a:off x="1460500" y="5207000"/>
            <a:ext cx="8636000" cy="50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dirty="0">
                <a:solidFill>
                  <a:srgbClr val="374151"/>
                </a:solidFill>
                <a:latin typeface="Noto Sans SC"/>
                <a:ea typeface="Noto Sans SC"/>
                <a:cs typeface="Noto Sans SC"/>
                <a:sym typeface="Noto Sans SC"/>
              </a:rPr>
              <a:t>Modifications made inside the container are immediately synced back to the host machine.</a:t>
            </a:r>
            <a:endParaRPr lang="en-US" sz="1100" dirty="0"/>
          </a:p>
        </p:txBody>
      </p:sp>
      <p:cxnSp>
        <p:nvCxnSpPr>
          <p:cNvPr id="13" name="Connector 13"/>
          <p:cNvCxnSpPr/>
          <p:nvPr/>
        </p:nvCxnSpPr>
        <p:spPr>
          <a:xfrm rot="5388540">
            <a:off x="4191000" y="3803661"/>
            <a:ext cx="3810000" cy="12700"/>
          </a:xfrm>
          <a:prstGeom prst="straightConnector1">
            <a:avLst/>
          </a:prstGeom>
          <a:solidFill>
            <a:srgbClr val="DEE0E3">
              <a:alpha val="100000"/>
            </a:srgbClr>
          </a:solidFill>
          <a:ln w="12700" cap="flat" cmpd="sng">
            <a:solidFill>
              <a:srgbClr val="E5E7EB">
                <a:alpha val="100000"/>
              </a:srgbClr>
            </a:solidFill>
            <a:prstDash val="dash"/>
            <a:round/>
            <a:headEnd type="none" w="med" len="med"/>
            <a:tailEnd type="none" w="med" len="med"/>
          </a:ln>
        </p:spPr>
      </p:cxnSp>
      <p:pic>
        <p:nvPicPr>
          <p:cNvPr id="15" name="Picture 15"/>
          <p:cNvPicPr>
            <a:picLocks noChangeAspect="1"/>
          </p:cNvPicPr>
          <p:nvPr/>
        </p:nvPicPr>
        <p:blipFill>
          <a:blip r:embed="rId5"/>
          <a:srcRect/>
          <a:stretch>
            <a:fillRect/>
          </a:stretch>
        </p:blipFill>
        <p:spPr>
          <a:xfrm>
            <a:off x="8816650" y="1206500"/>
            <a:ext cx="3014434" cy="2105746"/>
          </a:xfrm>
          <a:prstGeom prst="roundRect">
            <a:avLst>
              <a:gd name="adj" fmla="val 3950"/>
            </a:avLst>
          </a:prstGeom>
          <a:noFill/>
          <a:ln w="12700" cap="flat" cmpd="sng">
            <a:solidFill>
              <a:srgbClr val="E5E7EB">
                <a:alpha val="100000"/>
              </a:srgbClr>
            </a:solidFill>
            <a:prstDash val="solid"/>
            <a:round/>
          </a:ln>
        </p:spPr>
      </p:pic>
      <p:sp>
        <p:nvSpPr>
          <p:cNvPr id="16" name="AutoShape 16"/>
          <p:cNvSpPr/>
          <p:nvPr/>
        </p:nvSpPr>
        <p:spPr>
          <a:xfrm>
            <a:off x="8816650" y="2832100"/>
            <a:ext cx="3267787" cy="508000"/>
          </a:xfrm>
          <a:prstGeom prst="rect">
            <a:avLst/>
          </a:prstGeom>
          <a:noFill/>
          <a:ln w="12700" cap="flat" cmpd="sng">
            <a:noFill/>
            <a:prstDash val="solid"/>
            <a:round/>
          </a:ln>
        </p:spPr>
        <p:txBody>
          <a:bodyPr vert="horz" wrap="square" lIns="0" tIns="0" rIns="0" bIns="0" rtlCol="0" anchor="t" anchorCtr="0"/>
          <a:lstStyle/>
          <a:p>
            <a:pPr indent="0" algn="ctr">
              <a:lnSpc>
                <a:spcPct val="116666"/>
              </a:lnSpc>
              <a:defRPr/>
            </a:pPr>
            <a:r>
              <a:rPr lang="en-US" sz="1400" b="0" i="0" u="none" strike="noStrike" dirty="0">
                <a:solidFill>
                  <a:srgbClr val="6B7280"/>
                </a:solidFill>
                <a:latin typeface="Noto Sans SC"/>
                <a:ea typeface="Noto Sans SC"/>
                <a:cs typeface="Noto Sans SC"/>
                <a:sym typeface="Noto Sans SC"/>
              </a:rPr>
              <a:t>Real-time synchronization between host and container directories</a:t>
            </a:r>
            <a:endParaRPr lang="en-US" sz="1100" dirty="0"/>
          </a:p>
        </p:txBody>
      </p:sp>
      <p:sp>
        <p:nvSpPr>
          <p:cNvPr id="17" name="文本框 16">
            <a:extLst>
              <a:ext uri="{FF2B5EF4-FFF2-40B4-BE49-F238E27FC236}">
                <a16:creationId xmlns:a16="http://schemas.microsoft.com/office/drawing/2014/main" id="{B15E64A3-0FC5-3F69-45C7-89FDFD8D66FF}"/>
              </a:ext>
            </a:extLst>
          </p:cNvPr>
          <p:cNvSpPr txBox="1"/>
          <p:nvPr/>
        </p:nvSpPr>
        <p:spPr>
          <a:xfrm>
            <a:off x="2052265" y="5410200"/>
            <a:ext cx="8087470" cy="523220"/>
          </a:xfrm>
          <a:prstGeom prst="rect">
            <a:avLst/>
          </a:prstGeom>
          <a:noFill/>
        </p:spPr>
        <p:txBody>
          <a:bodyPr wrap="none" rtlCol="0">
            <a:spAutoFit/>
          </a:bodyPr>
          <a:lstStyle/>
          <a:p>
            <a:r>
              <a:rPr lang="en-US" altLang="zh-CN" sz="1600" b="1" dirty="0"/>
              <a:t>The file has the same owner as the Docker user, or it might be owned by</a:t>
            </a:r>
            <a:r>
              <a:rPr lang="en-US" altLang="zh-CN" dirty="0"/>
              <a:t> </a:t>
            </a:r>
            <a:r>
              <a:rPr lang="en-US" altLang="zh-CN" sz="2800" b="1" dirty="0">
                <a:solidFill>
                  <a:srgbClr val="C00000"/>
                </a:solidFill>
              </a:rPr>
              <a:t>root.</a:t>
            </a:r>
            <a:endParaRPr lang="zh-CN" altLang="en-US" sz="2800" b="1" dirty="0">
              <a:solidFill>
                <a:srgbClr val="C00000"/>
              </a:solidFill>
            </a:endParaRPr>
          </a:p>
        </p:txBody>
      </p:sp>
      <p:sp>
        <p:nvSpPr>
          <p:cNvPr id="14" name="文本框 13">
            <a:extLst>
              <a:ext uri="{FF2B5EF4-FFF2-40B4-BE49-F238E27FC236}">
                <a16:creationId xmlns:a16="http://schemas.microsoft.com/office/drawing/2014/main" id="{DD8F8B3A-5739-9B97-9C4B-0E04A91C4DB7}"/>
              </a:ext>
            </a:extLst>
          </p:cNvPr>
          <p:cNvSpPr txBox="1"/>
          <p:nvPr/>
        </p:nvSpPr>
        <p:spPr>
          <a:xfrm>
            <a:off x="1317429" y="6005036"/>
            <a:ext cx="9133114" cy="738664"/>
          </a:xfrm>
          <a:prstGeom prst="rect">
            <a:avLst/>
          </a:prstGeom>
          <a:noFill/>
        </p:spPr>
        <p:txBody>
          <a:bodyPr wrap="square" rtlCol="0">
            <a:spAutoFit/>
          </a:bodyPr>
          <a:lstStyle/>
          <a:p>
            <a:r>
              <a:rPr lang="en-US" altLang="zh-CN" dirty="0"/>
              <a:t>docker cp &lt;host/location&gt; &lt;</a:t>
            </a:r>
            <a:r>
              <a:rPr lang="en-US" altLang="zh-CN" dirty="0" err="1"/>
              <a:t>container_name</a:t>
            </a:r>
            <a:r>
              <a:rPr lang="en-US" altLang="zh-CN" dirty="0"/>
              <a:t>&gt;:/File/location # From container2host</a:t>
            </a:r>
          </a:p>
          <a:p>
            <a:r>
              <a:rPr lang="en-US" altLang="zh-CN" dirty="0"/>
              <a:t>docker cp &lt;</a:t>
            </a:r>
            <a:r>
              <a:rPr lang="en-US" altLang="zh-CN" dirty="0" err="1"/>
              <a:t>container_name</a:t>
            </a:r>
            <a:r>
              <a:rPr lang="en-US" altLang="zh-CN" dirty="0"/>
              <a:t>&gt;:/File/location  &lt;host/location&gt; # From host2container</a:t>
            </a:r>
            <a:endParaRPr lang="zh-CN" altLang="en-US" sz="2800" b="1" dirty="0">
              <a:solidFill>
                <a:srgbClr val="C00000"/>
              </a:solidFill>
            </a:endParaRPr>
          </a:p>
          <a:p>
            <a:endParaRPr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609600"/>
            <a:ext cx="8890000" cy="609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dirty="0">
                <a:solidFill>
                  <a:srgbClr val="000000"/>
                </a:solidFill>
                <a:latin typeface="Noto Sans SC"/>
                <a:ea typeface="Noto Sans SC"/>
                <a:cs typeface="Noto Sans SC"/>
                <a:sym typeface="Noto Sans SC"/>
              </a:rPr>
              <a:t>Port Mapping (-p): Accessing Services</a:t>
            </a:r>
            <a:endParaRPr lang="en-US" sz="1100" dirty="0"/>
          </a:p>
        </p:txBody>
      </p:sp>
      <p:cxnSp>
        <p:nvCxnSpPr>
          <p:cNvPr id="3" name="Connector 3"/>
          <p:cNvCxnSpPr/>
          <p:nvPr/>
        </p:nvCxnSpPr>
        <p:spPr>
          <a:xfrm rot="-4297">
            <a:off x="1016004" y="1416050"/>
            <a:ext cx="10160008"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4"/>
          <p:cNvSpPr/>
          <p:nvPr/>
        </p:nvSpPr>
        <p:spPr>
          <a:xfrm>
            <a:off x="1016000" y="1803400"/>
            <a:ext cx="5080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a:solidFill>
                  <a:srgbClr val="00008B"/>
                </a:solidFill>
                <a:latin typeface="Noto Sans SC"/>
                <a:ea typeface="Noto Sans SC"/>
                <a:cs typeface="Noto Sans SC"/>
                <a:sym typeface="Noto Sans SC"/>
              </a:rPr>
              <a:t>Command Format</a:t>
            </a:r>
            <a:endParaRPr lang="en-US" sz="1100" dirty="0"/>
          </a:p>
        </p:txBody>
      </p:sp>
      <p:sp>
        <p:nvSpPr>
          <p:cNvPr id="5" name="AutoShape 5"/>
          <p:cNvSpPr/>
          <p:nvPr/>
        </p:nvSpPr>
        <p:spPr>
          <a:xfrm>
            <a:off x="597437" y="2362200"/>
            <a:ext cx="6604000" cy="685800"/>
          </a:xfrm>
          <a:prstGeom prst="roundRect">
            <a:avLst>
              <a:gd name="adj" fmla="val 14814"/>
            </a:avLst>
          </a:prstGeom>
          <a:solidFill>
            <a:srgbClr val="171717">
              <a:alpha val="100000"/>
            </a:srgbClr>
          </a:solidFill>
          <a:ln w="25400" cap="flat" cmpd="sng">
            <a:noFill/>
            <a:prstDash val="solid"/>
            <a:round/>
          </a:ln>
        </p:spPr>
        <p:txBody>
          <a:bodyPr vert="horz" wrap="square" lIns="228600" tIns="0" rIns="0" bIns="0" rtlCol="0" anchor="ctr" anchorCtr="0"/>
          <a:lstStyle/>
          <a:p>
            <a:pPr indent="0" algn="ctr">
              <a:lnSpc>
                <a:spcPct val="125000"/>
              </a:lnSpc>
              <a:defRPr/>
            </a:pPr>
            <a:r>
              <a:rPr lang="en-US" sz="1600" b="0" i="0" u="none" strike="noStrike" dirty="0">
                <a:solidFill>
                  <a:srgbClr val="E5E7EB"/>
                </a:solidFill>
                <a:latin typeface="Roboto Mono"/>
                <a:ea typeface="Roboto Mono"/>
                <a:cs typeface="Roboto Mono"/>
                <a:sym typeface="Roboto Mono"/>
              </a:rPr>
              <a:t>docker run -p </a:t>
            </a:r>
            <a:r>
              <a:rPr lang="en-US" sz="1600" b="0" i="0" u="none" strike="noStrike" dirty="0" err="1">
                <a:solidFill>
                  <a:srgbClr val="E5E7EB"/>
                </a:solidFill>
                <a:latin typeface="Roboto Mono"/>
                <a:ea typeface="Roboto Mono"/>
                <a:cs typeface="Roboto Mono"/>
                <a:sym typeface="Roboto Mono"/>
              </a:rPr>
              <a:t>host_port:container_port</a:t>
            </a:r>
            <a:r>
              <a:rPr lang="en-US" sz="1600" b="0" i="0" u="none" strike="noStrike" dirty="0">
                <a:solidFill>
                  <a:srgbClr val="E5E7EB"/>
                </a:solidFill>
                <a:latin typeface="Roboto Mono"/>
                <a:ea typeface="Roboto Mono"/>
                <a:cs typeface="Roboto Mono"/>
                <a:sym typeface="Roboto Mono"/>
              </a:rPr>
              <a:t> image</a:t>
            </a:r>
            <a:endParaRPr lang="en-US" sz="1100" dirty="0"/>
          </a:p>
        </p:txBody>
      </p:sp>
      <p:sp>
        <p:nvSpPr>
          <p:cNvPr id="6" name="AutoShape 6"/>
          <p:cNvSpPr/>
          <p:nvPr/>
        </p:nvSpPr>
        <p:spPr>
          <a:xfrm>
            <a:off x="1016000" y="3200400"/>
            <a:ext cx="5080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Function Description</a:t>
            </a:r>
            <a:endParaRPr lang="en-US" sz="1100"/>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3708400"/>
            <a:ext cx="254000" cy="254000"/>
          </a:xfrm>
          <a:prstGeom prst="rect">
            <a:avLst/>
          </a:prstGeom>
        </p:spPr>
      </p:pic>
      <p:sp>
        <p:nvSpPr>
          <p:cNvPr id="8" name="AutoShape 8"/>
          <p:cNvSpPr/>
          <p:nvPr/>
        </p:nvSpPr>
        <p:spPr>
          <a:xfrm>
            <a:off x="1397000" y="3708400"/>
            <a:ext cx="5334000" cy="762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374151"/>
                </a:solidFill>
                <a:latin typeface="Noto Sans SC"/>
                <a:ea typeface="Noto Sans SC"/>
                <a:cs typeface="Noto Sans SC"/>
                <a:sym typeface="Noto Sans SC"/>
              </a:rPr>
              <a:t>Map a port from inside the container to a port on your host machine. This is essential for accessing web-based tools (e.g., Jupyter Notebook, RStudio) running within the container from your local browser.</a:t>
            </a:r>
            <a:endParaRPr lang="en-US" sz="1100"/>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000" y="-12700000"/>
            <a:ext cx="12700" cy="12700"/>
          </a:xfrm>
          <a:prstGeom prst="rect">
            <a:avLst/>
          </a:prstGeom>
        </p:spPr>
      </p:pic>
      <p:sp>
        <p:nvSpPr>
          <p:cNvPr id="10" name="AutoShape 10"/>
          <p:cNvSpPr/>
          <p:nvPr/>
        </p:nvSpPr>
        <p:spPr>
          <a:xfrm>
            <a:off x="-12700000" y="-12700000"/>
            <a:ext cx="12700" cy="12700"/>
          </a:xfrm>
          <a:prstGeom prst="rect">
            <a:avLst/>
          </a:prstGeom>
          <a:noFill/>
          <a:ln w="12700" cap="flat" cmpd="sng">
            <a:noFill/>
            <a:prstDash val="solid"/>
            <a:round/>
          </a:ln>
        </p:spPr>
        <p:txBody>
          <a:bodyPr vert="horz" wrap="square" lIns="0" tIns="0" rIns="0" bIns="0" rtlCol="0" anchor="ctr" anchorCtr="0"/>
          <a:lstStyle/>
          <a:p>
            <a:pPr algn="l">
              <a:defRPr/>
            </a:pPr>
            <a:endParaRPr/>
          </a:p>
        </p:txBody>
      </p:sp>
      <p:sp>
        <p:nvSpPr>
          <p:cNvPr id="12" name="AutoShape 12"/>
          <p:cNvSpPr/>
          <p:nvPr/>
        </p:nvSpPr>
        <p:spPr>
          <a:xfrm>
            <a:off x="8636000" y="2248258"/>
            <a:ext cx="5080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a:solidFill>
                  <a:srgbClr val="00008B"/>
                </a:solidFill>
                <a:latin typeface="Noto Sans SC"/>
                <a:ea typeface="Noto Sans SC"/>
                <a:cs typeface="Noto Sans SC"/>
                <a:sym typeface="Noto Sans SC"/>
              </a:rPr>
              <a:t>How It Works</a:t>
            </a:r>
            <a:endParaRPr lang="en-US" sz="1100" dirty="0"/>
          </a:p>
        </p:txBody>
      </p:sp>
      <p:pic>
        <p:nvPicPr>
          <p:cNvPr id="13" name="Picture 13"/>
          <p:cNvPicPr>
            <a:picLocks noChangeAspect="1"/>
          </p:cNvPicPr>
          <p:nvPr/>
        </p:nvPicPr>
        <p:blipFill>
          <a:blip r:embed="rId5"/>
          <a:srcRect t="116" b="116"/>
          <a:stretch>
            <a:fillRect/>
          </a:stretch>
        </p:blipFill>
        <p:spPr>
          <a:xfrm>
            <a:off x="7299817" y="1904732"/>
            <a:ext cx="4826000" cy="2717800"/>
          </a:xfrm>
          <a:prstGeom prst="roundRect">
            <a:avLst>
              <a:gd name="adj" fmla="val 3738"/>
            </a:avLst>
          </a:prstGeom>
          <a:noFill/>
          <a:ln w="12700" cap="flat" cmpd="sng">
            <a:solidFill>
              <a:srgbClr val="E5E7EB">
                <a:alpha val="100000"/>
              </a:srgbClr>
            </a:solidFill>
            <a:prstDash val="solid"/>
            <a:round/>
          </a:ln>
        </p:spPr>
      </p:pic>
      <p:sp>
        <p:nvSpPr>
          <p:cNvPr id="14" name="AutoShape 14"/>
          <p:cNvSpPr/>
          <p:nvPr/>
        </p:nvSpPr>
        <p:spPr>
          <a:xfrm>
            <a:off x="7505521" y="5054600"/>
            <a:ext cx="4572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b="0" i="0" u="none" strike="noStrike" dirty="0">
                <a:solidFill>
                  <a:schemeClr val="tx1"/>
                </a:solidFill>
                <a:latin typeface="Noto Sans SC"/>
                <a:ea typeface="Noto Sans SC"/>
                <a:cs typeface="Noto Sans SC"/>
                <a:sym typeface="Noto Sans SC"/>
              </a:rPr>
              <a:t>External traffic accesses container services via the host port</a:t>
            </a: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72D1A87-62E0-F083-7987-50C6F82B10D0}"/>
              </a:ext>
            </a:extLst>
          </p:cNvPr>
          <p:cNvSpPr/>
          <p:nvPr/>
        </p:nvSpPr>
        <p:spPr>
          <a:xfrm>
            <a:off x="1016000" y="609600"/>
            <a:ext cx="8890000" cy="609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dirty="0">
                <a:latin typeface="Noto Sans SC"/>
                <a:ea typeface="Noto Sans SC"/>
                <a:sym typeface="Noto Sans SC"/>
              </a:rPr>
              <a:t>C</a:t>
            </a:r>
            <a:r>
              <a:rPr lang="en-US" altLang="zh-CN" sz="3200" b="1" dirty="0">
                <a:latin typeface="Noto Sans SC"/>
                <a:ea typeface="Noto Sans SC"/>
                <a:sym typeface="Noto Sans SC"/>
              </a:rPr>
              <a:t>ommon use</a:t>
            </a:r>
            <a:endParaRPr lang="en-US" sz="1100" dirty="0"/>
          </a:p>
        </p:txBody>
      </p:sp>
      <p:cxnSp>
        <p:nvCxnSpPr>
          <p:cNvPr id="3" name="Connector 3">
            <a:extLst>
              <a:ext uri="{FF2B5EF4-FFF2-40B4-BE49-F238E27FC236}">
                <a16:creationId xmlns:a16="http://schemas.microsoft.com/office/drawing/2014/main" id="{53C308B3-B21C-443A-77CB-0548EDF69D6D}"/>
              </a:ext>
            </a:extLst>
          </p:cNvPr>
          <p:cNvCxnSpPr/>
          <p:nvPr/>
        </p:nvCxnSpPr>
        <p:spPr>
          <a:xfrm rot="-4297">
            <a:off x="1016004" y="1416050"/>
            <a:ext cx="10160008"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5" name="文本框 4">
            <a:extLst>
              <a:ext uri="{FF2B5EF4-FFF2-40B4-BE49-F238E27FC236}">
                <a16:creationId xmlns:a16="http://schemas.microsoft.com/office/drawing/2014/main" id="{1B10D503-EC82-3BA7-2C37-094A680C173D}"/>
              </a:ext>
            </a:extLst>
          </p:cNvPr>
          <p:cNvSpPr txBox="1"/>
          <p:nvPr/>
        </p:nvSpPr>
        <p:spPr>
          <a:xfrm>
            <a:off x="481045" y="2247760"/>
            <a:ext cx="11271379" cy="1754326"/>
          </a:xfrm>
          <a:prstGeom prst="rect">
            <a:avLst/>
          </a:prstGeom>
          <a:noFill/>
        </p:spPr>
        <p:txBody>
          <a:bodyPr wrap="square">
            <a:spAutoFit/>
          </a:bodyPr>
          <a:lstStyle/>
          <a:p>
            <a:r>
              <a:rPr lang="en-US" altLang="zh-CN" sz="1800" dirty="0"/>
              <a:t>$</a:t>
            </a:r>
            <a:r>
              <a:rPr lang="zh-CN" altLang="en-US" sz="1800" dirty="0"/>
              <a:t>docker run -dit \</a:t>
            </a:r>
            <a:endParaRPr lang="en-US" altLang="zh-CN" sz="1800" dirty="0"/>
          </a:p>
          <a:p>
            <a:r>
              <a:rPr lang="zh-CN" altLang="en-US" sz="1800" dirty="0"/>
              <a:t>--name my_docker \ </a:t>
            </a:r>
            <a:endParaRPr lang="en-US" altLang="zh-CN" sz="1800" dirty="0"/>
          </a:p>
          <a:p>
            <a:r>
              <a:rPr lang="zh-CN" altLang="en-US" sz="1800" dirty="0"/>
              <a:t>-p 2222:22 \                           # Map port 2222 on the host to port 22 inside the container (SSH default port)</a:t>
            </a:r>
            <a:endParaRPr lang="en-US" altLang="zh-CN" sz="1800" dirty="0"/>
          </a:p>
          <a:p>
            <a:r>
              <a:rPr lang="zh-CN" altLang="en-US" sz="1800" dirty="0"/>
              <a:t>-v /home/user/data:/data \             # Mount the host directory /home/user/data into /data in the container</a:t>
            </a:r>
            <a:endParaRPr lang="en-US" altLang="zh-CN" sz="1800" dirty="0"/>
          </a:p>
          <a:p>
            <a:r>
              <a:rPr lang="zh-CN" altLang="en-US" sz="1800" dirty="0"/>
              <a:t>ubuntu:22.04 \ </a:t>
            </a:r>
            <a:endParaRPr lang="en-US" altLang="zh-CN" sz="1800" dirty="0"/>
          </a:p>
          <a:p>
            <a:r>
              <a:rPr lang="zh-CN" altLang="en-US" sz="1800" dirty="0"/>
              <a:t>bash -c "apt update &amp;&amp; apt install -y openssh-server &amp;&amp; mkdir /var/run/sshd &amp;&amp; /usr/sbin/sshd -D"</a:t>
            </a:r>
          </a:p>
        </p:txBody>
      </p:sp>
      <p:sp>
        <p:nvSpPr>
          <p:cNvPr id="6" name="AutoShape 4">
            <a:extLst>
              <a:ext uri="{FF2B5EF4-FFF2-40B4-BE49-F238E27FC236}">
                <a16:creationId xmlns:a16="http://schemas.microsoft.com/office/drawing/2014/main" id="{1C8E1863-D23E-E51F-789D-B3712BF57E03}"/>
              </a:ext>
            </a:extLst>
          </p:cNvPr>
          <p:cNvSpPr/>
          <p:nvPr/>
        </p:nvSpPr>
        <p:spPr>
          <a:xfrm>
            <a:off x="481045" y="1690153"/>
            <a:ext cx="5080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a:solidFill>
                  <a:srgbClr val="00008B"/>
                </a:solidFill>
                <a:latin typeface="Noto Sans SC"/>
                <a:ea typeface="Noto Sans SC"/>
                <a:cs typeface="Noto Sans SC"/>
                <a:sym typeface="Noto Sans SC"/>
              </a:rPr>
              <a:t>C</a:t>
            </a:r>
            <a:r>
              <a:rPr lang="en-US" altLang="zh-CN" sz="2000" b="1" i="0" u="none" strike="noStrike" dirty="0">
                <a:solidFill>
                  <a:srgbClr val="00008B"/>
                </a:solidFill>
                <a:latin typeface="Noto Sans SC"/>
                <a:ea typeface="Noto Sans SC"/>
                <a:cs typeface="Noto Sans SC"/>
                <a:sym typeface="Noto Sans SC"/>
              </a:rPr>
              <a:t>reate/Run a docker container</a:t>
            </a:r>
            <a:endParaRPr lang="en-US" sz="1100" dirty="0"/>
          </a:p>
        </p:txBody>
      </p:sp>
      <p:sp>
        <p:nvSpPr>
          <p:cNvPr id="7" name="AutoShape 4">
            <a:extLst>
              <a:ext uri="{FF2B5EF4-FFF2-40B4-BE49-F238E27FC236}">
                <a16:creationId xmlns:a16="http://schemas.microsoft.com/office/drawing/2014/main" id="{59B41B3E-7940-DD57-CE36-2AC878D5893B}"/>
              </a:ext>
            </a:extLst>
          </p:cNvPr>
          <p:cNvSpPr/>
          <p:nvPr/>
        </p:nvSpPr>
        <p:spPr>
          <a:xfrm>
            <a:off x="481045" y="4204093"/>
            <a:ext cx="5080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altLang="zh-CN" sz="2000" b="1" dirty="0">
                <a:solidFill>
                  <a:srgbClr val="00008B"/>
                </a:solidFill>
                <a:latin typeface="Noto Sans SC"/>
                <a:ea typeface="Noto Sans SC"/>
                <a:cs typeface="Noto Sans SC"/>
                <a:sym typeface="Noto Sans SC"/>
              </a:rPr>
              <a:t>D</a:t>
            </a:r>
            <a:r>
              <a:rPr lang="en-US" altLang="zh-CN" sz="2000" b="1" i="0" u="none" strike="noStrike" dirty="0">
                <a:solidFill>
                  <a:srgbClr val="00008B"/>
                </a:solidFill>
                <a:latin typeface="Noto Sans SC"/>
                <a:ea typeface="Noto Sans SC"/>
                <a:cs typeface="Noto Sans SC"/>
                <a:sym typeface="Noto Sans SC"/>
              </a:rPr>
              <a:t>ocker start</a:t>
            </a:r>
            <a:r>
              <a:rPr lang="en-US" altLang="zh-CN" sz="2000" b="1" dirty="0">
                <a:solidFill>
                  <a:srgbClr val="00008B"/>
                </a:solidFill>
                <a:latin typeface="Noto Sans SC"/>
                <a:ea typeface="Noto Sans SC"/>
                <a:cs typeface="Noto Sans SC"/>
                <a:sym typeface="Noto Sans SC"/>
              </a:rPr>
              <a:t>/stop</a:t>
            </a:r>
            <a:endParaRPr lang="en-US" sz="1100" dirty="0"/>
          </a:p>
        </p:txBody>
      </p:sp>
      <p:sp>
        <p:nvSpPr>
          <p:cNvPr id="8" name="文本框 7">
            <a:extLst>
              <a:ext uri="{FF2B5EF4-FFF2-40B4-BE49-F238E27FC236}">
                <a16:creationId xmlns:a16="http://schemas.microsoft.com/office/drawing/2014/main" id="{CD9F1C57-9314-71EE-BA82-9D35EF120E0C}"/>
              </a:ext>
            </a:extLst>
          </p:cNvPr>
          <p:cNvSpPr txBox="1"/>
          <p:nvPr/>
        </p:nvSpPr>
        <p:spPr>
          <a:xfrm>
            <a:off x="528735" y="4700738"/>
            <a:ext cx="11271379" cy="369332"/>
          </a:xfrm>
          <a:prstGeom prst="rect">
            <a:avLst/>
          </a:prstGeom>
          <a:noFill/>
        </p:spPr>
        <p:txBody>
          <a:bodyPr wrap="square">
            <a:spAutoFit/>
          </a:bodyPr>
          <a:lstStyle/>
          <a:p>
            <a:r>
              <a:rPr lang="en-US" altLang="zh-CN" sz="1800" dirty="0"/>
              <a:t>docker</a:t>
            </a:r>
            <a:r>
              <a:rPr lang="zh-CN" altLang="en-US" sz="1800" dirty="0"/>
              <a:t> </a:t>
            </a:r>
            <a:r>
              <a:rPr lang="en-US" altLang="zh-CN" sz="1800" dirty="0"/>
              <a:t>start/stop  &lt;</a:t>
            </a:r>
            <a:r>
              <a:rPr lang="en-US" altLang="zh-CN" sz="1800" dirty="0" err="1"/>
              <a:t>container_name_or_id</a:t>
            </a:r>
            <a:r>
              <a:rPr lang="en-US" altLang="zh-CN" sz="1800" dirty="0"/>
              <a:t>&gt;</a:t>
            </a:r>
            <a:r>
              <a:rPr lang="zh-CN" altLang="en-US" sz="1800" dirty="0"/>
              <a:t> </a:t>
            </a:r>
            <a:endParaRPr lang="en-US" altLang="zh-CN" sz="1800" dirty="0"/>
          </a:p>
        </p:txBody>
      </p:sp>
      <p:sp>
        <p:nvSpPr>
          <p:cNvPr id="10" name="文本框 9">
            <a:extLst>
              <a:ext uri="{FF2B5EF4-FFF2-40B4-BE49-F238E27FC236}">
                <a16:creationId xmlns:a16="http://schemas.microsoft.com/office/drawing/2014/main" id="{99E6E276-F1D4-90C6-A160-440F965CF8A9}"/>
              </a:ext>
            </a:extLst>
          </p:cNvPr>
          <p:cNvSpPr txBox="1"/>
          <p:nvPr/>
        </p:nvSpPr>
        <p:spPr>
          <a:xfrm>
            <a:off x="532363" y="5768722"/>
            <a:ext cx="9857273" cy="707886"/>
          </a:xfrm>
          <a:prstGeom prst="rect">
            <a:avLst/>
          </a:prstGeom>
          <a:noFill/>
        </p:spPr>
        <p:txBody>
          <a:bodyPr wrap="square">
            <a:spAutoFit/>
          </a:bodyPr>
          <a:lstStyle/>
          <a:p>
            <a:r>
              <a:rPr lang="en-US" altLang="zh-CN" sz="2000" dirty="0"/>
              <a:t>docker exec -it &lt;</a:t>
            </a:r>
            <a:r>
              <a:rPr lang="en-US" altLang="zh-CN" sz="2000" dirty="0" err="1"/>
              <a:t>container_name_or_id</a:t>
            </a:r>
            <a:r>
              <a:rPr lang="en-US" altLang="zh-CN" sz="2000" dirty="0"/>
              <a:t>&gt; /bin/bash</a:t>
            </a:r>
          </a:p>
          <a:p>
            <a:r>
              <a:rPr lang="zh-CN" altLang="en-US" sz="2000" dirty="0"/>
              <a:t>docker exec -it my_docker bash</a:t>
            </a:r>
          </a:p>
        </p:txBody>
      </p:sp>
      <p:sp>
        <p:nvSpPr>
          <p:cNvPr id="11" name="AutoShape 4">
            <a:extLst>
              <a:ext uri="{FF2B5EF4-FFF2-40B4-BE49-F238E27FC236}">
                <a16:creationId xmlns:a16="http://schemas.microsoft.com/office/drawing/2014/main" id="{99724DD0-4B49-CE26-A959-5465CAE63A20}"/>
              </a:ext>
            </a:extLst>
          </p:cNvPr>
          <p:cNvSpPr/>
          <p:nvPr/>
        </p:nvSpPr>
        <p:spPr>
          <a:xfrm>
            <a:off x="528735" y="5241596"/>
            <a:ext cx="7749074"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altLang="zh-CN" sz="2000" b="1" dirty="0">
                <a:solidFill>
                  <a:srgbClr val="00008B"/>
                </a:solidFill>
                <a:latin typeface="Noto Sans SC"/>
                <a:ea typeface="Noto Sans SC"/>
                <a:cs typeface="Noto Sans SC"/>
                <a:sym typeface="Noto Sans SC"/>
              </a:rPr>
              <a:t>Execute a command inside a running container</a:t>
            </a:r>
            <a:endParaRPr lang="en-US" sz="1100" dirty="0"/>
          </a:p>
        </p:txBody>
      </p:sp>
    </p:spTree>
    <p:extLst>
      <p:ext uri="{BB962C8B-B14F-4D97-AF65-F5344CB8AC3E}">
        <p14:creationId xmlns:p14="http://schemas.microsoft.com/office/powerpoint/2010/main" val="46817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1016000" y="762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0000"/>
                </a:solidFill>
                <a:latin typeface="Noto Sans SC"/>
                <a:ea typeface="Noto Sans SC"/>
                <a:cs typeface="Noto Sans SC"/>
                <a:sym typeface="Noto Sans SC"/>
              </a:rPr>
              <a:t>Conda Fundamentals</a:t>
            </a:r>
            <a:endParaRPr lang="en-US" sz="1100"/>
          </a:p>
        </p:txBody>
      </p:sp>
      <p:cxnSp>
        <p:nvCxnSpPr>
          <p:cNvPr id="3" name="Connector 3"/>
          <p:cNvCxnSpPr/>
          <p:nvPr/>
        </p:nvCxnSpPr>
        <p:spPr>
          <a:xfrm rot="-4297">
            <a:off x="1016004" y="1517650"/>
            <a:ext cx="10160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4"/>
          <p:cNvSpPr/>
          <p:nvPr/>
        </p:nvSpPr>
        <p:spPr>
          <a:xfrm>
            <a:off x="1016000" y="1778000"/>
            <a:ext cx="5334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What is Conda?</a:t>
            </a:r>
            <a:endParaRPr lang="en-US" sz="1100"/>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2438400"/>
            <a:ext cx="203200" cy="203200"/>
          </a:xfrm>
          <a:prstGeom prst="rect">
            <a:avLst/>
          </a:prstGeom>
        </p:spPr>
      </p:pic>
      <p:sp>
        <p:nvSpPr>
          <p:cNvPr id="6" name="AutoShape 6"/>
          <p:cNvSpPr/>
          <p:nvPr/>
        </p:nvSpPr>
        <p:spPr>
          <a:xfrm>
            <a:off x="1422400" y="2286000"/>
            <a:ext cx="5334000" cy="762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0" i="0" u="none" strike="noStrike">
                <a:solidFill>
                  <a:srgbClr val="374151"/>
                </a:solidFill>
                <a:latin typeface="Noto Sans SC"/>
                <a:ea typeface="Noto Sans SC"/>
                <a:cs typeface="Noto Sans SC"/>
                <a:sym typeface="Noto Sans SC"/>
              </a:rPr>
              <a:t>A powerful, cross-platform package and environment management system, ideal for handling complex dependencies in bioinformatics.</a:t>
            </a:r>
            <a:endParaRPr lang="en-US" sz="1100"/>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3708400"/>
            <a:ext cx="203200" cy="203200"/>
          </a:xfrm>
          <a:prstGeom prst="rect">
            <a:avLst/>
          </a:prstGeom>
        </p:spPr>
      </p:pic>
      <p:sp>
        <p:nvSpPr>
          <p:cNvPr id="8" name="AutoShape 8"/>
          <p:cNvSpPr/>
          <p:nvPr/>
        </p:nvSpPr>
        <p:spPr>
          <a:xfrm>
            <a:off x="-12700000" y="-12700000"/>
            <a:ext cx="12700" cy="12700"/>
          </a:xfrm>
          <a:prstGeom prst="rect">
            <a:avLst/>
          </a:prstGeom>
          <a:noFill/>
          <a:ln w="12700" cap="flat" cmpd="sng">
            <a:noFill/>
            <a:prstDash val="solid"/>
            <a:round/>
          </a:ln>
        </p:spPr>
        <p:txBody>
          <a:bodyPr vert="horz" wrap="square" lIns="0" tIns="0" rIns="0" bIns="0" rtlCol="0" anchor="ctr" anchorCtr="0"/>
          <a:lstStyle/>
          <a:p>
            <a:pPr algn="l">
              <a:defRPr/>
            </a:pPr>
            <a:endParaRPr/>
          </a:p>
        </p:txBody>
      </p:sp>
      <p:sp>
        <p:nvSpPr>
          <p:cNvPr id="9" name="AutoShape 9"/>
          <p:cNvSpPr/>
          <p:nvPr/>
        </p:nvSpPr>
        <p:spPr>
          <a:xfrm>
            <a:off x="1016000" y="3175000"/>
            <a:ext cx="5334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008B"/>
                </a:solidFill>
                <a:latin typeface="Noto Sans SC"/>
                <a:ea typeface="Noto Sans SC"/>
                <a:cs typeface="Noto Sans SC"/>
                <a:sym typeface="Noto Sans SC"/>
              </a:rPr>
              <a:t>Key Concepts</a:t>
            </a:r>
            <a:endParaRPr lang="en-US" sz="1100"/>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4343400"/>
            <a:ext cx="203200" cy="203200"/>
          </a:xfrm>
          <a:prstGeom prst="rect">
            <a:avLst/>
          </a:prstGeom>
        </p:spPr>
      </p:pic>
      <p:sp>
        <p:nvSpPr>
          <p:cNvPr id="11" name="AutoShape 11"/>
          <p:cNvSpPr/>
          <p:nvPr/>
        </p:nvSpPr>
        <p:spPr>
          <a:xfrm>
            <a:off x="1422400" y="3683000"/>
            <a:ext cx="5334000" cy="5588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1" i="0" u="none" strike="noStrike">
                <a:solidFill>
                  <a:srgbClr val="374151"/>
                </a:solidFill>
                <a:latin typeface="Noto Sans SC"/>
                <a:ea typeface="Noto Sans SC"/>
                <a:cs typeface="Noto Sans SC"/>
                <a:sym typeface="Noto Sans SC"/>
              </a:rPr>
              <a:t>Environment:</a:t>
            </a:r>
            <a:r>
              <a:rPr lang="en-US" sz="1400" b="0" i="0" u="none" strike="noStrike">
                <a:solidFill>
                  <a:srgbClr val="6B7280"/>
                </a:solidFill>
                <a:latin typeface="Noto Sans SC"/>
                <a:ea typeface="Noto Sans SC"/>
                <a:cs typeface="Noto Sans SC"/>
                <a:sym typeface="Noto Sans SC"/>
              </a:rPr>
              <a:t>An isolated space to manage specific project dependencies.</a:t>
            </a:r>
            <a:endParaRPr lang="en-US" sz="1100"/>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4978400"/>
            <a:ext cx="203200" cy="203200"/>
          </a:xfrm>
          <a:prstGeom prst="rect">
            <a:avLst/>
          </a:prstGeom>
        </p:spPr>
      </p:pic>
      <p:sp>
        <p:nvSpPr>
          <p:cNvPr id="13" name="AutoShape 13"/>
          <p:cNvSpPr/>
          <p:nvPr/>
        </p:nvSpPr>
        <p:spPr>
          <a:xfrm>
            <a:off x="1422400" y="4318000"/>
            <a:ext cx="5334000" cy="5588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400" b="1" i="0" u="none" strike="noStrike">
                <a:solidFill>
                  <a:srgbClr val="374151"/>
                </a:solidFill>
                <a:latin typeface="Noto Sans SC"/>
                <a:ea typeface="Noto Sans SC"/>
                <a:cs typeface="Noto Sans SC"/>
                <a:sym typeface="Noto Sans SC"/>
              </a:rPr>
              <a:t>Package:</a:t>
            </a:r>
            <a:r>
              <a:rPr lang="en-US" sz="1400" b="0" i="0" u="none" strike="noStrike">
                <a:solidFill>
                  <a:srgbClr val="6B7280"/>
                </a:solidFill>
                <a:latin typeface="Noto Sans SC"/>
                <a:ea typeface="Noto Sans SC"/>
                <a:cs typeface="Noto Sans SC"/>
                <a:sym typeface="Noto Sans SC"/>
              </a:rPr>
              <a:t>A pre-built software component that can be installed.</a:t>
            </a:r>
            <a:endParaRPr lang="en-US" sz="1100"/>
          </a:p>
        </p:txBody>
      </p:sp>
      <p:sp>
        <p:nvSpPr>
          <p:cNvPr id="15" name="AutoShape 15"/>
          <p:cNvSpPr/>
          <p:nvPr/>
        </p:nvSpPr>
        <p:spPr>
          <a:xfrm>
            <a:off x="1480824" y="4953000"/>
            <a:ext cx="5334000" cy="558800"/>
          </a:xfrm>
          <a:prstGeom prst="rect">
            <a:avLst/>
          </a:prstGeom>
          <a:noFill/>
          <a:ln w="12700" cap="flat" cmpd="sng">
            <a:noFill/>
            <a:prstDash val="solid"/>
            <a:round/>
          </a:ln>
        </p:spPr>
        <p:txBody>
          <a:bodyPr vert="horz" wrap="square" lIns="0" tIns="0" rIns="0" bIns="0" rtlCol="0" anchor="t" anchorCtr="0"/>
          <a:lstStyle/>
          <a:p>
            <a:pPr>
              <a:lnSpc>
                <a:spcPct val="125000"/>
              </a:lnSpc>
              <a:defRPr/>
            </a:pPr>
            <a:r>
              <a:rPr lang="en-US" sz="1400" b="1" i="0" u="none" strike="noStrike" dirty="0" err="1">
                <a:solidFill>
                  <a:srgbClr val="374151"/>
                </a:solidFill>
                <a:latin typeface="Noto Sans SC"/>
                <a:ea typeface="Noto Sans SC"/>
                <a:cs typeface="Noto Sans SC"/>
                <a:sym typeface="Noto Sans SC"/>
              </a:rPr>
              <a:t>Channel:</a:t>
            </a:r>
            <a:r>
              <a:rPr lang="en-US" sz="1400" b="0" i="0" u="none" strike="noStrike" dirty="0" err="1">
                <a:solidFill>
                  <a:srgbClr val="6B7280"/>
                </a:solidFill>
                <a:latin typeface="Noto Sans SC"/>
                <a:ea typeface="Noto Sans SC"/>
                <a:cs typeface="Noto Sans SC"/>
                <a:sym typeface="Noto Sans SC"/>
              </a:rPr>
              <a:t>A</a:t>
            </a:r>
            <a:r>
              <a:rPr lang="en-US" sz="1400" b="0" i="0" u="none" strike="noStrike" dirty="0">
                <a:solidFill>
                  <a:srgbClr val="6B7280"/>
                </a:solidFill>
                <a:latin typeface="Noto Sans SC"/>
                <a:ea typeface="Noto Sans SC"/>
                <a:cs typeface="Noto Sans SC"/>
                <a:sym typeface="Noto Sans SC"/>
              </a:rPr>
              <a:t> repository where Conda looks for packages.</a:t>
            </a:r>
            <a:br>
              <a:rPr lang="en-US" dirty="0">
                <a:solidFill>
                  <a:srgbClr val="6B7280"/>
                </a:solidFill>
                <a:latin typeface="Noto Sans SC"/>
                <a:ea typeface="Noto Sans SC"/>
                <a:cs typeface="Noto Sans SC"/>
                <a:sym typeface="Noto Sans SC"/>
              </a:rPr>
            </a:br>
            <a:r>
              <a:rPr lang="en-US" dirty="0" err="1">
                <a:solidFill>
                  <a:srgbClr val="6B7280"/>
                </a:solidFill>
                <a:latin typeface="Noto Sans SC"/>
                <a:ea typeface="Noto Sans SC"/>
                <a:cs typeface="Noto Sans SC"/>
                <a:sym typeface="Noto Sans SC"/>
              </a:rPr>
              <a:t>conda</a:t>
            </a:r>
            <a:r>
              <a:rPr lang="en-US" dirty="0">
                <a:solidFill>
                  <a:srgbClr val="6B7280"/>
                </a:solidFill>
                <a:latin typeface="Noto Sans SC"/>
                <a:ea typeface="Noto Sans SC"/>
                <a:cs typeface="Noto Sans SC"/>
                <a:sym typeface="Noto Sans SC"/>
              </a:rPr>
              <a:t> install -c &lt;</a:t>
            </a:r>
            <a:r>
              <a:rPr lang="en-US" dirty="0" err="1">
                <a:solidFill>
                  <a:srgbClr val="6B7280"/>
                </a:solidFill>
                <a:latin typeface="Noto Sans SC"/>
                <a:ea typeface="Noto Sans SC"/>
                <a:cs typeface="Noto Sans SC"/>
                <a:sym typeface="Noto Sans SC"/>
              </a:rPr>
              <a:t>channel_name</a:t>
            </a:r>
            <a:r>
              <a:rPr lang="en-US" dirty="0">
                <a:solidFill>
                  <a:srgbClr val="6B7280"/>
                </a:solidFill>
                <a:latin typeface="Noto Sans SC"/>
                <a:ea typeface="Noto Sans SC"/>
                <a:cs typeface="Noto Sans SC"/>
                <a:sym typeface="Noto Sans SC"/>
              </a:rPr>
              <a:t>&gt; &lt;</a:t>
            </a:r>
            <a:r>
              <a:rPr lang="en-US" dirty="0" err="1">
                <a:solidFill>
                  <a:srgbClr val="6B7280"/>
                </a:solidFill>
                <a:latin typeface="Noto Sans SC"/>
                <a:ea typeface="Noto Sans SC"/>
                <a:cs typeface="Noto Sans SC"/>
                <a:sym typeface="Noto Sans SC"/>
              </a:rPr>
              <a:t>package_name</a:t>
            </a:r>
            <a:r>
              <a:rPr lang="en-US" dirty="0">
                <a:solidFill>
                  <a:srgbClr val="6B7280"/>
                </a:solidFill>
                <a:latin typeface="Noto Sans SC"/>
                <a:ea typeface="Noto Sans SC"/>
                <a:cs typeface="Noto Sans SC"/>
                <a:sym typeface="Noto Sans SC"/>
              </a:rPr>
              <a:t>&gt;</a:t>
            </a:r>
            <a:br>
              <a:rPr lang="en-US" dirty="0">
                <a:solidFill>
                  <a:srgbClr val="6B7280"/>
                </a:solidFill>
                <a:latin typeface="Noto Sans SC"/>
                <a:ea typeface="Noto Sans SC"/>
                <a:cs typeface="Noto Sans SC"/>
                <a:sym typeface="Noto Sans SC"/>
              </a:rPr>
            </a:br>
            <a:r>
              <a:rPr lang="en-US" altLang="zh-CN" dirty="0" err="1"/>
              <a:t>conda</a:t>
            </a:r>
            <a:r>
              <a:rPr lang="en-US" altLang="zh-CN" dirty="0"/>
              <a:t> install </a:t>
            </a:r>
            <a:r>
              <a:rPr lang="en-US" altLang="zh-CN" dirty="0" err="1"/>
              <a:t>bioconda</a:t>
            </a:r>
            <a:r>
              <a:rPr lang="en-US" altLang="zh-CN" dirty="0"/>
              <a:t>::bioconductor-deseq2</a:t>
            </a:r>
            <a:endParaRPr lang="en-US" sz="1100" dirty="0"/>
          </a:p>
        </p:txBody>
      </p:sp>
      <p:cxnSp>
        <p:nvCxnSpPr>
          <p:cNvPr id="16" name="Connector 16"/>
          <p:cNvCxnSpPr/>
          <p:nvPr/>
        </p:nvCxnSpPr>
        <p:spPr>
          <a:xfrm rot="5388910">
            <a:off x="4889490" y="3867170"/>
            <a:ext cx="3937020" cy="12700"/>
          </a:xfrm>
          <a:prstGeom prst="straightConnector1">
            <a:avLst/>
          </a:prstGeom>
          <a:solidFill>
            <a:srgbClr val="DEE0E3">
              <a:alpha val="100000"/>
            </a:srgbClr>
          </a:solidFill>
          <a:ln w="12700" cap="flat" cmpd="sng">
            <a:solidFill>
              <a:srgbClr val="E5E7EB">
                <a:alpha val="100000"/>
              </a:srgbClr>
            </a:solidFill>
            <a:prstDash val="dash"/>
            <a:round/>
            <a:headEnd type="none" w="med" len="med"/>
            <a:tailEnd type="none" w="med" len="med"/>
          </a:ln>
        </p:spPr>
      </p:cxnSp>
      <p:pic>
        <p:nvPicPr>
          <p:cNvPr id="18" name="Picture 4" descr="Conda使用指南 - 知乎">
            <a:extLst>
              <a:ext uri="{FF2B5EF4-FFF2-40B4-BE49-F238E27FC236}">
                <a16:creationId xmlns:a16="http://schemas.microsoft.com/office/drawing/2014/main" id="{473A1C22-CFF7-E841-9A14-90F16E6F7E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149" y="1216496"/>
            <a:ext cx="4235950" cy="22003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oinformatics Frameworks Part 2: BioConda and BioContainers - BioCentric">
            <a:extLst>
              <a:ext uri="{FF2B5EF4-FFF2-40B4-BE49-F238E27FC236}">
                <a16:creationId xmlns:a16="http://schemas.microsoft.com/office/drawing/2014/main" id="{E034489D-1B01-F3D5-20F4-6049E681E0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5155" y="4166767"/>
            <a:ext cx="4365938" cy="7100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 Tutorial: a quick beginner's guide to using R">
            <a:extLst>
              <a:ext uri="{FF2B5EF4-FFF2-40B4-BE49-F238E27FC236}">
                <a16:creationId xmlns:a16="http://schemas.microsoft.com/office/drawing/2014/main" id="{82E959F5-5CFD-BB5E-6B0E-AE2E70E7EF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5793" y="5003841"/>
            <a:ext cx="2163022"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8692FC6D-9225-3161-808A-D045ED1E00F9}"/>
              </a:ext>
            </a:extLst>
          </p:cNvPr>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D1B2A"/>
                </a:solidFill>
                <a:latin typeface="Poppins"/>
                <a:ea typeface="Poppins"/>
                <a:cs typeface="Poppins"/>
                <a:sym typeface="Poppins"/>
              </a:rPr>
              <a:t>Why Use Conda?</a:t>
            </a:r>
            <a:endParaRPr lang="en-US" sz="1100"/>
          </a:p>
        </p:txBody>
      </p:sp>
      <p:cxnSp>
        <p:nvCxnSpPr>
          <p:cNvPr id="3" name="Connector 4">
            <a:extLst>
              <a:ext uri="{FF2B5EF4-FFF2-40B4-BE49-F238E27FC236}">
                <a16:creationId xmlns:a16="http://schemas.microsoft.com/office/drawing/2014/main" id="{79C05EBC-EE65-5FF0-8CFC-3F3840FCCC6F}"/>
              </a:ext>
            </a:extLst>
          </p:cNvPr>
          <p:cNvCxnSpPr/>
          <p:nvPr/>
        </p:nvCxnSpPr>
        <p:spPr>
          <a:xfrm rot="-4092">
            <a:off x="762004" y="1200150"/>
            <a:ext cx="10668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4" name="AutoShape 5">
            <a:extLst>
              <a:ext uri="{FF2B5EF4-FFF2-40B4-BE49-F238E27FC236}">
                <a16:creationId xmlns:a16="http://schemas.microsoft.com/office/drawing/2014/main" id="{03936B93-C692-B014-2DD5-EB293483D931}"/>
              </a:ext>
            </a:extLst>
          </p:cNvPr>
          <p:cNvSpPr/>
          <p:nvPr/>
        </p:nvSpPr>
        <p:spPr>
          <a:xfrm>
            <a:off x="762000" y="1524000"/>
            <a:ext cx="5080000" cy="2159000"/>
          </a:xfrm>
          <a:prstGeom prst="roundRect">
            <a:avLst>
              <a:gd name="adj" fmla="val 4705"/>
            </a:avLst>
          </a:prstGeom>
          <a:solidFill>
            <a:srgbClr val="FFFFFF">
              <a:alpha val="85000"/>
            </a:srgbClr>
          </a:solidFill>
          <a:ln w="12700" cap="flat" cmpd="sng">
            <a:solidFill>
              <a:srgbClr val="E5E7EB">
                <a:alpha val="100000"/>
              </a:srgbClr>
            </a:solidFill>
            <a:prstDash val="solid"/>
            <a:round/>
          </a:ln>
          <a:effectLst>
            <a:outerShdw blurRad="127000" dist="63500" dir="5400000" algn="tl" rotWithShape="0">
              <a:srgbClr val="000000">
                <a:alpha val="5000"/>
              </a:srgbClr>
            </a:outerShdw>
          </a:effectLst>
        </p:spPr>
        <p:txBody>
          <a:bodyPr vert="horz" wrap="square" lIns="63500" tIns="63500" rIns="63500" bIns="63500" rtlCol="0" anchor="ctr"/>
          <a:lstStyle/>
          <a:p>
            <a:pPr algn="ctr">
              <a:defRPr/>
            </a:pPr>
            <a:endParaRPr/>
          </a:p>
        </p:txBody>
      </p:sp>
      <p:pic>
        <p:nvPicPr>
          <p:cNvPr id="5" name="Picture 6">
            <a:extLst>
              <a:ext uri="{FF2B5EF4-FFF2-40B4-BE49-F238E27FC236}">
                <a16:creationId xmlns:a16="http://schemas.microsoft.com/office/drawing/2014/main" id="{EC68C190-57F3-F452-9FA4-87698FF26A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778000"/>
            <a:ext cx="355600" cy="355600"/>
          </a:xfrm>
          <a:prstGeom prst="rect">
            <a:avLst/>
          </a:prstGeom>
        </p:spPr>
      </p:pic>
      <p:sp>
        <p:nvSpPr>
          <p:cNvPr id="6" name="AutoShape 7">
            <a:extLst>
              <a:ext uri="{FF2B5EF4-FFF2-40B4-BE49-F238E27FC236}">
                <a16:creationId xmlns:a16="http://schemas.microsoft.com/office/drawing/2014/main" id="{164C57F6-4489-6709-A67F-C9A7E69A37AF}"/>
              </a:ext>
            </a:extLst>
          </p:cNvPr>
          <p:cNvSpPr/>
          <p:nvPr/>
        </p:nvSpPr>
        <p:spPr>
          <a:xfrm>
            <a:off x="1524000" y="1803400"/>
            <a:ext cx="406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1B2A"/>
                </a:solidFill>
                <a:latin typeface="Poppins"/>
                <a:ea typeface="Poppins"/>
                <a:cs typeface="Poppins"/>
                <a:sym typeface="Poppins"/>
              </a:rPr>
              <a:t>Simplified Package Management</a:t>
            </a:r>
            <a:endParaRPr lang="en-US" sz="1100"/>
          </a:p>
        </p:txBody>
      </p:sp>
      <p:sp>
        <p:nvSpPr>
          <p:cNvPr id="7" name="AutoShape 8">
            <a:extLst>
              <a:ext uri="{FF2B5EF4-FFF2-40B4-BE49-F238E27FC236}">
                <a16:creationId xmlns:a16="http://schemas.microsoft.com/office/drawing/2014/main" id="{084D7360-7E42-1F3D-5500-BC535E200D0F}"/>
              </a:ext>
            </a:extLst>
          </p:cNvPr>
          <p:cNvSpPr/>
          <p:nvPr/>
        </p:nvSpPr>
        <p:spPr>
          <a:xfrm>
            <a:off x="1524000" y="2222500"/>
            <a:ext cx="4064000" cy="762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374151"/>
                </a:solidFill>
                <a:latin typeface="Poppins"/>
                <a:ea typeface="Poppins"/>
                <a:cs typeface="Poppins"/>
                <a:sym typeface="Poppins"/>
              </a:rPr>
              <a:t>Simplifies installation, management, and updating of software packages and their dependencies across languages.</a:t>
            </a:r>
            <a:endParaRPr lang="en-US" sz="1100"/>
          </a:p>
        </p:txBody>
      </p:sp>
      <p:sp>
        <p:nvSpPr>
          <p:cNvPr id="8" name="AutoShape 9">
            <a:extLst>
              <a:ext uri="{FF2B5EF4-FFF2-40B4-BE49-F238E27FC236}">
                <a16:creationId xmlns:a16="http://schemas.microsoft.com/office/drawing/2014/main" id="{E6676C80-BBE6-6019-BD55-1282180A2A87}"/>
              </a:ext>
            </a:extLst>
          </p:cNvPr>
          <p:cNvSpPr/>
          <p:nvPr/>
        </p:nvSpPr>
        <p:spPr>
          <a:xfrm>
            <a:off x="6350000" y="1524000"/>
            <a:ext cx="5080000" cy="2159000"/>
          </a:xfrm>
          <a:prstGeom prst="roundRect">
            <a:avLst>
              <a:gd name="adj" fmla="val 4705"/>
            </a:avLst>
          </a:prstGeom>
          <a:solidFill>
            <a:srgbClr val="FFFFFF">
              <a:alpha val="85000"/>
            </a:srgbClr>
          </a:solidFill>
          <a:ln w="12700" cap="flat" cmpd="sng">
            <a:solidFill>
              <a:srgbClr val="E5E7EB">
                <a:alpha val="100000"/>
              </a:srgbClr>
            </a:solidFill>
            <a:prstDash val="solid"/>
            <a:round/>
          </a:ln>
          <a:effectLst>
            <a:outerShdw blurRad="127000" dist="63500" dir="5400000" algn="tl" rotWithShape="0">
              <a:srgbClr val="000000">
                <a:alpha val="5000"/>
              </a:srgbClr>
            </a:outerShdw>
          </a:effectLst>
        </p:spPr>
        <p:txBody>
          <a:bodyPr vert="horz" wrap="square" lIns="63500" tIns="63500" rIns="63500" bIns="63500" rtlCol="0" anchor="ctr"/>
          <a:lstStyle/>
          <a:p>
            <a:pPr algn="ctr">
              <a:defRPr/>
            </a:pPr>
            <a:endParaRPr/>
          </a:p>
        </p:txBody>
      </p:sp>
      <p:pic>
        <p:nvPicPr>
          <p:cNvPr id="9" name="Picture 10">
            <a:extLst>
              <a:ext uri="{FF2B5EF4-FFF2-40B4-BE49-F238E27FC236}">
                <a16:creationId xmlns:a16="http://schemas.microsoft.com/office/drawing/2014/main" id="{8AF98708-8924-8A96-718C-93A25FF345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4000" y="1778000"/>
            <a:ext cx="355600" cy="355600"/>
          </a:xfrm>
          <a:prstGeom prst="rect">
            <a:avLst/>
          </a:prstGeom>
        </p:spPr>
      </p:pic>
      <p:sp>
        <p:nvSpPr>
          <p:cNvPr id="10" name="AutoShape 11">
            <a:extLst>
              <a:ext uri="{FF2B5EF4-FFF2-40B4-BE49-F238E27FC236}">
                <a16:creationId xmlns:a16="http://schemas.microsoft.com/office/drawing/2014/main" id="{8A925F88-C8DC-3A7C-FF50-DB9FD7BB8757}"/>
              </a:ext>
            </a:extLst>
          </p:cNvPr>
          <p:cNvSpPr/>
          <p:nvPr/>
        </p:nvSpPr>
        <p:spPr>
          <a:xfrm>
            <a:off x="7112000" y="1803400"/>
            <a:ext cx="406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1B2A"/>
                </a:solidFill>
                <a:latin typeface="Poppins"/>
                <a:ea typeface="Poppins"/>
                <a:cs typeface="Poppins"/>
                <a:sym typeface="Poppins"/>
              </a:rPr>
              <a:t>Cross-Platform Compatibility</a:t>
            </a:r>
            <a:endParaRPr lang="en-US" sz="1100"/>
          </a:p>
        </p:txBody>
      </p:sp>
      <p:sp>
        <p:nvSpPr>
          <p:cNvPr id="11" name="AutoShape 12">
            <a:extLst>
              <a:ext uri="{FF2B5EF4-FFF2-40B4-BE49-F238E27FC236}">
                <a16:creationId xmlns:a16="http://schemas.microsoft.com/office/drawing/2014/main" id="{78DBD63F-F7B9-B3EB-9D66-B39D0780E9B8}"/>
              </a:ext>
            </a:extLst>
          </p:cNvPr>
          <p:cNvSpPr/>
          <p:nvPr/>
        </p:nvSpPr>
        <p:spPr>
          <a:xfrm>
            <a:off x="7112000" y="2222500"/>
            <a:ext cx="4064000" cy="762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374151"/>
                </a:solidFill>
                <a:latin typeface="Poppins"/>
                <a:ea typeface="Poppins"/>
                <a:cs typeface="Poppins"/>
                <a:sym typeface="Poppins"/>
              </a:rPr>
              <a:t>Works seamlessly on Windows, macOS, and Linux, ensuring consistent installations and avoiding compatibility issues.</a:t>
            </a:r>
            <a:endParaRPr lang="en-US" sz="1100"/>
          </a:p>
        </p:txBody>
      </p:sp>
      <p:sp>
        <p:nvSpPr>
          <p:cNvPr id="12" name="AutoShape 13">
            <a:extLst>
              <a:ext uri="{FF2B5EF4-FFF2-40B4-BE49-F238E27FC236}">
                <a16:creationId xmlns:a16="http://schemas.microsoft.com/office/drawing/2014/main" id="{03EE4F0A-96DF-B115-E5E9-F2D68AA12375}"/>
              </a:ext>
            </a:extLst>
          </p:cNvPr>
          <p:cNvSpPr/>
          <p:nvPr/>
        </p:nvSpPr>
        <p:spPr>
          <a:xfrm>
            <a:off x="762000" y="3937000"/>
            <a:ext cx="5080000" cy="2159000"/>
          </a:xfrm>
          <a:prstGeom prst="roundRect">
            <a:avLst>
              <a:gd name="adj" fmla="val 4705"/>
            </a:avLst>
          </a:prstGeom>
          <a:solidFill>
            <a:srgbClr val="FFFFFF">
              <a:alpha val="85000"/>
            </a:srgbClr>
          </a:solidFill>
          <a:ln w="12700" cap="flat" cmpd="sng">
            <a:solidFill>
              <a:srgbClr val="E5E7EB">
                <a:alpha val="100000"/>
              </a:srgbClr>
            </a:solidFill>
            <a:prstDash val="solid"/>
            <a:round/>
          </a:ln>
          <a:effectLst>
            <a:outerShdw blurRad="127000" dist="63500" dir="5400000" algn="tl" rotWithShape="0">
              <a:srgbClr val="000000">
                <a:alpha val="5000"/>
              </a:srgbClr>
            </a:outerShdw>
          </a:effectLst>
        </p:spPr>
        <p:txBody>
          <a:bodyPr vert="horz" wrap="square" lIns="63500" tIns="63500" rIns="63500" bIns="63500" rtlCol="0" anchor="ctr"/>
          <a:lstStyle/>
          <a:p>
            <a:pPr algn="ctr">
              <a:defRPr/>
            </a:pPr>
            <a:endParaRPr/>
          </a:p>
        </p:txBody>
      </p:sp>
      <p:pic>
        <p:nvPicPr>
          <p:cNvPr id="13" name="Picture 14">
            <a:extLst>
              <a:ext uri="{FF2B5EF4-FFF2-40B4-BE49-F238E27FC236}">
                <a16:creationId xmlns:a16="http://schemas.microsoft.com/office/drawing/2014/main" id="{D6CB468B-55B9-245A-EB4D-9CF599946E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191000"/>
            <a:ext cx="355600" cy="355600"/>
          </a:xfrm>
          <a:prstGeom prst="rect">
            <a:avLst/>
          </a:prstGeom>
        </p:spPr>
      </p:pic>
      <p:sp>
        <p:nvSpPr>
          <p:cNvPr id="14" name="AutoShape 15">
            <a:extLst>
              <a:ext uri="{FF2B5EF4-FFF2-40B4-BE49-F238E27FC236}">
                <a16:creationId xmlns:a16="http://schemas.microsoft.com/office/drawing/2014/main" id="{67F8E164-0E5C-4753-D9F4-9B367AF19072}"/>
              </a:ext>
            </a:extLst>
          </p:cNvPr>
          <p:cNvSpPr/>
          <p:nvPr/>
        </p:nvSpPr>
        <p:spPr>
          <a:xfrm>
            <a:off x="1524000" y="4216400"/>
            <a:ext cx="406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1B2A"/>
                </a:solidFill>
                <a:latin typeface="Poppins"/>
                <a:ea typeface="Poppins"/>
                <a:cs typeface="Poppins"/>
                <a:sym typeface="Poppins"/>
              </a:rPr>
              <a:t>Extensive Package Ecosystem</a:t>
            </a:r>
            <a:endParaRPr lang="en-US" sz="1100"/>
          </a:p>
        </p:txBody>
      </p:sp>
      <p:sp>
        <p:nvSpPr>
          <p:cNvPr id="15" name="AutoShape 16">
            <a:extLst>
              <a:ext uri="{FF2B5EF4-FFF2-40B4-BE49-F238E27FC236}">
                <a16:creationId xmlns:a16="http://schemas.microsoft.com/office/drawing/2014/main" id="{BDD2D7EB-55EF-1F71-1BC2-6C953EFB29C6}"/>
              </a:ext>
            </a:extLst>
          </p:cNvPr>
          <p:cNvSpPr/>
          <p:nvPr/>
        </p:nvSpPr>
        <p:spPr>
          <a:xfrm>
            <a:off x="1524000" y="4635500"/>
            <a:ext cx="4064000" cy="762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374151"/>
                </a:solidFill>
                <a:latin typeface="Poppins"/>
                <a:ea typeface="Poppins"/>
                <a:cs typeface="Poppins"/>
                <a:sym typeface="Poppins"/>
              </a:rPr>
              <a:t>Access a vast collection of pre-built packages for data science, ML, and scientific computing, saving time.</a:t>
            </a:r>
            <a:endParaRPr lang="en-US" sz="1100"/>
          </a:p>
        </p:txBody>
      </p:sp>
      <p:sp>
        <p:nvSpPr>
          <p:cNvPr id="16" name="AutoShape 17">
            <a:extLst>
              <a:ext uri="{FF2B5EF4-FFF2-40B4-BE49-F238E27FC236}">
                <a16:creationId xmlns:a16="http://schemas.microsoft.com/office/drawing/2014/main" id="{785FF032-95F7-3E67-BD48-5171F422B800}"/>
              </a:ext>
            </a:extLst>
          </p:cNvPr>
          <p:cNvSpPr/>
          <p:nvPr/>
        </p:nvSpPr>
        <p:spPr>
          <a:xfrm>
            <a:off x="6350000" y="3937000"/>
            <a:ext cx="5080000" cy="2159000"/>
          </a:xfrm>
          <a:prstGeom prst="roundRect">
            <a:avLst>
              <a:gd name="adj" fmla="val 4705"/>
            </a:avLst>
          </a:prstGeom>
          <a:solidFill>
            <a:srgbClr val="FFFFFF">
              <a:alpha val="85000"/>
            </a:srgbClr>
          </a:solidFill>
          <a:ln w="12700" cap="flat" cmpd="sng">
            <a:solidFill>
              <a:srgbClr val="E5E7EB">
                <a:alpha val="100000"/>
              </a:srgbClr>
            </a:solidFill>
            <a:prstDash val="solid"/>
            <a:round/>
          </a:ln>
          <a:effectLst>
            <a:outerShdw blurRad="127000" dist="63500" dir="5400000" algn="tl" rotWithShape="0">
              <a:srgbClr val="000000">
                <a:alpha val="5000"/>
              </a:srgbClr>
            </a:outerShdw>
          </a:effectLst>
        </p:spPr>
        <p:txBody>
          <a:bodyPr vert="horz" wrap="square" lIns="63500" tIns="63500" rIns="63500" bIns="63500" rtlCol="0" anchor="ctr"/>
          <a:lstStyle/>
          <a:p>
            <a:pPr algn="ctr">
              <a:defRPr/>
            </a:pPr>
            <a:endParaRPr/>
          </a:p>
        </p:txBody>
      </p:sp>
      <p:pic>
        <p:nvPicPr>
          <p:cNvPr id="17" name="Picture 18">
            <a:extLst>
              <a:ext uri="{FF2B5EF4-FFF2-40B4-BE49-F238E27FC236}">
                <a16:creationId xmlns:a16="http://schemas.microsoft.com/office/drawing/2014/main" id="{8B7A121A-E822-F524-85BD-73E514B3B9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4000" y="4191000"/>
            <a:ext cx="355600" cy="355600"/>
          </a:xfrm>
          <a:prstGeom prst="rect">
            <a:avLst/>
          </a:prstGeom>
        </p:spPr>
      </p:pic>
      <p:sp>
        <p:nvSpPr>
          <p:cNvPr id="18" name="AutoShape 19">
            <a:extLst>
              <a:ext uri="{FF2B5EF4-FFF2-40B4-BE49-F238E27FC236}">
                <a16:creationId xmlns:a16="http://schemas.microsoft.com/office/drawing/2014/main" id="{5876FB19-8351-B464-1F26-CFCD4645FE12}"/>
              </a:ext>
            </a:extLst>
          </p:cNvPr>
          <p:cNvSpPr/>
          <p:nvPr/>
        </p:nvSpPr>
        <p:spPr>
          <a:xfrm>
            <a:off x="7112000" y="4216400"/>
            <a:ext cx="406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D1B2A"/>
                </a:solidFill>
                <a:latin typeface="Poppins"/>
                <a:ea typeface="Poppins"/>
                <a:cs typeface="Poppins"/>
                <a:sym typeface="Poppins"/>
              </a:rPr>
              <a:t>Environment Management</a:t>
            </a:r>
            <a:endParaRPr lang="en-US" sz="1100"/>
          </a:p>
        </p:txBody>
      </p:sp>
      <p:sp>
        <p:nvSpPr>
          <p:cNvPr id="19" name="AutoShape 20">
            <a:extLst>
              <a:ext uri="{FF2B5EF4-FFF2-40B4-BE49-F238E27FC236}">
                <a16:creationId xmlns:a16="http://schemas.microsoft.com/office/drawing/2014/main" id="{6B6A3602-3982-34DE-55D0-FB065AEF3998}"/>
              </a:ext>
            </a:extLst>
          </p:cNvPr>
          <p:cNvSpPr/>
          <p:nvPr/>
        </p:nvSpPr>
        <p:spPr>
          <a:xfrm>
            <a:off x="7112000" y="4635500"/>
            <a:ext cx="4064000" cy="762000"/>
          </a:xfrm>
          <a:prstGeom prst="rect">
            <a:avLst/>
          </a:prstGeom>
          <a:noFill/>
          <a:ln w="12700" cap="flat" cmpd="sng">
            <a:noFill/>
            <a:prstDash val="solid"/>
            <a:round/>
          </a:ln>
        </p:spPr>
        <p:txBody>
          <a:bodyPr vert="horz" wrap="square" lIns="0" tIns="0" rIns="0" bIns="0" rtlCol="0" anchor="t" anchorCtr="0"/>
          <a:lstStyle/>
          <a:p>
            <a:pPr indent="0" algn="l">
              <a:lnSpc>
                <a:spcPct val="116666"/>
              </a:lnSpc>
              <a:defRPr/>
            </a:pPr>
            <a:r>
              <a:rPr lang="en-US" sz="1400" b="0" i="0" u="none" strike="noStrike">
                <a:solidFill>
                  <a:srgbClr val="374151"/>
                </a:solidFill>
                <a:latin typeface="Poppins"/>
                <a:ea typeface="Poppins"/>
                <a:cs typeface="Poppins"/>
                <a:sym typeface="Poppins"/>
              </a:rPr>
              <a:t>Create isolated environments for projects to manage dependencies, ensure reproducibility, and avoid conflicts.</a:t>
            </a:r>
            <a:endParaRPr lang="en-US" sz="1100"/>
          </a:p>
        </p:txBody>
      </p:sp>
    </p:spTree>
    <p:extLst>
      <p:ext uri="{BB962C8B-B14F-4D97-AF65-F5344CB8AC3E}">
        <p14:creationId xmlns:p14="http://schemas.microsoft.com/office/powerpoint/2010/main" val="1463355667"/>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1827</Words>
  <Application>Microsoft Office PowerPoint</Application>
  <PresentationFormat>宽屏</PresentationFormat>
  <Paragraphs>189</Paragraphs>
  <Slides>16</Slides>
  <Notes>11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16</vt:i4>
      </vt:variant>
    </vt:vector>
  </HeadingPairs>
  <TitlesOfParts>
    <vt:vector size="22" baseType="lpstr">
      <vt:lpstr>Noto Sans SC</vt:lpstr>
      <vt:lpstr>Arial</vt:lpstr>
      <vt:lpstr>Poppins</vt:lpstr>
      <vt:lpstr>Roboto Mono</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景航 张</cp:lastModifiedBy>
  <cp:revision>3</cp:revision>
  <dcterms:modified xsi:type="dcterms:W3CDTF">2026-01-12T00:20:38Z</dcterms:modified>
</cp:coreProperties>
</file>