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handoutMasterIdLst>
    <p:handoutMasterId r:id="rId19"/>
  </p:handoutMasterIdLst>
  <p:sldIdLst>
    <p:sldId id="313" r:id="rId4"/>
    <p:sldId id="278" r:id="rId6"/>
    <p:sldId id="284" r:id="rId7"/>
    <p:sldId id="307" r:id="rId8"/>
    <p:sldId id="306" r:id="rId9"/>
    <p:sldId id="287" r:id="rId10"/>
    <p:sldId id="288" r:id="rId11"/>
    <p:sldId id="290" r:id="rId12"/>
    <p:sldId id="300" r:id="rId13"/>
    <p:sldId id="315" r:id="rId14"/>
    <p:sldId id="310" r:id="rId15"/>
    <p:sldId id="316" r:id="rId16"/>
    <p:sldId id="305" r:id="rId17"/>
    <p:sldId id="314" r:id="rId18"/>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7" userDrawn="1">
          <p15:clr>
            <a:srgbClr val="A4A3A4"/>
          </p15:clr>
        </p15:guide>
        <p15:guide id="2" pos="39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宋 品" initials="宋"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B418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7"/>
        <p:guide pos="392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gs" Target="tags/tag66.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以上就是我开题报告的全部内容。</a:t>
            </a:r>
            <a:endParaRPr lang="zh-CN" altLang="en-US"/>
          </a:p>
          <a:p>
            <a:r>
              <a:rPr lang="zh-CN" altLang="en-US"/>
              <a:t>本研究试图回答一个有趣的生物地理学问题，并致力于为濒危物种的保护提供关键数据。</a:t>
            </a:r>
            <a:endParaRPr lang="zh-CN" altLang="en-US"/>
          </a:p>
          <a:p>
            <a:r>
              <a:rPr lang="zh-CN" altLang="en-US"/>
              <a:t>我的汇报完毕，恳请各位老师批评指正！</a:t>
            </a:r>
            <a:endParaRPr lang="zh-CN" altLang="en-US"/>
          </a:p>
          <a:p>
            <a:r>
              <a:rPr lang="zh-CN" altLang="en-US"/>
              <a:t>谢谢大家！</a:t>
            </a:r>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latin typeface="宋体" charset="0"/>
                <a:ea typeface="宋体" charset="0"/>
                <a:cs typeface="宋体" charset="0"/>
                <a:sym typeface="+mn-ea"/>
              </a:rPr>
              <a:t>可根据需求进一步过滤，筛选自己想要的个体</a:t>
            </a:r>
            <a:r>
              <a:rPr lang="en-US" altLang="zh-CN" dirty="0" smtClean="0">
                <a:latin typeface="宋体" charset="0"/>
                <a:ea typeface="宋体" charset="0"/>
                <a:cs typeface="宋体" charset="0"/>
                <a:sym typeface="+mn-ea"/>
              </a:rPr>
              <a:t>。</a:t>
            </a:r>
            <a:r>
              <a:rPr lang="zh-CN" altLang="en-US" dirty="0" smtClean="0">
                <a:latin typeface="宋体" charset="0"/>
                <a:ea typeface="宋体" charset="0"/>
                <a:cs typeface="宋体" charset="0"/>
                <a:sym typeface="+mn-ea"/>
              </a:rPr>
              <a:t>如最小等位基因频率（MAF）、缺失率、哈代-温伯格平衡等</a:t>
            </a:r>
            <a:r>
              <a:rPr lang="en-US" altLang="zh-CN" dirty="0" smtClean="0">
                <a:latin typeface="宋体" charset="0"/>
                <a:ea typeface="宋体" charset="0"/>
                <a:cs typeface="宋体" charset="0"/>
                <a:sym typeface="+mn-ea"/>
              </a:rPr>
              <a:t>。</a:t>
            </a:r>
            <a:endParaRPr lang="en-US" altLang="zh-CN" dirty="0" smtClean="0">
              <a:solidFill>
                <a:srgbClr val="0F1115"/>
              </a:solidFill>
              <a:latin typeface="宋体" charset="0"/>
              <a:ea typeface="宋体" charset="0"/>
              <a:cs typeface="宋体" charset="0"/>
              <a:sym typeface="+mn-ea"/>
            </a:endParaRPr>
          </a:p>
          <a:p>
            <a:r>
              <a:rPr lang="en-US" altLang="zh-CN"/>
              <a:t>vcftools --recode-INFO-all --vcf ./CallSNPRun_26y01m12d09h08m29s_3samples.snp.vcf --max-missing 0.8 --maf 0.05 --recode --recode-INFO-all --out vcftools_filtered_snp</a:t>
            </a:r>
            <a:endParaRPr lang="en-US" altLang="zh-CN"/>
          </a:p>
          <a:p>
            <a:r>
              <a:rPr lang="en-US" altLang="zh-CN"/>
              <a:t>MAF</a:t>
            </a:r>
            <a:r>
              <a:rPr lang="zh-CN" altLang="en-US"/>
              <a:t>是指</a:t>
            </a:r>
            <a:r>
              <a:rPr lang="en-US" altLang="zh-CN"/>
              <a:t>Minor Allele Frequency</a:t>
            </a:r>
            <a:r>
              <a:rPr lang="zh-CN" altLang="en-US"/>
              <a:t>（次等位基因频率），是群体中丰度第二高的等位基因的频率。它的值小于等于</a:t>
            </a:r>
            <a:r>
              <a:rPr lang="en-US" altLang="zh-CN"/>
              <a:t>0.5</a:t>
            </a:r>
            <a:endParaRPr lang="en-US" altLang="zh-CN"/>
          </a:p>
          <a:p>
            <a:r>
              <a:rPr lang="en-US" altLang="zh-CN"/>
              <a:t>--maf 0.05</a:t>
            </a:r>
            <a:r>
              <a:rPr lang="zh-CN" altLang="en-US"/>
              <a:t>：保留</a:t>
            </a:r>
            <a:r>
              <a:rPr lang="en-US" altLang="zh-CN"/>
              <a:t>MAF ≥ 0.05</a:t>
            </a:r>
            <a:r>
              <a:rPr lang="zh-CN" altLang="en-US"/>
              <a:t>的</a:t>
            </a:r>
            <a:r>
              <a:rPr lang="en-US" altLang="zh-CN"/>
              <a:t>SNP</a:t>
            </a:r>
            <a:r>
              <a:rPr lang="zh-CN" altLang="en-US"/>
              <a:t>，即频率</a:t>
            </a:r>
            <a:r>
              <a:rPr lang="en-US" altLang="zh-CN"/>
              <a:t>≥5%</a:t>
            </a:r>
            <a:r>
              <a:rPr lang="zh-CN" altLang="en-US"/>
              <a:t>的</a:t>
            </a:r>
            <a:r>
              <a:rPr lang="en-US" altLang="zh-CN"/>
              <a:t>SNP</a:t>
            </a:r>
            <a:endParaRPr lang="en-US" altLang="zh-CN"/>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latin typeface="宋体" charset="0"/>
                <a:ea typeface="宋体" charset="0"/>
                <a:cs typeface="宋体" charset="0"/>
                <a:sym typeface="+mn-ea"/>
              </a:rPr>
              <a:t>可根据需求进一步过滤，筛选自己想要的个体</a:t>
            </a:r>
            <a:r>
              <a:rPr lang="en-US" altLang="zh-CN" dirty="0" smtClean="0">
                <a:latin typeface="宋体" charset="0"/>
                <a:ea typeface="宋体" charset="0"/>
                <a:cs typeface="宋体" charset="0"/>
                <a:sym typeface="+mn-ea"/>
              </a:rPr>
              <a:t>。</a:t>
            </a:r>
            <a:r>
              <a:rPr lang="zh-CN" altLang="en-US" dirty="0" smtClean="0">
                <a:latin typeface="宋体" charset="0"/>
                <a:ea typeface="宋体" charset="0"/>
                <a:cs typeface="宋体" charset="0"/>
                <a:sym typeface="+mn-ea"/>
              </a:rPr>
              <a:t>如最小等位基因频率（MAF）、缺失率、哈代-温伯格平衡等</a:t>
            </a:r>
            <a:r>
              <a:rPr lang="en-US" altLang="zh-CN" dirty="0" smtClean="0">
                <a:latin typeface="宋体" charset="0"/>
                <a:ea typeface="宋体" charset="0"/>
                <a:cs typeface="宋体" charset="0"/>
                <a:sym typeface="+mn-ea"/>
              </a:rPr>
              <a:t>。</a:t>
            </a:r>
            <a:endParaRPr lang="en-US" altLang="zh-CN" dirty="0" smtClean="0">
              <a:solidFill>
                <a:srgbClr val="0F1115"/>
              </a:solidFill>
              <a:latin typeface="宋体" charset="0"/>
              <a:ea typeface="宋体" charset="0"/>
              <a:cs typeface="宋体" charset="0"/>
              <a:sym typeface="+mn-ea"/>
            </a:endParaRPr>
          </a:p>
          <a:p>
            <a:r>
              <a:rPr lang="en-US" altLang="zh-CN"/>
              <a:t>vcftools --recode-INFO-all --vcf ./CallSNPRun_26y01m12d09h08m29s_3samples.snp.vcf --max-missing 0.8 --maf 0.05 --recode --recode-INFO-all --out vcftools_filtered_snp</a:t>
            </a:r>
            <a:endParaRPr lang="en-US" altLang="zh-CN"/>
          </a:p>
          <a:p>
            <a:r>
              <a:rPr lang="en-US" altLang="zh-CN"/>
              <a:t>MAF</a:t>
            </a:r>
            <a:r>
              <a:rPr lang="zh-CN" altLang="en-US"/>
              <a:t>是指</a:t>
            </a:r>
            <a:r>
              <a:rPr lang="en-US" altLang="zh-CN"/>
              <a:t>Minor Allele Frequency</a:t>
            </a:r>
            <a:r>
              <a:rPr lang="zh-CN" altLang="en-US"/>
              <a:t>（次等位基因频率），是群体中丰度第二高的等位基因的频率。它的值小于等于</a:t>
            </a:r>
            <a:r>
              <a:rPr lang="en-US" altLang="zh-CN"/>
              <a:t>0.5</a:t>
            </a:r>
            <a:endParaRPr lang="en-US" altLang="zh-CN"/>
          </a:p>
          <a:p>
            <a:r>
              <a:rPr lang="en-US" altLang="zh-CN"/>
              <a:t>--maf 0.05</a:t>
            </a:r>
            <a:r>
              <a:rPr lang="zh-CN" altLang="en-US"/>
              <a:t>：保留</a:t>
            </a:r>
            <a:r>
              <a:rPr lang="en-US" altLang="zh-CN"/>
              <a:t>MAF ≥ 0.05</a:t>
            </a:r>
            <a:r>
              <a:rPr lang="zh-CN" altLang="en-US"/>
              <a:t>的</a:t>
            </a:r>
            <a:r>
              <a:rPr lang="en-US" altLang="zh-CN"/>
              <a:t>SNP</a:t>
            </a:r>
            <a:r>
              <a:rPr lang="zh-CN" altLang="en-US"/>
              <a:t>，即频率</a:t>
            </a:r>
            <a:r>
              <a:rPr lang="en-US" altLang="zh-CN"/>
              <a:t>≥5%</a:t>
            </a:r>
            <a:r>
              <a:rPr lang="zh-CN" altLang="en-US"/>
              <a:t>的</a:t>
            </a:r>
            <a:r>
              <a:rPr lang="en-US" altLang="zh-CN"/>
              <a:t>SNP</a:t>
            </a:r>
            <a:endParaRPr lang="en-US" altLang="zh-CN"/>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solidFill>
                  <a:srgbClr val="0F1115"/>
                </a:solidFill>
                <a:latin typeface="Songti SC Regular" panose="02010800040101010101" charset="-122"/>
                <a:ea typeface="Songti SC Regular" panose="02010800040101010101" charset="-122"/>
                <a:cs typeface="Songti SC Regular" panose="02010800040101010101" charset="-122"/>
                <a:sym typeface="+mn-ea"/>
              </a:rPr>
              <a:t>callsnp </a:t>
            </a:r>
            <a:r>
              <a:rPr lang="zh-CN" altLang="en-US">
                <a:solidFill>
                  <a:srgbClr val="0F1115"/>
                </a:solidFill>
                <a:latin typeface="Songti SC Regular" panose="02010800040101010101" charset="-122"/>
                <a:ea typeface="Songti SC Regular" panose="02010800040101010101" charset="-122"/>
                <a:cs typeface="Songti SC Regular" panose="02010800040101010101" charset="-122"/>
                <a:sym typeface="+mn-ea"/>
              </a:rPr>
              <a:t>生成的文件（主要是 </a:t>
            </a:r>
            <a:r>
              <a:rPr lang="en-US" altLang="zh-CN">
                <a:solidFill>
                  <a:srgbClr val="0F1115"/>
                </a:solidFill>
                <a:latin typeface="Songti SC Regular" panose="02010800040101010101" charset="-122"/>
                <a:ea typeface="Songti SC Regular" panose="02010800040101010101" charset="-122"/>
                <a:cs typeface="Songti SC Regular" panose="02010800040101010101" charset="-122"/>
                <a:sym typeface="+mn-ea"/>
              </a:rPr>
              <a:t>VCF </a:t>
            </a:r>
            <a:r>
              <a:rPr lang="zh-CN" altLang="en-US">
                <a:solidFill>
                  <a:srgbClr val="0F1115"/>
                </a:solidFill>
                <a:latin typeface="Songti SC Regular" panose="02010800040101010101" charset="-122"/>
                <a:ea typeface="Songti SC Regular" panose="02010800040101010101" charset="-122"/>
                <a:cs typeface="Songti SC Regular" panose="02010800040101010101" charset="-122"/>
                <a:sym typeface="+mn-ea"/>
              </a:rPr>
              <a:t>文件）是后续几乎所有群体遗传学、功能基因组学、医学遗传学和进化生物学分析的起点。</a:t>
            </a:r>
            <a:endParaRPr lang="zh-CN" altLang="en-US" b="0" i="0">
              <a:solidFill>
                <a:srgbClr val="0F1115"/>
              </a:solidFill>
              <a:latin typeface="Songti SC Regular" panose="02010800040101010101" charset="-122"/>
              <a:ea typeface="Songti SC Regular" panose="02010800040101010101" charset="-122"/>
              <a:cs typeface="Songti SC Regular" panose="02010800040101010101" charset="-122"/>
            </a:endParaRPr>
          </a:p>
          <a:p>
            <a:r>
              <a:rPr lang="zh-CN" altLang="en-US"/>
              <a:t>适应性进化与选择信号检测、群体遗传学分析、全基因组关联分析</a:t>
            </a:r>
            <a:r>
              <a:rPr lang="en-US" altLang="zh-CN" noProof="0" dirty="0">
                <a:ln>
                  <a:noFill/>
                </a:ln>
                <a:solidFill>
                  <a:prstClr val="black">
                    <a:lumMod val="85000"/>
                    <a:lumOff val="15000"/>
                  </a:prstClr>
                </a:solidFill>
                <a:effectLst/>
                <a:uLnTx/>
                <a:uFillTx/>
                <a:latin typeface="Times New Roman Regular" panose="02020503050405090304" charset="0"/>
                <a:ea typeface="微软雅黑" charset="-122"/>
                <a:cs typeface="Times New Roman Regular" panose="02020503050405090304" charset="0"/>
                <a:sym typeface="+mn-ea"/>
              </a:rPr>
              <a:t>Genome‑Wide Association Study (GWAS)</a:t>
            </a:r>
            <a:r>
              <a:rPr lang="zh-CN" altLang="en-US"/>
              <a:t>、群体历史动态模拟、功能基因组学与基因注释、进化分析</a:t>
            </a:r>
            <a:endParaRPr lang="zh-CN" altLang="en-US"/>
          </a:p>
          <a:p>
            <a:r>
              <a:rPr lang="zh-CN" altLang="en-US"/>
              <a:t>原始</a:t>
            </a:r>
            <a:r>
              <a:rPr lang="en-US" altLang="zh-CN"/>
              <a:t>VCF (SNP)</a:t>
            </a:r>
            <a:endParaRPr lang="en-US" altLang="zh-CN"/>
          </a:p>
          <a:p>
            <a:r>
              <a:rPr lang="en-US" altLang="en-US"/>
              <a:t>│</a:t>
            </a:r>
            <a:endParaRPr lang="en-US" altLang="en-US"/>
          </a:p>
          <a:p>
            <a:r>
              <a:rPr lang="en-US" altLang="en-US"/>
              <a:t>├──</a:t>
            </a:r>
            <a:r>
              <a:rPr lang="en-US" altLang="zh-CN"/>
              <a:t> **</a:t>
            </a:r>
            <a:r>
              <a:rPr lang="zh-CN" altLang="en-US"/>
              <a:t>群体遗传学</a:t>
            </a:r>
            <a:r>
              <a:rPr lang="en-US" altLang="zh-CN"/>
              <a:t>** (</a:t>
            </a:r>
            <a:r>
              <a:rPr lang="zh-CN" altLang="en-US"/>
              <a:t>结构、多样性、亲缘关系、历史</a:t>
            </a:r>
            <a:r>
              <a:rPr lang="en-US" altLang="zh-CN"/>
              <a:t>)</a:t>
            </a:r>
            <a:endParaRPr lang="en-US" altLang="zh-CN"/>
          </a:p>
          <a:p>
            <a:r>
              <a:rPr lang="en-US" altLang="en-US"/>
              <a:t>├──</a:t>
            </a:r>
            <a:r>
              <a:rPr lang="en-US" altLang="zh-CN"/>
              <a:t> **</a:t>
            </a:r>
            <a:r>
              <a:rPr lang="zh-CN" altLang="en-US"/>
              <a:t>选择分析</a:t>
            </a:r>
            <a:r>
              <a:rPr lang="en-US" altLang="zh-CN"/>
              <a:t>** (Fst</a:t>
            </a:r>
            <a:r>
              <a:rPr lang="zh-CN" altLang="en-US"/>
              <a:t>、</a:t>
            </a:r>
            <a:r>
              <a:rPr lang="en-US" altLang="zh-CN"/>
              <a:t>Tajima‘s D</a:t>
            </a:r>
            <a:r>
              <a:rPr lang="zh-CN" altLang="en-US"/>
              <a:t>、</a:t>
            </a:r>
            <a:r>
              <a:rPr lang="en-US" altLang="zh-CN"/>
              <a:t>XP-EHH</a:t>
            </a:r>
            <a:r>
              <a:rPr lang="zh-CN" altLang="en-US"/>
              <a:t>等</a:t>
            </a:r>
            <a:r>
              <a:rPr lang="en-US" altLang="zh-CN"/>
              <a:t> </a:t>
            </a:r>
            <a:r>
              <a:rPr lang="en-US" altLang="en-US"/>
              <a:t>→</a:t>
            </a:r>
            <a:r>
              <a:rPr lang="en-US" altLang="zh-CN"/>
              <a:t> </a:t>
            </a:r>
            <a:r>
              <a:rPr lang="zh-CN" altLang="en-US"/>
              <a:t>候选基因</a:t>
            </a:r>
            <a:r>
              <a:rPr lang="en-US" altLang="zh-CN"/>
              <a:t>)</a:t>
            </a:r>
            <a:endParaRPr lang="en-US" altLang="zh-CN"/>
          </a:p>
          <a:p>
            <a:r>
              <a:rPr lang="en-US" altLang="en-US"/>
              <a:t>├──</a:t>
            </a:r>
            <a:r>
              <a:rPr lang="en-US" altLang="zh-CN"/>
              <a:t> **</a:t>
            </a:r>
            <a:r>
              <a:rPr lang="zh-CN" altLang="en-US"/>
              <a:t>关联分析</a:t>
            </a:r>
            <a:r>
              <a:rPr lang="en-US" altLang="zh-CN"/>
              <a:t>** (GWAS </a:t>
            </a:r>
            <a:r>
              <a:rPr lang="en-US" altLang="en-US"/>
              <a:t>→</a:t>
            </a:r>
            <a:r>
              <a:rPr lang="en-US" altLang="zh-CN"/>
              <a:t> </a:t>
            </a:r>
            <a:r>
              <a:rPr lang="zh-CN" altLang="en-US"/>
              <a:t>性状相关位点</a:t>
            </a:r>
            <a:r>
              <a:rPr lang="en-US" altLang="zh-CN"/>
              <a:t>)</a:t>
            </a:r>
            <a:endParaRPr lang="en-US" altLang="zh-CN"/>
          </a:p>
          <a:p>
            <a:r>
              <a:rPr lang="en-US" altLang="en-US"/>
              <a:t>├──</a:t>
            </a:r>
            <a:r>
              <a:rPr lang="en-US" altLang="zh-CN"/>
              <a:t> **</a:t>
            </a:r>
            <a:r>
              <a:rPr lang="zh-CN" altLang="en-US"/>
              <a:t>功能注释</a:t>
            </a:r>
            <a:r>
              <a:rPr lang="en-US" altLang="zh-CN"/>
              <a:t>** (SnpEff </a:t>
            </a:r>
            <a:r>
              <a:rPr lang="en-US" altLang="en-US"/>
              <a:t>→</a:t>
            </a:r>
            <a:r>
              <a:rPr lang="en-US" altLang="zh-CN"/>
              <a:t> </a:t>
            </a:r>
            <a:r>
              <a:rPr lang="zh-CN" altLang="en-US"/>
              <a:t>影响预测</a:t>
            </a:r>
            <a:r>
              <a:rPr lang="en-US" altLang="zh-CN"/>
              <a:t> </a:t>
            </a:r>
            <a:r>
              <a:rPr lang="en-US" altLang="en-US"/>
              <a:t>→</a:t>
            </a:r>
            <a:r>
              <a:rPr lang="en-US" altLang="zh-CN"/>
              <a:t> </a:t>
            </a:r>
            <a:r>
              <a:rPr lang="zh-CN" altLang="en-US"/>
              <a:t>通路富集</a:t>
            </a:r>
            <a:r>
              <a:rPr lang="en-US" altLang="zh-CN"/>
              <a:t>)</a:t>
            </a:r>
            <a:endParaRPr lang="en-US" altLang="zh-CN"/>
          </a:p>
          <a:p>
            <a:r>
              <a:rPr lang="en-US" altLang="en-US"/>
              <a:t>└──</a:t>
            </a:r>
            <a:r>
              <a:rPr lang="en-US" altLang="zh-CN"/>
              <a:t> **</a:t>
            </a:r>
            <a:r>
              <a:rPr lang="zh-CN" altLang="en-US"/>
              <a:t>进化分析</a:t>
            </a:r>
            <a:r>
              <a:rPr lang="en-US" altLang="zh-CN"/>
              <a:t>** (</a:t>
            </a:r>
            <a:r>
              <a:rPr lang="zh-CN" altLang="en-US"/>
              <a:t>系统发育、基因流、历史建模</a:t>
            </a:r>
            <a:r>
              <a:rPr lang="en-US" altLang="zh-CN"/>
              <a:t>)</a:t>
            </a:r>
            <a:endParaRPr lang="en-US" altLang="zh-CN"/>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以上就是我开题报告的全部内容。</a:t>
            </a:r>
            <a:endParaRPr lang="zh-CN" altLang="en-US"/>
          </a:p>
          <a:p>
            <a:r>
              <a:rPr lang="zh-CN" altLang="en-US"/>
              <a:t>本研究试图回答一个有趣的生物地理学问题，并致力于为濒危物种的保护提供关键数据。</a:t>
            </a:r>
            <a:endParaRPr lang="zh-CN" altLang="en-US"/>
          </a:p>
          <a:p>
            <a:r>
              <a:rPr lang="zh-CN" altLang="en-US"/>
              <a:t>我的汇报完毕，恳请各位老师批评指正！</a:t>
            </a:r>
            <a:endParaRPr lang="zh-CN" altLang="en-US"/>
          </a:p>
          <a:p>
            <a:r>
              <a:rPr lang="zh-CN" altLang="en-US"/>
              <a:t>谢谢大家！</a:t>
            </a:r>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SNP</a:t>
            </a:r>
            <a:r>
              <a:rPr lang="zh-CN" altLang="en-US"/>
              <a:t>是基因组上普遍存在、通常是碱基的替换</a:t>
            </a:r>
            <a:r>
              <a:rPr lang="en-US" altLang="zh-CN"/>
              <a:t>。</a:t>
            </a:r>
            <a:r>
              <a:rPr lang="zh-CN" altLang="en-US"/>
              <a:t>是一种的常见遗传变异，是用于关联分析、群体遗传学及疾病研究的重要的分子标记</a:t>
            </a:r>
            <a:r>
              <a:rPr lang="en-US" altLang="zh-CN"/>
              <a:t>。</a:t>
            </a:r>
            <a:endParaRPr lang="en-US" altLang="zh-CN"/>
          </a:p>
          <a:p>
            <a:r>
              <a:rPr lang="en-US" altLang="zh-CN"/>
              <a:t>Single-nucleotide variation (SNV)at the same genomic position.</a:t>
            </a:r>
            <a:endParaRPr lang="en-US" altLang="zh-CN"/>
          </a:p>
          <a:p>
            <a:r>
              <a:rPr lang="en-US" altLang="zh-CN"/>
              <a:t>Primarily substitutions (transitions/transversions).</a:t>
            </a:r>
            <a:endParaRPr lang="en-US" altLang="zh-CN"/>
          </a:p>
          <a:p>
            <a:pPr>
              <a:lnSpc>
                <a:spcPct val="130000"/>
              </a:lnSpc>
            </a:pPr>
            <a:r>
              <a:rPr lang="zh-CN" altLang="en-US" dirty="0" smtClean="0">
                <a:latin typeface="Arial" panose="020B0604020202090204" pitchFamily="34" charset="0"/>
                <a:ea typeface="微软雅黑" charset="-122"/>
                <a:sym typeface="+mn-ea"/>
              </a:rPr>
              <a:t>在基因组同一位置上，</a:t>
            </a:r>
            <a:r>
              <a:rPr lang="zh-CN" altLang="en-US" dirty="0" smtClean="0">
                <a:solidFill>
                  <a:srgbClr val="C00000"/>
                </a:solidFill>
                <a:latin typeface="Arial" panose="020B0604020202090204" pitchFamily="34" charset="0"/>
                <a:ea typeface="微软雅黑" charset="-122"/>
                <a:sym typeface="+mn-ea"/>
              </a:rPr>
              <a:t>不同个体</a:t>
            </a:r>
            <a:r>
              <a:rPr lang="zh-CN" altLang="en-US" dirty="0" smtClean="0">
                <a:latin typeface="Arial" panose="020B0604020202090204" pitchFamily="34" charset="0"/>
                <a:ea typeface="微软雅黑" charset="-122"/>
                <a:sym typeface="+mn-ea"/>
              </a:rPr>
              <a:t>之间存在单个碱基的差异。</a:t>
            </a:r>
            <a:endParaRPr lang="zh-CN" altLang="en-US" dirty="0" smtClean="0">
              <a:latin typeface="Arial" panose="020B0604020202090204" pitchFamily="34" charset="0"/>
              <a:ea typeface="微软雅黑" charset="-122"/>
            </a:endParaRPr>
          </a:p>
          <a:p>
            <a:pPr>
              <a:lnSpc>
                <a:spcPct val="130000"/>
              </a:lnSpc>
            </a:pPr>
            <a:r>
              <a:rPr lang="zh-CN" altLang="en-US" dirty="0" smtClean="0">
                <a:latin typeface="Arial" panose="020B0604020202090204" pitchFamily="34" charset="0"/>
                <a:ea typeface="微软雅黑" charset="-122"/>
                <a:sym typeface="+mn-ea"/>
              </a:rPr>
              <a:t>多为单个碱基的替换（转换</a:t>
            </a:r>
            <a:r>
              <a:rPr lang="en-US" altLang="zh-CN" dirty="0" smtClean="0">
                <a:latin typeface="Arial" panose="020B0604020202090204" pitchFamily="34" charset="0"/>
                <a:ea typeface="微软雅黑" charset="-122"/>
                <a:sym typeface="+mn-ea"/>
              </a:rPr>
              <a:t>/</a:t>
            </a:r>
            <a:r>
              <a:rPr lang="zh-CN" altLang="en-US" dirty="0" smtClean="0">
                <a:latin typeface="Arial" panose="020B0604020202090204" pitchFamily="34" charset="0"/>
                <a:ea typeface="微软雅黑" charset="-122"/>
                <a:sym typeface="+mn-ea"/>
              </a:rPr>
              <a:t>颠换）</a:t>
            </a:r>
            <a:endParaRPr lang="zh-CN" altLang="en-US" dirty="0" smtClean="0">
              <a:latin typeface="Arial" panose="020B0604020202090204" pitchFamily="34" charset="0"/>
              <a:ea typeface="微软雅黑" charset="-122"/>
            </a:endParaRPr>
          </a:p>
          <a:p>
            <a:endParaRPr lang="en-US" altLang="zh-CN"/>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指的是在基因组序列数据中识别</a:t>
            </a:r>
            <a:r>
              <a:rPr lang="en-US" altLang="zh-CN"/>
              <a:t>SNP</a:t>
            </a:r>
            <a:r>
              <a:rPr lang="zh-CN" altLang="en-US"/>
              <a:t>的过程。</a:t>
            </a:r>
            <a:endParaRPr lang="zh-CN" altLang="en-US"/>
          </a:p>
          <a:p>
            <a:r>
              <a:rPr lang="zh-CN" altLang="en-US">
                <a:latin typeface="Times New Roman Regular" panose="02020503050405090304" charset="0"/>
                <a:ea typeface="宋体" charset="0"/>
                <a:cs typeface="Times New Roman Regular" panose="02020503050405090304" charset="0"/>
                <a:sym typeface="+mn-ea"/>
              </a:rPr>
              <a:t>通过比对测序数据与参考基因组，系统性地鉴定单核苷酸多态性（</a:t>
            </a:r>
            <a:r>
              <a:rPr lang="en-US" altLang="zh-CN">
                <a:latin typeface="Times New Roman Regular" panose="02020503050405090304" charset="0"/>
                <a:ea typeface="宋体" charset="0"/>
                <a:cs typeface="Times New Roman Regular" panose="02020503050405090304" charset="0"/>
                <a:sym typeface="+mn-ea"/>
              </a:rPr>
              <a:t>SNP</a:t>
            </a:r>
            <a:r>
              <a:rPr lang="zh-CN" altLang="en-US">
                <a:latin typeface="Times New Roman Regular" panose="02020503050405090304" charset="0"/>
                <a:ea typeface="宋体" charset="0"/>
                <a:cs typeface="Times New Roman Regular" panose="02020503050405090304" charset="0"/>
                <a:sym typeface="+mn-ea"/>
              </a:rPr>
              <a:t>）</a:t>
            </a:r>
            <a:r>
              <a:rPr lang="en-US" altLang="zh-CN">
                <a:latin typeface="Times New Roman Regular" panose="02020503050405090304" charset="0"/>
                <a:ea typeface="宋体" charset="0"/>
                <a:cs typeface="Times New Roman Regular" panose="02020503050405090304" charset="0"/>
                <a:sym typeface="+mn-ea"/>
              </a:rPr>
              <a:t> </a:t>
            </a:r>
            <a:r>
              <a:rPr lang="zh-CN" altLang="en-US">
                <a:latin typeface="Times New Roman Regular" panose="02020503050405090304" charset="0"/>
                <a:ea typeface="宋体" charset="0"/>
                <a:cs typeface="Times New Roman Regular" panose="02020503050405090304" charset="0"/>
                <a:sym typeface="+mn-ea"/>
              </a:rPr>
              <a:t>的生物信息学流程</a:t>
            </a:r>
            <a:endParaRPr lang="zh-CN" altLang="en-US">
              <a:latin typeface="Times New Roman Regular" panose="02020503050405090304" charset="0"/>
              <a:ea typeface="宋体" charset="0"/>
              <a:cs typeface="Times New Roman Regular" panose="02020503050405090304" charset="0"/>
              <a:sym typeface="+mn-ea"/>
            </a:endParaRPr>
          </a:p>
          <a:p>
            <a:endParaRPr lang="en-US" altLang="zh-CN"/>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b="1" smtClean="0">
                <a:sym typeface="+mn-ea"/>
              </a:rPr>
              <a:t>P</a:t>
            </a:r>
            <a:r>
              <a:rPr lang="en-US" altLang="zh-CN" b="1" smtClean="0">
                <a:latin typeface="PingFang SC Semibold" panose="020B0400000000000000" charset="-122"/>
                <a:ea typeface="PingFang SC Semibold" panose="020B0400000000000000" charset="-122"/>
                <a:sym typeface="+mn-ea"/>
              </a:rPr>
              <a:t>urpose:</a:t>
            </a:r>
            <a:endParaRPr lang="en-US" altLang="zh-CN" b="1"/>
          </a:p>
          <a:p>
            <a:pPr marL="342900" indent="-342900">
              <a:buFont typeface="Arial" panose="020B0604020202090204" pitchFamily="34" charset="0"/>
              <a:buChar char="•"/>
            </a:pPr>
            <a:r>
              <a:rPr lang="zh-CN" altLang="en-US" smtClean="0">
                <a:latin typeface="Times New Roman Regular" panose="02020503050405090304" charset="0"/>
                <a:ea typeface="宋体" charset="0"/>
                <a:cs typeface="Times New Roman Regular" panose="02020503050405090304" charset="0"/>
                <a:sym typeface="+mn-ea"/>
              </a:rPr>
              <a:t>建立参考序列索引</a:t>
            </a:r>
            <a:r>
              <a:rPr lang="en-US" altLang="zh-CN" smtClean="0">
                <a:latin typeface="Times New Roman Regular" panose="02020503050405090304" charset="0"/>
                <a:ea typeface="宋体" charset="0"/>
                <a:cs typeface="Times New Roman Regular" panose="02020503050405090304" charset="0"/>
                <a:sym typeface="+mn-ea"/>
              </a:rPr>
              <a:t>-bwa index genome.fa</a:t>
            </a:r>
            <a:endParaRPr lang="en-US" altLang="zh-CN" smtClean="0">
              <a:latin typeface="Times New Roman Regular" panose="02020503050405090304" charset="0"/>
              <a:ea typeface="宋体" charset="0"/>
              <a:cs typeface="Times New Roman Regular" panose="02020503050405090304" charset="0"/>
            </a:endParaRPr>
          </a:p>
          <a:p>
            <a:pPr marL="342900" indent="-342900">
              <a:buFont typeface="Arial" panose="020B0604020202090204" pitchFamily="34" charset="0"/>
              <a:buChar char="•"/>
            </a:pPr>
            <a:r>
              <a:rPr lang="zh-CN" altLang="en-US" smtClean="0">
                <a:latin typeface="Times New Roman Regular" panose="02020503050405090304" charset="0"/>
                <a:ea typeface="宋体" charset="0"/>
                <a:cs typeface="Times New Roman Regular" panose="02020503050405090304" charset="0"/>
                <a:sym typeface="+mn-ea"/>
              </a:rPr>
              <a:t>使用</a:t>
            </a:r>
            <a:r>
              <a:rPr lang="en-US" altLang="zh-CN" smtClean="0">
                <a:latin typeface="Times New Roman Regular" panose="02020503050405090304" charset="0"/>
                <a:ea typeface="宋体" charset="0"/>
                <a:cs typeface="Times New Roman Regular" panose="02020503050405090304" charset="0"/>
                <a:sym typeface="+mn-ea"/>
              </a:rPr>
              <a:t>BWA</a:t>
            </a:r>
            <a:r>
              <a:rPr lang="zh-CN" altLang="en-US" smtClean="0">
                <a:latin typeface="Times New Roman Regular" panose="02020503050405090304" charset="0"/>
                <a:ea typeface="宋体" charset="0"/>
                <a:cs typeface="Times New Roman Regular" panose="02020503050405090304" charset="0"/>
                <a:sym typeface="+mn-ea"/>
              </a:rPr>
              <a:t>进行比对，将</a:t>
            </a:r>
            <a:r>
              <a:rPr lang="en-US" altLang="zh-CN" smtClean="0">
                <a:latin typeface="Times New Roman Regular" panose="02020503050405090304" charset="0"/>
                <a:ea typeface="宋体" charset="0"/>
                <a:cs typeface="Times New Roman Regular" panose="02020503050405090304" charset="0"/>
                <a:sym typeface="+mn-ea"/>
              </a:rPr>
              <a:t>reads</a:t>
            </a:r>
            <a:r>
              <a:rPr lang="zh-CN" altLang="en-US" smtClean="0">
                <a:latin typeface="Times New Roman Regular" panose="02020503050405090304" charset="0"/>
                <a:ea typeface="宋体" charset="0"/>
                <a:cs typeface="Times New Roman Regular" panose="02020503050405090304" charset="0"/>
                <a:sym typeface="+mn-ea"/>
              </a:rPr>
              <a:t>比对到参考基因组</a:t>
            </a:r>
            <a:endParaRPr lang="zh-CN" altLang="en-US" smtClean="0">
              <a:latin typeface="Times New Roman Regular" panose="02020503050405090304" charset="0"/>
              <a:ea typeface="宋体" charset="0"/>
              <a:cs typeface="Times New Roman Regular" panose="02020503050405090304" charset="0"/>
            </a:endParaRPr>
          </a:p>
          <a:p>
            <a:pPr marL="342900" indent="-342900">
              <a:buFont typeface="Arial" panose="020B0604020202090204" pitchFamily="34" charset="0"/>
              <a:buChar char="•"/>
            </a:pPr>
            <a:r>
              <a:rPr lang="zh-CN" altLang="en-US" smtClean="0">
                <a:latin typeface="Times New Roman Regular" panose="02020503050405090304" charset="0"/>
                <a:ea typeface="宋体" charset="0"/>
                <a:cs typeface="Times New Roman Regular" panose="02020503050405090304" charset="0"/>
                <a:sym typeface="+mn-ea"/>
              </a:rPr>
              <a:t>使用</a:t>
            </a:r>
            <a:r>
              <a:rPr lang="en-US" altLang="zh-CN" smtClean="0">
                <a:latin typeface="Times New Roman Regular" panose="02020503050405090304" charset="0"/>
                <a:ea typeface="宋体" charset="0"/>
                <a:cs typeface="Times New Roman Regular" panose="02020503050405090304" charset="0"/>
                <a:sym typeface="+mn-ea"/>
              </a:rPr>
              <a:t>Samtools，</a:t>
            </a:r>
            <a:r>
              <a:rPr lang="zh-CN" altLang="en-US" smtClean="0">
                <a:latin typeface="Times New Roman Regular" panose="02020503050405090304" charset="0"/>
                <a:ea typeface="宋体" charset="0"/>
                <a:cs typeface="Times New Roman Regular" panose="02020503050405090304" charset="0"/>
                <a:sym typeface="+mn-ea"/>
              </a:rPr>
              <a:t>将</a:t>
            </a:r>
            <a:r>
              <a:rPr lang="en-US" altLang="zh-CN" smtClean="0">
                <a:latin typeface="Times New Roman Regular" panose="02020503050405090304" charset="0"/>
                <a:ea typeface="宋体" charset="0"/>
                <a:cs typeface="Times New Roman Regular" panose="02020503050405090304" charset="0"/>
                <a:sym typeface="+mn-ea"/>
              </a:rPr>
              <a:t> SAM </a:t>
            </a:r>
            <a:r>
              <a:rPr lang="zh-CN" altLang="en-US" smtClean="0">
                <a:latin typeface="Times New Roman Regular" panose="02020503050405090304" charset="0"/>
                <a:ea typeface="宋体" charset="0"/>
                <a:cs typeface="Times New Roman Regular" panose="02020503050405090304" charset="0"/>
                <a:sym typeface="+mn-ea"/>
              </a:rPr>
              <a:t>文件转换为</a:t>
            </a:r>
            <a:r>
              <a:rPr lang="en-US" altLang="zh-CN" smtClean="0">
                <a:latin typeface="Times New Roman Regular" panose="02020503050405090304" charset="0"/>
                <a:ea typeface="宋体" charset="0"/>
                <a:cs typeface="Times New Roman Regular" panose="02020503050405090304" charset="0"/>
                <a:sym typeface="+mn-ea"/>
              </a:rPr>
              <a:t>BAM </a:t>
            </a:r>
            <a:r>
              <a:rPr lang="zh-CN" altLang="en-US" smtClean="0">
                <a:latin typeface="Times New Roman Regular" panose="02020503050405090304" charset="0"/>
                <a:ea typeface="宋体" charset="0"/>
                <a:cs typeface="Times New Roman Regular" panose="02020503050405090304" charset="0"/>
                <a:sym typeface="+mn-ea"/>
              </a:rPr>
              <a:t>格式，便于存储和处理</a:t>
            </a:r>
            <a:r>
              <a:rPr lang="en-US" altLang="zh-CN" smtClean="0">
                <a:latin typeface="Times New Roman Regular" panose="02020503050405090304" charset="0"/>
                <a:ea typeface="宋体" charset="0"/>
                <a:cs typeface="Times New Roman Regular" panose="02020503050405090304" charset="0"/>
                <a:sym typeface="+mn-ea"/>
              </a:rPr>
              <a:t>，</a:t>
            </a:r>
            <a:r>
              <a:rPr lang="zh-CN" altLang="en-US" smtClean="0">
                <a:latin typeface="Times New Roman Regular" panose="02020503050405090304" charset="0"/>
                <a:ea typeface="宋体" charset="0"/>
                <a:cs typeface="Times New Roman Regular" panose="02020503050405090304" charset="0"/>
                <a:sym typeface="+mn-ea"/>
              </a:rPr>
              <a:t>并进行排序。</a:t>
            </a:r>
            <a:endParaRPr lang="zh-CN" altLang="en-US" smtClean="0">
              <a:latin typeface="Times New Roman Regular" panose="02020503050405090304" charset="0"/>
              <a:ea typeface="宋体" charset="0"/>
              <a:cs typeface="Times New Roman Regular" panose="02020503050405090304" charset="0"/>
            </a:endParaRPr>
          </a:p>
          <a:p>
            <a:pPr marL="342900" indent="-342900">
              <a:buFont typeface="Arial" panose="020B0604020202090204" pitchFamily="34" charset="0"/>
              <a:buChar char="•"/>
            </a:pPr>
            <a:r>
              <a:rPr lang="zh-CN" altLang="en-US" smtClean="0">
                <a:latin typeface="Times New Roman Regular" panose="02020503050405090304" charset="0"/>
                <a:ea typeface="宋体" charset="0"/>
                <a:cs typeface="Times New Roman Regular" panose="02020503050405090304" charset="0"/>
                <a:sym typeface="+mn-ea"/>
              </a:rPr>
              <a:t>使用</a:t>
            </a:r>
            <a:r>
              <a:rPr lang="en-US" altLang="zh-CN" smtClean="0">
                <a:latin typeface="Times New Roman Regular" panose="02020503050405090304" charset="0"/>
                <a:ea typeface="宋体" charset="0"/>
                <a:cs typeface="Times New Roman Regular" panose="02020503050405090304" charset="0"/>
                <a:sym typeface="+mn-ea"/>
              </a:rPr>
              <a:t>Picard</a:t>
            </a:r>
            <a:r>
              <a:rPr lang="zh-CN" altLang="en-US" smtClean="0">
                <a:latin typeface="Times New Roman Regular" panose="02020503050405090304" charset="0"/>
                <a:ea typeface="宋体" charset="0"/>
                <a:cs typeface="Times New Roman Regular" panose="02020503050405090304" charset="0"/>
                <a:sym typeface="+mn-ea"/>
              </a:rPr>
              <a:t>工具标记重复序列与</a:t>
            </a:r>
            <a:r>
              <a:rPr lang="zh-CN" altLang="en-US" smtClean="0">
                <a:latin typeface="Times New Roman Regular" panose="02020503050405090304" charset="0"/>
                <a:ea typeface="宋体" charset="0"/>
                <a:cs typeface="Times New Roman Regular" panose="02020503050405090304" charset="0"/>
                <a:sym typeface="+mn-ea"/>
              </a:rPr>
              <a:t>碱基质量校正</a:t>
            </a:r>
            <a:r>
              <a:rPr lang="en-US" altLang="zh-CN" smtClean="0">
                <a:latin typeface="Times New Roman Regular" panose="02020503050405090304" charset="0"/>
                <a:ea typeface="宋体" charset="0"/>
                <a:cs typeface="Times New Roman Regular" panose="02020503050405090304" charset="0"/>
                <a:sym typeface="+mn-ea"/>
              </a:rPr>
              <a:t>（BQSR）</a:t>
            </a:r>
            <a:endParaRPr lang="zh-CN" altLang="en-US">
              <a:latin typeface="Times New Roman Regular" panose="02020503050405090304" charset="0"/>
              <a:ea typeface="宋体" charset="0"/>
              <a:cs typeface="Times New Roman Regular" panose="02020503050405090304" charset="0"/>
            </a:endParaRPr>
          </a:p>
          <a:p>
            <a:endParaRPr lang="en-US" altLang="zh-CN"/>
          </a:p>
          <a:p>
            <a:r>
              <a:rPr lang="en-US" altLang="zh-CN"/>
              <a:t>BWA</a:t>
            </a:r>
            <a:r>
              <a:rPr lang="zh-CN" altLang="en-US"/>
              <a:t>，即</a:t>
            </a:r>
            <a:r>
              <a:rPr lang="en-US" altLang="zh-CN"/>
              <a:t>Burrows-Wheeler-Alignment Tool</a:t>
            </a:r>
            <a:r>
              <a:rPr lang="zh-CN" altLang="en-US"/>
              <a:t>。</a:t>
            </a:r>
            <a:r>
              <a:rPr lang="en-US" altLang="zh-CN"/>
              <a:t>BWA </a:t>
            </a:r>
            <a:r>
              <a:rPr lang="zh-CN" altLang="en-US"/>
              <a:t>是一种能够将差异度较小的序列比对到一个较大的参考基因组上的软件包。</a:t>
            </a:r>
            <a:r>
              <a:rPr lang="en-US" altLang="zh-CN"/>
              <a:t>		</a:t>
            </a:r>
            <a:endParaRPr lang="en-US" altLang="zh-CN"/>
          </a:p>
          <a:p>
            <a:r>
              <a:rPr lang="en-US" altLang="zh-CN"/>
              <a:t>Samtools</a:t>
            </a:r>
            <a:r>
              <a:rPr lang="zh-CN" altLang="en-US"/>
              <a:t>是一个用来处理</a:t>
            </a:r>
            <a:r>
              <a:rPr lang="en-US" altLang="zh-CN"/>
              <a:t>SAM/BAM</a:t>
            </a:r>
            <a:r>
              <a:rPr lang="zh-CN" altLang="en-US"/>
              <a:t>（</a:t>
            </a:r>
            <a:r>
              <a:rPr lang="en-US" altLang="zh-CN"/>
              <a:t>SAM</a:t>
            </a:r>
            <a:r>
              <a:rPr lang="zh-CN" altLang="en-US"/>
              <a:t>的二进制格式，用于压缩空间）格式的比对文件的工具，它能够输入和输出</a:t>
            </a:r>
            <a:r>
              <a:rPr lang="en-US" altLang="zh-CN"/>
              <a:t>SAM</a:t>
            </a:r>
            <a:r>
              <a:rPr lang="zh-CN" altLang="en-US"/>
              <a:t>（</a:t>
            </a:r>
            <a:r>
              <a:rPr lang="en-US" altLang="zh-CN"/>
              <a:t>sequence alignment/map</a:t>
            </a:r>
            <a:r>
              <a:rPr lang="zh-CN" altLang="en-US"/>
              <a:t>：序列比对）格式的文件，对其进行排序、合并、建立索引等处理。</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b="1" smtClean="0">
                <a:sym typeface="+mn-ea"/>
              </a:rPr>
              <a:t>P</a:t>
            </a:r>
            <a:r>
              <a:rPr lang="en-US" altLang="zh-CN" b="1" smtClean="0">
                <a:latin typeface="PingFang SC Semibold" panose="020B0400000000000000" charset="-122"/>
                <a:ea typeface="PingFang SC Semibold" panose="020B0400000000000000" charset="-122"/>
                <a:sym typeface="+mn-ea"/>
              </a:rPr>
              <a:t>urpose:</a:t>
            </a:r>
            <a:endParaRPr lang="en-US" altLang="zh-CN" b="1"/>
          </a:p>
          <a:p>
            <a:r>
              <a:rPr lang="en-US" altLang="zh-CN" smtClean="0">
                <a:sym typeface="+mn-ea"/>
              </a:rPr>
              <a:t>Pre-processing the raw sequence data (FASTQ) to analysis-ready BAM files. </a:t>
            </a:r>
            <a:r>
              <a:rPr lang="zh-CN" altLang="en-US" smtClean="0">
                <a:sym typeface="+mn-ea"/>
              </a:rPr>
              <a:t>对</a:t>
            </a:r>
            <a:r>
              <a:rPr lang="zh-CN" altLang="en-US">
                <a:latin typeface="Songti SC Regular" panose="02010800040101010101" charset="-122"/>
                <a:ea typeface="Songti SC Regular" panose="02010800040101010101" charset="-122"/>
                <a:cs typeface="Songti SC Regular" panose="02010800040101010101" charset="-122"/>
                <a:sym typeface="+mn-ea"/>
              </a:rPr>
              <a:t>原始</a:t>
            </a:r>
            <a:r>
              <a:rPr lang="en-US" altLang="zh-CN">
                <a:latin typeface="Songti SC Regular" panose="02010800040101010101" charset="-122"/>
                <a:ea typeface="Songti SC Regular" panose="02010800040101010101" charset="-122"/>
                <a:cs typeface="Songti SC Regular" panose="02010800040101010101" charset="-122"/>
                <a:sym typeface="+mn-ea"/>
              </a:rPr>
              <a:t>fastq</a:t>
            </a:r>
            <a:r>
              <a:rPr lang="zh-CN" altLang="en-US">
                <a:latin typeface="Songti SC Regular" panose="02010800040101010101" charset="-122"/>
                <a:ea typeface="Songti SC Regular" panose="02010800040101010101" charset="-122"/>
                <a:cs typeface="Songti SC Regular" panose="02010800040101010101" charset="-122"/>
                <a:sym typeface="+mn-ea"/>
              </a:rPr>
              <a:t>数据的质控、比对、排序、标记重复序列、</a:t>
            </a:r>
            <a:r>
              <a:rPr lang="en-US" altLang="zh-CN">
                <a:latin typeface="Songti SC Regular" panose="02010800040101010101" charset="-122"/>
                <a:ea typeface="Songti SC Regular" panose="02010800040101010101" charset="-122"/>
                <a:cs typeface="Songti SC Regular" panose="02010800040101010101" charset="-122"/>
                <a:sym typeface="+mn-ea"/>
              </a:rPr>
              <a:t>BQSR</a:t>
            </a:r>
            <a:r>
              <a:rPr lang="zh-CN" altLang="en-US">
                <a:latin typeface="Songti SC Regular" panose="02010800040101010101" charset="-122"/>
                <a:ea typeface="Songti SC Regular" panose="02010800040101010101" charset="-122"/>
                <a:cs typeface="Songti SC Regular" panose="02010800040101010101" charset="-122"/>
                <a:sym typeface="+mn-ea"/>
              </a:rPr>
              <a:t>等过程。</a:t>
            </a:r>
            <a:endParaRPr lang="zh-CN" altLang="en-US" smtClean="0">
              <a:sym typeface="+mn-ea"/>
            </a:endParaRPr>
          </a:p>
          <a:p>
            <a:r>
              <a:rPr lang="zh-CN" altLang="en-US" smtClean="0">
                <a:sym typeface="+mn-ea"/>
              </a:rPr>
              <a:t>建立参考基因组索引</a:t>
            </a:r>
            <a:endParaRPr lang="zh-CN" altLang="en-US" smtClean="0"/>
          </a:p>
          <a:p>
            <a:r>
              <a:rPr lang="zh-CN" altLang="en-US" smtClean="0">
                <a:sym typeface="+mn-ea"/>
              </a:rPr>
              <a:t>序列比对与排序</a:t>
            </a:r>
            <a:br>
              <a:rPr lang="zh-CN" altLang="en-US" smtClean="0">
                <a:sym typeface="+mn-ea"/>
              </a:rPr>
            </a:br>
            <a:r>
              <a:rPr lang="zh-CN" altLang="en-US" smtClean="0">
                <a:sym typeface="+mn-ea"/>
              </a:rPr>
              <a:t>局部重比对与碱基质量校正</a:t>
            </a:r>
            <a:r>
              <a:rPr lang="en-US" altLang="zh-CN" smtClean="0">
                <a:sym typeface="+mn-ea"/>
              </a:rPr>
              <a:t>（BQSR）</a:t>
            </a:r>
            <a:endParaRPr lang="en-US" altLang="zh-CN" smtClean="0">
              <a:sym typeface="+mn-ea"/>
            </a:endParaRPr>
          </a:p>
          <a:p>
            <a:r>
              <a:rPr lang="en-US" altLang="zh-CN"/>
              <a:t>BWA</a:t>
            </a:r>
            <a:r>
              <a:rPr lang="zh-CN" altLang="en-US"/>
              <a:t>，即</a:t>
            </a:r>
            <a:r>
              <a:rPr lang="en-US" altLang="zh-CN"/>
              <a:t>Burrows-Wheeler-Alignment Tool</a:t>
            </a:r>
            <a:r>
              <a:rPr lang="zh-CN" altLang="en-US"/>
              <a:t>。</a:t>
            </a:r>
            <a:r>
              <a:rPr lang="en-US" altLang="zh-CN"/>
              <a:t>BWA </a:t>
            </a:r>
            <a:r>
              <a:rPr lang="zh-CN" altLang="en-US"/>
              <a:t>是一种能够将差异度较小的序列比对到一个较大的参考基因组上的软件包。</a:t>
            </a:r>
            <a:r>
              <a:rPr lang="en-US" altLang="zh-CN"/>
              <a:t>					</a:t>
            </a:r>
            <a:endParaRPr lang="en-US" altLang="zh-CN"/>
          </a:p>
          <a:p>
            <a:r>
              <a:rPr lang="en-US" altLang="zh-CN"/>
              <a:t>Samtools</a:t>
            </a:r>
            <a:r>
              <a:rPr lang="zh-CN" altLang="en-US"/>
              <a:t>是一个用来处理</a:t>
            </a:r>
            <a:r>
              <a:rPr lang="en-US" altLang="zh-CN"/>
              <a:t>SAM/BAM</a:t>
            </a:r>
            <a:r>
              <a:rPr lang="zh-CN" altLang="en-US"/>
              <a:t>（</a:t>
            </a:r>
            <a:r>
              <a:rPr lang="en-US" altLang="zh-CN"/>
              <a:t>SAM</a:t>
            </a:r>
            <a:r>
              <a:rPr lang="zh-CN" altLang="en-US"/>
              <a:t>的二进制格式，用于压缩空间）格式的比对文件的工具，它能够输入和输出</a:t>
            </a:r>
            <a:r>
              <a:rPr lang="en-US" altLang="zh-CN"/>
              <a:t>SAM</a:t>
            </a:r>
            <a:r>
              <a:rPr lang="zh-CN" altLang="en-US"/>
              <a:t>（</a:t>
            </a:r>
            <a:r>
              <a:rPr lang="en-US" altLang="zh-CN"/>
              <a:t>sequence alignment/map</a:t>
            </a:r>
            <a:r>
              <a:rPr lang="zh-CN" altLang="en-US"/>
              <a:t>：序列比对）格式的文件，对其进行排序、合并、建立索引等处理。</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solidFill>
                  <a:srgbClr val="C00000"/>
                </a:solidFill>
                <a:latin typeface="Songti SC Regular" panose="02010800040101010101" charset="-122"/>
                <a:ea typeface="Songti SC Regular" panose="02010800040101010101" charset="-122"/>
                <a:cs typeface="Songti SC Regular" panose="02010800040101010101" charset="-122"/>
                <a:sym typeface="+mn-ea"/>
              </a:rPr>
              <a:t>GATK HaplotypeCaller</a:t>
            </a:r>
            <a:r>
              <a:rPr lang="zh-CN" altLang="en-US">
                <a:solidFill>
                  <a:srgbClr val="C00000"/>
                </a:solidFill>
                <a:latin typeface="Songti SC Regular" panose="02010800040101010101" charset="-122"/>
                <a:ea typeface="Songti SC Regular" panose="02010800040101010101" charset="-122"/>
                <a:cs typeface="Songti SC Regular" panose="02010800040101010101" charset="-122"/>
                <a:sym typeface="+mn-ea"/>
              </a:rPr>
              <a:t>（</a:t>
            </a:r>
            <a:r>
              <a:rPr lang="en-US" altLang="zh-CN">
                <a:solidFill>
                  <a:srgbClr val="C00000"/>
                </a:solidFill>
                <a:latin typeface="Songti SC Regular" panose="02010800040101010101" charset="-122"/>
                <a:ea typeface="Songti SC Regular" panose="02010800040101010101" charset="-122"/>
                <a:cs typeface="Songti SC Regular" panose="02010800040101010101" charset="-122"/>
                <a:sym typeface="+mn-ea"/>
              </a:rPr>
              <a:t>GVCF </a:t>
            </a:r>
            <a:r>
              <a:rPr lang="zh-CN" altLang="en-US">
                <a:solidFill>
                  <a:srgbClr val="C00000"/>
                </a:solidFill>
                <a:latin typeface="Songti SC Regular" panose="02010800040101010101" charset="-122"/>
                <a:ea typeface="Songti SC Regular" panose="02010800040101010101" charset="-122"/>
                <a:cs typeface="Songti SC Regular" panose="02010800040101010101" charset="-122"/>
                <a:sym typeface="+mn-ea"/>
              </a:rPr>
              <a:t>模式）</a:t>
            </a:r>
            <a:r>
              <a:rPr lang="zh-CN" altLang="en-US">
                <a:latin typeface="Songti SC Regular" panose="02010800040101010101" charset="-122"/>
                <a:ea typeface="Songti SC Regular" panose="02010800040101010101" charset="-122"/>
                <a:cs typeface="Songti SC Regular" panose="02010800040101010101" charset="-122"/>
                <a:sym typeface="+mn-ea"/>
              </a:rPr>
              <a:t>单独为每个样本生成后续分析所需的中间文件</a:t>
            </a:r>
            <a:r>
              <a:rPr lang="en-US" altLang="zh-CN">
                <a:latin typeface="Songti SC Regular" panose="02010800040101010101" charset="-122"/>
                <a:ea typeface="Songti SC Regular" panose="02010800040101010101" charset="-122"/>
                <a:cs typeface="Songti SC Regular" panose="02010800040101010101" charset="-122"/>
                <a:sym typeface="+mn-ea"/>
              </a:rPr>
              <a:t>——gVCF</a:t>
            </a:r>
            <a:r>
              <a:rPr lang="zh-CN" altLang="en-US">
                <a:latin typeface="Songti SC Regular" panose="02010800040101010101" charset="-122"/>
                <a:ea typeface="Songti SC Regular" panose="02010800040101010101" charset="-122"/>
                <a:cs typeface="Songti SC Regular" panose="02010800040101010101" charset="-122"/>
                <a:sym typeface="+mn-ea"/>
              </a:rPr>
              <a:t>文件。</a:t>
            </a:r>
            <a:r>
              <a:rPr lang="en-US" altLang="zh-CN">
                <a:latin typeface="Songti SC Regular" panose="02010800040101010101" charset="-122"/>
                <a:ea typeface="Songti SC Regular" panose="02010800040101010101" charset="-122"/>
                <a:cs typeface="Songti SC Regular" panose="02010800040101010101" charset="-122"/>
                <a:sym typeface="+mn-ea"/>
              </a:rPr>
              <a:t> </a:t>
            </a:r>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latin typeface="Songti SC Regular" panose="02010800040101010101" charset="-122"/>
                <a:ea typeface="Songti SC Regular" panose="02010800040101010101" charset="-122"/>
                <a:cs typeface="Songti SC Regular" panose="02010800040101010101" charset="-122"/>
                <a:sym typeface="+mn-ea"/>
              </a:rPr>
              <a:t>使用</a:t>
            </a:r>
            <a:r>
              <a:rPr lang="en-US" altLang="zh-CN">
                <a:latin typeface="Songti SC Regular" panose="02010800040101010101" charset="-122"/>
                <a:ea typeface="Songti SC Regular" panose="02010800040101010101" charset="-122"/>
                <a:cs typeface="Songti SC Regular" panose="02010800040101010101" charset="-122"/>
                <a:sym typeface="+mn-ea"/>
              </a:rPr>
              <a:t>CombineGVCFs</a:t>
            </a:r>
            <a:r>
              <a:rPr lang="zh-CN" altLang="en-US">
                <a:latin typeface="Songti SC Regular" panose="02010800040101010101" charset="-122"/>
                <a:ea typeface="Songti SC Regular" panose="02010800040101010101" charset="-122"/>
                <a:cs typeface="Songti SC Regular" panose="02010800040101010101" charset="-122"/>
                <a:sym typeface="+mn-ea"/>
              </a:rPr>
              <a:t>将不同文件整合，输出</a:t>
            </a:r>
            <a:r>
              <a:rPr lang="en-US" altLang="zh-CN">
                <a:latin typeface="Songti SC Regular" panose="02010800040101010101" charset="-122"/>
                <a:ea typeface="Songti SC Regular" panose="02010800040101010101" charset="-122"/>
                <a:cs typeface="Songti SC Regular" panose="02010800040101010101" charset="-122"/>
                <a:sym typeface="+mn-ea"/>
              </a:rPr>
              <a:t>vcf</a:t>
            </a:r>
            <a:r>
              <a:rPr lang="zh-CN" altLang="en-US">
                <a:latin typeface="Songti SC Regular" panose="02010800040101010101" charset="-122"/>
                <a:ea typeface="Songti SC Regular" panose="02010800040101010101" charset="-122"/>
                <a:cs typeface="Songti SC Regular" panose="02010800040101010101" charset="-122"/>
                <a:sym typeface="+mn-ea"/>
              </a:rPr>
              <a:t>文件</a:t>
            </a:r>
            <a:r>
              <a:rPr lang="en-US" altLang="zh-CN">
                <a:latin typeface="Songti SC Regular" panose="02010800040101010101" charset="-122"/>
                <a:ea typeface="Songti SC Regular" panose="02010800040101010101" charset="-122"/>
                <a:cs typeface="Songti SC Regular" panose="02010800040101010101" charset="-122"/>
                <a:sym typeface="+mn-ea"/>
              </a:rPr>
              <a:t>，</a:t>
            </a:r>
            <a:r>
              <a:rPr lang="zh-CN" altLang="en-US">
                <a:latin typeface="Songti SC Regular" panose="02010800040101010101" charset="-122"/>
                <a:ea typeface="Songti SC Regular" panose="02010800040101010101" charset="-122"/>
                <a:cs typeface="Songti SC Regular" panose="02010800040101010101" charset="-122"/>
                <a:sym typeface="苹方-简" panose="020B0400000000000000" charset="-122"/>
              </a:rPr>
              <a:t>从而得到这个群体的变异结果和每个样本准确的基因型（</a:t>
            </a:r>
            <a:r>
              <a:rPr lang="en-US" altLang="zh-CN">
                <a:latin typeface="Songti SC Regular" panose="02010800040101010101" charset="-122"/>
                <a:ea typeface="Songti SC Regular" panose="02010800040101010101" charset="-122"/>
                <a:cs typeface="Songti SC Regular" panose="02010800040101010101" charset="-122"/>
                <a:sym typeface="苹方-简" panose="020B0400000000000000" charset="-122"/>
              </a:rPr>
              <a:t>Genotype</a:t>
            </a:r>
            <a:r>
              <a:rPr lang="zh-CN" altLang="en-US">
                <a:latin typeface="Songti SC Regular" panose="02010800040101010101" charset="-122"/>
                <a:ea typeface="Songti SC Regular" panose="02010800040101010101" charset="-122"/>
                <a:cs typeface="Songti SC Regular" panose="02010800040101010101" charset="-122"/>
                <a:sym typeface="苹方-简" panose="020B0400000000000000" charset="-122"/>
              </a:rPr>
              <a:t>）</a:t>
            </a:r>
            <a:endParaRPr lang="zh-CN" altLang="en-US">
              <a:latin typeface="Songti SC Regular" panose="02010800040101010101" charset="-122"/>
              <a:ea typeface="Songti SC Regular" panose="02010800040101010101" charset="-122"/>
              <a:cs typeface="Songti SC Regular" panose="02010800040101010101" charset="-122"/>
            </a:endParaRPr>
          </a:p>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识别潜在假阳性、剔除低质量变异、质量分数重校准和硬过滤根据一系列统计指标</a:t>
            </a:r>
            <a:endParaRPr lang="zh-CN" altLang="en-US"/>
          </a:p>
          <a:p>
            <a:r>
              <a:rPr lang="zh-CN" altLang="en-US"/>
              <a:t>（如</a:t>
            </a:r>
            <a:r>
              <a:rPr lang="en-US" altLang="zh-CN"/>
              <a:t> QD</a:t>
            </a:r>
            <a:r>
              <a:rPr lang="zh-CN" altLang="en-US"/>
              <a:t>、</a:t>
            </a:r>
            <a:r>
              <a:rPr lang="en-US" altLang="zh-CN"/>
              <a:t>QUAL</a:t>
            </a:r>
            <a:r>
              <a:rPr lang="zh-CN" altLang="en-US"/>
              <a:t>、</a:t>
            </a:r>
            <a:r>
              <a:rPr lang="en-US" altLang="zh-CN"/>
              <a:t>FS</a:t>
            </a:r>
            <a:r>
              <a:rPr lang="zh-CN" altLang="en-US"/>
              <a:t>、</a:t>
            </a:r>
            <a:r>
              <a:rPr lang="en-US" altLang="zh-CN"/>
              <a:t>MQ </a:t>
            </a:r>
            <a:r>
              <a:rPr lang="zh-CN" altLang="en-US"/>
              <a:t>等）过滤低质量或不可信的</a:t>
            </a:r>
            <a:r>
              <a:rPr lang="en-US" altLang="zh-CN"/>
              <a:t> SNP </a:t>
            </a:r>
            <a:r>
              <a:rPr lang="zh-CN" altLang="en-US"/>
              <a:t>位点</a:t>
            </a:r>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397600"/>
            <a:ext cx="9799200" cy="11052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5040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1">
            <a:lumMod val="95000"/>
          </a:schemeClr>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showMasterSp="0">
  <p:cSld name="1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userDrawn="1"/>
        </p:nvSpPr>
        <p:spPr>
          <a:xfrm>
            <a:off x="10849147" y="6382534"/>
            <a:ext cx="1093711" cy="369332"/>
          </a:xfrm>
          <a:prstGeom prst="rect">
            <a:avLst/>
          </a:prstGeom>
        </p:spPr>
        <p:txBody>
          <a:bodyPr lIns="91440" tIns="45720" rIns="91440" bIns="45720"/>
          <a:lstStyle/>
          <a:p>
            <a:pPr algn="ctr">
              <a:defRPr/>
            </a:pPr>
            <a:r>
              <a:rPr lang="zh-CN" altLang="en-US" sz="1600" dirty="0">
                <a:solidFill>
                  <a:schemeClr val="tx1">
                    <a:lumMod val="65000"/>
                    <a:lumOff val="35000"/>
                  </a:schemeClr>
                </a:solidFill>
                <a:latin typeface="微软雅黑" charset="-122"/>
                <a:ea typeface="微软雅黑" charset="-122"/>
              </a:rPr>
              <a:t>第 </a:t>
            </a:r>
            <a:fld id="{2EEF1883-7A0E-4F66-9932-E581691AD397}" type="slidenum">
              <a:rPr lang="zh-CN" altLang="en-US" sz="1600">
                <a:solidFill>
                  <a:schemeClr val="tx1">
                    <a:lumMod val="65000"/>
                    <a:lumOff val="35000"/>
                  </a:schemeClr>
                </a:solidFill>
              </a:rPr>
            </a:fld>
            <a:r>
              <a:rPr lang="zh-CN" altLang="en-US" sz="1600" dirty="0">
                <a:solidFill>
                  <a:schemeClr val="tx1">
                    <a:lumMod val="65000"/>
                    <a:lumOff val="35000"/>
                  </a:schemeClr>
                </a:solidFill>
              </a:rPr>
              <a:t>  </a:t>
            </a:r>
            <a:r>
              <a:rPr lang="zh-CN" altLang="en-US" sz="1600" dirty="0">
                <a:solidFill>
                  <a:schemeClr val="tx1">
                    <a:lumMod val="65000"/>
                    <a:lumOff val="35000"/>
                  </a:schemeClr>
                </a:solidFill>
                <a:latin typeface="微软雅黑" charset="-122"/>
                <a:ea typeface="微软雅黑" charset="-122"/>
              </a:rPr>
              <a:t>页</a:t>
            </a:r>
            <a:endParaRPr lang="zh-CN" altLang="en-US" sz="1600" dirty="0">
              <a:solidFill>
                <a:schemeClr val="tx1">
                  <a:lumMod val="65000"/>
                  <a:lumOff val="35000"/>
                </a:schemeClr>
              </a:solidFill>
              <a:latin typeface="微软雅黑" charset="-122"/>
              <a:ea typeface="微软雅黑" charset="-122"/>
            </a:endParaRPr>
          </a:p>
        </p:txBody>
      </p:sp>
      <p:sp>
        <p:nvSpPr>
          <p:cNvPr id="6" name="文本框 5"/>
          <p:cNvSpPr txBox="1"/>
          <p:nvPr userDrawn="1"/>
        </p:nvSpPr>
        <p:spPr>
          <a:xfrm>
            <a:off x="288290" y="6382385"/>
            <a:ext cx="2864485" cy="393954"/>
          </a:xfrm>
          <a:prstGeom prst="rect">
            <a:avLst/>
          </a:prstGeom>
          <a:noFill/>
        </p:spPr>
        <p:txBody>
          <a:bodyPr wrap="square" rtlCol="0">
            <a:spAutoFit/>
          </a:bodyPr>
          <a:lstStyle/>
          <a:p>
            <a:pPr>
              <a:lnSpc>
                <a:spcPct val="130000"/>
              </a:lnSpc>
            </a:pPr>
            <a:r>
              <a:rPr lang="zh-CN" altLang="en-US" sz="1600" dirty="0">
                <a:solidFill>
                  <a:schemeClr val="tx1"/>
                </a:solidFill>
                <a:latin typeface="华文行楷" panose="02010800040101010101" pitchFamily="2" charset="-122"/>
                <a:ea typeface="华文行楷" panose="02010800040101010101" pitchFamily="2" charset="-122"/>
              </a:rPr>
              <a:t>勤朴忠实</a:t>
            </a:r>
            <a:endParaRPr lang="zh-CN" altLang="en-US" sz="1600" dirty="0">
              <a:solidFill>
                <a:schemeClr val="tx1"/>
              </a:solidFill>
              <a:latin typeface="华文行楷" panose="02010800040101010101" pitchFamily="2" charset="-122"/>
              <a:ea typeface="华文行楷" panose="02010800040101010101" pitchFamily="2" charset="-122"/>
            </a:endParaRPr>
          </a:p>
        </p:txBody>
      </p:sp>
      <p:pic>
        <p:nvPicPr>
          <p:cNvPr id="3" name="图片 2"/>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rcRect/>
          <a:stretch>
            <a:fillRect/>
          </a:stretch>
        </p:blipFill>
        <p:spPr>
          <a:xfrm>
            <a:off x="10053084" y="133558"/>
            <a:ext cx="1958679" cy="4612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endParaRPr lang="zh-CN" altLang="en-US"/>
          </a:p>
        </p:txBody>
      </p:sp>
      <p:sp>
        <p:nvSpPr>
          <p:cNvPr id="3" name="矩形 2"/>
          <p:cNvSpPr/>
          <p:nvPr userDrawn="1"/>
        </p:nvSpPr>
        <p:spPr>
          <a:xfrm>
            <a:off x="10330283" y="6529705"/>
            <a:ext cx="1033515" cy="296876"/>
          </a:xfrm>
          <a:prstGeom prst="rect">
            <a:avLst/>
          </a:prstGeom>
        </p:spPr>
        <p:txBody>
          <a:bodyPr wrap="square">
            <a:spAutoFit/>
          </a:bodyPr>
          <a:lstStyle/>
          <a:p>
            <a:pPr defTabSz="1219200"/>
            <a:r>
              <a:rPr lang="en-US" altLang="zh-CN" sz="135" dirty="0">
                <a:solidFill>
                  <a:prstClr val="white"/>
                </a:solidFill>
                <a:latin typeface="Calibri" panose="020F0502020204030204"/>
                <a:ea typeface="宋体" pitchFamily="2" charset="-122"/>
              </a:rPr>
              <a:t>PPT</a:t>
            </a:r>
            <a:r>
              <a:rPr lang="zh-CN" altLang="en-US" sz="135" dirty="0">
                <a:solidFill>
                  <a:prstClr val="white"/>
                </a:solidFill>
                <a:latin typeface="Calibri" panose="020F0502020204030204"/>
                <a:ea typeface="宋体" pitchFamily="2" charset="-122"/>
              </a:rPr>
              <a:t>模板下载：</a:t>
            </a:r>
            <a:r>
              <a:rPr lang="en-US" altLang="zh-CN" sz="135" dirty="0">
                <a:solidFill>
                  <a:prstClr val="white"/>
                </a:solidFill>
                <a:latin typeface="Calibri" panose="020F0502020204030204"/>
                <a:ea typeface="宋体" pitchFamily="2" charset="-122"/>
              </a:rPr>
              <a:t>www.1ppt.com/moban/     </a:t>
            </a:r>
            <a:r>
              <a:rPr lang="zh-CN" altLang="en-US" sz="135" dirty="0">
                <a:solidFill>
                  <a:prstClr val="white"/>
                </a:solidFill>
                <a:latin typeface="Calibri" panose="020F0502020204030204"/>
                <a:ea typeface="宋体" pitchFamily="2" charset="-122"/>
              </a:rPr>
              <a:t>行业</a:t>
            </a:r>
            <a:r>
              <a:rPr lang="en-US" altLang="zh-CN" sz="135" dirty="0">
                <a:solidFill>
                  <a:prstClr val="white"/>
                </a:solidFill>
                <a:latin typeface="Calibri" panose="020F0502020204030204"/>
                <a:ea typeface="宋体" pitchFamily="2" charset="-122"/>
              </a:rPr>
              <a:t>PPT</a:t>
            </a:r>
            <a:r>
              <a:rPr lang="zh-CN" altLang="en-US" sz="135" dirty="0">
                <a:solidFill>
                  <a:prstClr val="white"/>
                </a:solidFill>
                <a:latin typeface="Calibri" panose="020F0502020204030204"/>
                <a:ea typeface="宋体" pitchFamily="2" charset="-122"/>
              </a:rPr>
              <a:t>模板：</a:t>
            </a:r>
            <a:r>
              <a:rPr lang="en-US" altLang="zh-CN" sz="135" dirty="0">
                <a:solidFill>
                  <a:prstClr val="white"/>
                </a:solidFill>
                <a:latin typeface="Calibri" panose="020F0502020204030204"/>
                <a:ea typeface="宋体" pitchFamily="2" charset="-122"/>
              </a:rPr>
              <a:t>www.1ppt.com/hangye/ </a:t>
            </a:r>
            <a:endParaRPr lang="en-US" altLang="zh-CN" sz="135" dirty="0">
              <a:solidFill>
                <a:prstClr val="white"/>
              </a:solidFill>
              <a:latin typeface="Calibri" panose="020F0502020204030204"/>
              <a:ea typeface="宋体" pitchFamily="2" charset="-122"/>
            </a:endParaRPr>
          </a:p>
          <a:p>
            <a:pPr defTabSz="1219200"/>
            <a:r>
              <a:rPr lang="zh-CN" altLang="en-US" sz="135" dirty="0">
                <a:solidFill>
                  <a:prstClr val="white"/>
                </a:solidFill>
                <a:latin typeface="Calibri" panose="020F0502020204030204"/>
                <a:ea typeface="宋体" pitchFamily="2" charset="-122"/>
              </a:rPr>
              <a:t>节日</a:t>
            </a:r>
            <a:r>
              <a:rPr lang="en-US" altLang="zh-CN" sz="135" dirty="0">
                <a:solidFill>
                  <a:prstClr val="white"/>
                </a:solidFill>
                <a:latin typeface="Calibri" panose="020F0502020204030204"/>
                <a:ea typeface="宋体" pitchFamily="2" charset="-122"/>
              </a:rPr>
              <a:t>PPT</a:t>
            </a:r>
            <a:r>
              <a:rPr lang="zh-CN" altLang="en-US" sz="135" dirty="0">
                <a:solidFill>
                  <a:prstClr val="white"/>
                </a:solidFill>
                <a:latin typeface="Calibri" panose="020F0502020204030204"/>
                <a:ea typeface="宋体" pitchFamily="2" charset="-122"/>
              </a:rPr>
              <a:t>模板：</a:t>
            </a:r>
            <a:r>
              <a:rPr lang="en-US" altLang="zh-CN" sz="135" dirty="0">
                <a:solidFill>
                  <a:prstClr val="white"/>
                </a:solidFill>
                <a:latin typeface="Calibri" panose="020F0502020204030204"/>
                <a:ea typeface="宋体" pitchFamily="2" charset="-122"/>
              </a:rPr>
              <a:t>www.1ppt.com/jieri/           PPT</a:t>
            </a:r>
            <a:r>
              <a:rPr lang="zh-CN" altLang="en-US" sz="135" dirty="0">
                <a:solidFill>
                  <a:prstClr val="white"/>
                </a:solidFill>
                <a:latin typeface="Calibri" panose="020F0502020204030204"/>
                <a:ea typeface="宋体" pitchFamily="2" charset="-122"/>
              </a:rPr>
              <a:t>素材下载：</a:t>
            </a:r>
            <a:r>
              <a:rPr lang="en-US" altLang="zh-CN" sz="135" dirty="0">
                <a:solidFill>
                  <a:prstClr val="white"/>
                </a:solidFill>
                <a:latin typeface="Calibri" panose="020F0502020204030204"/>
                <a:ea typeface="宋体" pitchFamily="2" charset="-122"/>
              </a:rPr>
              <a:t>www.1ppt.com/sucai/</a:t>
            </a:r>
            <a:endParaRPr lang="en-US" altLang="zh-CN" sz="135" dirty="0">
              <a:solidFill>
                <a:prstClr val="white"/>
              </a:solidFill>
              <a:latin typeface="Calibri" panose="020F0502020204030204"/>
              <a:ea typeface="宋体" pitchFamily="2" charset="-122"/>
            </a:endParaRPr>
          </a:p>
          <a:p>
            <a:pPr defTabSz="1219200"/>
            <a:r>
              <a:rPr lang="en-US" altLang="zh-CN" sz="135" dirty="0">
                <a:solidFill>
                  <a:prstClr val="white"/>
                </a:solidFill>
                <a:latin typeface="Calibri" panose="020F0502020204030204"/>
                <a:ea typeface="宋体" pitchFamily="2" charset="-122"/>
              </a:rPr>
              <a:t>PPT</a:t>
            </a:r>
            <a:r>
              <a:rPr lang="zh-CN" altLang="en-US" sz="135" dirty="0">
                <a:solidFill>
                  <a:prstClr val="white"/>
                </a:solidFill>
                <a:latin typeface="Calibri" panose="020F0502020204030204"/>
                <a:ea typeface="宋体" pitchFamily="2" charset="-122"/>
              </a:rPr>
              <a:t>背景图片：</a:t>
            </a:r>
            <a:r>
              <a:rPr lang="en-US" altLang="zh-CN" sz="135" dirty="0">
                <a:solidFill>
                  <a:prstClr val="white"/>
                </a:solidFill>
                <a:latin typeface="Calibri" panose="020F0502020204030204"/>
                <a:ea typeface="宋体" pitchFamily="2" charset="-122"/>
              </a:rPr>
              <a:t>www.1ppt.com/beijing/      PPT</a:t>
            </a:r>
            <a:r>
              <a:rPr lang="zh-CN" altLang="en-US" sz="135" dirty="0">
                <a:solidFill>
                  <a:prstClr val="white"/>
                </a:solidFill>
                <a:latin typeface="Calibri" panose="020F0502020204030204"/>
                <a:ea typeface="宋体" pitchFamily="2" charset="-122"/>
              </a:rPr>
              <a:t>图表下载：</a:t>
            </a:r>
            <a:r>
              <a:rPr lang="en-US" altLang="zh-CN" sz="135" dirty="0">
                <a:solidFill>
                  <a:prstClr val="white"/>
                </a:solidFill>
                <a:latin typeface="Calibri" panose="020F0502020204030204"/>
                <a:ea typeface="宋体" pitchFamily="2" charset="-122"/>
              </a:rPr>
              <a:t>www.1ppt.com/tubiao/      </a:t>
            </a:r>
            <a:endParaRPr lang="en-US" altLang="zh-CN" sz="135" dirty="0">
              <a:solidFill>
                <a:prstClr val="white"/>
              </a:solidFill>
              <a:latin typeface="Calibri" panose="020F0502020204030204"/>
              <a:ea typeface="宋体" pitchFamily="2" charset="-122"/>
            </a:endParaRPr>
          </a:p>
          <a:p>
            <a:pPr defTabSz="1219200"/>
            <a:r>
              <a:rPr lang="zh-CN" altLang="en-US" sz="135" dirty="0">
                <a:solidFill>
                  <a:prstClr val="white"/>
                </a:solidFill>
                <a:latin typeface="Calibri" panose="020F0502020204030204"/>
                <a:ea typeface="宋体" pitchFamily="2" charset="-122"/>
              </a:rPr>
              <a:t>优秀</a:t>
            </a:r>
            <a:r>
              <a:rPr lang="en-US" altLang="zh-CN" sz="135" dirty="0">
                <a:solidFill>
                  <a:prstClr val="white"/>
                </a:solidFill>
                <a:latin typeface="Calibri" panose="020F0502020204030204"/>
                <a:ea typeface="宋体" pitchFamily="2" charset="-122"/>
              </a:rPr>
              <a:t>PPT</a:t>
            </a:r>
            <a:r>
              <a:rPr lang="zh-CN" altLang="en-US" sz="135" dirty="0">
                <a:solidFill>
                  <a:prstClr val="white"/>
                </a:solidFill>
                <a:latin typeface="Calibri" panose="020F0502020204030204"/>
                <a:ea typeface="宋体" pitchFamily="2" charset="-122"/>
              </a:rPr>
              <a:t>下载：</a:t>
            </a:r>
            <a:r>
              <a:rPr lang="en-US" altLang="zh-CN" sz="135" dirty="0">
                <a:solidFill>
                  <a:prstClr val="white"/>
                </a:solidFill>
                <a:latin typeface="Calibri" panose="020F0502020204030204"/>
                <a:ea typeface="宋体" pitchFamily="2" charset="-122"/>
              </a:rPr>
              <a:t>www.1ppt.com/xiazai/        PPT</a:t>
            </a:r>
            <a:r>
              <a:rPr lang="zh-CN" altLang="en-US" sz="135" dirty="0">
                <a:solidFill>
                  <a:prstClr val="white"/>
                </a:solidFill>
                <a:latin typeface="Calibri" panose="020F0502020204030204"/>
                <a:ea typeface="宋体" pitchFamily="2" charset="-122"/>
              </a:rPr>
              <a:t>教程： </a:t>
            </a:r>
            <a:r>
              <a:rPr lang="en-US" altLang="zh-CN" sz="135" dirty="0">
                <a:solidFill>
                  <a:prstClr val="white"/>
                </a:solidFill>
                <a:latin typeface="Calibri" panose="020F0502020204030204"/>
                <a:ea typeface="宋体" pitchFamily="2" charset="-122"/>
              </a:rPr>
              <a:t>www.1ppt.com/powerpoint/      </a:t>
            </a:r>
            <a:endParaRPr lang="en-US" altLang="zh-CN" sz="135" dirty="0">
              <a:solidFill>
                <a:prstClr val="white"/>
              </a:solidFill>
              <a:latin typeface="Calibri" panose="020F0502020204030204"/>
              <a:ea typeface="宋体" pitchFamily="2" charset="-122"/>
            </a:endParaRPr>
          </a:p>
          <a:p>
            <a:pPr defTabSz="1219200"/>
            <a:r>
              <a:rPr lang="en-US" altLang="zh-CN" sz="135" dirty="0">
                <a:solidFill>
                  <a:prstClr val="white"/>
                </a:solidFill>
                <a:latin typeface="Calibri" panose="020F0502020204030204"/>
                <a:ea typeface="宋体" pitchFamily="2" charset="-122"/>
              </a:rPr>
              <a:t>Word</a:t>
            </a:r>
            <a:r>
              <a:rPr lang="zh-CN" altLang="en-US" sz="135" dirty="0">
                <a:solidFill>
                  <a:prstClr val="white"/>
                </a:solidFill>
                <a:latin typeface="Calibri" panose="020F0502020204030204"/>
                <a:ea typeface="宋体" pitchFamily="2" charset="-122"/>
              </a:rPr>
              <a:t>教程： </a:t>
            </a:r>
            <a:r>
              <a:rPr lang="en-US" altLang="zh-CN" sz="135" dirty="0">
                <a:solidFill>
                  <a:prstClr val="white"/>
                </a:solidFill>
                <a:latin typeface="Calibri" panose="020F0502020204030204"/>
                <a:ea typeface="宋体" pitchFamily="2" charset="-122"/>
              </a:rPr>
              <a:t>www.1ppt.com/word/              Excel</a:t>
            </a:r>
            <a:r>
              <a:rPr lang="zh-CN" altLang="en-US" sz="135" dirty="0">
                <a:solidFill>
                  <a:prstClr val="white"/>
                </a:solidFill>
                <a:latin typeface="Calibri" panose="020F0502020204030204"/>
                <a:ea typeface="宋体" pitchFamily="2" charset="-122"/>
              </a:rPr>
              <a:t>教程：</a:t>
            </a:r>
            <a:r>
              <a:rPr lang="en-US" altLang="zh-CN" sz="135" dirty="0">
                <a:solidFill>
                  <a:prstClr val="white"/>
                </a:solidFill>
                <a:latin typeface="Calibri" panose="020F0502020204030204"/>
                <a:ea typeface="宋体" pitchFamily="2" charset="-122"/>
              </a:rPr>
              <a:t>www.1ppt.com/excel/  </a:t>
            </a:r>
            <a:endParaRPr lang="en-US" altLang="zh-CN" sz="135" dirty="0">
              <a:solidFill>
                <a:prstClr val="white"/>
              </a:solidFill>
              <a:latin typeface="Calibri" panose="020F0502020204030204"/>
              <a:ea typeface="宋体" pitchFamily="2" charset="-122"/>
            </a:endParaRPr>
          </a:p>
          <a:p>
            <a:pPr defTabSz="1219200"/>
            <a:r>
              <a:rPr lang="zh-CN" altLang="en-US" sz="135" dirty="0">
                <a:solidFill>
                  <a:prstClr val="white"/>
                </a:solidFill>
                <a:latin typeface="Calibri" panose="020F0502020204030204"/>
                <a:ea typeface="宋体" pitchFamily="2" charset="-122"/>
              </a:rPr>
              <a:t>资料下载：</a:t>
            </a:r>
            <a:r>
              <a:rPr lang="en-US" altLang="zh-CN" sz="135" dirty="0">
                <a:solidFill>
                  <a:prstClr val="white"/>
                </a:solidFill>
                <a:latin typeface="Calibri" panose="020F0502020204030204"/>
                <a:ea typeface="宋体" pitchFamily="2" charset="-122"/>
              </a:rPr>
              <a:t>www.1ppt.com/ziliao/                PPT</a:t>
            </a:r>
            <a:r>
              <a:rPr lang="zh-CN" altLang="en-US" sz="135" dirty="0">
                <a:solidFill>
                  <a:prstClr val="white"/>
                </a:solidFill>
                <a:latin typeface="Calibri" panose="020F0502020204030204"/>
                <a:ea typeface="宋体" pitchFamily="2" charset="-122"/>
              </a:rPr>
              <a:t>课件下载：</a:t>
            </a:r>
            <a:r>
              <a:rPr lang="en-US" altLang="zh-CN" sz="135" dirty="0">
                <a:solidFill>
                  <a:prstClr val="white"/>
                </a:solidFill>
                <a:latin typeface="Calibri" panose="020F0502020204030204"/>
                <a:ea typeface="宋体" pitchFamily="2" charset="-122"/>
              </a:rPr>
              <a:t>www.1ppt.com/kejian/ </a:t>
            </a:r>
            <a:endParaRPr lang="en-US" altLang="zh-CN" sz="135" dirty="0">
              <a:solidFill>
                <a:prstClr val="white"/>
              </a:solidFill>
              <a:latin typeface="Calibri" panose="020F0502020204030204"/>
              <a:ea typeface="宋体" pitchFamily="2" charset="-122"/>
            </a:endParaRPr>
          </a:p>
          <a:p>
            <a:pPr defTabSz="1219200"/>
            <a:r>
              <a:rPr lang="zh-CN" altLang="en-US" sz="135" dirty="0">
                <a:solidFill>
                  <a:prstClr val="white"/>
                </a:solidFill>
                <a:latin typeface="Calibri" panose="020F0502020204030204"/>
                <a:ea typeface="宋体" pitchFamily="2" charset="-122"/>
              </a:rPr>
              <a:t>范文下载：</a:t>
            </a:r>
            <a:r>
              <a:rPr lang="en-US" altLang="zh-CN" sz="135" dirty="0">
                <a:solidFill>
                  <a:prstClr val="white"/>
                </a:solidFill>
                <a:latin typeface="Calibri" panose="020F0502020204030204"/>
                <a:ea typeface="宋体" pitchFamily="2" charset="-122"/>
              </a:rPr>
              <a:t>www.1ppt.com/fanwen/             </a:t>
            </a:r>
            <a:r>
              <a:rPr lang="zh-CN" altLang="en-US" sz="135" dirty="0">
                <a:solidFill>
                  <a:prstClr val="white"/>
                </a:solidFill>
                <a:latin typeface="Calibri" panose="020F0502020204030204"/>
                <a:ea typeface="宋体" pitchFamily="2" charset="-122"/>
              </a:rPr>
              <a:t>试卷下载：</a:t>
            </a:r>
            <a:r>
              <a:rPr lang="en-US" altLang="zh-CN" sz="135" dirty="0">
                <a:solidFill>
                  <a:prstClr val="white"/>
                </a:solidFill>
                <a:latin typeface="Calibri" panose="020F0502020204030204"/>
                <a:ea typeface="宋体" pitchFamily="2" charset="-122"/>
              </a:rPr>
              <a:t>www.1ppt.com/shiti/  </a:t>
            </a:r>
            <a:endParaRPr lang="en-US" altLang="zh-CN" sz="135" dirty="0">
              <a:solidFill>
                <a:prstClr val="white"/>
              </a:solidFill>
              <a:latin typeface="Calibri" panose="020F0502020204030204"/>
              <a:ea typeface="宋体" pitchFamily="2" charset="-122"/>
            </a:endParaRPr>
          </a:p>
          <a:p>
            <a:pPr defTabSz="1219200"/>
            <a:r>
              <a:rPr lang="zh-CN" altLang="en-US" sz="135" dirty="0">
                <a:solidFill>
                  <a:prstClr val="white"/>
                </a:solidFill>
                <a:latin typeface="Calibri" panose="020F0502020204030204"/>
                <a:ea typeface="宋体" pitchFamily="2" charset="-122"/>
              </a:rPr>
              <a:t>教案下载：</a:t>
            </a:r>
            <a:r>
              <a:rPr lang="en-US" altLang="zh-CN" sz="135" dirty="0">
                <a:solidFill>
                  <a:prstClr val="white"/>
                </a:solidFill>
                <a:latin typeface="Calibri" panose="020F0502020204030204"/>
                <a:ea typeface="宋体" pitchFamily="2" charset="-122"/>
              </a:rPr>
              <a:t>www.1ppt.com/jiaoan/        </a:t>
            </a:r>
            <a:endParaRPr lang="en-US" altLang="zh-CN" sz="135" dirty="0">
              <a:solidFill>
                <a:prstClr val="white"/>
              </a:solidFill>
              <a:latin typeface="Calibri" panose="020F0502020204030204"/>
              <a:ea typeface="宋体" pitchFamily="2" charset="-122"/>
            </a:endParaRPr>
          </a:p>
          <a:p>
            <a:pPr defTabSz="1219200"/>
            <a:r>
              <a:rPr lang="zh-CN" altLang="en-US" sz="135" dirty="0">
                <a:solidFill>
                  <a:prstClr val="white"/>
                </a:solidFill>
                <a:latin typeface="Calibri" panose="020F0502020204030204"/>
                <a:ea typeface="宋体" pitchFamily="2" charset="-122"/>
              </a:rPr>
              <a:t>字体下载：</a:t>
            </a:r>
            <a:r>
              <a:rPr lang="en-US" altLang="zh-CN" sz="135" dirty="0">
                <a:solidFill>
                  <a:prstClr val="white"/>
                </a:solidFill>
                <a:latin typeface="Calibri" panose="020F0502020204030204"/>
                <a:ea typeface="宋体" pitchFamily="2" charset="-122"/>
              </a:rPr>
              <a:t>www.1ppt.com/ziti/</a:t>
            </a:r>
            <a:endParaRPr lang="en-US" altLang="zh-CN" sz="135" dirty="0">
              <a:solidFill>
                <a:prstClr val="white"/>
              </a:solidFill>
              <a:latin typeface="Calibri" panose="020F0502020204030204"/>
              <a:ea typeface="宋体" pitchFamily="2" charset="-122"/>
            </a:endParaRPr>
          </a:p>
          <a:p>
            <a:pPr defTabSz="1219200"/>
            <a:r>
              <a:rPr lang="en-US" altLang="zh-CN" sz="135" dirty="0">
                <a:solidFill>
                  <a:prstClr val="white"/>
                </a:solidFill>
                <a:latin typeface="Calibri" panose="020F0502020204030204"/>
                <a:ea typeface="宋体" pitchFamily="2" charset="-122"/>
              </a:rPr>
              <a:t> </a:t>
            </a:r>
            <a:endParaRPr lang="zh-CN" altLang="en-US" sz="135" dirty="0">
              <a:solidFill>
                <a:prstClr val="white"/>
              </a:solidFill>
              <a:latin typeface="Calibri" panose="020F0502020204030204"/>
              <a:ea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endParaRPr lang="zh-CN" altLang="en-US"/>
          </a:p>
        </p:txBody>
      </p:sp>
      <p:sp>
        <p:nvSpPr>
          <p:cNvPr id="8" name="文本框 7"/>
          <p:cNvSpPr txBox="1"/>
          <p:nvPr userDrawn="1">
            <p:custDataLst>
              <p:tags r:id="rId2"/>
            </p:custDataLst>
          </p:nvPr>
        </p:nvSpPr>
        <p:spPr>
          <a:xfrm>
            <a:off x="288290" y="6382385"/>
            <a:ext cx="2864485" cy="393954"/>
          </a:xfrm>
          <a:prstGeom prst="rect">
            <a:avLst/>
          </a:prstGeom>
          <a:noFill/>
        </p:spPr>
        <p:txBody>
          <a:bodyPr wrap="square" rtlCol="0">
            <a:spAutoFit/>
          </a:bodyPr>
          <a:lstStyle/>
          <a:p>
            <a:pPr>
              <a:lnSpc>
                <a:spcPct val="130000"/>
              </a:lnSpc>
            </a:pPr>
            <a:r>
              <a:rPr lang="zh-CN" altLang="en-US" sz="1600" dirty="0">
                <a:solidFill>
                  <a:schemeClr val="tx1"/>
                </a:solidFill>
                <a:latin typeface="华文行楷" panose="02010800040101010101" pitchFamily="2" charset="-122"/>
                <a:ea typeface="华文行楷" panose="02010800040101010101" pitchFamily="2" charset="-122"/>
              </a:rPr>
              <a:t>勤朴忠实</a:t>
            </a:r>
            <a:endParaRPr lang="zh-CN" altLang="en-US" sz="1600" dirty="0">
              <a:solidFill>
                <a:schemeClr val="tx1"/>
              </a:solidFill>
              <a:latin typeface="华文行楷" panose="02010800040101010101" pitchFamily="2" charset="-122"/>
              <a:ea typeface="华文行楷" panose="02010800040101010101" pitchFamily="2" charset="-122"/>
            </a:endParaRPr>
          </a:p>
        </p:txBody>
      </p:sp>
      <p:pic>
        <p:nvPicPr>
          <p:cNvPr id="9" name="图片 8"/>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rcRect/>
          <a:stretch>
            <a:fillRect/>
          </a:stretch>
        </p:blipFill>
        <p:spPr>
          <a:xfrm>
            <a:off x="10053084" y="106133"/>
            <a:ext cx="1958679" cy="51608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04000"/>
            <a:ext cx="5342400" cy="4140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04000"/>
            <a:ext cx="5342400" cy="4140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ea"/>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9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9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hf hdr="0" dt="0"/>
  <p:txStyles>
    <p:titleStyle>
      <a:lvl1pPr algn="l" defTabSz="914400" rtl="0" eaLnBrk="1" latinLnBrk="0" hangingPunct="1">
        <a:lnSpc>
          <a:spcPct val="90000"/>
        </a:lnSpc>
        <a:spcBef>
          <a:spcPct val="0"/>
        </a:spcBef>
        <a:buNone/>
        <a:defRPr sz="3200" b="1" i="0" kern="1200" baseline="0">
          <a:solidFill>
            <a:srgbClr val="071F65"/>
          </a:solidFill>
          <a:effectLst/>
          <a:latin typeface="Arial Black" panose="020B0A04020102020204" pitchFamily="34" charset="0"/>
          <a:ea typeface="微软雅黑" charset="-122"/>
          <a:cs typeface="+mj-cs"/>
        </a:defRPr>
      </a:lvl1pPr>
    </p:titleStyle>
    <p:bodyStyle>
      <a:lvl1pPr marL="356870" indent="-356870" algn="just" defTabSz="914400" rtl="0" eaLnBrk="1" latinLnBrk="0" hangingPunct="1">
        <a:lnSpc>
          <a:spcPct val="110000"/>
        </a:lnSpc>
        <a:spcBef>
          <a:spcPts val="1800"/>
        </a:spcBef>
        <a:spcAft>
          <a:spcPts val="0"/>
        </a:spcAft>
        <a:buClr>
          <a:schemeClr val="accent2">
            <a:lumMod val="75000"/>
          </a:schemeClr>
        </a:buClr>
        <a:buSzPct val="70000"/>
        <a:buFont typeface="Wingdings 2" panose="05020102010507070707" pitchFamily="18" charset="2"/>
        <a:buChar char=""/>
        <a:defRPr sz="2000" kern="1200" baseline="0">
          <a:solidFill>
            <a:srgbClr val="071F65"/>
          </a:solidFill>
          <a:latin typeface="Arial" panose="020B0604020202090204" pitchFamily="34" charset="0"/>
          <a:ea typeface="微软雅黑" charset="-122"/>
          <a:cs typeface="+mn-cs"/>
        </a:defRPr>
      </a:lvl1pPr>
      <a:lvl2pPr marL="356870" indent="-356870"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Char char=" "/>
        <a:defRPr sz="1600" kern="1200" baseline="0">
          <a:solidFill>
            <a:srgbClr val="071F65"/>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65"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65"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65"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65"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65"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65" kern="1200">
          <a:solidFill>
            <a:schemeClr val="tx1"/>
          </a:solidFill>
          <a:latin typeface="+mn-lt"/>
          <a:ea typeface="+mn-ea"/>
          <a:cs typeface="+mn-cs"/>
        </a:defRPr>
      </a:lvl9pPr>
    </p:bodyStyle>
    <p:otherStyle>
      <a:defPPr>
        <a:defRPr lang="en-US"/>
      </a:defPPr>
      <a:lvl1pPr marL="0" algn="l" defTabSz="914400" rtl="0" eaLnBrk="1" latinLnBrk="0" hangingPunct="1">
        <a:defRPr sz="1865" kern="1200">
          <a:solidFill>
            <a:schemeClr val="tx1"/>
          </a:solidFill>
          <a:latin typeface="+mn-lt"/>
          <a:ea typeface="+mn-ea"/>
          <a:cs typeface="+mn-cs"/>
        </a:defRPr>
      </a:lvl1pPr>
      <a:lvl2pPr marL="457200" algn="l" defTabSz="914400" rtl="0" eaLnBrk="1" latinLnBrk="0" hangingPunct="1">
        <a:defRPr sz="1865" kern="1200">
          <a:solidFill>
            <a:schemeClr val="tx1"/>
          </a:solidFill>
          <a:latin typeface="+mn-lt"/>
          <a:ea typeface="+mn-ea"/>
          <a:cs typeface="+mn-cs"/>
        </a:defRPr>
      </a:lvl2pPr>
      <a:lvl3pPr marL="914400" algn="l" defTabSz="914400" rtl="0" eaLnBrk="1" latinLnBrk="0" hangingPunct="1">
        <a:defRPr sz="1865" kern="1200">
          <a:solidFill>
            <a:schemeClr val="tx1"/>
          </a:solidFill>
          <a:latin typeface="+mn-lt"/>
          <a:ea typeface="+mn-ea"/>
          <a:cs typeface="+mn-cs"/>
        </a:defRPr>
      </a:lvl3pPr>
      <a:lvl4pPr marL="1371600" algn="l" defTabSz="914400" rtl="0" eaLnBrk="1" latinLnBrk="0" hangingPunct="1">
        <a:defRPr sz="1865" kern="1200">
          <a:solidFill>
            <a:schemeClr val="tx1"/>
          </a:solidFill>
          <a:latin typeface="+mn-lt"/>
          <a:ea typeface="+mn-ea"/>
          <a:cs typeface="+mn-cs"/>
        </a:defRPr>
      </a:lvl4pPr>
      <a:lvl5pPr marL="1828800" algn="l" defTabSz="914400" rtl="0" eaLnBrk="1" latinLnBrk="0" hangingPunct="1">
        <a:defRPr sz="1865" kern="1200">
          <a:solidFill>
            <a:schemeClr val="tx1"/>
          </a:solidFill>
          <a:latin typeface="+mn-lt"/>
          <a:ea typeface="+mn-ea"/>
          <a:cs typeface="+mn-cs"/>
        </a:defRPr>
      </a:lvl5pPr>
      <a:lvl6pPr marL="2286000" algn="l" defTabSz="914400" rtl="0" eaLnBrk="1" latinLnBrk="0" hangingPunct="1">
        <a:defRPr sz="1865" kern="1200">
          <a:solidFill>
            <a:schemeClr val="tx1"/>
          </a:solidFill>
          <a:latin typeface="+mn-lt"/>
          <a:ea typeface="+mn-ea"/>
          <a:cs typeface="+mn-cs"/>
        </a:defRPr>
      </a:lvl6pPr>
      <a:lvl7pPr marL="2743200" algn="l" defTabSz="914400" rtl="0" eaLnBrk="1" latinLnBrk="0" hangingPunct="1">
        <a:defRPr sz="1865" kern="1200">
          <a:solidFill>
            <a:schemeClr val="tx1"/>
          </a:solidFill>
          <a:latin typeface="+mn-lt"/>
          <a:ea typeface="+mn-ea"/>
          <a:cs typeface="+mn-cs"/>
        </a:defRPr>
      </a:lvl7pPr>
      <a:lvl8pPr marL="3200400" algn="l" defTabSz="914400" rtl="0" eaLnBrk="1" latinLnBrk="0" hangingPunct="1">
        <a:defRPr sz="1865" kern="1200">
          <a:solidFill>
            <a:schemeClr val="tx1"/>
          </a:solidFill>
          <a:latin typeface="+mn-lt"/>
          <a:ea typeface="+mn-ea"/>
          <a:cs typeface="+mn-cs"/>
        </a:defRPr>
      </a:lvl8pPr>
      <a:lvl9pPr marL="3657600" algn="l" defTabSz="914400" rtl="0" eaLnBrk="1" latinLnBrk="0" hangingPunct="1">
        <a:defRPr sz="18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5.xml"/><Relationship Id="rId2" Type="http://schemas.openxmlformats.org/officeDocument/2006/relationships/themeOverride" Target="../theme/themeOverride6.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5.xml"/><Relationship Id="rId2" Type="http://schemas.openxmlformats.org/officeDocument/2006/relationships/themeOverride" Target="../theme/themeOverride7.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hemeOverride" Target="../theme/themeOverride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5.xml"/><Relationship Id="rId2" Type="http://schemas.openxmlformats.org/officeDocument/2006/relationships/themeOverride" Target="../theme/themeOverride1.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5.xml"/><Relationship Id="rId3" Type="http://schemas.openxmlformats.org/officeDocument/2006/relationships/themeOverride" Target="../theme/themeOverride3.xml"/><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5.xml"/><Relationship Id="rId3" Type="http://schemas.openxmlformats.org/officeDocument/2006/relationships/themeOverride" Target="../theme/themeOverride4.xml"/><Relationship Id="rId2" Type="http://schemas.openxmlformats.org/officeDocument/2006/relationships/image" Target="../media/image10.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5.xml"/><Relationship Id="rId3" Type="http://schemas.openxmlformats.org/officeDocument/2006/relationships/themeOverride" Target="../theme/themeOverride5.xml"/><Relationship Id="rId2" Type="http://schemas.openxmlformats.org/officeDocument/2006/relationships/image" Target="../media/image12.pn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矩形 4"/>
          <p:cNvSpPr/>
          <p:nvPr/>
        </p:nvSpPr>
        <p:spPr>
          <a:xfrm>
            <a:off x="0" y="2255520"/>
            <a:ext cx="12192000" cy="2392680"/>
          </a:xfrm>
          <a:prstGeom prst="rect">
            <a:avLst/>
          </a:prstGeom>
          <a:solidFill>
            <a:srgbClr val="0B4189"/>
          </a:solidFill>
          <a:ln w="12700">
            <a:noFill/>
          </a:ln>
        </p:spPr>
        <p:txBody>
          <a:bodyPr anchor="ctr" anchorCtr="0"/>
          <a:p>
            <a:pPr algn="ctr"/>
            <a:endParaRPr lang="zh-CN" altLang="en-US" dirty="0">
              <a:solidFill>
                <a:srgbClr val="FFFFFF"/>
              </a:solidFill>
              <a:latin typeface="Arial" panose="020B0604020202090204"/>
              <a:ea typeface="微软雅黑" charset="-122"/>
              <a:sym typeface="苹方-简" panose="020B0400000000000000" charset="-122"/>
            </a:endParaRPr>
          </a:p>
        </p:txBody>
      </p:sp>
      <p:sp>
        <p:nvSpPr>
          <p:cNvPr id="22" name="矩形 21"/>
          <p:cNvSpPr/>
          <p:nvPr/>
        </p:nvSpPr>
        <p:spPr>
          <a:xfrm>
            <a:off x="5044203" y="4766492"/>
            <a:ext cx="1965325" cy="398780"/>
          </a:xfrm>
          <a:prstGeom prst="rect">
            <a:avLst/>
          </a:prstGeom>
        </p:spPr>
        <p:txBody>
          <a:bodyPr wrap="non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1" lang="zh-CN" altLang="en-US" sz="2000" b="1" i="0" u="none" strike="noStrike" kern="1200" cap="none" spc="0" normalizeH="0" baseline="0" noProof="0" dirty="0">
                <a:ln>
                  <a:noFill/>
                </a:ln>
                <a:solidFill>
                  <a:schemeClr val="accent1"/>
                </a:solidFill>
                <a:effectLst/>
                <a:uLnTx/>
                <a:uFillTx/>
                <a:latin typeface="宋体" pitchFamily="2" charset="-122"/>
                <a:ea typeface="宋体" pitchFamily="2" charset="-122"/>
                <a:cs typeface="微软雅黑" charset="-122"/>
              </a:rPr>
              <a:t>汇报人：张善硕</a:t>
            </a:r>
            <a:endParaRPr kumimoji="1" lang="zh-CN" altLang="en-US" sz="2000" b="1" i="0" u="none" strike="noStrike" kern="1200" cap="none" spc="0" normalizeH="0" baseline="0" noProof="0" dirty="0">
              <a:ln>
                <a:noFill/>
              </a:ln>
              <a:solidFill>
                <a:schemeClr val="accent1"/>
              </a:solidFill>
              <a:effectLst/>
              <a:uLnTx/>
              <a:uFillTx/>
              <a:latin typeface="宋体" pitchFamily="2" charset="-122"/>
              <a:ea typeface="宋体" pitchFamily="2" charset="-122"/>
              <a:cs typeface="微软雅黑" charset="-122"/>
            </a:endParaRPr>
          </a:p>
        </p:txBody>
      </p:sp>
      <p:sp>
        <p:nvSpPr>
          <p:cNvPr id="12" name="矩形 11"/>
          <p:cNvSpPr/>
          <p:nvPr/>
        </p:nvSpPr>
        <p:spPr>
          <a:xfrm>
            <a:off x="635" y="2154555"/>
            <a:ext cx="12192000" cy="2392680"/>
          </a:xfrm>
          <a:prstGeom prst="rect">
            <a:avLst/>
          </a:prstGeom>
        </p:spPr>
        <p:txBody>
          <a:bodyPr wrap="square" lIns="91440" tIns="45720" rIns="91440" bIns="45720">
            <a:noAutofit/>
          </a:bodyPr>
          <a:lstStyle/>
          <a:p>
            <a:pPr marL="0" marR="0" lvl="0" indent="0" algn="ctr" defTabSz="457200" rtl="0" eaLnBrk="1" fontAlgn="auto" latinLnBrk="0" hangingPunct="1">
              <a:lnSpc>
                <a:spcPct val="110000"/>
              </a:lnSpc>
              <a:spcBef>
                <a:spcPts val="0"/>
              </a:spcBef>
              <a:spcAft>
                <a:spcPts val="0"/>
              </a:spcAft>
              <a:buClrTx/>
              <a:buSzTx/>
              <a:buFontTx/>
              <a:buNone/>
              <a:defRPr/>
            </a:pPr>
            <a:r>
              <a:rPr lang="en-US" altLang="zh-CN" sz="7200" b="1" noProof="0" dirty="0">
                <a:ln>
                  <a:noFill/>
                </a:ln>
                <a:solidFill>
                  <a:schemeClr val="bg1"/>
                </a:solidFill>
                <a:effectLst/>
                <a:uLnTx/>
                <a:uFillTx/>
                <a:latin typeface="Times New Roman Bold" panose="02020503050405090304" charset="0"/>
                <a:ea typeface="微软雅黑" charset="-122"/>
                <a:cs typeface="Times New Roman Bold" panose="02020503050405090304" charset="0"/>
                <a:sym typeface="+mn-ea"/>
              </a:rPr>
              <a:t>SNP calling and Filtration</a:t>
            </a:r>
            <a:endParaRPr kumimoji="0" lang="en-US" altLang="zh-CN" sz="7200" b="1" i="0" u="none" strike="noStrike" kern="1200" cap="none" spc="0" normalizeH="0" baseline="0" noProof="0" dirty="0">
              <a:ln>
                <a:noFill/>
              </a:ln>
              <a:solidFill>
                <a:schemeClr val="bg1"/>
              </a:solidFill>
              <a:effectLst/>
              <a:uLnTx/>
              <a:uFillTx/>
              <a:latin typeface="Times New Roman Bold" panose="02020503050405090304" charset="0"/>
              <a:ea typeface="微软雅黑" charset="-122"/>
              <a:cs typeface="Times New Roman Bold" panose="02020503050405090304" charset="0"/>
              <a:sym typeface="+mn-ea"/>
            </a:endParaRPr>
          </a:p>
          <a:p>
            <a:pPr marL="0" marR="0" lvl="0" indent="0" algn="ctr" defTabSz="457200" rtl="0" eaLnBrk="1" fontAlgn="auto" latinLnBrk="0" hangingPunct="1">
              <a:lnSpc>
                <a:spcPct val="110000"/>
              </a:lnSpc>
              <a:spcBef>
                <a:spcPts val="0"/>
              </a:spcBef>
              <a:spcAft>
                <a:spcPts val="0"/>
              </a:spcAft>
              <a:buClrTx/>
              <a:buSzTx/>
              <a:buFontTx/>
              <a:buNone/>
              <a:defRPr/>
            </a:pPr>
            <a:r>
              <a:rPr lang="en-US" altLang="zh-CN" sz="7200" b="1" noProof="0" dirty="0">
                <a:ln>
                  <a:noFill/>
                </a:ln>
                <a:solidFill>
                  <a:schemeClr val="bg1"/>
                </a:solidFill>
                <a:effectLst/>
                <a:uLnTx/>
                <a:uFillTx/>
                <a:latin typeface="Times New Roman Bold" panose="02020503050405090304" charset="0"/>
                <a:ea typeface="微软雅黑" charset="-122"/>
                <a:cs typeface="Times New Roman Bold" panose="02020503050405090304" charset="0"/>
                <a:sym typeface="+mn-ea"/>
              </a:rPr>
              <a:t>GATK4 &amp; Vcftools</a:t>
            </a:r>
            <a:endParaRPr kumimoji="0" lang="zh-CN" altLang="en-US" sz="9600" b="1" i="1" u="none" strike="noStrike" kern="1200" cap="none" spc="0" normalizeH="0" baseline="0" noProof="0" dirty="0">
              <a:ln>
                <a:solidFill>
                  <a:schemeClr val="accent1"/>
                </a:solidFill>
              </a:ln>
              <a:solidFill>
                <a:schemeClr val="bg1"/>
              </a:solidFill>
              <a:effectLst/>
              <a:uLnTx/>
              <a:uFillTx/>
              <a:latin typeface="Times New Roman Bold" panose="02020503050405090304" charset="0"/>
              <a:ea typeface="黑体" charset="0"/>
              <a:cs typeface="Times New Roman Bold" panose="02020503050405090304" charset="0"/>
              <a:sym typeface="+mn-ea"/>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3728745" y="400104"/>
            <a:ext cx="4244291" cy="999462"/>
          </a:xfrm>
          <a:prstGeom prst="rect">
            <a:avLst/>
          </a:prstGeom>
        </p:spPr>
      </p:pic>
      <p:sp>
        <p:nvSpPr>
          <p:cNvPr id="5" name="矩形 4"/>
          <p:cNvSpPr/>
          <p:nvPr/>
        </p:nvSpPr>
        <p:spPr>
          <a:xfrm>
            <a:off x="5167711" y="5400222"/>
            <a:ext cx="1767840" cy="398780"/>
          </a:xfrm>
          <a:prstGeom prst="rect">
            <a:avLst/>
          </a:prstGeom>
        </p:spPr>
        <p:txBody>
          <a:bodyPr wrap="none" lIns="91440" tIns="45720" rIns="91440" bIns="45720">
            <a:spAutoFit/>
          </a:bodyPr>
          <a:p>
            <a:pPr marL="0" marR="0" lvl="0" indent="0" algn="l" defTabSz="457200" rtl="0" eaLnBrk="1" fontAlgn="auto" latinLnBrk="0" hangingPunct="1">
              <a:lnSpc>
                <a:spcPct val="100000"/>
              </a:lnSpc>
              <a:spcBef>
                <a:spcPts val="0"/>
              </a:spcBef>
              <a:spcAft>
                <a:spcPts val="0"/>
              </a:spcAft>
              <a:buClrTx/>
              <a:buSzTx/>
              <a:buFontTx/>
              <a:buNone/>
              <a:defRPr/>
            </a:pPr>
            <a:r>
              <a:rPr kumimoji="1" lang="zh-CN" altLang="en-US" sz="2000" b="1" i="0" u="none" strike="noStrike" kern="1200" cap="none" spc="0" normalizeH="0" baseline="0" noProof="0" dirty="0">
                <a:ln>
                  <a:noFill/>
                </a:ln>
                <a:solidFill>
                  <a:schemeClr val="accent1"/>
                </a:solidFill>
                <a:effectLst/>
                <a:uLnTx/>
                <a:uFillTx/>
                <a:latin typeface="宋体" pitchFamily="2" charset="-122"/>
                <a:ea typeface="宋体" pitchFamily="2" charset="-122"/>
                <a:cs typeface="微软雅黑" charset="-122"/>
              </a:rPr>
              <a:t>课题组</a:t>
            </a:r>
            <a:r>
              <a:rPr kumimoji="1" lang="en-US" altLang="zh-CN" sz="1865" b="1" i="0" u="none" strike="noStrike" kern="1200" cap="none" spc="0" normalizeH="0" baseline="0" noProof="0" dirty="0">
                <a:ln>
                  <a:noFill/>
                </a:ln>
                <a:solidFill>
                  <a:schemeClr val="accent1"/>
                </a:solidFill>
                <a:effectLst/>
                <a:uLnTx/>
                <a:uFillTx/>
                <a:latin typeface="宋体" pitchFamily="2" charset="-122"/>
                <a:ea typeface="宋体" pitchFamily="2" charset="-122"/>
                <a:cs typeface="宋体" pitchFamily="2" charset="-122"/>
              </a:rPr>
              <a:t>：LMSE</a:t>
            </a:r>
            <a:endParaRPr kumimoji="1" lang="en-US" altLang="zh-CN" sz="1865" b="1" i="0" u="none" strike="noStrike" kern="1200" cap="none" spc="0" normalizeH="0" baseline="0" noProof="0" dirty="0">
              <a:ln>
                <a:noFill/>
              </a:ln>
              <a:solidFill>
                <a:schemeClr val="accent1"/>
              </a:solidFill>
              <a:effectLst/>
              <a:uLnTx/>
              <a:uFillTx/>
              <a:latin typeface="宋体" pitchFamily="2" charset="-122"/>
              <a:ea typeface="宋体" pitchFamily="2" charset="-122"/>
              <a:cs typeface="宋体" pitchFamily="2" charset="-122"/>
            </a:endParaRPr>
          </a:p>
        </p:txBody>
      </p:sp>
      <p:sp>
        <p:nvSpPr>
          <p:cNvPr id="2" name="矩形 1"/>
          <p:cNvSpPr/>
          <p:nvPr/>
        </p:nvSpPr>
        <p:spPr>
          <a:xfrm>
            <a:off x="5457271" y="6013632"/>
            <a:ext cx="1172210" cy="398780"/>
          </a:xfrm>
          <a:prstGeom prst="rect">
            <a:avLst/>
          </a:prstGeom>
        </p:spPr>
        <p:txBody>
          <a:bodyPr wrap="none" lIns="91440" tIns="45720" rIns="91440" bIns="45720">
            <a:spAutoFit/>
          </a:bodyPr>
          <a:p>
            <a:pPr marL="0" marR="0" lvl="0" indent="0" algn="l" defTabSz="457200" rtl="0" eaLnBrk="1" fontAlgn="auto" latinLnBrk="0" hangingPunct="1">
              <a:lnSpc>
                <a:spcPct val="100000"/>
              </a:lnSpc>
              <a:spcBef>
                <a:spcPts val="0"/>
              </a:spcBef>
              <a:spcAft>
                <a:spcPts val="0"/>
              </a:spcAft>
              <a:buClrTx/>
              <a:buSzTx/>
              <a:buFontTx/>
              <a:buNone/>
              <a:defRPr/>
            </a:pPr>
            <a:r>
              <a:rPr kumimoji="1" lang="zh-CN" altLang="en-US" sz="2000" b="1" i="0" u="none" strike="noStrike" kern="1200" cap="none" spc="0" normalizeH="0" baseline="0" noProof="0" dirty="0">
                <a:ln>
                  <a:noFill/>
                </a:ln>
                <a:solidFill>
                  <a:schemeClr val="accent1"/>
                </a:solidFill>
                <a:effectLst/>
                <a:uLnTx/>
                <a:uFillTx/>
                <a:latin typeface="宋体" pitchFamily="2" charset="-122"/>
                <a:ea typeface="宋体" pitchFamily="2" charset="-122"/>
                <a:cs typeface="微软雅黑" charset="-122"/>
              </a:rPr>
              <a:t>2026</a:t>
            </a:r>
            <a:r>
              <a:rPr kumimoji="1" lang="en-US" altLang="zh-CN" sz="1865" b="1" i="0" u="none" strike="noStrike" kern="1200" cap="none" spc="0" normalizeH="0" baseline="0" noProof="0" dirty="0">
                <a:ln>
                  <a:noFill/>
                </a:ln>
                <a:solidFill>
                  <a:schemeClr val="accent1"/>
                </a:solidFill>
                <a:effectLst/>
                <a:uLnTx/>
                <a:uFillTx/>
                <a:latin typeface="宋体" pitchFamily="2" charset="-122"/>
                <a:ea typeface="宋体" pitchFamily="2" charset="-122"/>
                <a:cs typeface="宋体" pitchFamily="2" charset="-122"/>
              </a:rPr>
              <a:t>.1.13</a:t>
            </a:r>
            <a:endParaRPr kumimoji="1" lang="en-US" altLang="zh-CN" sz="1865" b="1" i="0" u="none" strike="noStrike" kern="1200" cap="none" spc="0" normalizeH="0" baseline="0" noProof="0" dirty="0">
              <a:ln>
                <a:noFill/>
              </a:ln>
              <a:solidFill>
                <a:schemeClr val="accent1"/>
              </a:solidFill>
              <a:effectLst/>
              <a:uLnTx/>
              <a:uFillTx/>
              <a:latin typeface="宋体" pitchFamily="2" charset="-122"/>
              <a:ea typeface="宋体" pitchFamily="2" charset="-122"/>
              <a:cs typeface="宋体" pitchFamily="2" charset="-122"/>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4"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90204" pitchFamily="34" charset="0"/>
              <a:buChar char="•"/>
              <a:defRPr sz="3200">
                <a:solidFill>
                  <a:schemeClr val="tx1"/>
                </a:solidFill>
                <a:latin typeface="微软雅黑" charset="-122"/>
                <a:ea typeface="微软雅黑" charset="-122"/>
                <a:sym typeface="Calibri" panose="020F05020202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charset="-122"/>
                <a:ea typeface="微软雅黑" charset="-122"/>
                <a:sym typeface="Calibri" panose="020F05020202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charset="-122"/>
                <a:ea typeface="微软雅黑" charset="-122"/>
                <a:sym typeface="Calibri" panose="020F05020202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9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charset="-122"/>
              <a:ea typeface="微软雅黑" charset="-122"/>
              <a:cs typeface="+mn-cs"/>
              <a:sym typeface="微软雅黑" charset="-122"/>
            </a:endParaRPr>
          </a:p>
        </p:txBody>
      </p:sp>
      <p:sp>
        <p:nvSpPr>
          <p:cNvPr id="4" name="矩形 46"/>
          <p:cNvSpPr>
            <a:spLocks noChangeArrowheads="1"/>
          </p:cNvSpPr>
          <p:nvPr/>
        </p:nvSpPr>
        <p:spPr bwMode="auto">
          <a:xfrm>
            <a:off x="635000" y="236855"/>
            <a:ext cx="178371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noAutofit/>
          </a:bodyPr>
          <a:lstStyle>
            <a:lvl1pPr>
              <a:spcBef>
                <a:spcPct val="20000"/>
              </a:spcBef>
              <a:buFont typeface="Arial" panose="020B0604020202090204" pitchFamily="34" charset="0"/>
              <a:buChar char="•"/>
              <a:defRPr sz="3200">
                <a:solidFill>
                  <a:schemeClr val="tx1"/>
                </a:solidFill>
                <a:latin typeface="微软雅黑" charset="-122"/>
                <a:ea typeface="微软雅黑" charset="-122"/>
                <a:sym typeface="Calibri" panose="020F05020202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charset="-122"/>
                <a:ea typeface="微软雅黑" charset="-122"/>
                <a:sym typeface="Calibri" panose="020F05020202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charset="-122"/>
                <a:ea typeface="微软雅黑" charset="-122"/>
                <a:sym typeface="Calibri" panose="020F05020202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r>
              <a:rPr kumimoji="0" lang="en-US" altLang="zh-CN" sz="3200" b="1" i="0" u="none" strike="noStrike" kern="1200" cap="none" spc="0" normalizeH="0" baseline="0" noProof="0" dirty="0">
                <a:ln>
                  <a:noFill/>
                </a:ln>
                <a:solidFill>
                  <a:schemeClr val="accent1"/>
                </a:solidFill>
                <a:effectLst/>
                <a:uLnTx/>
                <a:uFillTx/>
                <a:latin typeface="Arial" panose="020B0604020202090204" pitchFamily="34" charset="0"/>
                <a:ea typeface="微软雅黑" charset="-122"/>
                <a:cs typeface="+mn-cs"/>
                <a:sym typeface="Calibri" panose="020F0502020204030204" pitchFamily="34" charset="0"/>
              </a:rPr>
              <a:t> </a:t>
            </a:r>
            <a:r>
              <a:rPr lang="en-US" altLang="zh-CN" b="1" noProof="0" dirty="0">
                <a:ln>
                  <a:noFill/>
                </a:ln>
                <a:solidFill>
                  <a:schemeClr val="accent1"/>
                </a:solidFill>
                <a:effectLst/>
                <a:uLnTx/>
                <a:uFillTx/>
                <a:latin typeface="Arial" panose="020B0604020202090204" pitchFamily="34" charset="0"/>
                <a:sym typeface="+mn-ea"/>
              </a:rPr>
              <a:t> Result-</a:t>
            </a:r>
            <a:r>
              <a:rPr lang="en-US" altLang="zh-CN" b="1" noProof="0" dirty="0">
                <a:ln>
                  <a:noFill/>
                </a:ln>
                <a:solidFill>
                  <a:schemeClr val="accent1"/>
                </a:solidFill>
                <a:effectLst/>
                <a:uLnTx/>
                <a:uFillTx/>
                <a:latin typeface="Arial" panose="020B0604020202090204" pitchFamily="34" charset="0"/>
                <a:sym typeface="+mn-ea"/>
              </a:rPr>
              <a:t>vcf</a:t>
            </a:r>
            <a:endParaRPr lang="en-US" altLang="zh-CN" b="1" noProof="0" dirty="0">
              <a:ln>
                <a:noFill/>
              </a:ln>
              <a:solidFill>
                <a:schemeClr val="accent1"/>
              </a:solidFill>
              <a:effectLst/>
              <a:uLnTx/>
              <a:uFillTx/>
              <a:latin typeface="Arial" panose="020B0604020202090204" pitchFamily="34" charset="0"/>
              <a:sym typeface="+mn-ea"/>
            </a:endParaRPr>
          </a:p>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endParaRPr kumimoji="0" lang="en-US" altLang="zh-CN" sz="3200" b="1" i="0" u="none" strike="noStrike" kern="1200" cap="none" spc="0" normalizeH="0" baseline="0" noProof="0" dirty="0">
              <a:ln>
                <a:noFill/>
              </a:ln>
              <a:solidFill>
                <a:schemeClr val="accent1"/>
              </a:solidFill>
              <a:effectLst/>
              <a:uLnTx/>
              <a:uFillTx/>
              <a:latin typeface="Arial" panose="020B0604020202090204" pitchFamily="34" charset="0"/>
              <a:ea typeface="微软雅黑" charset="-122"/>
              <a:cs typeface="+mn-cs"/>
              <a:sym typeface="Calibri" panose="020F0502020204030204" pitchFamily="34" charset="0"/>
            </a:endParaRPr>
          </a:p>
        </p:txBody>
      </p:sp>
      <p:pic>
        <p:nvPicPr>
          <p:cNvPr id="2" name="图片 1"/>
          <p:cNvPicPr>
            <a:picLocks noChangeAspect="1"/>
          </p:cNvPicPr>
          <p:nvPr/>
        </p:nvPicPr>
        <p:blipFill>
          <a:blip r:embed="rId1"/>
          <a:stretch>
            <a:fillRect/>
          </a:stretch>
        </p:blipFill>
        <p:spPr>
          <a:xfrm>
            <a:off x="1532255" y="1936750"/>
            <a:ext cx="10628630" cy="2948305"/>
          </a:xfrm>
          <a:prstGeom prst="rect">
            <a:avLst/>
          </a:prstGeom>
        </p:spPr>
      </p:pic>
      <p:sp>
        <p:nvSpPr>
          <p:cNvPr id="8" name="矩形 7"/>
          <p:cNvSpPr/>
          <p:nvPr/>
        </p:nvSpPr>
        <p:spPr>
          <a:xfrm>
            <a:off x="1597025" y="1946910"/>
            <a:ext cx="4070350" cy="850265"/>
          </a:xfrm>
          <a:prstGeom prst="rect">
            <a:avLst/>
          </a:prstGeom>
          <a:ln w="190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9" name="文本框 8"/>
          <p:cNvSpPr txBox="1"/>
          <p:nvPr/>
        </p:nvSpPr>
        <p:spPr>
          <a:xfrm>
            <a:off x="126365" y="1939925"/>
            <a:ext cx="1334135" cy="786765"/>
          </a:xfrm>
          <a:prstGeom prst="rect">
            <a:avLst/>
          </a:prstGeom>
          <a:noFill/>
        </p:spPr>
        <p:txBody>
          <a:bodyPr wrap="square" rtlCol="0">
            <a:noAutofit/>
          </a:bodyPr>
          <a:p>
            <a:pPr algn="ctr">
              <a:lnSpc>
                <a:spcPct val="130000"/>
              </a:lnSpc>
            </a:pPr>
            <a:r>
              <a:rPr lang="en-US" altLang="zh-CN" dirty="0" smtClean="0">
                <a:solidFill>
                  <a:srgbClr val="C00000"/>
                </a:solidFill>
                <a:latin typeface="Times New Roman Regular" panose="02020503050405090304" charset="0"/>
                <a:ea typeface="宋体" charset="0"/>
                <a:cs typeface="Times New Roman Regular" panose="02020503050405090304" charset="0"/>
                <a:sym typeface="+mn-ea"/>
              </a:rPr>
              <a:t>Header</a:t>
            </a:r>
            <a:endParaRPr lang="en-US" altLang="zh-CN" dirty="0" smtClean="0">
              <a:solidFill>
                <a:srgbClr val="C00000"/>
              </a:solidFill>
              <a:latin typeface="Times New Roman Regular" panose="02020503050405090304" charset="0"/>
              <a:ea typeface="宋体" charset="0"/>
              <a:cs typeface="Times New Roman Regular" panose="02020503050405090304" charset="0"/>
              <a:sym typeface="+mn-ea"/>
            </a:endParaRPr>
          </a:p>
          <a:p>
            <a:pPr algn="ctr">
              <a:lnSpc>
                <a:spcPct val="130000"/>
              </a:lnSpc>
            </a:pPr>
            <a:r>
              <a:rPr lang="zh-CN" altLang="en-US" dirty="0" smtClean="0">
                <a:solidFill>
                  <a:srgbClr val="C00000"/>
                </a:solidFill>
                <a:latin typeface="宋体" charset="0"/>
                <a:ea typeface="宋体" charset="0"/>
                <a:cs typeface="宋体" charset="0"/>
              </a:rPr>
              <a:t>文件表头</a:t>
            </a:r>
            <a:endParaRPr lang="zh-CN" altLang="en-US" dirty="0" smtClean="0">
              <a:solidFill>
                <a:srgbClr val="C00000"/>
              </a:solidFill>
              <a:latin typeface="宋体" charset="0"/>
              <a:ea typeface="宋体" charset="0"/>
              <a:cs typeface="宋体" charset="0"/>
            </a:endParaRPr>
          </a:p>
        </p:txBody>
      </p:sp>
      <p:cxnSp>
        <p:nvCxnSpPr>
          <p:cNvPr id="10" name="直接连接符 9"/>
          <p:cNvCxnSpPr/>
          <p:nvPr/>
        </p:nvCxnSpPr>
        <p:spPr>
          <a:xfrm>
            <a:off x="1765300" y="2931795"/>
            <a:ext cx="5885815" cy="0"/>
          </a:xfrm>
          <a:prstGeom prst="line">
            <a:avLst/>
          </a:prstGeom>
          <a:ln w="19050">
            <a:solidFill>
              <a:srgbClr val="C00000"/>
            </a:solidFill>
          </a:ln>
        </p:spPr>
        <p:style>
          <a:lnRef idx="2">
            <a:schemeClr val="accent1"/>
          </a:lnRef>
          <a:fillRef idx="0">
            <a:srgbClr val="FFFFFF"/>
          </a:fillRef>
          <a:effectRef idx="0">
            <a:srgbClr val="FFFFFF"/>
          </a:effectRef>
          <a:fontRef idx="minor">
            <a:schemeClr val="tx1"/>
          </a:fontRef>
        </p:style>
      </p:cxnSp>
      <p:sp>
        <p:nvSpPr>
          <p:cNvPr id="11" name="文本框 10"/>
          <p:cNvSpPr txBox="1"/>
          <p:nvPr/>
        </p:nvSpPr>
        <p:spPr>
          <a:xfrm>
            <a:off x="0" y="2707640"/>
            <a:ext cx="1784350" cy="720725"/>
          </a:xfrm>
          <a:prstGeom prst="rect">
            <a:avLst/>
          </a:prstGeom>
          <a:noFill/>
        </p:spPr>
        <p:txBody>
          <a:bodyPr wrap="square" rtlCol="0">
            <a:noAutofit/>
          </a:bodyPr>
          <a:p>
            <a:pPr>
              <a:lnSpc>
                <a:spcPct val="130000"/>
              </a:lnSpc>
            </a:pPr>
            <a:r>
              <a:rPr lang="en-US" altLang="zh-CN" dirty="0" smtClean="0">
                <a:solidFill>
                  <a:srgbClr val="C00000"/>
                </a:solidFill>
                <a:latin typeface="Times New Roman Regular" panose="02020503050405090304" charset="0"/>
                <a:ea typeface="宋体" charset="0"/>
                <a:cs typeface="Times New Roman Regular" panose="02020503050405090304" charset="0"/>
                <a:sym typeface="+mn-ea"/>
              </a:rPr>
              <a:t>Column Header</a:t>
            </a:r>
            <a:endParaRPr lang="en-US" altLang="zh-CN" dirty="0" smtClean="0">
              <a:solidFill>
                <a:srgbClr val="C00000"/>
              </a:solidFill>
              <a:latin typeface="Times New Roman Regular" panose="02020503050405090304" charset="0"/>
              <a:ea typeface="宋体" charset="0"/>
              <a:cs typeface="Times New Roman Regular" panose="02020503050405090304" charset="0"/>
              <a:sym typeface="+mn-ea"/>
            </a:endParaRPr>
          </a:p>
          <a:p>
            <a:pPr algn="ctr">
              <a:lnSpc>
                <a:spcPct val="130000"/>
              </a:lnSpc>
            </a:pPr>
            <a:r>
              <a:rPr lang="zh-CN" altLang="en-US" dirty="0" smtClean="0">
                <a:solidFill>
                  <a:srgbClr val="C00000"/>
                </a:solidFill>
                <a:latin typeface="Times New Roman Regular" panose="02020503050405090304" charset="0"/>
                <a:ea typeface="宋体" charset="0"/>
                <a:cs typeface="Times New Roman Regular" panose="02020503050405090304" charset="0"/>
              </a:rPr>
              <a:t>数据列说明</a:t>
            </a:r>
            <a:endParaRPr lang="zh-CN" altLang="en-US" dirty="0" smtClean="0">
              <a:solidFill>
                <a:srgbClr val="C00000"/>
              </a:solidFill>
              <a:latin typeface="Times New Roman Regular" panose="02020503050405090304" charset="0"/>
              <a:ea typeface="宋体" charset="0"/>
              <a:cs typeface="Times New Roman Regular" panose="02020503050405090304" charset="0"/>
            </a:endParaRPr>
          </a:p>
        </p:txBody>
      </p:sp>
      <p:sp>
        <p:nvSpPr>
          <p:cNvPr id="12" name="矩形 11"/>
          <p:cNvSpPr/>
          <p:nvPr/>
        </p:nvSpPr>
        <p:spPr>
          <a:xfrm>
            <a:off x="6990715" y="2931160"/>
            <a:ext cx="5170805" cy="1969135"/>
          </a:xfrm>
          <a:prstGeom prst="rect">
            <a:avLst/>
          </a:prstGeom>
          <a:solidFill>
            <a:srgbClr val="C00000">
              <a:alpha val="25000"/>
            </a:srgbClr>
          </a:solidFill>
          <a:ln w="28575">
            <a:no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3" name="文本框 12"/>
          <p:cNvSpPr txBox="1"/>
          <p:nvPr/>
        </p:nvSpPr>
        <p:spPr>
          <a:xfrm>
            <a:off x="8649335" y="5335905"/>
            <a:ext cx="2717165" cy="422910"/>
          </a:xfrm>
          <a:prstGeom prst="rect">
            <a:avLst/>
          </a:prstGeom>
          <a:noFill/>
        </p:spPr>
        <p:txBody>
          <a:bodyPr wrap="square" rtlCol="0">
            <a:noAutofit/>
          </a:bodyPr>
          <a:p>
            <a:pPr algn="ctr">
              <a:lnSpc>
                <a:spcPct val="130000"/>
              </a:lnSpc>
            </a:pPr>
            <a:r>
              <a:rPr lang="en-US" altLang="zh-CN" sz="2000" dirty="0" smtClean="0">
                <a:solidFill>
                  <a:srgbClr val="C00000"/>
                </a:solidFill>
                <a:latin typeface="Times New Roman Regular" panose="02020503050405090304" charset="0"/>
                <a:ea typeface="宋体" charset="0"/>
                <a:cs typeface="Times New Roman Regular" panose="02020503050405090304" charset="0"/>
              </a:rPr>
              <a:t>Variant Site</a:t>
            </a:r>
            <a:r>
              <a:rPr lang="zh-CN" altLang="en-US" sz="2000" dirty="0" smtClean="0">
                <a:solidFill>
                  <a:srgbClr val="C00000"/>
                </a:solidFill>
                <a:latin typeface="Times New Roman Regular" panose="02020503050405090304" charset="0"/>
                <a:ea typeface="宋体" charset="0"/>
                <a:cs typeface="Times New Roman Regular" panose="02020503050405090304" charset="0"/>
              </a:rPr>
              <a:t>变异位点</a:t>
            </a:r>
            <a:endParaRPr lang="zh-CN" altLang="en-US" sz="2000" dirty="0" smtClean="0">
              <a:solidFill>
                <a:srgbClr val="C00000"/>
              </a:solidFill>
              <a:latin typeface="Times New Roman Regular" panose="02020503050405090304" charset="0"/>
              <a:ea typeface="宋体" charset="0"/>
              <a:cs typeface="Times New Roman Regular" panose="02020503050405090304" charset="0"/>
            </a:endParaRPr>
          </a:p>
        </p:txBody>
      </p:sp>
      <p:cxnSp>
        <p:nvCxnSpPr>
          <p:cNvPr id="14" name="直接箭头连接符 13"/>
          <p:cNvCxnSpPr>
            <a:stCxn id="8" idx="1"/>
          </p:cNvCxnSpPr>
          <p:nvPr/>
        </p:nvCxnSpPr>
        <p:spPr>
          <a:xfrm flipH="1">
            <a:off x="1160145" y="2372360"/>
            <a:ext cx="436880" cy="0"/>
          </a:xfrm>
          <a:prstGeom prst="straightConnector1">
            <a:avLst/>
          </a:prstGeom>
          <a:ln w="19050">
            <a:solidFill>
              <a:srgbClr val="C00000"/>
            </a:solidFill>
            <a:tailEnd type="arrow"/>
          </a:ln>
        </p:spPr>
        <p:style>
          <a:lnRef idx="2">
            <a:schemeClr val="accent1"/>
          </a:lnRef>
          <a:fillRef idx="0">
            <a:srgbClr val="FFFFFF"/>
          </a:fillRef>
          <a:effectRef idx="0">
            <a:srgbClr val="FFFFFF"/>
          </a:effectRef>
          <a:fontRef idx="minor">
            <a:schemeClr val="tx1"/>
          </a:fontRef>
        </p:style>
      </p:cxnSp>
      <p:cxnSp>
        <p:nvCxnSpPr>
          <p:cNvPr id="15" name="直接箭头连接符 14"/>
          <p:cNvCxnSpPr/>
          <p:nvPr/>
        </p:nvCxnSpPr>
        <p:spPr>
          <a:xfrm flipH="1">
            <a:off x="1460500" y="2868295"/>
            <a:ext cx="446405" cy="276860"/>
          </a:xfrm>
          <a:prstGeom prst="straightConnector1">
            <a:avLst/>
          </a:prstGeom>
          <a:ln w="19050">
            <a:solidFill>
              <a:srgbClr val="C00000"/>
            </a:solidFill>
            <a:tailEnd type="arrow"/>
          </a:ln>
        </p:spPr>
        <p:style>
          <a:lnRef idx="2">
            <a:schemeClr val="accent1"/>
          </a:lnRef>
          <a:fillRef idx="0">
            <a:srgbClr val="FFFFFF"/>
          </a:fillRef>
          <a:effectRef idx="0">
            <a:srgbClr val="FFFFFF"/>
          </a:effectRef>
          <a:fontRef idx="minor">
            <a:schemeClr val="tx1"/>
          </a:fontRef>
        </p:style>
      </p:cxnSp>
      <p:cxnSp>
        <p:nvCxnSpPr>
          <p:cNvPr id="16" name="直接箭头连接符 15"/>
          <p:cNvCxnSpPr/>
          <p:nvPr/>
        </p:nvCxnSpPr>
        <p:spPr>
          <a:xfrm>
            <a:off x="9954895" y="4892040"/>
            <a:ext cx="0" cy="525145"/>
          </a:xfrm>
          <a:prstGeom prst="straightConnector1">
            <a:avLst/>
          </a:prstGeom>
          <a:ln w="19050">
            <a:solidFill>
              <a:srgbClr val="C0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Tm="0"/>
    </mc:Choice>
    <mc:Fallback>
      <p:transition spd="med"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90204" pitchFamily="34" charset="0"/>
              <a:buChar char="•"/>
              <a:defRPr sz="3200">
                <a:solidFill>
                  <a:schemeClr val="tx1"/>
                </a:solidFill>
                <a:latin typeface="微软雅黑" charset="-122"/>
                <a:ea typeface="微软雅黑" charset="-122"/>
                <a:sym typeface="Calibri" panose="020F05020202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charset="-122"/>
                <a:ea typeface="微软雅黑" charset="-122"/>
                <a:sym typeface="Calibri" panose="020F05020202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charset="-122"/>
                <a:ea typeface="微软雅黑" charset="-122"/>
                <a:sym typeface="Calibri" panose="020F05020202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9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charset="-122"/>
              <a:ea typeface="微软雅黑" charset="-122"/>
              <a:cs typeface="+mn-cs"/>
              <a:sym typeface="微软雅黑" charset="-122"/>
            </a:endParaRPr>
          </a:p>
        </p:txBody>
      </p:sp>
      <p:sp>
        <p:nvSpPr>
          <p:cNvPr id="3" name="矩形 46"/>
          <p:cNvSpPr>
            <a:spLocks noChangeArrowheads="1"/>
          </p:cNvSpPr>
          <p:nvPr/>
        </p:nvSpPr>
        <p:spPr bwMode="auto">
          <a:xfrm>
            <a:off x="635000" y="236855"/>
            <a:ext cx="765365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noAutofit/>
          </a:bodyPr>
          <a:lstStyle>
            <a:lvl1pPr>
              <a:spcBef>
                <a:spcPct val="20000"/>
              </a:spcBef>
              <a:buFont typeface="Arial" panose="020B0604020202090204" pitchFamily="34" charset="0"/>
              <a:buChar char="•"/>
              <a:defRPr sz="3200">
                <a:solidFill>
                  <a:schemeClr val="tx1"/>
                </a:solidFill>
                <a:latin typeface="微软雅黑" charset="-122"/>
                <a:ea typeface="微软雅黑" charset="-122"/>
                <a:sym typeface="Calibri" panose="020F05020202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charset="-122"/>
                <a:ea typeface="微软雅黑" charset="-122"/>
                <a:sym typeface="Calibri" panose="020F05020202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charset="-122"/>
                <a:ea typeface="微软雅黑" charset="-122"/>
                <a:sym typeface="Calibri" panose="020F05020202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r>
              <a:rPr kumimoji="0" lang="en-US" altLang="zh-CN" sz="3200" b="1" i="0" u="none" strike="noStrike" kern="1200" cap="none" spc="0" normalizeH="0" baseline="0" noProof="0" dirty="0">
                <a:ln>
                  <a:noFill/>
                </a:ln>
                <a:solidFill>
                  <a:schemeClr val="accent1"/>
                </a:solidFill>
                <a:effectLst/>
                <a:uLnTx/>
                <a:uFillTx/>
                <a:latin typeface="Arial" panose="020B0604020202090204" pitchFamily="34" charset="0"/>
                <a:ea typeface="微软雅黑" charset="-122"/>
                <a:cs typeface="+mn-cs"/>
                <a:sym typeface="Calibri" panose="020F0502020204030204" pitchFamily="34" charset="0"/>
              </a:rPr>
              <a:t>SNP Calling—5.</a:t>
            </a:r>
            <a:r>
              <a:rPr lang="en-US" altLang="zh-CN" b="1" noProof="0" dirty="0">
                <a:ln>
                  <a:noFill/>
                </a:ln>
                <a:solidFill>
                  <a:schemeClr val="accent1"/>
                </a:solidFill>
                <a:effectLst/>
                <a:uLnTx/>
                <a:uFillTx/>
                <a:latin typeface="Arial" panose="020B0604020202090204" pitchFamily="34" charset="0"/>
                <a:sym typeface="+mn-ea"/>
              </a:rPr>
              <a:t> </a:t>
            </a:r>
            <a:r>
              <a:rPr lang="en-US" altLang="zh-CN" b="1" noProof="0" dirty="0">
                <a:ln>
                  <a:noFill/>
                </a:ln>
                <a:solidFill>
                  <a:schemeClr val="accent1"/>
                </a:solidFill>
                <a:effectLst/>
                <a:uLnTx/>
                <a:uFillTx/>
                <a:latin typeface="Arial" panose="020B0604020202090204" pitchFamily="34" charset="0"/>
                <a:sym typeface="+mn-ea"/>
              </a:rPr>
              <a:t>Further</a:t>
            </a:r>
            <a:r>
              <a:rPr lang="en-US" altLang="zh-CN" dirty="0" smtClean="0">
                <a:solidFill>
                  <a:srgbClr val="C00000"/>
                </a:solidFill>
                <a:latin typeface="Times New Roman Regular" panose="02020503050405090304" charset="0"/>
                <a:ea typeface="宋体" charset="0"/>
                <a:cs typeface="Times New Roman Regular" panose="02020503050405090304" charset="0"/>
                <a:sym typeface="+mn-ea"/>
              </a:rPr>
              <a:t> </a:t>
            </a:r>
            <a:r>
              <a:rPr lang="en-US" altLang="zh-CN" b="1" noProof="0" dirty="0">
                <a:ln>
                  <a:noFill/>
                </a:ln>
                <a:solidFill>
                  <a:schemeClr val="accent1"/>
                </a:solidFill>
                <a:effectLst/>
                <a:uLnTx/>
                <a:uFillTx/>
                <a:latin typeface="Arial" panose="020B0604020202090204" pitchFamily="34" charset="0"/>
                <a:sym typeface="+mn-ea"/>
              </a:rPr>
              <a:t>Filtration-</a:t>
            </a:r>
            <a:r>
              <a:rPr lang="en-US" altLang="zh-CN" b="1" noProof="0" dirty="0">
                <a:ln>
                  <a:noFill/>
                </a:ln>
                <a:solidFill>
                  <a:schemeClr val="accent1"/>
                </a:solidFill>
                <a:effectLst/>
                <a:uLnTx/>
                <a:uFillTx/>
                <a:latin typeface="Arial" panose="020B0604020202090204" pitchFamily="34" charset="0"/>
                <a:sym typeface="+mn-ea"/>
              </a:rPr>
              <a:t>VCFtools</a:t>
            </a:r>
            <a:endParaRPr lang="en-US" altLang="zh-CN"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endParaRPr lang="zh-CN" altLang="en-US"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r>
              <a:rPr lang="en-US" altLang="zh-CN" smtClean="0">
                <a:effectLst>
                  <a:outerShdw blurRad="38100" dist="38100" dir="2700000" algn="tl">
                    <a:srgbClr val="000000">
                      <a:alpha val="43137"/>
                    </a:srgbClr>
                  </a:outerShdw>
                </a:effectLst>
                <a:sym typeface="+mn-ea"/>
              </a:rPr>
              <a:t> </a:t>
            </a:r>
            <a:endParaRPr lang="zh-CN" altLang="en-US">
              <a:effectLst>
                <a:outerShdw blurRad="38100" dist="38100" dir="2700000" algn="tl">
                  <a:srgbClr val="000000">
                    <a:alpha val="43137"/>
                  </a:srgbClr>
                </a:outerShdw>
              </a:effectLst>
              <a:latin typeface="微软雅黑" charset="-122"/>
              <a:ea typeface="微软雅黑" charset="-122"/>
            </a:endParaRPr>
          </a:p>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endParaRPr kumimoji="0" lang="en-US" altLang="zh-CN" sz="3200" b="1" i="0" u="none" strike="noStrike" kern="1200" cap="none" spc="0" normalizeH="0" baseline="0" noProof="0" dirty="0">
              <a:ln>
                <a:noFill/>
              </a:ln>
              <a:solidFill>
                <a:schemeClr val="accent1"/>
              </a:solidFill>
              <a:effectLst/>
              <a:uLnTx/>
              <a:uFillTx/>
              <a:latin typeface="Arial" panose="020B0604020202090204" pitchFamily="34" charset="0"/>
              <a:ea typeface="微软雅黑" charset="-122"/>
              <a:cs typeface="+mn-cs"/>
              <a:sym typeface="Calibri" panose="020F05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endParaRPr kumimoji="0" lang="en-US" altLang="zh-CN" sz="3200" b="1" i="0" u="none" strike="noStrike" kern="1200" cap="none" spc="0" normalizeH="0" baseline="0" noProof="0" dirty="0">
              <a:ln>
                <a:noFill/>
              </a:ln>
              <a:solidFill>
                <a:schemeClr val="accent1"/>
              </a:solidFill>
              <a:effectLst/>
              <a:uLnTx/>
              <a:uFillTx/>
              <a:latin typeface="Arial" panose="020B0604020202090204" pitchFamily="34" charset="0"/>
              <a:ea typeface="微软雅黑" charset="-122"/>
              <a:cs typeface="+mn-cs"/>
              <a:sym typeface="Calibri" panose="020F0502020204030204" pitchFamily="34" charset="0"/>
            </a:endParaRPr>
          </a:p>
        </p:txBody>
      </p:sp>
      <p:sp>
        <p:nvSpPr>
          <p:cNvPr id="2" name="文本框 1"/>
          <p:cNvSpPr txBox="1"/>
          <p:nvPr/>
        </p:nvSpPr>
        <p:spPr>
          <a:xfrm>
            <a:off x="634365" y="1115060"/>
            <a:ext cx="11144250" cy="1269365"/>
          </a:xfrm>
          <a:prstGeom prst="rect">
            <a:avLst/>
          </a:prstGeom>
          <a:noFill/>
        </p:spPr>
        <p:txBody>
          <a:bodyPr wrap="square" rtlCol="0" anchor="t">
            <a:noAutofit/>
          </a:bodyPr>
          <a:p>
            <a:pPr marL="342900" indent="-342900">
              <a:lnSpc>
                <a:spcPct val="110000"/>
              </a:lnSpc>
              <a:spcBef>
                <a:spcPct val="0"/>
              </a:spcBef>
              <a:spcAft>
                <a:spcPct val="0"/>
              </a:spcAft>
              <a:buFont typeface="Arial" panose="020B0604020202090204" pitchFamily="34" charset="0"/>
              <a:buChar char="•"/>
            </a:pPr>
            <a:r>
              <a:rPr lang="en-US" altLang="zh-CN" sz="2400" dirty="0" smtClean="0">
                <a:solidFill>
                  <a:srgbClr val="C00000"/>
                </a:solidFill>
                <a:latin typeface="Times New Roman Regular" panose="02020503050405090304" charset="0"/>
                <a:ea typeface="宋体" charset="0"/>
                <a:cs typeface="Times New Roman Regular" panose="02020503050405090304" charset="0"/>
                <a:sym typeface="+mn-ea"/>
              </a:rPr>
              <a:t>Further filtration</a:t>
            </a:r>
            <a:r>
              <a:rPr lang="en-US" altLang="zh-CN" sz="2400" dirty="0" smtClean="0">
                <a:solidFill>
                  <a:srgbClr val="0F1115"/>
                </a:solidFill>
                <a:latin typeface="Times New Roman Regular" panose="02020503050405090304" charset="0"/>
                <a:ea typeface="宋体" charset="0"/>
                <a:cs typeface="Times New Roman Regular" panose="02020503050405090304" charset="0"/>
                <a:sym typeface="+mn-ea"/>
              </a:rPr>
              <a:t> can be applied based on specific criteria, such as:</a:t>
            </a:r>
            <a:endParaRPr lang="en-US" altLang="zh-CN" sz="2400" dirty="0" smtClean="0">
              <a:solidFill>
                <a:srgbClr val="0F1115"/>
              </a:solidFill>
              <a:latin typeface="Times New Roman Regular" panose="02020503050405090304" charset="0"/>
              <a:ea typeface="宋体" charset="0"/>
              <a:cs typeface="Times New Roman Regular" panose="02020503050405090304" charset="0"/>
              <a:sym typeface="+mn-ea"/>
            </a:endParaRPr>
          </a:p>
          <a:p>
            <a:pPr indent="0">
              <a:lnSpc>
                <a:spcPct val="110000"/>
              </a:lnSpc>
              <a:spcBef>
                <a:spcPct val="0"/>
              </a:spcBef>
              <a:spcAft>
                <a:spcPct val="0"/>
              </a:spcAft>
              <a:buNone/>
            </a:pPr>
            <a:r>
              <a:rPr lang="en-US" altLang="zh-CN" sz="2400" dirty="0" smtClean="0">
                <a:solidFill>
                  <a:srgbClr val="0F1115"/>
                </a:solidFill>
                <a:latin typeface="Times New Roman Regular" panose="02020503050405090304" charset="0"/>
                <a:ea typeface="宋体" charset="0"/>
                <a:cs typeface="Times New Roman Regular" panose="02020503050405090304" charset="0"/>
                <a:sym typeface="+mn-ea"/>
              </a:rPr>
              <a:t>    Minor allele frequency (MAF)</a:t>
            </a:r>
            <a:r>
              <a:rPr lang="zh-CN" altLang="en-US" sz="2400" dirty="0" smtClean="0">
                <a:solidFill>
                  <a:srgbClr val="0F1115"/>
                </a:solidFill>
                <a:latin typeface="Times New Roman Regular" panose="02020503050405090304" charset="0"/>
                <a:ea typeface="宋体" charset="0"/>
                <a:cs typeface="Times New Roman Regular" panose="02020503050405090304" charset="0"/>
                <a:sym typeface="+mn-ea"/>
              </a:rPr>
              <a:t>、</a:t>
            </a:r>
            <a:r>
              <a:rPr lang="en-US" altLang="zh-CN" sz="2400" dirty="0" smtClean="0">
                <a:solidFill>
                  <a:srgbClr val="0F1115"/>
                </a:solidFill>
                <a:latin typeface="Times New Roman Regular" panose="02020503050405090304" charset="0"/>
                <a:ea typeface="宋体" charset="0"/>
                <a:cs typeface="Times New Roman Regular" panose="02020503050405090304" charset="0"/>
                <a:sym typeface="+mn-ea"/>
              </a:rPr>
              <a:t>Missing rate</a:t>
            </a:r>
            <a:r>
              <a:rPr lang="zh-CN" altLang="en-US" sz="2400" dirty="0" smtClean="0">
                <a:solidFill>
                  <a:srgbClr val="0F1115"/>
                </a:solidFill>
                <a:latin typeface="Times New Roman Regular" panose="02020503050405090304" charset="0"/>
                <a:ea typeface="宋体" charset="0"/>
                <a:cs typeface="Times New Roman Regular" panose="02020503050405090304" charset="0"/>
                <a:sym typeface="+mn-ea"/>
              </a:rPr>
              <a:t>、</a:t>
            </a:r>
            <a:r>
              <a:rPr lang="en-US" altLang="zh-CN" sz="2400" dirty="0" smtClean="0">
                <a:solidFill>
                  <a:srgbClr val="0F1115"/>
                </a:solidFill>
                <a:latin typeface="Times New Roman Regular" panose="02020503050405090304" charset="0"/>
                <a:ea typeface="宋体" charset="0"/>
                <a:cs typeface="Times New Roman Regular" panose="02020503050405090304" charset="0"/>
                <a:sym typeface="+mn-ea"/>
              </a:rPr>
              <a:t>Hardy–Weinberg equilibrium (HWE)</a:t>
            </a:r>
            <a:endParaRPr lang="en-US" altLang="zh-CN" sz="2400" dirty="0" smtClean="0">
              <a:solidFill>
                <a:srgbClr val="0F1115"/>
              </a:solidFill>
              <a:latin typeface="Times New Roman Regular" panose="02020503050405090304" charset="0"/>
              <a:ea typeface="宋体" charset="0"/>
              <a:cs typeface="Times New Roman Regular" panose="02020503050405090304" charset="0"/>
              <a:sym typeface="+mn-ea"/>
            </a:endParaRPr>
          </a:p>
          <a:p>
            <a:pPr marL="342900" indent="-342900">
              <a:lnSpc>
                <a:spcPct val="150000"/>
              </a:lnSpc>
              <a:spcBef>
                <a:spcPct val="0"/>
              </a:spcBef>
              <a:spcAft>
                <a:spcPct val="0"/>
              </a:spcAft>
              <a:buFont typeface="Arial" panose="020B0604020202090204" pitchFamily="34" charset="0"/>
              <a:buChar char="•"/>
            </a:pPr>
            <a:r>
              <a:rPr lang="en-US" altLang="zh-CN" sz="2400" dirty="0" smtClean="0">
                <a:solidFill>
                  <a:srgbClr val="0F1115"/>
                </a:solidFill>
                <a:latin typeface="Times New Roman Regular" panose="02020503050405090304" charset="0"/>
                <a:ea typeface="宋体" charset="0"/>
                <a:cs typeface="Times New Roman Regular" panose="02020503050405090304" charset="0"/>
                <a:sym typeface="+mn-ea"/>
              </a:rPr>
              <a:t>This step enables the selection of</a:t>
            </a:r>
            <a:r>
              <a:rPr lang="en-US" altLang="zh-CN" sz="2400" dirty="0" smtClean="0">
                <a:solidFill>
                  <a:srgbClr val="C00000"/>
                </a:solidFill>
                <a:latin typeface="Times New Roman Regular" panose="02020503050405090304" charset="0"/>
                <a:ea typeface="宋体" charset="0"/>
                <a:cs typeface="Times New Roman Regular" panose="02020503050405090304" charset="0"/>
                <a:sym typeface="+mn-ea"/>
              </a:rPr>
              <a:t> target individuals </a:t>
            </a:r>
            <a:r>
              <a:rPr lang="en-US" altLang="zh-CN" sz="2400" dirty="0" smtClean="0">
                <a:solidFill>
                  <a:srgbClr val="0F1115"/>
                </a:solidFill>
                <a:latin typeface="Times New Roman Regular" panose="02020503050405090304" charset="0"/>
                <a:ea typeface="宋体" charset="0"/>
                <a:cs typeface="Times New Roman Regular" panose="02020503050405090304" charset="0"/>
                <a:sym typeface="+mn-ea"/>
              </a:rPr>
              <a:t> for downstream analysis.</a:t>
            </a:r>
            <a:endParaRPr lang="en-US" altLang="zh-CN" sz="2400" dirty="0" smtClean="0">
              <a:solidFill>
                <a:srgbClr val="0F1115"/>
              </a:solidFill>
              <a:latin typeface="Times New Roman Regular" panose="02020503050405090304" charset="0"/>
              <a:ea typeface="宋体" charset="0"/>
              <a:cs typeface="Times New Roman Regular" panose="02020503050405090304" charset="0"/>
              <a:sym typeface="+mn-ea"/>
            </a:endParaRPr>
          </a:p>
          <a:p>
            <a:pPr marL="0" indent="0">
              <a:lnSpc>
                <a:spcPct val="110000"/>
              </a:lnSpc>
              <a:spcBef>
                <a:spcPct val="0"/>
              </a:spcBef>
              <a:spcAft>
                <a:spcPct val="0"/>
              </a:spcAft>
              <a:buNone/>
            </a:pPr>
            <a:endParaRPr lang="en-US" altLang="zh-CN" sz="2400" dirty="0" smtClean="0">
              <a:solidFill>
                <a:srgbClr val="0F1115"/>
              </a:solidFill>
              <a:latin typeface="Times New Roman Regular" panose="02020503050405090304" charset="0"/>
              <a:ea typeface="宋体" charset="0"/>
              <a:cs typeface="Times New Roman Regular" panose="02020503050405090304" charset="0"/>
              <a:sym typeface="+mn-ea"/>
            </a:endParaRPr>
          </a:p>
        </p:txBody>
      </p:sp>
      <p:grpSp>
        <p:nvGrpSpPr>
          <p:cNvPr id="11" name="组合 10"/>
          <p:cNvGrpSpPr/>
          <p:nvPr/>
        </p:nvGrpSpPr>
        <p:grpSpPr>
          <a:xfrm>
            <a:off x="2472690" y="2821940"/>
            <a:ext cx="9662846" cy="3524250"/>
            <a:chOff x="3568" y="6349"/>
            <a:chExt cx="13494" cy="4189"/>
          </a:xfrm>
        </p:grpSpPr>
        <p:pic>
          <p:nvPicPr>
            <p:cNvPr id="5" name="图片 4"/>
            <p:cNvPicPr>
              <a:picLocks noChangeAspect="1"/>
            </p:cNvPicPr>
            <p:nvPr/>
          </p:nvPicPr>
          <p:blipFill>
            <a:blip r:embed="rId1"/>
            <a:stretch>
              <a:fillRect/>
            </a:stretch>
          </p:blipFill>
          <p:spPr>
            <a:xfrm>
              <a:off x="3568" y="6349"/>
              <a:ext cx="8647" cy="4189"/>
            </a:xfrm>
            <a:prstGeom prst="rect">
              <a:avLst/>
            </a:prstGeom>
          </p:spPr>
        </p:pic>
        <p:cxnSp>
          <p:nvCxnSpPr>
            <p:cNvPr id="8" name="直接连接符 7"/>
            <p:cNvCxnSpPr/>
            <p:nvPr/>
          </p:nvCxnSpPr>
          <p:spPr>
            <a:xfrm>
              <a:off x="4791" y="7785"/>
              <a:ext cx="623" cy="0"/>
            </a:xfrm>
            <a:prstGeom prst="line">
              <a:avLst/>
            </a:prstGeom>
            <a:ln w="28575">
              <a:solidFill>
                <a:srgbClr val="C00000"/>
              </a:solidFill>
            </a:ln>
          </p:spPr>
          <p:style>
            <a:lnRef idx="2">
              <a:schemeClr val="accent1"/>
            </a:lnRef>
            <a:fillRef idx="0">
              <a:srgbClr val="FFFFFF"/>
            </a:fillRef>
            <a:effectRef idx="0">
              <a:srgbClr val="FFFFFF"/>
            </a:effectRef>
            <a:fontRef idx="minor">
              <a:schemeClr val="tx1"/>
            </a:fontRef>
          </p:style>
        </p:cxnSp>
        <p:cxnSp>
          <p:nvCxnSpPr>
            <p:cNvPr id="9" name="直接连接符 8"/>
            <p:cNvCxnSpPr/>
            <p:nvPr/>
          </p:nvCxnSpPr>
          <p:spPr>
            <a:xfrm>
              <a:off x="4791" y="8630"/>
              <a:ext cx="1693" cy="0"/>
            </a:xfrm>
            <a:prstGeom prst="line">
              <a:avLst/>
            </a:prstGeom>
            <a:ln w="28575">
              <a:solidFill>
                <a:srgbClr val="C00000"/>
              </a:solidFill>
            </a:ln>
          </p:spPr>
          <p:style>
            <a:lnRef idx="2">
              <a:schemeClr val="accent1"/>
            </a:lnRef>
            <a:fillRef idx="0">
              <a:srgbClr val="FFFFFF"/>
            </a:fillRef>
            <a:effectRef idx="0">
              <a:srgbClr val="FFFFFF"/>
            </a:effectRef>
            <a:fontRef idx="minor">
              <a:schemeClr val="tx1"/>
            </a:fontRef>
          </p:style>
        </p:cxnSp>
        <p:cxnSp>
          <p:nvCxnSpPr>
            <p:cNvPr id="10" name="直接连接符 9"/>
            <p:cNvCxnSpPr/>
            <p:nvPr/>
          </p:nvCxnSpPr>
          <p:spPr>
            <a:xfrm>
              <a:off x="4791" y="8366"/>
              <a:ext cx="623" cy="0"/>
            </a:xfrm>
            <a:prstGeom prst="line">
              <a:avLst/>
            </a:prstGeom>
            <a:ln w="28575">
              <a:solidFill>
                <a:srgbClr val="C00000"/>
              </a:solidFill>
            </a:ln>
          </p:spPr>
          <p:style>
            <a:lnRef idx="2">
              <a:schemeClr val="accent1"/>
            </a:lnRef>
            <a:fillRef idx="0">
              <a:srgbClr val="FFFFFF"/>
            </a:fillRef>
            <a:effectRef idx="0">
              <a:srgbClr val="FFFFFF"/>
            </a:effectRef>
            <a:fontRef idx="minor">
              <a:schemeClr val="tx1"/>
            </a:fontRef>
          </p:style>
        </p:cxnSp>
        <p:sp>
          <p:nvSpPr>
            <p:cNvPr id="12" name="文本框 11"/>
            <p:cNvSpPr txBox="1"/>
            <p:nvPr/>
          </p:nvSpPr>
          <p:spPr>
            <a:xfrm>
              <a:off x="8176" y="7752"/>
              <a:ext cx="8886" cy="1096"/>
            </a:xfrm>
            <a:prstGeom prst="rect">
              <a:avLst/>
            </a:prstGeom>
            <a:noFill/>
          </p:spPr>
          <p:txBody>
            <a:bodyPr wrap="square" rtlCol="0">
              <a:noAutofit/>
            </a:bodyPr>
            <a:p>
              <a:pPr>
                <a:lnSpc>
                  <a:spcPct val="130000"/>
                </a:lnSpc>
              </a:pPr>
              <a:r>
                <a:rPr lang="en-US" altLang="zh-CN" sz="2000" b="1" dirty="0" smtClean="0">
                  <a:solidFill>
                    <a:srgbClr val="C00000"/>
                  </a:solidFill>
                  <a:latin typeface="Times New Roman Bold" panose="02020503050405090304" charset="0"/>
                  <a:ea typeface="微软雅黑" charset="-122"/>
                  <a:cs typeface="Times New Roman Bold" panose="02020503050405090304" charset="0"/>
                </a:rPr>
                <a:t>&gt;0.05</a:t>
              </a:r>
              <a:endParaRPr lang="en-US" altLang="zh-CN" sz="2000" b="1" dirty="0" smtClean="0">
                <a:solidFill>
                  <a:srgbClr val="C00000"/>
                </a:solidFill>
                <a:latin typeface="Times New Roman Bold" panose="02020503050405090304" charset="0"/>
                <a:ea typeface="微软雅黑" charset="-122"/>
                <a:cs typeface="Times New Roman Bold" panose="02020503050405090304" charset="0"/>
              </a:endParaRPr>
            </a:p>
            <a:p>
              <a:pPr>
                <a:lnSpc>
                  <a:spcPct val="130000"/>
                </a:lnSpc>
              </a:pPr>
              <a:r>
                <a:rPr lang="en-US" altLang="zh-CN" sz="2000">
                  <a:solidFill>
                    <a:srgbClr val="C00000"/>
                  </a:solidFill>
                  <a:latin typeface="Times New Roman Regular" panose="02020503050405090304" charset="0"/>
                  <a:cs typeface="Times New Roman Regular" panose="02020503050405090304" charset="0"/>
                </a:rPr>
                <a:t>Retain SNPs with MAF ≥ 0.05(Minor allele frequency ≥ 5%)</a:t>
              </a:r>
              <a:endParaRPr lang="en-US" altLang="zh-CN" sz="2000">
                <a:solidFill>
                  <a:srgbClr val="C00000"/>
                </a:solidFill>
                <a:latin typeface="Times New Roman Regular" panose="02020503050405090304" charset="0"/>
                <a:cs typeface="Times New Roman Regular" panose="02020503050405090304" charset="0"/>
              </a:endParaRPr>
            </a:p>
            <a:p>
              <a:pPr>
                <a:lnSpc>
                  <a:spcPct val="130000"/>
                </a:lnSpc>
              </a:pPr>
              <a:endParaRPr lang="en-US" altLang="zh-CN" sz="2000" dirty="0" smtClean="0">
                <a:solidFill>
                  <a:srgbClr val="C00000"/>
                </a:solidFill>
                <a:latin typeface="Times New Roman Regular" panose="02020503050405090304" charset="0"/>
                <a:ea typeface="微软雅黑" charset="-122"/>
                <a:cs typeface="Times New Roman Regular" panose="02020503050405090304" charset="0"/>
              </a:endParaRPr>
            </a:p>
          </p:txBody>
        </p:sp>
      </p:grpSp>
      <p:cxnSp>
        <p:nvCxnSpPr>
          <p:cNvPr id="13" name="直接箭头连接符 12"/>
          <p:cNvCxnSpPr/>
          <p:nvPr/>
        </p:nvCxnSpPr>
        <p:spPr>
          <a:xfrm>
            <a:off x="4293235" y="4408170"/>
            <a:ext cx="1494155" cy="0"/>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14" name="矩形 13"/>
          <p:cNvSpPr/>
          <p:nvPr/>
        </p:nvSpPr>
        <p:spPr>
          <a:xfrm>
            <a:off x="2472690" y="5347335"/>
            <a:ext cx="5377815" cy="775335"/>
          </a:xfrm>
          <a:prstGeom prst="rect">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90204" pitchFamily="34" charset="0"/>
              <a:buChar char="•"/>
              <a:defRPr sz="3200">
                <a:solidFill>
                  <a:schemeClr val="tx1"/>
                </a:solidFill>
                <a:latin typeface="微软雅黑" charset="-122"/>
                <a:ea typeface="微软雅黑" charset="-122"/>
                <a:sym typeface="Calibri" panose="020F05020202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charset="-122"/>
                <a:ea typeface="微软雅黑" charset="-122"/>
                <a:sym typeface="Calibri" panose="020F05020202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charset="-122"/>
                <a:ea typeface="微软雅黑" charset="-122"/>
                <a:sym typeface="Calibri" panose="020F05020202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9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charset="-122"/>
              <a:ea typeface="微软雅黑" charset="-122"/>
              <a:cs typeface="+mn-cs"/>
              <a:sym typeface="微软雅黑" charset="-122"/>
            </a:endParaRPr>
          </a:p>
        </p:txBody>
      </p:sp>
      <p:pic>
        <p:nvPicPr>
          <p:cNvPr id="4" name="图片 3"/>
          <p:cNvPicPr>
            <a:picLocks noChangeAspect="1"/>
          </p:cNvPicPr>
          <p:nvPr/>
        </p:nvPicPr>
        <p:blipFill>
          <a:blip r:embed="rId1"/>
          <a:stretch>
            <a:fillRect/>
          </a:stretch>
        </p:blipFill>
        <p:spPr>
          <a:xfrm>
            <a:off x="153035" y="1469390"/>
            <a:ext cx="11887200" cy="4493260"/>
          </a:xfrm>
          <a:prstGeom prst="rect">
            <a:avLst/>
          </a:prstGeom>
        </p:spPr>
      </p:pic>
      <p:sp>
        <p:nvSpPr>
          <p:cNvPr id="6" name="矩形 46"/>
          <p:cNvSpPr>
            <a:spLocks noChangeArrowheads="1"/>
          </p:cNvSpPr>
          <p:nvPr/>
        </p:nvSpPr>
        <p:spPr bwMode="auto">
          <a:xfrm>
            <a:off x="635000" y="236855"/>
            <a:ext cx="765365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noAutofit/>
          </a:bodyPr>
          <a:lstStyle>
            <a:lvl1pPr>
              <a:spcBef>
                <a:spcPct val="20000"/>
              </a:spcBef>
              <a:buFont typeface="Arial" panose="020B0604020202090204" pitchFamily="34" charset="0"/>
              <a:buChar char="•"/>
              <a:defRPr sz="3200">
                <a:solidFill>
                  <a:schemeClr val="tx1"/>
                </a:solidFill>
                <a:latin typeface="微软雅黑" charset="-122"/>
                <a:ea typeface="微软雅黑" charset="-122"/>
                <a:sym typeface="Calibri" panose="020F05020202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charset="-122"/>
                <a:ea typeface="微软雅黑" charset="-122"/>
                <a:sym typeface="Calibri" panose="020F05020202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charset="-122"/>
                <a:ea typeface="微软雅黑" charset="-122"/>
                <a:sym typeface="Calibri" panose="020F05020202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r>
              <a:rPr kumimoji="0" lang="en-US" altLang="zh-CN" sz="3200" b="1" i="0" u="none" strike="noStrike" kern="1200" cap="none" spc="0" normalizeH="0" baseline="0" noProof="0" dirty="0">
                <a:ln>
                  <a:noFill/>
                </a:ln>
                <a:solidFill>
                  <a:schemeClr val="accent1"/>
                </a:solidFill>
                <a:effectLst/>
                <a:uLnTx/>
                <a:uFillTx/>
                <a:latin typeface="Arial" panose="020B0604020202090204" pitchFamily="34" charset="0"/>
                <a:ea typeface="微软雅黑" charset="-122"/>
                <a:cs typeface="+mn-cs"/>
                <a:sym typeface="Calibri" panose="020F0502020204030204" pitchFamily="34" charset="0"/>
              </a:rPr>
              <a:t>SNP Calling—5.</a:t>
            </a:r>
            <a:r>
              <a:rPr lang="en-US" altLang="zh-CN" b="1" noProof="0" dirty="0">
                <a:ln>
                  <a:noFill/>
                </a:ln>
                <a:solidFill>
                  <a:schemeClr val="accent1"/>
                </a:solidFill>
                <a:effectLst/>
                <a:uLnTx/>
                <a:uFillTx/>
                <a:latin typeface="Arial" panose="020B0604020202090204" pitchFamily="34" charset="0"/>
                <a:sym typeface="+mn-ea"/>
              </a:rPr>
              <a:t> </a:t>
            </a:r>
            <a:r>
              <a:rPr lang="en-US" altLang="zh-CN" b="1" noProof="0" dirty="0">
                <a:ln>
                  <a:noFill/>
                </a:ln>
                <a:solidFill>
                  <a:schemeClr val="accent1"/>
                </a:solidFill>
                <a:effectLst/>
                <a:uLnTx/>
                <a:uFillTx/>
                <a:latin typeface="Arial" panose="020B0604020202090204" pitchFamily="34" charset="0"/>
                <a:sym typeface="+mn-ea"/>
              </a:rPr>
              <a:t>Further</a:t>
            </a:r>
            <a:r>
              <a:rPr lang="en-US" altLang="zh-CN" dirty="0" smtClean="0">
                <a:solidFill>
                  <a:srgbClr val="C00000"/>
                </a:solidFill>
                <a:latin typeface="Times New Roman Regular" panose="02020503050405090304" charset="0"/>
                <a:ea typeface="宋体" charset="0"/>
                <a:cs typeface="Times New Roman Regular" panose="02020503050405090304" charset="0"/>
                <a:sym typeface="+mn-ea"/>
              </a:rPr>
              <a:t> </a:t>
            </a:r>
            <a:r>
              <a:rPr lang="en-US" altLang="zh-CN" b="1" noProof="0" dirty="0">
                <a:ln>
                  <a:noFill/>
                </a:ln>
                <a:solidFill>
                  <a:schemeClr val="accent1"/>
                </a:solidFill>
                <a:effectLst/>
                <a:uLnTx/>
                <a:uFillTx/>
                <a:latin typeface="Arial" panose="020B0604020202090204" pitchFamily="34" charset="0"/>
                <a:sym typeface="+mn-ea"/>
              </a:rPr>
              <a:t>Filtration-</a:t>
            </a:r>
            <a:r>
              <a:rPr lang="en-US" altLang="zh-CN" b="1" noProof="0" dirty="0">
                <a:ln>
                  <a:noFill/>
                </a:ln>
                <a:solidFill>
                  <a:schemeClr val="accent1"/>
                </a:solidFill>
                <a:effectLst/>
                <a:uLnTx/>
                <a:uFillTx/>
                <a:latin typeface="Arial" panose="020B0604020202090204" pitchFamily="34" charset="0"/>
                <a:sym typeface="+mn-ea"/>
              </a:rPr>
              <a:t>VCFtools</a:t>
            </a:r>
            <a:endParaRPr lang="en-US" altLang="zh-CN"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endParaRPr lang="zh-CN" altLang="en-US"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r>
              <a:rPr lang="en-US" altLang="zh-CN" smtClean="0">
                <a:effectLst>
                  <a:outerShdw blurRad="38100" dist="38100" dir="2700000" algn="tl">
                    <a:srgbClr val="000000">
                      <a:alpha val="43137"/>
                    </a:srgbClr>
                  </a:outerShdw>
                </a:effectLst>
                <a:sym typeface="+mn-ea"/>
              </a:rPr>
              <a:t> </a:t>
            </a:r>
            <a:endParaRPr lang="zh-CN" altLang="en-US">
              <a:effectLst>
                <a:outerShdw blurRad="38100" dist="38100" dir="2700000" algn="tl">
                  <a:srgbClr val="000000">
                    <a:alpha val="43137"/>
                  </a:srgbClr>
                </a:outerShdw>
              </a:effectLst>
              <a:latin typeface="微软雅黑" charset="-122"/>
              <a:ea typeface="微软雅黑" charset="-122"/>
            </a:endParaRPr>
          </a:p>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endParaRPr kumimoji="0" lang="en-US" altLang="zh-CN" sz="3200" b="1" i="0" u="none" strike="noStrike" kern="1200" cap="none" spc="0" normalizeH="0" baseline="0" noProof="0" dirty="0">
              <a:ln>
                <a:noFill/>
              </a:ln>
              <a:solidFill>
                <a:schemeClr val="accent1"/>
              </a:solidFill>
              <a:effectLst/>
              <a:uLnTx/>
              <a:uFillTx/>
              <a:latin typeface="Arial" panose="020B0604020202090204" pitchFamily="34" charset="0"/>
              <a:ea typeface="微软雅黑" charset="-122"/>
              <a:cs typeface="+mn-cs"/>
              <a:sym typeface="Calibri" panose="020F05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endParaRPr kumimoji="0" lang="en-US" altLang="zh-CN" sz="3200" b="1" i="0" u="none" strike="noStrike" kern="1200" cap="none" spc="0" normalizeH="0" baseline="0" noProof="0" dirty="0">
              <a:ln>
                <a:noFill/>
              </a:ln>
              <a:solidFill>
                <a:schemeClr val="accent1"/>
              </a:solidFill>
              <a:effectLst/>
              <a:uLnTx/>
              <a:uFillTx/>
              <a:latin typeface="Arial" panose="020B0604020202090204" pitchFamily="34" charset="0"/>
              <a:ea typeface="微软雅黑" charset="-122"/>
              <a:cs typeface="+mn-cs"/>
              <a:sym typeface="Calibri" panose="020F0502020204030204" pitchFamily="34"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9" name="组合 78"/>
          <p:cNvGrpSpPr/>
          <p:nvPr/>
        </p:nvGrpSpPr>
        <p:grpSpPr>
          <a:xfrm>
            <a:off x="5002508" y="3064199"/>
            <a:ext cx="2611908" cy="2495879"/>
            <a:chOff x="3065829" y="2668267"/>
            <a:chExt cx="1872107" cy="1761728"/>
          </a:xfrm>
        </p:grpSpPr>
        <p:sp>
          <p:nvSpPr>
            <p:cNvPr id="80" name="椭圆 79"/>
            <p:cNvSpPr/>
            <p:nvPr/>
          </p:nvSpPr>
          <p:spPr>
            <a:xfrm>
              <a:off x="3115072" y="2668267"/>
              <a:ext cx="1761728" cy="17617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Arial" panose="020B0604020202090204"/>
                <a:ea typeface="微软雅黑" charset="-122"/>
                <a:cs typeface="+mn-cs"/>
              </a:endParaRPr>
            </a:p>
          </p:txBody>
        </p:sp>
        <p:sp>
          <p:nvSpPr>
            <p:cNvPr id="81" name="椭圆 80"/>
            <p:cNvSpPr/>
            <p:nvPr/>
          </p:nvSpPr>
          <p:spPr>
            <a:xfrm>
              <a:off x="4442509" y="2761135"/>
              <a:ext cx="119507" cy="119507"/>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lumMod val="85000"/>
                    <a:lumOff val="15000"/>
                  </a:prstClr>
                </a:solidFill>
                <a:effectLst/>
                <a:uLnTx/>
                <a:uFillTx/>
                <a:latin typeface="Arial" panose="020B0604020202090204"/>
                <a:ea typeface="微软雅黑" charset="-122"/>
                <a:cs typeface="+mn-cs"/>
              </a:endParaRPr>
            </a:p>
          </p:txBody>
        </p:sp>
        <p:sp>
          <p:nvSpPr>
            <p:cNvPr id="82" name="椭圆 81"/>
            <p:cNvSpPr/>
            <p:nvPr/>
          </p:nvSpPr>
          <p:spPr>
            <a:xfrm>
              <a:off x="3439209" y="2761135"/>
              <a:ext cx="119507" cy="119507"/>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lumMod val="85000"/>
                    <a:lumOff val="15000"/>
                  </a:prstClr>
                </a:solidFill>
                <a:effectLst/>
                <a:uLnTx/>
                <a:uFillTx/>
                <a:latin typeface="Arial" panose="020B0604020202090204"/>
                <a:ea typeface="微软雅黑" charset="-122"/>
                <a:cs typeface="+mn-cs"/>
              </a:endParaRPr>
            </a:p>
          </p:txBody>
        </p:sp>
        <p:sp>
          <p:nvSpPr>
            <p:cNvPr id="83" name="椭圆 82"/>
            <p:cNvSpPr/>
            <p:nvPr/>
          </p:nvSpPr>
          <p:spPr>
            <a:xfrm>
              <a:off x="3065829" y="3492655"/>
              <a:ext cx="119507" cy="119507"/>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lumMod val="85000"/>
                    <a:lumOff val="15000"/>
                  </a:prstClr>
                </a:solidFill>
                <a:effectLst/>
                <a:uLnTx/>
                <a:uFillTx/>
                <a:latin typeface="Arial" panose="020B0604020202090204"/>
                <a:ea typeface="微软雅黑" charset="-122"/>
                <a:cs typeface="+mn-cs"/>
              </a:endParaRPr>
            </a:p>
          </p:txBody>
        </p:sp>
        <p:sp>
          <p:nvSpPr>
            <p:cNvPr id="84" name="椭圆 83"/>
            <p:cNvSpPr/>
            <p:nvPr/>
          </p:nvSpPr>
          <p:spPr>
            <a:xfrm>
              <a:off x="4818429" y="3492655"/>
              <a:ext cx="119507" cy="119507"/>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lumMod val="85000"/>
                    <a:lumOff val="15000"/>
                  </a:prstClr>
                </a:solidFill>
                <a:effectLst/>
                <a:uLnTx/>
                <a:uFillTx/>
                <a:latin typeface="Arial" panose="020B0604020202090204"/>
                <a:ea typeface="微软雅黑" charset="-122"/>
                <a:cs typeface="+mn-cs"/>
              </a:endParaRPr>
            </a:p>
          </p:txBody>
        </p:sp>
        <p:sp>
          <p:nvSpPr>
            <p:cNvPr id="85" name="椭圆 84"/>
            <p:cNvSpPr/>
            <p:nvPr/>
          </p:nvSpPr>
          <p:spPr>
            <a:xfrm>
              <a:off x="4442509" y="4224175"/>
              <a:ext cx="119507" cy="119507"/>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lumMod val="85000"/>
                    <a:lumOff val="15000"/>
                  </a:prstClr>
                </a:solidFill>
                <a:effectLst/>
                <a:uLnTx/>
                <a:uFillTx/>
                <a:latin typeface="Arial" panose="020B0604020202090204"/>
                <a:ea typeface="微软雅黑" charset="-122"/>
                <a:cs typeface="+mn-cs"/>
              </a:endParaRPr>
            </a:p>
          </p:txBody>
        </p:sp>
        <p:sp>
          <p:nvSpPr>
            <p:cNvPr id="86" name="椭圆 85"/>
            <p:cNvSpPr/>
            <p:nvPr/>
          </p:nvSpPr>
          <p:spPr>
            <a:xfrm>
              <a:off x="3439209" y="4201315"/>
              <a:ext cx="119507" cy="119507"/>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lumMod val="85000"/>
                    <a:lumOff val="15000"/>
                  </a:prstClr>
                </a:solidFill>
                <a:effectLst/>
                <a:uLnTx/>
                <a:uFillTx/>
                <a:latin typeface="Arial" panose="020B0604020202090204"/>
                <a:ea typeface="微软雅黑" charset="-122"/>
                <a:cs typeface="+mn-cs"/>
              </a:endParaRPr>
            </a:p>
          </p:txBody>
        </p:sp>
        <p:grpSp>
          <p:nvGrpSpPr>
            <p:cNvPr id="87" name="组合 86"/>
            <p:cNvGrpSpPr/>
            <p:nvPr/>
          </p:nvGrpSpPr>
          <p:grpSpPr>
            <a:xfrm>
              <a:off x="3269293" y="2943616"/>
              <a:ext cx="1465545" cy="1202499"/>
              <a:chOff x="3269293" y="2943616"/>
              <a:chExt cx="1465545" cy="1202499"/>
            </a:xfrm>
          </p:grpSpPr>
          <p:sp>
            <p:nvSpPr>
              <p:cNvPr id="88" name="任意多边形 87"/>
              <p:cNvSpPr/>
              <p:nvPr/>
            </p:nvSpPr>
            <p:spPr>
              <a:xfrm>
                <a:off x="4008329" y="2956142"/>
                <a:ext cx="425885" cy="588724"/>
              </a:xfrm>
              <a:custGeom>
                <a:avLst/>
                <a:gdLst>
                  <a:gd name="connsiteX0" fmla="*/ 0 w 425885"/>
                  <a:gd name="connsiteY0" fmla="*/ 588724 h 588724"/>
                  <a:gd name="connsiteX1" fmla="*/ 425885 w 425885"/>
                  <a:gd name="connsiteY1" fmla="*/ 0 h 588724"/>
                </a:gdLst>
                <a:ahLst/>
                <a:cxnLst>
                  <a:cxn ang="0">
                    <a:pos x="connsiteX0" y="connsiteY0"/>
                  </a:cxn>
                  <a:cxn ang="0">
                    <a:pos x="connsiteX1" y="connsiteY1"/>
                  </a:cxn>
                </a:cxnLst>
                <a:rect l="l" t="t" r="r" b="b"/>
                <a:pathLst>
                  <a:path w="425885" h="588724">
                    <a:moveTo>
                      <a:pt x="0" y="588724"/>
                    </a:moveTo>
                    <a:lnTo>
                      <a:pt x="425885" y="0"/>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Arial" panose="020B0604020202090204"/>
                  <a:ea typeface="微软雅黑" charset="-122"/>
                  <a:cs typeface="+mn-cs"/>
                </a:endParaRPr>
              </a:p>
            </p:txBody>
          </p:sp>
          <p:sp>
            <p:nvSpPr>
              <p:cNvPr id="89" name="任意多边形 88"/>
              <p:cNvSpPr/>
              <p:nvPr/>
            </p:nvSpPr>
            <p:spPr>
              <a:xfrm>
                <a:off x="3995803" y="3544866"/>
                <a:ext cx="739035" cy="0"/>
              </a:xfrm>
              <a:custGeom>
                <a:avLst/>
                <a:gdLst>
                  <a:gd name="connsiteX0" fmla="*/ 0 w 739035"/>
                  <a:gd name="connsiteY0" fmla="*/ 0 h 0"/>
                  <a:gd name="connsiteX1" fmla="*/ 739035 w 739035"/>
                  <a:gd name="connsiteY1" fmla="*/ 0 h 0"/>
                </a:gdLst>
                <a:ahLst/>
                <a:cxnLst>
                  <a:cxn ang="0">
                    <a:pos x="connsiteX0" y="connsiteY0"/>
                  </a:cxn>
                  <a:cxn ang="0">
                    <a:pos x="connsiteX1" y="connsiteY1"/>
                  </a:cxn>
                </a:cxnLst>
                <a:rect l="l" t="t" r="r" b="b"/>
                <a:pathLst>
                  <a:path w="739035">
                    <a:moveTo>
                      <a:pt x="0" y="0"/>
                    </a:moveTo>
                    <a:lnTo>
                      <a:pt x="739035" y="0"/>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Arial" panose="020B0604020202090204"/>
                  <a:ea typeface="微软雅黑" charset="-122"/>
                  <a:cs typeface="+mn-cs"/>
                </a:endParaRPr>
              </a:p>
            </p:txBody>
          </p:sp>
          <p:sp>
            <p:nvSpPr>
              <p:cNvPr id="90" name="任意多边形 89"/>
              <p:cNvSpPr/>
              <p:nvPr/>
            </p:nvSpPr>
            <p:spPr>
              <a:xfrm>
                <a:off x="3594970" y="2943616"/>
                <a:ext cx="413359" cy="588724"/>
              </a:xfrm>
              <a:custGeom>
                <a:avLst/>
                <a:gdLst>
                  <a:gd name="connsiteX0" fmla="*/ 413359 w 413359"/>
                  <a:gd name="connsiteY0" fmla="*/ 588724 h 588724"/>
                  <a:gd name="connsiteX1" fmla="*/ 0 w 413359"/>
                  <a:gd name="connsiteY1" fmla="*/ 0 h 588724"/>
                </a:gdLst>
                <a:ahLst/>
                <a:cxnLst>
                  <a:cxn ang="0">
                    <a:pos x="connsiteX0" y="connsiteY0"/>
                  </a:cxn>
                  <a:cxn ang="0">
                    <a:pos x="connsiteX1" y="connsiteY1"/>
                  </a:cxn>
                </a:cxnLst>
                <a:rect l="l" t="t" r="r" b="b"/>
                <a:pathLst>
                  <a:path w="413359" h="588724">
                    <a:moveTo>
                      <a:pt x="413359" y="588724"/>
                    </a:moveTo>
                    <a:lnTo>
                      <a:pt x="0" y="0"/>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Arial" panose="020B0604020202090204"/>
                  <a:ea typeface="微软雅黑" charset="-122"/>
                  <a:cs typeface="+mn-cs"/>
                </a:endParaRPr>
              </a:p>
            </p:txBody>
          </p:sp>
          <p:sp>
            <p:nvSpPr>
              <p:cNvPr id="91" name="任意多边形 90"/>
              <p:cNvSpPr/>
              <p:nvPr/>
            </p:nvSpPr>
            <p:spPr>
              <a:xfrm>
                <a:off x="3269293" y="3557392"/>
                <a:ext cx="726510" cy="0"/>
              </a:xfrm>
              <a:custGeom>
                <a:avLst/>
                <a:gdLst>
                  <a:gd name="connsiteX0" fmla="*/ 726510 w 726510"/>
                  <a:gd name="connsiteY0" fmla="*/ 0 h 0"/>
                  <a:gd name="connsiteX1" fmla="*/ 0 w 726510"/>
                  <a:gd name="connsiteY1" fmla="*/ 0 h 0"/>
                </a:gdLst>
                <a:ahLst/>
                <a:cxnLst>
                  <a:cxn ang="0">
                    <a:pos x="connsiteX0" y="connsiteY0"/>
                  </a:cxn>
                  <a:cxn ang="0">
                    <a:pos x="connsiteX1" y="connsiteY1"/>
                  </a:cxn>
                </a:cxnLst>
                <a:rect l="l" t="t" r="r" b="b"/>
                <a:pathLst>
                  <a:path w="726510">
                    <a:moveTo>
                      <a:pt x="726510" y="0"/>
                    </a:moveTo>
                    <a:lnTo>
                      <a:pt x="0" y="0"/>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Arial" panose="020B0604020202090204"/>
                  <a:ea typeface="微软雅黑" charset="-122"/>
                  <a:cs typeface="+mn-cs"/>
                </a:endParaRPr>
              </a:p>
            </p:txBody>
          </p:sp>
          <p:sp>
            <p:nvSpPr>
              <p:cNvPr id="92" name="任意多边形 91"/>
              <p:cNvSpPr/>
              <p:nvPr/>
            </p:nvSpPr>
            <p:spPr>
              <a:xfrm>
                <a:off x="3582444" y="3569918"/>
                <a:ext cx="425885" cy="576197"/>
              </a:xfrm>
              <a:custGeom>
                <a:avLst/>
                <a:gdLst>
                  <a:gd name="connsiteX0" fmla="*/ 425885 w 425885"/>
                  <a:gd name="connsiteY0" fmla="*/ 0 h 576197"/>
                  <a:gd name="connsiteX1" fmla="*/ 0 w 425885"/>
                  <a:gd name="connsiteY1" fmla="*/ 576197 h 576197"/>
                </a:gdLst>
                <a:ahLst/>
                <a:cxnLst>
                  <a:cxn ang="0">
                    <a:pos x="connsiteX0" y="connsiteY0"/>
                  </a:cxn>
                  <a:cxn ang="0">
                    <a:pos x="connsiteX1" y="connsiteY1"/>
                  </a:cxn>
                </a:cxnLst>
                <a:rect l="l" t="t" r="r" b="b"/>
                <a:pathLst>
                  <a:path w="425885" h="576197">
                    <a:moveTo>
                      <a:pt x="425885" y="0"/>
                    </a:moveTo>
                    <a:lnTo>
                      <a:pt x="0" y="576197"/>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Arial" panose="020B0604020202090204"/>
                  <a:ea typeface="微软雅黑" charset="-122"/>
                  <a:cs typeface="+mn-cs"/>
                </a:endParaRPr>
              </a:p>
            </p:txBody>
          </p:sp>
          <p:sp>
            <p:nvSpPr>
              <p:cNvPr id="93" name="任意多边形 92"/>
              <p:cNvSpPr/>
              <p:nvPr/>
            </p:nvSpPr>
            <p:spPr>
              <a:xfrm>
                <a:off x="4020855" y="3569918"/>
                <a:ext cx="388307" cy="576197"/>
              </a:xfrm>
              <a:custGeom>
                <a:avLst/>
                <a:gdLst>
                  <a:gd name="connsiteX0" fmla="*/ 0 w 388307"/>
                  <a:gd name="connsiteY0" fmla="*/ 0 h 576197"/>
                  <a:gd name="connsiteX1" fmla="*/ 388307 w 388307"/>
                  <a:gd name="connsiteY1" fmla="*/ 576197 h 576197"/>
                </a:gdLst>
                <a:ahLst/>
                <a:cxnLst>
                  <a:cxn ang="0">
                    <a:pos x="connsiteX0" y="connsiteY0"/>
                  </a:cxn>
                  <a:cxn ang="0">
                    <a:pos x="connsiteX1" y="connsiteY1"/>
                  </a:cxn>
                </a:cxnLst>
                <a:rect l="l" t="t" r="r" b="b"/>
                <a:pathLst>
                  <a:path w="388307" h="576197">
                    <a:moveTo>
                      <a:pt x="0" y="0"/>
                    </a:moveTo>
                    <a:lnTo>
                      <a:pt x="388307" y="576197"/>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Arial" panose="020B0604020202090204"/>
                  <a:ea typeface="微软雅黑" charset="-122"/>
                  <a:cs typeface="+mn-cs"/>
                </a:endParaRPr>
              </a:p>
            </p:txBody>
          </p:sp>
        </p:grpSp>
      </p:grpSp>
      <p:grpSp>
        <p:nvGrpSpPr>
          <p:cNvPr id="97" name="组合 96"/>
          <p:cNvGrpSpPr/>
          <p:nvPr/>
        </p:nvGrpSpPr>
        <p:grpSpPr>
          <a:xfrm>
            <a:off x="5647150" y="3649037"/>
            <a:ext cx="1306025" cy="1326200"/>
            <a:chOff x="3254772" y="2872916"/>
            <a:chExt cx="936104" cy="936104"/>
          </a:xfrm>
          <a:solidFill>
            <a:srgbClr val="444455"/>
          </a:solidFill>
        </p:grpSpPr>
        <p:sp>
          <p:nvSpPr>
            <p:cNvPr id="98" name="椭圆 97"/>
            <p:cNvSpPr/>
            <p:nvPr/>
          </p:nvSpPr>
          <p:spPr>
            <a:xfrm>
              <a:off x="3254772" y="2872916"/>
              <a:ext cx="936104" cy="9361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Arial" panose="020B0604020202090204"/>
                <a:ea typeface="微软雅黑" charset="-122"/>
                <a:cs typeface="+mn-cs"/>
              </a:endParaRPr>
            </a:p>
          </p:txBody>
        </p:sp>
        <p:sp>
          <p:nvSpPr>
            <p:cNvPr id="99" name="矩形 98"/>
            <p:cNvSpPr/>
            <p:nvPr/>
          </p:nvSpPr>
          <p:spPr>
            <a:xfrm>
              <a:off x="3417258" y="3171429"/>
              <a:ext cx="691360" cy="36843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微软雅黑" charset="-122"/>
                  <a:ea typeface="微软雅黑" charset="-122"/>
                  <a:cs typeface="+mn-cs"/>
                </a:rPr>
                <a:t>VCF </a:t>
              </a:r>
              <a:endParaRPr kumimoji="0" lang="en-US" altLang="zh-CN" sz="2800" b="0" i="0" u="none" strike="noStrike" kern="1200" cap="none" spc="0" normalizeH="0" baseline="0" noProof="0" dirty="0">
                <a:ln>
                  <a:noFill/>
                </a:ln>
                <a:solidFill>
                  <a:prstClr val="white"/>
                </a:solidFill>
                <a:effectLst/>
                <a:uLnTx/>
                <a:uFillTx/>
                <a:latin typeface="微软雅黑" charset="-122"/>
                <a:ea typeface="微软雅黑" charset="-122"/>
                <a:cs typeface="+mn-cs"/>
              </a:endParaRPr>
            </a:p>
          </p:txBody>
        </p:sp>
      </p:grpSp>
      <p:sp>
        <p:nvSpPr>
          <p:cNvPr id="101" name="TextBox 100"/>
          <p:cNvSpPr txBox="1"/>
          <p:nvPr/>
        </p:nvSpPr>
        <p:spPr>
          <a:xfrm>
            <a:off x="7447598" y="2632075"/>
            <a:ext cx="3431540" cy="82994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lumMod val="85000"/>
                    <a:lumOff val="15000"/>
                  </a:prstClr>
                </a:solidFill>
                <a:effectLst/>
                <a:uLnTx/>
                <a:uFillTx/>
                <a:latin typeface="Times New Roman Regular" panose="02020503050405090304" charset="0"/>
                <a:ea typeface="微软雅黑" charset="-122"/>
                <a:cs typeface="Times New Roman Regular" panose="02020503050405090304" charset="0"/>
              </a:rPr>
              <a:t>Adaptive Evolution &amp; </a:t>
            </a:r>
            <a:endParaRPr kumimoji="0" lang="en-US" altLang="zh-CN" sz="2400" b="0" i="0" u="none" strike="noStrike" kern="1200" cap="none" spc="0" normalizeH="0" baseline="0" noProof="0" dirty="0">
              <a:ln>
                <a:noFill/>
              </a:ln>
              <a:solidFill>
                <a:prstClr val="black">
                  <a:lumMod val="85000"/>
                  <a:lumOff val="15000"/>
                </a:prstClr>
              </a:solidFill>
              <a:effectLst/>
              <a:uLnTx/>
              <a:uFillTx/>
              <a:latin typeface="Times New Roman Regular" panose="02020503050405090304" charset="0"/>
              <a:ea typeface="微软雅黑" charset="-122"/>
              <a:cs typeface="Times New Roman Regular" panose="02020503050405090304" charset="0"/>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lumMod val="85000"/>
                    <a:lumOff val="15000"/>
                  </a:prstClr>
                </a:solidFill>
                <a:effectLst/>
                <a:uLnTx/>
                <a:uFillTx/>
                <a:latin typeface="Times New Roman Regular" panose="02020503050405090304" charset="0"/>
                <a:ea typeface="微软雅黑" charset="-122"/>
                <a:cs typeface="Times New Roman Regular" panose="02020503050405090304" charset="0"/>
              </a:rPr>
              <a:t>Selection Signal Detection</a:t>
            </a:r>
            <a:endParaRPr kumimoji="0" lang="en-US" altLang="zh-CN" sz="2400" b="0" i="0" u="none" strike="noStrike" kern="1200" cap="none" spc="0" normalizeH="0" baseline="0" noProof="0" dirty="0">
              <a:ln>
                <a:noFill/>
              </a:ln>
              <a:solidFill>
                <a:prstClr val="black">
                  <a:lumMod val="85000"/>
                  <a:lumOff val="15000"/>
                </a:prstClr>
              </a:solidFill>
              <a:effectLst/>
              <a:uLnTx/>
              <a:uFillTx/>
              <a:latin typeface="Times New Roman Regular" panose="02020503050405090304" charset="0"/>
              <a:ea typeface="微软雅黑" charset="-122"/>
              <a:cs typeface="Times New Roman Regular" panose="02020503050405090304" charset="0"/>
            </a:endParaRPr>
          </a:p>
        </p:txBody>
      </p:sp>
      <p:sp>
        <p:nvSpPr>
          <p:cNvPr id="104" name="TextBox 103"/>
          <p:cNvSpPr txBox="1"/>
          <p:nvPr/>
        </p:nvSpPr>
        <p:spPr>
          <a:xfrm>
            <a:off x="2085340" y="5247005"/>
            <a:ext cx="3655695" cy="833755"/>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lumMod val="85000"/>
                    <a:lumOff val="15000"/>
                  </a:prstClr>
                </a:solidFill>
                <a:effectLst/>
                <a:uLnTx/>
                <a:uFillTx/>
                <a:latin typeface="Times New Roman Regular" panose="02020503050405090304" charset="0"/>
                <a:ea typeface="微软雅黑" charset="-122"/>
                <a:cs typeface="Times New Roman Regular" panose="02020503050405090304" charset="0"/>
              </a:rPr>
              <a:t>Population History &amp; Demographic Modeling</a:t>
            </a:r>
            <a:endParaRPr kumimoji="0" lang="en-US" altLang="zh-CN" sz="2400" b="0" i="0" u="none" strike="noStrike" kern="1200" cap="none" spc="0" normalizeH="0" baseline="0" noProof="0" dirty="0">
              <a:ln>
                <a:noFill/>
              </a:ln>
              <a:solidFill>
                <a:prstClr val="black">
                  <a:lumMod val="85000"/>
                  <a:lumOff val="15000"/>
                </a:prstClr>
              </a:solidFill>
              <a:effectLst/>
              <a:uLnTx/>
              <a:uFillTx/>
              <a:latin typeface="Times New Roman Regular" panose="02020503050405090304" charset="0"/>
              <a:ea typeface="微软雅黑" charset="-122"/>
              <a:cs typeface="Times New Roman Regular" panose="02020503050405090304" charset="0"/>
            </a:endParaRPr>
          </a:p>
        </p:txBody>
      </p:sp>
      <p:sp>
        <p:nvSpPr>
          <p:cNvPr id="33" name="矩形 46"/>
          <p:cNvSpPr>
            <a:spLocks noChangeArrowheads="1"/>
          </p:cNvSpPr>
          <p:nvPr/>
        </p:nvSpPr>
        <p:spPr bwMode="auto">
          <a:xfrm>
            <a:off x="568243" y="215534"/>
            <a:ext cx="63182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90204" pitchFamily="34" charset="0"/>
              <a:buChar char="•"/>
              <a:defRPr sz="3200">
                <a:solidFill>
                  <a:schemeClr val="tx1"/>
                </a:solidFill>
                <a:latin typeface="微软雅黑" charset="-122"/>
                <a:ea typeface="微软雅黑" charset="-122"/>
                <a:sym typeface="Calibri" panose="020F05020202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charset="-122"/>
                <a:ea typeface="微软雅黑" charset="-122"/>
                <a:sym typeface="Calibri" panose="020F05020202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charset="-122"/>
                <a:ea typeface="微软雅黑" charset="-122"/>
                <a:sym typeface="Calibri" panose="020F05020202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r>
              <a:rPr kumimoji="0" lang="en-US" altLang="zh-CN" sz="3200" b="1" i="0" u="none" strike="noStrike" kern="1200" cap="none" spc="0" normalizeH="0" baseline="0" noProof="0" dirty="0">
                <a:ln>
                  <a:noFill/>
                </a:ln>
                <a:solidFill>
                  <a:schemeClr val="accent1"/>
                </a:solidFill>
                <a:effectLst/>
                <a:uLnTx/>
                <a:uFillTx/>
                <a:latin typeface="Arial" panose="020B0604020202090204" pitchFamily="34" charset="0"/>
                <a:ea typeface="微软雅黑" charset="-122"/>
                <a:cs typeface="+mn-cs"/>
                <a:sym typeface="Calibri" panose="020F0502020204030204" pitchFamily="34" charset="0"/>
              </a:rPr>
              <a:t>VCF Files as Foundational Data</a:t>
            </a:r>
            <a:endParaRPr kumimoji="0" lang="en-US" altLang="zh-CN" sz="3200" b="1" i="0" u="none" strike="noStrike" kern="1200" cap="none" spc="0" normalizeH="0" baseline="0" noProof="0" dirty="0">
              <a:ln>
                <a:noFill/>
              </a:ln>
              <a:solidFill>
                <a:schemeClr val="accent1"/>
              </a:solidFill>
              <a:effectLst/>
              <a:uLnTx/>
              <a:uFillTx/>
              <a:ea typeface="微软雅黑" charset="-122"/>
              <a:cs typeface="+mn-cs"/>
              <a:sym typeface="Calibri" panose="020F0502020204030204" pitchFamily="34" charset="0"/>
            </a:endParaRPr>
          </a:p>
        </p:txBody>
      </p:sp>
      <p:sp>
        <p:nvSpPr>
          <p:cNvPr id="34"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90204" pitchFamily="34" charset="0"/>
              <a:buChar char="•"/>
              <a:defRPr sz="3200">
                <a:solidFill>
                  <a:schemeClr val="tx1"/>
                </a:solidFill>
                <a:latin typeface="微软雅黑" charset="-122"/>
                <a:ea typeface="微软雅黑" charset="-122"/>
                <a:sym typeface="Calibri" panose="020F05020202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charset="-122"/>
                <a:ea typeface="微软雅黑" charset="-122"/>
                <a:sym typeface="Calibri" panose="020F05020202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charset="-122"/>
                <a:ea typeface="微软雅黑" charset="-122"/>
                <a:sym typeface="Calibri" panose="020F05020202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9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charset="-122"/>
              <a:ea typeface="微软雅黑" charset="-122"/>
              <a:cs typeface="+mn-cs"/>
              <a:sym typeface="微软雅黑" charset="-122"/>
            </a:endParaRPr>
          </a:p>
        </p:txBody>
      </p:sp>
      <p:sp>
        <p:nvSpPr>
          <p:cNvPr id="3" name="TextBox 100"/>
          <p:cNvSpPr txBox="1"/>
          <p:nvPr/>
        </p:nvSpPr>
        <p:spPr>
          <a:xfrm>
            <a:off x="7447916" y="5247005"/>
            <a:ext cx="2916555" cy="460375"/>
          </a:xfrm>
          <a:prstGeom prst="rect">
            <a:avLst/>
          </a:prstGeom>
          <a:noFill/>
        </p:spPr>
        <p:txBody>
          <a:bodyPr wrap="none" rtlCol="0">
            <a:spAutoFit/>
          </a:bodyPr>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lumMod val="85000"/>
                    <a:lumOff val="15000"/>
                  </a:prstClr>
                </a:solidFill>
                <a:effectLst/>
                <a:uLnTx/>
                <a:uFillTx/>
                <a:latin typeface="Times New Roman Regular" panose="02020503050405090304" charset="0"/>
                <a:ea typeface="微软雅黑" charset="-122"/>
                <a:cs typeface="Times New Roman Regular" panose="02020503050405090304" charset="0"/>
              </a:rPr>
              <a:t>Evolutionary Analysis</a:t>
            </a:r>
            <a:endParaRPr kumimoji="0" lang="en-US" altLang="zh-CN" sz="2400" b="0" i="0" u="none" strike="noStrike" kern="1200" cap="none" spc="0" normalizeH="0" baseline="0" noProof="0" dirty="0">
              <a:ln>
                <a:noFill/>
              </a:ln>
              <a:solidFill>
                <a:prstClr val="black">
                  <a:lumMod val="85000"/>
                  <a:lumOff val="15000"/>
                </a:prstClr>
              </a:solidFill>
              <a:effectLst/>
              <a:uLnTx/>
              <a:uFillTx/>
              <a:latin typeface="Times New Roman Regular" panose="02020503050405090304" charset="0"/>
              <a:ea typeface="微软雅黑" charset="-122"/>
              <a:cs typeface="Times New Roman Regular" panose="02020503050405090304" charset="0"/>
            </a:endParaRPr>
          </a:p>
        </p:txBody>
      </p:sp>
      <p:sp>
        <p:nvSpPr>
          <p:cNvPr id="4" name="TextBox 100"/>
          <p:cNvSpPr txBox="1"/>
          <p:nvPr/>
        </p:nvSpPr>
        <p:spPr>
          <a:xfrm>
            <a:off x="7803516" y="3950335"/>
            <a:ext cx="3110865" cy="82994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lumMod val="85000"/>
                    <a:lumOff val="15000"/>
                  </a:prstClr>
                </a:solidFill>
                <a:effectLst/>
                <a:uLnTx/>
                <a:uFillTx/>
                <a:latin typeface="Times New Roman Regular" panose="02020503050405090304" charset="0"/>
                <a:ea typeface="微软雅黑" charset="-122"/>
                <a:cs typeface="Times New Roman Regular" panose="02020503050405090304" charset="0"/>
              </a:rPr>
              <a:t>Functional Genomics &amp;</a:t>
            </a:r>
            <a:endParaRPr kumimoji="0" lang="en-US" altLang="zh-CN" sz="2400" b="0" i="0" u="none" strike="noStrike" kern="1200" cap="none" spc="0" normalizeH="0" baseline="0" noProof="0" dirty="0">
              <a:ln>
                <a:noFill/>
              </a:ln>
              <a:solidFill>
                <a:prstClr val="black">
                  <a:lumMod val="85000"/>
                  <a:lumOff val="15000"/>
                </a:prstClr>
              </a:solidFill>
              <a:effectLst/>
              <a:uLnTx/>
              <a:uFillTx/>
              <a:latin typeface="Times New Roman Regular" panose="02020503050405090304" charset="0"/>
              <a:ea typeface="微软雅黑" charset="-122"/>
              <a:cs typeface="Times New Roman Regular" panose="02020503050405090304" charset="0"/>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lumMod val="85000"/>
                    <a:lumOff val="15000"/>
                  </a:prstClr>
                </a:solidFill>
                <a:effectLst/>
                <a:uLnTx/>
                <a:uFillTx/>
                <a:latin typeface="Times New Roman Regular" panose="02020503050405090304" charset="0"/>
                <a:ea typeface="微软雅黑" charset="-122"/>
                <a:cs typeface="Times New Roman Regular" panose="02020503050405090304" charset="0"/>
              </a:rPr>
              <a:t> Gene Annotation</a:t>
            </a:r>
            <a:endParaRPr kumimoji="0" lang="en-US" altLang="zh-CN" sz="2400" b="0" i="0" u="none" strike="noStrike" kern="1200" cap="none" spc="0" normalizeH="0" baseline="0" noProof="0" dirty="0">
              <a:ln>
                <a:noFill/>
              </a:ln>
              <a:solidFill>
                <a:prstClr val="black">
                  <a:lumMod val="85000"/>
                  <a:lumOff val="15000"/>
                </a:prstClr>
              </a:solidFill>
              <a:effectLst/>
              <a:uLnTx/>
              <a:uFillTx/>
              <a:latin typeface="Times New Roman Regular" panose="02020503050405090304" charset="0"/>
              <a:ea typeface="微软雅黑" charset="-122"/>
              <a:cs typeface="Times New Roman Regular" panose="02020503050405090304" charset="0"/>
            </a:endParaRPr>
          </a:p>
        </p:txBody>
      </p:sp>
      <p:sp>
        <p:nvSpPr>
          <p:cNvPr id="5" name="TextBox 100"/>
          <p:cNvSpPr txBox="1"/>
          <p:nvPr/>
        </p:nvSpPr>
        <p:spPr>
          <a:xfrm>
            <a:off x="2085023" y="2632075"/>
            <a:ext cx="3788410" cy="4603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C00000"/>
                </a:solidFill>
                <a:effectLst/>
                <a:uLnTx/>
                <a:uFillTx/>
                <a:latin typeface="Times New Roman Regular" panose="02020503050405090304" charset="0"/>
                <a:ea typeface="微软雅黑" charset="-122"/>
                <a:cs typeface="Times New Roman Regular" panose="02020503050405090304" charset="0"/>
              </a:rPr>
              <a:t>Population Genetics Analysis</a:t>
            </a:r>
            <a:endParaRPr kumimoji="0" lang="en-US" altLang="zh-CN" sz="2400" b="0" i="0" u="none" strike="noStrike" kern="1200" cap="none" spc="0" normalizeH="0" baseline="0" noProof="0" dirty="0">
              <a:ln>
                <a:noFill/>
              </a:ln>
              <a:solidFill>
                <a:srgbClr val="C00000"/>
              </a:solidFill>
              <a:effectLst/>
              <a:uLnTx/>
              <a:uFillTx/>
              <a:latin typeface="Times New Roman Regular" panose="02020503050405090304" charset="0"/>
              <a:ea typeface="微软雅黑" charset="-122"/>
              <a:cs typeface="Times New Roman Regular" panose="02020503050405090304" charset="0"/>
            </a:endParaRPr>
          </a:p>
        </p:txBody>
      </p:sp>
      <p:sp>
        <p:nvSpPr>
          <p:cNvPr id="6" name="TextBox 100"/>
          <p:cNvSpPr txBox="1"/>
          <p:nvPr/>
        </p:nvSpPr>
        <p:spPr>
          <a:xfrm>
            <a:off x="836930" y="3950335"/>
            <a:ext cx="4249420" cy="774065"/>
          </a:xfrm>
          <a:prstGeom prst="rect">
            <a:avLst/>
          </a:prstGeom>
          <a:noFill/>
        </p:spPr>
        <p:txBody>
          <a:bodyPr wrap="none" rtlCol="0">
            <a:noAutofit/>
          </a:bodyPr>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lumMod val="85000"/>
                    <a:lumOff val="15000"/>
                  </a:prstClr>
                </a:solidFill>
                <a:effectLst/>
                <a:uLnTx/>
                <a:uFillTx/>
                <a:latin typeface="Times New Roman Regular" panose="02020503050405090304" charset="0"/>
                <a:ea typeface="微软雅黑" charset="-122"/>
                <a:cs typeface="Times New Roman Regular" panose="02020503050405090304" charset="0"/>
              </a:rPr>
              <a:t>Genome‑Wide Association Study</a:t>
            </a:r>
            <a:endParaRPr kumimoji="0" lang="en-US" altLang="zh-CN" sz="2400" b="0" i="0" u="none" strike="noStrike" kern="1200" cap="none" spc="0" normalizeH="0" baseline="0" noProof="0" dirty="0">
              <a:ln>
                <a:noFill/>
              </a:ln>
              <a:solidFill>
                <a:prstClr val="black">
                  <a:lumMod val="85000"/>
                  <a:lumOff val="15000"/>
                </a:prstClr>
              </a:solidFill>
              <a:effectLst/>
              <a:uLnTx/>
              <a:uFillTx/>
              <a:latin typeface="Times New Roman Regular" panose="02020503050405090304" charset="0"/>
              <a:ea typeface="微软雅黑" charset="-122"/>
              <a:cs typeface="Times New Roman Regular" panose="02020503050405090304" charset="0"/>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lumMod val="85000"/>
                    <a:lumOff val="15000"/>
                  </a:prstClr>
                </a:solidFill>
                <a:effectLst/>
                <a:uLnTx/>
                <a:uFillTx/>
                <a:latin typeface="Times New Roman Regular" panose="02020503050405090304" charset="0"/>
                <a:ea typeface="微软雅黑" charset="-122"/>
                <a:cs typeface="Times New Roman Regular" panose="02020503050405090304" charset="0"/>
              </a:rPr>
              <a:t> (GWAS)</a:t>
            </a:r>
            <a:endParaRPr kumimoji="0" lang="en-US" altLang="zh-CN" sz="2400" b="0" i="0" u="none" strike="noStrike" kern="1200" cap="none" spc="0" normalizeH="0" baseline="0" noProof="0" dirty="0">
              <a:ln>
                <a:noFill/>
              </a:ln>
              <a:solidFill>
                <a:prstClr val="black">
                  <a:lumMod val="85000"/>
                  <a:lumOff val="15000"/>
                </a:prstClr>
              </a:solidFill>
              <a:effectLst/>
              <a:uLnTx/>
              <a:uFillTx/>
              <a:latin typeface="Times New Roman Regular" panose="02020503050405090304" charset="0"/>
              <a:ea typeface="微软雅黑" charset="-122"/>
              <a:cs typeface="Times New Roman Regular" panose="02020503050405090304" charset="0"/>
            </a:endParaRPr>
          </a:p>
        </p:txBody>
      </p:sp>
      <p:sp>
        <p:nvSpPr>
          <p:cNvPr id="7" name="文本框 6"/>
          <p:cNvSpPr txBox="1"/>
          <p:nvPr/>
        </p:nvSpPr>
        <p:spPr>
          <a:xfrm>
            <a:off x="1210945" y="1204595"/>
            <a:ext cx="10017760" cy="1007110"/>
          </a:xfrm>
          <a:prstGeom prst="rect">
            <a:avLst/>
          </a:prstGeom>
        </p:spPr>
        <p:txBody>
          <a:bodyPr>
            <a:noAutofit/>
          </a:bodyPr>
          <a:p>
            <a:pPr marL="0" indent="0">
              <a:lnSpc>
                <a:spcPct val="110000"/>
              </a:lnSpc>
            </a:pPr>
            <a:r>
              <a:rPr lang="en-US" altLang="zh-CN" sz="2400" b="0" i="0">
                <a:solidFill>
                  <a:srgbClr val="0F1115"/>
                </a:solidFill>
                <a:latin typeface="Times New Roman Regular" panose="02020503050405090304" charset="0"/>
                <a:ea typeface="Songti SC Regular" panose="02010800040101010101" charset="-122"/>
                <a:cs typeface="Times New Roman Regular" panose="02020503050405090304" charset="0"/>
              </a:rPr>
              <a:t>The output files from variant calling, primarily in VCF format, serve as the essential starting point for nearly all subsequent analyses in:</a:t>
            </a:r>
            <a:endParaRPr lang="en-US" altLang="zh-CN" sz="2400" b="0" i="0">
              <a:solidFill>
                <a:srgbClr val="0F1115"/>
              </a:solidFill>
              <a:latin typeface="Times New Roman Regular" panose="02020503050405090304" charset="0"/>
              <a:ea typeface="Songti SC Regular" panose="02010800040101010101" charset="-122"/>
              <a:cs typeface="Times New Roman Regular" panose="02020503050405090304"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矩形 4"/>
          <p:cNvSpPr/>
          <p:nvPr/>
        </p:nvSpPr>
        <p:spPr>
          <a:xfrm>
            <a:off x="0" y="2255520"/>
            <a:ext cx="12192000" cy="2392680"/>
          </a:xfrm>
          <a:prstGeom prst="rect">
            <a:avLst/>
          </a:prstGeom>
          <a:solidFill>
            <a:srgbClr val="0B4189"/>
          </a:solidFill>
          <a:ln w="12700">
            <a:noFill/>
          </a:ln>
        </p:spPr>
        <p:txBody>
          <a:bodyPr anchor="ctr" anchorCtr="0"/>
          <a:p>
            <a:pPr algn="ctr"/>
            <a:endParaRPr lang="zh-CN" altLang="en-US" dirty="0">
              <a:solidFill>
                <a:srgbClr val="FFFFFF"/>
              </a:solidFill>
              <a:latin typeface="Arial" panose="020B0604020202090204"/>
              <a:ea typeface="微软雅黑" charset="-122"/>
              <a:sym typeface="苹方-简" panose="020B0400000000000000" charset="-122"/>
            </a:endParaRPr>
          </a:p>
        </p:txBody>
      </p:sp>
      <p:sp>
        <p:nvSpPr>
          <p:cNvPr id="22" name="矩形 21"/>
          <p:cNvSpPr/>
          <p:nvPr/>
        </p:nvSpPr>
        <p:spPr>
          <a:xfrm>
            <a:off x="5044203" y="4766492"/>
            <a:ext cx="1965325" cy="398780"/>
          </a:xfrm>
          <a:prstGeom prst="rect">
            <a:avLst/>
          </a:prstGeom>
        </p:spPr>
        <p:txBody>
          <a:bodyPr wrap="non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1" lang="zh-CN" altLang="en-US" sz="2000" b="1" i="0" u="none" strike="noStrike" kern="1200" cap="none" spc="0" normalizeH="0" baseline="0" noProof="0" dirty="0">
                <a:ln>
                  <a:noFill/>
                </a:ln>
                <a:solidFill>
                  <a:schemeClr val="accent1"/>
                </a:solidFill>
                <a:effectLst/>
                <a:uLnTx/>
                <a:uFillTx/>
                <a:latin typeface="宋体" pitchFamily="2" charset="-122"/>
                <a:ea typeface="宋体" pitchFamily="2" charset="-122"/>
                <a:cs typeface="微软雅黑" charset="-122"/>
              </a:rPr>
              <a:t>汇报人：张善硕</a:t>
            </a:r>
            <a:endParaRPr kumimoji="1" lang="zh-CN" altLang="en-US" sz="2000" b="1" i="0" u="none" strike="noStrike" kern="1200" cap="none" spc="0" normalizeH="0" baseline="0" noProof="0" dirty="0">
              <a:ln>
                <a:noFill/>
              </a:ln>
              <a:solidFill>
                <a:schemeClr val="accent1"/>
              </a:solidFill>
              <a:effectLst/>
              <a:uLnTx/>
              <a:uFillTx/>
              <a:latin typeface="宋体" pitchFamily="2" charset="-122"/>
              <a:ea typeface="宋体" pitchFamily="2" charset="-122"/>
              <a:cs typeface="微软雅黑" charset="-122"/>
            </a:endParaRPr>
          </a:p>
        </p:txBody>
      </p:sp>
      <p:sp>
        <p:nvSpPr>
          <p:cNvPr id="12" name="矩形 11"/>
          <p:cNvSpPr/>
          <p:nvPr/>
        </p:nvSpPr>
        <p:spPr>
          <a:xfrm>
            <a:off x="0" y="2235200"/>
            <a:ext cx="12192000" cy="2392680"/>
          </a:xfrm>
          <a:prstGeom prst="rect">
            <a:avLst/>
          </a:prstGeom>
        </p:spPr>
        <p:txBody>
          <a:bodyPr wrap="square" lIns="91440" tIns="45720" rIns="91440" bIns="45720">
            <a:noAutofit/>
          </a:bodyPr>
          <a:lstStyle/>
          <a:p>
            <a:pPr algn="ctr">
              <a:lnSpc>
                <a:spcPct val="120000"/>
              </a:lnSpc>
            </a:pPr>
            <a:r>
              <a:rPr lang="en-US" altLang="zh-CN" sz="6000" noProof="0" dirty="0">
                <a:ln>
                  <a:noFill/>
                </a:ln>
                <a:solidFill>
                  <a:schemeClr val="bg1"/>
                </a:solidFill>
                <a:effectLst/>
                <a:uLnTx/>
                <a:uFillTx/>
                <a:latin typeface="Times New Roman Regular" panose="02020503050405090304" charset="0"/>
                <a:ea typeface="黑体" charset="0"/>
                <a:cs typeface="Times New Roman Regular" panose="02020503050405090304" charset="0"/>
                <a:sym typeface="+mn-ea"/>
              </a:rPr>
              <a:t>Presentation Complete！</a:t>
            </a:r>
            <a:endParaRPr lang="en-US" altLang="zh-CN" sz="6000" noProof="0" dirty="0">
              <a:ln>
                <a:noFill/>
              </a:ln>
              <a:solidFill>
                <a:schemeClr val="bg1"/>
              </a:solidFill>
              <a:effectLst/>
              <a:uLnTx/>
              <a:uFillTx/>
              <a:latin typeface="Times New Roman Regular" panose="02020503050405090304" charset="0"/>
              <a:ea typeface="黑体" charset="0"/>
              <a:cs typeface="Times New Roman Regular" panose="02020503050405090304" charset="0"/>
              <a:sym typeface="+mn-ea"/>
            </a:endParaRPr>
          </a:p>
          <a:p>
            <a:pPr algn="ctr">
              <a:lnSpc>
                <a:spcPct val="120000"/>
              </a:lnSpc>
            </a:pPr>
            <a:r>
              <a:rPr lang="en-US" altLang="zh-CN" sz="6000" noProof="0" dirty="0">
                <a:ln>
                  <a:noFill/>
                </a:ln>
                <a:solidFill>
                  <a:schemeClr val="bg1"/>
                </a:solidFill>
                <a:effectLst/>
                <a:uLnTx/>
                <a:uFillTx/>
                <a:latin typeface="Times New Roman Regular" panose="02020503050405090304" charset="0"/>
                <a:ea typeface="黑体" charset="0"/>
                <a:cs typeface="Times New Roman Regular" panose="02020503050405090304" charset="0"/>
                <a:sym typeface="+mn-ea"/>
              </a:rPr>
              <a:t>Thank You for Your Attention!</a:t>
            </a:r>
            <a:endParaRPr kumimoji="0" lang="en-US" altLang="zh-CN" sz="6000" b="1" i="1" u="none" strike="noStrike" kern="1200" cap="none" spc="0" normalizeH="0" baseline="0" noProof="0" dirty="0">
              <a:ln>
                <a:noFill/>
              </a:ln>
              <a:solidFill>
                <a:schemeClr val="bg1"/>
              </a:solidFill>
              <a:effectLst/>
              <a:uLnTx/>
              <a:uFillTx/>
              <a:latin typeface="Times New Roman Regular" panose="02020503050405090304" charset="0"/>
              <a:ea typeface="黑体" charset="0"/>
              <a:cs typeface="Times New Roman Regular" panose="02020503050405090304" charset="0"/>
              <a:sym typeface="+mn-ea"/>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3728745" y="400104"/>
            <a:ext cx="4244291" cy="999462"/>
          </a:xfrm>
          <a:prstGeom prst="rect">
            <a:avLst/>
          </a:prstGeom>
        </p:spPr>
      </p:pic>
      <p:sp>
        <p:nvSpPr>
          <p:cNvPr id="5" name="矩形 4"/>
          <p:cNvSpPr/>
          <p:nvPr/>
        </p:nvSpPr>
        <p:spPr>
          <a:xfrm>
            <a:off x="5167711" y="5400222"/>
            <a:ext cx="1767840" cy="398780"/>
          </a:xfrm>
          <a:prstGeom prst="rect">
            <a:avLst/>
          </a:prstGeom>
        </p:spPr>
        <p:txBody>
          <a:bodyPr wrap="none" lIns="91440" tIns="45720" rIns="91440" bIns="45720">
            <a:spAutoFit/>
          </a:bodyPr>
          <a:p>
            <a:pPr marL="0" marR="0" lvl="0" indent="0" algn="l" defTabSz="457200" rtl="0" eaLnBrk="1" fontAlgn="auto" latinLnBrk="0" hangingPunct="1">
              <a:lnSpc>
                <a:spcPct val="100000"/>
              </a:lnSpc>
              <a:spcBef>
                <a:spcPts val="0"/>
              </a:spcBef>
              <a:spcAft>
                <a:spcPts val="0"/>
              </a:spcAft>
              <a:buClrTx/>
              <a:buSzTx/>
              <a:buFontTx/>
              <a:buNone/>
              <a:defRPr/>
            </a:pPr>
            <a:r>
              <a:rPr kumimoji="1" lang="zh-CN" altLang="en-US" sz="2000" b="1" i="0" u="none" strike="noStrike" kern="1200" cap="none" spc="0" normalizeH="0" baseline="0" noProof="0" dirty="0">
                <a:ln>
                  <a:noFill/>
                </a:ln>
                <a:solidFill>
                  <a:schemeClr val="accent1"/>
                </a:solidFill>
                <a:effectLst/>
                <a:uLnTx/>
                <a:uFillTx/>
                <a:latin typeface="宋体" pitchFamily="2" charset="-122"/>
                <a:ea typeface="宋体" pitchFamily="2" charset="-122"/>
                <a:cs typeface="微软雅黑" charset="-122"/>
              </a:rPr>
              <a:t>课题组</a:t>
            </a:r>
            <a:r>
              <a:rPr kumimoji="1" lang="en-US" altLang="zh-CN" sz="1865" b="1" i="0" u="none" strike="noStrike" kern="1200" cap="none" spc="0" normalizeH="0" baseline="0" noProof="0" dirty="0">
                <a:ln>
                  <a:noFill/>
                </a:ln>
                <a:solidFill>
                  <a:schemeClr val="accent1"/>
                </a:solidFill>
                <a:effectLst/>
                <a:uLnTx/>
                <a:uFillTx/>
                <a:latin typeface="宋体" pitchFamily="2" charset="-122"/>
                <a:ea typeface="宋体" pitchFamily="2" charset="-122"/>
                <a:cs typeface="宋体" pitchFamily="2" charset="-122"/>
              </a:rPr>
              <a:t>：LMSE</a:t>
            </a:r>
            <a:endParaRPr kumimoji="1" lang="en-US" altLang="zh-CN" sz="1865" b="1" i="0" u="none" strike="noStrike" kern="1200" cap="none" spc="0" normalizeH="0" baseline="0" noProof="0" dirty="0">
              <a:ln>
                <a:noFill/>
              </a:ln>
              <a:solidFill>
                <a:schemeClr val="accent1"/>
              </a:solidFill>
              <a:effectLst/>
              <a:uLnTx/>
              <a:uFillTx/>
              <a:latin typeface="宋体" pitchFamily="2" charset="-122"/>
              <a:ea typeface="宋体" pitchFamily="2" charset="-122"/>
              <a:cs typeface="宋体" pitchFamily="2" charset="-122"/>
            </a:endParaRPr>
          </a:p>
        </p:txBody>
      </p:sp>
      <p:sp>
        <p:nvSpPr>
          <p:cNvPr id="2" name="矩形 1"/>
          <p:cNvSpPr/>
          <p:nvPr/>
        </p:nvSpPr>
        <p:spPr>
          <a:xfrm>
            <a:off x="5457271" y="6013632"/>
            <a:ext cx="1172210" cy="398780"/>
          </a:xfrm>
          <a:prstGeom prst="rect">
            <a:avLst/>
          </a:prstGeom>
        </p:spPr>
        <p:txBody>
          <a:bodyPr wrap="none" lIns="91440" tIns="45720" rIns="91440" bIns="45720">
            <a:spAutoFit/>
          </a:bodyPr>
          <a:p>
            <a:pPr marL="0" marR="0" lvl="0" indent="0" algn="l" defTabSz="457200" rtl="0" eaLnBrk="1" fontAlgn="auto" latinLnBrk="0" hangingPunct="1">
              <a:lnSpc>
                <a:spcPct val="100000"/>
              </a:lnSpc>
              <a:spcBef>
                <a:spcPts val="0"/>
              </a:spcBef>
              <a:spcAft>
                <a:spcPts val="0"/>
              </a:spcAft>
              <a:buClrTx/>
              <a:buSzTx/>
              <a:buFontTx/>
              <a:buNone/>
              <a:defRPr/>
            </a:pPr>
            <a:r>
              <a:rPr kumimoji="1" lang="zh-CN" altLang="en-US" sz="2000" b="1" i="0" u="none" strike="noStrike" kern="1200" cap="none" spc="0" normalizeH="0" baseline="0" noProof="0" dirty="0">
                <a:ln>
                  <a:noFill/>
                </a:ln>
                <a:solidFill>
                  <a:schemeClr val="accent1"/>
                </a:solidFill>
                <a:effectLst/>
                <a:uLnTx/>
                <a:uFillTx/>
                <a:latin typeface="宋体" pitchFamily="2" charset="-122"/>
                <a:ea typeface="宋体" pitchFamily="2" charset="-122"/>
                <a:cs typeface="微软雅黑" charset="-122"/>
              </a:rPr>
              <a:t>2026</a:t>
            </a:r>
            <a:r>
              <a:rPr kumimoji="1" lang="en-US" altLang="zh-CN" sz="1865" b="1" i="0" u="none" strike="noStrike" kern="1200" cap="none" spc="0" normalizeH="0" baseline="0" noProof="0" dirty="0">
                <a:ln>
                  <a:noFill/>
                </a:ln>
                <a:solidFill>
                  <a:schemeClr val="accent1"/>
                </a:solidFill>
                <a:effectLst/>
                <a:uLnTx/>
                <a:uFillTx/>
                <a:latin typeface="宋体" pitchFamily="2" charset="-122"/>
                <a:ea typeface="宋体" pitchFamily="2" charset="-122"/>
                <a:cs typeface="宋体" pitchFamily="2" charset="-122"/>
              </a:rPr>
              <a:t>.1.13</a:t>
            </a:r>
            <a:endParaRPr kumimoji="1" lang="en-US" altLang="zh-CN" sz="1865" b="1" i="0" u="none" strike="noStrike" kern="1200" cap="none" spc="0" normalizeH="0" baseline="0" noProof="0" dirty="0">
              <a:ln>
                <a:noFill/>
              </a:ln>
              <a:solidFill>
                <a:schemeClr val="accent1"/>
              </a:solidFill>
              <a:effectLst/>
              <a:uLnTx/>
              <a:uFillTx/>
              <a:latin typeface="宋体" pitchFamily="2" charset="-122"/>
              <a:ea typeface="宋体" pitchFamily="2" charset="-122"/>
              <a:cs typeface="宋体" pitchFamily="2" charset="-122"/>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90204" pitchFamily="34" charset="0"/>
              <a:buChar char="•"/>
              <a:defRPr sz="3200">
                <a:solidFill>
                  <a:schemeClr val="tx1"/>
                </a:solidFill>
                <a:latin typeface="微软雅黑" charset="-122"/>
                <a:ea typeface="微软雅黑" charset="-122"/>
                <a:sym typeface="Calibri" panose="020F05020202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charset="-122"/>
                <a:ea typeface="微软雅黑" charset="-122"/>
                <a:sym typeface="Calibri" panose="020F05020202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charset="-122"/>
                <a:ea typeface="微软雅黑" charset="-122"/>
                <a:sym typeface="Calibri" panose="020F05020202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9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charset="-122"/>
              <a:ea typeface="微软雅黑" charset="-122"/>
              <a:cs typeface="+mn-cs"/>
              <a:sym typeface="微软雅黑" charset="-122"/>
            </a:endParaRPr>
          </a:p>
        </p:txBody>
      </p:sp>
      <p:sp>
        <p:nvSpPr>
          <p:cNvPr id="2" name="矩形 46"/>
          <p:cNvSpPr>
            <a:spLocks noChangeArrowheads="1"/>
          </p:cNvSpPr>
          <p:nvPr/>
        </p:nvSpPr>
        <p:spPr bwMode="auto">
          <a:xfrm>
            <a:off x="635000" y="236855"/>
            <a:ext cx="1304290" cy="82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noAutofit/>
          </a:bodyPr>
          <a:lstStyle>
            <a:lvl1pPr>
              <a:spcBef>
                <a:spcPct val="20000"/>
              </a:spcBef>
              <a:buFont typeface="Arial" panose="020B0604020202090204" pitchFamily="34" charset="0"/>
              <a:buChar char="•"/>
              <a:defRPr sz="3200">
                <a:solidFill>
                  <a:schemeClr val="tx1"/>
                </a:solidFill>
                <a:latin typeface="微软雅黑" charset="-122"/>
                <a:ea typeface="微软雅黑" charset="-122"/>
                <a:sym typeface="Calibri" panose="020F05020202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charset="-122"/>
                <a:ea typeface="微软雅黑" charset="-122"/>
                <a:sym typeface="Calibri" panose="020F05020202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charset="-122"/>
                <a:ea typeface="微软雅黑" charset="-122"/>
                <a:sym typeface="Calibri" panose="020F05020202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r>
              <a:rPr kumimoji="0" lang="en-US" altLang="zh-CN" sz="3200" b="1" i="0" u="none" strike="noStrike" kern="1200" cap="none" spc="0" normalizeH="0" baseline="0" noProof="0" dirty="0">
                <a:ln>
                  <a:noFill/>
                </a:ln>
                <a:solidFill>
                  <a:schemeClr val="accent1"/>
                </a:solidFill>
                <a:effectLst/>
                <a:uLnTx/>
                <a:uFillTx/>
                <a:latin typeface="Arial" panose="020B0604020202090204" pitchFamily="34" charset="0"/>
                <a:ea typeface="微软雅黑" charset="-122"/>
                <a:cs typeface="+mn-cs"/>
                <a:sym typeface="Calibri" panose="020F0502020204030204" pitchFamily="34" charset="0"/>
              </a:rPr>
              <a:t>SNPs</a:t>
            </a:r>
            <a:endParaRPr kumimoji="0" lang="en-US" altLang="zh-CN" sz="3200" b="1" i="0" u="none" strike="noStrike" kern="1200" cap="none" spc="0" normalizeH="0" baseline="0" noProof="0" dirty="0">
              <a:ln>
                <a:noFill/>
              </a:ln>
              <a:solidFill>
                <a:schemeClr val="accent1"/>
              </a:solidFill>
              <a:effectLst/>
              <a:uLnTx/>
              <a:uFillTx/>
              <a:latin typeface="Arial" panose="020B0604020202090204" pitchFamily="34" charset="0"/>
              <a:ea typeface="微软雅黑" charset="-122"/>
              <a:cs typeface="+mn-cs"/>
              <a:sym typeface="Calibri" panose="020F05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endParaRPr kumimoji="0" lang="en-US" altLang="zh-CN" sz="3200" b="1" i="0" u="none" strike="noStrike" kern="1200" cap="none" spc="0" normalizeH="0" baseline="0" noProof="0" dirty="0">
              <a:ln>
                <a:noFill/>
              </a:ln>
              <a:solidFill>
                <a:schemeClr val="accent1"/>
              </a:solidFill>
              <a:effectLst/>
              <a:uLnTx/>
              <a:uFillTx/>
              <a:latin typeface="Arial" panose="020B0604020202090204" pitchFamily="34" charset="0"/>
              <a:ea typeface="微软雅黑" charset="-122"/>
              <a:cs typeface="+mn-cs"/>
              <a:sym typeface="Calibri" panose="020F0502020204030204" pitchFamily="34" charset="0"/>
            </a:endParaRPr>
          </a:p>
        </p:txBody>
      </p:sp>
      <p:pic>
        <p:nvPicPr>
          <p:cNvPr id="18" name="picture 18"/>
          <p:cNvPicPr>
            <a:picLocks noChangeAspect="1"/>
          </p:cNvPicPr>
          <p:nvPr/>
        </p:nvPicPr>
        <p:blipFill>
          <a:blip r:embed="rId1"/>
          <a:stretch>
            <a:fillRect/>
          </a:stretch>
        </p:blipFill>
        <p:spPr>
          <a:xfrm rot="21600000">
            <a:off x="478536" y="1126193"/>
            <a:ext cx="5099303" cy="5523065"/>
          </a:xfrm>
          <a:prstGeom prst="rect">
            <a:avLst/>
          </a:prstGeom>
        </p:spPr>
      </p:pic>
      <p:graphicFrame>
        <p:nvGraphicFramePr>
          <p:cNvPr id="20" name="table 20"/>
          <p:cNvGraphicFramePr>
            <a:graphicFrameLocks noGrp="1"/>
          </p:cNvGraphicFramePr>
          <p:nvPr/>
        </p:nvGraphicFramePr>
        <p:xfrm>
          <a:off x="7434598" y="1897386"/>
          <a:ext cx="4558030" cy="3171825"/>
        </p:xfrm>
        <a:graphic>
          <a:graphicData uri="http://schemas.openxmlformats.org/drawingml/2006/table">
            <a:tbl>
              <a:tblPr>
                <a:effectLst/>
                <a:tableStyleId>{5940675A-B579-460E-94D1-54222C63F5DA}</a:tableStyleId>
              </a:tblPr>
              <a:tblGrid>
                <a:gridCol w="4558030"/>
              </a:tblGrid>
              <a:tr h="3108325">
                <a:tc>
                  <a:txBody>
                    <a:bodyPr/>
                    <a:p>
                      <a:pPr algn="l" rtl="0" eaLnBrk="0">
                        <a:lnSpc>
                          <a:spcPct val="105000"/>
                        </a:lnSpc>
                      </a:pPr>
                      <a:endParaRPr sz="1000" dirty="0">
                        <a:latin typeface="Arial" panose="020B0604020202090204"/>
                        <a:ea typeface="Arial" panose="020B0604020202090204"/>
                        <a:cs typeface="Arial" panose="020B0604020202090204"/>
                      </a:endParaRPr>
                    </a:p>
                    <a:p>
                      <a:pPr marL="161925" algn="l" rtl="0" eaLnBrk="0">
                        <a:lnSpc>
                          <a:spcPct val="74000"/>
                        </a:lnSpc>
                        <a:spcBef>
                          <a:spcPts val="0"/>
                        </a:spcBef>
                      </a:pPr>
                      <a:r>
                        <a:rPr sz="2800" kern="0" spc="-80" dirty="0">
                          <a:solidFill>
                            <a:srgbClr val="000000">
                              <a:alpha val="100000"/>
                            </a:srgbClr>
                          </a:solidFill>
                          <a:latin typeface="Arial" panose="020B0604020202090204"/>
                          <a:ea typeface="Arial" panose="020B0604020202090204"/>
                          <a:cs typeface="Arial" panose="020B0604020202090204"/>
                        </a:rPr>
                        <a:t>1</a:t>
                      </a:r>
                      <a:r>
                        <a:rPr sz="2800" kern="0" spc="170" dirty="0">
                          <a:solidFill>
                            <a:srgbClr val="000000">
                              <a:alpha val="100000"/>
                            </a:srgbClr>
                          </a:solidFill>
                          <a:latin typeface="Arial" panose="020B0604020202090204"/>
                          <a:ea typeface="Arial" panose="020B0604020202090204"/>
                          <a:cs typeface="Arial" panose="020B0604020202090204"/>
                        </a:rPr>
                        <a:t>    </a:t>
                      </a:r>
                      <a:r>
                        <a:rPr sz="2800" kern="0" spc="-80" dirty="0">
                          <a:solidFill>
                            <a:srgbClr val="000000">
                              <a:alpha val="100000"/>
                            </a:srgbClr>
                          </a:solidFill>
                          <a:latin typeface="Arial" panose="020B0604020202090204"/>
                          <a:ea typeface="Arial" panose="020B0604020202090204"/>
                          <a:cs typeface="Arial" panose="020B0604020202090204"/>
                        </a:rPr>
                        <a:t>ATTCGTAAG</a:t>
                      </a:r>
                      <a:r>
                        <a:rPr sz="2800" kern="0" spc="-80" dirty="0">
                          <a:solidFill>
                            <a:srgbClr val="FF0000">
                              <a:alpha val="100000"/>
                            </a:srgbClr>
                          </a:solidFill>
                          <a:latin typeface="Arial" panose="020B0604020202090204"/>
                          <a:ea typeface="Arial" panose="020B0604020202090204"/>
                          <a:cs typeface="Arial" panose="020B0604020202090204"/>
                        </a:rPr>
                        <a:t>C</a:t>
                      </a:r>
                      <a:r>
                        <a:rPr sz="2800" kern="0" spc="-80" dirty="0">
                          <a:solidFill>
                            <a:srgbClr val="000000">
                              <a:alpha val="100000"/>
                            </a:srgbClr>
                          </a:solidFill>
                          <a:latin typeface="Arial" panose="020B0604020202090204"/>
                          <a:ea typeface="Arial" panose="020B0604020202090204"/>
                          <a:cs typeface="Arial" panose="020B0604020202090204"/>
                        </a:rPr>
                        <a:t>ATTAG</a:t>
                      </a:r>
                      <a:endParaRPr sz="2800" dirty="0">
                        <a:latin typeface="Arial" panose="020B0604020202090204"/>
                        <a:ea typeface="Arial" panose="020B0604020202090204"/>
                        <a:cs typeface="Arial" panose="020B0604020202090204"/>
                      </a:endParaRPr>
                    </a:p>
                    <a:p>
                      <a:pPr marL="133350" algn="l" rtl="0" eaLnBrk="0">
                        <a:lnSpc>
                          <a:spcPct val="73000"/>
                        </a:lnSpc>
                        <a:spcBef>
                          <a:spcPts val="910"/>
                        </a:spcBef>
                      </a:pPr>
                      <a:r>
                        <a:rPr sz="2800" kern="0" spc="-60" dirty="0">
                          <a:solidFill>
                            <a:srgbClr val="000000">
                              <a:alpha val="100000"/>
                            </a:srgbClr>
                          </a:solidFill>
                          <a:latin typeface="Arial" panose="020B0604020202090204"/>
                          <a:ea typeface="Arial" panose="020B0604020202090204"/>
                          <a:cs typeface="Arial" panose="020B0604020202090204"/>
                        </a:rPr>
                        <a:t>2</a:t>
                      </a:r>
                      <a:r>
                        <a:rPr sz="2800" kern="0" spc="150" dirty="0">
                          <a:solidFill>
                            <a:srgbClr val="000000">
                              <a:alpha val="100000"/>
                            </a:srgbClr>
                          </a:solidFill>
                          <a:latin typeface="Arial" panose="020B0604020202090204"/>
                          <a:ea typeface="Arial" panose="020B0604020202090204"/>
                          <a:cs typeface="Arial" panose="020B0604020202090204"/>
                        </a:rPr>
                        <a:t>    </a:t>
                      </a:r>
                      <a:r>
                        <a:rPr sz="2800" kern="0" spc="-60" dirty="0">
                          <a:solidFill>
                            <a:srgbClr val="000000">
                              <a:alpha val="100000"/>
                            </a:srgbClr>
                          </a:solidFill>
                          <a:latin typeface="Arial" panose="020B0604020202090204"/>
                          <a:ea typeface="Arial" panose="020B0604020202090204"/>
                          <a:cs typeface="Arial" panose="020B0604020202090204"/>
                        </a:rPr>
                        <a:t>ATTCGTAAG</a:t>
                      </a:r>
                      <a:r>
                        <a:rPr sz="2800" kern="0" spc="-60" dirty="0">
                          <a:solidFill>
                            <a:srgbClr val="FF0000">
                              <a:alpha val="100000"/>
                            </a:srgbClr>
                          </a:solidFill>
                          <a:latin typeface="Arial" panose="020B0604020202090204"/>
                          <a:ea typeface="Arial" panose="020B0604020202090204"/>
                          <a:cs typeface="Arial" panose="020B0604020202090204"/>
                        </a:rPr>
                        <a:t>A</a:t>
                      </a:r>
                      <a:r>
                        <a:rPr sz="2800" kern="0" spc="-60" dirty="0">
                          <a:solidFill>
                            <a:srgbClr val="000000">
                              <a:alpha val="100000"/>
                            </a:srgbClr>
                          </a:solidFill>
                          <a:latin typeface="Arial" panose="020B0604020202090204"/>
                          <a:ea typeface="Arial" panose="020B0604020202090204"/>
                          <a:cs typeface="Arial" panose="020B0604020202090204"/>
                        </a:rPr>
                        <a:t>AT</a:t>
                      </a:r>
                      <a:r>
                        <a:rPr sz="2800" kern="0" spc="-70" dirty="0">
                          <a:solidFill>
                            <a:srgbClr val="000000">
                              <a:alpha val="100000"/>
                            </a:srgbClr>
                          </a:solidFill>
                          <a:latin typeface="Arial" panose="020B0604020202090204"/>
                          <a:ea typeface="Arial" panose="020B0604020202090204"/>
                          <a:cs typeface="Arial" panose="020B0604020202090204"/>
                        </a:rPr>
                        <a:t>TAG</a:t>
                      </a:r>
                      <a:endParaRPr sz="2800" dirty="0">
                        <a:latin typeface="Arial" panose="020B0604020202090204"/>
                        <a:ea typeface="Arial" panose="020B0604020202090204"/>
                        <a:cs typeface="Arial" panose="020B0604020202090204"/>
                      </a:endParaRPr>
                    </a:p>
                    <a:p>
                      <a:pPr marL="137795" algn="l" rtl="0" eaLnBrk="0">
                        <a:lnSpc>
                          <a:spcPts val="3820"/>
                        </a:lnSpc>
                      </a:pPr>
                      <a:r>
                        <a:rPr sz="2800" kern="0" spc="-60" dirty="0">
                          <a:solidFill>
                            <a:srgbClr val="000000">
                              <a:alpha val="100000"/>
                            </a:srgbClr>
                          </a:solidFill>
                          <a:latin typeface="Arial" panose="020B0604020202090204"/>
                          <a:ea typeface="Arial" panose="020B0604020202090204"/>
                          <a:cs typeface="Arial" panose="020B0604020202090204"/>
                        </a:rPr>
                        <a:t>3</a:t>
                      </a:r>
                      <a:r>
                        <a:rPr sz="2800" kern="0" spc="150" dirty="0">
                          <a:solidFill>
                            <a:srgbClr val="000000">
                              <a:alpha val="100000"/>
                            </a:srgbClr>
                          </a:solidFill>
                          <a:latin typeface="Arial" panose="020B0604020202090204"/>
                          <a:ea typeface="Arial" panose="020B0604020202090204"/>
                          <a:cs typeface="Arial" panose="020B0604020202090204"/>
                        </a:rPr>
                        <a:t>    </a:t>
                      </a:r>
                      <a:r>
                        <a:rPr sz="2800" kern="0" spc="-60" dirty="0">
                          <a:solidFill>
                            <a:srgbClr val="000000">
                              <a:alpha val="100000"/>
                            </a:srgbClr>
                          </a:solidFill>
                          <a:latin typeface="Arial" panose="020B0604020202090204"/>
                          <a:ea typeface="Arial" panose="020B0604020202090204"/>
                          <a:cs typeface="Arial" panose="020B0604020202090204"/>
                        </a:rPr>
                        <a:t>ATTCGTAAG</a:t>
                      </a:r>
                      <a:r>
                        <a:rPr sz="2800" kern="0" spc="-70" dirty="0">
                          <a:solidFill>
                            <a:srgbClr val="FF0000">
                              <a:alpha val="100000"/>
                            </a:srgbClr>
                          </a:solidFill>
                          <a:latin typeface="Arial" panose="020B0604020202090204"/>
                          <a:ea typeface="Arial" panose="020B0604020202090204"/>
                          <a:cs typeface="Arial" panose="020B0604020202090204"/>
                        </a:rPr>
                        <a:t>A</a:t>
                      </a:r>
                      <a:r>
                        <a:rPr sz="2800" kern="0" spc="-70" dirty="0">
                          <a:solidFill>
                            <a:srgbClr val="000000">
                              <a:alpha val="100000"/>
                            </a:srgbClr>
                          </a:solidFill>
                          <a:latin typeface="Arial" panose="020B0604020202090204"/>
                          <a:ea typeface="Arial" panose="020B0604020202090204"/>
                          <a:cs typeface="Arial" panose="020B0604020202090204"/>
                        </a:rPr>
                        <a:t>ATTAG</a:t>
                      </a:r>
                      <a:endParaRPr sz="2800" dirty="0">
                        <a:latin typeface="Arial" panose="020B0604020202090204"/>
                        <a:ea typeface="Arial" panose="020B0604020202090204"/>
                        <a:cs typeface="Arial" panose="020B0604020202090204"/>
                      </a:endParaRPr>
                    </a:p>
                    <a:p>
                      <a:pPr marL="127635" algn="l" rtl="0" eaLnBrk="0">
                        <a:lnSpc>
                          <a:spcPct val="74000"/>
                        </a:lnSpc>
                        <a:spcBef>
                          <a:spcPts val="435"/>
                        </a:spcBef>
                      </a:pPr>
                      <a:r>
                        <a:rPr sz="2800" kern="0" spc="-60" dirty="0">
                          <a:solidFill>
                            <a:srgbClr val="000000">
                              <a:alpha val="100000"/>
                            </a:srgbClr>
                          </a:solidFill>
                          <a:latin typeface="Arial" panose="020B0604020202090204"/>
                          <a:ea typeface="Arial" panose="020B0604020202090204"/>
                          <a:cs typeface="Arial" panose="020B0604020202090204"/>
                        </a:rPr>
                        <a:t>4</a:t>
                      </a:r>
                      <a:r>
                        <a:rPr sz="2800" kern="0" spc="150" dirty="0">
                          <a:solidFill>
                            <a:srgbClr val="000000">
                              <a:alpha val="100000"/>
                            </a:srgbClr>
                          </a:solidFill>
                          <a:latin typeface="Arial" panose="020B0604020202090204"/>
                          <a:ea typeface="Arial" panose="020B0604020202090204"/>
                          <a:cs typeface="Arial" panose="020B0604020202090204"/>
                        </a:rPr>
                        <a:t>    </a:t>
                      </a:r>
                      <a:r>
                        <a:rPr sz="2800" kern="0" spc="-60" dirty="0">
                          <a:solidFill>
                            <a:srgbClr val="000000">
                              <a:alpha val="100000"/>
                            </a:srgbClr>
                          </a:solidFill>
                          <a:latin typeface="Arial" panose="020B0604020202090204"/>
                          <a:ea typeface="Arial" panose="020B0604020202090204"/>
                          <a:cs typeface="Arial" panose="020B0604020202090204"/>
                        </a:rPr>
                        <a:t>ATTCGTAAG</a:t>
                      </a:r>
                      <a:r>
                        <a:rPr sz="2800" kern="0" spc="-60" dirty="0">
                          <a:solidFill>
                            <a:srgbClr val="FF0000">
                              <a:alpha val="100000"/>
                            </a:srgbClr>
                          </a:solidFill>
                          <a:latin typeface="Arial" panose="020B0604020202090204"/>
                          <a:ea typeface="Arial" panose="020B0604020202090204"/>
                          <a:cs typeface="Arial" panose="020B0604020202090204"/>
                        </a:rPr>
                        <a:t>C</a:t>
                      </a:r>
                      <a:r>
                        <a:rPr sz="2800" kern="0" spc="-60" dirty="0">
                          <a:solidFill>
                            <a:srgbClr val="000000">
                              <a:alpha val="100000"/>
                            </a:srgbClr>
                          </a:solidFill>
                          <a:latin typeface="Arial" panose="020B0604020202090204"/>
                          <a:ea typeface="Arial" panose="020B0604020202090204"/>
                          <a:cs typeface="Arial" panose="020B0604020202090204"/>
                        </a:rPr>
                        <a:t>ATTAG</a:t>
                      </a:r>
                      <a:endParaRPr sz="2800" dirty="0">
                        <a:latin typeface="Arial" panose="020B0604020202090204"/>
                        <a:ea typeface="Arial" panose="020B0604020202090204"/>
                        <a:cs typeface="Arial" panose="020B0604020202090204"/>
                      </a:endParaRPr>
                    </a:p>
                    <a:p>
                      <a:pPr marL="137795" algn="l" rtl="0" eaLnBrk="0">
                        <a:lnSpc>
                          <a:spcPct val="72000"/>
                        </a:lnSpc>
                        <a:spcBef>
                          <a:spcPts val="920"/>
                        </a:spcBef>
                      </a:pPr>
                      <a:r>
                        <a:rPr sz="2800" kern="0" spc="-60" dirty="0">
                          <a:solidFill>
                            <a:srgbClr val="000000">
                              <a:alpha val="100000"/>
                            </a:srgbClr>
                          </a:solidFill>
                          <a:latin typeface="Arial" panose="020B0604020202090204"/>
                          <a:ea typeface="Arial" panose="020B0604020202090204"/>
                          <a:cs typeface="Arial" panose="020B0604020202090204"/>
                        </a:rPr>
                        <a:t>5</a:t>
                      </a:r>
                      <a:r>
                        <a:rPr sz="2800" kern="0" spc="150" dirty="0">
                          <a:solidFill>
                            <a:srgbClr val="000000">
                              <a:alpha val="100000"/>
                            </a:srgbClr>
                          </a:solidFill>
                          <a:latin typeface="Arial" panose="020B0604020202090204"/>
                          <a:ea typeface="Arial" panose="020B0604020202090204"/>
                          <a:cs typeface="Arial" panose="020B0604020202090204"/>
                        </a:rPr>
                        <a:t>    </a:t>
                      </a:r>
                      <a:r>
                        <a:rPr sz="2800" kern="0" spc="-60" dirty="0">
                          <a:solidFill>
                            <a:srgbClr val="000000">
                              <a:alpha val="100000"/>
                            </a:srgbClr>
                          </a:solidFill>
                          <a:latin typeface="Arial" panose="020B0604020202090204"/>
                          <a:ea typeface="Arial" panose="020B0604020202090204"/>
                          <a:cs typeface="Arial" panose="020B0604020202090204"/>
                        </a:rPr>
                        <a:t>ATTCGTAAG</a:t>
                      </a:r>
                      <a:r>
                        <a:rPr sz="2800" kern="0" spc="-70" dirty="0">
                          <a:solidFill>
                            <a:srgbClr val="FF0000">
                              <a:alpha val="100000"/>
                            </a:srgbClr>
                          </a:solidFill>
                          <a:latin typeface="Arial" panose="020B0604020202090204"/>
                          <a:ea typeface="Arial" panose="020B0604020202090204"/>
                          <a:cs typeface="Arial" panose="020B0604020202090204"/>
                        </a:rPr>
                        <a:t>C</a:t>
                      </a:r>
                      <a:r>
                        <a:rPr sz="2800" kern="0" spc="-70" dirty="0">
                          <a:solidFill>
                            <a:srgbClr val="000000">
                              <a:alpha val="100000"/>
                            </a:srgbClr>
                          </a:solidFill>
                          <a:latin typeface="Arial" panose="020B0604020202090204"/>
                          <a:ea typeface="Arial" panose="020B0604020202090204"/>
                          <a:cs typeface="Arial" panose="020B0604020202090204"/>
                        </a:rPr>
                        <a:t>ATTAG</a:t>
                      </a:r>
                      <a:endParaRPr sz="2800" dirty="0">
                        <a:latin typeface="Arial" panose="020B0604020202090204"/>
                        <a:ea typeface="Arial" panose="020B0604020202090204"/>
                        <a:cs typeface="Arial" panose="020B0604020202090204"/>
                      </a:endParaRPr>
                    </a:p>
                    <a:p>
                      <a:pPr marL="136525" algn="l" rtl="0" eaLnBrk="0">
                        <a:lnSpc>
                          <a:spcPts val="3820"/>
                        </a:lnSpc>
                      </a:pPr>
                      <a:r>
                        <a:rPr sz="2800" kern="0" spc="-60" dirty="0">
                          <a:solidFill>
                            <a:srgbClr val="000000">
                              <a:alpha val="100000"/>
                            </a:srgbClr>
                          </a:solidFill>
                          <a:latin typeface="Arial" panose="020B0604020202090204"/>
                          <a:ea typeface="Arial" panose="020B0604020202090204"/>
                          <a:cs typeface="Arial" panose="020B0604020202090204"/>
                        </a:rPr>
                        <a:t>6</a:t>
                      </a:r>
                      <a:r>
                        <a:rPr sz="2800" kern="0" spc="150" dirty="0">
                          <a:solidFill>
                            <a:srgbClr val="000000">
                              <a:alpha val="100000"/>
                            </a:srgbClr>
                          </a:solidFill>
                          <a:latin typeface="Arial" panose="020B0604020202090204"/>
                          <a:ea typeface="Arial" panose="020B0604020202090204"/>
                          <a:cs typeface="Arial" panose="020B0604020202090204"/>
                        </a:rPr>
                        <a:t>    </a:t>
                      </a:r>
                      <a:r>
                        <a:rPr sz="2800" kern="0" spc="-60" dirty="0">
                          <a:solidFill>
                            <a:srgbClr val="000000">
                              <a:alpha val="100000"/>
                            </a:srgbClr>
                          </a:solidFill>
                          <a:latin typeface="Arial" panose="020B0604020202090204"/>
                          <a:ea typeface="Arial" panose="020B0604020202090204"/>
                          <a:cs typeface="Arial" panose="020B0604020202090204"/>
                        </a:rPr>
                        <a:t>ATTCGTAAG</a:t>
                      </a:r>
                      <a:r>
                        <a:rPr sz="2800" kern="0" spc="-60" dirty="0">
                          <a:solidFill>
                            <a:srgbClr val="FF0000">
                              <a:alpha val="100000"/>
                            </a:srgbClr>
                          </a:solidFill>
                          <a:latin typeface="Arial" panose="020B0604020202090204"/>
                          <a:ea typeface="Arial" panose="020B0604020202090204"/>
                          <a:cs typeface="Arial" panose="020B0604020202090204"/>
                        </a:rPr>
                        <a:t>A</a:t>
                      </a:r>
                      <a:r>
                        <a:rPr sz="2800" kern="0" spc="-70" dirty="0">
                          <a:solidFill>
                            <a:srgbClr val="000000">
                              <a:alpha val="100000"/>
                            </a:srgbClr>
                          </a:solidFill>
                          <a:latin typeface="Arial" panose="020B0604020202090204"/>
                          <a:ea typeface="Arial" panose="020B0604020202090204"/>
                          <a:cs typeface="Arial" panose="020B0604020202090204"/>
                        </a:rPr>
                        <a:t>ATTAG</a:t>
                      </a:r>
                      <a:endParaRPr sz="2800" dirty="0">
                        <a:latin typeface="Arial" panose="020B0604020202090204"/>
                        <a:ea typeface="Arial" panose="020B0604020202090204"/>
                        <a:cs typeface="Arial" panose="020B0604020202090204"/>
                      </a:endParaRPr>
                    </a:p>
                    <a:p>
                      <a:pPr algn="l" rtl="0" eaLnBrk="0">
                        <a:lnSpc>
                          <a:spcPct val="114000"/>
                        </a:lnSpc>
                      </a:pPr>
                      <a:endParaRPr sz="1000" dirty="0">
                        <a:latin typeface="Arial" panose="020B0604020202090204"/>
                        <a:ea typeface="Arial" panose="020B0604020202090204"/>
                        <a:cs typeface="Arial" panose="020B0604020202090204"/>
                      </a:endParaRPr>
                    </a:p>
                    <a:p>
                      <a:pPr algn="l" rtl="0" eaLnBrk="0">
                        <a:lnSpc>
                          <a:spcPct val="101000"/>
                        </a:lnSpc>
                      </a:pPr>
                      <a:endParaRPr sz="700" dirty="0">
                        <a:latin typeface="Arial" panose="020B0604020202090204"/>
                        <a:ea typeface="Arial" panose="020B0604020202090204"/>
                        <a:cs typeface="Arial" panose="020B0604020202090204"/>
                      </a:endParaRPr>
                    </a:p>
                    <a:p>
                      <a:pPr marL="164465" algn="l" rtl="0" eaLnBrk="0">
                        <a:lnSpc>
                          <a:spcPts val="455"/>
                        </a:lnSpc>
                        <a:spcBef>
                          <a:spcPts val="0"/>
                        </a:spcBef>
                      </a:pPr>
                      <a:r>
                        <a:rPr sz="2800" kern="0" spc="-90" dirty="0">
                          <a:solidFill>
                            <a:srgbClr val="000000">
                              <a:alpha val="100000"/>
                            </a:srgbClr>
                          </a:solidFill>
                          <a:latin typeface="Arial" panose="020B0604020202090204"/>
                          <a:ea typeface="Arial" panose="020B0604020202090204"/>
                          <a:cs typeface="Arial" panose="020B0604020202090204"/>
                        </a:rPr>
                        <a:t>……</a:t>
                      </a:r>
                      <a:endParaRPr sz="2800" dirty="0">
                        <a:solidFill>
                          <a:sysClr val="windowText" lastClr="000000"/>
                        </a:solidFill>
                        <a:latin typeface="Arial" panose="020B0604020202090204"/>
                        <a:ea typeface="Arial" panose="020B0604020202090204"/>
                        <a:cs typeface="Arial" panose="020B0604020202090204"/>
                      </a:endParaRPr>
                    </a:p>
                  </a:txBody>
                  <a:tcPr marL="0" marR="0" marT="0" marB="0" vert="horz">
                    <a:lnL>
                      <a:noFill/>
                    </a:lnL>
                    <a:lnR>
                      <a:noFill/>
                    </a:lnR>
                    <a:lnT>
                      <a:noFill/>
                    </a:lnT>
                    <a:lnB>
                      <a:noFill/>
                    </a:lnB>
                    <a:lnTlToBr>
                      <a:noFill/>
                    </a:lnTlToBr>
                    <a:lnBlToTr>
                      <a:noFill/>
                    </a:lnBlToTr>
                    <a:noFill/>
                  </a:tcPr>
                </a:tc>
              </a:tr>
            </a:tbl>
          </a:graphicData>
        </a:graphic>
      </p:graphicFrame>
      <p:sp>
        <p:nvSpPr>
          <p:cNvPr id="3" name="右箭头 2"/>
          <p:cNvSpPr/>
          <p:nvPr/>
        </p:nvSpPr>
        <p:spPr>
          <a:xfrm>
            <a:off x="5687695" y="3553460"/>
            <a:ext cx="1711960" cy="441325"/>
          </a:xfrm>
          <a:prstGeom prst="rightArrow">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5" name="文本框 4"/>
          <p:cNvSpPr txBox="1"/>
          <p:nvPr/>
        </p:nvSpPr>
        <p:spPr>
          <a:xfrm>
            <a:off x="5577205" y="4883785"/>
            <a:ext cx="6614795" cy="1614170"/>
          </a:xfrm>
          <a:prstGeom prst="rect">
            <a:avLst/>
          </a:prstGeom>
          <a:noFill/>
        </p:spPr>
        <p:txBody>
          <a:bodyPr wrap="square" rtlCol="0">
            <a:noAutofit/>
          </a:bodyPr>
          <a:p>
            <a:pPr marL="342900" indent="-342900">
              <a:lnSpc>
                <a:spcPct val="130000"/>
              </a:lnSpc>
              <a:buFont typeface="Arial" panose="020B0604020202090204" pitchFamily="34" charset="0"/>
              <a:buChar char="•"/>
            </a:pPr>
            <a:r>
              <a:rPr lang="en-US" altLang="zh-CN" sz="2400">
                <a:latin typeface="Times New Roman Regular" panose="02020503050405090304" charset="0"/>
                <a:cs typeface="Times New Roman Regular" panose="02020503050405090304" charset="0"/>
                <a:sym typeface="+mn-ea"/>
              </a:rPr>
              <a:t>Single-nucleotide variation (SNV)at the same genomic position.</a:t>
            </a:r>
            <a:endParaRPr lang="en-US" altLang="zh-CN" sz="2400">
              <a:latin typeface="Times New Roman Regular" panose="02020503050405090304" charset="0"/>
              <a:cs typeface="Times New Roman Regular" panose="02020503050405090304" charset="0"/>
            </a:endParaRPr>
          </a:p>
          <a:p>
            <a:pPr marL="342900" indent="-342900">
              <a:lnSpc>
                <a:spcPct val="130000"/>
              </a:lnSpc>
              <a:buFont typeface="Arial" panose="020B0604020202090204" pitchFamily="34" charset="0"/>
              <a:buChar char="•"/>
            </a:pPr>
            <a:r>
              <a:rPr lang="en-US" altLang="zh-CN" sz="2400">
                <a:latin typeface="Times New Roman Regular" panose="02020503050405090304" charset="0"/>
                <a:cs typeface="Times New Roman Regular" panose="02020503050405090304" charset="0"/>
                <a:sym typeface="+mn-ea"/>
              </a:rPr>
              <a:t>Primarily substitutions (transitions/transversions).</a:t>
            </a:r>
            <a:endParaRPr lang="en-US" altLang="zh-CN" sz="2400">
              <a:latin typeface="Times New Roman Regular" panose="02020503050405090304" charset="0"/>
              <a:cs typeface="Times New Roman Regular" panose="02020503050405090304" charset="0"/>
            </a:endParaRPr>
          </a:p>
          <a:p>
            <a:pPr>
              <a:lnSpc>
                <a:spcPct val="130000"/>
              </a:lnSpc>
            </a:pPr>
            <a:endParaRPr lang="en-US" altLang="zh-CN" sz="2400" dirty="0" smtClean="0">
              <a:latin typeface="Times New Roman Regular" panose="02020503050405090304" charset="0"/>
              <a:ea typeface="微软雅黑" charset="-122"/>
              <a:cs typeface="Times New Roman Regular" panose="02020503050405090304" charset="0"/>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90204" pitchFamily="34" charset="0"/>
              <a:buChar char="•"/>
              <a:defRPr sz="3200">
                <a:solidFill>
                  <a:schemeClr val="tx1"/>
                </a:solidFill>
                <a:latin typeface="微软雅黑" charset="-122"/>
                <a:ea typeface="微软雅黑" charset="-122"/>
                <a:sym typeface="Calibri" panose="020F05020202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charset="-122"/>
                <a:ea typeface="微软雅黑" charset="-122"/>
                <a:sym typeface="Calibri" panose="020F05020202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charset="-122"/>
                <a:ea typeface="微软雅黑" charset="-122"/>
                <a:sym typeface="Calibri" panose="020F05020202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9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charset="-122"/>
              <a:ea typeface="微软雅黑" charset="-122"/>
              <a:cs typeface="+mn-cs"/>
              <a:sym typeface="微软雅黑" charset="-122"/>
            </a:endParaRPr>
          </a:p>
        </p:txBody>
      </p:sp>
      <p:sp>
        <p:nvSpPr>
          <p:cNvPr id="2" name="矩形 46"/>
          <p:cNvSpPr>
            <a:spLocks noChangeArrowheads="1"/>
          </p:cNvSpPr>
          <p:nvPr/>
        </p:nvSpPr>
        <p:spPr bwMode="auto">
          <a:xfrm>
            <a:off x="635000" y="236855"/>
            <a:ext cx="4733925" cy="69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noAutofit/>
          </a:bodyPr>
          <a:lstStyle>
            <a:lvl1pPr>
              <a:spcBef>
                <a:spcPct val="20000"/>
              </a:spcBef>
              <a:buFont typeface="Arial" panose="020B0604020202090204" pitchFamily="34" charset="0"/>
              <a:buChar char="•"/>
              <a:defRPr sz="3200">
                <a:solidFill>
                  <a:schemeClr val="tx1"/>
                </a:solidFill>
                <a:latin typeface="微软雅黑" charset="-122"/>
                <a:ea typeface="微软雅黑" charset="-122"/>
                <a:sym typeface="Calibri" panose="020F05020202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charset="-122"/>
                <a:ea typeface="微软雅黑" charset="-122"/>
                <a:sym typeface="Calibri" panose="020F05020202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charset="-122"/>
                <a:ea typeface="微软雅黑" charset="-122"/>
                <a:sym typeface="Calibri" panose="020F05020202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r>
              <a:rPr lang="en-US" altLang="zh-CN" b="1" noProof="0" dirty="0">
                <a:ln>
                  <a:noFill/>
                </a:ln>
                <a:solidFill>
                  <a:schemeClr val="accent1"/>
                </a:solidFill>
                <a:effectLst/>
                <a:uLnTx/>
                <a:uFillTx/>
                <a:latin typeface="Arial" panose="020B0604020202090204" pitchFamily="34" charset="0"/>
                <a:sym typeface="+mn-ea"/>
              </a:rPr>
              <a:t>Snp Calling</a:t>
            </a:r>
            <a:endParaRPr lang="en-US" altLang="zh-CN" b="1" noProof="0" dirty="0">
              <a:ln>
                <a:noFill/>
              </a:ln>
              <a:solidFill>
                <a:schemeClr val="accent1"/>
              </a:solidFill>
              <a:effectLst/>
              <a:uLnTx/>
              <a:uFillTx/>
              <a:latin typeface="Arial" panose="020B060402020209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endParaRPr kumimoji="0" lang="en-US" altLang="zh-CN" sz="3200" b="1" i="0" u="none" strike="noStrike" kern="1200" cap="none" spc="0" normalizeH="0" baseline="0" noProof="0" dirty="0">
              <a:ln>
                <a:noFill/>
              </a:ln>
              <a:solidFill>
                <a:schemeClr val="accent1"/>
              </a:solidFill>
              <a:effectLst/>
              <a:uLnTx/>
              <a:uFillTx/>
              <a:latin typeface="Arial" panose="020B0604020202090204" pitchFamily="34" charset="0"/>
              <a:ea typeface="微软雅黑" charset="-122"/>
              <a:cs typeface="+mn-cs"/>
              <a:sym typeface="Calibri" panose="020F05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endParaRPr kumimoji="0" lang="en-US" altLang="zh-CN" sz="3200" b="1" i="0" u="none" strike="noStrike" kern="1200" cap="none" spc="0" normalizeH="0" baseline="0" noProof="0" dirty="0">
              <a:ln>
                <a:noFill/>
              </a:ln>
              <a:solidFill>
                <a:schemeClr val="accent1"/>
              </a:solidFill>
              <a:effectLst/>
              <a:uLnTx/>
              <a:uFillTx/>
              <a:latin typeface="Arial" panose="020B0604020202090204" pitchFamily="34" charset="0"/>
              <a:ea typeface="微软雅黑" charset="-122"/>
              <a:cs typeface="+mn-cs"/>
              <a:sym typeface="Calibri" panose="020F0502020204030204" pitchFamily="34" charset="0"/>
            </a:endParaRPr>
          </a:p>
        </p:txBody>
      </p:sp>
      <p:sp>
        <p:nvSpPr>
          <p:cNvPr id="3" name="文本框 2"/>
          <p:cNvSpPr txBox="1"/>
          <p:nvPr/>
        </p:nvSpPr>
        <p:spPr>
          <a:xfrm>
            <a:off x="1105535" y="976630"/>
            <a:ext cx="10527030" cy="906780"/>
          </a:xfrm>
          <a:prstGeom prst="rect">
            <a:avLst/>
          </a:prstGeom>
          <a:noFill/>
        </p:spPr>
        <p:txBody>
          <a:bodyPr wrap="square" rtlCol="0">
            <a:noAutofit/>
          </a:bodyPr>
          <a:p>
            <a:pPr>
              <a:lnSpc>
                <a:spcPct val="130000"/>
              </a:lnSpc>
            </a:pPr>
            <a:r>
              <a:rPr lang="en-US" altLang="zh-CN" sz="2400" dirty="0" smtClean="0">
                <a:latin typeface="Times New Roman Regular" panose="02020503050405090304" charset="0"/>
                <a:ea typeface="宋体" charset="0"/>
                <a:cs typeface="Times New Roman Regular" panose="02020503050405090304" charset="0"/>
                <a:sym typeface="+mn-ea"/>
              </a:rPr>
              <a:t>A bioinformatics workflow for systematically identifying single nucleotide polymorphisms (SNPs) by comparing sequencing data with a reference genome.</a:t>
            </a:r>
            <a:endParaRPr lang="en-US" altLang="zh-CN" sz="2400" dirty="0" smtClean="0">
              <a:latin typeface="Times New Roman Regular" panose="02020503050405090304" charset="0"/>
              <a:ea typeface="宋体" charset="0"/>
              <a:cs typeface="Times New Roman Regular" panose="02020503050405090304" charset="0"/>
              <a:sym typeface="+mn-ea"/>
            </a:endParaRPr>
          </a:p>
        </p:txBody>
      </p:sp>
      <p:sp>
        <p:nvSpPr>
          <p:cNvPr id="10" name="下箭头 9"/>
          <p:cNvSpPr/>
          <p:nvPr/>
        </p:nvSpPr>
        <p:spPr>
          <a:xfrm>
            <a:off x="4749800" y="3437890"/>
            <a:ext cx="1949450" cy="1539875"/>
          </a:xfrm>
          <a:prstGeom prst="downArrow">
            <a:avLst/>
          </a:prstGeom>
          <a:ln w="28575" cap="flat" cmpd="sng" algn="ctr">
            <a:solidFill>
              <a:schemeClr val="accent1"/>
            </a:solidFill>
            <a:prstDash val="dash"/>
            <a:miter lim="800000"/>
          </a:ln>
          <a:extLst>
            <a:ext uri="{909E8E84-426E-40DD-AFC4-6F175D3DCCD1}">
              <a14:hiddenFill xmlns:a14="http://schemas.microsoft.com/office/drawing/2010/main">
                <a:solidFill>
                  <a:schemeClr val="accent1">
                    <a:lumMod val="20000"/>
                    <a:lumOff val="80000"/>
                  </a:schemeClr>
                </a:solidFill>
              </a14:hiddenFill>
            </a:ext>
          </a:extLst>
        </p:spPr>
        <p:style>
          <a:lnRef idx="0">
            <a:schemeClr val="accent1"/>
          </a:lnRef>
          <a:fillRef idx="0">
            <a:srgbClr val="FFFFFF"/>
          </a:fillRef>
          <a:effectRef idx="0">
            <a:srgbClr val="FFFFFF"/>
          </a:effectRef>
          <a:fontRef idx="minor">
            <a:schemeClr val="tx1"/>
          </a:fontRef>
        </p:style>
        <p:txBody>
          <a:bodyPr vert="eaVert" rtlCol="0" anchor="ct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2000" b="1" i="0" u="none" strike="noStrike" kern="1200" cap="none" spc="0" normalizeH="0" baseline="0" noProof="0" dirty="0">
              <a:ln>
                <a:noFill/>
              </a:ln>
              <a:solidFill>
                <a:prstClr val="white"/>
              </a:solidFill>
              <a:effectLst/>
              <a:uLnTx/>
              <a:uFillTx/>
              <a:latin typeface="Arial" panose="020B0604020202090204" pitchFamily="34" charset="0"/>
              <a:ea typeface="微软雅黑" charset="-122"/>
              <a:cs typeface="+mn-cs"/>
            </a:endParaRPr>
          </a:p>
        </p:txBody>
      </p:sp>
      <p:sp>
        <p:nvSpPr>
          <p:cNvPr id="8" name="矩形 7"/>
          <p:cNvSpPr/>
          <p:nvPr/>
        </p:nvSpPr>
        <p:spPr>
          <a:xfrm>
            <a:off x="3183890" y="2520315"/>
            <a:ext cx="4975860" cy="774700"/>
          </a:xfrm>
          <a:prstGeom prst="rect">
            <a:avLst/>
          </a:prstGeom>
          <a:solidFill>
            <a:schemeClr val="accent1">
              <a:lumMod val="20000"/>
              <a:lumOff val="80000"/>
              <a:alpha val="46000"/>
            </a:schemeClr>
          </a:solidFill>
          <a:ln w="28575"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lIns="91440" tIns="45720" rIns="91440" bIns="45720" rtlCol="0" anchor="ct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prstClr val="white"/>
              </a:solidFill>
              <a:effectLst/>
              <a:uLnTx/>
              <a:uFillTx/>
              <a:latin typeface="Arial" panose="020B0604020202090204" pitchFamily="34" charset="0"/>
              <a:ea typeface="微软雅黑" charset="-122"/>
              <a:cs typeface="+mn-cs"/>
            </a:endParaRPr>
          </a:p>
        </p:txBody>
      </p:sp>
      <p:sp>
        <p:nvSpPr>
          <p:cNvPr id="4" name="矩形 3"/>
          <p:cNvSpPr/>
          <p:nvPr/>
        </p:nvSpPr>
        <p:spPr>
          <a:xfrm>
            <a:off x="3183890" y="5205730"/>
            <a:ext cx="4975860" cy="694690"/>
          </a:xfrm>
          <a:prstGeom prst="rect">
            <a:avLst/>
          </a:prstGeom>
          <a:solidFill>
            <a:schemeClr val="accent1">
              <a:lumMod val="20000"/>
              <a:lumOff val="80000"/>
              <a:alpha val="46000"/>
            </a:schemeClr>
          </a:solidFill>
          <a:ln w="28575"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lIns="91440" tIns="45720" rIns="91440" bIns="45720" rtlCol="0" anchor="ct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prstClr val="white"/>
              </a:solidFill>
              <a:effectLst/>
              <a:uLnTx/>
              <a:uFillTx/>
              <a:latin typeface="Arial" panose="020B0604020202090204" pitchFamily="34" charset="0"/>
              <a:ea typeface="微软雅黑" charset="-122"/>
              <a:cs typeface="+mn-cs"/>
            </a:endParaRPr>
          </a:p>
        </p:txBody>
      </p:sp>
      <p:sp>
        <p:nvSpPr>
          <p:cNvPr id="7" name="文本框 6"/>
          <p:cNvSpPr txBox="1"/>
          <p:nvPr/>
        </p:nvSpPr>
        <p:spPr>
          <a:xfrm>
            <a:off x="3183890" y="2621915"/>
            <a:ext cx="4975225" cy="570865"/>
          </a:xfrm>
          <a:prstGeom prst="rect">
            <a:avLst/>
          </a:prstGeom>
          <a:noFill/>
        </p:spPr>
        <p:txBody>
          <a:bodyPr wrap="square" rtlCol="0">
            <a:spAutoFit/>
          </a:bodyPr>
          <a:p>
            <a:pPr algn="ctr">
              <a:lnSpc>
                <a:spcPct val="130000"/>
              </a:lnSpc>
            </a:pPr>
            <a:r>
              <a:rPr lang="en-US" altLang="zh-CN" sz="2400">
                <a:solidFill>
                  <a:schemeClr val="tx1"/>
                </a:solidFill>
                <a:latin typeface="Times New Roman Regular" panose="02020503050405090304" charset="0"/>
                <a:ea typeface="宋体" charset="0"/>
                <a:cs typeface="Times New Roman Regular" panose="02020503050405090304" charset="0"/>
                <a:sym typeface="+mn-ea"/>
              </a:rPr>
              <a:t>Reference genome +resequencing data</a:t>
            </a:r>
            <a:endParaRPr lang="zh-CN" altLang="en-US" sz="2400" dirty="0" smtClean="0">
              <a:solidFill>
                <a:schemeClr val="tx1"/>
              </a:solidFill>
              <a:latin typeface="Times New Roman Regular" panose="02020503050405090304" charset="0"/>
              <a:ea typeface="宋体" charset="0"/>
              <a:cs typeface="Times New Roman Regular" panose="02020503050405090304" charset="0"/>
              <a:sym typeface="+mn-ea"/>
            </a:endParaRPr>
          </a:p>
        </p:txBody>
      </p:sp>
      <p:sp>
        <p:nvSpPr>
          <p:cNvPr id="12" name="文本框 11"/>
          <p:cNvSpPr txBox="1"/>
          <p:nvPr/>
        </p:nvSpPr>
        <p:spPr>
          <a:xfrm>
            <a:off x="3183890" y="5264150"/>
            <a:ext cx="5066030" cy="570230"/>
          </a:xfrm>
          <a:prstGeom prst="rect">
            <a:avLst/>
          </a:prstGeom>
          <a:noFill/>
        </p:spPr>
        <p:txBody>
          <a:bodyPr wrap="square" rtlCol="0">
            <a:noAutofit/>
          </a:bodyPr>
          <a:p>
            <a:pPr algn="ctr">
              <a:lnSpc>
                <a:spcPct val="130000"/>
              </a:lnSpc>
            </a:pPr>
            <a:r>
              <a:rPr lang="en-US" altLang="zh-CN" sz="2400" dirty="0" smtClean="0">
                <a:solidFill>
                  <a:schemeClr val="tx1"/>
                </a:solidFill>
                <a:latin typeface="Times New Roman Regular" panose="02020503050405090304" charset="0"/>
                <a:ea typeface="宋体" charset="0"/>
                <a:cs typeface="Times New Roman Regular" panose="02020503050405090304" charset="0"/>
                <a:sym typeface="+mn-ea"/>
              </a:rPr>
              <a:t>VCF file</a:t>
            </a:r>
            <a:endParaRPr lang="en-US" altLang="zh-CN" sz="2400" dirty="0" smtClean="0">
              <a:solidFill>
                <a:schemeClr val="tx1"/>
              </a:solidFill>
              <a:latin typeface="Times New Roman Regular" panose="02020503050405090304" charset="0"/>
              <a:ea typeface="宋体" charset="0"/>
              <a:cs typeface="Times New Roman Regular" panose="02020503050405090304" charset="0"/>
              <a:sym typeface="+mn-ea"/>
            </a:endParaRPr>
          </a:p>
          <a:p>
            <a:pPr algn="ctr">
              <a:lnSpc>
                <a:spcPct val="130000"/>
              </a:lnSpc>
            </a:pPr>
            <a:endParaRPr lang="en-US" altLang="zh-CN" sz="2400" dirty="0" smtClean="0">
              <a:solidFill>
                <a:schemeClr val="tx1"/>
              </a:solidFill>
              <a:latin typeface="Times New Roman Regular" panose="02020503050405090304" charset="0"/>
              <a:ea typeface="宋体" charset="0"/>
              <a:cs typeface="Times New Roman Regular" panose="02020503050405090304" charset="0"/>
              <a:sym typeface="+mn-ea"/>
            </a:endParaRPr>
          </a:p>
        </p:txBody>
      </p:sp>
      <p:sp>
        <p:nvSpPr>
          <p:cNvPr id="13" name="文本框 12"/>
          <p:cNvSpPr txBox="1"/>
          <p:nvPr/>
        </p:nvSpPr>
        <p:spPr>
          <a:xfrm>
            <a:off x="5224145" y="3749040"/>
            <a:ext cx="1008380" cy="1170305"/>
          </a:xfrm>
          <a:prstGeom prst="rect">
            <a:avLst/>
          </a:prstGeom>
          <a:noFill/>
        </p:spPr>
        <p:txBody>
          <a:bodyPr wrap="none" rtlCol="0">
            <a:spAutoFit/>
          </a:bodyPr>
          <a:p>
            <a:pPr algn="ctr">
              <a:lnSpc>
                <a:spcPct val="130000"/>
              </a:lnSpc>
            </a:pPr>
            <a:r>
              <a:rPr lang="en-US" altLang="zh-CN" b="1" noProof="0" dirty="0">
                <a:ln>
                  <a:noFill/>
                </a:ln>
                <a:solidFill>
                  <a:schemeClr val="tx1"/>
                </a:solidFill>
                <a:effectLst/>
                <a:uLnTx/>
                <a:uFillTx/>
                <a:latin typeface="Arial" panose="020B0604020202090204" pitchFamily="34" charset="0"/>
                <a:ea typeface="微软雅黑" charset="-122"/>
                <a:sym typeface="+mn-ea"/>
              </a:rPr>
              <a:t>Snp</a:t>
            </a:r>
            <a:endParaRPr lang="en-US" altLang="zh-CN" b="1" noProof="0" dirty="0">
              <a:ln>
                <a:noFill/>
              </a:ln>
              <a:solidFill>
                <a:schemeClr val="tx1"/>
              </a:solidFill>
              <a:effectLst/>
              <a:uLnTx/>
              <a:uFillTx/>
              <a:latin typeface="Arial" panose="020B0604020202090204" pitchFamily="34" charset="0"/>
              <a:ea typeface="微软雅黑" charset="-122"/>
              <a:sym typeface="+mn-ea"/>
            </a:endParaRPr>
          </a:p>
          <a:p>
            <a:pPr algn="l">
              <a:lnSpc>
                <a:spcPct val="130000"/>
              </a:lnSpc>
            </a:pPr>
            <a:r>
              <a:rPr lang="en-US" altLang="zh-CN" b="1" noProof="0" dirty="0">
                <a:ln>
                  <a:noFill/>
                </a:ln>
                <a:solidFill>
                  <a:schemeClr val="tx1"/>
                </a:solidFill>
                <a:effectLst/>
                <a:uLnTx/>
                <a:uFillTx/>
                <a:latin typeface="Arial" panose="020B0604020202090204" pitchFamily="34" charset="0"/>
                <a:ea typeface="微软雅黑" charset="-122"/>
                <a:sym typeface="+mn-ea"/>
              </a:rPr>
              <a:t> Calling</a:t>
            </a:r>
            <a:endParaRPr kumimoji="0" lang="en-US" altLang="zh-CN" b="1" i="0" u="none" strike="noStrike" kern="1200" cap="none" spc="0" normalizeH="0" baseline="0" noProof="0" dirty="0">
              <a:ln>
                <a:noFill/>
              </a:ln>
              <a:solidFill>
                <a:schemeClr val="tx1"/>
              </a:solidFill>
              <a:effectLst/>
              <a:uLnTx/>
              <a:uFillTx/>
              <a:latin typeface="Arial" panose="020B0604020202090204" pitchFamily="34" charset="0"/>
              <a:ea typeface="微软雅黑" charset="-122"/>
              <a:cs typeface="+mn-cs"/>
            </a:endParaRPr>
          </a:p>
          <a:p>
            <a:pPr>
              <a:lnSpc>
                <a:spcPct val="130000"/>
              </a:lnSpc>
            </a:pPr>
            <a:endParaRPr kumimoji="0" lang="en-US" altLang="zh-CN" b="1" i="0" u="none" strike="noStrike" kern="1200" cap="none" spc="0" normalizeH="0" baseline="0" noProof="0" dirty="0" smtClean="0">
              <a:ln>
                <a:noFill/>
              </a:ln>
              <a:solidFill>
                <a:schemeClr val="tx1"/>
              </a:solidFill>
              <a:effectLst/>
              <a:uLnTx/>
              <a:uFillTx/>
              <a:latin typeface="Arial" panose="020B0604020202090204" pitchFamily="34" charset="0"/>
              <a:ea typeface="微软雅黑" charset="-122"/>
              <a:cs typeface="+mn-cs"/>
            </a:endParaRPr>
          </a:p>
        </p:txBody>
      </p:sp>
      <p:grpSp>
        <p:nvGrpSpPr>
          <p:cNvPr id="15" name="组合 14"/>
          <p:cNvGrpSpPr/>
          <p:nvPr/>
        </p:nvGrpSpPr>
        <p:grpSpPr>
          <a:xfrm rot="5400000">
            <a:off x="7561580" y="3250565"/>
            <a:ext cx="127000" cy="1852295"/>
            <a:chOff x="14337" y="4129"/>
            <a:chExt cx="200" cy="2917"/>
          </a:xfrm>
          <a:solidFill>
            <a:schemeClr val="accent1"/>
          </a:solidFill>
        </p:grpSpPr>
        <p:sp>
          <p:nvSpPr>
            <p:cNvPr id="35" name="椭圆 34"/>
            <p:cNvSpPr/>
            <p:nvPr/>
          </p:nvSpPr>
          <p:spPr>
            <a:xfrm>
              <a:off x="14337" y="6846"/>
              <a:ext cx="200" cy="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dirty="0">
                <a:ln>
                  <a:noFill/>
                </a:ln>
                <a:solidFill>
                  <a:prstClr val="black">
                    <a:lumMod val="75000"/>
                    <a:lumOff val="25000"/>
                  </a:prstClr>
                </a:solidFill>
                <a:effectLst/>
                <a:uLnTx/>
                <a:uFillTx/>
                <a:latin typeface="微软雅黑" charset="-122"/>
                <a:ea typeface="微软雅黑" charset="-122"/>
                <a:cs typeface="+mn-cs"/>
              </a:endParaRPr>
            </a:p>
          </p:txBody>
        </p:sp>
        <p:cxnSp>
          <p:nvCxnSpPr>
            <p:cNvPr id="14" name="直接连接符 13"/>
            <p:cNvCxnSpPr>
              <a:stCxn id="35" idx="0"/>
            </p:cNvCxnSpPr>
            <p:nvPr/>
          </p:nvCxnSpPr>
          <p:spPr>
            <a:xfrm flipV="1">
              <a:off x="14437" y="4129"/>
              <a:ext cx="0" cy="2717"/>
            </a:xfrm>
            <a:prstGeom prst="line">
              <a:avLst/>
            </a:prstGeom>
            <a:grpFill/>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7" name="文本框 16"/>
          <p:cNvSpPr txBox="1"/>
          <p:nvPr/>
        </p:nvSpPr>
        <p:spPr>
          <a:xfrm>
            <a:off x="8551545" y="2909570"/>
            <a:ext cx="3510280" cy="2924810"/>
          </a:xfrm>
          <a:prstGeom prst="rect">
            <a:avLst/>
          </a:prstGeom>
          <a:noFill/>
        </p:spPr>
        <p:txBody>
          <a:bodyPr wrap="square" rtlCol="0">
            <a:noAutofit/>
          </a:bodyPr>
          <a:p>
            <a:pPr>
              <a:lnSpc>
                <a:spcPct val="130000"/>
              </a:lnSpc>
            </a:pPr>
            <a:r>
              <a:rPr lang="zh-CN" altLang="en-US" sz="2000">
                <a:latin typeface="宋体" charset="0"/>
                <a:ea typeface="宋体" charset="0"/>
                <a:sym typeface="+mn-ea"/>
              </a:rPr>
              <a:t>本质：</a:t>
            </a:r>
            <a:endParaRPr lang="zh-CN" altLang="en-US" sz="2000">
              <a:latin typeface="宋体" charset="0"/>
              <a:ea typeface="宋体" charset="0"/>
              <a:sym typeface="+mn-ea"/>
            </a:endParaRPr>
          </a:p>
          <a:p>
            <a:pPr>
              <a:lnSpc>
                <a:spcPct val="130000"/>
              </a:lnSpc>
            </a:pPr>
            <a:r>
              <a:rPr lang="zh-CN" altLang="en-US" sz="2000">
                <a:latin typeface="宋体" charset="0"/>
                <a:ea typeface="宋体" charset="0"/>
                <a:sym typeface="+mn-ea"/>
              </a:rPr>
              <a:t>是连接原始测序数据与下游生物学分析的关键</a:t>
            </a:r>
            <a:r>
              <a:rPr lang="zh-CN" altLang="en-US" sz="2000">
                <a:solidFill>
                  <a:srgbClr val="C00000"/>
                </a:solidFill>
                <a:latin typeface="宋体" charset="0"/>
                <a:ea typeface="宋体" charset="0"/>
                <a:sym typeface="+mn-ea"/>
              </a:rPr>
              <a:t>桥梁</a:t>
            </a:r>
            <a:endParaRPr lang="zh-CN" altLang="en-US" sz="2000">
              <a:solidFill>
                <a:srgbClr val="C00000"/>
              </a:solidFill>
              <a:latin typeface="宋体" charset="0"/>
              <a:ea typeface="宋体" charset="0"/>
              <a:sym typeface="+mn-ea"/>
            </a:endParaRPr>
          </a:p>
          <a:p>
            <a:pPr>
              <a:lnSpc>
                <a:spcPct val="130000"/>
              </a:lnSpc>
            </a:pPr>
            <a:r>
              <a:rPr lang="en-US" altLang="zh-CN" sz="2000" dirty="0" smtClean="0">
                <a:solidFill>
                  <a:schemeClr val="tx1"/>
                </a:solidFill>
                <a:latin typeface="Times New Roman Regular" panose="02020503050405090304" charset="0"/>
                <a:ea typeface="宋体" charset="0"/>
                <a:cs typeface="Times New Roman Regular" panose="02020503050405090304" charset="0"/>
                <a:sym typeface="+mn-ea"/>
              </a:rPr>
              <a:t>Essence:</a:t>
            </a:r>
            <a:endParaRPr lang="en-US" altLang="zh-CN" sz="2000" dirty="0" smtClean="0">
              <a:solidFill>
                <a:schemeClr val="tx1"/>
              </a:solidFill>
              <a:latin typeface="Times New Roman Regular" panose="02020503050405090304" charset="0"/>
              <a:ea typeface="宋体" charset="0"/>
              <a:cs typeface="Times New Roman Regular" panose="02020503050405090304" charset="0"/>
              <a:sym typeface="+mn-ea"/>
            </a:endParaRPr>
          </a:p>
          <a:p>
            <a:pPr>
              <a:lnSpc>
                <a:spcPct val="130000"/>
              </a:lnSpc>
            </a:pPr>
            <a:r>
              <a:rPr lang="en-US" altLang="zh-CN" sz="2000" dirty="0" smtClean="0">
                <a:solidFill>
                  <a:schemeClr val="tx1"/>
                </a:solidFill>
                <a:latin typeface="Times New Roman Regular" panose="02020503050405090304" charset="0"/>
                <a:ea typeface="宋体" charset="0"/>
                <a:cs typeface="Times New Roman Regular" panose="02020503050405090304" charset="0"/>
                <a:sym typeface="+mn-ea"/>
              </a:rPr>
              <a:t>A critical </a:t>
            </a:r>
            <a:r>
              <a:rPr lang="en-US" altLang="zh-CN" sz="2000" dirty="0" smtClean="0">
                <a:solidFill>
                  <a:srgbClr val="C00000"/>
                </a:solidFill>
                <a:latin typeface="Times New Roman Regular" panose="02020503050405090304" charset="0"/>
                <a:ea typeface="宋体" charset="0"/>
                <a:cs typeface="Times New Roman Regular" panose="02020503050405090304" charset="0"/>
                <a:sym typeface="+mn-ea"/>
              </a:rPr>
              <a:t>bridge</a:t>
            </a:r>
            <a:r>
              <a:rPr lang="en-US" altLang="zh-CN" sz="2000" dirty="0" smtClean="0">
                <a:solidFill>
                  <a:schemeClr val="tx1"/>
                </a:solidFill>
                <a:latin typeface="Times New Roman Regular" panose="02020503050405090304" charset="0"/>
                <a:ea typeface="宋体" charset="0"/>
                <a:cs typeface="Times New Roman Regular" panose="02020503050405090304" charset="0"/>
                <a:sym typeface="+mn-ea"/>
              </a:rPr>
              <a:t> connecting raw sequencing data to downstream biological analysis</a:t>
            </a:r>
            <a:r>
              <a:rPr lang="en-US" altLang="zh-CN" sz="2000" dirty="0" smtClean="0">
                <a:solidFill>
                  <a:srgbClr val="C00000"/>
                </a:solidFill>
                <a:latin typeface="宋体" charset="0"/>
                <a:ea typeface="宋体" charset="0"/>
                <a:sym typeface="+mn-ea"/>
              </a:rPr>
              <a:t>.</a:t>
            </a:r>
            <a:endParaRPr lang="en-US" altLang="zh-CN" sz="2000" dirty="0" smtClean="0">
              <a:solidFill>
                <a:srgbClr val="C00000"/>
              </a:solidFill>
              <a:latin typeface="宋体" charset="0"/>
              <a:ea typeface="宋体" charset="0"/>
              <a:sym typeface="+mn-ea"/>
            </a:endParaRPr>
          </a:p>
        </p:txBody>
      </p:sp>
      <p:sp>
        <p:nvSpPr>
          <p:cNvPr id="5" name="文本框 4"/>
          <p:cNvSpPr txBox="1"/>
          <p:nvPr/>
        </p:nvSpPr>
        <p:spPr>
          <a:xfrm>
            <a:off x="3274060" y="5900420"/>
            <a:ext cx="4975225" cy="570865"/>
          </a:xfrm>
          <a:prstGeom prst="rect">
            <a:avLst/>
          </a:prstGeom>
          <a:noFill/>
        </p:spPr>
        <p:txBody>
          <a:bodyPr wrap="square" rtlCol="0">
            <a:noAutofit/>
          </a:bodyPr>
          <a:p>
            <a:pPr>
              <a:lnSpc>
                <a:spcPct val="130000"/>
              </a:lnSpc>
            </a:pPr>
            <a:r>
              <a:rPr lang="en-US" altLang="zh-CN" dirty="0" smtClean="0">
                <a:solidFill>
                  <a:srgbClr val="C00000"/>
                </a:solidFill>
                <a:latin typeface="Times New Roman Regular" panose="02020503050405090304" charset="0"/>
                <a:ea typeface="宋体" charset="0"/>
                <a:cs typeface="Times New Roman Regular" panose="02020503050405090304" charset="0"/>
                <a:sym typeface="+mn-ea"/>
              </a:rPr>
              <a:t>Contains all SNP sites and genotype information</a:t>
            </a:r>
            <a:endParaRPr lang="en-US" altLang="zh-CN" dirty="0" smtClean="0">
              <a:solidFill>
                <a:srgbClr val="C00000"/>
              </a:solidFill>
              <a:latin typeface="Times New Roman Regular" panose="02020503050405090304" charset="0"/>
              <a:ea typeface="宋体" charset="0"/>
              <a:cs typeface="Times New Roman Regular" panose="02020503050405090304" charset="0"/>
              <a:sym typeface="+mn-ea"/>
            </a:endParaRPr>
          </a:p>
          <a:p>
            <a:pPr>
              <a:lnSpc>
                <a:spcPct val="130000"/>
              </a:lnSpc>
            </a:pPr>
            <a:endParaRPr lang="en-US" altLang="zh-CN" dirty="0" smtClean="0">
              <a:solidFill>
                <a:srgbClr val="C00000"/>
              </a:solidFill>
              <a:latin typeface="Times New Roman Regular" panose="02020503050405090304" charset="0"/>
              <a:ea typeface="宋体" charset="0"/>
              <a:cs typeface="Times New Roman Regular" panose="02020503050405090304" charset="0"/>
              <a:sym typeface="+mn-ea"/>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r="12734"/>
          <a:stretch>
            <a:fillRect/>
          </a:stretch>
        </p:blipFill>
        <p:spPr bwMode="auto">
          <a:xfrm>
            <a:off x="561768" y="990467"/>
            <a:ext cx="3655669" cy="57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组合 1"/>
          <p:cNvGrpSpPr/>
          <p:nvPr/>
        </p:nvGrpSpPr>
        <p:grpSpPr>
          <a:xfrm>
            <a:off x="5411470" y="2276039"/>
            <a:ext cx="6630035" cy="2611556"/>
            <a:chOff x="8522" y="2771"/>
            <a:chExt cx="10441" cy="3982"/>
          </a:xfrm>
        </p:grpSpPr>
        <p:sp>
          <p:nvSpPr>
            <p:cNvPr id="17" name="圆角矩形 16"/>
            <p:cNvSpPr/>
            <p:nvPr/>
          </p:nvSpPr>
          <p:spPr bwMode="auto">
            <a:xfrm>
              <a:off x="8522" y="2771"/>
              <a:ext cx="10441" cy="3982"/>
            </a:xfrm>
            <a:prstGeom prst="roundRect">
              <a:avLst/>
            </a:prstGeom>
            <a:solidFill>
              <a:schemeClr val="accent1">
                <a:lumMod val="20000"/>
                <a:lumOff val="80000"/>
                <a:alpha val="50000"/>
              </a:schemeClr>
            </a:solidFill>
            <a:ln w="57150" cap="flat" cmpd="sng" algn="ctr">
              <a:noFill/>
              <a:prstDash val="solid"/>
              <a:miter lim="800000"/>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90204" pitchFamily="34" charset="0"/>
                <a:buNone/>
              </a:pPr>
              <a:endParaRPr kumimoji="0" lang="zh-CN" altLang="en-US" sz="1800" b="0" i="0" u="none" strike="noStrike" cap="none" normalizeH="0" baseline="0" smtClean="0">
                <a:ln>
                  <a:noFill/>
                </a:ln>
                <a:solidFill>
                  <a:sysClr val="windowText" lastClr="000000"/>
                </a:solidFill>
                <a:effectLst/>
                <a:latin typeface="Calibri" panose="020F0502020204030204" pitchFamily="34" charset="0"/>
                <a:ea typeface="宋体" pitchFamily="2" charset="-122"/>
              </a:endParaRPr>
            </a:p>
          </p:txBody>
        </p:sp>
        <p:sp>
          <p:nvSpPr>
            <p:cNvPr id="10" name="TextBox 9"/>
            <p:cNvSpPr txBox="1"/>
            <p:nvPr/>
          </p:nvSpPr>
          <p:spPr>
            <a:xfrm>
              <a:off x="8798" y="2891"/>
              <a:ext cx="9889" cy="3651"/>
            </a:xfrm>
            <a:prstGeom prst="rect">
              <a:avLst/>
            </a:prstGeom>
            <a:noFill/>
          </p:spPr>
          <p:txBody>
            <a:bodyPr wrap="square" rtlCol="0">
              <a:noAutofit/>
            </a:bodyPr>
            <a:lstStyle/>
            <a:p>
              <a:pPr marL="342900" indent="-342900">
                <a:lnSpc>
                  <a:spcPct val="110000"/>
                </a:lnSpc>
                <a:buFont typeface="Arial" panose="020B0604020202090204" pitchFamily="34" charset="0"/>
                <a:buChar char="•"/>
              </a:pPr>
              <a:r>
                <a:rPr lang="en-US" altLang="zh-CN" sz="2400" smtClean="0">
                  <a:latin typeface="Times New Roman Regular" panose="02020503050405090304" charset="0"/>
                  <a:ea typeface="宋体" charset="0"/>
                  <a:cs typeface="Times New Roman Regular" panose="02020503050405090304" charset="0"/>
                </a:rPr>
                <a:t>Build Reference </a:t>
              </a:r>
              <a:r>
                <a:rPr lang="en-US" altLang="zh-CN" sz="2400" smtClean="0">
                  <a:solidFill>
                    <a:srgbClr val="C00000"/>
                  </a:solidFill>
                  <a:latin typeface="Times New Roman Regular" panose="02020503050405090304" charset="0"/>
                  <a:ea typeface="宋体" charset="0"/>
                  <a:cs typeface="Times New Roman Regular" panose="02020503050405090304" charset="0"/>
                </a:rPr>
                <a:t>Index</a:t>
              </a:r>
              <a:r>
                <a:rPr lang="en-US" altLang="zh-CN" sz="2400" smtClean="0">
                  <a:latin typeface="Times New Roman Regular" panose="02020503050405090304" charset="0"/>
                  <a:ea typeface="宋体" charset="0"/>
                  <a:cs typeface="Times New Roman Regular" panose="02020503050405090304" charset="0"/>
                </a:rPr>
                <a:t>-bwa index genome.fa</a:t>
              </a:r>
              <a:endParaRPr lang="en-US" altLang="zh-CN" sz="2400" smtClean="0">
                <a:latin typeface="Times New Roman Regular" panose="02020503050405090304" charset="0"/>
                <a:ea typeface="宋体" charset="0"/>
                <a:cs typeface="Times New Roman Regular" panose="02020503050405090304" charset="0"/>
              </a:endParaRPr>
            </a:p>
            <a:p>
              <a:pPr marL="342900" indent="-342900">
                <a:lnSpc>
                  <a:spcPct val="110000"/>
                </a:lnSpc>
                <a:buFont typeface="Arial" panose="020B0604020202090204" pitchFamily="34" charset="0"/>
                <a:buChar char="•"/>
              </a:pPr>
              <a:r>
                <a:rPr lang="en-US" altLang="zh-CN" sz="2400" smtClean="0">
                  <a:latin typeface="Times New Roman Regular" panose="02020503050405090304" charset="0"/>
                  <a:ea typeface="宋体" charset="0"/>
                  <a:cs typeface="Times New Roman Regular" panose="02020503050405090304" charset="0"/>
                </a:rPr>
                <a:t>Align Reads to Reference(BWA)</a:t>
              </a:r>
              <a:endParaRPr lang="zh-CN" altLang="en-US" sz="2400" smtClean="0">
                <a:latin typeface="Times New Roman Regular" panose="02020503050405090304" charset="0"/>
                <a:ea typeface="宋体" charset="0"/>
                <a:cs typeface="Times New Roman Regular" panose="02020503050405090304" charset="0"/>
              </a:endParaRPr>
            </a:p>
            <a:p>
              <a:pPr marL="342900" indent="-342900">
                <a:lnSpc>
                  <a:spcPct val="110000"/>
                </a:lnSpc>
                <a:buFont typeface="Arial" panose="020B0604020202090204" pitchFamily="34" charset="0"/>
                <a:buChar char="•"/>
              </a:pPr>
              <a:r>
                <a:rPr lang="en-US" altLang="zh-CN" sz="2400" smtClean="0">
                  <a:solidFill>
                    <a:srgbClr val="C00000"/>
                  </a:solidFill>
                  <a:latin typeface="Times New Roman Regular" panose="02020503050405090304" charset="0"/>
                  <a:ea typeface="宋体" charset="0"/>
                  <a:cs typeface="Times New Roman Regular" panose="02020503050405090304" charset="0"/>
                </a:rPr>
                <a:t>Convert SAM to BAM</a:t>
              </a:r>
              <a:r>
                <a:rPr lang="en-US" altLang="zh-CN" sz="2400" smtClean="0">
                  <a:latin typeface="Times New Roman Regular" panose="02020503050405090304" charset="0"/>
                  <a:ea typeface="宋体" charset="0"/>
                  <a:cs typeface="Times New Roman Regular" panose="02020503050405090304" charset="0"/>
                </a:rPr>
                <a:t> </a:t>
              </a:r>
              <a:r>
                <a:rPr lang="zh-CN" altLang="en-US" sz="2400" smtClean="0">
                  <a:latin typeface="Times New Roman Regular" panose="02020503050405090304" charset="0"/>
                  <a:ea typeface="宋体" charset="0"/>
                  <a:cs typeface="Times New Roman Regular" panose="02020503050405090304" charset="0"/>
                </a:rPr>
                <a:t>、</a:t>
              </a:r>
              <a:r>
                <a:rPr lang="en-US" altLang="zh-CN" sz="2400" smtClean="0">
                  <a:latin typeface="Times New Roman Regular" panose="02020503050405090304" charset="0"/>
                  <a:ea typeface="宋体" charset="0"/>
                  <a:cs typeface="Times New Roman Regular" panose="02020503050405090304" charset="0"/>
                </a:rPr>
                <a:t>Sort BAM files</a:t>
              </a:r>
              <a:r>
                <a:rPr lang="zh-CN" altLang="en-US" sz="2400" smtClean="0">
                  <a:latin typeface="Times New Roman Regular" panose="02020503050405090304" charset="0"/>
                  <a:ea typeface="宋体" charset="0"/>
                  <a:cs typeface="Times New Roman Regular" panose="02020503050405090304" charset="0"/>
                </a:rPr>
                <a:t>（</a:t>
              </a:r>
              <a:r>
                <a:rPr lang="en-US" altLang="zh-CN" sz="2400" smtClean="0">
                  <a:latin typeface="Times New Roman Regular" panose="02020503050405090304" charset="0"/>
                  <a:ea typeface="宋体" charset="0"/>
                  <a:cs typeface="Times New Roman Regular" panose="02020503050405090304" charset="0"/>
                </a:rPr>
                <a:t>Samtools</a:t>
              </a:r>
              <a:r>
                <a:rPr lang="zh-CN" altLang="en-US" sz="2400" smtClean="0">
                  <a:latin typeface="Times New Roman Regular" panose="02020503050405090304" charset="0"/>
                  <a:ea typeface="宋体" charset="0"/>
                  <a:cs typeface="Times New Roman Regular" panose="02020503050405090304" charset="0"/>
                </a:rPr>
                <a:t>）</a:t>
              </a:r>
              <a:endParaRPr lang="zh-CN" altLang="en-US" sz="2400" smtClean="0">
                <a:latin typeface="Times New Roman Regular" panose="02020503050405090304" charset="0"/>
                <a:ea typeface="宋体" charset="0"/>
                <a:cs typeface="Times New Roman Regular" panose="02020503050405090304" charset="0"/>
              </a:endParaRPr>
            </a:p>
            <a:p>
              <a:pPr marL="342900" indent="-342900">
                <a:lnSpc>
                  <a:spcPct val="110000"/>
                </a:lnSpc>
                <a:buFont typeface="Arial" panose="020B0604020202090204" pitchFamily="34" charset="0"/>
                <a:buChar char="•"/>
              </a:pPr>
              <a:r>
                <a:rPr lang="en-US" altLang="zh-CN" sz="2400" smtClean="0">
                  <a:latin typeface="Times New Roman Regular" panose="02020503050405090304" charset="0"/>
                  <a:ea typeface="宋体" charset="0"/>
                  <a:cs typeface="Times New Roman Regular" panose="02020503050405090304" charset="0"/>
                </a:rPr>
                <a:t>Mark Duplicates &amp; Base Quality Recalibration (BQSR)</a:t>
              </a:r>
              <a:r>
                <a:rPr lang="zh-CN" altLang="en-US" sz="2400" smtClean="0">
                  <a:latin typeface="Times New Roman Regular" panose="02020503050405090304" charset="0"/>
                  <a:ea typeface="宋体" charset="0"/>
                  <a:cs typeface="Times New Roman Regular" panose="02020503050405090304" charset="0"/>
                </a:rPr>
                <a:t>（</a:t>
              </a:r>
              <a:r>
                <a:rPr lang="en-US" altLang="zh-CN" sz="2400" smtClean="0">
                  <a:latin typeface="Times New Roman Regular" panose="02020503050405090304" charset="0"/>
                  <a:ea typeface="宋体" charset="0"/>
                  <a:cs typeface="Times New Roman Regular" panose="02020503050405090304" charset="0"/>
                </a:rPr>
                <a:t>Picard</a:t>
              </a:r>
              <a:r>
                <a:rPr lang="zh-CN" altLang="en-US" sz="2400" smtClean="0">
                  <a:latin typeface="Times New Roman Regular" panose="02020503050405090304" charset="0"/>
                  <a:ea typeface="宋体" charset="0"/>
                  <a:cs typeface="Times New Roman Regular" panose="02020503050405090304" charset="0"/>
                </a:rPr>
                <a:t>）</a:t>
              </a:r>
              <a:endParaRPr lang="zh-CN" altLang="en-US" sz="2400">
                <a:latin typeface="Times New Roman Regular" panose="02020503050405090304" charset="0"/>
                <a:ea typeface="宋体" charset="0"/>
                <a:cs typeface="Times New Roman Regular" panose="02020503050405090304" charset="0"/>
              </a:endParaRPr>
            </a:p>
            <a:p>
              <a:pPr marL="342900" indent="-342900">
                <a:lnSpc>
                  <a:spcPct val="110000"/>
                </a:lnSpc>
                <a:buFont typeface="Arial" panose="020B0604020202090204" pitchFamily="34" charset="0"/>
                <a:buChar char="•"/>
              </a:pPr>
              <a:endParaRPr lang="zh-CN" altLang="en-US" sz="2400" smtClean="0">
                <a:latin typeface="Times New Roman Regular" panose="02020503050405090304" charset="0"/>
                <a:ea typeface="宋体" charset="0"/>
                <a:cs typeface="Times New Roman Regular" panose="02020503050405090304" charset="0"/>
              </a:endParaRPr>
            </a:p>
            <a:p>
              <a:pPr indent="0">
                <a:lnSpc>
                  <a:spcPct val="110000"/>
                </a:lnSpc>
                <a:buFont typeface="Arial" panose="020B0604020202090204" pitchFamily="34" charset="0"/>
                <a:buNone/>
              </a:pPr>
              <a:endParaRPr lang="zh-CN" altLang="en-US" sz="2400" smtClean="0">
                <a:latin typeface="Times New Roman Regular" panose="02020503050405090304" charset="0"/>
                <a:ea typeface="宋体" charset="0"/>
                <a:cs typeface="Times New Roman Regular" panose="02020503050405090304" charset="0"/>
              </a:endParaRPr>
            </a:p>
          </p:txBody>
        </p:sp>
      </p:grpSp>
      <p:sp>
        <p:nvSpPr>
          <p:cNvPr id="4" name="等腰三角形 47"/>
          <p:cNvSpPr>
            <a:spLocks noChangeArrowheads="1"/>
          </p:cNvSpPr>
          <p:nvPr/>
        </p:nvSpPr>
        <p:spPr bwMode="auto">
          <a:xfrm rot="5400000">
            <a:off x="-53049" y="209721"/>
            <a:ext cx="774879" cy="668780"/>
          </a:xfrm>
          <a:prstGeom prst="triangle">
            <a:avLst>
              <a:gd name="adj" fmla="val 50000"/>
            </a:avLst>
          </a:prstGeom>
          <a:solidFill>
            <a:srgbClr val="0B4189"/>
          </a:solidFill>
          <a:ln>
            <a:noFill/>
          </a:ln>
        </p:spPr>
        <p:txBody>
          <a:bodyPr lIns="121917" tIns="60959" rIns="121917" bIns="60959" anchor="ctr"/>
          <a:lstStyle>
            <a:lvl1pPr>
              <a:spcBef>
                <a:spcPct val="20000"/>
              </a:spcBef>
              <a:buFont typeface="Arial" panose="020B0604020202090204" pitchFamily="34" charset="0"/>
              <a:buChar char="•"/>
              <a:defRPr sz="3200">
                <a:solidFill>
                  <a:srgbClr val="000000"/>
                </a:solidFill>
                <a:latin typeface="微软雅黑" charset="-122"/>
                <a:ea typeface="微软雅黑" charset="-122"/>
                <a:sym typeface="Calibri" panose="020F0502020204030204" pitchFamily="34" charset="0"/>
              </a:defRPr>
            </a:lvl1pPr>
            <a:lvl2pPr marL="742950" indent="-285750">
              <a:spcBef>
                <a:spcPct val="20000"/>
              </a:spcBef>
              <a:buFont typeface="Arial" panose="020B0604020202090204" pitchFamily="34" charset="0"/>
              <a:buChar char="–"/>
              <a:defRPr sz="2800">
                <a:solidFill>
                  <a:srgbClr val="000000"/>
                </a:solidFill>
                <a:latin typeface="微软雅黑" charset="-122"/>
                <a:ea typeface="微软雅黑" charset="-122"/>
                <a:sym typeface="Calibri" panose="020F0502020204030204" pitchFamily="34" charset="0"/>
              </a:defRPr>
            </a:lvl2pPr>
            <a:lvl3pPr marL="1143000" indent="-228600">
              <a:spcBef>
                <a:spcPct val="20000"/>
              </a:spcBef>
              <a:buFont typeface="Arial" panose="020B0604020202090204" pitchFamily="34" charset="0"/>
              <a:buChar char="•"/>
              <a:defRPr sz="2400">
                <a:solidFill>
                  <a:srgbClr val="000000"/>
                </a:solidFill>
                <a:latin typeface="微软雅黑" charset="-122"/>
                <a:ea typeface="微软雅黑" charset="-122"/>
                <a:sym typeface="Calibri" panose="020F0502020204030204" pitchFamily="34" charset="0"/>
              </a:defRPr>
            </a:lvl3pPr>
            <a:lvl4pPr marL="1600200" indent="-228600">
              <a:spcBef>
                <a:spcPct val="20000"/>
              </a:spcBef>
              <a:buFont typeface="Arial" panose="020B0604020202090204" pitchFamily="34" charset="0"/>
              <a:buChar char="–"/>
              <a:defRPr sz="2000">
                <a:solidFill>
                  <a:srgbClr val="000000"/>
                </a:solidFill>
                <a:latin typeface="微软雅黑" charset="-122"/>
                <a:ea typeface="微软雅黑" charset="-122"/>
                <a:sym typeface="Calibri" panose="020F0502020204030204" pitchFamily="34" charset="0"/>
              </a:defRPr>
            </a:lvl4pPr>
            <a:lvl5pPr marL="2057400" indent="-228600">
              <a:spcBef>
                <a:spcPct val="20000"/>
              </a:spcBef>
              <a:buFont typeface="Arial" panose="020B0604020202090204" pitchFamily="34" charset="0"/>
              <a:buChar char="»"/>
              <a:defRPr sz="2000">
                <a:solidFill>
                  <a:srgbClr val="000000"/>
                </a:solidFill>
                <a:latin typeface="微软雅黑" charset="-122"/>
                <a:ea typeface="微软雅黑" charset="-122"/>
                <a:sym typeface="Calibri" panose="020F05020202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rgbClr val="000000"/>
                </a:solidFill>
                <a:latin typeface="微软雅黑" charset="-122"/>
                <a:ea typeface="微软雅黑" charset="-122"/>
                <a:sym typeface="Calibri" panose="020F05020202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rgbClr val="000000"/>
                </a:solidFill>
                <a:latin typeface="微软雅黑" charset="-122"/>
                <a:ea typeface="微软雅黑" charset="-122"/>
                <a:sym typeface="Calibri" panose="020F05020202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rgbClr val="000000"/>
                </a:solidFill>
                <a:latin typeface="微软雅黑" charset="-122"/>
                <a:ea typeface="微软雅黑" charset="-122"/>
                <a:sym typeface="Calibri" panose="020F05020202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rgbClr val="000000"/>
                </a:solidFill>
                <a:latin typeface="微软雅黑" charset="-122"/>
                <a:ea typeface="微软雅黑"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9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charset="-122"/>
              <a:ea typeface="微软雅黑" charset="-122"/>
              <a:cs typeface="+mn-ea"/>
              <a:sym typeface="微软雅黑" charset="-122"/>
            </a:endParaRPr>
          </a:p>
        </p:txBody>
      </p:sp>
      <p:sp>
        <p:nvSpPr>
          <p:cNvPr id="6" name="矩形 46"/>
          <p:cNvSpPr>
            <a:spLocks noChangeArrowheads="1"/>
          </p:cNvSpPr>
          <p:nvPr/>
        </p:nvSpPr>
        <p:spPr bwMode="auto">
          <a:xfrm>
            <a:off x="635000" y="236855"/>
            <a:ext cx="765365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noAutofit/>
          </a:bodyPr>
          <a:lstStyle>
            <a:lvl1pPr>
              <a:spcBef>
                <a:spcPct val="20000"/>
              </a:spcBef>
              <a:buFont typeface="Arial" panose="020B0604020202090204" pitchFamily="34" charset="0"/>
              <a:buChar char="•"/>
              <a:defRPr sz="3200">
                <a:solidFill>
                  <a:srgbClr val="000000"/>
                </a:solidFill>
                <a:latin typeface="微软雅黑" charset="-122"/>
                <a:ea typeface="微软雅黑" charset="-122"/>
                <a:sym typeface="Calibri" panose="020F0502020204030204" pitchFamily="34" charset="0"/>
              </a:defRPr>
            </a:lvl1pPr>
            <a:lvl2pPr marL="742950" indent="-285750">
              <a:spcBef>
                <a:spcPct val="20000"/>
              </a:spcBef>
              <a:buFont typeface="Arial" panose="020B0604020202090204" pitchFamily="34" charset="0"/>
              <a:buChar char="–"/>
              <a:defRPr sz="2800">
                <a:solidFill>
                  <a:srgbClr val="000000"/>
                </a:solidFill>
                <a:latin typeface="微软雅黑" charset="-122"/>
                <a:ea typeface="微软雅黑" charset="-122"/>
                <a:sym typeface="Calibri" panose="020F0502020204030204" pitchFamily="34" charset="0"/>
              </a:defRPr>
            </a:lvl2pPr>
            <a:lvl3pPr marL="1143000" indent="-228600">
              <a:spcBef>
                <a:spcPct val="20000"/>
              </a:spcBef>
              <a:buFont typeface="Arial" panose="020B0604020202090204" pitchFamily="34" charset="0"/>
              <a:buChar char="•"/>
              <a:defRPr sz="2400">
                <a:solidFill>
                  <a:srgbClr val="000000"/>
                </a:solidFill>
                <a:latin typeface="微软雅黑" charset="-122"/>
                <a:ea typeface="微软雅黑" charset="-122"/>
                <a:sym typeface="Calibri" panose="020F0502020204030204" pitchFamily="34" charset="0"/>
              </a:defRPr>
            </a:lvl3pPr>
            <a:lvl4pPr marL="1600200" indent="-228600">
              <a:spcBef>
                <a:spcPct val="20000"/>
              </a:spcBef>
              <a:buFont typeface="Arial" panose="020B0604020202090204" pitchFamily="34" charset="0"/>
              <a:buChar char="–"/>
              <a:defRPr sz="2000">
                <a:solidFill>
                  <a:srgbClr val="000000"/>
                </a:solidFill>
                <a:latin typeface="微软雅黑" charset="-122"/>
                <a:ea typeface="微软雅黑" charset="-122"/>
                <a:sym typeface="Calibri" panose="020F0502020204030204" pitchFamily="34" charset="0"/>
              </a:defRPr>
            </a:lvl4pPr>
            <a:lvl5pPr marL="2057400" indent="-228600">
              <a:spcBef>
                <a:spcPct val="20000"/>
              </a:spcBef>
              <a:buFont typeface="Arial" panose="020B0604020202090204" pitchFamily="34" charset="0"/>
              <a:buChar char="»"/>
              <a:defRPr sz="2000">
                <a:solidFill>
                  <a:srgbClr val="000000"/>
                </a:solidFill>
                <a:latin typeface="微软雅黑" charset="-122"/>
                <a:ea typeface="微软雅黑" charset="-122"/>
                <a:sym typeface="Calibri" panose="020F05020202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rgbClr val="000000"/>
                </a:solidFill>
                <a:latin typeface="微软雅黑" charset="-122"/>
                <a:ea typeface="微软雅黑" charset="-122"/>
                <a:sym typeface="Calibri" panose="020F05020202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rgbClr val="000000"/>
                </a:solidFill>
                <a:latin typeface="微软雅黑" charset="-122"/>
                <a:ea typeface="微软雅黑" charset="-122"/>
                <a:sym typeface="Calibri" panose="020F05020202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rgbClr val="000000"/>
                </a:solidFill>
                <a:latin typeface="微软雅黑" charset="-122"/>
                <a:ea typeface="微软雅黑" charset="-122"/>
                <a:sym typeface="Calibri" panose="020F05020202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rgbClr val="000000"/>
                </a:solidFill>
                <a:latin typeface="微软雅黑" charset="-122"/>
                <a:ea typeface="微软雅黑"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r>
              <a:rPr kumimoji="0" lang="en-US" altLang="zh-CN" sz="3200" b="1" i="0" u="none" strike="noStrike" kern="1200" cap="none" spc="0" normalizeH="0" baseline="0" noProof="0" dirty="0">
                <a:ln>
                  <a:noFill/>
                </a:ln>
                <a:solidFill>
                  <a:srgbClr val="0B4189"/>
                </a:solidFill>
                <a:effectLst/>
                <a:uLnTx/>
                <a:uFillTx/>
                <a:latin typeface="Arial" panose="020B0604020202090204" pitchFamily="34" charset="0"/>
                <a:ea typeface="微软雅黑" charset="-122"/>
                <a:cs typeface="+mn-ea"/>
                <a:sym typeface="Calibri" panose="020F0502020204030204" pitchFamily="34" charset="0"/>
              </a:rPr>
              <a:t>SNP Calling</a:t>
            </a:r>
            <a:r>
              <a:rPr kumimoji="0" lang="en-US" altLang="zh-CN" sz="3200" b="1" i="0" u="none" strike="noStrike" kern="1200" cap="none" spc="0" normalizeH="0" baseline="0" noProof="0" dirty="0">
                <a:ln>
                  <a:noFill/>
                </a:ln>
                <a:solidFill>
                  <a:srgbClr val="0B4189"/>
                </a:solidFill>
                <a:effectLst/>
                <a:uLnTx/>
                <a:uFillTx/>
                <a:latin typeface="Arial" panose="020B0604020202090204" pitchFamily="34" charset="0"/>
                <a:ea typeface="微软雅黑" charset="-122"/>
                <a:cs typeface="+mn-ea"/>
                <a:sym typeface="Calibri" panose="020F0502020204030204" pitchFamily="34" charset="0"/>
              </a:rPr>
              <a:t>—</a:t>
            </a:r>
            <a:r>
              <a:rPr lang="en-US" altLang="zh-CN" b="1" noProof="0" dirty="0">
                <a:ln>
                  <a:noFill/>
                </a:ln>
                <a:solidFill>
                  <a:srgbClr val="0B4189"/>
                </a:solidFill>
                <a:effectLst/>
                <a:uLnTx/>
                <a:uFillTx/>
                <a:latin typeface="Arial" panose="020B0604020202090204" pitchFamily="34" charset="0"/>
                <a:cs typeface="+mn-ea"/>
                <a:sym typeface="+mn-ea"/>
              </a:rPr>
              <a:t>1.Pre-processing</a:t>
            </a:r>
            <a:endParaRPr lang="en-US"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r>
              <a:rPr lang="en-US" altLang="zh-CN" smtClean="0">
                <a:effectLst>
                  <a:outerShdw blurRad="38100" dist="38100" dir="2700000" algn="tl">
                    <a:srgbClr val="000000">
                      <a:alpha val="43137"/>
                    </a:srgbClr>
                  </a:outerShdw>
                </a:effectLst>
                <a:sym typeface="+mn-ea"/>
              </a:rPr>
              <a:t> </a:t>
            </a:r>
            <a:endParaRPr lang="zh-CN" altLang="en-US">
              <a:effectLst>
                <a:outerShdw blurRad="38100" dist="38100" dir="2700000" algn="tl">
                  <a:srgbClr val="000000">
                    <a:alpha val="43137"/>
                  </a:srgbClr>
                </a:outerShdw>
              </a:effectLst>
              <a:latin typeface="微软雅黑" charset="-122"/>
              <a:ea typeface="微软雅黑" charset="-122"/>
            </a:endParaRPr>
          </a:p>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endParaRPr lang="zh-CN" altLang="en-US"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r>
              <a:rPr lang="en-US" altLang="zh-CN" smtClean="0">
                <a:effectLst>
                  <a:outerShdw blurRad="38100" dist="38100" dir="2700000" algn="tl">
                    <a:srgbClr val="000000">
                      <a:alpha val="43137"/>
                    </a:srgbClr>
                  </a:outerShdw>
                </a:effectLst>
                <a:sym typeface="微软雅黑" charset="-122"/>
              </a:rPr>
              <a:t> </a:t>
            </a:r>
            <a:endParaRPr lang="zh-CN" altLang="en-US">
              <a:effectLst>
                <a:outerShdw blurRad="38100" dist="38100" dir="2700000" algn="tl">
                  <a:srgbClr val="000000">
                    <a:alpha val="43137"/>
                  </a:srgbClr>
                </a:outerShdw>
              </a:effectLst>
              <a:latin typeface="微软雅黑" charset="-122"/>
              <a:ea typeface="微软雅黑" charset="-122"/>
            </a:endParaRPr>
          </a:p>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endParaRPr kumimoji="0" lang="en-US" altLang="zh-CN" sz="3200" b="1" i="0" u="none" strike="noStrike" kern="1200" cap="none" spc="0" normalizeH="0" baseline="0" noProof="0" dirty="0">
              <a:ln>
                <a:noFill/>
              </a:ln>
              <a:solidFill>
                <a:srgbClr val="0B4189"/>
              </a:solidFill>
              <a:effectLst/>
              <a:uLnTx/>
              <a:uFillTx/>
              <a:latin typeface="Arial" panose="020B0604020202090204" pitchFamily="34" charset="0"/>
              <a:ea typeface="微软雅黑" charset="-122"/>
              <a:cs typeface="+mn-ea"/>
              <a:sym typeface="Calibri" panose="020F0502020204030204" pitchFamily="34" charset="0"/>
            </a:endParaRPr>
          </a:p>
        </p:txBody>
      </p:sp>
      <p:sp>
        <p:nvSpPr>
          <p:cNvPr id="19" name="右箭头 18"/>
          <p:cNvSpPr/>
          <p:nvPr/>
        </p:nvSpPr>
        <p:spPr bwMode="auto">
          <a:xfrm>
            <a:off x="4133682" y="3613461"/>
            <a:ext cx="1298577" cy="279918"/>
          </a:xfrm>
          <a:prstGeom prst="rightArrow">
            <a:avLst/>
          </a:prstGeom>
          <a:noFill/>
          <a:ln>
            <a:solidFill>
              <a:srgbClr val="0B4189"/>
            </a:solidFill>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E7E6E6"/>
                  </a:outerShdw>
                </a:effectLst>
              </a14:hiddenEffects>
            </a:ext>
          </a:extLst>
        </p:spPr>
        <p:style>
          <a:lnRef idx="2">
            <a:schemeClr val="accent1"/>
          </a:lnRef>
          <a:fillRef idx="0">
            <a:srgbClr val="FFFFFF"/>
          </a:fillRef>
          <a:effectRef idx="0">
            <a:srgbClr val="FFFFFF"/>
          </a:effectRef>
          <a:fontRef idx="minor">
            <a:schemeClr val="tx1"/>
          </a:fontRef>
        </p:style>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90204" pitchFamily="34" charset="0"/>
              <a:buNone/>
            </a:pPr>
            <a:endParaRPr kumimoji="0" lang="zh-CN" altLang="en-US" sz="1800" b="0" i="0" u="none" strike="noStrike" cap="none" normalizeH="0" baseline="0" smtClean="0">
              <a:ln>
                <a:noFill/>
              </a:ln>
              <a:solidFill>
                <a:sysClr val="windowText" lastClr="000000"/>
              </a:solidFill>
              <a:effectLst/>
              <a:latin typeface="Calibri" panose="020F0502020204030204" pitchFamily="34" charset="0"/>
              <a:ea typeface="宋体" pitchFamily="2" charset="-122"/>
            </a:endParaRPr>
          </a:p>
        </p:txBody>
      </p:sp>
      <p:sp>
        <p:nvSpPr>
          <p:cNvPr id="8" name="矩形 7"/>
          <p:cNvSpPr/>
          <p:nvPr/>
        </p:nvSpPr>
        <p:spPr>
          <a:xfrm>
            <a:off x="1941830" y="5622925"/>
            <a:ext cx="675640" cy="375285"/>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r="12734"/>
          <a:stretch>
            <a:fillRect/>
          </a:stretch>
        </p:blipFill>
        <p:spPr bwMode="auto">
          <a:xfrm>
            <a:off x="561768" y="1033647"/>
            <a:ext cx="3655669" cy="57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等腰三角形 47"/>
          <p:cNvSpPr>
            <a:spLocks noChangeArrowheads="1"/>
          </p:cNvSpPr>
          <p:nvPr/>
        </p:nvSpPr>
        <p:spPr bwMode="auto">
          <a:xfrm rot="5400000">
            <a:off x="-53049" y="209721"/>
            <a:ext cx="774879" cy="668780"/>
          </a:xfrm>
          <a:prstGeom prst="triangle">
            <a:avLst>
              <a:gd name="adj" fmla="val 50000"/>
            </a:avLst>
          </a:prstGeom>
          <a:solidFill>
            <a:srgbClr val="0B4189"/>
          </a:solidFill>
          <a:ln>
            <a:noFill/>
          </a:ln>
        </p:spPr>
        <p:txBody>
          <a:bodyPr lIns="121917" tIns="60959" rIns="121917" bIns="60959" anchor="ctr"/>
          <a:lstStyle>
            <a:lvl1pPr>
              <a:spcBef>
                <a:spcPct val="20000"/>
              </a:spcBef>
              <a:buFont typeface="Arial" panose="020B0604020202090204" pitchFamily="34" charset="0"/>
              <a:buChar char="•"/>
              <a:defRPr sz="3200">
                <a:solidFill>
                  <a:srgbClr val="000000"/>
                </a:solidFill>
                <a:latin typeface="微软雅黑" charset="-122"/>
                <a:ea typeface="微软雅黑" charset="-122"/>
                <a:sym typeface="Calibri" panose="020F0502020204030204" pitchFamily="34" charset="0"/>
              </a:defRPr>
            </a:lvl1pPr>
            <a:lvl2pPr marL="742950" indent="-285750">
              <a:spcBef>
                <a:spcPct val="20000"/>
              </a:spcBef>
              <a:buFont typeface="Arial" panose="020B0604020202090204" pitchFamily="34" charset="0"/>
              <a:buChar char="–"/>
              <a:defRPr sz="2800">
                <a:solidFill>
                  <a:srgbClr val="000000"/>
                </a:solidFill>
                <a:latin typeface="微软雅黑" charset="-122"/>
                <a:ea typeface="微软雅黑" charset="-122"/>
                <a:sym typeface="Calibri" panose="020F0502020204030204" pitchFamily="34" charset="0"/>
              </a:defRPr>
            </a:lvl2pPr>
            <a:lvl3pPr marL="1143000" indent="-228600">
              <a:spcBef>
                <a:spcPct val="20000"/>
              </a:spcBef>
              <a:buFont typeface="Arial" panose="020B0604020202090204" pitchFamily="34" charset="0"/>
              <a:buChar char="•"/>
              <a:defRPr sz="2400">
                <a:solidFill>
                  <a:srgbClr val="000000"/>
                </a:solidFill>
                <a:latin typeface="微软雅黑" charset="-122"/>
                <a:ea typeface="微软雅黑" charset="-122"/>
                <a:sym typeface="Calibri" panose="020F0502020204030204" pitchFamily="34" charset="0"/>
              </a:defRPr>
            </a:lvl3pPr>
            <a:lvl4pPr marL="1600200" indent="-228600">
              <a:spcBef>
                <a:spcPct val="20000"/>
              </a:spcBef>
              <a:buFont typeface="Arial" panose="020B0604020202090204" pitchFamily="34" charset="0"/>
              <a:buChar char="–"/>
              <a:defRPr sz="2000">
                <a:solidFill>
                  <a:srgbClr val="000000"/>
                </a:solidFill>
                <a:latin typeface="微软雅黑" charset="-122"/>
                <a:ea typeface="微软雅黑" charset="-122"/>
                <a:sym typeface="Calibri" panose="020F0502020204030204" pitchFamily="34" charset="0"/>
              </a:defRPr>
            </a:lvl4pPr>
            <a:lvl5pPr marL="2057400" indent="-228600">
              <a:spcBef>
                <a:spcPct val="20000"/>
              </a:spcBef>
              <a:buFont typeface="Arial" panose="020B0604020202090204" pitchFamily="34" charset="0"/>
              <a:buChar char="»"/>
              <a:defRPr sz="2000">
                <a:solidFill>
                  <a:srgbClr val="000000"/>
                </a:solidFill>
                <a:latin typeface="微软雅黑" charset="-122"/>
                <a:ea typeface="微软雅黑" charset="-122"/>
                <a:sym typeface="Calibri" panose="020F05020202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rgbClr val="000000"/>
                </a:solidFill>
                <a:latin typeface="微软雅黑" charset="-122"/>
                <a:ea typeface="微软雅黑" charset="-122"/>
                <a:sym typeface="Calibri" panose="020F05020202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rgbClr val="000000"/>
                </a:solidFill>
                <a:latin typeface="微软雅黑" charset="-122"/>
                <a:ea typeface="微软雅黑" charset="-122"/>
                <a:sym typeface="Calibri" panose="020F05020202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rgbClr val="000000"/>
                </a:solidFill>
                <a:latin typeface="微软雅黑" charset="-122"/>
                <a:ea typeface="微软雅黑" charset="-122"/>
                <a:sym typeface="Calibri" panose="020F05020202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rgbClr val="000000"/>
                </a:solidFill>
                <a:latin typeface="微软雅黑" charset="-122"/>
                <a:ea typeface="微软雅黑"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9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charset="-122"/>
              <a:ea typeface="微软雅黑" charset="-122"/>
              <a:cs typeface="+mn-ea"/>
              <a:sym typeface="微软雅黑" charset="-122"/>
            </a:endParaRPr>
          </a:p>
        </p:txBody>
      </p:sp>
      <p:sp>
        <p:nvSpPr>
          <p:cNvPr id="6" name="矩形 46"/>
          <p:cNvSpPr>
            <a:spLocks noChangeArrowheads="1"/>
          </p:cNvSpPr>
          <p:nvPr/>
        </p:nvSpPr>
        <p:spPr bwMode="auto">
          <a:xfrm>
            <a:off x="635000" y="236855"/>
            <a:ext cx="765365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noAutofit/>
          </a:bodyPr>
          <a:lstStyle>
            <a:lvl1pPr>
              <a:spcBef>
                <a:spcPct val="20000"/>
              </a:spcBef>
              <a:buFont typeface="Arial" panose="020B0604020202090204" pitchFamily="34" charset="0"/>
              <a:buChar char="•"/>
              <a:defRPr sz="3200">
                <a:solidFill>
                  <a:srgbClr val="000000"/>
                </a:solidFill>
                <a:latin typeface="微软雅黑" charset="-122"/>
                <a:ea typeface="微软雅黑" charset="-122"/>
                <a:sym typeface="Calibri" panose="020F0502020204030204" pitchFamily="34" charset="0"/>
              </a:defRPr>
            </a:lvl1pPr>
            <a:lvl2pPr marL="742950" indent="-285750">
              <a:spcBef>
                <a:spcPct val="20000"/>
              </a:spcBef>
              <a:buFont typeface="Arial" panose="020B0604020202090204" pitchFamily="34" charset="0"/>
              <a:buChar char="–"/>
              <a:defRPr sz="2800">
                <a:solidFill>
                  <a:srgbClr val="000000"/>
                </a:solidFill>
                <a:latin typeface="微软雅黑" charset="-122"/>
                <a:ea typeface="微软雅黑" charset="-122"/>
                <a:sym typeface="Calibri" panose="020F0502020204030204" pitchFamily="34" charset="0"/>
              </a:defRPr>
            </a:lvl2pPr>
            <a:lvl3pPr marL="1143000" indent="-228600">
              <a:spcBef>
                <a:spcPct val="20000"/>
              </a:spcBef>
              <a:buFont typeface="Arial" panose="020B0604020202090204" pitchFamily="34" charset="0"/>
              <a:buChar char="•"/>
              <a:defRPr sz="2400">
                <a:solidFill>
                  <a:srgbClr val="000000"/>
                </a:solidFill>
                <a:latin typeface="微软雅黑" charset="-122"/>
                <a:ea typeface="微软雅黑" charset="-122"/>
                <a:sym typeface="Calibri" panose="020F0502020204030204" pitchFamily="34" charset="0"/>
              </a:defRPr>
            </a:lvl3pPr>
            <a:lvl4pPr marL="1600200" indent="-228600">
              <a:spcBef>
                <a:spcPct val="20000"/>
              </a:spcBef>
              <a:buFont typeface="Arial" panose="020B0604020202090204" pitchFamily="34" charset="0"/>
              <a:buChar char="–"/>
              <a:defRPr sz="2000">
                <a:solidFill>
                  <a:srgbClr val="000000"/>
                </a:solidFill>
                <a:latin typeface="微软雅黑" charset="-122"/>
                <a:ea typeface="微软雅黑" charset="-122"/>
                <a:sym typeface="Calibri" panose="020F0502020204030204" pitchFamily="34" charset="0"/>
              </a:defRPr>
            </a:lvl4pPr>
            <a:lvl5pPr marL="2057400" indent="-228600">
              <a:spcBef>
                <a:spcPct val="20000"/>
              </a:spcBef>
              <a:buFont typeface="Arial" panose="020B0604020202090204" pitchFamily="34" charset="0"/>
              <a:buChar char="»"/>
              <a:defRPr sz="2000">
                <a:solidFill>
                  <a:srgbClr val="000000"/>
                </a:solidFill>
                <a:latin typeface="微软雅黑" charset="-122"/>
                <a:ea typeface="微软雅黑" charset="-122"/>
                <a:sym typeface="Calibri" panose="020F05020202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rgbClr val="000000"/>
                </a:solidFill>
                <a:latin typeface="微软雅黑" charset="-122"/>
                <a:ea typeface="微软雅黑" charset="-122"/>
                <a:sym typeface="Calibri" panose="020F05020202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rgbClr val="000000"/>
                </a:solidFill>
                <a:latin typeface="微软雅黑" charset="-122"/>
                <a:ea typeface="微软雅黑" charset="-122"/>
                <a:sym typeface="Calibri" panose="020F05020202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rgbClr val="000000"/>
                </a:solidFill>
                <a:latin typeface="微软雅黑" charset="-122"/>
                <a:ea typeface="微软雅黑" charset="-122"/>
                <a:sym typeface="Calibri" panose="020F05020202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rgbClr val="000000"/>
                </a:solidFill>
                <a:latin typeface="微软雅黑" charset="-122"/>
                <a:ea typeface="微软雅黑"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r>
              <a:rPr kumimoji="0" lang="en-US" altLang="zh-CN" sz="3200" b="1" i="0" u="none" strike="noStrike" kern="1200" cap="none" spc="0" normalizeH="0" baseline="0" noProof="0" dirty="0">
                <a:ln>
                  <a:noFill/>
                </a:ln>
                <a:solidFill>
                  <a:srgbClr val="0B4189"/>
                </a:solidFill>
                <a:effectLst/>
                <a:uLnTx/>
                <a:uFillTx/>
                <a:latin typeface="Arial" panose="020B0604020202090204" pitchFamily="34" charset="0"/>
                <a:ea typeface="微软雅黑" charset="-122"/>
                <a:cs typeface="+mn-ea"/>
                <a:sym typeface="Calibri" panose="020F0502020204030204" pitchFamily="34" charset="0"/>
              </a:rPr>
              <a:t>SNP Calling—</a:t>
            </a:r>
            <a:r>
              <a:rPr lang="en-US" altLang="zh-CN" b="1" noProof="0" dirty="0">
                <a:ln>
                  <a:noFill/>
                </a:ln>
                <a:solidFill>
                  <a:srgbClr val="0B4189"/>
                </a:solidFill>
                <a:effectLst/>
                <a:uLnTx/>
                <a:uFillTx/>
                <a:latin typeface="Arial" panose="020B0604020202090204" pitchFamily="34" charset="0"/>
                <a:cs typeface="+mn-ea"/>
                <a:sym typeface="+mn-ea"/>
              </a:rPr>
              <a:t>1.Pre-processing</a:t>
            </a:r>
            <a:r>
              <a:rPr lang="zh-CN" altLang="en-US" b="1" noProof="0" dirty="0">
                <a:ln>
                  <a:noFill/>
                </a:ln>
                <a:solidFill>
                  <a:srgbClr val="0B4189"/>
                </a:solidFill>
                <a:effectLst/>
                <a:uLnTx/>
                <a:uFillTx/>
                <a:latin typeface="Arial" panose="020B0604020202090204" pitchFamily="34" charset="0"/>
                <a:cs typeface="+mn-ea"/>
                <a:sym typeface="+mn-ea"/>
              </a:rPr>
              <a:t>预处理</a:t>
            </a:r>
            <a:endParaRPr lang="en-US"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r>
              <a:rPr lang="en-US" altLang="zh-CN" smtClean="0">
                <a:effectLst>
                  <a:outerShdw blurRad="38100" dist="38100" dir="2700000" algn="tl">
                    <a:srgbClr val="000000">
                      <a:alpha val="43137"/>
                    </a:srgbClr>
                  </a:outerShdw>
                </a:effectLst>
                <a:sym typeface="+mn-ea"/>
              </a:rPr>
              <a:t> </a:t>
            </a:r>
            <a:endParaRPr lang="zh-CN" altLang="en-US">
              <a:effectLst>
                <a:outerShdw blurRad="38100" dist="38100" dir="2700000" algn="tl">
                  <a:srgbClr val="000000">
                    <a:alpha val="43137"/>
                  </a:srgbClr>
                </a:outerShdw>
              </a:effectLst>
              <a:latin typeface="微软雅黑" charset="-122"/>
              <a:ea typeface="微软雅黑" charset="-122"/>
            </a:endParaRPr>
          </a:p>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endParaRPr lang="zh-CN" altLang="en-US"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r>
              <a:rPr lang="en-US" altLang="zh-CN" smtClean="0">
                <a:effectLst>
                  <a:outerShdw blurRad="38100" dist="38100" dir="2700000" algn="tl">
                    <a:srgbClr val="000000">
                      <a:alpha val="43137"/>
                    </a:srgbClr>
                  </a:outerShdw>
                </a:effectLst>
                <a:sym typeface="微软雅黑" charset="-122"/>
              </a:rPr>
              <a:t> </a:t>
            </a:r>
            <a:endParaRPr lang="zh-CN" altLang="en-US">
              <a:effectLst>
                <a:outerShdw blurRad="38100" dist="38100" dir="2700000" algn="tl">
                  <a:srgbClr val="000000">
                    <a:alpha val="43137"/>
                  </a:srgbClr>
                </a:outerShdw>
              </a:effectLst>
              <a:latin typeface="微软雅黑" charset="-122"/>
              <a:ea typeface="微软雅黑" charset="-122"/>
            </a:endParaRPr>
          </a:p>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endParaRPr kumimoji="0" lang="en-US" altLang="zh-CN" sz="2400" i="0" u="none" strike="noStrike" kern="1200" cap="none" spc="0" normalizeH="0" baseline="0" noProof="0" dirty="0">
              <a:ln>
                <a:noFill/>
              </a:ln>
              <a:solidFill>
                <a:srgbClr val="C00000"/>
              </a:solidFill>
              <a:effectLst/>
              <a:uLnTx/>
              <a:uFillTx/>
              <a:latin typeface="Times New Roman Regular" panose="02020503050405090304" charset="0"/>
              <a:ea typeface="宋体" charset="0"/>
              <a:cs typeface="Times New Roman Regular" panose="02020503050405090304" charset="0"/>
              <a:sym typeface="+mn-ea"/>
            </a:endParaRPr>
          </a:p>
        </p:txBody>
      </p:sp>
      <p:sp>
        <p:nvSpPr>
          <p:cNvPr id="8" name="矩形 7"/>
          <p:cNvSpPr/>
          <p:nvPr/>
        </p:nvSpPr>
        <p:spPr>
          <a:xfrm>
            <a:off x="1941830" y="5666105"/>
            <a:ext cx="675640" cy="375285"/>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 name="图片 1"/>
          <p:cNvPicPr>
            <a:picLocks noChangeAspect="1"/>
          </p:cNvPicPr>
          <p:nvPr/>
        </p:nvPicPr>
        <p:blipFill>
          <a:blip r:embed="rId2"/>
          <a:stretch>
            <a:fillRect/>
          </a:stretch>
        </p:blipFill>
        <p:spPr>
          <a:xfrm>
            <a:off x="3697605" y="2329815"/>
            <a:ext cx="8380095" cy="583565"/>
          </a:xfrm>
          <a:prstGeom prst="rect">
            <a:avLst/>
          </a:prstGeom>
        </p:spPr>
      </p:pic>
      <p:sp>
        <p:nvSpPr>
          <p:cNvPr id="3" name="文本框 2"/>
          <p:cNvSpPr txBox="1"/>
          <p:nvPr/>
        </p:nvSpPr>
        <p:spPr>
          <a:xfrm>
            <a:off x="4217670" y="1537970"/>
            <a:ext cx="6566535" cy="398780"/>
          </a:xfrm>
          <a:prstGeom prst="rect">
            <a:avLst/>
          </a:prstGeom>
          <a:noFill/>
        </p:spPr>
        <p:txBody>
          <a:bodyPr wrap="square" rtlCol="0" anchor="t">
            <a:spAutoFit/>
          </a:bodyPr>
          <a:p>
            <a:pPr indent="0">
              <a:buFont typeface="Arial" panose="020B0604020202090204" pitchFamily="34" charset="0"/>
              <a:buNone/>
            </a:pPr>
            <a:r>
              <a:rPr lang="en-US" altLang="zh-CN" sz="2000" smtClean="0">
                <a:latin typeface="Times New Roman Regular" panose="02020503050405090304" charset="0"/>
                <a:cs typeface="Times New Roman Regular" panose="02020503050405090304" charset="0"/>
                <a:sym typeface="+mn-ea"/>
              </a:rPr>
              <a:t>-</a:t>
            </a:r>
            <a:r>
              <a:rPr lang="en-US" altLang="zh-CN" sz="2000" b="1" smtClean="0">
                <a:solidFill>
                  <a:srgbClr val="C00000"/>
                </a:solidFill>
                <a:latin typeface="Times New Roman Bold" panose="02020503050405090304" charset="0"/>
                <a:cs typeface="Times New Roman Bold" panose="02020503050405090304" charset="0"/>
                <a:sym typeface="+mn-ea"/>
              </a:rPr>
              <a:t>bwa</a:t>
            </a:r>
            <a:r>
              <a:rPr lang="en-US" altLang="zh-CN" sz="2000" smtClean="0">
                <a:latin typeface="Times New Roman Regular" panose="02020503050405090304" charset="0"/>
                <a:cs typeface="Times New Roman Regular" panose="02020503050405090304" charset="0"/>
                <a:sym typeface="+mn-ea"/>
              </a:rPr>
              <a:t> index genome.fa</a:t>
            </a:r>
            <a:endParaRPr lang="en-US" altLang="zh-CN" sz="2000" smtClean="0">
              <a:latin typeface="Times New Roman Regular" panose="02020503050405090304" charset="0"/>
              <a:cs typeface="Times New Roman Regular" panose="02020503050405090304" charset="0"/>
              <a:sym typeface="+mn-ea"/>
            </a:endParaRPr>
          </a:p>
        </p:txBody>
      </p:sp>
      <p:pic>
        <p:nvPicPr>
          <p:cNvPr id="5" name="图片 4"/>
          <p:cNvPicPr>
            <a:picLocks noChangeAspect="1"/>
          </p:cNvPicPr>
          <p:nvPr/>
        </p:nvPicPr>
        <p:blipFill>
          <a:blip r:embed="rId3"/>
          <a:stretch>
            <a:fillRect/>
          </a:stretch>
        </p:blipFill>
        <p:spPr>
          <a:xfrm>
            <a:off x="4217670" y="3439160"/>
            <a:ext cx="7270115" cy="2226945"/>
          </a:xfrm>
          <a:prstGeom prst="rect">
            <a:avLst/>
          </a:prstGeom>
        </p:spPr>
      </p:pic>
      <p:sp>
        <p:nvSpPr>
          <p:cNvPr id="9" name="矩形 8"/>
          <p:cNvSpPr/>
          <p:nvPr/>
        </p:nvSpPr>
        <p:spPr>
          <a:xfrm>
            <a:off x="1941830" y="3411855"/>
            <a:ext cx="675640" cy="375285"/>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矩形 10"/>
          <p:cNvSpPr/>
          <p:nvPr/>
        </p:nvSpPr>
        <p:spPr>
          <a:xfrm>
            <a:off x="4415790" y="2646680"/>
            <a:ext cx="675640" cy="26670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561975" y="2861945"/>
            <a:ext cx="1285875" cy="375920"/>
          </a:xfrm>
          <a:prstGeom prst="rect">
            <a:avLst/>
          </a:prstGeom>
          <a:noFill/>
        </p:spPr>
        <p:txBody>
          <a:bodyPr wrap="square" rtlCol="0">
            <a:noAutofit/>
          </a:bodyPr>
          <a:p>
            <a:r>
              <a:rPr lang="en-US" altLang="zh-CN" sz="2000" b="1">
                <a:solidFill>
                  <a:srgbClr val="C00000"/>
                </a:solidFill>
                <a:latin typeface="Times New Roman Bold" panose="02020503050405090304" charset="0"/>
                <a:ea typeface="宋体" charset="0"/>
                <a:cs typeface="Times New Roman Bold" panose="02020503050405090304" charset="0"/>
                <a:sym typeface="+mn-ea"/>
              </a:rPr>
              <a:t>Samtools</a:t>
            </a:r>
            <a:endParaRPr kumimoji="0" lang="en-US" altLang="zh-CN" sz="2000" b="1" i="0" u="none" strike="noStrike" kern="1200" cap="none" spc="0" normalizeH="0" baseline="0" noProof="0" dirty="0">
              <a:ln>
                <a:noFill/>
              </a:ln>
              <a:solidFill>
                <a:srgbClr val="C00000"/>
              </a:solidFill>
              <a:effectLst/>
              <a:uLnTx/>
              <a:uFillTx/>
              <a:latin typeface="Times New Roman Bold" panose="02020503050405090304" charset="0"/>
              <a:ea typeface="宋体" charset="0"/>
              <a:cs typeface="Times New Roman Bold" panose="02020503050405090304" charset="0"/>
              <a:sym typeface="+mn-ea"/>
            </a:endParaRPr>
          </a:p>
          <a:p>
            <a:endParaRPr kumimoji="0" lang="en-US" altLang="zh-CN" sz="2000" b="1" i="0" u="none" strike="noStrike" kern="1200" cap="none" spc="0" normalizeH="0" baseline="0" noProof="0" dirty="0">
              <a:ln>
                <a:noFill/>
              </a:ln>
              <a:solidFill>
                <a:srgbClr val="C00000"/>
              </a:solidFill>
              <a:effectLst/>
              <a:uLnTx/>
              <a:uFillTx/>
              <a:latin typeface="Times New Roman Bold" panose="02020503050405090304" charset="0"/>
              <a:ea typeface="宋体" charset="0"/>
              <a:cs typeface="Times New Roman Bold" panose="02020503050405090304" charset="0"/>
              <a:sym typeface="+mn-ea"/>
            </a:endParaRPr>
          </a:p>
        </p:txBody>
      </p:sp>
      <p:cxnSp>
        <p:nvCxnSpPr>
          <p:cNvPr id="13" name="直接箭头连接符 12"/>
          <p:cNvCxnSpPr>
            <a:stCxn id="11" idx="1"/>
            <a:endCxn id="9" idx="3"/>
          </p:cNvCxnSpPr>
          <p:nvPr/>
        </p:nvCxnSpPr>
        <p:spPr>
          <a:xfrm flipH="1">
            <a:off x="2617470" y="2780030"/>
            <a:ext cx="1798320" cy="819785"/>
          </a:xfrm>
          <a:prstGeom prst="straightConnector1">
            <a:avLst/>
          </a:prstGeom>
          <a:ln w="28575">
            <a:solidFill>
              <a:srgbClr val="C0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圆角矩形 4"/>
          <p:cNvSpPr/>
          <p:nvPr/>
        </p:nvSpPr>
        <p:spPr bwMode="auto">
          <a:xfrm>
            <a:off x="6398260" y="1255395"/>
            <a:ext cx="5426075" cy="2836545"/>
          </a:xfrm>
          <a:prstGeom prst="roundRect">
            <a:avLst/>
          </a:prstGeom>
          <a:solidFill>
            <a:srgbClr val="4874CB">
              <a:lumMod val="20000"/>
              <a:lumOff val="80000"/>
              <a:alpha val="50000"/>
            </a:srgbClr>
          </a:solidFill>
          <a:ln w="57150" cap="flat" cmpd="sng" algn="ctr">
            <a:noFill/>
            <a:prstDash val="solid"/>
            <a:miter lim="800000"/>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90204" pitchFamily="34" charset="0"/>
              <a:buNone/>
            </a:pPr>
            <a:endParaRPr kumimoji="0" lang="zh-CN" altLang="en-US" sz="1800" b="0" i="0" u="none" strike="noStrike" cap="none" normalizeH="0" baseline="0" smtClean="0">
              <a:ln>
                <a:noFill/>
              </a:ln>
              <a:solidFill>
                <a:sysClr val="windowText" lastClr="000000"/>
              </a:solidFill>
              <a:effectLst/>
              <a:latin typeface="Calibri" panose="020F0502020204030204" pitchFamily="34" charset="0"/>
              <a:ea typeface="宋体" pitchFamily="2" charset="-122"/>
            </a:endParaRPr>
          </a:p>
        </p:txBody>
      </p:sp>
      <p:pic>
        <p:nvPicPr>
          <p:cNvPr id="21" name="图片 20"/>
          <p:cNvPicPr>
            <a:picLocks noChangeAspect="1"/>
          </p:cNvPicPr>
          <p:nvPr/>
        </p:nvPicPr>
        <p:blipFill>
          <a:blip r:embed="rId1"/>
          <a:srcRect b="32158"/>
          <a:stretch>
            <a:fillRect/>
          </a:stretch>
        </p:blipFill>
        <p:spPr>
          <a:xfrm>
            <a:off x="738505" y="942340"/>
            <a:ext cx="4291330" cy="4167505"/>
          </a:xfrm>
          <a:prstGeom prst="rect">
            <a:avLst/>
          </a:prstGeom>
        </p:spPr>
      </p:pic>
      <p:sp>
        <p:nvSpPr>
          <p:cNvPr id="34"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90204" pitchFamily="34" charset="0"/>
              <a:buChar char="•"/>
              <a:defRPr sz="3200">
                <a:solidFill>
                  <a:schemeClr val="tx1"/>
                </a:solidFill>
                <a:latin typeface="微软雅黑" charset="-122"/>
                <a:ea typeface="微软雅黑" charset="-122"/>
                <a:sym typeface="Calibri" panose="020F05020202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charset="-122"/>
                <a:ea typeface="微软雅黑" charset="-122"/>
                <a:sym typeface="Calibri" panose="020F05020202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charset="-122"/>
                <a:ea typeface="微软雅黑" charset="-122"/>
                <a:sym typeface="Calibri" panose="020F05020202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9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charset="-122"/>
              <a:ea typeface="微软雅黑" charset="-122"/>
              <a:cs typeface="+mn-cs"/>
              <a:sym typeface="微软雅黑" charset="-122"/>
            </a:endParaRPr>
          </a:p>
        </p:txBody>
      </p:sp>
      <p:sp>
        <p:nvSpPr>
          <p:cNvPr id="2" name="矩形 46"/>
          <p:cNvSpPr>
            <a:spLocks noChangeArrowheads="1"/>
          </p:cNvSpPr>
          <p:nvPr/>
        </p:nvSpPr>
        <p:spPr bwMode="auto">
          <a:xfrm>
            <a:off x="635000" y="236855"/>
            <a:ext cx="765365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noAutofit/>
          </a:bodyPr>
          <a:lstStyle>
            <a:lvl1pPr>
              <a:spcBef>
                <a:spcPct val="20000"/>
              </a:spcBef>
              <a:buFont typeface="Arial" panose="020B0604020202090204" pitchFamily="34" charset="0"/>
              <a:buChar char="•"/>
              <a:defRPr sz="3200">
                <a:solidFill>
                  <a:schemeClr val="tx1"/>
                </a:solidFill>
                <a:latin typeface="微软雅黑" charset="-122"/>
                <a:ea typeface="微软雅黑" charset="-122"/>
                <a:sym typeface="Calibri" panose="020F05020202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charset="-122"/>
                <a:ea typeface="微软雅黑" charset="-122"/>
                <a:sym typeface="Calibri" panose="020F05020202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charset="-122"/>
                <a:ea typeface="微软雅黑" charset="-122"/>
                <a:sym typeface="Calibri" panose="020F05020202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r>
              <a:rPr kumimoji="0" lang="en-US" altLang="zh-CN" sz="3200" b="1" i="0" u="none" strike="noStrike" kern="1200" cap="none" spc="0" normalizeH="0" baseline="0" noProof="0" dirty="0">
                <a:ln>
                  <a:noFill/>
                </a:ln>
                <a:solidFill>
                  <a:schemeClr val="accent1"/>
                </a:solidFill>
                <a:effectLst/>
                <a:uLnTx/>
                <a:uFillTx/>
                <a:latin typeface="Arial" panose="020B0604020202090204" pitchFamily="34" charset="0"/>
                <a:ea typeface="微软雅黑" charset="-122"/>
                <a:cs typeface="+mn-cs"/>
                <a:sym typeface="Calibri" panose="020F0502020204030204" pitchFamily="34" charset="0"/>
              </a:rPr>
              <a:t>SNP Calling—2</a:t>
            </a:r>
            <a:r>
              <a:rPr lang="en-US" altLang="zh-CN" b="1" noProof="0" dirty="0">
                <a:ln>
                  <a:noFill/>
                </a:ln>
                <a:solidFill>
                  <a:schemeClr val="accent1"/>
                </a:solidFill>
                <a:effectLst/>
                <a:uLnTx/>
                <a:uFillTx/>
                <a:latin typeface="Arial" panose="020B0604020202090204" pitchFamily="34" charset="0"/>
                <a:sym typeface="+mn-ea"/>
              </a:rPr>
              <a:t>.</a:t>
            </a:r>
            <a:r>
              <a:rPr lang="en-US" altLang="zh-CN" b="1" noProof="0" dirty="0">
                <a:ln>
                  <a:noFill/>
                </a:ln>
                <a:solidFill>
                  <a:schemeClr val="accent1"/>
                </a:solidFill>
                <a:effectLst/>
                <a:uLnTx/>
                <a:uFillTx/>
                <a:latin typeface="Arial" panose="020B0604020202090204" pitchFamily="34" charset="0"/>
                <a:sym typeface="+mn-ea"/>
              </a:rPr>
              <a:t>Call Variants 变异检测</a:t>
            </a:r>
            <a:endParaRPr lang="zh-CN" altLang="en-US"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r>
              <a:rPr lang="en-US" altLang="zh-CN" smtClean="0">
                <a:effectLst>
                  <a:outerShdw blurRad="38100" dist="38100" dir="2700000" algn="tl">
                    <a:srgbClr val="000000">
                      <a:alpha val="43137"/>
                    </a:srgbClr>
                  </a:outerShdw>
                </a:effectLst>
                <a:sym typeface="+mn-ea"/>
              </a:rPr>
              <a:t> </a:t>
            </a:r>
            <a:endParaRPr lang="zh-CN" altLang="en-US">
              <a:effectLst>
                <a:outerShdw blurRad="38100" dist="38100" dir="2700000" algn="tl">
                  <a:srgbClr val="000000">
                    <a:alpha val="43137"/>
                  </a:srgbClr>
                </a:outerShdw>
              </a:effectLst>
              <a:latin typeface="微软雅黑" charset="-122"/>
              <a:ea typeface="微软雅黑" charset="-122"/>
            </a:endParaRPr>
          </a:p>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endParaRPr kumimoji="0" lang="en-US" altLang="zh-CN" sz="3200" b="1" i="0" u="none" strike="noStrike" kern="1200" cap="none" spc="0" normalizeH="0" baseline="0" noProof="0" dirty="0">
              <a:ln>
                <a:noFill/>
              </a:ln>
              <a:solidFill>
                <a:schemeClr val="accent1"/>
              </a:solidFill>
              <a:effectLst/>
              <a:uLnTx/>
              <a:uFillTx/>
              <a:latin typeface="Arial" panose="020B0604020202090204" pitchFamily="34" charset="0"/>
              <a:ea typeface="微软雅黑" charset="-122"/>
              <a:cs typeface="+mn-cs"/>
              <a:sym typeface="Calibri" panose="020F05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endParaRPr kumimoji="0" lang="en-US" altLang="zh-CN" sz="3200" b="1" i="0" u="none" strike="noStrike" kern="1200" cap="none" spc="0" normalizeH="0" baseline="0" noProof="0" dirty="0">
              <a:ln>
                <a:noFill/>
              </a:ln>
              <a:solidFill>
                <a:schemeClr val="accent1"/>
              </a:solidFill>
              <a:effectLst/>
              <a:uLnTx/>
              <a:uFillTx/>
              <a:latin typeface="Arial" panose="020B0604020202090204" pitchFamily="34" charset="0"/>
              <a:ea typeface="微软雅黑" charset="-122"/>
              <a:cs typeface="+mn-cs"/>
              <a:sym typeface="Calibri" panose="020F0502020204030204" pitchFamily="34" charset="0"/>
            </a:endParaRPr>
          </a:p>
        </p:txBody>
      </p:sp>
      <p:sp>
        <p:nvSpPr>
          <p:cNvPr id="18" name="TextBox 9"/>
          <p:cNvSpPr txBox="1"/>
          <p:nvPr/>
        </p:nvSpPr>
        <p:spPr>
          <a:xfrm>
            <a:off x="6669405" y="1296670"/>
            <a:ext cx="5164455" cy="2647950"/>
          </a:xfrm>
          <a:prstGeom prst="rect">
            <a:avLst/>
          </a:prstGeom>
          <a:noFill/>
        </p:spPr>
        <p:txBody>
          <a:bodyPr wrap="square" rtlCol="0">
            <a:noAutofit/>
          </a:bodyPr>
          <a:lstStyle/>
          <a:p>
            <a:pPr>
              <a:lnSpc>
                <a:spcPct val="120000"/>
              </a:lnSpc>
            </a:pPr>
            <a:r>
              <a:rPr lang="en-US" altLang="zh-CN" sz="2400" b="1">
                <a:solidFill>
                  <a:schemeClr val="tx1"/>
                </a:solidFill>
                <a:latin typeface="Times New Roman Bold" panose="02020503050405090304" charset="0"/>
                <a:ea typeface="Songti SC Regular" panose="02010800040101010101" charset="-122"/>
                <a:cs typeface="Times New Roman Bold" panose="02020503050405090304" charset="0"/>
              </a:rPr>
              <a:t>Generate gVCF per Sample</a:t>
            </a:r>
            <a:r>
              <a:rPr lang="en-US" altLang="zh-CN" sz="2400" b="1">
                <a:solidFill>
                  <a:schemeClr val="tx1"/>
                </a:solidFill>
                <a:latin typeface="Times New Roman Regular" panose="02020503050405090304" charset="0"/>
                <a:ea typeface="Songti SC Regular" panose="02010800040101010101" charset="-122"/>
                <a:cs typeface="Times New Roman Regular" panose="02020503050405090304" charset="0"/>
              </a:rPr>
              <a:t>  </a:t>
            </a:r>
            <a:r>
              <a:rPr lang="en-US" altLang="zh-CN" sz="2400">
                <a:solidFill>
                  <a:srgbClr val="C00000"/>
                </a:solidFill>
                <a:latin typeface="Times New Roman Regular" panose="02020503050405090304" charset="0"/>
                <a:ea typeface="Songti SC Regular" panose="02010800040101010101" charset="-122"/>
                <a:cs typeface="Times New Roman Regular" panose="02020503050405090304" charset="0"/>
              </a:rPr>
              <a:t>  </a:t>
            </a:r>
            <a:endParaRPr lang="en-US" altLang="zh-CN" sz="2400">
              <a:solidFill>
                <a:srgbClr val="C00000"/>
              </a:solidFill>
              <a:latin typeface="Times New Roman Regular" panose="02020503050405090304" charset="0"/>
              <a:ea typeface="Songti SC Regular" panose="02010800040101010101" charset="-122"/>
              <a:cs typeface="Times New Roman Regular" panose="02020503050405090304" charset="0"/>
            </a:endParaRPr>
          </a:p>
          <a:p>
            <a:pPr>
              <a:lnSpc>
                <a:spcPct val="120000"/>
              </a:lnSpc>
            </a:pPr>
            <a:r>
              <a:rPr lang="en-US" altLang="zh-CN" sz="2400">
                <a:solidFill>
                  <a:srgbClr val="C00000"/>
                </a:solidFill>
                <a:latin typeface="Times New Roman Regular" panose="02020503050405090304" charset="0"/>
                <a:ea typeface="Songti SC Regular" panose="02010800040101010101" charset="-122"/>
                <a:cs typeface="Times New Roman Regular" panose="02020503050405090304" charset="0"/>
              </a:rPr>
              <a:t>GATK HaplotypeCaller (in GVCF mode)</a:t>
            </a:r>
            <a:r>
              <a:rPr lang="en-US" altLang="zh-CN" sz="2400">
                <a:latin typeface="Times New Roman Regular" panose="02020503050405090304" charset="0"/>
                <a:ea typeface="Songti SC Regular" panose="02010800040101010101" charset="-122"/>
                <a:cs typeface="Times New Roman Regular" panose="02020503050405090304" charset="0"/>
              </a:rPr>
              <a:t> is used to produce an intermediate gVCF file for </a:t>
            </a:r>
            <a:r>
              <a:rPr lang="en-US" altLang="zh-CN" sz="2400">
                <a:solidFill>
                  <a:srgbClr val="C00000"/>
                </a:solidFill>
                <a:latin typeface="Times New Roman Regular" panose="02020503050405090304" charset="0"/>
                <a:ea typeface="Songti SC Regular" panose="02010800040101010101" charset="-122"/>
                <a:cs typeface="Times New Roman Regular" panose="02020503050405090304" charset="0"/>
              </a:rPr>
              <a:t>each sample</a:t>
            </a:r>
            <a:r>
              <a:rPr lang="en-US" altLang="zh-CN" sz="2400">
                <a:latin typeface="Times New Roman Regular" panose="02020503050405090304" charset="0"/>
                <a:ea typeface="Songti SC Regular" panose="02010800040101010101" charset="-122"/>
                <a:cs typeface="Times New Roman Regular" panose="02020503050405090304" charset="0"/>
              </a:rPr>
              <a:t>, which serves as input for subsequent joint genotyping.   </a:t>
            </a:r>
            <a:endParaRPr lang="en-US" altLang="zh-CN" sz="2400">
              <a:latin typeface="Times New Roman Regular" panose="02020503050405090304" charset="0"/>
              <a:ea typeface="Songti SC Regular" panose="02010800040101010101" charset="-122"/>
              <a:cs typeface="Times New Roman Regular" panose="02020503050405090304" charset="0"/>
            </a:endParaRPr>
          </a:p>
        </p:txBody>
      </p:sp>
      <p:sp>
        <p:nvSpPr>
          <p:cNvPr id="19" name="右箭头 18"/>
          <p:cNvSpPr/>
          <p:nvPr/>
        </p:nvSpPr>
        <p:spPr bwMode="auto">
          <a:xfrm>
            <a:off x="5121107" y="2511736"/>
            <a:ext cx="1298577" cy="279918"/>
          </a:xfrm>
          <a:prstGeom prst="rightArrow">
            <a:avLst/>
          </a:prstGeom>
          <a:noFill/>
          <a:ln w="9525" cap="flat" cmpd="sng" algn="ctr">
            <a:solidFill>
              <a:srgbClr val="0B4189"/>
            </a:solidFill>
            <a:prstDash val="solid"/>
            <a:round/>
            <a:headEnd type="none" w="med" len="med"/>
            <a:tailEnd type="none" w="med" len="med"/>
          </a:ln>
          <a:effectLst/>
          <a:extLst>
            <a:ext uri="{909E8E84-426E-40DD-AFC4-6F175D3DCCD1}">
              <a14:hiddenFill xmlns:a14="http://schemas.microsoft.com/office/drawing/2010/main">
                <a:solidFill>
                  <a:srgbClr val="0B4189"/>
                </a:solidFill>
              </a14:hiddenFill>
            </a:ext>
            <a:ext uri="{AF507438-7753-43E0-B8FC-AC1667EBCBE1}">
              <a14:hiddenEffects xmlns:a14="http://schemas.microsoft.com/office/drawing/2010/main">
                <a:effectLst>
                  <a:outerShdw dist="35921" dir="2700000" algn="ctr" rotWithShape="0">
                    <a:srgbClr val="E7E6E6"/>
                  </a:outerShdw>
                </a:effectLst>
              </a14:hiddenEffects>
            </a:ext>
          </a:ex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90204" pitchFamily="34" charset="0"/>
              <a:buNone/>
            </a:pPr>
            <a:endParaRPr kumimoji="0" lang="zh-CN" altLang="en-US" sz="1800" b="0" i="0" u="none" strike="noStrike" cap="none" normalizeH="0" baseline="0" smtClean="0">
              <a:ln>
                <a:noFill/>
              </a:ln>
              <a:solidFill>
                <a:sysClr val="windowText" lastClr="000000"/>
              </a:solidFill>
              <a:effectLst/>
              <a:latin typeface="Calibri" panose="020F0502020204030204" pitchFamily="34" charset="0"/>
              <a:ea typeface="宋体" pitchFamily="2" charset="-122"/>
            </a:endParaRPr>
          </a:p>
        </p:txBody>
      </p:sp>
      <p:sp>
        <p:nvSpPr>
          <p:cNvPr id="22" name="矩形 21"/>
          <p:cNvSpPr/>
          <p:nvPr/>
        </p:nvSpPr>
        <p:spPr>
          <a:xfrm>
            <a:off x="635635" y="1159510"/>
            <a:ext cx="4396740" cy="2983230"/>
          </a:xfrm>
          <a:prstGeom prst="rect">
            <a:avLst/>
          </a:prstGeom>
          <a:ln w="28575" cap="flat" cmpd="sng" algn="ctr">
            <a:solidFill>
              <a:schemeClr val="accent1"/>
            </a:solidFill>
            <a:prstDash val="dash"/>
            <a:miter lim="800000"/>
          </a:ln>
        </p:spPr>
        <p:style>
          <a:lnRef idx="0">
            <a:schemeClr val="accent1"/>
          </a:lnRef>
          <a:fillRef idx="0">
            <a:srgbClr val="FFFFFF"/>
          </a:fillRef>
          <a:effectRef idx="0">
            <a:srgbClr val="FFFFFF"/>
          </a:effectRef>
          <a:fontRef idx="minor">
            <a:schemeClr val="tx1"/>
          </a:fontRef>
        </p:style>
        <p:txBody>
          <a:bodyPr rtlCol="0" anchor="ctr"/>
          <a:p>
            <a:pPr algn="ctr"/>
            <a:endParaRPr lang="zh-CN" altLang="en-US">
              <a:solidFill>
                <a:sysClr val="window" lastClr="FFFFFF"/>
              </a:solidFill>
              <a:latin typeface="苹方-简" panose="020B0400000000000000" charset="-122"/>
              <a:ea typeface="苹方-简" panose="020B0400000000000000" charset="-122"/>
            </a:endParaRPr>
          </a:p>
        </p:txBody>
      </p:sp>
      <p:sp>
        <p:nvSpPr>
          <p:cNvPr id="23" name="矩形 22"/>
          <p:cNvSpPr/>
          <p:nvPr/>
        </p:nvSpPr>
        <p:spPr>
          <a:xfrm>
            <a:off x="968375" y="2689225"/>
            <a:ext cx="3283585" cy="404495"/>
          </a:xfrm>
          <a:prstGeom prst="rect">
            <a:avLst/>
          </a:prstGeom>
          <a:noFill/>
          <a:ln w="57150" cap="flat" cmpd="sng" algn="ctr">
            <a:solidFill>
              <a:srgbClr val="C00000"/>
            </a:solidFill>
            <a:prstDash val="solid"/>
            <a:miter lim="800000"/>
          </a:ln>
          <a:effectLst/>
          <a:extLst>
            <a:ext uri="{909E8E84-426E-40DD-AFC4-6F175D3DCCD1}">
              <a14:hiddenFill xmlns:a14="http://schemas.microsoft.com/office/drawing/2010/main">
                <a:solidFill>
                  <a:srgbClr val="4874CB"/>
                </a:solidFill>
              </a14:hiddenFill>
            </a:ext>
          </a:extLst>
        </p:spPr>
        <p:txBody>
          <a:bodyPr rtlCol="0" anchor="ctr"/>
          <a:p>
            <a:pPr algn="ctr"/>
            <a:endParaRPr lang="zh-CN" altLang="en-US">
              <a:solidFill>
                <a:sysClr val="window" lastClr="FFFFFF"/>
              </a:solidFill>
              <a:latin typeface="苹方-简" panose="020B0400000000000000" charset="-122"/>
              <a:ea typeface="苹方-简" panose="020B0400000000000000" charset="-122"/>
            </a:endParaRPr>
          </a:p>
        </p:txBody>
      </p:sp>
      <p:pic>
        <p:nvPicPr>
          <p:cNvPr id="4" name="图片 3"/>
          <p:cNvPicPr>
            <a:picLocks noChangeAspect="1"/>
          </p:cNvPicPr>
          <p:nvPr/>
        </p:nvPicPr>
        <p:blipFill>
          <a:blip r:embed="rId2"/>
          <a:stretch>
            <a:fillRect/>
          </a:stretch>
        </p:blipFill>
        <p:spPr>
          <a:xfrm>
            <a:off x="3175" y="4455160"/>
            <a:ext cx="12211050" cy="2235835"/>
          </a:xfrm>
          <a:prstGeom prst="rect">
            <a:avLst/>
          </a:prstGeom>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圆角矩形 6"/>
          <p:cNvSpPr/>
          <p:nvPr/>
        </p:nvSpPr>
        <p:spPr bwMode="auto">
          <a:xfrm>
            <a:off x="6483350" y="2261870"/>
            <a:ext cx="5431790" cy="2494915"/>
          </a:xfrm>
          <a:prstGeom prst="roundRect">
            <a:avLst/>
          </a:prstGeom>
          <a:solidFill>
            <a:srgbClr val="4874CB">
              <a:lumMod val="20000"/>
              <a:lumOff val="80000"/>
              <a:alpha val="50000"/>
            </a:srgbClr>
          </a:solidFill>
          <a:ln w="57150" cap="flat" cmpd="sng" algn="ctr">
            <a:noFill/>
            <a:prstDash val="solid"/>
            <a:miter lim="800000"/>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90204" pitchFamily="34" charset="0"/>
              <a:buNone/>
            </a:pPr>
            <a:endParaRPr kumimoji="0" lang="zh-CN" altLang="en-US" sz="1800" b="0" i="0" u="none" strike="noStrike" cap="none" normalizeH="0" baseline="0" smtClean="0">
              <a:ln>
                <a:noFill/>
              </a:ln>
              <a:solidFill>
                <a:sysClr val="windowText" lastClr="000000"/>
              </a:solidFill>
              <a:effectLst/>
              <a:latin typeface="Calibri" panose="020F0502020204030204" pitchFamily="34" charset="0"/>
              <a:ea typeface="宋体" pitchFamily="2" charset="-122"/>
            </a:endParaRPr>
          </a:p>
        </p:txBody>
      </p:sp>
      <p:sp>
        <p:nvSpPr>
          <p:cNvPr id="34"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90204" pitchFamily="34" charset="0"/>
              <a:buChar char="•"/>
              <a:defRPr sz="3200">
                <a:solidFill>
                  <a:schemeClr val="tx1"/>
                </a:solidFill>
                <a:latin typeface="微软雅黑" charset="-122"/>
                <a:ea typeface="微软雅黑" charset="-122"/>
                <a:sym typeface="Calibri" panose="020F05020202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charset="-122"/>
                <a:ea typeface="微软雅黑" charset="-122"/>
                <a:sym typeface="Calibri" panose="020F05020202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charset="-122"/>
                <a:ea typeface="微软雅黑" charset="-122"/>
                <a:sym typeface="Calibri" panose="020F05020202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9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charset="-122"/>
              <a:ea typeface="微软雅黑" charset="-122"/>
              <a:cs typeface="+mn-cs"/>
              <a:sym typeface="微软雅黑" charset="-122"/>
            </a:endParaRPr>
          </a:p>
        </p:txBody>
      </p:sp>
      <p:sp>
        <p:nvSpPr>
          <p:cNvPr id="3" name="矩形 46"/>
          <p:cNvSpPr>
            <a:spLocks noChangeArrowheads="1"/>
          </p:cNvSpPr>
          <p:nvPr/>
        </p:nvSpPr>
        <p:spPr bwMode="auto">
          <a:xfrm>
            <a:off x="635000" y="236855"/>
            <a:ext cx="765365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noAutofit/>
          </a:bodyPr>
          <a:lstStyle>
            <a:lvl1pPr>
              <a:spcBef>
                <a:spcPct val="20000"/>
              </a:spcBef>
              <a:buFont typeface="Arial" panose="020B0604020202090204" pitchFamily="34" charset="0"/>
              <a:buChar char="•"/>
              <a:defRPr sz="3200">
                <a:solidFill>
                  <a:schemeClr val="tx1"/>
                </a:solidFill>
                <a:latin typeface="微软雅黑" charset="-122"/>
                <a:ea typeface="微软雅黑" charset="-122"/>
                <a:sym typeface="Calibri" panose="020F05020202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charset="-122"/>
                <a:ea typeface="微软雅黑" charset="-122"/>
                <a:sym typeface="Calibri" panose="020F05020202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charset="-122"/>
                <a:ea typeface="微软雅黑" charset="-122"/>
                <a:sym typeface="Calibri" panose="020F05020202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r>
              <a:rPr kumimoji="0" lang="en-US" altLang="zh-CN" sz="3200" b="1" i="0" u="none" strike="noStrike" kern="1200" cap="none" spc="0" normalizeH="0" baseline="0" noProof="0" dirty="0">
                <a:ln>
                  <a:noFill/>
                </a:ln>
                <a:solidFill>
                  <a:schemeClr val="accent1"/>
                </a:solidFill>
                <a:effectLst/>
                <a:uLnTx/>
                <a:uFillTx/>
                <a:latin typeface="Arial" panose="020B0604020202090204" pitchFamily="34" charset="0"/>
                <a:ea typeface="微软雅黑" charset="-122"/>
                <a:cs typeface="+mn-cs"/>
                <a:sym typeface="Calibri" panose="020F0502020204030204" pitchFamily="34" charset="0"/>
              </a:rPr>
              <a:t>SNP Calling—3</a:t>
            </a:r>
            <a:r>
              <a:rPr lang="en-US" altLang="zh-CN" b="1" noProof="0" dirty="0">
                <a:ln>
                  <a:noFill/>
                </a:ln>
                <a:solidFill>
                  <a:schemeClr val="accent1"/>
                </a:solidFill>
                <a:effectLst/>
                <a:uLnTx/>
                <a:uFillTx/>
                <a:latin typeface="Arial" panose="020B0604020202090204" pitchFamily="34" charset="0"/>
                <a:sym typeface="+mn-ea"/>
              </a:rPr>
              <a:t>.Joint Calling</a:t>
            </a:r>
            <a:r>
              <a:rPr lang="zh-CN" altLang="en-US" b="1" noProof="0" dirty="0">
                <a:ln>
                  <a:noFill/>
                </a:ln>
                <a:solidFill>
                  <a:schemeClr val="accent1"/>
                </a:solidFill>
                <a:effectLst/>
                <a:uLnTx/>
                <a:uFillTx/>
                <a:latin typeface="Arial" panose="020B0604020202090204" pitchFamily="34" charset="0"/>
                <a:sym typeface="+mn-ea"/>
              </a:rPr>
              <a:t>联合分析</a:t>
            </a:r>
            <a:r>
              <a:rPr lang="en-US" altLang="zh-CN" b="1" dirty="0">
                <a:latin typeface="Calibri" panose="020F0502020204030204" pitchFamily="34" charset="0"/>
                <a:ea typeface="Calibri" panose="020F0502020204030204" pitchFamily="34" charset="0"/>
                <a:cs typeface="Calibri" panose="020F0502020204030204" pitchFamily="34" charset="0"/>
                <a:sym typeface="+mn-ea"/>
              </a:rPr>
              <a:t> </a:t>
            </a:r>
            <a:endParaRPr lang="en-US" altLang="zh-CN"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endParaRPr lang="zh-CN" altLang="en-US"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r>
              <a:rPr lang="en-US" altLang="zh-CN" smtClean="0">
                <a:effectLst>
                  <a:outerShdw blurRad="38100" dist="38100" dir="2700000" algn="tl">
                    <a:srgbClr val="000000">
                      <a:alpha val="43137"/>
                    </a:srgbClr>
                  </a:outerShdw>
                </a:effectLst>
                <a:sym typeface="+mn-ea"/>
              </a:rPr>
              <a:t> </a:t>
            </a:r>
            <a:endParaRPr lang="zh-CN" altLang="en-US">
              <a:effectLst>
                <a:outerShdw blurRad="38100" dist="38100" dir="2700000" algn="tl">
                  <a:srgbClr val="000000">
                    <a:alpha val="43137"/>
                  </a:srgbClr>
                </a:outerShdw>
              </a:effectLst>
              <a:latin typeface="微软雅黑" charset="-122"/>
              <a:ea typeface="微软雅黑" charset="-122"/>
            </a:endParaRPr>
          </a:p>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endParaRPr kumimoji="0" lang="en-US" altLang="zh-CN" sz="3200" b="1" i="0" u="none" strike="noStrike" kern="1200" cap="none" spc="0" normalizeH="0" baseline="0" noProof="0" dirty="0">
              <a:ln>
                <a:noFill/>
              </a:ln>
              <a:solidFill>
                <a:schemeClr val="accent1"/>
              </a:solidFill>
              <a:effectLst/>
              <a:uLnTx/>
              <a:uFillTx/>
              <a:latin typeface="Arial" panose="020B0604020202090204" pitchFamily="34" charset="0"/>
              <a:ea typeface="微软雅黑" charset="-122"/>
              <a:cs typeface="+mn-cs"/>
              <a:sym typeface="Calibri" panose="020F05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endParaRPr kumimoji="0" lang="en-US" altLang="zh-CN" sz="3200" b="1" i="0" u="none" strike="noStrike" kern="1200" cap="none" spc="0" normalizeH="0" baseline="0" noProof="0" dirty="0">
              <a:ln>
                <a:noFill/>
              </a:ln>
              <a:solidFill>
                <a:schemeClr val="accent1"/>
              </a:solidFill>
              <a:effectLst/>
              <a:uLnTx/>
              <a:uFillTx/>
              <a:latin typeface="Arial" panose="020B0604020202090204" pitchFamily="34" charset="0"/>
              <a:ea typeface="微软雅黑" charset="-122"/>
              <a:cs typeface="+mn-cs"/>
              <a:sym typeface="Calibri" panose="020F0502020204030204" pitchFamily="34" charset="0"/>
            </a:endParaRPr>
          </a:p>
        </p:txBody>
      </p:sp>
      <p:pic>
        <p:nvPicPr>
          <p:cNvPr id="6" name="图片 5"/>
          <p:cNvPicPr>
            <a:picLocks noChangeAspect="1"/>
          </p:cNvPicPr>
          <p:nvPr/>
        </p:nvPicPr>
        <p:blipFill>
          <a:blip r:embed="rId1"/>
          <a:srcRect t="37441"/>
          <a:stretch>
            <a:fillRect/>
          </a:stretch>
        </p:blipFill>
        <p:spPr>
          <a:xfrm>
            <a:off x="983615" y="1215390"/>
            <a:ext cx="4291330" cy="3843020"/>
          </a:xfrm>
          <a:prstGeom prst="rect">
            <a:avLst/>
          </a:prstGeom>
        </p:spPr>
      </p:pic>
      <p:sp>
        <p:nvSpPr>
          <p:cNvPr id="8" name="矩形 7"/>
          <p:cNvSpPr/>
          <p:nvPr/>
        </p:nvSpPr>
        <p:spPr>
          <a:xfrm>
            <a:off x="1271905" y="2540000"/>
            <a:ext cx="3775075" cy="2233930"/>
          </a:xfrm>
          <a:prstGeom prst="rect">
            <a:avLst/>
          </a:prstGeom>
          <a:ln w="28575" cap="flat" cmpd="sng" algn="ctr">
            <a:solidFill>
              <a:schemeClr val="accent1"/>
            </a:solidFill>
            <a:prstDash val="dash"/>
            <a:miter lim="800000"/>
          </a:ln>
          <a:extLst>
            <a:ext uri="{909E8E84-426E-40DD-AFC4-6F175D3DCCD1}">
              <a14:hiddenFill xmlns:a14="http://schemas.microsoft.com/office/drawing/2010/main">
                <a:solidFill>
                  <a:srgbClr val="4874CB"/>
                </a:solidFill>
              </a14:hiddenFill>
            </a:ext>
          </a:extLst>
        </p:spPr>
        <p:style>
          <a:lnRef idx="0">
            <a:schemeClr val="accent1"/>
          </a:lnRef>
          <a:fillRef idx="0">
            <a:srgbClr val="FFFFFF"/>
          </a:fillRef>
          <a:effectRef idx="0">
            <a:srgbClr val="FFFFFF"/>
          </a:effectRef>
          <a:fontRef idx="minor">
            <a:schemeClr val="tx1"/>
          </a:fontRef>
        </p:style>
        <p:txBody>
          <a:bodyPr rtlCol="0" anchor="ctr"/>
          <a:p>
            <a:pPr algn="ctr"/>
            <a:endParaRPr lang="zh-CN" altLang="en-US">
              <a:solidFill>
                <a:sysClr val="window" lastClr="FFFFFF"/>
              </a:solidFill>
              <a:latin typeface="苹方-简" panose="020B0400000000000000" charset="-122"/>
              <a:ea typeface="苹方-简" panose="020B0400000000000000" charset="-122"/>
            </a:endParaRPr>
          </a:p>
        </p:txBody>
      </p:sp>
      <p:sp>
        <p:nvSpPr>
          <p:cNvPr id="10" name="TextBox 9"/>
          <p:cNvSpPr txBox="1"/>
          <p:nvPr/>
        </p:nvSpPr>
        <p:spPr>
          <a:xfrm>
            <a:off x="6620510" y="2292985"/>
            <a:ext cx="5151755" cy="2233295"/>
          </a:xfrm>
          <a:prstGeom prst="rect">
            <a:avLst/>
          </a:prstGeom>
          <a:noFill/>
        </p:spPr>
        <p:txBody>
          <a:bodyPr wrap="square" rtlCol="0">
            <a:noAutofit/>
          </a:bodyPr>
          <a:p>
            <a:pPr>
              <a:lnSpc>
                <a:spcPct val="120000"/>
              </a:lnSpc>
            </a:pPr>
            <a:r>
              <a:rPr lang="en-US" altLang="zh-CN" sz="2400" b="1">
                <a:solidFill>
                  <a:schemeClr val="tx1"/>
                </a:solidFill>
                <a:latin typeface="Times New Roman Bold" panose="02020503050405090304" charset="0"/>
                <a:ea typeface="Songti SC Regular" panose="02010800040101010101" charset="-122"/>
                <a:cs typeface="Times New Roman Bold" panose="02020503050405090304" charset="0"/>
              </a:rPr>
              <a:t>Combine gVCFs &amp; Joint Genotyping</a:t>
            </a:r>
            <a:endParaRPr lang="en-US" altLang="zh-CN" sz="2400" b="1">
              <a:solidFill>
                <a:schemeClr val="tx1"/>
              </a:solidFill>
              <a:latin typeface="Times New Roman Bold" panose="02020503050405090304" charset="0"/>
              <a:ea typeface="Songti SC Regular" panose="02010800040101010101" charset="-122"/>
              <a:cs typeface="Times New Roman Bold" panose="02020503050405090304" charset="0"/>
            </a:endParaRPr>
          </a:p>
          <a:p>
            <a:pPr>
              <a:lnSpc>
                <a:spcPct val="120000"/>
              </a:lnSpc>
            </a:pPr>
            <a:r>
              <a:rPr lang="en-US" altLang="zh-CN" sz="2400">
                <a:solidFill>
                  <a:srgbClr val="C00000"/>
                </a:solidFill>
                <a:latin typeface="Times New Roman Regular" panose="02020503050405090304" charset="0"/>
                <a:ea typeface="Songti SC Regular" panose="02010800040101010101" charset="-122"/>
                <a:cs typeface="Times New Roman Regular" panose="02020503050405090304" charset="0"/>
              </a:rPr>
              <a:t>Merge gVCF files from multiple samples into a single VCF</a:t>
            </a:r>
            <a:r>
              <a:rPr lang="en-US" altLang="zh-CN" sz="2400">
                <a:latin typeface="Times New Roman Regular" panose="02020503050405090304" charset="0"/>
                <a:ea typeface="Songti SC Regular" panose="02010800040101010101" charset="-122"/>
                <a:cs typeface="Times New Roman Regular" panose="02020503050405090304" charset="0"/>
              </a:rPr>
              <a:t>, enabling population‑level variant detection and precise genotype calling for each sample.</a:t>
            </a:r>
            <a:endParaRPr lang="en-US" altLang="zh-CN" sz="2400">
              <a:latin typeface="Times New Roman Regular" panose="02020503050405090304" charset="0"/>
              <a:ea typeface="Songti SC Regular" panose="02010800040101010101" charset="-122"/>
              <a:cs typeface="Times New Roman Regular" panose="02020503050405090304" charset="0"/>
            </a:endParaRPr>
          </a:p>
        </p:txBody>
      </p:sp>
      <p:sp>
        <p:nvSpPr>
          <p:cNvPr id="4" name="右箭头 3"/>
          <p:cNvSpPr/>
          <p:nvPr/>
        </p:nvSpPr>
        <p:spPr bwMode="auto">
          <a:xfrm>
            <a:off x="5104597" y="3409626"/>
            <a:ext cx="1298577" cy="279918"/>
          </a:xfrm>
          <a:prstGeom prst="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rgbClr val="E7E6E6"/>
                  </a:outerShdw>
                </a:effectLst>
              </a14:hiddenEffects>
            </a:ext>
          </a:extLst>
        </p:spPr>
        <p:style>
          <a:lnRef idx="2">
            <a:schemeClr val="accent1"/>
          </a:lnRef>
          <a:fillRef idx="0">
            <a:srgbClr val="FFFFFF"/>
          </a:fillRef>
          <a:effectRef idx="0">
            <a:srgbClr val="FFFFFF"/>
          </a:effectRef>
          <a:fontRef idx="minor">
            <a:schemeClr val="tx1"/>
          </a:fontRef>
        </p:style>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90204" pitchFamily="34" charset="0"/>
              <a:buNone/>
            </a:pPr>
            <a:endParaRPr kumimoji="0" lang="zh-CN" altLang="en-US" sz="1800" b="0" i="0" u="none" strike="noStrike" cap="none" normalizeH="0" baseline="0" smtClean="0">
              <a:ln>
                <a:noFill/>
              </a:ln>
              <a:solidFill>
                <a:sysClr val="windowText" lastClr="000000"/>
              </a:solidFill>
              <a:effectLst/>
              <a:latin typeface="Calibri" panose="020F0502020204030204" pitchFamily="34" charset="0"/>
              <a:ea typeface="宋体" pitchFamily="2" charset="-122"/>
            </a:endParaRPr>
          </a:p>
        </p:txBody>
      </p:sp>
      <p:pic>
        <p:nvPicPr>
          <p:cNvPr id="5" name="图片 4"/>
          <p:cNvPicPr>
            <a:picLocks noChangeAspect="1"/>
          </p:cNvPicPr>
          <p:nvPr/>
        </p:nvPicPr>
        <p:blipFill>
          <a:blip r:embed="rId2"/>
          <a:stretch>
            <a:fillRect/>
          </a:stretch>
        </p:blipFill>
        <p:spPr>
          <a:xfrm>
            <a:off x="591820" y="4792980"/>
            <a:ext cx="10735310" cy="2052320"/>
          </a:xfrm>
          <a:prstGeom prst="rect">
            <a:avLst/>
          </a:prstGeom>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圆角矩形 16"/>
          <p:cNvSpPr/>
          <p:nvPr/>
        </p:nvSpPr>
        <p:spPr bwMode="auto">
          <a:xfrm>
            <a:off x="5059680" y="2000250"/>
            <a:ext cx="5644515" cy="1951990"/>
          </a:xfrm>
          <a:prstGeom prst="roundRect">
            <a:avLst/>
          </a:prstGeom>
          <a:solidFill>
            <a:srgbClr val="4874CB">
              <a:lumMod val="20000"/>
              <a:lumOff val="80000"/>
              <a:alpha val="50000"/>
            </a:srgbClr>
          </a:solidFill>
          <a:ln w="57150" cap="flat" cmpd="sng" algn="ctr">
            <a:noFill/>
            <a:prstDash val="solid"/>
            <a:miter lim="800000"/>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90204" pitchFamily="34" charset="0"/>
              <a:buNone/>
            </a:pPr>
            <a:endParaRPr kumimoji="0" lang="zh-CN" altLang="en-US" sz="1800" b="0" i="0" u="none" strike="noStrike" cap="none" normalizeH="0" baseline="0" smtClean="0">
              <a:ln>
                <a:noFill/>
              </a:ln>
              <a:solidFill>
                <a:sysClr val="windowText" lastClr="000000"/>
              </a:solidFill>
              <a:effectLst/>
              <a:latin typeface="Calibri" panose="020F0502020204030204" pitchFamily="34" charset="0"/>
              <a:ea typeface="宋体" pitchFamily="2" charset="-122"/>
            </a:endParaRPr>
          </a:p>
        </p:txBody>
      </p:sp>
      <p:sp>
        <p:nvSpPr>
          <p:cNvPr id="34"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90204" pitchFamily="34" charset="0"/>
              <a:buChar char="•"/>
              <a:defRPr sz="3200">
                <a:solidFill>
                  <a:schemeClr val="tx1"/>
                </a:solidFill>
                <a:latin typeface="微软雅黑" charset="-122"/>
                <a:ea typeface="微软雅黑" charset="-122"/>
                <a:sym typeface="Calibri" panose="020F05020202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charset="-122"/>
                <a:ea typeface="微软雅黑" charset="-122"/>
                <a:sym typeface="Calibri" panose="020F05020202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charset="-122"/>
                <a:ea typeface="微软雅黑" charset="-122"/>
                <a:sym typeface="Calibri" panose="020F05020202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9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charset="-122"/>
              <a:ea typeface="微软雅黑" charset="-122"/>
              <a:cs typeface="+mn-cs"/>
              <a:sym typeface="微软雅黑" charset="-122"/>
            </a:endParaRPr>
          </a:p>
        </p:txBody>
      </p:sp>
      <p:sp>
        <p:nvSpPr>
          <p:cNvPr id="3" name="矩形 46"/>
          <p:cNvSpPr>
            <a:spLocks noChangeArrowheads="1"/>
          </p:cNvSpPr>
          <p:nvPr/>
        </p:nvSpPr>
        <p:spPr bwMode="auto">
          <a:xfrm>
            <a:off x="635000" y="236855"/>
            <a:ext cx="765365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noAutofit/>
          </a:bodyPr>
          <a:lstStyle>
            <a:lvl1pPr>
              <a:spcBef>
                <a:spcPct val="20000"/>
              </a:spcBef>
              <a:buFont typeface="Arial" panose="020B0604020202090204" pitchFamily="34" charset="0"/>
              <a:buChar char="•"/>
              <a:defRPr sz="3200">
                <a:solidFill>
                  <a:schemeClr val="tx1"/>
                </a:solidFill>
                <a:latin typeface="微软雅黑" charset="-122"/>
                <a:ea typeface="微软雅黑" charset="-122"/>
                <a:sym typeface="Calibri" panose="020F05020202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charset="-122"/>
                <a:ea typeface="微软雅黑" charset="-122"/>
                <a:sym typeface="Calibri" panose="020F05020202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charset="-122"/>
                <a:ea typeface="微软雅黑" charset="-122"/>
                <a:sym typeface="Calibri" panose="020F05020202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r>
              <a:rPr kumimoji="0" lang="en-US" altLang="zh-CN" sz="3200" b="1" i="0" u="none" strike="noStrike" kern="1200" cap="none" spc="0" normalizeH="0" baseline="0" noProof="0" dirty="0">
                <a:ln>
                  <a:noFill/>
                </a:ln>
                <a:solidFill>
                  <a:schemeClr val="accent1"/>
                </a:solidFill>
                <a:effectLst/>
                <a:uLnTx/>
                <a:uFillTx/>
                <a:latin typeface="Arial" panose="020B0604020202090204" pitchFamily="34" charset="0"/>
                <a:ea typeface="微软雅黑" charset="-122"/>
                <a:cs typeface="+mn-cs"/>
                <a:sym typeface="Calibri" panose="020F0502020204030204" pitchFamily="34" charset="0"/>
              </a:rPr>
              <a:t>SNP Calling—4</a:t>
            </a:r>
            <a:r>
              <a:rPr lang="en-US" altLang="zh-CN" b="1" noProof="0" dirty="0">
                <a:ln>
                  <a:noFill/>
                </a:ln>
                <a:solidFill>
                  <a:schemeClr val="accent1"/>
                </a:solidFill>
                <a:effectLst/>
                <a:uLnTx/>
                <a:uFillTx/>
                <a:latin typeface="Arial" panose="020B0604020202090204" pitchFamily="34" charset="0"/>
                <a:sym typeface="+mn-ea"/>
              </a:rPr>
              <a:t>.Initial Filtration</a:t>
            </a:r>
            <a:r>
              <a:rPr lang="zh-CN" altLang="en-US" b="1" noProof="0" dirty="0">
                <a:ln>
                  <a:noFill/>
                </a:ln>
                <a:solidFill>
                  <a:schemeClr val="accent1"/>
                </a:solidFill>
                <a:effectLst/>
                <a:uLnTx/>
                <a:uFillTx/>
                <a:latin typeface="Arial" panose="020B0604020202090204" pitchFamily="34" charset="0"/>
                <a:sym typeface="+mn-ea"/>
              </a:rPr>
              <a:t>初步过滤</a:t>
            </a:r>
            <a:r>
              <a:rPr lang="en-US" altLang="zh-CN" b="1" noProof="0" dirty="0">
                <a:ln>
                  <a:noFill/>
                </a:ln>
                <a:solidFill>
                  <a:schemeClr val="accent1"/>
                </a:solidFill>
                <a:effectLst/>
                <a:uLnTx/>
                <a:uFillTx/>
                <a:latin typeface="Arial" panose="020B0604020202090204" pitchFamily="34" charset="0"/>
                <a:sym typeface="+mn-ea"/>
              </a:rPr>
              <a:t> </a:t>
            </a:r>
            <a:endParaRPr lang="en-US" altLang="zh-CN"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endParaRPr lang="zh-CN" altLang="en-US"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r>
              <a:rPr lang="en-US" altLang="zh-CN" smtClean="0">
                <a:effectLst>
                  <a:outerShdw blurRad="38100" dist="38100" dir="2700000" algn="tl">
                    <a:srgbClr val="000000">
                      <a:alpha val="43137"/>
                    </a:srgbClr>
                  </a:outerShdw>
                </a:effectLst>
                <a:sym typeface="+mn-ea"/>
              </a:rPr>
              <a:t> </a:t>
            </a:r>
            <a:endParaRPr lang="zh-CN" altLang="en-US">
              <a:effectLst>
                <a:outerShdw blurRad="38100" dist="38100" dir="2700000" algn="tl">
                  <a:srgbClr val="000000">
                    <a:alpha val="43137"/>
                  </a:srgbClr>
                </a:outerShdw>
              </a:effectLst>
              <a:latin typeface="微软雅黑" charset="-122"/>
              <a:ea typeface="微软雅黑" charset="-122"/>
            </a:endParaRPr>
          </a:p>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endParaRPr kumimoji="0" lang="en-US" altLang="zh-CN" sz="3200" b="1" i="0" u="none" strike="noStrike" kern="1200" cap="none" spc="0" normalizeH="0" baseline="0" noProof="0" dirty="0">
              <a:ln>
                <a:noFill/>
              </a:ln>
              <a:solidFill>
                <a:schemeClr val="accent1"/>
              </a:solidFill>
              <a:effectLst/>
              <a:uLnTx/>
              <a:uFillTx/>
              <a:latin typeface="Arial" panose="020B0604020202090204" pitchFamily="34" charset="0"/>
              <a:ea typeface="微软雅黑" charset="-122"/>
              <a:cs typeface="+mn-cs"/>
              <a:sym typeface="Calibri" panose="020F05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endParaRPr kumimoji="0" lang="en-US" altLang="zh-CN" sz="3200" b="1" i="0" u="none" strike="noStrike" kern="1200" cap="none" spc="0" normalizeH="0" baseline="0" noProof="0" dirty="0">
              <a:ln>
                <a:noFill/>
              </a:ln>
              <a:solidFill>
                <a:schemeClr val="accent1"/>
              </a:solidFill>
              <a:effectLst/>
              <a:uLnTx/>
              <a:uFillTx/>
              <a:latin typeface="Arial" panose="020B0604020202090204" pitchFamily="34" charset="0"/>
              <a:ea typeface="微软雅黑" charset="-122"/>
              <a:cs typeface="+mn-cs"/>
              <a:sym typeface="Calibri" panose="020F0502020204030204" pitchFamily="34" charset="0"/>
            </a:endParaRPr>
          </a:p>
        </p:txBody>
      </p:sp>
      <p:pic>
        <p:nvPicPr>
          <p:cNvPr id="102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75454" t="429" r="921" b="27016"/>
          <a:stretch>
            <a:fillRect/>
          </a:stretch>
        </p:blipFill>
        <p:spPr bwMode="auto">
          <a:xfrm>
            <a:off x="1110615" y="1205230"/>
            <a:ext cx="2870835" cy="557911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186045" y="2092960"/>
            <a:ext cx="5518150" cy="1858645"/>
          </a:xfrm>
          <a:prstGeom prst="rect">
            <a:avLst/>
          </a:prstGeom>
          <a:noFill/>
        </p:spPr>
        <p:txBody>
          <a:bodyPr wrap="square">
            <a:noAutofit/>
          </a:bodyPr>
          <a:p>
            <a:pPr indent="0">
              <a:buNone/>
            </a:pPr>
            <a:r>
              <a:rPr lang="en-US" altLang="en-GB" sz="2800" dirty="0">
                <a:solidFill>
                  <a:sysClr val="windowText" lastClr="000000"/>
                </a:solidFill>
                <a:latin typeface="Times New Roman Regular" panose="02020503050405090304" charset="0"/>
                <a:ea typeface="Calibri" panose="020F0502020204030204" pitchFamily="34" charset="0"/>
                <a:cs typeface="Times New Roman Regular" panose="02020503050405090304" charset="0"/>
              </a:rPr>
              <a:t>1. </a:t>
            </a:r>
            <a:r>
              <a:rPr lang="en-GB" sz="2800" dirty="0">
                <a:solidFill>
                  <a:sysClr val="windowText" lastClr="000000"/>
                </a:solidFill>
                <a:latin typeface="Times New Roman Regular" panose="02020503050405090304" charset="0"/>
                <a:ea typeface="Calibri" panose="020F0502020204030204" pitchFamily="34" charset="0"/>
                <a:cs typeface="Times New Roman Regular" panose="02020503050405090304" charset="0"/>
              </a:rPr>
              <a:t>Identify potential false positives</a:t>
            </a:r>
            <a:endParaRPr lang="en-GB" sz="2800" dirty="0">
              <a:solidFill>
                <a:sysClr val="windowText" lastClr="000000"/>
              </a:solidFill>
              <a:latin typeface="Times New Roman Regular" panose="02020503050405090304" charset="0"/>
              <a:ea typeface="Calibri" panose="020F0502020204030204" pitchFamily="34" charset="0"/>
              <a:cs typeface="Times New Roman Regular" panose="02020503050405090304" charset="0"/>
            </a:endParaRPr>
          </a:p>
          <a:p>
            <a:r>
              <a:rPr lang="en-GB" sz="2800" dirty="0">
                <a:solidFill>
                  <a:sysClr val="windowText" lastClr="000000"/>
                </a:solidFill>
                <a:latin typeface="Times New Roman Regular" panose="02020503050405090304" charset="0"/>
                <a:ea typeface="Calibri" panose="020F0502020204030204" pitchFamily="34" charset="0"/>
                <a:cs typeface="Times New Roman Regular" panose="02020503050405090304" charset="0"/>
              </a:rPr>
              <a:t>2. Remove those false variants</a:t>
            </a:r>
            <a:endParaRPr lang="en-GB" sz="2800" dirty="0">
              <a:solidFill>
                <a:sysClr val="windowText" lastClr="000000"/>
              </a:solidFill>
              <a:latin typeface="Times New Roman Regular" panose="02020503050405090304" charset="0"/>
              <a:ea typeface="Calibri" panose="020F0502020204030204" pitchFamily="34" charset="0"/>
              <a:cs typeface="Times New Roman Regular" panose="02020503050405090304" charset="0"/>
            </a:endParaRPr>
          </a:p>
          <a:p>
            <a:r>
              <a:rPr lang="en-GB" sz="2800" dirty="0">
                <a:solidFill>
                  <a:sysClr val="windowText" lastClr="000000"/>
                </a:solidFill>
                <a:latin typeface="Times New Roman Regular" panose="02020503050405090304" charset="0"/>
                <a:ea typeface="Calibri" panose="020F0502020204030204" pitchFamily="34" charset="0"/>
                <a:cs typeface="Times New Roman Regular" panose="02020503050405090304" charset="0"/>
              </a:rPr>
              <a:t>3. Variant quality score recalibration </a:t>
            </a:r>
            <a:endParaRPr lang="en-GB" sz="2800" dirty="0">
              <a:solidFill>
                <a:sysClr val="windowText" lastClr="000000"/>
              </a:solidFill>
              <a:latin typeface="Times New Roman Regular" panose="02020503050405090304" charset="0"/>
              <a:ea typeface="Calibri" panose="020F0502020204030204" pitchFamily="34" charset="0"/>
              <a:cs typeface="Times New Roman Regular" panose="02020503050405090304" charset="0"/>
            </a:endParaRPr>
          </a:p>
          <a:p>
            <a:r>
              <a:rPr lang="en-GB" sz="2800" dirty="0">
                <a:solidFill>
                  <a:sysClr val="windowText" lastClr="000000"/>
                </a:solidFill>
                <a:latin typeface="Times New Roman Regular" panose="02020503050405090304" charset="0"/>
                <a:ea typeface="Calibri" panose="020F0502020204030204" pitchFamily="34" charset="0"/>
                <a:cs typeface="Times New Roman Regular" panose="02020503050405090304" charset="0"/>
              </a:rPr>
              <a:t>4. Hard filtering on quality criteria</a:t>
            </a:r>
            <a:endParaRPr lang="en-GB" sz="2800" dirty="0">
              <a:solidFill>
                <a:sysClr val="windowText" lastClr="000000"/>
              </a:solidFill>
              <a:latin typeface="Times New Roman Regular" panose="02020503050405090304" charset="0"/>
              <a:ea typeface="Calibri" panose="020F0502020204030204" pitchFamily="34" charset="0"/>
              <a:cs typeface="Times New Roman Regular" panose="02020503050405090304" charset="0"/>
            </a:endParaRPr>
          </a:p>
        </p:txBody>
      </p:sp>
      <p:pic>
        <p:nvPicPr>
          <p:cNvPr id="2" name="图片 1"/>
          <p:cNvPicPr>
            <a:picLocks noChangeAspect="1"/>
          </p:cNvPicPr>
          <p:nvPr/>
        </p:nvPicPr>
        <p:blipFill>
          <a:blip r:embed="rId2"/>
          <a:stretch>
            <a:fillRect/>
          </a:stretch>
        </p:blipFill>
        <p:spPr>
          <a:xfrm>
            <a:off x="4055745" y="4438650"/>
            <a:ext cx="7710170" cy="1298575"/>
          </a:xfrm>
          <a:prstGeom prst="rect">
            <a:avLst/>
          </a:prstGeom>
        </p:spPr>
      </p:pic>
      <p:cxnSp>
        <p:nvCxnSpPr>
          <p:cNvPr id="5" name="直接箭头连接符 4"/>
          <p:cNvCxnSpPr>
            <a:stCxn id="13" idx="2"/>
          </p:cNvCxnSpPr>
          <p:nvPr/>
        </p:nvCxnSpPr>
        <p:spPr>
          <a:xfrm>
            <a:off x="7945120" y="3951605"/>
            <a:ext cx="0" cy="495300"/>
          </a:xfrm>
          <a:prstGeom prst="straightConnector1">
            <a:avLst/>
          </a:prstGeom>
          <a:ln w="28575">
            <a:solidFill>
              <a:srgbClr val="C0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 name="文本框 2"/>
          <p:cNvSpPr txBox="1"/>
          <p:nvPr/>
        </p:nvSpPr>
        <p:spPr>
          <a:xfrm>
            <a:off x="302895" y="1196975"/>
            <a:ext cx="11889740" cy="1778635"/>
          </a:xfrm>
          <a:prstGeom prst="rect">
            <a:avLst/>
          </a:prstGeom>
          <a:noFill/>
        </p:spPr>
        <p:txBody>
          <a:bodyPr wrap="square" rtlCol="0">
            <a:noAutofit/>
          </a:bodyPr>
          <a:p>
            <a:pPr>
              <a:lnSpc>
                <a:spcPct val="130000"/>
              </a:lnSpc>
            </a:pPr>
            <a:r>
              <a:rPr lang="en-US" altLang="zh-CN" sz="2400" dirty="0" smtClean="0">
                <a:latin typeface="Arial" panose="020B0604020202090204" pitchFamily="34" charset="0"/>
                <a:ea typeface="微软雅黑" charset="-122"/>
              </a:rPr>
              <a:t>conda activate gatk4</a:t>
            </a:r>
            <a:endParaRPr lang="en-US" altLang="zh-CN" sz="2400" dirty="0" smtClean="0">
              <a:latin typeface="Arial" panose="020B0604020202090204" pitchFamily="34" charset="0"/>
              <a:ea typeface="微软雅黑" charset="-122"/>
            </a:endParaRPr>
          </a:p>
          <a:p>
            <a:pPr>
              <a:lnSpc>
                <a:spcPct val="130000"/>
              </a:lnSpc>
            </a:pPr>
            <a:r>
              <a:rPr lang="en-US" altLang="zh-CN" sz="2400" dirty="0" smtClean="0">
                <a:latin typeface="Arial" panose="020B0604020202090204" pitchFamily="34" charset="0"/>
                <a:ea typeface="微软雅黑" charset="-122"/>
              </a:rPr>
              <a:t>nohup python3 gatk4_pipeline.py</a:t>
            </a:r>
            <a:endParaRPr lang="en-US" altLang="zh-CN" sz="2400" dirty="0" smtClean="0">
              <a:latin typeface="Arial" panose="020B0604020202090204" pitchFamily="34" charset="0"/>
              <a:ea typeface="微软雅黑" charset="-122"/>
            </a:endParaRPr>
          </a:p>
          <a:p>
            <a:pPr>
              <a:lnSpc>
                <a:spcPct val="130000"/>
              </a:lnSpc>
            </a:pPr>
            <a:r>
              <a:rPr lang="en-US" altLang="zh-CN" sz="2400" dirty="0" smtClean="0">
                <a:latin typeface="Arial" panose="020B0604020202090204" pitchFamily="34" charset="0"/>
                <a:ea typeface="微软雅黑" charset="-122"/>
              </a:rPr>
              <a:t>      -ref /mnt/SNP_calling/reference/CM117303.1_chunk_665001-765000.fa </a:t>
            </a:r>
            <a:endParaRPr lang="en-US" altLang="zh-CN" sz="2400" dirty="0" smtClean="0">
              <a:latin typeface="Arial" panose="020B0604020202090204" pitchFamily="34" charset="0"/>
              <a:ea typeface="微软雅黑" charset="-122"/>
            </a:endParaRPr>
          </a:p>
          <a:p>
            <a:pPr>
              <a:lnSpc>
                <a:spcPct val="130000"/>
              </a:lnSpc>
            </a:pPr>
            <a:r>
              <a:rPr lang="en-US" altLang="zh-CN" sz="2400" dirty="0" smtClean="0">
                <a:latin typeface="Arial" panose="020B0604020202090204" pitchFamily="34" charset="0"/>
                <a:ea typeface="微软雅黑" charset="-122"/>
              </a:rPr>
              <a:t>      -fq /mnt/SNP_calling/data -o /mnt/SNP_calling/SNP_result -t 30 &gt; snp.log 2&gt;&amp;1 &amp;</a:t>
            </a:r>
            <a:endParaRPr lang="en-US" altLang="zh-CN" sz="2400" dirty="0" smtClean="0">
              <a:latin typeface="Arial" panose="020B0604020202090204" pitchFamily="34" charset="0"/>
              <a:ea typeface="微软雅黑" charset="-122"/>
            </a:endParaRPr>
          </a:p>
        </p:txBody>
      </p:sp>
      <p:sp>
        <p:nvSpPr>
          <p:cNvPr id="34"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90204" pitchFamily="34" charset="0"/>
              <a:buChar char="•"/>
              <a:defRPr sz="3200">
                <a:solidFill>
                  <a:schemeClr val="tx1"/>
                </a:solidFill>
                <a:latin typeface="微软雅黑" charset="-122"/>
                <a:ea typeface="微软雅黑" charset="-122"/>
                <a:sym typeface="Calibri" panose="020F05020202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charset="-122"/>
                <a:ea typeface="微软雅黑" charset="-122"/>
                <a:sym typeface="Calibri" panose="020F05020202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charset="-122"/>
                <a:ea typeface="微软雅黑" charset="-122"/>
                <a:sym typeface="Calibri" panose="020F05020202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9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charset="-122"/>
              <a:ea typeface="微软雅黑" charset="-122"/>
              <a:cs typeface="+mn-cs"/>
              <a:sym typeface="微软雅黑" charset="-122"/>
            </a:endParaRPr>
          </a:p>
        </p:txBody>
      </p:sp>
      <p:sp>
        <p:nvSpPr>
          <p:cNvPr id="4" name="矩形 46"/>
          <p:cNvSpPr>
            <a:spLocks noChangeArrowheads="1"/>
          </p:cNvSpPr>
          <p:nvPr/>
        </p:nvSpPr>
        <p:spPr bwMode="auto">
          <a:xfrm>
            <a:off x="635000" y="236855"/>
            <a:ext cx="765365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noAutofit/>
          </a:bodyPr>
          <a:lstStyle>
            <a:lvl1pPr>
              <a:spcBef>
                <a:spcPct val="20000"/>
              </a:spcBef>
              <a:buFont typeface="Arial" panose="020B0604020202090204" pitchFamily="34" charset="0"/>
              <a:buChar char="•"/>
              <a:defRPr sz="3200">
                <a:solidFill>
                  <a:schemeClr val="tx1"/>
                </a:solidFill>
                <a:latin typeface="微软雅黑" charset="-122"/>
                <a:ea typeface="微软雅黑" charset="-122"/>
                <a:sym typeface="Calibri" panose="020F05020202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charset="-122"/>
                <a:ea typeface="微软雅黑" charset="-122"/>
                <a:sym typeface="Calibri" panose="020F05020202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charset="-122"/>
                <a:ea typeface="微软雅黑" charset="-122"/>
                <a:sym typeface="Calibri" panose="020F05020202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charset="-122"/>
                <a:ea typeface="微软雅黑"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90204" pitchFamily="34" charset="0"/>
              <a:buNone/>
              <a:defRPr/>
            </a:pPr>
            <a:r>
              <a:rPr kumimoji="0" lang="en-US" altLang="zh-CN" sz="3200" b="1" i="0" u="none" strike="noStrike" kern="1200" cap="none" spc="0" normalizeH="0" baseline="0" noProof="0" dirty="0">
                <a:ln>
                  <a:noFill/>
                </a:ln>
                <a:solidFill>
                  <a:schemeClr val="accent1"/>
                </a:solidFill>
                <a:effectLst/>
                <a:uLnTx/>
                <a:uFillTx/>
                <a:latin typeface="Arial" panose="020B0604020202090204" pitchFamily="34" charset="0"/>
                <a:ea typeface="微软雅黑" charset="-122"/>
                <a:cs typeface="+mn-cs"/>
                <a:sym typeface="Calibri" panose="020F0502020204030204" pitchFamily="34" charset="0"/>
              </a:rPr>
              <a:t> </a:t>
            </a:r>
            <a:r>
              <a:rPr lang="en-US" altLang="zh-CN" b="1" noProof="0" dirty="0">
                <a:ln>
                  <a:noFill/>
                </a:ln>
                <a:solidFill>
                  <a:schemeClr val="accent1"/>
                </a:solidFill>
                <a:effectLst/>
                <a:uLnTx/>
                <a:uFillTx/>
                <a:latin typeface="Arial" panose="020B0604020202090204" pitchFamily="34" charset="0"/>
                <a:sym typeface="+mn-ea"/>
              </a:rPr>
              <a:t> </a:t>
            </a:r>
            <a:r>
              <a:rPr lang="en-US" altLang="zh-CN" b="1" noProof="0" dirty="0">
                <a:ln>
                  <a:noFill/>
                </a:ln>
                <a:solidFill>
                  <a:schemeClr val="accent1"/>
                </a:solidFill>
                <a:effectLst/>
                <a:uLnTx/>
                <a:uFillTx/>
                <a:latin typeface="Arial" panose="020B0604020202090204" pitchFamily="34" charset="0"/>
                <a:sym typeface="+mn-ea"/>
              </a:rPr>
              <a:t>Exercise</a:t>
            </a:r>
            <a:endParaRPr kumimoji="0" lang="en-US" altLang="zh-CN" sz="3200" b="1" i="0" u="none" strike="noStrike" kern="1200" cap="none" spc="0" normalizeH="0" baseline="0" noProof="0" dirty="0">
              <a:ln>
                <a:noFill/>
              </a:ln>
              <a:solidFill>
                <a:schemeClr val="accent1"/>
              </a:solidFill>
              <a:effectLst/>
              <a:uLnTx/>
              <a:uFillTx/>
              <a:latin typeface="Arial" panose="020B0604020202090204" pitchFamily="34" charset="0"/>
              <a:ea typeface="微软雅黑" charset="-122"/>
              <a:cs typeface="+mn-cs"/>
              <a:sym typeface="Calibri" panose="020F0502020204030204" pitchFamily="34" charset="0"/>
            </a:endParaRPr>
          </a:p>
        </p:txBody>
      </p:sp>
      <p:pic>
        <p:nvPicPr>
          <p:cNvPr id="5" name="图片 4"/>
          <p:cNvPicPr>
            <a:picLocks noChangeAspect="1"/>
          </p:cNvPicPr>
          <p:nvPr/>
        </p:nvPicPr>
        <p:blipFill>
          <a:blip r:embed="rId1"/>
          <a:stretch>
            <a:fillRect/>
          </a:stretch>
        </p:blipFill>
        <p:spPr>
          <a:xfrm>
            <a:off x="815340" y="3437255"/>
            <a:ext cx="10261600" cy="1778000"/>
          </a:xfrm>
          <a:prstGeom prst="rect">
            <a:avLst/>
          </a:prstGeom>
        </p:spPr>
      </p:pic>
      <p:grpSp>
        <p:nvGrpSpPr>
          <p:cNvPr id="9" name="组合 8"/>
          <p:cNvGrpSpPr/>
          <p:nvPr/>
        </p:nvGrpSpPr>
        <p:grpSpPr>
          <a:xfrm>
            <a:off x="2206625" y="5676900"/>
            <a:ext cx="7777480" cy="694690"/>
            <a:chOff x="1484" y="8976"/>
            <a:chExt cx="12248" cy="1094"/>
          </a:xfrm>
        </p:grpSpPr>
        <p:sp>
          <p:nvSpPr>
            <p:cNvPr id="17" name="圆角矩形 16"/>
            <p:cNvSpPr/>
            <p:nvPr/>
          </p:nvSpPr>
          <p:spPr bwMode="auto">
            <a:xfrm>
              <a:off x="1484" y="8976"/>
              <a:ext cx="12249" cy="1095"/>
            </a:xfrm>
            <a:prstGeom prst="roundRect">
              <a:avLst/>
            </a:prstGeom>
            <a:solidFill>
              <a:srgbClr val="4874CB">
                <a:lumMod val="20000"/>
                <a:lumOff val="80000"/>
                <a:alpha val="50000"/>
              </a:srgbClr>
            </a:solidFill>
            <a:ln w="57150" cap="flat" cmpd="sng" algn="ctr">
              <a:noFill/>
              <a:prstDash val="solid"/>
              <a:miter lim="800000"/>
              <a:headEnd type="none" w="med" len="med"/>
              <a:tailEnd type="none" w="med" len="med"/>
            </a:ln>
            <a:effectLst/>
          </p:spPr>
          <p:txBody>
            <a:bodyPr vert="horz" wrap="square" lIns="91440" tIns="45720" rIns="91440" bIns="45720" numCol="1" rtlCol="0" anchor="t" anchorCtr="0" compatLnSpc="1"/>
            <a:p>
              <a:pPr marL="0" marR="0" indent="0" algn="ctr" defTabSz="914400" rtl="0" eaLnBrk="0" fontAlgn="base" latinLnBrk="0" hangingPunct="0">
                <a:lnSpc>
                  <a:spcPct val="100000"/>
                </a:lnSpc>
                <a:spcBef>
                  <a:spcPct val="0"/>
                </a:spcBef>
                <a:spcAft>
                  <a:spcPct val="0"/>
                </a:spcAft>
                <a:buClrTx/>
                <a:buSzTx/>
                <a:buFont typeface="Arial" panose="020B0604020202090204" pitchFamily="34" charset="0"/>
                <a:buNone/>
              </a:pPr>
              <a:endParaRPr kumimoji="0" lang="zh-CN" altLang="en-US" sz="1800" b="0" i="0" u="none" strike="noStrike" cap="none" normalizeH="0" baseline="0" smtClean="0">
                <a:ln>
                  <a:noFill/>
                </a:ln>
                <a:solidFill>
                  <a:sysClr val="windowText" lastClr="000000"/>
                </a:solidFill>
                <a:effectLst/>
                <a:latin typeface="Calibri" panose="020F0502020204030204" pitchFamily="34" charset="0"/>
                <a:ea typeface="宋体" pitchFamily="2" charset="-122"/>
              </a:endParaRPr>
            </a:p>
          </p:txBody>
        </p:sp>
        <p:sp>
          <p:nvSpPr>
            <p:cNvPr id="6" name="文本框 5"/>
            <p:cNvSpPr txBox="1"/>
            <p:nvPr/>
          </p:nvSpPr>
          <p:spPr>
            <a:xfrm>
              <a:off x="1946" y="9048"/>
              <a:ext cx="11309" cy="899"/>
            </a:xfrm>
            <a:prstGeom prst="rect">
              <a:avLst/>
            </a:prstGeom>
            <a:noFill/>
          </p:spPr>
          <p:txBody>
            <a:bodyPr wrap="square" rtlCol="0" anchor="t">
              <a:spAutoFit/>
            </a:bodyPr>
            <a:p>
              <a:pPr algn="ctr">
                <a:lnSpc>
                  <a:spcPct val="130000"/>
                </a:lnSpc>
              </a:pPr>
              <a:r>
                <a:rPr lang="en-US" altLang="zh-CN" sz="2400" dirty="0" smtClean="0">
                  <a:latin typeface="Arial" panose="020B0604020202090204" pitchFamily="34" charset="0"/>
                  <a:ea typeface="微软雅黑" charset="-122"/>
                  <a:sym typeface="+mn-ea"/>
                </a:rPr>
                <a:t>Request Software:   bwa、samtools、gatk4、java8</a:t>
              </a:r>
              <a:endParaRPr lang="en-US" altLang="zh-CN" sz="2400" dirty="0" smtClean="0">
                <a:latin typeface="Arial" panose="020B0604020202090204" pitchFamily="34" charset="0"/>
                <a:ea typeface="微软雅黑" charset="-122"/>
                <a:sym typeface="+mn-ea"/>
              </a:endParaRPr>
            </a:p>
          </p:txBody>
        </p:sp>
      </p:grpSp>
      <p:sp>
        <p:nvSpPr>
          <p:cNvPr id="7" name="矩形 6"/>
          <p:cNvSpPr/>
          <p:nvPr/>
        </p:nvSpPr>
        <p:spPr>
          <a:xfrm>
            <a:off x="4942840" y="4103370"/>
            <a:ext cx="4805045" cy="300355"/>
          </a:xfrm>
          <a:prstGeom prst="rect">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mc:Choice>
    <mc:Fallback>
      <p:transition spd="med" advTm="0"/>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resource_record_key" val="{&quot;10&quot;:[2155366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苹方-简"/>
        <a:ea typeface="苹方-简"/>
        <a:cs typeface=""/>
      </a:majorFont>
      <a:minorFont>
        <a:latin typeface="苹方-简"/>
        <a:ea typeface="苹方-简"/>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2">
      <a:dk1>
        <a:srgbClr val="000000"/>
      </a:dk1>
      <a:lt1>
        <a:srgbClr val="FFFFFF"/>
      </a:lt1>
      <a:dk2>
        <a:srgbClr val="3F3F3F"/>
      </a:dk2>
      <a:lt2>
        <a:srgbClr val="E3DED1"/>
      </a:lt2>
      <a:accent1>
        <a:srgbClr val="0B4189"/>
      </a:accent1>
      <a:accent2>
        <a:srgbClr val="7F7F7F"/>
      </a:accent2>
      <a:accent3>
        <a:srgbClr val="414456"/>
      </a:accent3>
      <a:accent4>
        <a:srgbClr val="444455"/>
      </a:accent4>
      <a:accent5>
        <a:srgbClr val="444455"/>
      </a:accent5>
      <a:accent6>
        <a:srgbClr val="7F7F7F"/>
      </a:accent6>
      <a:hlink>
        <a:srgbClr val="002060"/>
      </a:hlink>
      <a:folHlink>
        <a:srgbClr val="B26B02"/>
      </a:folHlink>
    </a:clrScheme>
    <a:fontScheme name="自定义 1">
      <a:majorFont>
        <a:latin typeface="Arial Black"/>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90204" pitchFamily="34" charset="0"/>
            <a:ea typeface="微软雅黑"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PS">
      <a:majorFont>
        <a:latin typeface="苹方-简"/>
        <a:ea typeface="苹方-简"/>
        <a:cs typeface=""/>
      </a:majorFont>
      <a:minorFont>
        <a:latin typeface="苹方-简"/>
        <a:ea typeface="苹方-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PS">
      <a:majorFont>
        <a:latin typeface="苹方-简"/>
        <a:ea typeface="苹方-简"/>
        <a:cs typeface=""/>
      </a:majorFont>
      <a:minorFont>
        <a:latin typeface="苹方-简"/>
        <a:ea typeface="苹方-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
    <a:dk1>
      <a:srgbClr val="000000"/>
    </a:dk1>
    <a:lt1>
      <a:srgbClr val="FFFFFF"/>
    </a:lt1>
    <a:dk2>
      <a:srgbClr val="3F3F3F"/>
    </a:dk2>
    <a:lt2>
      <a:srgbClr val="E3DED1"/>
    </a:lt2>
    <a:accent1>
      <a:srgbClr val="0B4189"/>
    </a:accent1>
    <a:accent2>
      <a:srgbClr val="7F7F7F"/>
    </a:accent2>
    <a:accent3>
      <a:srgbClr val="414456"/>
    </a:accent3>
    <a:accent4>
      <a:srgbClr val="444455"/>
    </a:accent4>
    <a:accent5>
      <a:srgbClr val="444455"/>
    </a:accent5>
    <a:accent6>
      <a:srgbClr val="7F7F7F"/>
    </a:accent6>
    <a:hlink>
      <a:srgbClr val="002060"/>
    </a:hlink>
    <a:folHlink>
      <a:srgbClr val="B26B02"/>
    </a:folHlink>
  </a:clrScheme>
</a:themeOverride>
</file>

<file path=ppt/theme/themeOverride2.xml><?xml version="1.0" encoding="utf-8"?>
<a:themeOverride xmlns:a="http://schemas.openxmlformats.org/drawingml/2006/main">
  <a:clrScheme name="自定义 2">
    <a:dk1>
      <a:srgbClr val="000000"/>
    </a:dk1>
    <a:lt1>
      <a:srgbClr val="FFFFFF"/>
    </a:lt1>
    <a:dk2>
      <a:srgbClr val="3F3F3F"/>
    </a:dk2>
    <a:lt2>
      <a:srgbClr val="E3DED1"/>
    </a:lt2>
    <a:accent1>
      <a:srgbClr val="0B4189"/>
    </a:accent1>
    <a:accent2>
      <a:srgbClr val="7F7F7F"/>
    </a:accent2>
    <a:accent3>
      <a:srgbClr val="414456"/>
    </a:accent3>
    <a:accent4>
      <a:srgbClr val="444455"/>
    </a:accent4>
    <a:accent5>
      <a:srgbClr val="444455"/>
    </a:accent5>
    <a:accent6>
      <a:srgbClr val="7F7F7F"/>
    </a:accent6>
    <a:hlink>
      <a:srgbClr val="002060"/>
    </a:hlink>
    <a:folHlink>
      <a:srgbClr val="B26B02"/>
    </a:folHlink>
  </a:clrScheme>
</a:themeOverride>
</file>

<file path=ppt/theme/themeOverride3.xml><?xml version="1.0" encoding="utf-8"?>
<a:themeOverride xmlns:a="http://schemas.openxmlformats.org/drawingml/2006/main">
  <a:clrScheme name="自定义 2">
    <a:dk1>
      <a:srgbClr val="000000"/>
    </a:dk1>
    <a:lt1>
      <a:srgbClr val="FFFFFF"/>
    </a:lt1>
    <a:dk2>
      <a:srgbClr val="3F3F3F"/>
    </a:dk2>
    <a:lt2>
      <a:srgbClr val="E3DED1"/>
    </a:lt2>
    <a:accent1>
      <a:srgbClr val="0B4189"/>
    </a:accent1>
    <a:accent2>
      <a:srgbClr val="7F7F7F"/>
    </a:accent2>
    <a:accent3>
      <a:srgbClr val="414456"/>
    </a:accent3>
    <a:accent4>
      <a:srgbClr val="444455"/>
    </a:accent4>
    <a:accent5>
      <a:srgbClr val="444455"/>
    </a:accent5>
    <a:accent6>
      <a:srgbClr val="7F7F7F"/>
    </a:accent6>
    <a:hlink>
      <a:srgbClr val="002060"/>
    </a:hlink>
    <a:folHlink>
      <a:srgbClr val="B26B02"/>
    </a:folHlink>
  </a:clrScheme>
</a:themeOverride>
</file>

<file path=ppt/theme/themeOverride4.xml><?xml version="1.0" encoding="utf-8"?>
<a:themeOverride xmlns:a="http://schemas.openxmlformats.org/drawingml/2006/main">
  <a:clrScheme name="自定义 2">
    <a:dk1>
      <a:srgbClr val="000000"/>
    </a:dk1>
    <a:lt1>
      <a:srgbClr val="FFFFFF"/>
    </a:lt1>
    <a:dk2>
      <a:srgbClr val="3F3F3F"/>
    </a:dk2>
    <a:lt2>
      <a:srgbClr val="E3DED1"/>
    </a:lt2>
    <a:accent1>
      <a:srgbClr val="0B4189"/>
    </a:accent1>
    <a:accent2>
      <a:srgbClr val="7F7F7F"/>
    </a:accent2>
    <a:accent3>
      <a:srgbClr val="414456"/>
    </a:accent3>
    <a:accent4>
      <a:srgbClr val="444455"/>
    </a:accent4>
    <a:accent5>
      <a:srgbClr val="444455"/>
    </a:accent5>
    <a:accent6>
      <a:srgbClr val="7F7F7F"/>
    </a:accent6>
    <a:hlink>
      <a:srgbClr val="002060"/>
    </a:hlink>
    <a:folHlink>
      <a:srgbClr val="B26B02"/>
    </a:folHlink>
  </a:clrScheme>
</a:themeOverride>
</file>

<file path=ppt/theme/themeOverride5.xml><?xml version="1.0" encoding="utf-8"?>
<a:themeOverride xmlns:a="http://schemas.openxmlformats.org/drawingml/2006/main">
  <a:clrScheme name="自定义 2">
    <a:dk1>
      <a:srgbClr val="000000"/>
    </a:dk1>
    <a:lt1>
      <a:srgbClr val="FFFFFF"/>
    </a:lt1>
    <a:dk2>
      <a:srgbClr val="3F3F3F"/>
    </a:dk2>
    <a:lt2>
      <a:srgbClr val="E3DED1"/>
    </a:lt2>
    <a:accent1>
      <a:srgbClr val="0B4189"/>
    </a:accent1>
    <a:accent2>
      <a:srgbClr val="7F7F7F"/>
    </a:accent2>
    <a:accent3>
      <a:srgbClr val="414456"/>
    </a:accent3>
    <a:accent4>
      <a:srgbClr val="444455"/>
    </a:accent4>
    <a:accent5>
      <a:srgbClr val="444455"/>
    </a:accent5>
    <a:accent6>
      <a:srgbClr val="7F7F7F"/>
    </a:accent6>
    <a:hlink>
      <a:srgbClr val="002060"/>
    </a:hlink>
    <a:folHlink>
      <a:srgbClr val="B26B02"/>
    </a:folHlink>
  </a:clrScheme>
</a:themeOverride>
</file>

<file path=ppt/theme/themeOverride6.xml><?xml version="1.0" encoding="utf-8"?>
<a:themeOverride xmlns:a="http://schemas.openxmlformats.org/drawingml/2006/main">
  <a:clrScheme name="自定义 2">
    <a:dk1>
      <a:srgbClr val="000000"/>
    </a:dk1>
    <a:lt1>
      <a:srgbClr val="FFFFFF"/>
    </a:lt1>
    <a:dk2>
      <a:srgbClr val="3F3F3F"/>
    </a:dk2>
    <a:lt2>
      <a:srgbClr val="E3DED1"/>
    </a:lt2>
    <a:accent1>
      <a:srgbClr val="0B4189"/>
    </a:accent1>
    <a:accent2>
      <a:srgbClr val="7F7F7F"/>
    </a:accent2>
    <a:accent3>
      <a:srgbClr val="414456"/>
    </a:accent3>
    <a:accent4>
      <a:srgbClr val="444455"/>
    </a:accent4>
    <a:accent5>
      <a:srgbClr val="444455"/>
    </a:accent5>
    <a:accent6>
      <a:srgbClr val="7F7F7F"/>
    </a:accent6>
    <a:hlink>
      <a:srgbClr val="002060"/>
    </a:hlink>
    <a:folHlink>
      <a:srgbClr val="B26B02"/>
    </a:folHlink>
  </a:clrScheme>
</a:themeOverride>
</file>

<file path=ppt/theme/themeOverride7.xml><?xml version="1.0" encoding="utf-8"?>
<a:themeOverride xmlns:a="http://schemas.openxmlformats.org/drawingml/2006/main">
  <a:clrScheme name="自定义 2">
    <a:dk1>
      <a:srgbClr val="000000"/>
    </a:dk1>
    <a:lt1>
      <a:srgbClr val="FFFFFF"/>
    </a:lt1>
    <a:dk2>
      <a:srgbClr val="3F3F3F"/>
    </a:dk2>
    <a:lt2>
      <a:srgbClr val="E3DED1"/>
    </a:lt2>
    <a:accent1>
      <a:srgbClr val="0B4189"/>
    </a:accent1>
    <a:accent2>
      <a:srgbClr val="7F7F7F"/>
    </a:accent2>
    <a:accent3>
      <a:srgbClr val="414456"/>
    </a:accent3>
    <a:accent4>
      <a:srgbClr val="444455"/>
    </a:accent4>
    <a:accent5>
      <a:srgbClr val="444455"/>
    </a:accent5>
    <a:accent6>
      <a:srgbClr val="7F7F7F"/>
    </a:accent6>
    <a:hlink>
      <a:srgbClr val="002060"/>
    </a:hlink>
    <a:folHlink>
      <a:srgbClr val="B26B02"/>
    </a:folHlink>
  </a:clrScheme>
</a:themeOverride>
</file>

<file path=ppt/theme/themeOverride8.xml><?xml version="1.0" encoding="utf-8"?>
<a:themeOverride xmlns:a="http://schemas.openxmlformats.org/drawingml/2006/main">
  <a:clrScheme name="自定义 2">
    <a:dk1>
      <a:srgbClr val="000000"/>
    </a:dk1>
    <a:lt1>
      <a:srgbClr val="FFFFFF"/>
    </a:lt1>
    <a:dk2>
      <a:srgbClr val="3F3F3F"/>
    </a:dk2>
    <a:lt2>
      <a:srgbClr val="E3DED1"/>
    </a:lt2>
    <a:accent1>
      <a:srgbClr val="0B4189"/>
    </a:accent1>
    <a:accent2>
      <a:srgbClr val="7F7F7F"/>
    </a:accent2>
    <a:accent3>
      <a:srgbClr val="414456"/>
    </a:accent3>
    <a:accent4>
      <a:srgbClr val="444455"/>
    </a:accent4>
    <a:accent5>
      <a:srgbClr val="444455"/>
    </a:accent5>
    <a:accent6>
      <a:srgbClr val="7F7F7F"/>
    </a:accent6>
    <a:hlink>
      <a:srgbClr val="002060"/>
    </a:hlink>
    <a:folHlink>
      <a:srgbClr val="B26B02"/>
    </a:folHlink>
  </a:clrScheme>
</a:themeOverride>
</file>

<file path=docProps/app.xml><?xml version="1.0" encoding="utf-8"?>
<Properties xmlns="http://schemas.openxmlformats.org/officeDocument/2006/extended-properties" xmlns:vt="http://schemas.openxmlformats.org/officeDocument/2006/docPropsVTypes">
  <TotalTime>0</TotalTime>
  <Words>2708</Words>
  <Application>WPS 演示</Application>
  <PresentationFormat>宽屏</PresentationFormat>
  <Paragraphs>172</Paragraphs>
  <Slides>14</Slides>
  <Notes>4</Notes>
  <HiddenSlides>0</HiddenSlides>
  <MMClips>0</MMClips>
  <ScaleCrop>false</ScaleCrop>
  <HeadingPairs>
    <vt:vector size="6" baseType="variant">
      <vt:variant>
        <vt:lpstr>已用的字体</vt:lpstr>
      </vt:variant>
      <vt:variant>
        <vt:i4>32</vt:i4>
      </vt:variant>
      <vt:variant>
        <vt:lpstr>主题</vt:lpstr>
      </vt:variant>
      <vt:variant>
        <vt:i4>2</vt:i4>
      </vt:variant>
      <vt:variant>
        <vt:lpstr>幻灯片标题</vt:lpstr>
      </vt:variant>
      <vt:variant>
        <vt:i4>14</vt:i4>
      </vt:variant>
    </vt:vector>
  </HeadingPairs>
  <TitlesOfParts>
    <vt:vector size="48" baseType="lpstr">
      <vt:lpstr>Arial</vt:lpstr>
      <vt:lpstr>宋体</vt:lpstr>
      <vt:lpstr>Wingdings</vt:lpstr>
      <vt:lpstr>Wingdings</vt:lpstr>
      <vt:lpstr>微软雅黑</vt:lpstr>
      <vt:lpstr>汉仪旗黑</vt:lpstr>
      <vt:lpstr>Arial Black</vt:lpstr>
      <vt:lpstr>Wingdings 2</vt:lpstr>
      <vt:lpstr>幼圆</vt:lpstr>
      <vt:lpstr>华文宋体</vt:lpstr>
      <vt:lpstr>华文行楷</vt:lpstr>
      <vt:lpstr>Calibri</vt:lpstr>
      <vt:lpstr>Helvetica Neue</vt:lpstr>
      <vt:lpstr>行楷-简</vt:lpstr>
      <vt:lpstr>Arial</vt:lpstr>
      <vt:lpstr>Calibri</vt:lpstr>
      <vt:lpstr>PingFang SC Semibold</vt:lpstr>
      <vt:lpstr>Songti SC Regular</vt:lpstr>
      <vt:lpstr>苹方-简</vt:lpstr>
      <vt:lpstr>quote-cjk-patch</vt:lpstr>
      <vt:lpstr>宋体</vt:lpstr>
      <vt:lpstr>Arial Unicode MS</vt:lpstr>
      <vt:lpstr>汉仪书宋二KW</vt:lpstr>
      <vt:lpstr>Thonburi</vt:lpstr>
      <vt:lpstr>quote-cjk-patch</vt:lpstr>
      <vt:lpstr>微软雅黑</vt:lpstr>
      <vt:lpstr>Times New Roman Regular</vt:lpstr>
      <vt:lpstr>娃娃体-简</vt:lpstr>
      <vt:lpstr>娃娃体-繁</vt:lpstr>
      <vt:lpstr>Times New Roman Bold</vt:lpstr>
      <vt:lpstr>黑体</vt:lpstr>
      <vt:lpstr>汉仪中黑KW</vt:lpstr>
      <vt:lpstr>WPS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dc:creator>
  <cp:lastModifiedBy>jsdhwdmaX.</cp:lastModifiedBy>
  <cp:revision>176</cp:revision>
  <dcterms:created xsi:type="dcterms:W3CDTF">2026-01-12T12:40:42Z</dcterms:created>
  <dcterms:modified xsi:type="dcterms:W3CDTF">2026-01-12T12:40:42Z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2052-7.2.0.8943</vt:lpwstr>
  </property>
  <property fmtid="{D5CDD505-2E9C-101B-9397-08002B2CF9AE}" pid="3" name="ICV">
    <vt:lpwstr>F504983BF0699EBB22CB37692FA49B6C_41</vt:lpwstr>
  </property>
</Properties>
</file>