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36"/>
  </p:notesMasterIdLst>
  <p:handoutMasterIdLst>
    <p:handoutMasterId r:id="rId37"/>
  </p:handoutMasterIdLst>
  <p:sldIdLst>
    <p:sldId id="292" r:id="rId3"/>
    <p:sldId id="293" r:id="rId4"/>
    <p:sldId id="13291" r:id="rId5"/>
    <p:sldId id="13318" r:id="rId6"/>
    <p:sldId id="13293" r:id="rId7"/>
    <p:sldId id="13294" r:id="rId8"/>
    <p:sldId id="13296" r:id="rId9"/>
    <p:sldId id="13311" r:id="rId10"/>
    <p:sldId id="294" r:id="rId11"/>
    <p:sldId id="13323" r:id="rId12"/>
    <p:sldId id="13319" r:id="rId13"/>
    <p:sldId id="13290" r:id="rId14"/>
    <p:sldId id="13312" r:id="rId15"/>
    <p:sldId id="13322" r:id="rId16"/>
    <p:sldId id="13288" r:id="rId17"/>
    <p:sldId id="13289" r:id="rId18"/>
    <p:sldId id="13292" r:id="rId19"/>
    <p:sldId id="13217" r:id="rId20"/>
    <p:sldId id="13299" r:id="rId21"/>
    <p:sldId id="13297" r:id="rId22"/>
    <p:sldId id="13298" r:id="rId23"/>
    <p:sldId id="13300" r:id="rId24"/>
    <p:sldId id="13301" r:id="rId25"/>
    <p:sldId id="13303" r:id="rId26"/>
    <p:sldId id="13302" r:id="rId27"/>
    <p:sldId id="13313" r:id="rId28"/>
    <p:sldId id="13314" r:id="rId29"/>
    <p:sldId id="13315" r:id="rId30"/>
    <p:sldId id="13307" r:id="rId31"/>
    <p:sldId id="13308" r:id="rId32"/>
    <p:sldId id="13309" r:id="rId33"/>
    <p:sldId id="13310" r:id="rId34"/>
    <p:sldId id="13286" r:id="rId35"/>
  </p:sldIdLst>
  <p:sldSz cx="9144000" cy="5143500" type="screen16x9"/>
  <p:notesSz cx="6858000" cy="91440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311" userDrawn="1">
          <p15:clr>
            <a:srgbClr val="A4A3A4"/>
          </p15:clr>
        </p15:guide>
        <p15:guide id="2" orient="horz" pos="28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FB9DC"/>
    <a:srgbClr val="FF99CC"/>
    <a:srgbClr val="EFAFB7"/>
    <a:srgbClr val="D3B5E9"/>
    <a:srgbClr val="0AA6FA"/>
    <a:srgbClr val="0FA7FB"/>
    <a:srgbClr val="0DA8FC"/>
    <a:srgbClr val="13A9FD"/>
    <a:srgbClr val="B8E08C"/>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autoAdjust="0"/>
    <p:restoredTop sz="59580" autoAdjust="0"/>
  </p:normalViewPr>
  <p:slideViewPr>
    <p:cSldViewPr snapToGrid="0" showGuides="1">
      <p:cViewPr varScale="1">
        <p:scale>
          <a:sx n="66" d="100"/>
          <a:sy n="66" d="100"/>
        </p:scale>
        <p:origin x="1647" y="42"/>
      </p:cViewPr>
      <p:guideLst>
        <p:guide pos="311"/>
        <p:guide orient="horz" pos="2862"/>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9874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7C34D-3FE6-4C09-B73D-513EEA491C5E}" type="datetimeFigureOut">
              <a:rPr lang="zh-CN" altLang="en-US" smtClean="0"/>
              <a:t>2026/1/13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CA8DB-26DD-4622-8079-DC7F5CF3909B}" type="slidenum">
              <a:rPr lang="zh-CN" altLang="en-US" smtClean="0"/>
              <a:t>‹#›</a:t>
            </a:fld>
            <a:endParaRPr lang="zh-CN" altLang="en-US"/>
          </a:p>
        </p:txBody>
      </p:sp>
    </p:spTree>
    <p:extLst>
      <p:ext uri="{BB962C8B-B14F-4D97-AF65-F5344CB8AC3E}">
        <p14:creationId xmlns:p14="http://schemas.microsoft.com/office/powerpoint/2010/main" val="1128079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大家下午好！我是李心如。今天我要给大家介绍</a:t>
            </a:r>
            <a:r>
              <a:rPr lang="en-US" altLang="zh-CN" sz="1200" kern="1200" dirty="0">
                <a:solidFill>
                  <a:schemeClr val="tx1"/>
                </a:solidFill>
                <a:effectLst/>
                <a:latin typeface="+mn-lt"/>
                <a:ea typeface="+mn-ea"/>
                <a:cs typeface="+mn-cs"/>
              </a:rPr>
              <a:t>DADA2——</a:t>
            </a:r>
            <a:r>
              <a:rPr lang="zh-CN" altLang="zh-CN" sz="1200" kern="1200" dirty="0">
                <a:solidFill>
                  <a:schemeClr val="tx1"/>
                </a:solidFill>
                <a:effectLst/>
                <a:latin typeface="+mn-lt"/>
                <a:ea typeface="+mn-ea"/>
                <a:cs typeface="+mn-cs"/>
              </a:rPr>
              <a:t>一个能帮助我们更好地分析</a:t>
            </a:r>
            <a:r>
              <a:rPr lang="en-US" altLang="zh-CN" sz="1200" kern="1200" dirty="0">
                <a:solidFill>
                  <a:schemeClr val="tx1"/>
                </a:solidFill>
                <a:effectLst/>
                <a:latin typeface="+mn-lt"/>
                <a:ea typeface="+mn-ea"/>
                <a:cs typeface="+mn-cs"/>
              </a:rPr>
              <a:t>DNA</a:t>
            </a:r>
            <a:r>
              <a:rPr lang="zh-CN" altLang="zh-CN" sz="1200" kern="1200" dirty="0">
                <a:solidFill>
                  <a:schemeClr val="tx1"/>
                </a:solidFill>
                <a:effectLst/>
                <a:latin typeface="+mn-lt"/>
                <a:ea typeface="+mn-ea"/>
                <a:cs typeface="+mn-cs"/>
              </a:rPr>
              <a:t>测序数据的工具。</a:t>
            </a:r>
          </a:p>
          <a:p>
            <a:r>
              <a:rPr lang="en-US" altLang="zh-CN" sz="1200" kern="1200" dirty="0">
                <a:solidFill>
                  <a:schemeClr val="tx1"/>
                </a:solidFill>
                <a:effectLst/>
                <a:latin typeface="+mn-lt"/>
                <a:ea typeface="+mn-ea"/>
                <a:cs typeface="+mn-cs"/>
              </a:rPr>
              <a:t>Good afternoon, everyone! My name is Li Xinru. Today, I’m going to talk about DADA2— a tool that helps us analyze DNA sequencing data better. </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293108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101D-EF69-D7AB-5DFA-96B7DD4E25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7F37BA-E03A-6571-FB42-D61DD748FD4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FAC6038-1D93-3A85-9960-7995C16AE0DC}"/>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步骤</a:t>
            </a:r>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：序列比对计算序列错误率</a:t>
            </a:r>
          </a:p>
          <a:p>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会将每个序列与所在组的中心序列进行对比，这个过程叫做</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全局比对</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。经过比对，</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发现两个个差异，第</a:t>
            </a:r>
            <a:r>
              <a:rPr lang="en-US" altLang="zh-CN" sz="1200" kern="1200" dirty="0">
                <a:solidFill>
                  <a:schemeClr val="tx1"/>
                </a:solidFill>
                <a:effectLst/>
                <a:latin typeface="+mn-lt"/>
                <a:ea typeface="+mn-ea"/>
                <a:cs typeface="+mn-cs"/>
              </a:rPr>
              <a:t> 4 </a:t>
            </a:r>
            <a:r>
              <a:rPr lang="zh-CN" altLang="zh-CN" sz="1200" kern="1200" dirty="0">
                <a:solidFill>
                  <a:schemeClr val="tx1"/>
                </a:solidFill>
                <a:effectLst/>
                <a:latin typeface="+mn-lt"/>
                <a:ea typeface="+mn-ea"/>
                <a:cs typeface="+mn-cs"/>
              </a:rPr>
              <a:t>个碱基和第</a:t>
            </a:r>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个碱基发生改变，且该会通过误差模型查询概率，最后相乘得到错误率。</a:t>
            </a:r>
          </a:p>
          <a:p>
            <a:r>
              <a:rPr lang="en-US" altLang="zh-CN" sz="1200" kern="1200" dirty="0">
                <a:solidFill>
                  <a:schemeClr val="tx1"/>
                </a:solidFill>
                <a:effectLst/>
                <a:latin typeface="+mn-lt"/>
                <a:ea typeface="+mn-ea"/>
                <a:cs typeface="+mn-cs"/>
              </a:rPr>
              <a:t>DADA2 compares each sequence to the central sequence of its group. This process is called "global alignment." After alignment, DADA2 finds a difference: there are changes in the 4th and 8th bases. It then looks up the probabilities of these changes using the error model and multiplies them to get the error rate.</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401389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0F83-5231-222B-E0DF-D1D776C4F3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6AF6BF-F261-959C-8C79-361E63FF12C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9BA1EE5-615E-68EC-F78A-0B6843BE9864}"/>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现在我们需要一个阙值来判断序列是否是错误序列，计算序列的</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值与</a:t>
            </a:r>
            <a:r>
              <a:rPr lang="en-US" altLang="zh-CN" sz="1200" kern="1200" dirty="0">
                <a:solidFill>
                  <a:schemeClr val="tx1"/>
                </a:solidFill>
                <a:effectLst/>
                <a:latin typeface="+mn-lt"/>
                <a:ea typeface="+mn-ea"/>
                <a:cs typeface="+mn-cs"/>
              </a:rPr>
              <a:t>P=0.05</a:t>
            </a:r>
            <a:r>
              <a:rPr lang="zh-CN" altLang="zh-CN" sz="1200" kern="1200" dirty="0">
                <a:solidFill>
                  <a:schemeClr val="tx1"/>
                </a:solidFill>
                <a:effectLst/>
                <a:latin typeface="+mn-lt"/>
                <a:ea typeface="+mn-ea"/>
                <a:cs typeface="+mn-cs"/>
              </a:rPr>
              <a:t>进行比较。首先理解公式的各代表符号的意思，先计算期望值，由中心序列数量乘错误率，带入泊松公式计算，最后在条件概率下进行矫正得到序列</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值</a:t>
            </a:r>
            <a:r>
              <a:rPr lang="zh-CN" altLang="zh-CN" sz="1200" i="1"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Calculate the Abundance p-value</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We need a threshold to tell if a sequence is an error sequence. We calculate the sequence’s p-value and compare it with P = 0.05. First, let’s understand what each symbol in the formula means.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First, calculate the expected value: multiply the number of central sequences by the error rate. Then use the Poisson formula to compute the result. Finally, correct it under conditional probability to get the sequence’s p-value.</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331139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E38C-C872-EA12-9AF0-DF691E4100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AF291C-8866-F8A6-9723-64540153C32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179E9A5-C058-7F94-B343-9F4400122917}"/>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 以下面的例子说明，我们先理解公式两个假设，</a:t>
            </a:r>
            <a:r>
              <a:rPr lang="en-US" altLang="zh-CN" sz="1200" kern="1200" dirty="0">
                <a:solidFill>
                  <a:schemeClr val="tx1"/>
                </a:solidFill>
                <a:effectLst/>
                <a:latin typeface="+mn-lt"/>
                <a:ea typeface="+mn-ea"/>
                <a:cs typeface="+mn-cs"/>
              </a:rPr>
              <a:t>H0</a:t>
            </a:r>
            <a:r>
              <a:rPr lang="zh-CN" altLang="zh-CN" sz="1200" kern="1200" dirty="0">
                <a:solidFill>
                  <a:schemeClr val="tx1"/>
                </a:solidFill>
                <a:effectLst/>
                <a:latin typeface="+mn-lt"/>
                <a:ea typeface="+mn-ea"/>
                <a:cs typeface="+mn-cs"/>
              </a:rPr>
              <a:t>：该序列是真实的（由生物变异导致）。当</a:t>
            </a:r>
            <a:r>
              <a:rPr lang="en-US" altLang="zh-CN" sz="1200" kern="1200" dirty="0">
                <a:solidFill>
                  <a:schemeClr val="tx1"/>
                </a:solidFill>
                <a:effectLst/>
                <a:latin typeface="+mn-lt"/>
                <a:ea typeface="+mn-ea"/>
                <a:cs typeface="+mn-cs"/>
              </a:rPr>
              <a:t> p </a:t>
            </a:r>
            <a:r>
              <a:rPr lang="zh-CN" altLang="zh-CN" sz="1200" kern="1200" dirty="0">
                <a:solidFill>
                  <a:schemeClr val="tx1"/>
                </a:solidFill>
                <a:effectLst/>
                <a:latin typeface="+mn-lt"/>
                <a:ea typeface="+mn-ea"/>
                <a:cs typeface="+mn-cs"/>
              </a:rPr>
              <a:t>值小于</a:t>
            </a:r>
            <a:r>
              <a:rPr lang="en-US" altLang="zh-CN" sz="1200" kern="1200" dirty="0">
                <a:solidFill>
                  <a:schemeClr val="tx1"/>
                </a:solidFill>
                <a:effectLst/>
                <a:latin typeface="+mn-lt"/>
                <a:ea typeface="+mn-ea"/>
                <a:cs typeface="+mn-cs"/>
              </a:rPr>
              <a:t> 0.05</a:t>
            </a:r>
            <a:r>
              <a:rPr lang="zh-CN" altLang="zh-CN" sz="1200" kern="1200" dirty="0">
                <a:solidFill>
                  <a:schemeClr val="tx1"/>
                </a:solidFill>
                <a:effectLst/>
                <a:latin typeface="+mn-lt"/>
                <a:ea typeface="+mn-ea"/>
                <a:cs typeface="+mn-cs"/>
              </a:rPr>
              <a:t>（即出错概率低于</a:t>
            </a:r>
            <a:r>
              <a:rPr lang="en-US" altLang="zh-CN" sz="1200" kern="1200" dirty="0">
                <a:solidFill>
                  <a:schemeClr val="tx1"/>
                </a:solidFill>
                <a:effectLst/>
                <a:latin typeface="+mn-lt"/>
                <a:ea typeface="+mn-ea"/>
                <a:cs typeface="+mn-cs"/>
              </a:rPr>
              <a:t> 5%</a:t>
            </a:r>
            <a:r>
              <a:rPr lang="zh-CN" altLang="zh-CN" sz="1200" kern="1200" dirty="0">
                <a:solidFill>
                  <a:schemeClr val="tx1"/>
                </a:solidFill>
                <a:effectLst/>
                <a:latin typeface="+mn-lt"/>
                <a:ea typeface="+mn-ea"/>
                <a:cs typeface="+mn-cs"/>
              </a:rPr>
              <a:t>）时，我们接受这个假设。</a:t>
            </a:r>
            <a:r>
              <a:rPr lang="en-US" altLang="zh-CN" sz="1200" kern="1200" dirty="0">
                <a:solidFill>
                  <a:schemeClr val="tx1"/>
                </a:solidFill>
                <a:effectLst/>
                <a:latin typeface="+mn-lt"/>
                <a:ea typeface="+mn-ea"/>
                <a:cs typeface="+mn-cs"/>
              </a:rPr>
              <a:t>HA</a:t>
            </a:r>
            <a:r>
              <a:rPr lang="zh-CN" altLang="zh-CN" sz="1200" kern="1200" dirty="0">
                <a:solidFill>
                  <a:schemeClr val="tx1"/>
                </a:solidFill>
                <a:effectLst/>
                <a:latin typeface="+mn-lt"/>
                <a:ea typeface="+mn-ea"/>
                <a:cs typeface="+mn-cs"/>
              </a:rPr>
              <a:t>：该序列是测序误差导致的。当</a:t>
            </a:r>
            <a:r>
              <a:rPr lang="en-US" altLang="zh-CN" sz="1200" kern="1200" dirty="0">
                <a:solidFill>
                  <a:schemeClr val="tx1"/>
                </a:solidFill>
                <a:effectLst/>
                <a:latin typeface="+mn-lt"/>
                <a:ea typeface="+mn-ea"/>
                <a:cs typeface="+mn-cs"/>
              </a:rPr>
              <a:t> p </a:t>
            </a:r>
            <a:r>
              <a:rPr lang="zh-CN" altLang="zh-CN" sz="1200" kern="1200" dirty="0">
                <a:solidFill>
                  <a:schemeClr val="tx1"/>
                </a:solidFill>
                <a:effectLst/>
                <a:latin typeface="+mn-lt"/>
                <a:ea typeface="+mn-ea"/>
                <a:cs typeface="+mn-cs"/>
              </a:rPr>
              <a:t>值大于</a:t>
            </a:r>
            <a:r>
              <a:rPr lang="en-US" altLang="zh-CN" sz="1200" kern="1200" dirty="0">
                <a:solidFill>
                  <a:schemeClr val="tx1"/>
                </a:solidFill>
                <a:effectLst/>
                <a:latin typeface="+mn-lt"/>
                <a:ea typeface="+mn-ea"/>
                <a:cs typeface="+mn-cs"/>
              </a:rPr>
              <a:t> 0.05 </a:t>
            </a:r>
            <a:r>
              <a:rPr lang="zh-CN" altLang="zh-CN" sz="1200" kern="1200" dirty="0">
                <a:solidFill>
                  <a:schemeClr val="tx1"/>
                </a:solidFill>
                <a:effectLst/>
                <a:latin typeface="+mn-lt"/>
                <a:ea typeface="+mn-ea"/>
                <a:cs typeface="+mn-cs"/>
              </a:rPr>
              <a:t>时，我们接受这个假设。</a:t>
            </a:r>
          </a:p>
          <a:p>
            <a:r>
              <a:rPr lang="zh-CN" altLang="zh-CN" sz="1200" kern="1200" dirty="0">
                <a:solidFill>
                  <a:schemeClr val="tx1"/>
                </a:solidFill>
                <a:effectLst/>
                <a:latin typeface="+mn-lt"/>
                <a:ea typeface="+mn-ea"/>
                <a:cs typeface="+mn-cs"/>
              </a:rPr>
              <a:t>计算出序列错误率为</a:t>
            </a:r>
            <a:r>
              <a:rPr lang="en-US" altLang="zh-CN" sz="1200" kern="1200" dirty="0">
                <a:solidFill>
                  <a:schemeClr val="tx1"/>
                </a:solidFill>
                <a:effectLst/>
                <a:latin typeface="+mn-lt"/>
                <a:ea typeface="+mn-ea"/>
                <a:cs typeface="+mn-cs"/>
              </a:rPr>
              <a:t>0.01</a:t>
            </a:r>
            <a:r>
              <a:rPr lang="zh-CN" altLang="zh-CN" sz="1200" kern="1200" dirty="0">
                <a:solidFill>
                  <a:schemeClr val="tx1"/>
                </a:solidFill>
                <a:effectLst/>
                <a:latin typeface="+mn-lt"/>
                <a:ea typeface="+mn-ea"/>
                <a:cs typeface="+mn-cs"/>
              </a:rPr>
              <a:t>，带入计算期望值是</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，通过泊松分布计算出</a:t>
            </a:r>
            <a:r>
              <a:rPr lang="en-US" altLang="zh-CN" sz="1200" kern="1200" dirty="0">
                <a:solidFill>
                  <a:schemeClr val="tx1"/>
                </a:solidFill>
                <a:effectLst/>
                <a:latin typeface="+mn-lt"/>
                <a:ea typeface="+mn-ea"/>
                <a:cs typeface="+mn-cs"/>
              </a:rPr>
              <a:t>p </a:t>
            </a:r>
            <a:r>
              <a:rPr lang="zh-CN" altLang="zh-CN" sz="1200" kern="1200" dirty="0">
                <a:solidFill>
                  <a:schemeClr val="tx1"/>
                </a:solidFill>
                <a:effectLst/>
                <a:latin typeface="+mn-lt"/>
                <a:ea typeface="+mn-ea"/>
                <a:cs typeface="+mn-cs"/>
              </a:rPr>
              <a:t>值，表示在期望值是</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时，观测到</a:t>
            </a:r>
            <a:r>
              <a:rPr lang="en-US" altLang="zh-CN" sz="1200" kern="1200" dirty="0">
                <a:solidFill>
                  <a:schemeClr val="tx1"/>
                </a:solidFill>
                <a:effectLst/>
                <a:latin typeface="+mn-lt"/>
                <a:ea typeface="+mn-ea"/>
                <a:cs typeface="+mn-cs"/>
              </a:rPr>
              <a:t>500</a:t>
            </a:r>
            <a:r>
              <a:rPr lang="zh-CN" altLang="zh-CN" sz="1200" kern="1200" dirty="0">
                <a:solidFill>
                  <a:schemeClr val="tx1"/>
                </a:solidFill>
                <a:effectLst/>
                <a:latin typeface="+mn-lt"/>
                <a:ea typeface="+mn-ea"/>
                <a:cs typeface="+mn-cs"/>
              </a:rPr>
              <a:t>个序列的发生的概率，由于</a:t>
            </a:r>
            <a:r>
              <a:rPr lang="en-US" altLang="zh-CN" sz="1200" kern="1200" dirty="0">
                <a:solidFill>
                  <a:schemeClr val="tx1"/>
                </a:solidFill>
                <a:effectLst/>
                <a:latin typeface="+mn-lt"/>
                <a:ea typeface="+mn-ea"/>
                <a:cs typeface="+mn-cs"/>
              </a:rPr>
              <a:t> p </a:t>
            </a:r>
            <a:r>
              <a:rPr lang="zh-CN" altLang="zh-CN" sz="1200" kern="1200" dirty="0">
                <a:solidFill>
                  <a:schemeClr val="tx1"/>
                </a:solidFill>
                <a:effectLst/>
                <a:latin typeface="+mn-lt"/>
                <a:ea typeface="+mn-ea"/>
                <a:cs typeface="+mn-cs"/>
              </a:rPr>
              <a:t>值</a:t>
            </a:r>
            <a:r>
              <a:rPr lang="en-US" altLang="zh-CN" sz="1200" kern="1200" dirty="0">
                <a:solidFill>
                  <a:schemeClr val="tx1"/>
                </a:solidFill>
                <a:effectLst/>
                <a:latin typeface="+mn-lt"/>
                <a:ea typeface="+mn-ea"/>
                <a:cs typeface="+mn-cs"/>
              </a:rPr>
              <a:t> = 0.004</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0.05</a:t>
            </a:r>
            <a:r>
              <a:rPr lang="zh-CN" altLang="zh-CN" sz="1200" kern="1200" dirty="0">
                <a:solidFill>
                  <a:schemeClr val="tx1"/>
                </a:solidFill>
                <a:effectLst/>
                <a:latin typeface="+mn-lt"/>
                <a:ea typeface="+mn-ea"/>
                <a:cs typeface="+mn-cs"/>
              </a:rPr>
              <a:t>，所以这个差异序列并非测序误差，而是真实的</a:t>
            </a:r>
            <a:r>
              <a:rPr lang="en-US" altLang="zh-CN" sz="1200" kern="1200" dirty="0">
                <a:solidFill>
                  <a:schemeClr val="tx1"/>
                </a:solidFill>
                <a:effectLst/>
                <a:latin typeface="+mn-lt"/>
                <a:ea typeface="+mn-ea"/>
                <a:cs typeface="+mn-cs"/>
              </a:rPr>
              <a:t> ASV</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Let’s use an example to explain. There are two hypotheses:H0: The sequence is real (caused by biological variation). We accept this if the p-value is less than 0.05 (meaning the chance of it being an error is less than 5%).HA: The sequence is caused by a sequencing error. We accept this if the p-value is greater than 0.05.</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Suppose the sequence’s error rate is 0.01. The expected value is 10 (calculated from central sequence count × error rate). Using the Poisson distribution, we find the p-value: it represents the probability of observing 500 such sequences when the expected value is 10. Since the p-value = 0.004 &lt; 0.05, this different sequence is not a sequencing error—it’s a real ASV!</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55873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4269B-BA2A-129C-84B7-F616418D604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CFEFE91-EE74-B5C9-05EE-7D3E020160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FD2369-0F00-7067-7FF4-9998BE8327DF}"/>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接下来，</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会拆分组群，去除重复序列，现在初始组群包含</a:t>
            </a:r>
            <a:r>
              <a:rPr lang="en-US" altLang="zh-CN" sz="1200" kern="1200" dirty="0">
                <a:solidFill>
                  <a:schemeClr val="tx1"/>
                </a:solidFill>
                <a:effectLst/>
                <a:latin typeface="+mn-lt"/>
                <a:ea typeface="+mn-ea"/>
                <a:cs typeface="+mn-cs"/>
              </a:rPr>
              <a:t> 6 </a:t>
            </a:r>
            <a:r>
              <a:rPr lang="zh-CN" altLang="zh-CN" sz="1200" kern="1200" dirty="0">
                <a:solidFill>
                  <a:schemeClr val="tx1"/>
                </a:solidFill>
                <a:effectLst/>
                <a:latin typeface="+mn-lt"/>
                <a:ea typeface="+mn-ea"/>
                <a:cs typeface="+mn-cs"/>
              </a:rPr>
              <a:t>个独特序列，首先序列</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1000 </a:t>
            </a:r>
            <a:r>
              <a:rPr lang="zh-CN" altLang="zh-CN" sz="1200" kern="1200" dirty="0">
                <a:solidFill>
                  <a:schemeClr val="tx1"/>
                </a:solidFill>
                <a:effectLst/>
                <a:latin typeface="+mn-lt"/>
                <a:ea typeface="+mn-ea"/>
                <a:cs typeface="+mn-cs"/>
              </a:rPr>
              <a:t>次（出现次数最多</a:t>
            </a:r>
            <a:r>
              <a:rPr lang="en-US" altLang="zh-CN" sz="1200" kern="1200" dirty="0">
                <a:solidFill>
                  <a:schemeClr val="tx1"/>
                </a:solidFill>
                <a:effectLst/>
                <a:latin typeface="+mn-lt"/>
                <a:ea typeface="+mn-ea"/>
                <a:cs typeface="+mn-cs"/>
              </a:rPr>
              <a:t> —— </a:t>
            </a:r>
            <a:r>
              <a:rPr lang="zh-CN" altLang="zh-CN" sz="1200" kern="1200" dirty="0">
                <a:solidFill>
                  <a:schemeClr val="tx1"/>
                </a:solidFill>
                <a:effectLst/>
                <a:latin typeface="+mn-lt"/>
                <a:ea typeface="+mn-ea"/>
                <a:cs typeface="+mn-cs"/>
              </a:rPr>
              <a:t>中心序列）。再检查检查差异最大的序列，首先</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会检查</a:t>
            </a:r>
            <a:r>
              <a:rPr lang="en-US" altLang="zh-CN" sz="1200" kern="1200" dirty="0">
                <a:solidFill>
                  <a:schemeClr val="tx1"/>
                </a:solidFill>
                <a:effectLst/>
                <a:latin typeface="+mn-lt"/>
                <a:ea typeface="+mn-ea"/>
                <a:cs typeface="+mn-cs"/>
              </a:rPr>
              <a:t> p </a:t>
            </a:r>
            <a:r>
              <a:rPr lang="zh-CN" altLang="zh-CN" sz="1200" kern="1200" dirty="0">
                <a:solidFill>
                  <a:schemeClr val="tx1"/>
                </a:solidFill>
                <a:effectLst/>
                <a:latin typeface="+mn-lt"/>
                <a:ea typeface="+mn-ea"/>
                <a:cs typeface="+mn-cs"/>
              </a:rPr>
              <a:t>值最低的序列（最可能是真实序列）。假设序列</a:t>
            </a:r>
            <a:r>
              <a:rPr lang="en-US" altLang="zh-CN" sz="1200" kern="1200" dirty="0">
                <a:solidFill>
                  <a:schemeClr val="tx1"/>
                </a:solidFill>
                <a:effectLst/>
                <a:latin typeface="+mn-lt"/>
                <a:ea typeface="+mn-ea"/>
                <a:cs typeface="+mn-cs"/>
              </a:rPr>
              <a:t> 2 </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 p </a:t>
            </a:r>
            <a:r>
              <a:rPr lang="zh-CN" altLang="zh-CN" sz="1200" kern="1200" dirty="0">
                <a:solidFill>
                  <a:schemeClr val="tx1"/>
                </a:solidFill>
                <a:effectLst/>
                <a:latin typeface="+mn-lt"/>
                <a:ea typeface="+mn-ea"/>
                <a:cs typeface="+mn-cs"/>
              </a:rPr>
              <a:t>值</a:t>
            </a:r>
            <a:r>
              <a:rPr lang="en-US" altLang="zh-CN" sz="1200" kern="1200" dirty="0">
                <a:solidFill>
                  <a:schemeClr val="tx1"/>
                </a:solidFill>
                <a:effectLst/>
                <a:latin typeface="+mn-lt"/>
                <a:ea typeface="+mn-ea"/>
                <a:cs typeface="+mn-cs"/>
              </a:rPr>
              <a:t> = 0.0001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0.05</a:t>
            </a:r>
            <a:r>
              <a:rPr lang="zh-CN" altLang="zh-CN" sz="1200" kern="1200" dirty="0">
                <a:solidFill>
                  <a:schemeClr val="tx1"/>
                </a:solidFill>
                <a:effectLst/>
                <a:latin typeface="+mn-lt"/>
                <a:ea typeface="+mn-ea"/>
                <a:cs typeface="+mn-cs"/>
              </a:rPr>
              <a:t>，它是真实序列！因此</a:t>
            </a:r>
            <a:r>
              <a:rPr lang="en-US" altLang="zh-CN" sz="1200" kern="1200" dirty="0">
                <a:solidFill>
                  <a:schemeClr val="tx1"/>
                </a:solidFill>
                <a:effectLst/>
                <a:latin typeface="+mn-lt"/>
                <a:ea typeface="+mn-ea"/>
                <a:cs typeface="+mn-cs"/>
              </a:rPr>
              <a:t> DADA2 </a:t>
            </a:r>
            <a:r>
              <a:rPr lang="zh-CN" altLang="zh-CN" sz="1200" kern="1200" dirty="0">
                <a:solidFill>
                  <a:schemeClr val="tx1"/>
                </a:solidFill>
                <a:effectLst/>
                <a:latin typeface="+mn-lt"/>
                <a:ea typeface="+mn-ea"/>
                <a:cs typeface="+mn-cs"/>
              </a:rPr>
              <a:t>会拆分组群：新组群</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（序列</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）和新组群</a:t>
            </a:r>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（序列</a:t>
            </a:r>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Next, DADA2 splits groups and removes duplicate sequences. Now the initial group has 6 unique sequences. Sequence 1 appears 1000 times (the most frequent—it’s the central sequence).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First, DADA2 checks the sequence with the lowest p-value (most likely real). Suppose Sequence 2 has a p-value = 0.0001 &lt; 0.05—it’s real! So DADA2 splits the group into two new groups: Group 1 (Sequence 1) and Group 2 (Sequence 2).</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37735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BC55-1B93-4AEE-BCC4-15F3B1454B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A1FAE10-0EC6-E204-EF6D-078B8E89C4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DD3D0E6-CF40-9550-F6E9-6530AF2075D1}"/>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检查剩余序列接着，</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会将剩下序列与序列</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和 序列</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进行对比，计算期望值哪个大进去哪个组，分类完之后计算剩下序列的</a:t>
            </a:r>
            <a:r>
              <a:rPr lang="en-US" altLang="zh-CN" sz="1200" kern="1200" dirty="0">
                <a:solidFill>
                  <a:schemeClr val="tx1"/>
                </a:solidFill>
                <a:effectLst/>
                <a:latin typeface="+mn-lt"/>
                <a:ea typeface="+mn-ea"/>
                <a:cs typeface="+mn-cs"/>
              </a:rPr>
              <a:t>p</a:t>
            </a:r>
            <a:r>
              <a:rPr lang="zh-CN" altLang="zh-CN" sz="1200" kern="1200" dirty="0">
                <a:solidFill>
                  <a:schemeClr val="tx1"/>
                </a:solidFill>
                <a:effectLst/>
                <a:latin typeface="+mn-lt"/>
                <a:ea typeface="+mn-ea"/>
                <a:cs typeface="+mn-cs"/>
              </a:rPr>
              <a:t>值， 对比所以</a:t>
            </a:r>
            <a:r>
              <a:rPr lang="en-US" altLang="zh-CN" sz="1200" kern="1200" dirty="0">
                <a:solidFill>
                  <a:schemeClr val="tx1"/>
                </a:solidFill>
                <a:effectLst/>
                <a:latin typeface="+mn-lt"/>
                <a:ea typeface="+mn-ea"/>
                <a:cs typeface="+mn-cs"/>
              </a:rPr>
              <a:t>p </a:t>
            </a:r>
            <a:r>
              <a:rPr lang="zh-CN" altLang="zh-CN" sz="1200" kern="1200" dirty="0">
                <a:solidFill>
                  <a:schemeClr val="tx1"/>
                </a:solidFill>
                <a:effectLst/>
                <a:latin typeface="+mn-lt"/>
                <a:ea typeface="+mn-ea"/>
                <a:cs typeface="+mn-cs"/>
              </a:rPr>
              <a:t>值＞</a:t>
            </a:r>
            <a:r>
              <a:rPr lang="en-US" altLang="zh-CN" sz="1200" kern="1200" dirty="0">
                <a:solidFill>
                  <a:schemeClr val="tx1"/>
                </a:solidFill>
                <a:effectLst/>
                <a:latin typeface="+mn-lt"/>
                <a:ea typeface="+mn-ea"/>
                <a:cs typeface="+mn-cs"/>
              </a:rPr>
              <a:t>0.05</a:t>
            </a:r>
            <a:r>
              <a:rPr lang="zh-CN" altLang="zh-CN" sz="1200" kern="1200" dirty="0">
                <a:solidFill>
                  <a:schemeClr val="tx1"/>
                </a:solidFill>
                <a:effectLst/>
                <a:latin typeface="+mn-lt"/>
                <a:ea typeface="+mn-ea"/>
                <a:cs typeface="+mn-cs"/>
              </a:rPr>
              <a:t>都认为剩下序列是错误序列，无新组群时停止</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会持续拆分组群，最终，我们得到 </a:t>
            </a:r>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个</a:t>
            </a:r>
            <a:r>
              <a:rPr lang="en-US" altLang="zh-CN" sz="1200" kern="1200" dirty="0">
                <a:solidFill>
                  <a:schemeClr val="tx1"/>
                </a:solidFill>
                <a:effectLst/>
                <a:latin typeface="+mn-lt"/>
                <a:ea typeface="+mn-ea"/>
                <a:cs typeface="+mn-cs"/>
              </a:rPr>
              <a:t> ASV</a:t>
            </a:r>
            <a:r>
              <a:rPr lang="zh-CN" altLang="zh-CN" sz="1200" kern="1200" dirty="0">
                <a:solidFill>
                  <a:schemeClr val="tx1"/>
                </a:solidFill>
                <a:effectLst/>
                <a:latin typeface="+mn-lt"/>
                <a:ea typeface="+mn-ea"/>
                <a:cs typeface="+mn-cs"/>
              </a:rPr>
              <a:t>：序列</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、序列</a:t>
            </a:r>
            <a:r>
              <a:rPr lang="en-US" altLang="zh-CN" sz="1200" kern="1200" dirty="0">
                <a:solidFill>
                  <a:schemeClr val="tx1"/>
                </a:solidFill>
                <a:effectLst/>
                <a:latin typeface="+mn-lt"/>
                <a:ea typeface="+mn-ea"/>
                <a:cs typeface="+mn-cs"/>
              </a:rPr>
              <a:t> 2</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Then, DADA2 compares the remaining sequences with both Sequence 1 and Sequence 2. It puts each remaining sequence into the group where the expected value is larger. After grouping, it calculates the p-value for each remaining sequence. Any sequence with a p-value &gt; 0.05 is considered an error sequence.DADA2 keeps splitting groups until no new groups are formed. In the end, we get 2 ASVs: Sequence 1 and Sequence 2.</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Part 4: DADA2 Workflow in R (Simple Steps)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Now, let’s talk about how to use DADA2 in R. You don’t need to remember all code— just the steps:</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353564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移除条形码</a:t>
            </a:r>
            <a:r>
              <a:rPr lang="en-US" altLang="zh-CN" sz="1200" kern="1200" dirty="0">
                <a:solidFill>
                  <a:schemeClr val="tx1"/>
                </a:solidFill>
                <a:effectLst/>
                <a:latin typeface="+mn-lt"/>
                <a:ea typeface="+mn-ea"/>
                <a:cs typeface="+mn-cs"/>
              </a:rPr>
              <a:t> / </a:t>
            </a:r>
            <a:r>
              <a:rPr lang="zh-CN" altLang="zh-CN" sz="1200" kern="1200" dirty="0">
                <a:solidFill>
                  <a:schemeClr val="tx1"/>
                </a:solidFill>
                <a:effectLst/>
                <a:latin typeface="+mn-lt"/>
                <a:ea typeface="+mn-ea"/>
                <a:cs typeface="+mn-cs"/>
              </a:rPr>
              <a:t>接头序列（可以使用</a:t>
            </a:r>
            <a:r>
              <a:rPr lang="en-US" altLang="zh-CN" sz="1200" kern="1200" dirty="0">
                <a:solidFill>
                  <a:schemeClr val="tx1"/>
                </a:solidFill>
                <a:effectLst/>
                <a:latin typeface="+mn-lt"/>
                <a:ea typeface="+mn-ea"/>
                <a:cs typeface="+mn-cs"/>
              </a:rPr>
              <a:t> Cutadapt </a:t>
            </a:r>
            <a:r>
              <a:rPr lang="zh-CN" altLang="zh-CN" sz="1200" kern="1200" dirty="0">
                <a:solidFill>
                  <a:schemeClr val="tx1"/>
                </a:solidFill>
                <a:effectLst/>
                <a:latin typeface="+mn-lt"/>
                <a:ea typeface="+mn-ea"/>
                <a:cs typeface="+mn-cs"/>
              </a:rPr>
              <a:t>等工具）；将样本拆分成单独的</a:t>
            </a:r>
            <a:r>
              <a:rPr lang="en-US" altLang="zh-CN" sz="1200" kern="1200" dirty="0">
                <a:solidFill>
                  <a:schemeClr val="tx1"/>
                </a:solidFill>
                <a:effectLst/>
                <a:latin typeface="+mn-lt"/>
                <a:ea typeface="+mn-ea"/>
                <a:cs typeface="+mn-cs"/>
              </a:rPr>
              <a:t> FASTQ </a:t>
            </a:r>
            <a:r>
              <a:rPr lang="zh-CN" altLang="zh-CN" sz="1200" kern="1200" dirty="0">
                <a:solidFill>
                  <a:schemeClr val="tx1"/>
                </a:solidFill>
                <a:effectLst/>
                <a:latin typeface="+mn-lt"/>
                <a:ea typeface="+mn-ea"/>
                <a:cs typeface="+mn-cs"/>
              </a:rPr>
              <a:t>文件（可以使用</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Idemp</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等工具）；如果是双端测序数据，要确保正向和反向读数的顺序一致。</a:t>
            </a:r>
          </a:p>
          <a:p>
            <a:r>
              <a:rPr lang="en-US" altLang="zh-CN" sz="1200" kern="1200" dirty="0">
                <a:solidFill>
                  <a:schemeClr val="tx1"/>
                </a:solidFill>
                <a:effectLst/>
                <a:latin typeface="+mn-lt"/>
                <a:ea typeface="+mn-ea"/>
                <a:cs typeface="+mn-cs"/>
              </a:rPr>
              <a:t>Before </a:t>
            </a:r>
            <a:r>
              <a:rPr lang="en-US" altLang="zh-CN" sz="1200" kern="1200" dirty="0" err="1">
                <a:solidFill>
                  <a:schemeClr val="tx1"/>
                </a:solidFill>
                <a:effectLst/>
                <a:latin typeface="+mn-lt"/>
                <a:ea typeface="+mn-ea"/>
                <a:cs typeface="+mn-cs"/>
              </a:rPr>
              <a:t>StartingRemove</a:t>
            </a:r>
            <a:r>
              <a:rPr lang="en-US" altLang="zh-CN" sz="1200" kern="1200" dirty="0">
                <a:solidFill>
                  <a:schemeClr val="tx1"/>
                </a:solidFill>
                <a:effectLst/>
                <a:latin typeface="+mn-lt"/>
                <a:ea typeface="+mn-ea"/>
                <a:cs typeface="+mn-cs"/>
              </a:rPr>
              <a:t> barcodes/adapters (using tools like Cutadapt).Split samples into separate files (using tools like </a:t>
            </a:r>
            <a:r>
              <a:rPr lang="en-US" altLang="zh-CN" sz="1200" kern="1200" dirty="0" err="1">
                <a:solidFill>
                  <a:schemeClr val="tx1"/>
                </a:solidFill>
                <a:effectLst/>
                <a:latin typeface="+mn-lt"/>
                <a:ea typeface="+mn-ea"/>
                <a:cs typeface="+mn-cs"/>
              </a:rPr>
              <a:t>Idemp</a:t>
            </a:r>
            <a:r>
              <a:rPr lang="en-US" altLang="zh-CN" sz="1200" kern="1200" dirty="0">
                <a:solidFill>
                  <a:schemeClr val="tx1"/>
                </a:solidFill>
                <a:effectLst/>
                <a:latin typeface="+mn-lt"/>
                <a:ea typeface="+mn-ea"/>
                <a:cs typeface="+mn-cs"/>
              </a:rPr>
              <a:t>).Make sure forward and reverse reads are in the same order.</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43590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首先，安装</a:t>
            </a:r>
            <a:r>
              <a:rPr lang="en-US" altLang="zh-CN" sz="1200" kern="1200" dirty="0">
                <a:solidFill>
                  <a:schemeClr val="tx1"/>
                </a:solidFill>
                <a:effectLst/>
                <a:latin typeface="+mn-lt"/>
                <a:ea typeface="+mn-ea"/>
                <a:cs typeface="+mn-cs"/>
              </a:rPr>
              <a:t> R </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 RStudio</a:t>
            </a:r>
            <a:r>
              <a:rPr lang="zh-CN" altLang="zh-CN" sz="1200" kern="1200" dirty="0">
                <a:solidFill>
                  <a:schemeClr val="tx1"/>
                </a:solidFill>
                <a:effectLst/>
                <a:latin typeface="+mn-lt"/>
                <a:ea typeface="+mn-ea"/>
                <a:cs typeface="+mn-cs"/>
              </a:rPr>
              <a:t>（都是免费软件）； 然后运行简单的代码安装</a:t>
            </a:r>
            <a:r>
              <a:rPr lang="en-US" altLang="zh-CN" sz="1200" kern="1200" dirty="0">
                <a:solidFill>
                  <a:schemeClr val="tx1"/>
                </a:solidFill>
                <a:effectLst/>
                <a:latin typeface="+mn-lt"/>
                <a:ea typeface="+mn-ea"/>
                <a:cs typeface="+mn-cs"/>
              </a:rPr>
              <a:t> DADA2</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Install DADA2.First, install R and RStudio (free software).Then run simple code to install DADA2.</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63306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准备数据告诉</a:t>
            </a:r>
            <a:r>
              <a:rPr lang="en-US" altLang="zh-CN" sz="1200" kern="1200" dirty="0">
                <a:solidFill>
                  <a:schemeClr val="tx1"/>
                </a:solidFill>
                <a:effectLst/>
                <a:latin typeface="+mn-lt"/>
                <a:ea typeface="+mn-ea"/>
                <a:cs typeface="+mn-cs"/>
              </a:rPr>
              <a:t> R </a:t>
            </a:r>
            <a:r>
              <a:rPr lang="zh-CN" altLang="zh-CN" sz="1200" kern="1200" dirty="0">
                <a:solidFill>
                  <a:schemeClr val="tx1"/>
                </a:solidFill>
                <a:effectLst/>
                <a:latin typeface="+mn-lt"/>
                <a:ea typeface="+mn-ea"/>
                <a:cs typeface="+mn-cs"/>
              </a:rPr>
              <a:t>你的数据文件存在哪里（也就是文件路径）；红色的地方你需要指定文件路径</a:t>
            </a:r>
          </a:p>
          <a:p>
            <a:r>
              <a:rPr lang="en-US" altLang="zh-CN" sz="1200" kern="1200" dirty="0">
                <a:solidFill>
                  <a:schemeClr val="tx1"/>
                </a:solidFill>
                <a:effectLst/>
                <a:latin typeface="+mn-lt"/>
                <a:ea typeface="+mn-ea"/>
                <a:cs typeface="+mn-cs"/>
              </a:rPr>
              <a:t>First, prepare your data: Tell R where your data files are stored (that’s the "file path"). The red part in the code is where you need to specify your own file path clearly.</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50705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对我们测序按照正反数据进行分类，生成新的数据文件夹</a:t>
            </a:r>
          </a:p>
          <a:p>
            <a:r>
              <a:rPr lang="en-US" altLang="zh-CN" sz="1200" kern="1200" dirty="0">
                <a:solidFill>
                  <a:schemeClr val="tx1"/>
                </a:solidFill>
                <a:effectLst/>
                <a:latin typeface="+mn-lt"/>
                <a:ea typeface="+mn-ea"/>
                <a:cs typeface="+mn-cs"/>
              </a:rPr>
              <a:t>We sort our sequencing data into forward and reverse groups, then create a new folder to store this organized data.</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415611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检查测序读数质量（</a:t>
            </a:r>
            <a:r>
              <a:rPr lang="en-US" altLang="zh-CN" sz="1200" kern="1200" dirty="0">
                <a:solidFill>
                  <a:schemeClr val="tx1"/>
                </a:solidFill>
                <a:effectLst/>
                <a:latin typeface="+mn-lt"/>
                <a:ea typeface="+mn-ea"/>
                <a:cs typeface="+mn-cs"/>
              </a:rPr>
              <a:t>R </a:t>
            </a:r>
            <a:r>
              <a:rPr lang="zh-CN" altLang="zh-CN" sz="1200" kern="1200" dirty="0">
                <a:solidFill>
                  <a:schemeClr val="tx1"/>
                </a:solidFill>
                <a:effectLst/>
                <a:latin typeface="+mn-lt"/>
                <a:ea typeface="+mn-ea"/>
                <a:cs typeface="+mn-cs"/>
              </a:rPr>
              <a:t>会生成质量图，我们能直观看到序列哪些部分质量好、哪些部分质量差），我们需要看绿色部分的线条，代表整体的质量，我们需要对</a:t>
            </a:r>
            <a:r>
              <a:rPr lang="en-US" altLang="zh-CN" sz="1200" kern="1200" dirty="0">
                <a:solidFill>
                  <a:schemeClr val="tx1"/>
                </a:solidFill>
                <a:effectLst/>
                <a:latin typeface="+mn-lt"/>
                <a:ea typeface="+mn-ea"/>
                <a:cs typeface="+mn-cs"/>
              </a:rPr>
              <a:t> Q</a:t>
            </a:r>
            <a:r>
              <a:rPr lang="zh-CN" altLang="zh-CN" sz="1200" kern="1200" dirty="0">
                <a:solidFill>
                  <a:schemeClr val="tx1"/>
                </a:solidFill>
                <a:effectLst/>
                <a:latin typeface="+mn-lt"/>
                <a:ea typeface="+mn-ea"/>
                <a:cs typeface="+mn-cs"/>
              </a:rPr>
              <a:t>小于</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的碱基进行修剪。看下图可知，左图需要在</a:t>
            </a:r>
            <a:r>
              <a:rPr lang="en-US" altLang="zh-CN" sz="1200" kern="1200" dirty="0">
                <a:solidFill>
                  <a:schemeClr val="tx1"/>
                </a:solidFill>
                <a:effectLst/>
                <a:latin typeface="+mn-lt"/>
                <a:ea typeface="+mn-ea"/>
                <a:cs typeface="+mn-cs"/>
              </a:rPr>
              <a:t>150</a:t>
            </a:r>
            <a:r>
              <a:rPr lang="zh-CN" altLang="zh-CN" sz="1200" kern="1200" dirty="0">
                <a:solidFill>
                  <a:schemeClr val="tx1"/>
                </a:solidFill>
                <a:effectLst/>
                <a:latin typeface="+mn-lt"/>
                <a:ea typeface="+mn-ea"/>
                <a:cs typeface="+mn-cs"/>
              </a:rPr>
              <a:t>，右图需要在</a:t>
            </a:r>
            <a:r>
              <a:rPr lang="en-US" altLang="zh-CN" sz="1200" kern="1200" dirty="0">
                <a:solidFill>
                  <a:schemeClr val="tx1"/>
                </a:solidFill>
                <a:effectLst/>
                <a:latin typeface="+mn-lt"/>
                <a:ea typeface="+mn-ea"/>
                <a:cs typeface="+mn-cs"/>
              </a:rPr>
              <a:t>120</a:t>
            </a:r>
            <a:r>
              <a:rPr lang="zh-CN" altLang="zh-CN" sz="1200" kern="1200" dirty="0">
                <a:solidFill>
                  <a:schemeClr val="tx1"/>
                </a:solidFill>
                <a:effectLst/>
                <a:latin typeface="+mn-lt"/>
                <a:ea typeface="+mn-ea"/>
                <a:cs typeface="+mn-cs"/>
              </a:rPr>
              <a:t>处进行修剪。</a:t>
            </a:r>
          </a:p>
          <a:p>
            <a:r>
              <a:rPr lang="en-US" altLang="zh-CN" sz="1200" kern="1200" dirty="0">
                <a:solidFill>
                  <a:schemeClr val="tx1"/>
                </a:solidFill>
                <a:effectLst/>
                <a:latin typeface="+mn-lt"/>
                <a:ea typeface="+mn-ea"/>
                <a:cs typeface="+mn-cs"/>
              </a:rPr>
              <a:t>Next, check the quality of the sequencing reads. R will generate a quality plot — you can easily see which parts of the sequences are good or bad. Look at the green line in the plot; it shows the overall quality. We need to trim bases with a Q score lower than 30. From the plots below: trim the left plot at position 150 and the right plot at position 100.</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202777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我们会涵盖</a:t>
            </a:r>
            <a:r>
              <a:rPr lang="en-US" altLang="zh-CN" sz="1200" kern="1200" dirty="0">
                <a:solidFill>
                  <a:schemeClr val="tx1"/>
                </a:solidFill>
                <a:effectLst/>
                <a:latin typeface="+mn-lt"/>
                <a:ea typeface="+mn-ea"/>
                <a:cs typeface="+mn-cs"/>
              </a:rPr>
              <a:t>DADA2</a:t>
            </a:r>
            <a:r>
              <a:rPr lang="zh-CN" altLang="zh-CN" sz="1200" kern="1200" dirty="0">
                <a:solidFill>
                  <a:schemeClr val="tx1"/>
                </a:solidFill>
                <a:effectLst/>
                <a:latin typeface="+mn-lt"/>
                <a:ea typeface="+mn-ea"/>
                <a:cs typeface="+mn-cs"/>
              </a:rPr>
              <a:t>是什么、它与传统方法（</a:t>
            </a:r>
            <a:r>
              <a:rPr lang="en-US" altLang="zh-CN" sz="1200" kern="1200" dirty="0">
                <a:solidFill>
                  <a:schemeClr val="tx1"/>
                </a:solidFill>
                <a:effectLst/>
                <a:latin typeface="+mn-lt"/>
                <a:ea typeface="+mn-ea"/>
                <a:cs typeface="+mn-cs"/>
              </a:rPr>
              <a:t>OTU</a:t>
            </a:r>
            <a:r>
              <a:rPr lang="zh-CN" altLang="zh-CN" sz="1200" kern="1200" dirty="0">
                <a:solidFill>
                  <a:schemeClr val="tx1"/>
                </a:solidFill>
                <a:effectLst/>
                <a:latin typeface="+mn-lt"/>
                <a:ea typeface="+mn-ea"/>
                <a:cs typeface="+mn-cs"/>
              </a:rPr>
              <a:t>）的区别、核心工作原理（这是我们的重点）以及如何在</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语言中使用它。让我们开始吧！</a:t>
            </a:r>
          </a:p>
          <a:p>
            <a:r>
              <a:rPr lang="en-US" altLang="zh-CN" sz="1200" kern="1200" dirty="0">
                <a:solidFill>
                  <a:schemeClr val="tx1"/>
                </a:solidFill>
                <a:effectLst/>
                <a:latin typeface="+mn-lt"/>
                <a:ea typeface="+mn-ea"/>
                <a:cs typeface="+mn-cs"/>
              </a:rPr>
              <a:t>We’ll cover what DADA2 is, how it’s different from the old method (OTUs), its core working principles, and how to use it in R. Let’s start!</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66169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再通过程序设置一个存储过滤文件的文件夹</a:t>
            </a:r>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Then use the program to create a folder for storing the filtered files.</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74594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接下来是重点内容，对于过滤和修剪的参数设置，接下来进行修剪的过程，这个地方代表需要修剪的长度，按照前面我们看过读数质量图确定在</a:t>
            </a:r>
            <a:r>
              <a:rPr lang="en-US" altLang="zh-CN" sz="1200" kern="1200" dirty="0">
                <a:solidFill>
                  <a:schemeClr val="tx1"/>
                </a:solidFill>
                <a:effectLst/>
                <a:latin typeface="+mn-lt"/>
                <a:ea typeface="+mn-ea"/>
                <a:cs typeface="+mn-cs"/>
              </a:rPr>
              <a:t>150.100</a:t>
            </a:r>
            <a:r>
              <a:rPr lang="zh-CN" altLang="zh-CN" sz="1200" kern="1200" dirty="0">
                <a:solidFill>
                  <a:schemeClr val="tx1"/>
                </a:solidFill>
                <a:effectLst/>
                <a:latin typeface="+mn-lt"/>
                <a:ea typeface="+mn-ea"/>
                <a:cs typeface="+mn-cs"/>
              </a:rPr>
              <a:t>之间，在修剪时我们要考虑片段长度，如果长度比较短，为了防止后续不能正常合并片段，故修剪的长度要小一些，同时</a:t>
            </a:r>
            <a:r>
              <a:rPr lang="en-US" altLang="zh-CN" sz="1200" kern="1200" dirty="0">
                <a:solidFill>
                  <a:schemeClr val="tx1"/>
                </a:solidFill>
                <a:effectLst/>
                <a:latin typeface="+mn-lt"/>
                <a:ea typeface="+mn-ea"/>
                <a:cs typeface="+mn-cs"/>
              </a:rPr>
              <a:t>DADA2</a:t>
            </a:r>
            <a:r>
              <a:rPr lang="zh-CN" altLang="zh-CN" sz="1200" kern="1200" dirty="0">
                <a:solidFill>
                  <a:schemeClr val="tx1"/>
                </a:solidFill>
                <a:effectLst/>
                <a:latin typeface="+mn-lt"/>
                <a:ea typeface="+mn-ea"/>
                <a:cs typeface="+mn-cs"/>
              </a:rPr>
              <a:t>默认</a:t>
            </a:r>
            <a:r>
              <a:rPr lang="en-US" altLang="zh-CN" sz="1200" kern="1200" dirty="0">
                <a:solidFill>
                  <a:schemeClr val="tx1"/>
                </a:solidFill>
                <a:effectLst/>
                <a:latin typeface="+mn-lt"/>
                <a:ea typeface="+mn-ea"/>
                <a:cs typeface="+mn-cs"/>
              </a:rPr>
              <a:t>20db</a:t>
            </a:r>
            <a:r>
              <a:rPr lang="zh-CN" altLang="zh-CN" sz="1200" kern="1200" dirty="0">
                <a:solidFill>
                  <a:schemeClr val="tx1"/>
                </a:solidFill>
                <a:effectLst/>
                <a:latin typeface="+mn-lt"/>
                <a:ea typeface="+mn-ea"/>
                <a:cs typeface="+mn-cs"/>
              </a:rPr>
              <a:t>合并片段。</a:t>
            </a:r>
          </a:p>
          <a:p>
            <a:r>
              <a:rPr lang="en-US" altLang="zh-CN" sz="1200" kern="1200" dirty="0">
                <a:solidFill>
                  <a:schemeClr val="tx1"/>
                </a:solidFill>
                <a:effectLst/>
                <a:latin typeface="+mn-lt"/>
                <a:ea typeface="+mn-ea"/>
                <a:cs typeface="+mn-cs"/>
              </a:rPr>
              <a:t>Now comes the key part: setting parameters for trimming and filtering. Let’s start with trimming. The "</a:t>
            </a:r>
            <a:r>
              <a:rPr lang="en-US" altLang="zh-CN" sz="1200" kern="1200" dirty="0" err="1">
                <a:solidFill>
                  <a:schemeClr val="tx1"/>
                </a:solidFill>
                <a:effectLst/>
                <a:latin typeface="+mn-lt"/>
                <a:ea typeface="+mn-ea"/>
                <a:cs typeface="+mn-cs"/>
              </a:rPr>
              <a:t>truncLen</a:t>
            </a:r>
            <a:r>
              <a:rPr lang="en-US" altLang="zh-CN" sz="1200" kern="1200" dirty="0">
                <a:solidFill>
                  <a:schemeClr val="tx1"/>
                </a:solidFill>
                <a:effectLst/>
                <a:latin typeface="+mn-lt"/>
                <a:ea typeface="+mn-ea"/>
                <a:cs typeface="+mn-cs"/>
              </a:rPr>
              <a:t>" value is the length we keep for the sequences. From the quality plots earlier, we set it between 150 and 100. When choosing this length, think about the fragment size. If the fragments are short, don’t trim too much — otherwise, they can’t merge later. Remember, DADA2 needs at least 20 base pairs (bp) to merge fragments by default.</a:t>
            </a:r>
            <a:endParaRPr lang="zh-CN" altLang="en-US" dirty="0"/>
          </a:p>
        </p:txBody>
      </p:sp>
    </p:spTree>
    <p:extLst>
      <p:ext uri="{BB962C8B-B14F-4D97-AF65-F5344CB8AC3E}">
        <p14:creationId xmlns:p14="http://schemas.microsoft.com/office/powerpoint/2010/main" val="2173978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这个值的意思是</a:t>
            </a:r>
            <a:r>
              <a:rPr lang="en-US" altLang="zh-CN" sz="1200" kern="1200" dirty="0">
                <a:solidFill>
                  <a:schemeClr val="tx1"/>
                </a:solidFill>
                <a:effectLst/>
                <a:latin typeface="+mn-lt"/>
                <a:ea typeface="+mn-ea"/>
                <a:cs typeface="+mn-cs"/>
              </a:rPr>
              <a:t>DADA</a:t>
            </a:r>
            <a:r>
              <a:rPr lang="zh-CN" altLang="zh-CN" sz="1200" kern="1200" dirty="0">
                <a:solidFill>
                  <a:schemeClr val="tx1"/>
                </a:solidFill>
                <a:effectLst/>
                <a:latin typeface="+mn-lt"/>
                <a:ea typeface="+mn-ea"/>
                <a:cs typeface="+mn-cs"/>
              </a:rPr>
              <a:t>最大容忍碱基模糊程度，但是实际上不能容忍，保持</a:t>
            </a:r>
            <a:r>
              <a:rPr lang="en-US" altLang="zh-CN" sz="1200" kern="1200" dirty="0">
                <a:solidFill>
                  <a:schemeClr val="tx1"/>
                </a:solidFill>
                <a:effectLst/>
                <a:latin typeface="+mn-lt"/>
                <a:ea typeface="+mn-ea"/>
                <a:cs typeface="+mn-cs"/>
              </a:rPr>
              <a:t>0</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a:t>
            </a:r>
            <a:r>
              <a:rPr lang="en-US" altLang="zh-CN" sz="1200" kern="1200" dirty="0" err="1">
                <a:solidFill>
                  <a:schemeClr val="tx1"/>
                </a:solidFill>
                <a:effectLst/>
                <a:latin typeface="+mn-lt"/>
                <a:ea typeface="+mn-ea"/>
                <a:cs typeface="+mn-cs"/>
              </a:rPr>
              <a:t>maxN</a:t>
            </a:r>
            <a:r>
              <a:rPr lang="en-US" altLang="zh-CN" sz="1200" kern="1200" dirty="0">
                <a:solidFill>
                  <a:schemeClr val="tx1"/>
                </a:solidFill>
                <a:effectLst/>
                <a:latin typeface="+mn-lt"/>
                <a:ea typeface="+mn-ea"/>
                <a:cs typeface="+mn-cs"/>
              </a:rPr>
              <a:t>" parameter means the maximum number of unclear bases DADA2 can tolerate. But actually, DADA2 can’t handle unclear bases at all, so keep this value at 0.</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2624344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EE</a:t>
            </a:r>
            <a:r>
              <a:rPr lang="zh-CN" altLang="zh-CN" sz="1200" kern="1200" dirty="0">
                <a:solidFill>
                  <a:schemeClr val="tx1"/>
                </a:solidFill>
                <a:effectLst/>
                <a:latin typeface="+mn-lt"/>
                <a:ea typeface="+mn-ea"/>
                <a:cs typeface="+mn-cs"/>
              </a:rPr>
              <a:t>代表的是单个片段允许最大错误记数，一般是</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，如果片段变异比较大可以选取</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"EE" stands for the maximum number of allowed errors per read. Usually, we set it to (2, 2). If your DNA fragments have more variations, you can set it to (4, 4) instead.</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38817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Q</a:t>
            </a:r>
            <a:r>
              <a:rPr lang="zh-CN" altLang="zh-CN" sz="1200" kern="1200" dirty="0">
                <a:solidFill>
                  <a:schemeClr val="tx1"/>
                </a:solidFill>
                <a:effectLst/>
                <a:latin typeface="+mn-lt"/>
                <a:ea typeface="+mn-ea"/>
                <a:cs typeface="+mn-cs"/>
              </a:rPr>
              <a:t>值是代表在质量小于进行截断，</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认为很差，错误率是</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％，但是</a:t>
            </a:r>
            <a:r>
              <a:rPr lang="en-US" altLang="zh-CN" sz="1200" kern="1200" dirty="0">
                <a:solidFill>
                  <a:schemeClr val="tx1"/>
                </a:solidFill>
                <a:effectLst/>
                <a:latin typeface="+mn-lt"/>
                <a:ea typeface="+mn-ea"/>
                <a:cs typeface="+mn-cs"/>
              </a:rPr>
              <a:t>dada2</a:t>
            </a:r>
            <a:r>
              <a:rPr lang="zh-CN" altLang="zh-CN" sz="1200" kern="1200" dirty="0">
                <a:solidFill>
                  <a:schemeClr val="tx1"/>
                </a:solidFill>
                <a:effectLst/>
                <a:latin typeface="+mn-lt"/>
                <a:ea typeface="+mn-ea"/>
                <a:cs typeface="+mn-cs"/>
              </a:rPr>
              <a:t>的主要目的是纠正错误，建议默认</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，如果要求更高的精确度，可以设置</a:t>
            </a:r>
            <a:r>
              <a:rPr lang="en-US" altLang="zh-CN" sz="1200" kern="1200" dirty="0">
                <a:solidFill>
                  <a:schemeClr val="tx1"/>
                </a:solidFill>
                <a:effectLst/>
                <a:latin typeface="+mn-lt"/>
                <a:ea typeface="+mn-ea"/>
                <a:cs typeface="+mn-cs"/>
              </a:rPr>
              <a:t>10-15</a:t>
            </a:r>
            <a:r>
              <a:rPr lang="zh-CN" altLang="zh-CN" sz="1200" kern="1200" dirty="0">
                <a:solidFill>
                  <a:schemeClr val="tx1"/>
                </a:solidFill>
                <a:effectLst/>
                <a:latin typeface="+mn-lt"/>
                <a:ea typeface="+mn-ea"/>
                <a:cs typeface="+mn-cs"/>
              </a:rPr>
              <a:t>之间</a:t>
            </a:r>
          </a:p>
          <a:p>
            <a:r>
              <a:rPr lang="en-US" altLang="zh-CN" sz="1200" kern="1200" dirty="0">
                <a:solidFill>
                  <a:schemeClr val="tx1"/>
                </a:solidFill>
                <a:effectLst/>
                <a:latin typeface="+mn-lt"/>
                <a:ea typeface="+mn-ea"/>
                <a:cs typeface="+mn-cs"/>
              </a:rPr>
              <a:t>The "</a:t>
            </a:r>
            <a:r>
              <a:rPr lang="en-US" altLang="zh-CN" sz="1200" kern="1200" dirty="0" err="1">
                <a:solidFill>
                  <a:schemeClr val="tx1"/>
                </a:solidFill>
                <a:effectLst/>
                <a:latin typeface="+mn-lt"/>
                <a:ea typeface="+mn-ea"/>
                <a:cs typeface="+mn-cs"/>
              </a:rPr>
              <a:t>truncQ</a:t>
            </a:r>
            <a:r>
              <a:rPr lang="en-US" altLang="zh-CN" sz="1200" kern="1200" dirty="0">
                <a:solidFill>
                  <a:schemeClr val="tx1"/>
                </a:solidFill>
                <a:effectLst/>
                <a:latin typeface="+mn-lt"/>
                <a:ea typeface="+mn-ea"/>
                <a:cs typeface="+mn-cs"/>
              </a:rPr>
              <a:t>" parameter means we truncate the read when the Q score is lower than this value. A Q score of 2 is very bad — it has a 2% error rate. But DADA2’s main job is to correct errors, so it’s better to keep the default value (2). If you need higher accuracy, you can set it between 10 and 15.</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42763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接下来构建错误率模型，红线代表模拟的错误模型，黑色代表实际上的实际情况，如果互相拟合，代表效果较好可以继续下一步实验，如果情况较差，前面设置过滤的过程需要进行纠正。</a:t>
            </a:r>
          </a:p>
          <a:p>
            <a:r>
              <a:rPr lang="en-US" altLang="zh-CN" sz="1200" kern="1200" dirty="0">
                <a:solidFill>
                  <a:schemeClr val="tx1"/>
                </a:solidFill>
                <a:effectLst/>
                <a:latin typeface="+mn-lt"/>
                <a:ea typeface="+mn-ea"/>
                <a:cs typeface="+mn-cs"/>
              </a:rPr>
              <a:t>Next, we build an error rate model. The red line in the plot is the predicted error model, and the black line is the actual error situation. If the two lines match well, the model works — you can move to the next step. If they don’t match, you need to go back and adjust the filtering parameters.</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448346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接下来就是样本推断，合并，构造序列表、去除嵌合体、轨道读取管道，进行分配分类表，最后得到</a:t>
            </a:r>
            <a:r>
              <a:rPr lang="en-US" altLang="zh-CN" sz="1200" kern="1200" dirty="0" err="1">
                <a:solidFill>
                  <a:schemeClr val="tx1"/>
                </a:solidFill>
                <a:effectLst/>
                <a:latin typeface="+mn-lt"/>
                <a:ea typeface="+mn-ea"/>
                <a:cs typeface="+mn-cs"/>
              </a:rPr>
              <a:t>asv</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After that, we do sample inference (find real sequences), merge the forward and reverse reads, build a sequence table, remove chimeras (bad sequences), track reads through the process, assign taxonomy (figure out which organisms the sequences belong to), and finally get the ASVs!</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151908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接下来就是样本推断，合并，构造序列表、去除嵌合体、轨道读取管道，进行分配分类表，最后得到</a:t>
            </a:r>
            <a:r>
              <a:rPr lang="en-US" altLang="zh-CN" sz="1200" kern="1200" dirty="0" err="1">
                <a:solidFill>
                  <a:schemeClr val="tx1"/>
                </a:solidFill>
                <a:effectLst/>
                <a:latin typeface="+mn-lt"/>
                <a:ea typeface="+mn-ea"/>
                <a:cs typeface="+mn-cs"/>
              </a:rPr>
              <a:t>asv</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After that, we do sample inference (find real sequences), merge the forward and reverse reads, build a sequence table, remove chimeras (bad sequences), track reads through the process, assign taxonomy (figure out which organisms the sequences belong to), and finally get the ASVs!</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08456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接下来就是样本推断，合并，构造序列表、去除嵌合体、轨道读取管道，进行分配分类表，最后得到</a:t>
            </a:r>
            <a:r>
              <a:rPr lang="en-US" altLang="zh-CN" sz="1200" kern="1200" dirty="0" err="1">
                <a:solidFill>
                  <a:schemeClr val="tx1"/>
                </a:solidFill>
                <a:effectLst/>
                <a:latin typeface="+mn-lt"/>
                <a:ea typeface="+mn-ea"/>
                <a:cs typeface="+mn-cs"/>
              </a:rPr>
              <a:t>asv</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After that, we do sample inference (find real sequences), merge the forward and reverse reads, build a sequence table, remove chimeras (bad sequences), track reads through the process, assign taxonomy (figure out which organisms the sequences belong to), and finally get the ASVs!</a:t>
            </a:r>
            <a:endParaRPr lang="zh-CN" altLang="zh-CN" sz="1200" kern="1200" dirty="0">
              <a:solidFill>
                <a:schemeClr val="tx1"/>
              </a:solidFill>
              <a:effectLst/>
              <a:latin typeface="+mn-lt"/>
              <a:ea typeface="+mn-ea"/>
              <a:cs typeface="+mn-cs"/>
            </a:endParaRPr>
          </a:p>
          <a:p>
            <a:endParaRPr lang="zh-CN" altLang="en-US" dirty="0"/>
          </a:p>
        </p:txBody>
      </p:sp>
    </p:spTree>
    <p:extLst>
      <p:ext uri="{BB962C8B-B14F-4D97-AF65-F5344CB8AC3E}">
        <p14:creationId xmlns:p14="http://schemas.microsoft.com/office/powerpoint/2010/main" val="362512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09C3-506A-1850-4CF9-BC8542794B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CB80FC-FF6B-BDB1-F940-566E5D045ED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9D9C08-A214-3703-2E33-4C66C9FB13B7}"/>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DADA2</a:t>
            </a:r>
            <a:r>
              <a:rPr lang="zh-CN" altLang="zh-CN" sz="1200" kern="1200" dirty="0">
                <a:solidFill>
                  <a:schemeClr val="tx1"/>
                </a:solidFill>
                <a:effectLst/>
                <a:latin typeface="+mn-lt"/>
                <a:ea typeface="+mn-ea"/>
                <a:cs typeface="+mn-cs"/>
              </a:rPr>
              <a:t>是一款用于分析扩增子测序数据的工具，我们首先了解什么是扩增子测序？</a:t>
            </a:r>
            <a:r>
              <a:rPr lang="zh-CN" altLang="zh-CN" sz="1200" b="1" kern="1200" dirty="0">
                <a:solidFill>
                  <a:schemeClr val="tx1"/>
                </a:solidFill>
                <a:effectLst/>
                <a:latin typeface="+mn-lt"/>
                <a:ea typeface="+mn-ea"/>
                <a:cs typeface="+mn-cs"/>
              </a:rPr>
              <a:t>扩增子测序是一种研究</a:t>
            </a:r>
            <a:r>
              <a:rPr lang="en-US" altLang="zh-CN" sz="1200" b="1" kern="1200" dirty="0">
                <a:solidFill>
                  <a:schemeClr val="tx1"/>
                </a:solidFill>
                <a:effectLst/>
                <a:latin typeface="+mn-lt"/>
                <a:ea typeface="+mn-ea"/>
                <a:cs typeface="+mn-cs"/>
              </a:rPr>
              <a:t>DNA</a:t>
            </a:r>
            <a:r>
              <a:rPr lang="zh-CN" altLang="zh-CN" sz="1200" b="1" kern="1200" dirty="0">
                <a:solidFill>
                  <a:schemeClr val="tx1"/>
                </a:solidFill>
                <a:effectLst/>
                <a:latin typeface="+mn-lt"/>
                <a:ea typeface="+mn-ea"/>
                <a:cs typeface="+mn-cs"/>
              </a:rPr>
              <a:t>中特定片段的方法，特定片段具有保守片段和可变片段相互构成，常用检测细菌的是</a:t>
            </a:r>
            <a:r>
              <a:rPr lang="en-US" altLang="zh-CN" sz="1200" b="1" kern="1200" dirty="0">
                <a:solidFill>
                  <a:schemeClr val="tx1"/>
                </a:solidFill>
                <a:effectLst/>
                <a:latin typeface="+mn-lt"/>
                <a:ea typeface="+mn-ea"/>
                <a:cs typeface="+mn-cs"/>
              </a:rPr>
              <a:t>16S rDNA</a:t>
            </a:r>
            <a:r>
              <a:rPr lang="zh-CN" altLang="zh-CN" sz="1200" b="1" kern="1200" dirty="0">
                <a:solidFill>
                  <a:schemeClr val="tx1"/>
                </a:solidFill>
                <a:effectLst/>
                <a:latin typeface="+mn-lt"/>
                <a:ea typeface="+mn-ea"/>
                <a:cs typeface="+mn-cs"/>
              </a:rPr>
              <a:t>，真菌的</a:t>
            </a:r>
            <a:r>
              <a:rPr lang="en-US" altLang="zh-CN" sz="1200" b="1" kern="1200" dirty="0">
                <a:solidFill>
                  <a:schemeClr val="tx1"/>
                </a:solidFill>
                <a:effectLst/>
                <a:latin typeface="+mn-lt"/>
                <a:ea typeface="+mn-ea"/>
                <a:cs typeface="+mn-cs"/>
              </a:rPr>
              <a:t>ITS</a:t>
            </a:r>
            <a:r>
              <a:rPr lang="zh-CN" altLang="zh-CN" sz="1200" b="1" kern="1200" dirty="0">
                <a:solidFill>
                  <a:schemeClr val="tx1"/>
                </a:solidFill>
                <a:effectLst/>
                <a:latin typeface="+mn-lt"/>
                <a:ea typeface="+mn-ea"/>
                <a:cs typeface="+mn-cs"/>
              </a:rPr>
              <a:t>片段，这些片段通过两轮</a:t>
            </a:r>
            <a:r>
              <a:rPr lang="en-US" altLang="zh-CN" sz="1200" b="1" kern="1200" dirty="0">
                <a:solidFill>
                  <a:schemeClr val="tx1"/>
                </a:solidFill>
                <a:effectLst/>
                <a:latin typeface="+mn-lt"/>
                <a:ea typeface="+mn-ea"/>
                <a:cs typeface="+mn-cs"/>
              </a:rPr>
              <a:t>PCR</a:t>
            </a:r>
            <a:r>
              <a:rPr lang="zh-CN" altLang="zh-CN" sz="1200" b="1" kern="1200" dirty="0">
                <a:solidFill>
                  <a:schemeClr val="tx1"/>
                </a:solidFill>
                <a:effectLst/>
                <a:latin typeface="+mn-lt"/>
                <a:ea typeface="+mn-ea"/>
                <a:cs typeface="+mn-cs"/>
              </a:rPr>
              <a:t>完成带条形码序列和接头序列连接进入测序，</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DADA2 is a tool for analyzing amplicon sequencing data. First, let’s understand: What is amplicon sequencing?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Amplicon sequencing is a method to study specific fragments of DNA. These specific fragments consist of conserved regions and variable regions. For bacteria detection, we commonly use 16S rDNA; for fungi, we use ITS fragments. To sequence these fragments, we go through two rounds of PCR</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two PCR: Using universal primers with barcode sequences and adapter sequences are introduced to both sides of the amplicon products, resulting in an amplicon library ready for sequencing</a:t>
            </a:r>
            <a:r>
              <a:rPr lang="en-US" altLang="zh-CN" sz="1200" b="1"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282163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AF8B-BC6E-6E16-D99C-B4068ED204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FF18C44-9CB2-8795-DE5D-A40A82D8854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59B17F5-0D8E-37F2-D0E5-4D6DF8775859}"/>
              </a:ext>
            </a:extLst>
          </p:cNvPr>
          <p:cNvSpPr>
            <a:spLocks noGrp="1"/>
          </p:cNvSpPr>
          <p:nvPr>
            <p:ph type="body" idx="1"/>
          </p:nvPr>
        </p:nvSpPr>
        <p:spPr/>
        <p:txBody>
          <a:bodyPr/>
          <a:lstStyle/>
          <a:p>
            <a:r>
              <a:rPr lang="zh-CN" altLang="zh-CN" sz="1200" b="1" kern="1200" dirty="0">
                <a:solidFill>
                  <a:schemeClr val="tx1"/>
                </a:solidFill>
                <a:effectLst/>
                <a:latin typeface="+mn-lt"/>
                <a:ea typeface="+mn-ea"/>
                <a:cs typeface="+mn-cs"/>
              </a:rPr>
              <a:t>我们实验室中针对鱼类辨认物种采用扩增</a:t>
            </a:r>
            <a:r>
              <a:rPr lang="en-US" altLang="zh-CN" sz="1200" b="1" kern="1200" dirty="0" err="1">
                <a:solidFill>
                  <a:schemeClr val="tx1"/>
                </a:solidFill>
                <a:effectLst/>
                <a:latin typeface="+mn-lt"/>
                <a:ea typeface="+mn-ea"/>
                <a:cs typeface="+mn-cs"/>
              </a:rPr>
              <a:t>coi</a:t>
            </a:r>
            <a:r>
              <a:rPr lang="zh-CN" altLang="zh-CN" sz="1200" b="1" kern="1200" dirty="0">
                <a:solidFill>
                  <a:schemeClr val="tx1"/>
                </a:solidFill>
                <a:effectLst/>
                <a:latin typeface="+mn-lt"/>
                <a:ea typeface="+mn-ea"/>
                <a:cs typeface="+mn-cs"/>
              </a:rPr>
              <a:t>序列。而在进行</a:t>
            </a:r>
            <a:r>
              <a:rPr lang="en-US" altLang="zh-CN" sz="1200" b="1" kern="1200" dirty="0">
                <a:solidFill>
                  <a:schemeClr val="tx1"/>
                </a:solidFill>
                <a:effectLst/>
                <a:latin typeface="+mn-lt"/>
                <a:ea typeface="+mn-ea"/>
                <a:cs typeface="+mn-cs"/>
              </a:rPr>
              <a:t>DNA</a:t>
            </a:r>
            <a:r>
              <a:rPr lang="zh-CN" altLang="zh-CN" sz="1200" b="1" kern="1200" dirty="0">
                <a:solidFill>
                  <a:schemeClr val="tx1"/>
                </a:solidFill>
                <a:effectLst/>
                <a:latin typeface="+mn-lt"/>
                <a:ea typeface="+mn-ea"/>
                <a:cs typeface="+mn-cs"/>
              </a:rPr>
              <a:t>测序过程，很容易出现误差。</a:t>
            </a:r>
            <a:r>
              <a:rPr lang="zh-CN" altLang="zh-CN" sz="1200" kern="1200" dirty="0">
                <a:solidFill>
                  <a:schemeClr val="tx1"/>
                </a:solidFill>
                <a:effectLst/>
                <a:latin typeface="+mn-lt"/>
                <a:ea typeface="+mn-ea"/>
                <a:cs typeface="+mn-cs"/>
              </a:rPr>
              <a:t>比如，真实</a:t>
            </a:r>
            <a:r>
              <a:rPr lang="en-US" altLang="zh-CN" sz="1200" kern="1200" dirty="0">
                <a:solidFill>
                  <a:schemeClr val="tx1"/>
                </a:solidFill>
                <a:effectLst/>
                <a:latin typeface="+mn-lt"/>
                <a:ea typeface="+mn-ea"/>
                <a:cs typeface="+mn-cs"/>
              </a:rPr>
              <a:t>DNA</a:t>
            </a:r>
            <a:r>
              <a:rPr lang="zh-CN" altLang="zh-CN" sz="1200" kern="1200" dirty="0">
                <a:solidFill>
                  <a:schemeClr val="tx1"/>
                </a:solidFill>
                <a:effectLst/>
                <a:latin typeface="+mn-lt"/>
                <a:ea typeface="+mn-ea"/>
                <a:cs typeface="+mn-cs"/>
              </a:rPr>
              <a:t>中的</a:t>
            </a:r>
            <a:r>
              <a:rPr lang="en-US" altLang="zh-CN" sz="1200" kern="1200" dirty="0">
                <a:solidFill>
                  <a:schemeClr val="tx1"/>
                </a:solidFill>
                <a:effectLst/>
                <a:latin typeface="+mn-lt"/>
                <a:ea typeface="+mn-ea"/>
                <a:cs typeface="+mn-cs"/>
              </a:rPr>
              <a:t>“A”</a:t>
            </a:r>
            <a:r>
              <a:rPr lang="zh-CN" altLang="zh-CN" sz="1200" kern="1200" dirty="0">
                <a:solidFill>
                  <a:schemeClr val="tx1"/>
                </a:solidFill>
                <a:effectLst/>
                <a:latin typeface="+mn-lt"/>
                <a:ea typeface="+mn-ea"/>
                <a:cs typeface="+mn-cs"/>
              </a:rPr>
              <a:t>碱基，可能会被测序仪误读为</a:t>
            </a:r>
            <a:r>
              <a:rPr lang="en-US" altLang="zh-CN" sz="1200" kern="1200" dirty="0">
                <a:solidFill>
                  <a:schemeClr val="tx1"/>
                </a:solidFill>
                <a:effectLst/>
                <a:latin typeface="+mn-lt"/>
                <a:ea typeface="+mn-ea"/>
                <a:cs typeface="+mn-cs"/>
              </a:rPr>
              <a:t>“C”</a:t>
            </a:r>
            <a:r>
              <a:rPr lang="zh-CN" altLang="zh-CN" sz="1200" kern="1200" dirty="0">
                <a:solidFill>
                  <a:schemeClr val="tx1"/>
                </a:solidFill>
                <a:effectLst/>
                <a:latin typeface="+mn-lt"/>
                <a:ea typeface="+mn-ea"/>
                <a:cs typeface="+mn-cs"/>
              </a:rPr>
              <a:t>那我们是如何辨别错误序列呢？</a:t>
            </a:r>
            <a:endParaRPr lang="en-US"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In our laboratory, we amplify the COI sequence to identify fish species.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However, sequencing errors are very common during DNA sequencing. For example, a real "A" base in DNA might be misread as "C" by the sequencing machine. So how do we identify these erroneous sequences?</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412269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2D632-1871-DA16-EBA4-B690076EE0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996D9FC-0F3B-BD47-4A77-EC49DBD276D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AD948F-6BD3-2F79-4E7B-603FFD8C10D1}"/>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而</a:t>
            </a:r>
            <a:r>
              <a:rPr lang="en-US" altLang="zh-CN" sz="1200" kern="1200" dirty="0">
                <a:solidFill>
                  <a:schemeClr val="tx1"/>
                </a:solidFill>
                <a:effectLst/>
                <a:latin typeface="+mn-lt"/>
                <a:ea typeface="+mn-ea"/>
                <a:cs typeface="+mn-cs"/>
              </a:rPr>
              <a:t>DADA2</a:t>
            </a:r>
            <a:r>
              <a:rPr lang="zh-CN" altLang="zh-CN" sz="1200" kern="1200" dirty="0">
                <a:solidFill>
                  <a:schemeClr val="tx1"/>
                </a:solidFill>
                <a:effectLst/>
                <a:latin typeface="+mn-lt"/>
                <a:ea typeface="+mn-ea"/>
                <a:cs typeface="+mn-cs"/>
              </a:rPr>
              <a:t>的作用，就是找出这些误差并修正它们，最终给我们提供准确的序列，这种准确序列被称为</a:t>
            </a:r>
            <a:r>
              <a:rPr lang="en-US" altLang="zh-CN" sz="1200" kern="1200" dirty="0">
                <a:solidFill>
                  <a:schemeClr val="tx1"/>
                </a:solidFill>
                <a:effectLst/>
                <a:latin typeface="+mn-lt"/>
                <a:ea typeface="+mn-ea"/>
                <a:cs typeface="+mn-cs"/>
              </a:rPr>
              <a:t>ASV</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OUT</a:t>
            </a:r>
            <a:r>
              <a:rPr lang="zh-CN" altLang="zh-CN" sz="1200" kern="1200" dirty="0">
                <a:solidFill>
                  <a:schemeClr val="tx1"/>
                </a:solidFill>
                <a:effectLst/>
                <a:latin typeface="+mn-lt"/>
                <a:ea typeface="+mn-ea"/>
                <a:cs typeface="+mn-cs"/>
              </a:rPr>
              <a:t>基因通过将</a:t>
            </a:r>
            <a:r>
              <a:rPr lang="en-US" altLang="zh-CN" sz="1200" kern="1200" dirty="0">
                <a:solidFill>
                  <a:schemeClr val="tx1"/>
                </a:solidFill>
                <a:effectLst/>
                <a:latin typeface="+mn-lt"/>
                <a:ea typeface="+mn-ea"/>
                <a:cs typeface="+mn-cs"/>
              </a:rPr>
              <a:t>97</a:t>
            </a:r>
            <a:r>
              <a:rPr lang="zh-CN" altLang="zh-CN" sz="1200" kern="1200" dirty="0">
                <a:solidFill>
                  <a:schemeClr val="tx1"/>
                </a:solidFill>
                <a:effectLst/>
                <a:latin typeface="+mn-lt"/>
                <a:ea typeface="+mn-ea"/>
                <a:cs typeface="+mn-cs"/>
              </a:rPr>
              <a:t>％相似的序列富集起来的序列称为</a:t>
            </a:r>
            <a:r>
              <a:rPr lang="en-US" altLang="zh-CN" sz="1200" kern="1200" dirty="0">
                <a:solidFill>
                  <a:schemeClr val="tx1"/>
                </a:solidFill>
                <a:effectLst/>
                <a:latin typeface="+mn-lt"/>
                <a:ea typeface="+mn-ea"/>
                <a:cs typeface="+mn-cs"/>
              </a:rPr>
              <a:t>OUT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ASV</a:t>
            </a:r>
            <a:r>
              <a:rPr lang="zh-CN" altLang="zh-CN" sz="1200" kern="1200" dirty="0">
                <a:solidFill>
                  <a:schemeClr val="tx1"/>
                </a:solidFill>
                <a:effectLst/>
                <a:latin typeface="+mn-lt"/>
                <a:ea typeface="+mn-ea"/>
                <a:cs typeface="+mn-cs"/>
              </a:rPr>
              <a:t>相反，它是从扩增子测序数据中，通过错误校正模型从扩增子测序数据中推断出的精确生物序列，就能以单核苷酸分辨率，直接反映样本中可能存在的生物遗传差异。</a:t>
            </a:r>
          </a:p>
          <a:p>
            <a:r>
              <a:rPr lang="en-US" altLang="zh-CN" sz="1200" kern="1200" dirty="0">
                <a:solidFill>
                  <a:schemeClr val="tx1"/>
                </a:solidFill>
                <a:effectLst/>
                <a:latin typeface="+mn-lt"/>
                <a:ea typeface="+mn-ea"/>
                <a:cs typeface="+mn-cs"/>
              </a:rPr>
              <a:t>hat’s where DADA2 comes in! DADA2 finds these errors, corrects them, and finally provides us with accurate sequences called ASVs</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OTUs: They are formed by clustering amplicon sequences based on a sequence similarity threshold (usually 97%).ASVs (Amplicon Sequence Variants) are the opposite. They are precise biological sequences inferred from amplicon sequencing data through an error correction model. They do not undergo any artificial similarity clustering. Instead, they have single-nucleotide resolution, which means they can directly reflect the biological genetic variations that may exist in the sample.</a:t>
            </a:r>
            <a:endParaRPr lang="zh-CN" altLang="zh-CN" sz="1200" kern="1200" dirty="0">
              <a:solidFill>
                <a:schemeClr val="tx1"/>
              </a:solidFill>
              <a:effectLst/>
              <a:latin typeface="+mn-lt"/>
              <a:ea typeface="+mn-ea"/>
              <a:cs typeface="+mn-cs"/>
            </a:endParaRPr>
          </a:p>
          <a:p>
            <a:endParaRPr lang="en-US" altLang="zh-CN" dirty="0"/>
          </a:p>
          <a:p>
            <a:r>
              <a:rPr lang="zh-CN" altLang="zh-CN" sz="1200" b="1" kern="1200" dirty="0">
                <a:solidFill>
                  <a:schemeClr val="tx1"/>
                </a:solidFill>
                <a:effectLst/>
                <a:latin typeface="+mn-lt"/>
                <a:ea typeface="+mn-ea"/>
                <a:cs typeface="+mn-cs"/>
              </a:rPr>
              <a:t>下列图中是序列读数，颜色不同代表不同的序列，我们能够看出</a:t>
            </a:r>
            <a:r>
              <a:rPr lang="en-US" altLang="zh-CN" sz="1200" b="1" kern="1200" dirty="0">
                <a:solidFill>
                  <a:schemeClr val="tx1"/>
                </a:solidFill>
                <a:effectLst/>
                <a:latin typeface="+mn-lt"/>
                <a:ea typeface="+mn-ea"/>
                <a:cs typeface="+mn-cs"/>
              </a:rPr>
              <a:t>OUT</a:t>
            </a:r>
            <a:r>
              <a:rPr lang="zh-CN" altLang="zh-CN" sz="1200" b="1" kern="1200" dirty="0">
                <a:solidFill>
                  <a:schemeClr val="tx1"/>
                </a:solidFill>
                <a:effectLst/>
                <a:latin typeface="+mn-lt"/>
                <a:ea typeface="+mn-ea"/>
                <a:cs typeface="+mn-cs"/>
              </a:rPr>
              <a:t>中以</a:t>
            </a:r>
            <a:r>
              <a:rPr lang="en-US" altLang="zh-CN" sz="1200" b="1" kern="1200" dirty="0">
                <a:solidFill>
                  <a:schemeClr val="tx1"/>
                </a:solidFill>
                <a:effectLst/>
                <a:latin typeface="+mn-lt"/>
                <a:ea typeface="+mn-ea"/>
                <a:cs typeface="+mn-cs"/>
              </a:rPr>
              <a:t>97</a:t>
            </a:r>
            <a:r>
              <a:rPr lang="zh-CN" altLang="zh-CN" sz="1200" b="1" kern="1200" dirty="0">
                <a:solidFill>
                  <a:schemeClr val="tx1"/>
                </a:solidFill>
                <a:effectLst/>
                <a:latin typeface="+mn-lt"/>
                <a:ea typeface="+mn-ea"/>
                <a:cs typeface="+mn-cs"/>
              </a:rPr>
              <a:t>％聚集起来后形成粉色和蓝色两个框，实际上是将绿色和灰色的序列并入进去，而实际上他们的序列并不相同，</a:t>
            </a:r>
            <a:r>
              <a:rPr lang="en-US" altLang="zh-CN" sz="1200" b="1" kern="1200" dirty="0">
                <a:solidFill>
                  <a:schemeClr val="tx1"/>
                </a:solidFill>
                <a:effectLst/>
                <a:latin typeface="+mn-lt"/>
                <a:ea typeface="+mn-ea"/>
                <a:cs typeface="+mn-cs"/>
              </a:rPr>
              <a:t>OUT</a:t>
            </a:r>
            <a:r>
              <a:rPr lang="zh-CN" altLang="zh-CN" sz="1200" b="1" kern="1200" dirty="0">
                <a:solidFill>
                  <a:schemeClr val="tx1"/>
                </a:solidFill>
                <a:effectLst/>
                <a:latin typeface="+mn-lt"/>
                <a:ea typeface="+mn-ea"/>
                <a:cs typeface="+mn-cs"/>
              </a:rPr>
              <a:t>方法忽略这些微小差异，而</a:t>
            </a:r>
            <a:r>
              <a:rPr lang="en-US" altLang="zh-CN" sz="1200" b="1" kern="1200" dirty="0">
                <a:solidFill>
                  <a:schemeClr val="tx1"/>
                </a:solidFill>
                <a:effectLst/>
                <a:latin typeface="+mn-lt"/>
                <a:ea typeface="+mn-ea"/>
                <a:cs typeface="+mn-cs"/>
              </a:rPr>
              <a:t>ASV</a:t>
            </a:r>
            <a:r>
              <a:rPr lang="zh-CN" altLang="zh-CN" sz="1200" b="1" kern="1200" dirty="0">
                <a:solidFill>
                  <a:schemeClr val="tx1"/>
                </a:solidFill>
                <a:effectLst/>
                <a:latin typeface="+mn-lt"/>
                <a:ea typeface="+mn-ea"/>
                <a:cs typeface="+mn-cs"/>
              </a:rPr>
              <a:t>可以鉴别出这些差异序列。</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Look at the figure below: Different colors represent different sequences. We can see that with the OTU method, sequences are clustered at 97% similarity into two boxes (pink and blue). In fact, the green and gray sequences are incorporated into these boxes, but their actual sequences are different. The OTU method ignores these small differences, while ASVs can identify these different sequences accurately.</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220519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4B22F-D103-6286-860A-1AAC3FFDD12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B3BF826-064D-6499-F269-83DAC40BA5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06B59F-E4F5-A48F-CB92-A34E34DEE545}"/>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分辨率低</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97%</a:t>
            </a:r>
            <a:r>
              <a:rPr lang="zh-CN" altLang="zh-CN" sz="1200" kern="1200" dirty="0">
                <a:solidFill>
                  <a:schemeClr val="tx1"/>
                </a:solidFill>
                <a:effectLst/>
                <a:latin typeface="+mn-lt"/>
                <a:ea typeface="+mn-ea"/>
                <a:cs typeface="+mn-cs"/>
              </a:rPr>
              <a:t>的相似度标准远远不够，有时候同一个属里的不同物种，可能会被分到同一个</a:t>
            </a:r>
            <a:r>
              <a:rPr lang="en-US" altLang="zh-CN" sz="1200" kern="1200" dirty="0">
                <a:solidFill>
                  <a:schemeClr val="tx1"/>
                </a:solidFill>
                <a:effectLst/>
                <a:latin typeface="+mn-lt"/>
                <a:ea typeface="+mn-ea"/>
                <a:cs typeface="+mn-cs"/>
              </a:rPr>
              <a:t>OTU</a:t>
            </a:r>
            <a:r>
              <a:rPr lang="zh-CN" altLang="zh-CN" sz="1200" kern="1200" dirty="0">
                <a:solidFill>
                  <a:schemeClr val="tx1"/>
                </a:solidFill>
                <a:effectLst/>
                <a:latin typeface="+mn-lt"/>
                <a:ea typeface="+mn-ea"/>
                <a:cs typeface="+mn-cs"/>
              </a:rPr>
              <a:t>中，导致我们错过重要的差异。</a:t>
            </a:r>
          </a:p>
          <a:p>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依赖输入数据</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：如果后续新增了样本，就必须重新对所有序列进行分组，非常耗时。</a:t>
            </a:r>
          </a:p>
          <a:p>
            <a:r>
              <a:rPr lang="en-US" altLang="zh-CN" sz="1200" kern="1200" dirty="0">
                <a:solidFill>
                  <a:schemeClr val="tx1"/>
                </a:solidFill>
                <a:effectLst/>
                <a:latin typeface="+mn-lt"/>
                <a:ea typeface="+mn-ea"/>
                <a:cs typeface="+mn-cs"/>
              </a:rPr>
              <a:t>3. **</a:t>
            </a:r>
            <a:r>
              <a:rPr lang="zh-CN" altLang="zh-CN" sz="1200" kern="1200" dirty="0">
                <a:solidFill>
                  <a:schemeClr val="tx1"/>
                </a:solidFill>
                <a:effectLst/>
                <a:latin typeface="+mn-lt"/>
                <a:ea typeface="+mn-ea"/>
                <a:cs typeface="+mn-cs"/>
              </a:rPr>
              <a:t>假阳性多</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：有些罕见的序列（我们叫它</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单例序列</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）其实是测序误差导致的，但</a:t>
            </a:r>
            <a:r>
              <a:rPr lang="en-US" altLang="zh-CN" sz="1200" kern="1200" dirty="0">
                <a:solidFill>
                  <a:schemeClr val="tx1"/>
                </a:solidFill>
                <a:effectLst/>
                <a:latin typeface="+mn-lt"/>
                <a:ea typeface="+mn-ea"/>
                <a:cs typeface="+mn-cs"/>
              </a:rPr>
              <a:t>OTU</a:t>
            </a:r>
            <a:r>
              <a:rPr lang="zh-CN" altLang="zh-CN" sz="1200" kern="1200" dirty="0">
                <a:solidFill>
                  <a:schemeClr val="tx1"/>
                </a:solidFill>
                <a:effectLst/>
                <a:latin typeface="+mn-lt"/>
                <a:ea typeface="+mn-ea"/>
                <a:cs typeface="+mn-cs"/>
              </a:rPr>
              <a:t>会把它们当成真实序列，这就使得</a:t>
            </a:r>
            <a:r>
              <a:rPr lang="en-US" altLang="zh-CN" sz="1200" kern="1200" dirty="0">
                <a:solidFill>
                  <a:schemeClr val="tx1"/>
                </a:solidFill>
                <a:effectLst/>
                <a:latin typeface="+mn-lt"/>
                <a:ea typeface="+mn-ea"/>
                <a:cs typeface="+mn-cs"/>
              </a:rPr>
              <a:t>OTU</a:t>
            </a:r>
            <a:r>
              <a:rPr lang="zh-CN" altLang="zh-CN" sz="1200" kern="1200" dirty="0">
                <a:solidFill>
                  <a:schemeClr val="tx1"/>
                </a:solidFill>
                <a:effectLst/>
                <a:latin typeface="+mn-lt"/>
                <a:ea typeface="+mn-ea"/>
                <a:cs typeface="+mn-cs"/>
              </a:rPr>
              <a:t>的数量被高估了。</a:t>
            </a:r>
          </a:p>
          <a:p>
            <a:endParaRPr lang="en-US" altLang="zh-CN" dirty="0"/>
          </a:p>
        </p:txBody>
      </p:sp>
    </p:spTree>
    <p:extLst>
      <p:ext uri="{BB962C8B-B14F-4D97-AF65-F5344CB8AC3E}">
        <p14:creationId xmlns:p14="http://schemas.microsoft.com/office/powerpoint/2010/main" val="203654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BB99B-556F-7AB4-3203-5C862C17AF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22441AB-C6B0-A7A5-7CC5-E79018DB49D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498400F-700C-E530-E99D-73E5E863AAF1}"/>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适用于所有扩增子类型（</a:t>
            </a:r>
            <a:r>
              <a:rPr lang="en-US" altLang="zh-CN" sz="1200" kern="1200" dirty="0">
                <a:solidFill>
                  <a:schemeClr val="tx1"/>
                </a:solidFill>
                <a:effectLst/>
                <a:latin typeface="+mn-lt"/>
                <a:ea typeface="+mn-ea"/>
                <a:cs typeface="+mn-cs"/>
              </a:rPr>
              <a:t>16S</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ITS</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18S</a:t>
            </a:r>
            <a:r>
              <a:rPr lang="zh-CN" altLang="zh-CN" sz="1200" kern="1200" dirty="0">
                <a:solidFill>
                  <a:schemeClr val="tx1"/>
                </a:solidFill>
                <a:effectLst/>
                <a:latin typeface="+mn-lt"/>
                <a:ea typeface="+mn-ea"/>
                <a:cs typeface="+mn-cs"/>
              </a:rPr>
              <a:t>等）；</a:t>
            </a: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兼容不同的测序平台（</a:t>
            </a:r>
            <a:r>
              <a:rPr lang="en-US" altLang="zh-CN" sz="1200" kern="1200" dirty="0">
                <a:solidFill>
                  <a:schemeClr val="tx1"/>
                </a:solidFill>
                <a:effectLst/>
                <a:latin typeface="+mn-lt"/>
                <a:ea typeface="+mn-ea"/>
                <a:cs typeface="+mn-cs"/>
              </a:rPr>
              <a:t>Illumina</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Ion Torrent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454</a:t>
            </a:r>
            <a:r>
              <a:rPr lang="zh-CN" altLang="zh-CN" sz="1200" kern="1200" dirty="0">
                <a:solidFill>
                  <a:schemeClr val="tx1"/>
                </a:solidFill>
                <a:effectLst/>
                <a:latin typeface="+mn-lt"/>
                <a:ea typeface="+mn-ea"/>
                <a:cs typeface="+mn-cs"/>
              </a:rPr>
              <a:t>），仅需对</a:t>
            </a:r>
            <a:r>
              <a:rPr lang="en-US" altLang="zh-CN" sz="1200" kern="1200" dirty="0">
                <a:solidFill>
                  <a:schemeClr val="tx1"/>
                </a:solidFill>
                <a:effectLst/>
                <a:latin typeface="+mn-lt"/>
                <a:ea typeface="+mn-ea"/>
                <a:cs typeface="+mn-cs"/>
              </a:rPr>
              <a:t>Ion Torrent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454</a:t>
            </a:r>
            <a:r>
              <a:rPr lang="zh-CN" altLang="zh-CN" sz="1200" kern="1200" dirty="0">
                <a:solidFill>
                  <a:schemeClr val="tx1"/>
                </a:solidFill>
                <a:effectLst/>
                <a:latin typeface="+mn-lt"/>
                <a:ea typeface="+mn-ea"/>
                <a:cs typeface="+mn-cs"/>
              </a:rPr>
              <a:t>做少量调整；</a:t>
            </a: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具备单核苷酸分辨率（能捕捉到</a:t>
            </a:r>
            <a:r>
              <a:rPr lang="en-US" altLang="zh-CN" sz="1200" kern="1200" dirty="0">
                <a:solidFill>
                  <a:schemeClr val="tx1"/>
                </a:solidFill>
                <a:effectLst/>
                <a:latin typeface="+mn-lt"/>
                <a:ea typeface="+mn-ea"/>
                <a:cs typeface="+mn-cs"/>
              </a:rPr>
              <a:t>DNA</a:t>
            </a:r>
            <a:r>
              <a:rPr lang="zh-CN" altLang="zh-CN" sz="1200" kern="1200" dirty="0">
                <a:solidFill>
                  <a:schemeClr val="tx1"/>
                </a:solidFill>
                <a:effectLst/>
                <a:latin typeface="+mn-lt"/>
                <a:ea typeface="+mn-ea"/>
                <a:cs typeface="+mn-cs"/>
              </a:rPr>
              <a:t>中微小的变化）；</a:t>
            </a: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能识别并去除</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嵌合体</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PCR</a:t>
            </a:r>
            <a:r>
              <a:rPr lang="zh-CN" altLang="zh-CN" sz="1200" kern="1200" dirty="0">
                <a:solidFill>
                  <a:schemeClr val="tx1"/>
                </a:solidFill>
                <a:effectLst/>
                <a:latin typeface="+mn-lt"/>
                <a:ea typeface="+mn-ea"/>
                <a:cs typeface="+mn-cs"/>
              </a:rPr>
              <a:t>过程中错误产生的异常序列）；</a:t>
            </a: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假阳性率低得多，结果更准确。</a:t>
            </a:r>
          </a:p>
          <a:p>
            <a:endParaRPr lang="en-US" altLang="zh-CN" dirty="0"/>
          </a:p>
        </p:txBody>
      </p:sp>
    </p:spTree>
    <p:extLst>
      <p:ext uri="{BB962C8B-B14F-4D97-AF65-F5344CB8AC3E}">
        <p14:creationId xmlns:p14="http://schemas.microsoft.com/office/powerpoint/2010/main" val="383605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ACEB8-E6FE-649D-EB70-F1E0E88E32D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0A1755-272A-E558-C68A-1E430EEA768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AE0DD3-1557-DFB8-1B06-1A2AE1CEE58B}"/>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先理解两个概念，一个叫中心序列，一个加其他序列，首先</a:t>
            </a:r>
            <a:r>
              <a:rPr lang="en-US" altLang="zh-CN" sz="1200" kern="1200" dirty="0">
                <a:solidFill>
                  <a:schemeClr val="tx1"/>
                </a:solidFill>
                <a:effectLst/>
                <a:latin typeface="+mn-lt"/>
                <a:ea typeface="+mn-ea"/>
                <a:cs typeface="+mn-cs"/>
              </a:rPr>
              <a:t>dada</a:t>
            </a:r>
            <a:r>
              <a:rPr lang="zh-CN" altLang="zh-CN" sz="1200" kern="1200" dirty="0">
                <a:solidFill>
                  <a:schemeClr val="tx1"/>
                </a:solidFill>
                <a:effectLst/>
                <a:latin typeface="+mn-lt"/>
                <a:ea typeface="+mn-ea"/>
                <a:cs typeface="+mn-cs"/>
              </a:rPr>
              <a:t>会将序列相似的序列聚集在一起成为一组，然后数量最多叫做中心序列，其他都叫做其他序列。</a:t>
            </a:r>
          </a:p>
          <a:p>
            <a:r>
              <a:rPr lang="en-US" altLang="zh-CN" sz="1200" kern="1200" dirty="0">
                <a:solidFill>
                  <a:schemeClr val="tx1"/>
                </a:solidFill>
                <a:effectLst/>
                <a:latin typeface="+mn-lt"/>
                <a:ea typeface="+mn-ea"/>
                <a:cs typeface="+mn-cs"/>
              </a:rPr>
              <a:t>First, understand two concepts: one is called the central sequence, and the other is called other sequences. DADA first clusters similar sequences together into a group, then the most numerous one is called the central sequence, and the rest are called other sequences.</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76405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A11F-8A8C-EBC0-CD89-2D5430EB2B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39DCA1A-C3DA-91AF-42B1-B972EC7793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1FC9B5-C01B-31A4-FA3B-BA4FBDA8DF4D}"/>
              </a:ext>
            </a:extLst>
          </p:cNvPr>
          <p:cNvSpPr>
            <a:spLocks noGrp="1"/>
          </p:cNvSpPr>
          <p:nvPr>
            <p:ph type="body" idx="1"/>
          </p:nvPr>
        </p:nvSpPr>
        <p:spPr/>
        <p:txBody>
          <a:bodyPr/>
          <a:lstStyle/>
          <a:p>
            <a:r>
              <a:rPr lang="zh-CN" altLang="zh-CN" sz="1200" kern="1200" dirty="0">
                <a:solidFill>
                  <a:schemeClr val="tx1"/>
                </a:solidFill>
                <a:effectLst/>
                <a:latin typeface="+mn-lt"/>
                <a:ea typeface="+mn-ea"/>
                <a:cs typeface="+mn-cs"/>
              </a:rPr>
              <a:t>步骤</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：构建误差模型测序过程会产生误差（比如把碱基</a:t>
            </a:r>
            <a:r>
              <a:rPr lang="en-US" altLang="zh-CN" sz="1200" kern="1200" dirty="0">
                <a:solidFill>
                  <a:schemeClr val="tx1"/>
                </a:solidFill>
                <a:effectLst/>
                <a:latin typeface="+mn-lt"/>
                <a:ea typeface="+mn-ea"/>
                <a:cs typeface="+mn-cs"/>
              </a:rPr>
              <a:t> A </a:t>
            </a:r>
            <a:r>
              <a:rPr lang="zh-CN" altLang="zh-CN" sz="1200" kern="1200" dirty="0">
                <a:solidFill>
                  <a:schemeClr val="tx1"/>
                </a:solidFill>
                <a:effectLst/>
                <a:latin typeface="+mn-lt"/>
                <a:ea typeface="+mn-ea"/>
                <a:cs typeface="+mn-cs"/>
              </a:rPr>
              <a:t>错读成</a:t>
            </a:r>
            <a:r>
              <a:rPr lang="en-US" altLang="zh-CN" sz="1200" kern="1200" dirty="0">
                <a:solidFill>
                  <a:schemeClr val="tx1"/>
                </a:solidFill>
                <a:effectLst/>
                <a:latin typeface="+mn-lt"/>
                <a:ea typeface="+mn-ea"/>
                <a:cs typeface="+mn-cs"/>
              </a:rPr>
              <a:t> C</a:t>
            </a:r>
            <a:r>
              <a:rPr lang="zh-CN" altLang="zh-CN" sz="1200" kern="1200" dirty="0">
                <a:solidFill>
                  <a:schemeClr val="tx1"/>
                </a:solidFill>
                <a:effectLst/>
                <a:latin typeface="+mn-lt"/>
                <a:ea typeface="+mn-ea"/>
                <a:cs typeface="+mn-cs"/>
              </a:rPr>
              <a:t>），但这些误差并非毫无规律可循</a:t>
            </a:r>
            <a:r>
              <a:rPr lang="en-US" altLang="zh-CN" sz="1200" kern="1200" dirty="0">
                <a:solidFill>
                  <a:schemeClr val="tx1"/>
                </a:solidFill>
                <a:effectLst/>
                <a:latin typeface="+mn-lt"/>
                <a:ea typeface="+mn-ea"/>
                <a:cs typeface="+mn-cs"/>
              </a:rPr>
              <a:t> —— </a:t>
            </a:r>
            <a:r>
              <a:rPr lang="zh-CN" altLang="zh-CN" sz="1200" kern="1200" dirty="0">
                <a:solidFill>
                  <a:schemeClr val="tx1"/>
                </a:solidFill>
                <a:effectLst/>
                <a:latin typeface="+mn-lt"/>
                <a:ea typeface="+mn-ea"/>
                <a:cs typeface="+mn-cs"/>
              </a:rPr>
              <a:t>它们遵循一定的规则。</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首先会学习这些规则，构建一本</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误差规则手册</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。这一步分为三个子步骤：</a:t>
            </a:r>
          </a:p>
          <a:p>
            <a:r>
              <a:rPr lang="en-US" altLang="zh-CN" sz="1200" kern="1200" dirty="0">
                <a:solidFill>
                  <a:schemeClr val="tx1"/>
                </a:solidFill>
                <a:effectLst/>
                <a:latin typeface="+mn-lt"/>
                <a:ea typeface="+mn-ea"/>
                <a:cs typeface="+mn-cs"/>
              </a:rPr>
              <a:t>Sequencing makes mistakes (like mixing up the letter A with C). But these mistakes aren’t random— they follow rules. DADA2 first learns these rules to make an “error rule book.” This step has 3 sub-steps:</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子步骤</a:t>
            </a:r>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：收集证据</a:t>
            </a:r>
          </a:p>
          <a:p>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首先会将非常相似的序列归为一组。对于每组序列，它会找出</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中心序列</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（出现频率最高的序列），然后将组内其他序列与中心序列进行对比。它会记录三样信息：原始碱基（比如中心序列中的</a:t>
            </a:r>
            <a:r>
              <a:rPr lang="en-US" altLang="zh-CN" sz="1200" kern="1200" dirty="0">
                <a:solidFill>
                  <a:schemeClr val="tx1"/>
                </a:solidFill>
                <a:effectLst/>
                <a:latin typeface="+mn-lt"/>
                <a:ea typeface="+mn-ea"/>
                <a:cs typeface="+mn-cs"/>
              </a:rPr>
              <a:t> A</a:t>
            </a:r>
            <a:r>
              <a:rPr lang="zh-CN" altLang="zh-CN" sz="1200" kern="1200" dirty="0">
                <a:solidFill>
                  <a:schemeClr val="tx1"/>
                </a:solidFill>
                <a:effectLst/>
                <a:latin typeface="+mn-lt"/>
                <a:ea typeface="+mn-ea"/>
                <a:cs typeface="+mn-cs"/>
              </a:rPr>
              <a:t>）。错误碱基（比如其他序列中对应的</a:t>
            </a:r>
            <a:r>
              <a:rPr lang="en-US" altLang="zh-CN" sz="1200" kern="1200" dirty="0">
                <a:solidFill>
                  <a:schemeClr val="tx1"/>
                </a:solidFill>
                <a:effectLst/>
                <a:latin typeface="+mn-lt"/>
                <a:ea typeface="+mn-ea"/>
                <a:cs typeface="+mn-cs"/>
              </a:rPr>
              <a:t> C—— </a:t>
            </a:r>
            <a:r>
              <a:rPr lang="zh-CN" altLang="zh-CN" sz="1200" kern="1200" dirty="0">
                <a:solidFill>
                  <a:schemeClr val="tx1"/>
                </a:solidFill>
                <a:effectLst/>
                <a:latin typeface="+mn-lt"/>
                <a:ea typeface="+mn-ea"/>
                <a:cs typeface="+mn-cs"/>
              </a:rPr>
              <a:t>这就是一个误差）。错误碱基的质量分数（</a:t>
            </a:r>
            <a:r>
              <a:rPr lang="en-US" altLang="zh-CN" sz="1200" kern="1200" dirty="0">
                <a:solidFill>
                  <a:schemeClr val="tx1"/>
                </a:solidFill>
                <a:effectLst/>
                <a:latin typeface="+mn-lt"/>
                <a:ea typeface="+mn-ea"/>
                <a:cs typeface="+mn-cs"/>
              </a:rPr>
              <a:t>Q </a:t>
            </a:r>
            <a:r>
              <a:rPr lang="zh-CN" altLang="zh-CN" sz="1200" kern="1200" dirty="0">
                <a:solidFill>
                  <a:schemeClr val="tx1"/>
                </a:solidFill>
                <a:effectLst/>
                <a:latin typeface="+mn-lt"/>
                <a:ea typeface="+mn-ea"/>
                <a:cs typeface="+mn-cs"/>
              </a:rPr>
              <a:t>值）。</a:t>
            </a:r>
          </a:p>
          <a:p>
            <a:r>
              <a:rPr lang="en-US" altLang="zh-CN" sz="1200" kern="1200" dirty="0">
                <a:solidFill>
                  <a:schemeClr val="tx1"/>
                </a:solidFill>
                <a:effectLst/>
                <a:latin typeface="+mn-lt"/>
                <a:ea typeface="+mn-ea"/>
                <a:cs typeface="+mn-cs"/>
              </a:rPr>
              <a:t>DADA2 starts by grouping very similar sequences. For each group, it looks at the “center sequence” (the most common one) and compares other sequences in the group to it. It records three </a:t>
            </a:r>
            <a:r>
              <a:rPr lang="en-US" altLang="zh-CN" sz="1200" kern="1200" dirty="0" err="1">
                <a:solidFill>
                  <a:schemeClr val="tx1"/>
                </a:solidFill>
                <a:effectLst/>
                <a:latin typeface="+mn-lt"/>
                <a:ea typeface="+mn-ea"/>
                <a:cs typeface="+mn-cs"/>
              </a:rPr>
              <a:t>things:The</a:t>
            </a:r>
            <a:r>
              <a:rPr lang="en-US" altLang="zh-CN" sz="1200" kern="1200" dirty="0">
                <a:solidFill>
                  <a:schemeClr val="tx1"/>
                </a:solidFill>
                <a:effectLst/>
                <a:latin typeface="+mn-lt"/>
                <a:ea typeface="+mn-ea"/>
                <a:cs typeface="+mn-cs"/>
              </a:rPr>
              <a:t> original letter (e.g., A in the center sequence).The wrong letter (e.g., C in the other sequence— that’s a mistake).The quality score (Q score).</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子步骤</a:t>
            </a:r>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：拟合模型</a:t>
            </a:r>
          </a:p>
          <a:p>
            <a:r>
              <a:rPr lang="zh-CN" altLang="zh-CN" sz="1200" kern="1200" dirty="0">
                <a:solidFill>
                  <a:schemeClr val="tx1"/>
                </a:solidFill>
                <a:effectLst/>
                <a:latin typeface="+mn-lt"/>
                <a:ea typeface="+mn-ea"/>
                <a:cs typeface="+mn-cs"/>
              </a:rPr>
              <a:t>碱基之间的误差共有</a:t>
            </a:r>
            <a:r>
              <a:rPr lang="en-US" altLang="zh-CN" sz="1200" kern="1200" dirty="0">
                <a:solidFill>
                  <a:schemeClr val="tx1"/>
                </a:solidFill>
                <a:effectLst/>
                <a:latin typeface="+mn-lt"/>
                <a:ea typeface="+mn-ea"/>
                <a:cs typeface="+mn-cs"/>
              </a:rPr>
              <a:t> 16 </a:t>
            </a:r>
            <a:r>
              <a:rPr lang="zh-CN" altLang="zh-CN" sz="1200" kern="1200" dirty="0">
                <a:solidFill>
                  <a:schemeClr val="tx1"/>
                </a:solidFill>
                <a:effectLst/>
                <a:latin typeface="+mn-lt"/>
                <a:ea typeface="+mn-ea"/>
                <a:cs typeface="+mn-cs"/>
              </a:rPr>
              <a:t>种可能（</a:t>
            </a:r>
            <a:r>
              <a:rPr lang="en-US" altLang="zh-CN" sz="1200" kern="1200" dirty="0">
                <a:solidFill>
                  <a:schemeClr val="tx1"/>
                </a:solidFill>
                <a:effectLst/>
                <a:latin typeface="+mn-lt"/>
                <a:ea typeface="+mn-ea"/>
                <a:cs typeface="+mn-cs"/>
              </a:rPr>
              <a:t>4 </a:t>
            </a:r>
            <a:r>
              <a:rPr lang="zh-CN" altLang="zh-CN" sz="1200" kern="1200" dirty="0">
                <a:solidFill>
                  <a:schemeClr val="tx1"/>
                </a:solidFill>
                <a:effectLst/>
                <a:latin typeface="+mn-lt"/>
                <a:ea typeface="+mn-ea"/>
                <a:cs typeface="+mn-cs"/>
              </a:rPr>
              <a:t>种碱基</a:t>
            </a:r>
            <a:r>
              <a:rPr lang="en-US" altLang="zh-CN" sz="1200" kern="1200" dirty="0">
                <a:solidFill>
                  <a:schemeClr val="tx1"/>
                </a:solidFill>
                <a:effectLst/>
                <a:latin typeface="+mn-lt"/>
                <a:ea typeface="+mn-ea"/>
                <a:cs typeface="+mn-cs"/>
              </a:rPr>
              <a:t> ×4 </a:t>
            </a:r>
            <a:r>
              <a:rPr lang="zh-CN" altLang="zh-CN" sz="1200" kern="1200" dirty="0">
                <a:solidFill>
                  <a:schemeClr val="tx1"/>
                </a:solidFill>
                <a:effectLst/>
                <a:latin typeface="+mn-lt"/>
                <a:ea typeface="+mn-ea"/>
                <a:cs typeface="+mn-cs"/>
              </a:rPr>
              <a:t>种可能的变化：</a:t>
            </a:r>
            <a:r>
              <a:rPr lang="en-US" altLang="zh-CN" sz="1200" kern="1200" dirty="0">
                <a:solidFill>
                  <a:schemeClr val="tx1"/>
                </a:solidFill>
                <a:effectLst/>
                <a:latin typeface="+mn-lt"/>
                <a:ea typeface="+mn-ea"/>
                <a:cs typeface="+mn-cs"/>
              </a:rPr>
              <a:t>A→A</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A→C</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A→G</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C→A </a:t>
            </a:r>
            <a:r>
              <a:rPr lang="zh-CN" altLang="zh-CN" sz="1200" kern="1200" dirty="0">
                <a:solidFill>
                  <a:schemeClr val="tx1"/>
                </a:solidFill>
                <a:effectLst/>
                <a:latin typeface="+mn-lt"/>
                <a:ea typeface="+mn-ea"/>
                <a:cs typeface="+mn-cs"/>
              </a:rPr>
              <a:t>等），</a:t>
            </a:r>
            <a:r>
              <a:rPr lang="en-US" altLang="zh-CN" sz="1200" kern="1200" dirty="0">
                <a:solidFill>
                  <a:schemeClr val="tx1"/>
                </a:solidFill>
                <a:effectLst/>
                <a:latin typeface="+mn-lt"/>
                <a:ea typeface="+mn-ea"/>
                <a:cs typeface="+mn-cs"/>
              </a:rPr>
              <a:t>DADA2 </a:t>
            </a:r>
            <a:r>
              <a:rPr lang="zh-CN" altLang="zh-CN" sz="1200" kern="1200" dirty="0">
                <a:solidFill>
                  <a:schemeClr val="tx1"/>
                </a:solidFill>
                <a:effectLst/>
                <a:latin typeface="+mn-lt"/>
                <a:ea typeface="+mn-ea"/>
                <a:cs typeface="+mn-cs"/>
              </a:rPr>
              <a:t>会为每种误差绘制一条</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曲线</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，这条曲线展示的是：</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当</a:t>
            </a:r>
            <a:r>
              <a:rPr lang="en-US" altLang="zh-CN" sz="1200" kern="1200" dirty="0">
                <a:solidFill>
                  <a:schemeClr val="tx1"/>
                </a:solidFill>
                <a:effectLst/>
                <a:latin typeface="+mn-lt"/>
                <a:ea typeface="+mn-ea"/>
                <a:cs typeface="+mn-cs"/>
              </a:rPr>
              <a:t> Q </a:t>
            </a:r>
            <a:r>
              <a:rPr lang="zh-CN" altLang="zh-CN" sz="1200" kern="1200" dirty="0">
                <a:solidFill>
                  <a:schemeClr val="tx1"/>
                </a:solidFill>
                <a:effectLst/>
                <a:latin typeface="+mn-lt"/>
                <a:ea typeface="+mn-ea"/>
                <a:cs typeface="+mn-cs"/>
              </a:rPr>
              <a:t>值为</a:t>
            </a:r>
            <a:r>
              <a:rPr lang="en-US" altLang="zh-CN" sz="1200" kern="1200" dirty="0">
                <a:solidFill>
                  <a:schemeClr val="tx1"/>
                </a:solidFill>
                <a:effectLst/>
                <a:latin typeface="+mn-lt"/>
                <a:ea typeface="+mn-ea"/>
                <a:cs typeface="+mn-cs"/>
              </a:rPr>
              <a:t> X </a:t>
            </a:r>
            <a:r>
              <a:rPr lang="zh-CN" altLang="zh-CN" sz="1200" kern="1200" dirty="0">
                <a:solidFill>
                  <a:schemeClr val="tx1"/>
                </a:solidFill>
                <a:effectLst/>
                <a:latin typeface="+mn-lt"/>
                <a:ea typeface="+mn-ea"/>
                <a:cs typeface="+mn-cs"/>
              </a:rPr>
              <a:t>时，发生这种误差的概率是多少？</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Fit the Model</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There are 16 possible mistakes (4 letters × 4 possible changes: A→A, A→C, A→G, A→T, C→A, etc.). DADA2 makes a “curve” for each mistake. Each curve shows: “When the Q score is X, what’s the chance of this mistake happening?”</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子步骤</a:t>
            </a:r>
            <a:r>
              <a:rPr lang="en-US" altLang="zh-CN" sz="1200" kern="1200" dirty="0">
                <a:solidFill>
                  <a:schemeClr val="tx1"/>
                </a:solidFill>
                <a:effectLst/>
                <a:latin typeface="+mn-lt"/>
                <a:ea typeface="+mn-ea"/>
                <a:cs typeface="+mn-cs"/>
              </a:rPr>
              <a:t> 3</a:t>
            </a:r>
            <a:r>
              <a:rPr lang="zh-CN" altLang="zh-CN" sz="1200" kern="1200" dirty="0">
                <a:solidFill>
                  <a:schemeClr val="tx1"/>
                </a:solidFill>
                <a:effectLst/>
                <a:latin typeface="+mn-lt"/>
                <a:ea typeface="+mn-ea"/>
                <a:cs typeface="+mn-cs"/>
              </a:rPr>
              <a:t>：应用模型</a:t>
            </a:r>
          </a:p>
          <a:p>
            <a:r>
              <a:rPr lang="zh-CN" altLang="zh-CN" sz="1200" kern="1200" dirty="0">
                <a:solidFill>
                  <a:schemeClr val="tx1"/>
                </a:solidFill>
                <a:effectLst/>
                <a:latin typeface="+mn-lt"/>
                <a:ea typeface="+mn-ea"/>
                <a:cs typeface="+mn-cs"/>
              </a:rPr>
              <a:t>之后，当</a:t>
            </a:r>
            <a:r>
              <a:rPr lang="en-US" altLang="zh-CN" sz="1200" kern="1200" dirty="0">
                <a:solidFill>
                  <a:schemeClr val="tx1"/>
                </a:solidFill>
                <a:effectLst/>
                <a:latin typeface="+mn-lt"/>
                <a:ea typeface="+mn-ea"/>
                <a:cs typeface="+mn-cs"/>
              </a:rPr>
              <a:t> DADA2 </a:t>
            </a:r>
            <a:r>
              <a:rPr lang="zh-CN" altLang="zh-CN" sz="1200" kern="1200" dirty="0">
                <a:solidFill>
                  <a:schemeClr val="tx1"/>
                </a:solidFill>
                <a:effectLst/>
                <a:latin typeface="+mn-lt"/>
                <a:ea typeface="+mn-ea"/>
                <a:cs typeface="+mn-cs"/>
              </a:rPr>
              <a:t>发现一个可能的误差（比如</a:t>
            </a:r>
            <a:r>
              <a:rPr lang="en-US" altLang="zh-CN" sz="1200" kern="1200" dirty="0">
                <a:solidFill>
                  <a:schemeClr val="tx1"/>
                </a:solidFill>
                <a:effectLst/>
                <a:latin typeface="+mn-lt"/>
                <a:ea typeface="+mn-ea"/>
                <a:cs typeface="+mn-cs"/>
              </a:rPr>
              <a:t> Q35 </a:t>
            </a:r>
            <a:r>
              <a:rPr lang="zh-CN" altLang="zh-CN" sz="1200" kern="1200" dirty="0">
                <a:solidFill>
                  <a:schemeClr val="tx1"/>
                </a:solidFill>
                <a:effectLst/>
                <a:latin typeface="+mn-lt"/>
                <a:ea typeface="+mn-ea"/>
                <a:cs typeface="+mn-cs"/>
              </a:rPr>
              <a:t>时出现</a:t>
            </a:r>
            <a:r>
              <a:rPr lang="en-US" altLang="zh-CN" sz="1200" kern="1200" dirty="0">
                <a:solidFill>
                  <a:schemeClr val="tx1"/>
                </a:solidFill>
                <a:effectLst/>
                <a:latin typeface="+mn-lt"/>
                <a:ea typeface="+mn-ea"/>
                <a:cs typeface="+mn-cs"/>
              </a:rPr>
              <a:t> A→C </a:t>
            </a:r>
            <a:r>
              <a:rPr lang="zh-CN" altLang="zh-CN" sz="1200" kern="1200" dirty="0">
                <a:solidFill>
                  <a:schemeClr val="tx1"/>
                </a:solidFill>
                <a:effectLst/>
                <a:latin typeface="+mn-lt"/>
                <a:ea typeface="+mn-ea"/>
                <a:cs typeface="+mn-cs"/>
              </a:rPr>
              <a:t>的变化），它会查阅</a:t>
            </a:r>
            <a:r>
              <a:rPr lang="en-US" altLang="zh-CN" sz="1200" kern="1200" dirty="0">
                <a:solidFill>
                  <a:schemeClr val="tx1"/>
                </a:solidFill>
                <a:effectLst/>
                <a:latin typeface="+mn-lt"/>
                <a:ea typeface="+mn-ea"/>
                <a:cs typeface="+mn-cs"/>
              </a:rPr>
              <a:t> A→C </a:t>
            </a:r>
            <a:r>
              <a:rPr lang="zh-CN" altLang="zh-CN" sz="1200" kern="1200" dirty="0">
                <a:solidFill>
                  <a:schemeClr val="tx1"/>
                </a:solidFill>
                <a:effectLst/>
                <a:latin typeface="+mn-lt"/>
                <a:ea typeface="+mn-ea"/>
                <a:cs typeface="+mn-cs"/>
              </a:rPr>
              <a:t>对应的误差曲线，曲线会给出这种误差发生的概率。如果概率极低，那么这个碱基差异很可能是真实的生物变异，而非测序误差。</a:t>
            </a:r>
          </a:p>
          <a:p>
            <a:r>
              <a:rPr lang="en-US" altLang="zh-CN" sz="1200" kern="1200" dirty="0">
                <a:solidFill>
                  <a:schemeClr val="tx1"/>
                </a:solidFill>
                <a:effectLst/>
                <a:latin typeface="+mn-lt"/>
                <a:ea typeface="+mn-ea"/>
                <a:cs typeface="+mn-cs"/>
              </a:rPr>
              <a:t>Apply the Model</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Later, when DADA2 sees a possible mistake (e.g., A→C with Q35), it checks the A→C curve. The curve tells it the probability of that mistake. </a:t>
            </a:r>
            <a:endParaRPr lang="zh-CN" altLang="zh-CN" sz="1200" kern="1200" dirty="0">
              <a:solidFill>
                <a:schemeClr val="tx1"/>
              </a:solidFill>
              <a:effectLst/>
              <a:latin typeface="+mn-lt"/>
              <a:ea typeface="+mn-ea"/>
              <a:cs typeface="+mn-cs"/>
            </a:endParaRPr>
          </a:p>
          <a:p>
            <a:endParaRPr lang="en-US" altLang="zh-CN" dirty="0"/>
          </a:p>
        </p:txBody>
      </p:sp>
    </p:spTree>
    <p:extLst>
      <p:ext uri="{BB962C8B-B14F-4D97-AF65-F5344CB8AC3E}">
        <p14:creationId xmlns:p14="http://schemas.microsoft.com/office/powerpoint/2010/main" val="244524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68" name="组合 67"/>
          <p:cNvGrpSpPr/>
          <p:nvPr userDrawn="1"/>
        </p:nvGrpSpPr>
        <p:grpSpPr>
          <a:xfrm>
            <a:off x="8277110" y="4704623"/>
            <a:ext cx="515061" cy="123063"/>
            <a:chOff x="10972799" y="6306457"/>
            <a:chExt cx="813443" cy="194356"/>
          </a:xfrm>
        </p:grpSpPr>
        <p:sp>
          <p:nvSpPr>
            <p:cNvPr id="20" name="任意多边形: 形状 19"/>
            <p:cNvSpPr/>
            <p:nvPr/>
          </p:nvSpPr>
          <p:spPr>
            <a:xfrm>
              <a:off x="10972799" y="6306457"/>
              <a:ext cx="194356" cy="194356"/>
            </a:xfrm>
            <a:custGeom>
              <a:avLst/>
              <a:gdLst>
                <a:gd name="connsiteX0" fmla="*/ 122257 w 244514"/>
                <a:gd name="connsiteY0" fmla="*/ 0 h 244514"/>
                <a:gd name="connsiteX1" fmla="*/ 244514 w 244514"/>
                <a:gd name="connsiteY1" fmla="*/ 122257 h 244514"/>
                <a:gd name="connsiteX2" fmla="*/ 122257 w 244514"/>
                <a:gd name="connsiteY2" fmla="*/ 244514 h 244514"/>
                <a:gd name="connsiteX3" fmla="*/ 0 w 244514"/>
                <a:gd name="connsiteY3" fmla="*/ 122257 h 244514"/>
                <a:gd name="connsiteX4" fmla="*/ 122257 w 244514"/>
                <a:gd name="connsiteY4" fmla="*/ 0 h 24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14" h="244514">
                  <a:moveTo>
                    <a:pt x="122257" y="0"/>
                  </a:moveTo>
                  <a:cubicBezTo>
                    <a:pt x="189778" y="0"/>
                    <a:pt x="244514" y="54736"/>
                    <a:pt x="244514" y="122257"/>
                  </a:cubicBezTo>
                  <a:cubicBezTo>
                    <a:pt x="244514" y="189778"/>
                    <a:pt x="189778" y="244514"/>
                    <a:pt x="122257" y="244514"/>
                  </a:cubicBezTo>
                  <a:cubicBezTo>
                    <a:pt x="54736" y="244514"/>
                    <a:pt x="0" y="189778"/>
                    <a:pt x="0" y="122257"/>
                  </a:cubicBezTo>
                  <a:cubicBezTo>
                    <a:pt x="0" y="54736"/>
                    <a:pt x="54736" y="0"/>
                    <a:pt x="122257" y="0"/>
                  </a:cubicBezTo>
                  <a:close/>
                </a:path>
              </a:pathLst>
            </a:custGeom>
            <a:solidFill>
              <a:srgbClr val="4C40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15" name="椭圆 14"/>
            <p:cNvSpPr/>
            <p:nvPr/>
          </p:nvSpPr>
          <p:spPr>
            <a:xfrm>
              <a:off x="11282344" y="6306458"/>
              <a:ext cx="194355" cy="194355"/>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16" name="椭圆 15"/>
            <p:cNvSpPr/>
            <p:nvPr/>
          </p:nvSpPr>
          <p:spPr>
            <a:xfrm>
              <a:off x="11591887" y="6306458"/>
              <a:ext cx="194355" cy="194355"/>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dur="375" accel="10000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25" decel="100000">
                                          <p:stCondLst>
                                            <p:cond delay="0"/>
                                          </p:stCondLst>
                                        </p:cTn>
                                        <p:tgtEl>
                                          <p:spTgt spid="68"/>
                                        </p:tgtEl>
                                      </p:cBhvr>
                                    </p:animEffect>
                                    <p:set>
                                      <p:cBhvr>
                                        <p:cTn id="8" dur="375" fill="hold">
                                          <p:stCondLst>
                                            <p:cond delay="125"/>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3"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4" name="标题 1"/>
          <p:cNvSpPr>
            <a:spLocks noGrp="1"/>
          </p:cNvSpPr>
          <p:nvPr>
            <p:ph type="title"/>
          </p:nvPr>
        </p:nvSpPr>
        <p:spPr>
          <a:xfrm>
            <a:off x="839788" y="365125"/>
            <a:ext cx="10515600" cy="1325563"/>
          </a:xfr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5" name="文本占位符 2"/>
          <p:cNvSpPr>
            <a:spLocks noGrp="1"/>
          </p:cNvSpPr>
          <p:nvPr>
            <p:ph type="body" idx="1"/>
          </p:nvPr>
        </p:nvSpPr>
        <p:spPr>
          <a:xfrm>
            <a:off x="839788" y="1681163"/>
            <a:ext cx="5157787" cy="82391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3"/>
          <p:cNvSpPr>
            <a:spLocks noGrp="1"/>
          </p:cNvSpPr>
          <p:nvPr>
            <p:ph sz="half" idx="2"/>
          </p:nvPr>
        </p:nvSpPr>
        <p:spPr>
          <a:xfrm>
            <a:off x="839788" y="2505075"/>
            <a:ext cx="5157787" cy="3684588"/>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文本占位符 4"/>
          <p:cNvSpPr>
            <a:spLocks noGrp="1"/>
          </p:cNvSpPr>
          <p:nvPr>
            <p:ph type="body" sz="quarter" idx="3"/>
          </p:nvPr>
        </p:nvSpPr>
        <p:spPr>
          <a:xfrm>
            <a:off x="6172200" y="1681163"/>
            <a:ext cx="5183188" cy="82391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8" name="内容占位符 5"/>
          <p:cNvSpPr>
            <a:spLocks noGrp="1"/>
          </p:cNvSpPr>
          <p:nvPr>
            <p:ph sz="quarter" idx="4"/>
          </p:nvPr>
        </p:nvSpPr>
        <p:spPr>
          <a:xfrm>
            <a:off x="6172200" y="2505075"/>
            <a:ext cx="5183188" cy="3684588"/>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页脚占位符 7"/>
          <p:cNvSpPr>
            <a:spLocks noGrp="1"/>
          </p:cNvSpPr>
          <p:nvPr>
            <p:ph type="ftr" sz="quarter" idx="11"/>
          </p:nvPr>
        </p:nvSpPr>
        <p:spPr>
          <a:xfrm>
            <a:off x="4038600" y="6356350"/>
            <a:ext cx="4114800" cy="365125"/>
          </a:xfr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10" name="灯片编号占位符 8"/>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ea typeface="微软雅黑" panose="020B0503020204020204" pitchFamily="34" charset="-122"/>
              </a:defRPr>
            </a:lvl1pPr>
          </a:lstStyle>
          <a:p>
            <a:fld id="{E9B957CC-A438-4D82-B305-22914934740F}"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sym typeface="抖音美好体"/>
              </a:defRPr>
            </a:lvl1pPr>
          </a:lstStyle>
          <a:p>
            <a:r>
              <a:rPr lang="zh-CN" altLang="en-US"/>
              <a:t>单击此处编辑母版标题样式</a:t>
            </a:r>
          </a:p>
        </p:txBody>
      </p:sp>
      <p:sp>
        <p:nvSpPr>
          <p:cNvPr id="3" name="日期占位符 2"/>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DF39B7F3-193A-4E0B-BCEF-97BC7CBFA27E}" type="datetimeFigureOut">
              <a:rPr lang="zh-CN" altLang="en-US" smtClean="0"/>
              <a:pPr/>
              <a:t>2026/1/13</a:t>
            </a:fld>
            <a:endParaRPr lang="zh-CN" altLang="en-US"/>
          </a:p>
        </p:txBody>
      </p:sp>
      <p:sp>
        <p:nvSpPr>
          <p:cNvPr id="4" name="页脚占位符 3"/>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97FBB57A-8505-4095-A503-B1EE2CAE40E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121.png"/><Relationship Id="rId5"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hyperlink" Target="http://www.usadellab.org/cms/?page=trimmomatic" TargetMode="External"/><Relationship Id="rId4" Type="http://schemas.openxmlformats.org/officeDocument/2006/relationships/hyperlink" Target="http://cutadapt.readthedocs.io/en/stable/index.html" TargetMode="Externa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png"/><Relationship Id="rId5" Type="http://schemas.openxmlformats.org/officeDocument/2006/relationships/tags" Target="../tags/tag8.xml"/><Relationship Id="rId10" Type="http://schemas.openxmlformats.org/officeDocument/2006/relationships/image" Target="../media/image3.jpeg"/><Relationship Id="rId4" Type="http://schemas.openxmlformats.org/officeDocument/2006/relationships/tags" Target="../tags/tag7.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B1B2ABF-9741-067D-9AFB-17D23F747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1" name="组合 70"/>
          <p:cNvGrpSpPr/>
          <p:nvPr/>
        </p:nvGrpSpPr>
        <p:grpSpPr>
          <a:xfrm>
            <a:off x="482646" y="363450"/>
            <a:ext cx="515061" cy="123063"/>
            <a:chOff x="10972799" y="6306457"/>
            <a:chExt cx="813443" cy="194356"/>
          </a:xfrm>
        </p:grpSpPr>
        <p:sp>
          <p:nvSpPr>
            <p:cNvPr id="72" name="任意多边形: 形状 71"/>
            <p:cNvSpPr/>
            <p:nvPr/>
          </p:nvSpPr>
          <p:spPr>
            <a:xfrm>
              <a:off x="10972799" y="6306457"/>
              <a:ext cx="194356" cy="194356"/>
            </a:xfrm>
            <a:custGeom>
              <a:avLst/>
              <a:gdLst>
                <a:gd name="connsiteX0" fmla="*/ 122257 w 244514"/>
                <a:gd name="connsiteY0" fmla="*/ 0 h 244514"/>
                <a:gd name="connsiteX1" fmla="*/ 244514 w 244514"/>
                <a:gd name="connsiteY1" fmla="*/ 122257 h 244514"/>
                <a:gd name="connsiteX2" fmla="*/ 122257 w 244514"/>
                <a:gd name="connsiteY2" fmla="*/ 244514 h 244514"/>
                <a:gd name="connsiteX3" fmla="*/ 0 w 244514"/>
                <a:gd name="connsiteY3" fmla="*/ 122257 h 244514"/>
                <a:gd name="connsiteX4" fmla="*/ 122257 w 244514"/>
                <a:gd name="connsiteY4" fmla="*/ 0 h 24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14" h="244514">
                  <a:moveTo>
                    <a:pt x="122257" y="0"/>
                  </a:moveTo>
                  <a:cubicBezTo>
                    <a:pt x="189778" y="0"/>
                    <a:pt x="244514" y="54736"/>
                    <a:pt x="244514" y="122257"/>
                  </a:cubicBezTo>
                  <a:cubicBezTo>
                    <a:pt x="244514" y="189778"/>
                    <a:pt x="189778" y="244514"/>
                    <a:pt x="122257" y="244514"/>
                  </a:cubicBezTo>
                  <a:cubicBezTo>
                    <a:pt x="54736" y="244514"/>
                    <a:pt x="0" y="189778"/>
                    <a:pt x="0" y="122257"/>
                  </a:cubicBezTo>
                  <a:cubicBezTo>
                    <a:pt x="0" y="54736"/>
                    <a:pt x="54736" y="0"/>
                    <a:pt x="122257" y="0"/>
                  </a:cubicBezTo>
                  <a:close/>
                </a:path>
              </a:pathLst>
            </a:custGeom>
            <a:solidFill>
              <a:srgbClr val="4C40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73" name="椭圆 72"/>
            <p:cNvSpPr/>
            <p:nvPr/>
          </p:nvSpPr>
          <p:spPr>
            <a:xfrm>
              <a:off x="11282344" y="6306458"/>
              <a:ext cx="194355" cy="194355"/>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74" name="椭圆 73"/>
            <p:cNvSpPr/>
            <p:nvPr/>
          </p:nvSpPr>
          <p:spPr>
            <a:xfrm>
              <a:off x="11591887" y="6306458"/>
              <a:ext cx="194355" cy="194355"/>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sp>
        <p:nvSpPr>
          <p:cNvPr id="135" name="文本框 134"/>
          <p:cNvSpPr txBox="1"/>
          <p:nvPr/>
        </p:nvSpPr>
        <p:spPr>
          <a:xfrm>
            <a:off x="842497" y="1556087"/>
            <a:ext cx="5884628" cy="1015663"/>
          </a:xfrm>
          <a:prstGeom prst="rect">
            <a:avLst/>
          </a:prstGeom>
          <a:noFill/>
        </p:spPr>
        <p:txBody>
          <a:bodyPr wrap="square" rtlCol="0">
            <a:spAutoFit/>
          </a:bodyPr>
          <a:lstStyle/>
          <a:p>
            <a:r>
              <a:rPr kumimoji="1" lang="en-US" altLang="zh-CN" sz="6000" spc="-150" dirty="0">
                <a:solidFill>
                  <a:srgbClr val="192233"/>
                </a:solidFill>
                <a:latin typeface="Times New Roman" panose="02020603050405020304" pitchFamily="18" charset="0"/>
                <a:ea typeface="思源宋体 CN Heavy" pitchFamily="18" charset="-122"/>
                <a:cs typeface="Times New Roman" panose="02020603050405020304" pitchFamily="18" charset="0"/>
                <a:sym typeface="抖音美好体"/>
              </a:rPr>
              <a:t>DADA2 Strategy</a:t>
            </a:r>
            <a:endParaRPr kumimoji="1" lang="zh-CN" altLang="en-US" sz="6000" spc="-150" dirty="0">
              <a:solidFill>
                <a:srgbClr val="192233"/>
              </a:solidFill>
              <a:latin typeface="Times New Roman" panose="02020603050405020304" pitchFamily="18" charset="0"/>
              <a:ea typeface="思源宋体 CN Heavy" pitchFamily="18" charset="-122"/>
              <a:cs typeface="Times New Roman" panose="02020603050405020304" pitchFamily="18" charset="0"/>
              <a:sym typeface="抖音美好体"/>
            </a:endParaRPr>
          </a:p>
        </p:txBody>
      </p:sp>
      <p:grpSp>
        <p:nvGrpSpPr>
          <p:cNvPr id="136" name="组合 135"/>
          <p:cNvGrpSpPr/>
          <p:nvPr/>
        </p:nvGrpSpPr>
        <p:grpSpPr>
          <a:xfrm>
            <a:off x="969890" y="2494837"/>
            <a:ext cx="3689181" cy="270628"/>
            <a:chOff x="9817100" y="3979862"/>
            <a:chExt cx="1488153" cy="360837"/>
          </a:xfrm>
          <a:solidFill>
            <a:srgbClr val="1968B7"/>
          </a:solidFill>
        </p:grpSpPr>
        <p:sp>
          <p:nvSpPr>
            <p:cNvPr id="137" name="矩形 136"/>
            <p:cNvSpPr/>
            <p:nvPr/>
          </p:nvSpPr>
          <p:spPr>
            <a:xfrm>
              <a:off x="9817100" y="3979862"/>
              <a:ext cx="1488153" cy="234598"/>
            </a:xfrm>
            <a:prstGeom prst="rect">
              <a:avLst/>
            </a:prstGeom>
            <a:grp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algn="ctr"/>
              <a:endParaRPr lang="zh-CN" altLang="en-US" sz="1015" kern="0" dirty="0">
                <a:solidFill>
                  <a:schemeClr val="tx1">
                    <a:lumMod val="75000"/>
                    <a:lumOff val="25000"/>
                  </a:schemeClr>
                </a:solidFill>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138" name="矩形 137"/>
            <p:cNvSpPr/>
            <p:nvPr/>
          </p:nvSpPr>
          <p:spPr>
            <a:xfrm>
              <a:off x="9817100" y="4276008"/>
              <a:ext cx="1377028" cy="64691"/>
            </a:xfrm>
            <a:prstGeom prst="rect">
              <a:avLst/>
            </a:prstGeom>
            <a:grp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algn="ctr"/>
              <a:endParaRPr lang="zh-CN" altLang="en-US" sz="1015" kern="0" dirty="0">
                <a:solidFill>
                  <a:schemeClr val="tx1">
                    <a:lumMod val="75000"/>
                    <a:lumOff val="25000"/>
                  </a:schemeClr>
                </a:solidFill>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grpSp>
        <p:nvGrpSpPr>
          <p:cNvPr id="156" name="组合 155"/>
          <p:cNvGrpSpPr/>
          <p:nvPr/>
        </p:nvGrpSpPr>
        <p:grpSpPr>
          <a:xfrm>
            <a:off x="854915" y="2898783"/>
            <a:ext cx="2029780" cy="524925"/>
            <a:chOff x="5349757" y="5269749"/>
            <a:chExt cx="1802480" cy="435438"/>
          </a:xfrm>
        </p:grpSpPr>
        <p:grpSp>
          <p:nvGrpSpPr>
            <p:cNvPr id="157" name="组合 156"/>
            <p:cNvGrpSpPr/>
            <p:nvPr/>
          </p:nvGrpSpPr>
          <p:grpSpPr>
            <a:xfrm>
              <a:off x="5349757" y="5269749"/>
              <a:ext cx="1802478" cy="435438"/>
              <a:chOff x="5387858" y="5573008"/>
              <a:chExt cx="1609062" cy="388713"/>
            </a:xfrm>
          </p:grpSpPr>
          <p:sp>
            <p:nvSpPr>
              <p:cNvPr id="159" name="矩形: 圆角 158"/>
              <p:cNvSpPr/>
              <p:nvPr/>
            </p:nvSpPr>
            <p:spPr>
              <a:xfrm flipH="1">
                <a:off x="5584539" y="5573008"/>
                <a:ext cx="1412381" cy="379141"/>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nvGrpSpPr>
              <p:cNvPr id="160" name="组合 159"/>
              <p:cNvGrpSpPr/>
              <p:nvPr/>
            </p:nvGrpSpPr>
            <p:grpSpPr>
              <a:xfrm>
                <a:off x="5387858" y="5582580"/>
                <a:ext cx="379141" cy="379141"/>
                <a:chOff x="4661210" y="4716966"/>
                <a:chExt cx="379141" cy="379141"/>
              </a:xfrm>
            </p:grpSpPr>
            <p:sp>
              <p:nvSpPr>
                <p:cNvPr id="161" name="椭圆 160"/>
                <p:cNvSpPr/>
                <p:nvPr/>
              </p:nvSpPr>
              <p:spPr>
                <a:xfrm>
                  <a:off x="4661210" y="4716966"/>
                  <a:ext cx="379141" cy="379141"/>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0"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162" name="alarm-clock_63781"/>
                <p:cNvSpPr/>
                <p:nvPr/>
              </p:nvSpPr>
              <p:spPr>
                <a:xfrm>
                  <a:off x="4749605" y="4806966"/>
                  <a:ext cx="202350" cy="199142"/>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grpSp>
        <p:sp>
          <p:nvSpPr>
            <p:cNvPr id="158" name="PA-文本框 88"/>
            <p:cNvSpPr txBox="1"/>
            <p:nvPr>
              <p:custDataLst>
                <p:tags r:id="rId2"/>
              </p:custDataLst>
            </p:nvPr>
          </p:nvSpPr>
          <p:spPr>
            <a:xfrm>
              <a:off x="5889429" y="5395900"/>
              <a:ext cx="1262808" cy="153185"/>
            </a:xfrm>
            <a:prstGeom prst="rect">
              <a:avLst/>
            </a:prstGeom>
            <a:noFill/>
          </p:spPr>
          <p:txBody>
            <a:bodyPr wrap="square" lIns="0" tIns="0" rIns="0" bIns="0" rtlCol="0">
              <a:spAutoFit/>
            </a:bodyPr>
            <a:lstStyle/>
            <a:p>
              <a:pPr hangingPunct="0"/>
              <a:r>
                <a:rPr lang="en-US" altLang="zh-CN" sz="1200" b="1" dirty="0">
                  <a:latin typeface="Times New Roman" panose="02020603050405020304" pitchFamily="18" charset="0"/>
                  <a:cs typeface="Times New Roman" panose="02020603050405020304" pitchFamily="18" charset="0"/>
                </a:rPr>
                <a:t>Presenter: Li Xinru</a:t>
              </a:r>
              <a:endParaRPr lang="en-US" altLang="zh-CN" sz="9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抖音美好体"/>
              </a:endParaRPr>
            </a:p>
          </p:txBody>
        </p:sp>
      </p:grpSp>
      <p:grpSp>
        <p:nvGrpSpPr>
          <p:cNvPr id="163" name="组合 162"/>
          <p:cNvGrpSpPr/>
          <p:nvPr/>
        </p:nvGrpSpPr>
        <p:grpSpPr>
          <a:xfrm>
            <a:off x="2937384" y="2910544"/>
            <a:ext cx="1941484" cy="427305"/>
            <a:chOff x="7616158" y="5280461"/>
            <a:chExt cx="1809783" cy="424718"/>
          </a:xfrm>
        </p:grpSpPr>
        <p:grpSp>
          <p:nvGrpSpPr>
            <p:cNvPr id="164" name="组合 163"/>
            <p:cNvGrpSpPr/>
            <p:nvPr/>
          </p:nvGrpSpPr>
          <p:grpSpPr>
            <a:xfrm>
              <a:off x="7616158" y="5280461"/>
              <a:ext cx="1809783" cy="424718"/>
              <a:chOff x="7411061" y="5582580"/>
              <a:chExt cx="1615583" cy="379144"/>
            </a:xfrm>
          </p:grpSpPr>
          <p:sp>
            <p:nvSpPr>
              <p:cNvPr id="166" name="矩形: 圆角 165"/>
              <p:cNvSpPr/>
              <p:nvPr/>
            </p:nvSpPr>
            <p:spPr>
              <a:xfrm flipH="1">
                <a:off x="7614263" y="5582583"/>
                <a:ext cx="1412381" cy="379141"/>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nvGrpSpPr>
              <p:cNvPr id="167" name="组合 166"/>
              <p:cNvGrpSpPr/>
              <p:nvPr/>
            </p:nvGrpSpPr>
            <p:grpSpPr>
              <a:xfrm>
                <a:off x="7411061" y="5582580"/>
                <a:ext cx="379141" cy="379141"/>
                <a:chOff x="6791093" y="4716966"/>
                <a:chExt cx="379141" cy="379141"/>
              </a:xfrm>
            </p:grpSpPr>
            <p:sp>
              <p:nvSpPr>
                <p:cNvPr id="168" name="椭圆 167"/>
                <p:cNvSpPr/>
                <p:nvPr/>
              </p:nvSpPr>
              <p:spPr>
                <a:xfrm>
                  <a:off x="6791093" y="4716966"/>
                  <a:ext cx="379141" cy="379141"/>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0"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169" name="alarm-clock_63781"/>
                <p:cNvSpPr/>
                <p:nvPr/>
              </p:nvSpPr>
              <p:spPr>
                <a:xfrm>
                  <a:off x="6879488" y="4805842"/>
                  <a:ext cx="202350" cy="2013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3951" h="601084">
                      <a:moveTo>
                        <a:pt x="301964" y="141909"/>
                      </a:moveTo>
                      <a:cubicBezTo>
                        <a:pt x="326800" y="141909"/>
                        <a:pt x="347662" y="162739"/>
                        <a:pt x="347662" y="188528"/>
                      </a:cubicBezTo>
                      <a:lnTo>
                        <a:pt x="347662" y="285735"/>
                      </a:lnTo>
                      <a:lnTo>
                        <a:pt x="389387" y="315492"/>
                      </a:lnTo>
                      <a:cubicBezTo>
                        <a:pt x="410249" y="330370"/>
                        <a:pt x="415216" y="359135"/>
                        <a:pt x="400314" y="379965"/>
                      </a:cubicBezTo>
                      <a:cubicBezTo>
                        <a:pt x="391373" y="391868"/>
                        <a:pt x="377465" y="398811"/>
                        <a:pt x="362564" y="398811"/>
                      </a:cubicBezTo>
                      <a:cubicBezTo>
                        <a:pt x="353623" y="398811"/>
                        <a:pt x="344682" y="395835"/>
                        <a:pt x="335741" y="390876"/>
                      </a:cubicBezTo>
                      <a:lnTo>
                        <a:pt x="275141" y="347232"/>
                      </a:lnTo>
                      <a:cubicBezTo>
                        <a:pt x="263219" y="338305"/>
                        <a:pt x="256265" y="324419"/>
                        <a:pt x="256265" y="309540"/>
                      </a:cubicBezTo>
                      <a:lnTo>
                        <a:pt x="256265" y="188528"/>
                      </a:lnTo>
                      <a:cubicBezTo>
                        <a:pt x="256265" y="162739"/>
                        <a:pt x="276134" y="141909"/>
                        <a:pt x="301964" y="141909"/>
                      </a:cubicBezTo>
                      <a:close/>
                      <a:moveTo>
                        <a:pt x="301976" y="84311"/>
                      </a:moveTo>
                      <a:cubicBezTo>
                        <a:pt x="180788" y="84311"/>
                        <a:pt x="82447" y="182507"/>
                        <a:pt x="82447" y="303518"/>
                      </a:cubicBezTo>
                      <a:cubicBezTo>
                        <a:pt x="82447" y="424528"/>
                        <a:pt x="180788" y="522725"/>
                        <a:pt x="301976" y="522725"/>
                      </a:cubicBezTo>
                      <a:cubicBezTo>
                        <a:pt x="422170" y="522725"/>
                        <a:pt x="521504" y="424528"/>
                        <a:pt x="521504" y="303518"/>
                      </a:cubicBezTo>
                      <a:cubicBezTo>
                        <a:pt x="521504" y="182507"/>
                        <a:pt x="422170" y="84311"/>
                        <a:pt x="301976" y="84311"/>
                      </a:cubicBezTo>
                      <a:close/>
                      <a:moveTo>
                        <a:pt x="102314" y="0"/>
                      </a:moveTo>
                      <a:cubicBezTo>
                        <a:pt x="132114" y="0"/>
                        <a:pt x="159928" y="12895"/>
                        <a:pt x="177808" y="32732"/>
                      </a:cubicBezTo>
                      <a:cubicBezTo>
                        <a:pt x="215555" y="15870"/>
                        <a:pt x="257275" y="5951"/>
                        <a:pt x="301976" y="5951"/>
                      </a:cubicBezTo>
                      <a:cubicBezTo>
                        <a:pt x="345683" y="5951"/>
                        <a:pt x="387403" y="15870"/>
                        <a:pt x="425150" y="32732"/>
                      </a:cubicBezTo>
                      <a:cubicBezTo>
                        <a:pt x="444023" y="12895"/>
                        <a:pt x="470844" y="0"/>
                        <a:pt x="500644" y="0"/>
                      </a:cubicBezTo>
                      <a:cubicBezTo>
                        <a:pt x="557264" y="0"/>
                        <a:pt x="603951" y="45627"/>
                        <a:pt x="603951" y="102165"/>
                      </a:cubicBezTo>
                      <a:cubicBezTo>
                        <a:pt x="603951" y="131921"/>
                        <a:pt x="591038" y="157710"/>
                        <a:pt x="571171" y="176556"/>
                      </a:cubicBezTo>
                      <a:cubicBezTo>
                        <a:pt x="589051" y="215240"/>
                        <a:pt x="599978" y="257891"/>
                        <a:pt x="599978" y="303518"/>
                      </a:cubicBezTo>
                      <a:cubicBezTo>
                        <a:pt x="599978" y="467179"/>
                        <a:pt x="465877" y="601084"/>
                        <a:pt x="301976" y="601084"/>
                      </a:cubicBezTo>
                      <a:cubicBezTo>
                        <a:pt x="137081" y="601084"/>
                        <a:pt x="3973" y="467179"/>
                        <a:pt x="3973" y="303518"/>
                      </a:cubicBezTo>
                      <a:cubicBezTo>
                        <a:pt x="3973" y="257891"/>
                        <a:pt x="13907" y="215240"/>
                        <a:pt x="32780" y="176556"/>
                      </a:cubicBezTo>
                      <a:cubicBezTo>
                        <a:pt x="12914" y="157710"/>
                        <a:pt x="0" y="131921"/>
                        <a:pt x="0" y="102165"/>
                      </a:cubicBezTo>
                      <a:cubicBezTo>
                        <a:pt x="0" y="45627"/>
                        <a:pt x="45694" y="0"/>
                        <a:pt x="1023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grpSp>
        <p:sp>
          <p:nvSpPr>
            <p:cNvPr id="165" name="PA-文本框 88"/>
            <p:cNvSpPr txBox="1"/>
            <p:nvPr>
              <p:custDataLst>
                <p:tags r:id="rId1"/>
              </p:custDataLst>
            </p:nvPr>
          </p:nvSpPr>
          <p:spPr>
            <a:xfrm>
              <a:off x="8102003" y="5412074"/>
              <a:ext cx="1262808" cy="160605"/>
            </a:xfrm>
            <a:prstGeom prst="rect">
              <a:avLst/>
            </a:prstGeom>
            <a:noFill/>
          </p:spPr>
          <p:txBody>
            <a:bodyPr wrap="square" lIns="0" tIns="0" rIns="0" bIns="0" rtlCol="0">
              <a:spAutoFit/>
            </a:bodyPr>
            <a:lstStyle/>
            <a:p>
              <a:pPr hangingPunct="0"/>
              <a:r>
                <a:rPr lang="en-US" altLang="zh-CN" sz="1050" b="1" dirty="0">
                  <a:latin typeface="Times New Roman" panose="02020603050405020304" pitchFamily="18" charset="0"/>
                  <a:cs typeface="Times New Roman" panose="02020603050405020304" pitchFamily="18" charset="0"/>
                </a:rPr>
                <a:t>Date: January 13, 2026</a:t>
              </a:r>
              <a:endParaRPr lang="en-US" altLang="zh-CN" sz="7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sym typeface="抖音美好体"/>
              </a:endParaRPr>
            </a:p>
          </p:txBody>
        </p:sp>
      </p:grpSp>
      <p:sp>
        <p:nvSpPr>
          <p:cNvPr id="3" name="文本框 2">
            <a:extLst>
              <a:ext uri="{FF2B5EF4-FFF2-40B4-BE49-F238E27FC236}">
                <a16:creationId xmlns:a16="http://schemas.microsoft.com/office/drawing/2014/main" id="{2123929A-C2F4-91E0-F251-E6CCFC12A2E3}"/>
              </a:ext>
            </a:extLst>
          </p:cNvPr>
          <p:cNvSpPr txBox="1"/>
          <p:nvPr/>
        </p:nvSpPr>
        <p:spPr>
          <a:xfrm>
            <a:off x="874644" y="3454248"/>
            <a:ext cx="8010281" cy="584775"/>
          </a:xfrm>
          <a:prstGeom prst="rect">
            <a:avLst/>
          </a:prstGeom>
          <a:noFill/>
        </p:spPr>
        <p:txBody>
          <a:bodyPr wrap="square">
            <a:spAutoFit/>
          </a:bodyPr>
          <a:lstStyle/>
          <a:p>
            <a:r>
              <a:rPr lang="en-US" altLang="zh-CN" sz="1600" b="1" i="0" dirty="0">
                <a:solidFill>
                  <a:srgbClr val="222222"/>
                </a:solidFill>
                <a:effectLst/>
                <a:latin typeface="Times New Roman" panose="02020603050405020304" pitchFamily="18" charset="0"/>
                <a:cs typeface="Times New Roman" panose="02020603050405020304" pitchFamily="18" charset="0"/>
              </a:rPr>
              <a:t>Callahan, B., McMurdie, P., Rosen, M. </a:t>
            </a:r>
            <a:r>
              <a:rPr lang="en-US" altLang="zh-CN" sz="1600" b="1" i="1" dirty="0">
                <a:solidFill>
                  <a:srgbClr val="222222"/>
                </a:solidFill>
                <a:effectLst/>
                <a:latin typeface="Times New Roman" panose="02020603050405020304" pitchFamily="18" charset="0"/>
                <a:cs typeface="Times New Roman" panose="02020603050405020304" pitchFamily="18" charset="0"/>
              </a:rPr>
              <a:t>et al.</a:t>
            </a:r>
            <a:r>
              <a:rPr lang="en-US" altLang="zh-CN" sz="1600" b="1" i="0" dirty="0">
                <a:solidFill>
                  <a:srgbClr val="222222"/>
                </a:solidFill>
                <a:effectLst/>
                <a:latin typeface="Times New Roman" panose="02020603050405020304" pitchFamily="18" charset="0"/>
                <a:cs typeface="Times New Roman" panose="02020603050405020304" pitchFamily="18" charset="0"/>
              </a:rPr>
              <a:t> DADA2: High-resolution sample inference from Illumina amplicon data. </a:t>
            </a:r>
            <a:r>
              <a:rPr lang="en-US" altLang="zh-CN" sz="1600" b="1" i="1" dirty="0">
                <a:solidFill>
                  <a:srgbClr val="222222"/>
                </a:solidFill>
                <a:effectLst/>
                <a:latin typeface="Times New Roman" panose="02020603050405020304" pitchFamily="18" charset="0"/>
                <a:cs typeface="Times New Roman" panose="02020603050405020304" pitchFamily="18" charset="0"/>
              </a:rPr>
              <a:t>Nat Methods</a:t>
            </a:r>
            <a:r>
              <a:rPr lang="en-US" altLang="zh-CN" sz="1600" b="1" i="0" dirty="0">
                <a:solidFill>
                  <a:srgbClr val="222222"/>
                </a:solidFill>
                <a:effectLst/>
                <a:latin typeface="Times New Roman" panose="02020603050405020304" pitchFamily="18" charset="0"/>
                <a:cs typeface="Times New Roman" panose="02020603050405020304" pitchFamily="18" charset="0"/>
              </a:rPr>
              <a:t> 13, 581–583 (2016)</a:t>
            </a:r>
            <a:endParaRPr lang="zh-CN" altLang="en-US" sz="1600" b="1"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C65C442E-4843-3D8C-74BE-7E70204109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dur="500"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right)">
                                      <p:cBhvr>
                                        <p:cTn id="7" dur="500"/>
                                        <p:tgtEl>
                                          <p:spTgt spid="135"/>
                                        </p:tgtEl>
                                      </p:cBhvr>
                                    </p:animEffect>
                                  </p:childTnLst>
                                </p:cTn>
                              </p:par>
                            </p:childTnLst>
                          </p:cTn>
                        </p:par>
                        <p:par>
                          <p:cTn id="8" fill="hold" nodeType="afterGroup">
                            <p:stCondLst>
                              <p:cond delay="500"/>
                            </p:stCondLst>
                            <p:childTnLst>
                              <p:par>
                                <p:cTn id="9" presetID="10" presetClass="entr" presetSubtype="0" dur="500" fill="hold" nodeType="afterEffect">
                                  <p:stCondLst>
                                    <p:cond delay="0"/>
                                  </p:stCondLst>
                                  <p:iterate type="wd">
                                    <p:tmPct val="10000"/>
                                  </p:iterate>
                                  <p:childTnLst>
                                    <p:set>
                                      <p:cBhvr>
                                        <p:cTn id="10" dur="1" fill="hold">
                                          <p:stCondLst>
                                            <p:cond delay="0"/>
                                          </p:stCondLst>
                                        </p:cTn>
                                        <p:tgtEl>
                                          <p:spTgt spid="136"/>
                                        </p:tgtEl>
                                        <p:attrNameLst>
                                          <p:attrName>style.visibility</p:attrName>
                                        </p:attrNameLst>
                                      </p:cBhvr>
                                      <p:to>
                                        <p:strVal val="visible"/>
                                      </p:to>
                                    </p:set>
                                    <p:anim to="0" calcmode="lin" valueType="num">
                                      <p:cBhvr>
                                        <p:cTn id="11" dur="500" decel="100000" fill="hold">
                                          <p:stCondLst>
                                            <p:cond delay="0"/>
                                          </p:stCondLst>
                                        </p:cTn>
                                        <p:tgtEl>
                                          <p:spTgt spid="136"/>
                                        </p:tgtEl>
                                        <p:attrNameLst>
                                          <p:attrName>ppt_x</p:attrName>
                                        </p:attrNameLst>
                                      </p:cBhvr>
                                      <p:tavLst>
                                        <p:tav tm="0">
                                          <p:val>
                                            <p:strVal val="ppt_x-0.02"/>
                                          </p:val>
                                        </p:tav>
                                        <p:tav tm="100000">
                                          <p:val>
                                            <p:strVal val="#ppt_x"/>
                                          </p:val>
                                        </p:tav>
                                      </p:tavLst>
                                    </p:anim>
                                    <p:animEffect transition="in" filter="fade">
                                      <p:cBhvr>
                                        <p:cTn id="12" dur="500">
                                          <p:stCondLst>
                                            <p:cond delay="0"/>
                                          </p:stCondLst>
                                        </p:cTn>
                                        <p:tgtEl>
                                          <p:spTgt spid="136"/>
                                        </p:tgtEl>
                                      </p:cBhvr>
                                    </p:animEffect>
                                    <p:animScale>
                                      <p:cBhvr>
                                        <p:cTn id="13" dur="500" decel="100000" fill="hold">
                                          <p:stCondLst>
                                            <p:cond delay="0"/>
                                          </p:stCondLst>
                                        </p:cTn>
                                        <p:tgtEl>
                                          <p:spTgt spid="136"/>
                                        </p:tgtEl>
                                      </p:cBhvr>
                                      <p:by x="100000" y="100000"/>
                                      <p:from x="110000" y="110000"/>
                                      <p:to x="100000" y="100000"/>
                                    </p:animScale>
                                  </p:childTnLst>
                                </p:cTn>
                              </p:par>
                            </p:childTnLst>
                          </p:cTn>
                        </p:par>
                        <p:par>
                          <p:cTn id="14" fill="hold" nodeType="afterGroup">
                            <p:stCondLst>
                              <p:cond delay="1000"/>
                            </p:stCondLst>
                            <p:childTnLst>
                              <p:par>
                                <p:cTn id="15" presetID="10" presetClass="entr" presetSubtype="0" dur="500" fill="hold" nodeType="afterEffect">
                                  <p:stCondLst>
                                    <p:cond delay="0"/>
                                  </p:stCondLst>
                                  <p:iterate type="wd">
                                    <p:tmPct val="10000"/>
                                  </p:iterate>
                                  <p:childTnLst>
                                    <p:set>
                                      <p:cBhvr>
                                        <p:cTn id="16" dur="1" fill="hold">
                                          <p:stCondLst>
                                            <p:cond delay="0"/>
                                          </p:stCondLst>
                                        </p:cTn>
                                        <p:tgtEl>
                                          <p:spTgt spid="156"/>
                                        </p:tgtEl>
                                        <p:attrNameLst>
                                          <p:attrName>style.visibility</p:attrName>
                                        </p:attrNameLst>
                                      </p:cBhvr>
                                      <p:to>
                                        <p:strVal val="visible"/>
                                      </p:to>
                                    </p:set>
                                    <p:anim to="0" calcmode="lin" valueType="num">
                                      <p:cBhvr>
                                        <p:cTn id="17" dur="500" decel="100000" fill="hold">
                                          <p:stCondLst>
                                            <p:cond delay="0"/>
                                          </p:stCondLst>
                                        </p:cTn>
                                        <p:tgtEl>
                                          <p:spTgt spid="156"/>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156"/>
                                        </p:tgtEl>
                                      </p:cBhvr>
                                    </p:animEffect>
                                    <p:animScale>
                                      <p:cBhvr>
                                        <p:cTn id="19" dur="500" decel="100000" fill="hold">
                                          <p:stCondLst>
                                            <p:cond delay="0"/>
                                          </p:stCondLst>
                                        </p:cTn>
                                        <p:tgtEl>
                                          <p:spTgt spid="156"/>
                                        </p:tgtEl>
                                      </p:cBhvr>
                                      <p:by x="100000" y="100000"/>
                                      <p:from x="110000" y="110000"/>
                                      <p:to x="100000" y="100000"/>
                                    </p:animScale>
                                  </p:childTnLst>
                                </p:cTn>
                              </p:par>
                            </p:childTnLst>
                          </p:cTn>
                        </p:par>
                        <p:par>
                          <p:cTn id="20" fill="hold" nodeType="afterGroup">
                            <p:stCondLst>
                              <p:cond delay="1500"/>
                            </p:stCondLst>
                            <p:childTnLst>
                              <p:par>
                                <p:cTn id="21" presetID="10" presetClass="entr" presetSubtype="0" dur="500" fill="hold" nodeType="afterEffect">
                                  <p:stCondLst>
                                    <p:cond delay="0"/>
                                  </p:stCondLst>
                                  <p:iterate type="wd">
                                    <p:tmPct val="10000"/>
                                  </p:iterate>
                                  <p:childTnLst>
                                    <p:set>
                                      <p:cBhvr>
                                        <p:cTn id="22" dur="1" fill="hold">
                                          <p:stCondLst>
                                            <p:cond delay="0"/>
                                          </p:stCondLst>
                                        </p:cTn>
                                        <p:tgtEl>
                                          <p:spTgt spid="163"/>
                                        </p:tgtEl>
                                        <p:attrNameLst>
                                          <p:attrName>style.visibility</p:attrName>
                                        </p:attrNameLst>
                                      </p:cBhvr>
                                      <p:to>
                                        <p:strVal val="visible"/>
                                      </p:to>
                                    </p:set>
                                    <p:anim to="0" calcmode="lin" valueType="num">
                                      <p:cBhvr>
                                        <p:cTn id="23" dur="500" decel="100000" fill="hold">
                                          <p:stCondLst>
                                            <p:cond delay="0"/>
                                          </p:stCondLst>
                                        </p:cTn>
                                        <p:tgtEl>
                                          <p:spTgt spid="163"/>
                                        </p:tgtEl>
                                        <p:attrNameLst>
                                          <p:attrName>ppt_y</p:attrName>
                                        </p:attrNameLst>
                                      </p:cBhvr>
                                      <p:tavLst>
                                        <p:tav tm="0">
                                          <p:val>
                                            <p:strVal val="ppt_y-0.02"/>
                                          </p:val>
                                        </p:tav>
                                        <p:tav tm="100000">
                                          <p:val>
                                            <p:strVal val="#ppt_y"/>
                                          </p:val>
                                        </p:tav>
                                      </p:tavLst>
                                    </p:anim>
                                    <p:animEffect transition="in" filter="fade">
                                      <p:cBhvr>
                                        <p:cTn id="24" dur="500">
                                          <p:stCondLst>
                                            <p:cond delay="0"/>
                                          </p:stCondLst>
                                        </p:cTn>
                                        <p:tgtEl>
                                          <p:spTgt spid="163"/>
                                        </p:tgtEl>
                                      </p:cBhvr>
                                    </p:animEffect>
                                    <p:animScale>
                                      <p:cBhvr>
                                        <p:cTn id="25" dur="500" decel="100000" fill="hold">
                                          <p:stCondLst>
                                            <p:cond delay="0"/>
                                          </p:stCondLst>
                                        </p:cTn>
                                        <p:tgtEl>
                                          <p:spTgt spid="163"/>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2C80-080B-247B-D7BA-F7BE58147300}"/>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2E9477C0-C29E-26A2-FFCA-A1738D3F9986}"/>
              </a:ext>
            </a:extLst>
          </p:cNvPr>
          <p:cNvGrpSpPr/>
          <p:nvPr/>
        </p:nvGrpSpPr>
        <p:grpSpPr>
          <a:xfrm>
            <a:off x="0" y="226794"/>
            <a:ext cx="9178024" cy="707886"/>
            <a:chOff x="0" y="91054"/>
            <a:chExt cx="12237364" cy="943848"/>
          </a:xfrm>
        </p:grpSpPr>
        <p:sp>
          <p:nvSpPr>
            <p:cNvPr id="7" name="文本框 6">
              <a:extLst>
                <a:ext uri="{FF2B5EF4-FFF2-40B4-BE49-F238E27FC236}">
                  <a16:creationId xmlns:a16="http://schemas.microsoft.com/office/drawing/2014/main" id="{EFE69283-4904-060F-FC95-B366CC1DAF93}"/>
                </a:ext>
              </a:extLst>
            </p:cNvPr>
            <p:cNvSpPr txBox="1"/>
            <p:nvPr/>
          </p:nvSpPr>
          <p:spPr>
            <a:xfrm>
              <a:off x="2374900" y="91054"/>
              <a:ext cx="9862464" cy="943848"/>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principle of DADA</a:t>
              </a:r>
              <a:endParaRPr lang="en-US" altLang="zh-CN" sz="18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82004543-0E71-A781-8451-E3117A34AA01}"/>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3" name="矩形 2">
            <a:extLst>
              <a:ext uri="{FF2B5EF4-FFF2-40B4-BE49-F238E27FC236}">
                <a16:creationId xmlns:a16="http://schemas.microsoft.com/office/drawing/2014/main" id="{EF870266-688A-19B7-035E-42D5821347DD}"/>
              </a:ext>
            </a:extLst>
          </p:cNvPr>
          <p:cNvSpPr/>
          <p:nvPr/>
        </p:nvSpPr>
        <p:spPr>
          <a:xfrm>
            <a:off x="688065" y="871872"/>
            <a:ext cx="2842788" cy="1708932"/>
          </a:xfrm>
          <a:prstGeom prst="rect">
            <a:avLst/>
          </a:prstGeom>
          <a:noFill/>
          <a:ln w="28575">
            <a:solidFill>
              <a:srgbClr val="7030A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BABED07-4E99-B682-0678-A94D0F6FA438}"/>
              </a:ext>
            </a:extLst>
          </p:cNvPr>
          <p:cNvSpPr/>
          <p:nvPr/>
        </p:nvSpPr>
        <p:spPr>
          <a:xfrm>
            <a:off x="4933044" y="876682"/>
            <a:ext cx="2842788" cy="1708932"/>
          </a:xfrm>
          <a:prstGeom prst="rect">
            <a:avLst/>
          </a:prstGeom>
          <a:noFill/>
          <a:ln w="28575">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EF399CC9-541A-8E64-58F2-32C20544AF90}"/>
              </a:ext>
            </a:extLst>
          </p:cNvPr>
          <p:cNvSpPr/>
          <p:nvPr/>
        </p:nvSpPr>
        <p:spPr>
          <a:xfrm>
            <a:off x="688065" y="2952094"/>
            <a:ext cx="2842788" cy="1708932"/>
          </a:xfrm>
          <a:prstGeom prst="rect">
            <a:avLst/>
          </a:prstGeom>
          <a:noFill/>
          <a:ln w="28575">
            <a:solidFill>
              <a:srgbClr val="00B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94BD462-5DB5-364A-1379-0801B8F7A3CF}"/>
              </a:ext>
            </a:extLst>
          </p:cNvPr>
          <p:cNvSpPr/>
          <p:nvPr/>
        </p:nvSpPr>
        <p:spPr>
          <a:xfrm>
            <a:off x="4933044" y="2952094"/>
            <a:ext cx="2842788" cy="1708932"/>
          </a:xfrm>
          <a:prstGeom prst="rect">
            <a:avLst/>
          </a:prstGeom>
          <a:noFill/>
          <a:ln w="28575">
            <a:solidFill>
              <a:srgbClr val="FFB9DC"/>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FBC2CECE-0BE0-9D2A-6804-FF1927369004}"/>
              </a:ext>
            </a:extLst>
          </p:cNvPr>
          <p:cNvSpPr txBox="1"/>
          <p:nvPr/>
        </p:nvSpPr>
        <p:spPr>
          <a:xfrm>
            <a:off x="5359651" y="344032"/>
            <a:ext cx="3195874" cy="369332"/>
          </a:xfrm>
          <a:prstGeom prst="rect">
            <a:avLst/>
          </a:prstGeom>
          <a:noFill/>
        </p:spPr>
        <p:txBody>
          <a:bodyPr wrap="square" rtlCol="0">
            <a:spAutoFit/>
          </a:bodyPr>
          <a:lstStyle/>
          <a:p>
            <a:r>
              <a:rPr lang="en-US" altLang="zh-CN" sz="1800" b="1" dirty="0">
                <a:highlight>
                  <a:srgbClr val="FFFF00"/>
                </a:highlight>
                <a:latin typeface="Times New Roman" panose="02020603050405020304" pitchFamily="18" charset="0"/>
                <a:cs typeface="Times New Roman" panose="02020603050405020304" pitchFamily="18" charset="0"/>
              </a:rPr>
              <a:t>Center and other sequence</a:t>
            </a:r>
            <a:endParaRPr lang="zh-CN" altLang="en-US" sz="1800" b="1" dirty="0">
              <a:highlight>
                <a:srgbClr val="FFFF00"/>
              </a:highlight>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8D1F4EE4-374E-2F21-2D35-D7FBA4582CE5}"/>
              </a:ext>
            </a:extLst>
          </p:cNvPr>
          <p:cNvSpPr/>
          <p:nvPr/>
        </p:nvSpPr>
        <p:spPr>
          <a:xfrm>
            <a:off x="1140737" y="1104523"/>
            <a:ext cx="1285592" cy="579422"/>
          </a:xfrm>
          <a:prstGeom prst="rect">
            <a:avLst/>
          </a:prstGeom>
          <a:solidFill>
            <a:srgbClr val="D3B5E9"/>
          </a:solidFill>
          <a:ln w="28575">
            <a:solidFill>
              <a:srgbClr val="7030A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1</a:t>
            </a:r>
            <a:r>
              <a:rPr lang="zh-CN" altLang="en-US" b="1" dirty="0">
                <a:solidFill>
                  <a:schemeClr val="tx1"/>
                </a:solidFill>
              </a:rPr>
              <a:t>：</a:t>
            </a:r>
            <a:r>
              <a:rPr lang="en-US" altLang="zh-CN" b="1" dirty="0">
                <a:solidFill>
                  <a:schemeClr val="tx1"/>
                </a:solidFill>
              </a:rPr>
              <a:t>10000</a:t>
            </a:r>
            <a:endParaRPr lang="zh-CN" altLang="en-US" b="1" dirty="0">
              <a:solidFill>
                <a:schemeClr val="tx1"/>
              </a:solidFill>
            </a:endParaRPr>
          </a:p>
        </p:txBody>
      </p:sp>
      <p:sp>
        <p:nvSpPr>
          <p:cNvPr id="9" name="矩形 8">
            <a:extLst>
              <a:ext uri="{FF2B5EF4-FFF2-40B4-BE49-F238E27FC236}">
                <a16:creationId xmlns:a16="http://schemas.microsoft.com/office/drawing/2014/main" id="{378A138D-2EAA-29D3-C53B-44CE1ACC871A}"/>
              </a:ext>
            </a:extLst>
          </p:cNvPr>
          <p:cNvSpPr/>
          <p:nvPr/>
        </p:nvSpPr>
        <p:spPr>
          <a:xfrm>
            <a:off x="1600955" y="1821029"/>
            <a:ext cx="1285592" cy="579422"/>
          </a:xfrm>
          <a:prstGeom prst="rect">
            <a:avLst/>
          </a:prstGeom>
          <a:solidFill>
            <a:srgbClr val="D3B5E9"/>
          </a:solidFill>
          <a:ln w="28575">
            <a:solidFill>
              <a:srgbClr val="7030A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2</a:t>
            </a:r>
            <a:r>
              <a:rPr lang="zh-CN" altLang="en-US" b="1" dirty="0">
                <a:solidFill>
                  <a:schemeClr val="tx1"/>
                </a:solidFill>
              </a:rPr>
              <a:t>：</a:t>
            </a:r>
            <a:r>
              <a:rPr lang="en-US" altLang="zh-CN" b="1" dirty="0">
                <a:solidFill>
                  <a:schemeClr val="tx1"/>
                </a:solidFill>
              </a:rPr>
              <a:t>500</a:t>
            </a:r>
            <a:endParaRPr lang="zh-CN" altLang="en-US" b="1" dirty="0">
              <a:solidFill>
                <a:schemeClr val="tx1"/>
              </a:solidFill>
            </a:endParaRPr>
          </a:p>
        </p:txBody>
      </p:sp>
      <p:sp>
        <p:nvSpPr>
          <p:cNvPr id="10" name="矩形 9">
            <a:extLst>
              <a:ext uri="{FF2B5EF4-FFF2-40B4-BE49-F238E27FC236}">
                <a16:creationId xmlns:a16="http://schemas.microsoft.com/office/drawing/2014/main" id="{CD47D043-4241-CA1A-35B0-485909E2AEA6}"/>
              </a:ext>
            </a:extLst>
          </p:cNvPr>
          <p:cNvSpPr/>
          <p:nvPr/>
        </p:nvSpPr>
        <p:spPr>
          <a:xfrm>
            <a:off x="6314792" y="1051918"/>
            <a:ext cx="1285592" cy="579422"/>
          </a:xfrm>
          <a:prstGeom prst="rect">
            <a:avLst/>
          </a:prstGeom>
          <a:solidFill>
            <a:srgbClr val="EFAFB7"/>
          </a:solid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3</a:t>
            </a:r>
            <a:r>
              <a:rPr lang="zh-CN" altLang="en-US" b="1" dirty="0">
                <a:solidFill>
                  <a:schemeClr val="tx1"/>
                </a:solidFill>
              </a:rPr>
              <a:t>：</a:t>
            </a:r>
            <a:r>
              <a:rPr lang="en-US" altLang="zh-CN" b="1" dirty="0">
                <a:solidFill>
                  <a:schemeClr val="tx1"/>
                </a:solidFill>
              </a:rPr>
              <a:t>500</a:t>
            </a:r>
            <a:endParaRPr lang="zh-CN" altLang="en-US" b="1" dirty="0">
              <a:solidFill>
                <a:schemeClr val="tx1"/>
              </a:solidFill>
            </a:endParaRPr>
          </a:p>
        </p:txBody>
      </p:sp>
      <p:sp>
        <p:nvSpPr>
          <p:cNvPr id="13" name="矩形 12">
            <a:extLst>
              <a:ext uri="{FF2B5EF4-FFF2-40B4-BE49-F238E27FC236}">
                <a16:creationId xmlns:a16="http://schemas.microsoft.com/office/drawing/2014/main" id="{2F583C7C-E166-6D55-61C3-F073C38FFBDC}"/>
              </a:ext>
            </a:extLst>
          </p:cNvPr>
          <p:cNvSpPr/>
          <p:nvPr/>
        </p:nvSpPr>
        <p:spPr>
          <a:xfrm>
            <a:off x="5199707" y="1766685"/>
            <a:ext cx="1285592" cy="579422"/>
          </a:xfrm>
          <a:prstGeom prst="rect">
            <a:avLst/>
          </a:prstGeom>
          <a:solidFill>
            <a:srgbClr val="EFAFB7"/>
          </a:solid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4</a:t>
            </a:r>
            <a:r>
              <a:rPr lang="zh-CN" altLang="en-US" b="1" dirty="0">
                <a:solidFill>
                  <a:schemeClr val="tx1"/>
                </a:solidFill>
              </a:rPr>
              <a:t>：</a:t>
            </a:r>
            <a:r>
              <a:rPr lang="en-US" altLang="zh-CN" b="1" dirty="0">
                <a:solidFill>
                  <a:schemeClr val="tx1"/>
                </a:solidFill>
              </a:rPr>
              <a:t>100</a:t>
            </a:r>
            <a:endParaRPr lang="zh-CN" altLang="en-US" b="1" dirty="0">
              <a:solidFill>
                <a:schemeClr val="tx1"/>
              </a:solidFill>
            </a:endParaRPr>
          </a:p>
        </p:txBody>
      </p:sp>
      <p:sp>
        <p:nvSpPr>
          <p:cNvPr id="14" name="矩形 13">
            <a:extLst>
              <a:ext uri="{FF2B5EF4-FFF2-40B4-BE49-F238E27FC236}">
                <a16:creationId xmlns:a16="http://schemas.microsoft.com/office/drawing/2014/main" id="{7F223C50-D562-22A4-521F-371B1F6126C0}"/>
              </a:ext>
            </a:extLst>
          </p:cNvPr>
          <p:cNvSpPr/>
          <p:nvPr/>
        </p:nvSpPr>
        <p:spPr>
          <a:xfrm>
            <a:off x="1128854" y="3177442"/>
            <a:ext cx="1285592" cy="579422"/>
          </a:xfrm>
          <a:prstGeom prst="rect">
            <a:avLst/>
          </a:prstGeom>
          <a:solidFill>
            <a:srgbClr val="92D050"/>
          </a:solidFill>
          <a:ln w="28575">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5</a:t>
            </a:r>
            <a:r>
              <a:rPr lang="zh-CN" altLang="en-US" b="1" dirty="0">
                <a:solidFill>
                  <a:schemeClr val="tx1"/>
                </a:solidFill>
              </a:rPr>
              <a:t>：</a:t>
            </a:r>
            <a:r>
              <a:rPr lang="en-US" altLang="zh-CN" b="1" dirty="0">
                <a:solidFill>
                  <a:schemeClr val="tx1"/>
                </a:solidFill>
              </a:rPr>
              <a:t>1200</a:t>
            </a:r>
            <a:endParaRPr lang="zh-CN" altLang="en-US" b="1" dirty="0">
              <a:solidFill>
                <a:schemeClr val="tx1"/>
              </a:solidFill>
            </a:endParaRPr>
          </a:p>
        </p:txBody>
      </p:sp>
      <p:sp>
        <p:nvSpPr>
          <p:cNvPr id="15" name="矩形 14">
            <a:extLst>
              <a:ext uri="{FF2B5EF4-FFF2-40B4-BE49-F238E27FC236}">
                <a16:creationId xmlns:a16="http://schemas.microsoft.com/office/drawing/2014/main" id="{2B1ACF2C-58E9-C360-F9FE-7DBE453C5DA0}"/>
              </a:ext>
            </a:extLst>
          </p:cNvPr>
          <p:cNvSpPr/>
          <p:nvPr/>
        </p:nvSpPr>
        <p:spPr>
          <a:xfrm>
            <a:off x="1697713" y="3946070"/>
            <a:ext cx="1285592" cy="579422"/>
          </a:xfrm>
          <a:prstGeom prst="rect">
            <a:avLst/>
          </a:prstGeom>
          <a:solidFill>
            <a:srgbClr val="92D050"/>
          </a:solidFill>
          <a:ln w="28575">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6</a:t>
            </a:r>
            <a:r>
              <a:rPr lang="zh-CN" altLang="en-US" b="1" dirty="0">
                <a:solidFill>
                  <a:schemeClr val="tx1"/>
                </a:solidFill>
              </a:rPr>
              <a:t>：</a:t>
            </a:r>
            <a:r>
              <a:rPr lang="en-US" altLang="zh-CN" b="1" dirty="0">
                <a:solidFill>
                  <a:schemeClr val="tx1"/>
                </a:solidFill>
              </a:rPr>
              <a:t>200</a:t>
            </a:r>
            <a:endParaRPr lang="zh-CN" altLang="en-US" b="1" dirty="0">
              <a:solidFill>
                <a:schemeClr val="tx1"/>
              </a:solidFill>
            </a:endParaRPr>
          </a:p>
        </p:txBody>
      </p:sp>
      <p:sp>
        <p:nvSpPr>
          <p:cNvPr id="16" name="矩形 15">
            <a:extLst>
              <a:ext uri="{FF2B5EF4-FFF2-40B4-BE49-F238E27FC236}">
                <a16:creationId xmlns:a16="http://schemas.microsoft.com/office/drawing/2014/main" id="{707ACD10-0167-A37C-BAA8-98DFE0494365}"/>
              </a:ext>
            </a:extLst>
          </p:cNvPr>
          <p:cNvSpPr/>
          <p:nvPr/>
        </p:nvSpPr>
        <p:spPr>
          <a:xfrm>
            <a:off x="5233092" y="3177442"/>
            <a:ext cx="1285592" cy="579422"/>
          </a:xfrm>
          <a:prstGeom prst="rect">
            <a:avLst/>
          </a:prstGeom>
          <a:solidFill>
            <a:srgbClr val="FFB9DC"/>
          </a:solidFill>
          <a:ln w="28575">
            <a:solidFill>
              <a:srgbClr val="FF99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7</a:t>
            </a:r>
            <a:r>
              <a:rPr lang="zh-CN" altLang="en-US" b="1" dirty="0">
                <a:solidFill>
                  <a:schemeClr val="tx1"/>
                </a:solidFill>
              </a:rPr>
              <a:t>：</a:t>
            </a:r>
            <a:r>
              <a:rPr lang="en-US" altLang="zh-CN" b="1" dirty="0">
                <a:solidFill>
                  <a:schemeClr val="tx1"/>
                </a:solidFill>
              </a:rPr>
              <a:t>15000</a:t>
            </a:r>
            <a:endParaRPr lang="zh-CN" altLang="en-US" b="1" dirty="0">
              <a:solidFill>
                <a:schemeClr val="tx1"/>
              </a:solidFill>
            </a:endParaRPr>
          </a:p>
        </p:txBody>
      </p:sp>
      <p:sp>
        <p:nvSpPr>
          <p:cNvPr id="17" name="矩形 16">
            <a:extLst>
              <a:ext uri="{FF2B5EF4-FFF2-40B4-BE49-F238E27FC236}">
                <a16:creationId xmlns:a16="http://schemas.microsoft.com/office/drawing/2014/main" id="{379511A3-B212-6234-6069-C988F983ECAB}"/>
              </a:ext>
            </a:extLst>
          </p:cNvPr>
          <p:cNvSpPr/>
          <p:nvPr/>
        </p:nvSpPr>
        <p:spPr>
          <a:xfrm>
            <a:off x="6160695" y="3927639"/>
            <a:ext cx="1285592" cy="579422"/>
          </a:xfrm>
          <a:prstGeom prst="rect">
            <a:avLst/>
          </a:prstGeom>
          <a:solidFill>
            <a:srgbClr val="FFB9DC"/>
          </a:solidFill>
          <a:ln w="28575">
            <a:solidFill>
              <a:srgbClr val="FF99CC"/>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8</a:t>
            </a:r>
            <a:r>
              <a:rPr lang="zh-CN" altLang="en-US" b="1" dirty="0">
                <a:solidFill>
                  <a:schemeClr val="tx1"/>
                </a:solidFill>
              </a:rPr>
              <a:t>：</a:t>
            </a:r>
            <a:r>
              <a:rPr lang="en-US" altLang="zh-CN" b="1" dirty="0">
                <a:solidFill>
                  <a:schemeClr val="tx1"/>
                </a:solidFill>
              </a:rPr>
              <a:t>1000</a:t>
            </a:r>
            <a:endParaRPr lang="zh-CN" altLang="en-US" b="1" dirty="0">
              <a:solidFill>
                <a:schemeClr val="tx1"/>
              </a:solidFill>
            </a:endParaRPr>
          </a:p>
        </p:txBody>
      </p:sp>
      <p:sp>
        <p:nvSpPr>
          <p:cNvPr id="19" name="星形: 五角 18">
            <a:extLst>
              <a:ext uri="{FF2B5EF4-FFF2-40B4-BE49-F238E27FC236}">
                <a16:creationId xmlns:a16="http://schemas.microsoft.com/office/drawing/2014/main" id="{7360C019-2151-3E70-6A1C-A0FE932B3958}"/>
              </a:ext>
            </a:extLst>
          </p:cNvPr>
          <p:cNvSpPr/>
          <p:nvPr/>
        </p:nvSpPr>
        <p:spPr>
          <a:xfrm>
            <a:off x="655735" y="733233"/>
            <a:ext cx="869133" cy="796705"/>
          </a:xfrm>
          <a:prstGeom prst="star5">
            <a:avLst/>
          </a:prstGeom>
          <a:solidFill>
            <a:srgbClr val="FFFF0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a:extLst>
              <a:ext uri="{FF2B5EF4-FFF2-40B4-BE49-F238E27FC236}">
                <a16:creationId xmlns:a16="http://schemas.microsoft.com/office/drawing/2014/main" id="{376F842C-4D05-891A-75DD-BF11EFA6AEC6}"/>
              </a:ext>
            </a:extLst>
          </p:cNvPr>
          <p:cNvSpPr/>
          <p:nvPr/>
        </p:nvSpPr>
        <p:spPr>
          <a:xfrm>
            <a:off x="7253542" y="685438"/>
            <a:ext cx="869133" cy="796705"/>
          </a:xfrm>
          <a:prstGeom prst="star5">
            <a:avLst/>
          </a:prstGeom>
          <a:solidFill>
            <a:srgbClr val="FFFF0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星形: 五角 20">
            <a:extLst>
              <a:ext uri="{FF2B5EF4-FFF2-40B4-BE49-F238E27FC236}">
                <a16:creationId xmlns:a16="http://schemas.microsoft.com/office/drawing/2014/main" id="{762C4591-D211-B582-3AE6-FB332CD3F651}"/>
              </a:ext>
            </a:extLst>
          </p:cNvPr>
          <p:cNvSpPr/>
          <p:nvPr/>
        </p:nvSpPr>
        <p:spPr>
          <a:xfrm>
            <a:off x="544264" y="2777241"/>
            <a:ext cx="869133" cy="796705"/>
          </a:xfrm>
          <a:prstGeom prst="star5">
            <a:avLst/>
          </a:prstGeom>
          <a:solidFill>
            <a:srgbClr val="FFFF0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星形: 五角 21">
            <a:extLst>
              <a:ext uri="{FF2B5EF4-FFF2-40B4-BE49-F238E27FC236}">
                <a16:creationId xmlns:a16="http://schemas.microsoft.com/office/drawing/2014/main" id="{784A23D8-6669-10AD-055E-166162A4A4EB}"/>
              </a:ext>
            </a:extLst>
          </p:cNvPr>
          <p:cNvSpPr/>
          <p:nvPr/>
        </p:nvSpPr>
        <p:spPr>
          <a:xfrm>
            <a:off x="4765140" y="2837149"/>
            <a:ext cx="869133" cy="796705"/>
          </a:xfrm>
          <a:prstGeom prst="star5">
            <a:avLst/>
          </a:prstGeom>
          <a:solidFill>
            <a:srgbClr val="FFFF0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extLst>
      <p:ext uri="{BB962C8B-B14F-4D97-AF65-F5344CB8AC3E}">
        <p14:creationId xmlns:p14="http://schemas.microsoft.com/office/powerpoint/2010/main" val="3342380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DB67-5D1F-7385-890C-5B804725010D}"/>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0219500D-A2CB-44B3-7DB3-C028FDD26461}"/>
              </a:ext>
            </a:extLst>
          </p:cNvPr>
          <p:cNvGrpSpPr/>
          <p:nvPr/>
        </p:nvGrpSpPr>
        <p:grpSpPr>
          <a:xfrm>
            <a:off x="0" y="226794"/>
            <a:ext cx="9178024" cy="707886"/>
            <a:chOff x="0" y="91054"/>
            <a:chExt cx="12237364" cy="943848"/>
          </a:xfrm>
        </p:grpSpPr>
        <p:sp>
          <p:nvSpPr>
            <p:cNvPr id="7" name="文本框 6">
              <a:extLst>
                <a:ext uri="{FF2B5EF4-FFF2-40B4-BE49-F238E27FC236}">
                  <a16:creationId xmlns:a16="http://schemas.microsoft.com/office/drawing/2014/main" id="{02F7CCBF-5F82-EBFC-5E4F-C798F39B4CD2}"/>
                </a:ext>
              </a:extLst>
            </p:cNvPr>
            <p:cNvSpPr txBox="1"/>
            <p:nvPr/>
          </p:nvSpPr>
          <p:spPr>
            <a:xfrm>
              <a:off x="2374900" y="91054"/>
              <a:ext cx="9862464" cy="943848"/>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principle of DADA</a:t>
              </a:r>
              <a:endParaRPr lang="en-US" altLang="zh-CN" sz="18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8F1E7400-4279-78F3-AAA2-F1A401F22028}"/>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7D26479B-2F61-F603-B3B2-568A657FD494}"/>
              </a:ext>
            </a:extLst>
          </p:cNvPr>
          <p:cNvSpPr txBox="1"/>
          <p:nvPr/>
        </p:nvSpPr>
        <p:spPr>
          <a:xfrm>
            <a:off x="94963" y="653742"/>
            <a:ext cx="5864607" cy="430887"/>
          </a:xfrm>
          <a:prstGeom prst="rect">
            <a:avLst/>
          </a:prstGeom>
          <a:noFill/>
        </p:spPr>
        <p:txBody>
          <a:bodyPr wrap="square" rtlCol="0">
            <a:spAutoFit/>
          </a:bodyPr>
          <a:lstStyle/>
          <a:p>
            <a:r>
              <a:rPr lang="en-US" altLang="zh-CN" sz="2200" b="1" dirty="0"/>
              <a:t>1. Create an Error Model</a:t>
            </a:r>
            <a:endParaRPr lang="zh-CN" altLang="en-US" sz="2200" dirty="0"/>
          </a:p>
        </p:txBody>
      </p:sp>
      <p:sp>
        <p:nvSpPr>
          <p:cNvPr id="10" name="文本框 9">
            <a:extLst>
              <a:ext uri="{FF2B5EF4-FFF2-40B4-BE49-F238E27FC236}">
                <a16:creationId xmlns:a16="http://schemas.microsoft.com/office/drawing/2014/main" id="{0B62C4B9-90C0-25E1-F46E-A937E511DF3C}"/>
              </a:ext>
            </a:extLst>
          </p:cNvPr>
          <p:cNvSpPr txBox="1"/>
          <p:nvPr/>
        </p:nvSpPr>
        <p:spPr>
          <a:xfrm>
            <a:off x="3266137" y="934680"/>
            <a:ext cx="5921412" cy="4278094"/>
          </a:xfrm>
          <a:prstGeom prst="rect">
            <a:avLst/>
          </a:prstGeom>
          <a:noFill/>
        </p:spPr>
        <p:txBody>
          <a:bodyPr wrap="square">
            <a:spAutoFit/>
          </a:bodyPr>
          <a:lstStyle/>
          <a:p>
            <a:r>
              <a:rPr lang="en-US" altLang="zh-CN" sz="1700" b="1" dirty="0">
                <a:highlight>
                  <a:srgbClr val="FFFF00"/>
                </a:highlight>
                <a:latin typeface="Times New Roman" panose="02020603050405020304" pitchFamily="18" charset="0"/>
                <a:cs typeface="Times New Roman" panose="02020603050405020304" pitchFamily="18" charset="0"/>
              </a:rPr>
              <a:t>Collecting Evidence</a:t>
            </a:r>
            <a:br>
              <a:rPr lang="en-US" altLang="zh-CN" sz="1700" dirty="0">
                <a:latin typeface="Times New Roman" panose="02020603050405020304" pitchFamily="18" charset="0"/>
                <a:cs typeface="Times New Roman" panose="02020603050405020304" pitchFamily="18" charset="0"/>
              </a:rPr>
            </a:br>
            <a:r>
              <a:rPr lang="en-US" altLang="zh-CN" sz="1700" dirty="0">
                <a:latin typeface="Times New Roman" panose="02020603050405020304" pitchFamily="18" charset="0"/>
                <a:cs typeface="Times New Roman" panose="02020603050405020304" pitchFamily="18" charset="0"/>
              </a:rPr>
              <a:t>The algorithm first performs initial sequence grouping and then systematically counts all base differences (mismatches) between sequences within each group and their central sequence.</a:t>
            </a:r>
          </a:p>
          <a:p>
            <a:pPr lvl="1"/>
            <a:r>
              <a:rPr lang="en-US" altLang="zh-CN" sz="1700" b="1" dirty="0">
                <a:latin typeface="Times New Roman" panose="02020603050405020304" pitchFamily="18" charset="0"/>
                <a:cs typeface="Times New Roman" panose="02020603050405020304" pitchFamily="18" charset="0"/>
              </a:rPr>
              <a:t>What it records</a:t>
            </a:r>
            <a:r>
              <a:rPr lang="en-US" altLang="zh-CN" sz="1700" dirty="0">
                <a:latin typeface="Times New Roman" panose="02020603050405020304" pitchFamily="18" charset="0"/>
                <a:cs typeface="Times New Roman" panose="02020603050405020304" pitchFamily="18" charset="0"/>
              </a:rPr>
              <a:t>: The original base (e.g., A), the called base (e.g., C), and the quality score (Q score) at that position.</a:t>
            </a:r>
          </a:p>
          <a:p>
            <a:r>
              <a:rPr lang="en-US" altLang="zh-CN" sz="1700" b="1" dirty="0">
                <a:highlight>
                  <a:srgbClr val="FFFF00"/>
                </a:highlight>
                <a:latin typeface="Times New Roman" panose="02020603050405020304" pitchFamily="18" charset="0"/>
                <a:cs typeface="Times New Roman" panose="02020603050405020304" pitchFamily="18" charset="0"/>
              </a:rPr>
              <a:t>Fitting the Model</a:t>
            </a:r>
            <a:br>
              <a:rPr lang="en-US" altLang="zh-CN" sz="1700" dirty="0">
                <a:latin typeface="Times New Roman" panose="02020603050405020304" pitchFamily="18" charset="0"/>
                <a:cs typeface="Times New Roman" panose="02020603050405020304" pitchFamily="18" charset="0"/>
              </a:rPr>
            </a:br>
            <a:r>
              <a:rPr lang="en-US" altLang="zh-CN" sz="1700" dirty="0">
                <a:latin typeface="Times New Roman" panose="02020603050405020304" pitchFamily="18" charset="0"/>
                <a:cs typeface="Times New Roman" panose="02020603050405020304" pitchFamily="18" charset="0"/>
              </a:rPr>
              <a:t>Based on the statistics from the previous step, the algorithm independently fits a "error rate vs. quality score" relationship curve for </a:t>
            </a:r>
            <a:r>
              <a:rPr lang="en-US" altLang="zh-CN" sz="1700" b="1" dirty="0">
                <a:latin typeface="Times New Roman" panose="02020603050405020304" pitchFamily="18" charset="0"/>
                <a:cs typeface="Times New Roman" panose="02020603050405020304" pitchFamily="18" charset="0"/>
              </a:rPr>
              <a:t>each</a:t>
            </a:r>
            <a:r>
              <a:rPr lang="en-US" altLang="zh-CN" sz="1700" dirty="0">
                <a:latin typeface="Times New Roman" panose="02020603050405020304" pitchFamily="18" charset="0"/>
                <a:cs typeface="Times New Roman" panose="02020603050405020304" pitchFamily="18" charset="0"/>
              </a:rPr>
              <a:t> possible type of base substitution (16 types in total, 4x4).</a:t>
            </a:r>
          </a:p>
          <a:p>
            <a:r>
              <a:rPr lang="en-US" altLang="zh-CN" sz="1700" b="1" dirty="0">
                <a:highlight>
                  <a:srgbClr val="FFFF00"/>
                </a:highlight>
                <a:latin typeface="Times New Roman" panose="02020603050405020304" pitchFamily="18" charset="0"/>
                <a:cs typeface="Times New Roman" panose="02020603050405020304" pitchFamily="18" charset="0"/>
              </a:rPr>
              <a:t>Applying the Model</a:t>
            </a:r>
            <a:br>
              <a:rPr lang="en-US" altLang="zh-CN" sz="1700" dirty="0">
                <a:latin typeface="Times New Roman" panose="02020603050405020304" pitchFamily="18" charset="0"/>
                <a:cs typeface="Times New Roman" panose="02020603050405020304" pitchFamily="18" charset="0"/>
              </a:rPr>
            </a:br>
            <a:r>
              <a:rPr lang="en-US" altLang="zh-CN" sz="1700" dirty="0">
                <a:latin typeface="Times New Roman" panose="02020603050405020304" pitchFamily="18" charset="0"/>
                <a:cs typeface="Times New Roman" panose="02020603050405020304" pitchFamily="18" charset="0"/>
              </a:rPr>
              <a:t>When the probability of a specific error (e.g., A→C at Q=35) needs to be assessed, the algorithm simply queries the corresponding "A→C error curve" and reads the predicted value for Q=35.</a:t>
            </a:r>
          </a:p>
        </p:txBody>
      </p:sp>
      <p:pic>
        <p:nvPicPr>
          <p:cNvPr id="4" name="图片 3" descr="图表, 散点图&#10;&#10;AI 生成的内容可能不正确。">
            <a:extLst>
              <a:ext uri="{FF2B5EF4-FFF2-40B4-BE49-F238E27FC236}">
                <a16:creationId xmlns:a16="http://schemas.microsoft.com/office/drawing/2014/main" id="{2BF71028-D750-D878-FD78-A62D0C06A2D3}"/>
              </a:ext>
            </a:extLst>
          </p:cNvPr>
          <p:cNvPicPr>
            <a:picLocks noChangeAspect="1"/>
          </p:cNvPicPr>
          <p:nvPr/>
        </p:nvPicPr>
        <p:blipFill>
          <a:blip r:embed="rId4"/>
          <a:stretch>
            <a:fillRect/>
          </a:stretch>
        </p:blipFill>
        <p:spPr>
          <a:xfrm>
            <a:off x="0" y="2847208"/>
            <a:ext cx="3244094" cy="2199032"/>
          </a:xfrm>
          <a:prstGeom prst="rect">
            <a:avLst/>
          </a:prstGeom>
        </p:spPr>
      </p:pic>
      <p:pic>
        <p:nvPicPr>
          <p:cNvPr id="3" name="图片 2">
            <a:extLst>
              <a:ext uri="{FF2B5EF4-FFF2-40B4-BE49-F238E27FC236}">
                <a16:creationId xmlns:a16="http://schemas.microsoft.com/office/drawing/2014/main" id="{DBF64578-2074-D237-326D-7E35768F0C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
        <p:nvSpPr>
          <p:cNvPr id="5" name="矩形 4">
            <a:extLst>
              <a:ext uri="{FF2B5EF4-FFF2-40B4-BE49-F238E27FC236}">
                <a16:creationId xmlns:a16="http://schemas.microsoft.com/office/drawing/2014/main" id="{5D0A1BF0-A953-E31C-70DE-E8F41462E863}"/>
              </a:ext>
            </a:extLst>
          </p:cNvPr>
          <p:cNvSpPr/>
          <p:nvPr/>
        </p:nvSpPr>
        <p:spPr>
          <a:xfrm>
            <a:off x="350256" y="1119797"/>
            <a:ext cx="2472773" cy="1577462"/>
          </a:xfrm>
          <a:prstGeom prst="rect">
            <a:avLst/>
          </a:prstGeom>
          <a:noFill/>
          <a:ln w="28575">
            <a:solidFill>
              <a:srgbClr val="7030A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7C34E4E2-9EC7-D971-5F61-B8142F34A9DD}"/>
              </a:ext>
            </a:extLst>
          </p:cNvPr>
          <p:cNvSpPr/>
          <p:nvPr/>
        </p:nvSpPr>
        <p:spPr>
          <a:xfrm>
            <a:off x="802928" y="1352448"/>
            <a:ext cx="1118260" cy="534846"/>
          </a:xfrm>
          <a:prstGeom prst="rect">
            <a:avLst/>
          </a:prstGeom>
          <a:solidFill>
            <a:srgbClr val="D3B5E9"/>
          </a:solidFill>
          <a:ln w="28575">
            <a:solidFill>
              <a:srgbClr val="7030A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1</a:t>
            </a:r>
            <a:r>
              <a:rPr lang="zh-CN" altLang="en-US" b="1" dirty="0">
                <a:solidFill>
                  <a:schemeClr val="tx1"/>
                </a:solidFill>
              </a:rPr>
              <a:t>：</a:t>
            </a:r>
            <a:r>
              <a:rPr lang="en-US" altLang="zh-CN" b="1" dirty="0">
                <a:solidFill>
                  <a:schemeClr val="tx1"/>
                </a:solidFill>
              </a:rPr>
              <a:t>10000</a:t>
            </a:r>
            <a:endParaRPr lang="zh-CN" altLang="en-US" b="1" dirty="0">
              <a:solidFill>
                <a:schemeClr val="tx1"/>
              </a:solidFill>
            </a:endParaRPr>
          </a:p>
        </p:txBody>
      </p:sp>
      <p:sp>
        <p:nvSpPr>
          <p:cNvPr id="11" name="矩形 10">
            <a:extLst>
              <a:ext uri="{FF2B5EF4-FFF2-40B4-BE49-F238E27FC236}">
                <a16:creationId xmlns:a16="http://schemas.microsoft.com/office/drawing/2014/main" id="{2E4668B6-C4D0-9CDD-F50B-EDCEA678B4EF}"/>
              </a:ext>
            </a:extLst>
          </p:cNvPr>
          <p:cNvSpPr/>
          <p:nvPr/>
        </p:nvSpPr>
        <p:spPr>
          <a:xfrm>
            <a:off x="1263146" y="2068954"/>
            <a:ext cx="1118260" cy="534846"/>
          </a:xfrm>
          <a:prstGeom prst="rect">
            <a:avLst/>
          </a:prstGeom>
          <a:solidFill>
            <a:srgbClr val="D3B5E9"/>
          </a:solidFill>
          <a:ln w="28575">
            <a:solidFill>
              <a:srgbClr val="7030A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序列</a:t>
            </a:r>
            <a:r>
              <a:rPr lang="en-US" altLang="zh-CN" b="1" dirty="0">
                <a:solidFill>
                  <a:schemeClr val="tx1"/>
                </a:solidFill>
              </a:rPr>
              <a:t>2</a:t>
            </a:r>
            <a:r>
              <a:rPr lang="zh-CN" altLang="en-US" b="1" dirty="0">
                <a:solidFill>
                  <a:schemeClr val="tx1"/>
                </a:solidFill>
              </a:rPr>
              <a:t>：</a:t>
            </a:r>
            <a:r>
              <a:rPr lang="en-US" altLang="zh-CN" b="1" dirty="0">
                <a:solidFill>
                  <a:schemeClr val="tx1"/>
                </a:solidFill>
              </a:rPr>
              <a:t>500</a:t>
            </a:r>
            <a:endParaRPr lang="zh-CN" altLang="en-US" b="1" dirty="0">
              <a:solidFill>
                <a:schemeClr val="tx1"/>
              </a:solidFill>
            </a:endParaRPr>
          </a:p>
        </p:txBody>
      </p:sp>
      <p:sp>
        <p:nvSpPr>
          <p:cNvPr id="12" name="星形: 五角 11">
            <a:extLst>
              <a:ext uri="{FF2B5EF4-FFF2-40B4-BE49-F238E27FC236}">
                <a16:creationId xmlns:a16="http://schemas.microsoft.com/office/drawing/2014/main" id="{E2940071-DF69-B267-D94A-2BBF58469B5F}"/>
              </a:ext>
            </a:extLst>
          </p:cNvPr>
          <p:cNvSpPr/>
          <p:nvPr/>
        </p:nvSpPr>
        <p:spPr>
          <a:xfrm>
            <a:off x="317926" y="981159"/>
            <a:ext cx="756007" cy="735414"/>
          </a:xfrm>
          <a:prstGeom prst="star5">
            <a:avLst/>
          </a:prstGeom>
          <a:solidFill>
            <a:srgbClr val="FFFF00"/>
          </a:solidFill>
          <a:ln w="1905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68619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FEC3-68DE-3ED4-3FFD-0676B709FAE1}"/>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658B97C1-478F-7FB3-D608-7AEF125F8C82}"/>
              </a:ext>
            </a:extLst>
          </p:cNvPr>
          <p:cNvGrpSpPr/>
          <p:nvPr/>
        </p:nvGrpSpPr>
        <p:grpSpPr>
          <a:xfrm>
            <a:off x="0" y="226794"/>
            <a:ext cx="9178024" cy="707886"/>
            <a:chOff x="0" y="91054"/>
            <a:chExt cx="12237364" cy="943848"/>
          </a:xfrm>
        </p:grpSpPr>
        <p:sp>
          <p:nvSpPr>
            <p:cNvPr id="7" name="文本框 6">
              <a:extLst>
                <a:ext uri="{FF2B5EF4-FFF2-40B4-BE49-F238E27FC236}">
                  <a16:creationId xmlns:a16="http://schemas.microsoft.com/office/drawing/2014/main" id="{AA25FF52-A7F6-C280-C646-91B5282AEEEF}"/>
                </a:ext>
              </a:extLst>
            </p:cNvPr>
            <p:cNvSpPr txBox="1"/>
            <p:nvPr/>
          </p:nvSpPr>
          <p:spPr>
            <a:xfrm>
              <a:off x="2374900" y="91054"/>
              <a:ext cx="9862464" cy="943848"/>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principle of DADA</a:t>
              </a:r>
              <a:endParaRPr lang="en-US" altLang="zh-CN" sz="18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A9612529-351C-1F9C-ECA8-A1B3984D3D67}"/>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pic>
        <p:nvPicPr>
          <p:cNvPr id="6" name="图片 5" descr="文本, 信件&#10;&#10;AI 生成的内容可能不正确。">
            <a:extLst>
              <a:ext uri="{FF2B5EF4-FFF2-40B4-BE49-F238E27FC236}">
                <a16:creationId xmlns:a16="http://schemas.microsoft.com/office/drawing/2014/main" id="{A862012C-15D5-191E-7F54-8792645A5411}"/>
              </a:ext>
            </a:extLst>
          </p:cNvPr>
          <p:cNvPicPr>
            <a:picLocks noChangeAspect="1"/>
          </p:cNvPicPr>
          <p:nvPr/>
        </p:nvPicPr>
        <p:blipFill>
          <a:blip r:embed="rId4"/>
          <a:stretch>
            <a:fillRect/>
          </a:stretch>
        </p:blipFill>
        <p:spPr>
          <a:xfrm>
            <a:off x="1387306" y="1108624"/>
            <a:ext cx="4379751" cy="1463126"/>
          </a:xfrm>
          <a:prstGeom prst="rect">
            <a:avLst/>
          </a:prstGeom>
        </p:spPr>
      </p:pic>
      <p:sp>
        <p:nvSpPr>
          <p:cNvPr id="9" name="文本框 8">
            <a:extLst>
              <a:ext uri="{FF2B5EF4-FFF2-40B4-BE49-F238E27FC236}">
                <a16:creationId xmlns:a16="http://schemas.microsoft.com/office/drawing/2014/main" id="{C55E7C82-CF21-7683-44BF-E927C98CFC3E}"/>
              </a:ext>
            </a:extLst>
          </p:cNvPr>
          <p:cNvSpPr txBox="1"/>
          <p:nvPr/>
        </p:nvSpPr>
        <p:spPr>
          <a:xfrm>
            <a:off x="202897" y="843396"/>
            <a:ext cx="4486939" cy="430887"/>
          </a:xfrm>
          <a:prstGeom prst="rect">
            <a:avLst/>
          </a:prstGeom>
          <a:noFill/>
        </p:spPr>
        <p:txBody>
          <a:bodyPr wrap="square" rtlCol="0">
            <a:spAutoFit/>
          </a:bodyPr>
          <a:lstStyle/>
          <a:p>
            <a:r>
              <a:rPr lang="en-US" altLang="zh-CN" sz="2200" b="1" dirty="0"/>
              <a:t>2. Align Sequences</a:t>
            </a:r>
            <a:endParaRPr lang="zh-CN" altLang="en-US" sz="2200"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BCC0B12-7F7F-3891-285D-32D5EBDBCA75}"/>
                  </a:ext>
                </a:extLst>
              </p:cNvPr>
              <p:cNvSpPr txBox="1"/>
              <p:nvPr/>
            </p:nvSpPr>
            <p:spPr>
              <a:xfrm>
                <a:off x="202897" y="1950836"/>
                <a:ext cx="5564160" cy="2583656"/>
              </a:xfrm>
              <a:prstGeom prst="rect">
                <a:avLst/>
              </a:prstGeom>
              <a:noFill/>
            </p:spPr>
            <p:txBody>
              <a:bodyPr wrap="square" rtlCol="0">
                <a:spAutoFit/>
              </a:bodyPr>
              <a:lstStyle/>
              <a:p>
                <a:endParaRPr lang="zh-CN" altLang="en-US" sz="2000" b="1"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𝝀</m:t>
                        </m:r>
                      </m:e>
                      <m:sub>
                        <m:r>
                          <a:rPr lang="zh-CN" altLang="en-US" sz="2000" b="1" i="1">
                            <a:latin typeface="Cambria Math" panose="02040503050406030204" pitchFamily="18" charset="0"/>
                          </a:rPr>
                          <m:t>𝒋𝒊</m:t>
                        </m:r>
                      </m:sub>
                    </m:sSub>
                  </m:oMath>
                </a14:m>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error rate of sequencing true sequence j as read sequence </a:t>
                </a:r>
                <a:r>
                  <a:rPr lang="en-US" altLang="zh-CN" sz="2000" dirty="0" err="1">
                    <a:latin typeface="Times New Roman" panose="02020603050405020304" pitchFamily="18" charset="0"/>
                    <a:cs typeface="Times New Roman" panose="02020603050405020304" pitchFamily="18" charset="0"/>
                  </a:rPr>
                  <a:t>i</a:t>
                </a:r>
                <a:endParaRPr lang="zh-CN" altLang="en-US" sz="2000" dirty="0">
                  <a:latin typeface="Times New Roman" panose="02020603050405020304" pitchFamily="18" charset="0"/>
                  <a:cs typeface="Times New Roman" panose="02020603050405020304" pitchFamily="18" charset="0"/>
                </a:endParaRPr>
              </a:p>
              <a:p>
                <a14:m>
                  <m:oMath xmlns:m="http://schemas.openxmlformats.org/officeDocument/2006/math">
                    <m:r>
                      <a:rPr lang="zh-CN" altLang="en-US" sz="2000" b="1" i="1">
                        <a:latin typeface="Cambria Math" panose="02040503050406030204" pitchFamily="18" charset="0"/>
                      </a:rPr>
                      <m:t>𝑳</m:t>
                    </m:r>
                  </m:oMath>
                </a14:m>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Sequence alignment length</a:t>
                </a:r>
                <a:endParaRPr lang="zh-CN" altLang="en-US" sz="2000" dirty="0">
                  <a:latin typeface="Times New Roman" panose="02020603050405020304" pitchFamily="18" charset="0"/>
                  <a:cs typeface="Times New Roman" panose="02020603050405020304" pitchFamily="18" charset="0"/>
                </a:endParaRPr>
              </a:p>
              <a:p>
                <a14:m>
                  <m:oMath xmlns:m="http://schemas.openxmlformats.org/officeDocument/2006/math">
                    <m:r>
                      <a:rPr lang="zh-CN" altLang="en-US" sz="2000" b="1" i="1">
                        <a:latin typeface="Cambria Math" panose="02040503050406030204" pitchFamily="18" charset="0"/>
                      </a:rPr>
                      <m:t>𝒑</m:t>
                    </m:r>
                  </m:oMath>
                </a14:m>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error probability at a single position, depending on the base type and quality score q</a:t>
                </a:r>
                <a:endParaRPr lang="zh-CN" altLang="en-US" sz="2000"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Model Assumption: </a:t>
                </a:r>
                <a:r>
                  <a:rPr lang="en-US" altLang="zh-CN" sz="2000" dirty="0">
                    <a:latin typeface="Times New Roman" panose="02020603050405020304" pitchFamily="18" charset="0"/>
                    <a:cs typeface="Times New Roman" panose="02020603050405020304" pitchFamily="18" charset="0"/>
                  </a:rPr>
                  <a:t>Errors at each position are independent, and the total error rate is the product.</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0BCC0B12-7F7F-3891-285D-32D5EBDBCA75}"/>
                  </a:ext>
                </a:extLst>
              </p:cNvPr>
              <p:cNvSpPr txBox="1">
                <a:spLocks noRot="1" noChangeAspect="1" noMove="1" noResize="1" noEditPoints="1" noAdjustHandles="1" noChangeArrowheads="1" noChangeShapeType="1" noTextEdit="1"/>
              </p:cNvSpPr>
              <p:nvPr/>
            </p:nvSpPr>
            <p:spPr>
              <a:xfrm>
                <a:off x="202897" y="1950836"/>
                <a:ext cx="5564160" cy="2583656"/>
              </a:xfrm>
              <a:prstGeom prst="rect">
                <a:avLst/>
              </a:prstGeom>
              <a:blipFill>
                <a:blip r:embed="rId5"/>
                <a:stretch>
                  <a:fillRect l="-1095" r="-438" b="-3302"/>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CF6C9DF-FDCA-EB5D-4B46-A44A2FA8AC7D}"/>
              </a:ext>
            </a:extLst>
          </p:cNvPr>
          <p:cNvSpPr txBox="1"/>
          <p:nvPr/>
        </p:nvSpPr>
        <p:spPr>
          <a:xfrm>
            <a:off x="6206839" y="1712393"/>
            <a:ext cx="2937161"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Center(j)</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ATTAATCC</a:t>
            </a:r>
            <a:endParaRPr lang="zh-CN" altLang="en-US" sz="20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136AE5C5-9EE3-522D-0B36-55EBF34CE58A}"/>
              </a:ext>
            </a:extLst>
          </p:cNvPr>
          <p:cNvSpPr txBox="1"/>
          <p:nvPr/>
        </p:nvSpPr>
        <p:spPr>
          <a:xfrm>
            <a:off x="6319647" y="2451470"/>
            <a:ext cx="2621456"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Other(</a:t>
            </a:r>
            <a:r>
              <a:rPr lang="en-US" altLang="zh-CN" sz="2000" b="1" dirty="0" err="1">
                <a:latin typeface="Times New Roman" panose="02020603050405020304" pitchFamily="18" charset="0"/>
                <a:cs typeface="Times New Roman" panose="02020603050405020304" pitchFamily="18" charset="0"/>
              </a:rPr>
              <a:t>i</a:t>
            </a:r>
            <a:r>
              <a:rPr lang="en-US" altLang="zh-CN" sz="2000" b="1"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ATTGATCT</a:t>
            </a:r>
            <a:endParaRPr lang="zh-CN" altLang="en-US" sz="2000"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CFB252F2-4017-209B-4967-275DC957F961}"/>
              </a:ext>
            </a:extLst>
          </p:cNvPr>
          <p:cNvSpPr txBox="1"/>
          <p:nvPr/>
        </p:nvSpPr>
        <p:spPr>
          <a:xfrm>
            <a:off x="6449384" y="2960495"/>
            <a:ext cx="2255708" cy="507831"/>
          </a:xfrm>
          <a:prstGeom prst="rect">
            <a:avLst/>
          </a:prstGeom>
          <a:noFill/>
        </p:spPr>
        <p:txBody>
          <a:bodyPr wrap="square" rtlCol="0">
            <a:spAutoFit/>
          </a:bodyPr>
          <a:lstStyle/>
          <a:p>
            <a:r>
              <a:rPr lang="en-US" altLang="zh-CN" b="1" dirty="0"/>
              <a:t>The global alignment algorithm aligns </a:t>
            </a:r>
            <a:r>
              <a:rPr lang="en-US" altLang="zh-CN" b="1" dirty="0" err="1"/>
              <a:t>i</a:t>
            </a:r>
            <a:r>
              <a:rPr lang="en-US" altLang="zh-CN" b="1" dirty="0"/>
              <a:t> and j.</a:t>
            </a:r>
            <a:endParaRPr lang="zh-CN" altLang="en-US" sz="1200"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5DC25CF5-F137-2F54-52FE-EC9EAA38E639}"/>
              </a:ext>
            </a:extLst>
          </p:cNvPr>
          <p:cNvSpPr/>
          <p:nvPr/>
        </p:nvSpPr>
        <p:spPr>
          <a:xfrm>
            <a:off x="8012951" y="1712393"/>
            <a:ext cx="225286" cy="1140782"/>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3D4C1E7C-5D40-20BA-0135-C03FBDED5FC8}"/>
              </a:ext>
            </a:extLst>
          </p:cNvPr>
          <p:cNvSpPr txBox="1"/>
          <p:nvPr/>
        </p:nvSpPr>
        <p:spPr>
          <a:xfrm>
            <a:off x="7136324" y="4067084"/>
            <a:ext cx="1827598" cy="300082"/>
          </a:xfrm>
          <a:prstGeom prst="rect">
            <a:avLst/>
          </a:prstGeom>
          <a:noFill/>
        </p:spPr>
        <p:txBody>
          <a:bodyPr wrap="square">
            <a:spAutoFit/>
          </a:bodyPr>
          <a:lstStyle/>
          <a:p>
            <a:r>
              <a:rPr lang="en-US" altLang="zh-CN" b="1" i="0" dirty="0">
                <a:solidFill>
                  <a:srgbClr val="0F1115"/>
                </a:solidFill>
                <a:effectLst/>
                <a:latin typeface="quote-cjk-patch"/>
              </a:rPr>
              <a:t>p(A→C, 35)=0.004 </a:t>
            </a:r>
            <a:endParaRPr lang="zh-CN" altLang="en-US" dirty="0"/>
          </a:p>
        </p:txBody>
      </p:sp>
      <p:sp>
        <p:nvSpPr>
          <p:cNvPr id="3" name="矩形 2">
            <a:extLst>
              <a:ext uri="{FF2B5EF4-FFF2-40B4-BE49-F238E27FC236}">
                <a16:creationId xmlns:a16="http://schemas.microsoft.com/office/drawing/2014/main" id="{0BF37EE8-AE19-02BF-3415-47F9CC7534B5}"/>
              </a:ext>
            </a:extLst>
          </p:cNvPr>
          <p:cNvSpPr/>
          <p:nvPr/>
        </p:nvSpPr>
        <p:spPr>
          <a:xfrm>
            <a:off x="8646430" y="1710798"/>
            <a:ext cx="225286" cy="1140782"/>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1E32273-5858-0268-8CBF-C72E1B305D39}"/>
              </a:ext>
            </a:extLst>
          </p:cNvPr>
          <p:cNvSpPr txBox="1"/>
          <p:nvPr/>
        </p:nvSpPr>
        <p:spPr>
          <a:xfrm>
            <a:off x="7144385" y="3767705"/>
            <a:ext cx="1727331" cy="300082"/>
          </a:xfrm>
          <a:prstGeom prst="rect">
            <a:avLst/>
          </a:prstGeom>
          <a:noFill/>
        </p:spPr>
        <p:txBody>
          <a:bodyPr wrap="square">
            <a:spAutoFit/>
          </a:bodyPr>
          <a:lstStyle/>
          <a:p>
            <a:r>
              <a:rPr lang="en-US" altLang="zh-CN" b="1" i="0" dirty="0">
                <a:solidFill>
                  <a:srgbClr val="0F1115"/>
                </a:solidFill>
                <a:effectLst/>
                <a:latin typeface="quote-cjk-patch"/>
              </a:rPr>
              <a:t>p(A→G, 30)=0.01 </a:t>
            </a:r>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B19B1F4-51D7-71AB-7DE3-1F48150B6F36}"/>
                  </a:ext>
                </a:extLst>
              </p:cNvPr>
              <p:cNvSpPr txBox="1"/>
              <p:nvPr/>
            </p:nvSpPr>
            <p:spPr>
              <a:xfrm>
                <a:off x="7043597" y="4384451"/>
                <a:ext cx="4830024" cy="361830"/>
              </a:xfrm>
              <a:prstGeom prst="rect">
                <a:avLst/>
              </a:prstGeom>
              <a:noFill/>
            </p:spPr>
            <p:txBody>
              <a:bodyPr wrap="square">
                <a:spAutoFit/>
              </a:bodyPr>
              <a:lstStyle/>
              <a:p>
                <a:r>
                  <a:rPr lang="ar-AE" altLang="zh-CN" b="1" i="0" dirty="0">
                    <a:solidFill>
                      <a:srgbClr val="0F1115"/>
                    </a:solidFill>
                    <a:effectLst/>
                    <a:latin typeface="Times New Roman" panose="02020603050405020304" pitchFamily="18" charset="0"/>
                    <a:cs typeface="Times New Roman" panose="02020603050405020304" pitchFamily="18" charset="0"/>
                  </a:rPr>
                  <a:t> </a:t>
                </a:r>
                <a:r>
                  <a:rPr lang="en-US" altLang="zh-CN" sz="1600" b="1" dirty="0">
                    <a:solidFill>
                      <a:srgbClr val="0F1115"/>
                    </a:solidFill>
                    <a:latin typeface="quote-cjk-patch"/>
                  </a:rPr>
                  <a:t>P1</a:t>
                </a:r>
                <a14:m>
                  <m:oMath xmlns:m="http://schemas.openxmlformats.org/officeDocument/2006/math">
                    <m:r>
                      <a:rPr lang="ar-AE" altLang="zh-CN" sz="1600" b="1">
                        <a:solidFill>
                          <a:srgbClr val="0F1115"/>
                        </a:solidFill>
                        <a:latin typeface="Cambria Math" panose="02040503050406030204" pitchFamily="18" charset="0"/>
                      </a:rPr>
                      <m:t>×</m:t>
                    </m:r>
                    <m:r>
                      <a:rPr lang="en-US" altLang="zh-CN" sz="1600" b="1">
                        <a:solidFill>
                          <a:srgbClr val="0F1115"/>
                        </a:solidFill>
                        <a:latin typeface="Cambria Math" panose="02040503050406030204" pitchFamily="18" charset="0"/>
                      </a:rPr>
                      <m:t>𝑷</m:t>
                    </m:r>
                    <m:r>
                      <a:rPr lang="en-US" altLang="zh-CN" sz="1600" b="1">
                        <a:solidFill>
                          <a:srgbClr val="0F1115"/>
                        </a:solidFill>
                        <a:latin typeface="Cambria Math" panose="02040503050406030204" pitchFamily="18" charset="0"/>
                      </a:rPr>
                      <m:t>𝟐</m:t>
                    </m:r>
                    <m:r>
                      <a:rPr lang="en-US" altLang="zh-CN" sz="1600" b="1">
                        <a:solidFill>
                          <a:srgbClr val="0F1115"/>
                        </a:solidFill>
                        <a:latin typeface="Cambria Math" panose="02040503050406030204" pitchFamily="18" charset="0"/>
                      </a:rPr>
                      <m:t>=</m:t>
                    </m:r>
                    <m:sSub>
                      <m:sSubPr>
                        <m:ctrlPr>
                          <a:rPr lang="ar-AE" altLang="zh-CN" sz="1600" b="1" i="1">
                            <a:solidFill>
                              <a:srgbClr val="0F1115"/>
                            </a:solidFill>
                            <a:latin typeface="Cambria Math" panose="02040503050406030204" pitchFamily="18" charset="0"/>
                          </a:rPr>
                        </m:ctrlPr>
                      </m:sSubPr>
                      <m:e>
                        <m:r>
                          <a:rPr lang="zh-CN" altLang="ar-AE" sz="1600" b="1">
                            <a:solidFill>
                              <a:srgbClr val="0F1115"/>
                            </a:solidFill>
                            <a:latin typeface="Cambria Math" panose="02040503050406030204" pitchFamily="18" charset="0"/>
                          </a:rPr>
                          <m:t>𝝀</m:t>
                        </m:r>
                      </m:e>
                      <m:sub>
                        <m:r>
                          <a:rPr lang="zh-CN" altLang="ar-AE" sz="1600" b="1">
                            <a:solidFill>
                              <a:srgbClr val="0F1115"/>
                            </a:solidFill>
                            <a:latin typeface="Cambria Math" panose="02040503050406030204" pitchFamily="18" charset="0"/>
                          </a:rPr>
                          <m:t>𝒋𝒊</m:t>
                        </m:r>
                      </m:sub>
                    </m:sSub>
                  </m:oMath>
                </a14:m>
                <a:endParaRPr lang="zh-CN" altLang="en-US" b="1" dirty="0">
                  <a:solidFill>
                    <a:srgbClr val="0F1115"/>
                  </a:solidFill>
                  <a:latin typeface="quote-cjk-patch"/>
                </a:endParaRPr>
              </a:p>
            </p:txBody>
          </p:sp>
        </mc:Choice>
        <mc:Fallback xmlns="">
          <p:sp>
            <p:nvSpPr>
              <p:cNvPr id="10" name="文本框 9">
                <a:extLst>
                  <a:ext uri="{FF2B5EF4-FFF2-40B4-BE49-F238E27FC236}">
                    <a16:creationId xmlns:a16="http://schemas.microsoft.com/office/drawing/2014/main" id="{6B19B1F4-51D7-71AB-7DE3-1F48150B6F36}"/>
                  </a:ext>
                </a:extLst>
              </p:cNvPr>
              <p:cNvSpPr txBox="1">
                <a:spLocks noRot="1" noChangeAspect="1" noMove="1" noResize="1" noEditPoints="1" noAdjustHandles="1" noChangeArrowheads="1" noChangeShapeType="1" noTextEdit="1"/>
              </p:cNvSpPr>
              <p:nvPr/>
            </p:nvSpPr>
            <p:spPr>
              <a:xfrm>
                <a:off x="7043597" y="4384451"/>
                <a:ext cx="4830024" cy="361830"/>
              </a:xfrm>
              <a:prstGeom prst="rect">
                <a:avLst/>
              </a:prstGeom>
              <a:blipFill>
                <a:blip r:embed="rId6"/>
                <a:stretch>
                  <a:fillRect l="-378" t="-3333" b="-1500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87BB38C-1770-C624-00C5-65DFF25D357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8659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C26D-8F4B-79D6-B473-833DC02CDDBF}"/>
            </a:ext>
          </a:extLst>
        </p:cNvPr>
        <p:cNvGrpSpPr/>
        <p:nvPr/>
      </p:nvGrpSpPr>
      <p:grpSpPr>
        <a:xfrm>
          <a:off x="0" y="0"/>
          <a:ext cx="0" cy="0"/>
          <a:chOff x="0" y="0"/>
          <a:chExt cx="0" cy="0"/>
        </a:xfrm>
      </p:grpSpPr>
      <p:pic>
        <p:nvPicPr>
          <p:cNvPr id="3" name="图片 2" descr="图示&#10;&#10;AI 生成的内容可能不正确。">
            <a:extLst>
              <a:ext uri="{FF2B5EF4-FFF2-40B4-BE49-F238E27FC236}">
                <a16:creationId xmlns:a16="http://schemas.microsoft.com/office/drawing/2014/main" id="{EC81DB8A-0B65-E0BE-D232-A60F8958F5B9}"/>
              </a:ext>
            </a:extLst>
          </p:cNvPr>
          <p:cNvPicPr>
            <a:picLocks noChangeAspect="1"/>
          </p:cNvPicPr>
          <p:nvPr/>
        </p:nvPicPr>
        <p:blipFill>
          <a:blip r:embed="rId4"/>
          <a:stretch>
            <a:fillRect/>
          </a:stretch>
        </p:blipFill>
        <p:spPr>
          <a:xfrm>
            <a:off x="202897" y="1488703"/>
            <a:ext cx="4641952" cy="1182111"/>
          </a:xfrm>
          <a:prstGeom prst="rect">
            <a:avLst/>
          </a:prstGeom>
        </p:spPr>
      </p:pic>
      <p:grpSp>
        <p:nvGrpSpPr>
          <p:cNvPr id="2" name="组合 1">
            <a:extLst>
              <a:ext uri="{FF2B5EF4-FFF2-40B4-BE49-F238E27FC236}">
                <a16:creationId xmlns:a16="http://schemas.microsoft.com/office/drawing/2014/main" id="{7BC6F27B-22B1-CC0D-4137-97BBB4DDD7F6}"/>
              </a:ext>
            </a:extLst>
          </p:cNvPr>
          <p:cNvGrpSpPr/>
          <p:nvPr/>
        </p:nvGrpSpPr>
        <p:grpSpPr>
          <a:xfrm>
            <a:off x="0" y="194384"/>
            <a:ext cx="9178024" cy="707886"/>
            <a:chOff x="0" y="91054"/>
            <a:chExt cx="12237364" cy="943848"/>
          </a:xfrm>
        </p:grpSpPr>
        <p:sp>
          <p:nvSpPr>
            <p:cNvPr id="7" name="文本框 6">
              <a:extLst>
                <a:ext uri="{FF2B5EF4-FFF2-40B4-BE49-F238E27FC236}">
                  <a16:creationId xmlns:a16="http://schemas.microsoft.com/office/drawing/2014/main" id="{F8C763B3-CFC7-FD3E-563E-A9A4470CFD3D}"/>
                </a:ext>
              </a:extLst>
            </p:cNvPr>
            <p:cNvSpPr txBox="1"/>
            <p:nvPr/>
          </p:nvSpPr>
          <p:spPr>
            <a:xfrm>
              <a:off x="2374900" y="91054"/>
              <a:ext cx="9862464" cy="943848"/>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principle of DADA</a:t>
              </a:r>
              <a:endParaRPr lang="en-US" altLang="zh-CN" sz="18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BAD7B2A7-D7D8-2DA0-2134-874B4452E61C}"/>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19F4E58C-3833-A0BA-8B7B-BB53916241D4}"/>
              </a:ext>
            </a:extLst>
          </p:cNvPr>
          <p:cNvSpPr txBox="1"/>
          <p:nvPr/>
        </p:nvSpPr>
        <p:spPr>
          <a:xfrm>
            <a:off x="202897" y="984984"/>
            <a:ext cx="5398355" cy="430887"/>
          </a:xfrm>
          <a:prstGeom prst="rect">
            <a:avLst/>
          </a:prstGeom>
          <a:noFill/>
        </p:spPr>
        <p:txBody>
          <a:bodyPr wrap="square" rtlCol="0">
            <a:spAutoFit/>
          </a:bodyPr>
          <a:lstStyle/>
          <a:p>
            <a:r>
              <a:rPr lang="en-US" altLang="zh-CN" sz="2200" b="1" dirty="0"/>
              <a:t>3. Calculate the Abundance p-value</a:t>
            </a:r>
            <a:endParaRPr lang="zh-CN" altLang="en-US" sz="2200"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4401EEA-9EC3-2B54-02A0-C8B1FAF8E6D0}"/>
                  </a:ext>
                </a:extLst>
              </p:cNvPr>
              <p:cNvSpPr txBox="1"/>
              <p:nvPr/>
            </p:nvSpPr>
            <p:spPr>
              <a:xfrm>
                <a:off x="336836" y="2975118"/>
                <a:ext cx="5564160" cy="1731500"/>
              </a:xfrm>
              <a:prstGeom prst="rect">
                <a:avLst/>
              </a:prstGeom>
              <a:noFill/>
            </p:spPr>
            <p:txBody>
              <a:bodyPr wrap="square" rtlCol="0">
                <a:spAutoFit/>
              </a:bodyPr>
              <a:lstStyle/>
              <a:p>
                <a14:m>
                  <m:oMath xmlns:m="http://schemas.openxmlformats.org/officeDocument/2006/math">
                    <m:sSub>
                      <m:sSubPr>
                        <m:ctrlPr>
                          <a:rPr lang="zh-CN" altLang="en-US"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zh-CN" altLang="en-US" sz="2000" b="1" i="1">
                            <a:latin typeface="Cambria Math" panose="02040503050406030204" pitchFamily="18" charset="0"/>
                          </a:rPr>
                          <m:t>𝒋</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Total number of reads in partition j</a:t>
                </a:r>
                <a:br>
                  <a:rPr lang="en-US" altLang="zh-CN"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𝝀</m:t>
                        </m:r>
                      </m:e>
                      <m:sub>
                        <m:r>
                          <a:rPr lang="zh-CN" altLang="en-US" sz="2000" b="1" i="1">
                            <a:latin typeface="Cambria Math" panose="02040503050406030204" pitchFamily="18" charset="0"/>
                          </a:rPr>
                          <m:t>𝒋𝒊</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Error rate of generating </a:t>
                </a:r>
                <a:r>
                  <a:rPr lang="en-US" altLang="zh-CN" sz="2000"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 from j</a:t>
                </a:r>
                <a:br>
                  <a:rPr lang="en-US" altLang="zh-CN"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zh-CN" altLang="en-US" sz="2000" b="1" i="1" smtClean="0">
                            <a:latin typeface="Cambria Math" panose="02040503050406030204" pitchFamily="18" charset="0"/>
                          </a:rPr>
                        </m:ctrlPr>
                      </m:sSubPr>
                      <m:e>
                        <m:r>
                          <a:rPr lang="zh-CN" altLang="en-US" sz="2000" b="1" i="1" smtClean="0">
                            <a:latin typeface="Cambria Math" panose="02040503050406030204" pitchFamily="18" charset="0"/>
                          </a:rPr>
                          <m:t>𝜶</m:t>
                        </m:r>
                      </m:e>
                      <m:sub>
                        <m:r>
                          <m:rPr>
                            <m:nor/>
                          </m:rPr>
                          <a:rPr lang="zh-CN" altLang="en-US" sz="2000" b="1" i="0">
                            <a:latin typeface="Times New Roman" panose="02020603050405020304" pitchFamily="18" charset="0"/>
                            <a:cs typeface="Times New Roman" panose="02020603050405020304" pitchFamily="18" charset="0"/>
                          </a:rPr>
                          <m:t>i</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Number of observed sequences </a:t>
                </a:r>
                <a:r>
                  <a:rPr lang="en-US" altLang="zh-CN" sz="2000" dirty="0" err="1">
                    <a:latin typeface="Times New Roman" panose="02020603050405020304" pitchFamily="18" charset="0"/>
                    <a:cs typeface="Times New Roman" panose="02020603050405020304" pitchFamily="18" charset="0"/>
                  </a:rPr>
                  <a:t>i</a:t>
                </a:r>
                <a:br>
                  <a:rPr lang="en-US" altLang="zh-CN"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zh-CN" altLang="en-US" sz="2000" b="1" i="1">
                            <a:latin typeface="Cambria Math" panose="02040503050406030204" pitchFamily="18" charset="0"/>
                          </a:rPr>
                        </m:ctrlPr>
                      </m:sSubPr>
                      <m:e>
                        <m:r>
                          <m:rPr>
                            <m:nor/>
                          </m:rPr>
                          <a:rPr lang="en-US" altLang="zh-CN" sz="2000" b="1">
                            <a:latin typeface="Times New Roman" panose="02020603050405020304" pitchFamily="18" charset="0"/>
                            <a:ea typeface="Cambria Math" panose="02040503050406030204" pitchFamily="18" charset="0"/>
                            <a:cs typeface="Times New Roman" panose="02020603050405020304" pitchFamily="18" charset="0"/>
                          </a:rPr>
                          <m:t>𝛒</m:t>
                        </m:r>
                      </m:e>
                      <m:sub>
                        <m:r>
                          <a:rPr lang="en-US" altLang="zh-CN" sz="2000" b="1" i="1" smtClean="0">
                            <a:latin typeface="Cambria Math" panose="02040503050406030204" pitchFamily="18" charset="0"/>
                          </a:rPr>
                          <m:t>𝒑𝒐𝒊𝒔</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(μ, a): Poisson probability mass function, where μ is the expected value (μ, a)</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24401EEA-9EC3-2B54-02A0-C8B1FAF8E6D0}"/>
                  </a:ext>
                </a:extLst>
              </p:cNvPr>
              <p:cNvSpPr txBox="1">
                <a:spLocks noRot="1" noChangeAspect="1" noMove="1" noResize="1" noEditPoints="1" noAdjustHandles="1" noChangeArrowheads="1" noChangeShapeType="1" noTextEdit="1"/>
              </p:cNvSpPr>
              <p:nvPr/>
            </p:nvSpPr>
            <p:spPr>
              <a:xfrm>
                <a:off x="336836" y="2975118"/>
                <a:ext cx="5564160" cy="1731500"/>
              </a:xfrm>
              <a:prstGeom prst="rect">
                <a:avLst/>
              </a:prstGeom>
              <a:blipFill>
                <a:blip r:embed="rId5"/>
                <a:stretch>
                  <a:fillRect l="-1095" t="-1761" b="-5634"/>
                </a:stretch>
              </a:blipFill>
            </p:spPr>
            <p:txBody>
              <a:bodyPr/>
              <a:lstStyle/>
              <a:p>
                <a:r>
                  <a:rPr lang="zh-CN" altLang="en-US">
                    <a:noFill/>
                  </a:rPr>
                  <a:t> </a:t>
                </a:r>
              </a:p>
            </p:txBody>
          </p:sp>
        </mc:Fallback>
      </mc:AlternateContent>
      <p:pic>
        <p:nvPicPr>
          <p:cNvPr id="6" name="图片 5" descr="文本&#10;&#10;AI 生成的内容可能不正确。">
            <a:extLst>
              <a:ext uri="{FF2B5EF4-FFF2-40B4-BE49-F238E27FC236}">
                <a16:creationId xmlns:a16="http://schemas.microsoft.com/office/drawing/2014/main" id="{43FECC5F-97D7-73FD-DE18-C0FDBFA93B96}"/>
              </a:ext>
            </a:extLst>
          </p:cNvPr>
          <p:cNvPicPr>
            <a:picLocks noChangeAspect="1"/>
          </p:cNvPicPr>
          <p:nvPr/>
        </p:nvPicPr>
        <p:blipFill>
          <a:blip r:embed="rId6"/>
          <a:stretch>
            <a:fillRect/>
          </a:stretch>
        </p:blipFill>
        <p:spPr>
          <a:xfrm>
            <a:off x="5874999" y="1995037"/>
            <a:ext cx="2905088" cy="667111"/>
          </a:xfrm>
          <a:prstGeom prst="rect">
            <a:avLst/>
          </a:prstGeom>
        </p:spPr>
      </p:pic>
      <p:pic>
        <p:nvPicPr>
          <p:cNvPr id="17" name="图片 16" descr="文本&#10;&#10;AI 生成的内容可能不正确。">
            <a:extLst>
              <a:ext uri="{FF2B5EF4-FFF2-40B4-BE49-F238E27FC236}">
                <a16:creationId xmlns:a16="http://schemas.microsoft.com/office/drawing/2014/main" id="{53BF70DE-5102-458D-8284-3609E3BFEB78}"/>
              </a:ext>
            </a:extLst>
          </p:cNvPr>
          <p:cNvPicPr>
            <a:picLocks noChangeAspect="1"/>
          </p:cNvPicPr>
          <p:nvPr/>
        </p:nvPicPr>
        <p:blipFill>
          <a:blip r:embed="rId7"/>
          <a:stretch>
            <a:fillRect/>
          </a:stretch>
        </p:blipFill>
        <p:spPr>
          <a:xfrm>
            <a:off x="5994973" y="749090"/>
            <a:ext cx="2495255" cy="828791"/>
          </a:xfrm>
          <a:prstGeom prst="rect">
            <a:avLst/>
          </a:prstGeom>
        </p:spPr>
      </p:pic>
      <p:sp>
        <p:nvSpPr>
          <p:cNvPr id="18" name="文本框 17">
            <a:extLst>
              <a:ext uri="{FF2B5EF4-FFF2-40B4-BE49-F238E27FC236}">
                <a16:creationId xmlns:a16="http://schemas.microsoft.com/office/drawing/2014/main" id="{3272817E-45FA-6A3E-C933-D63D5C2AA185}"/>
              </a:ext>
            </a:extLst>
          </p:cNvPr>
          <p:cNvSpPr txBox="1"/>
          <p:nvPr/>
        </p:nvSpPr>
        <p:spPr>
          <a:xfrm>
            <a:off x="5300582" y="642396"/>
            <a:ext cx="3933888"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(1)Calculate the expected probability</a:t>
            </a:r>
            <a:endParaRPr lang="zh-CN" altLang="en-US" sz="1600" b="1"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64300677-5392-E182-D0AC-57F0BFB0C7D2}"/>
              </a:ext>
            </a:extLst>
          </p:cNvPr>
          <p:cNvSpPr txBox="1"/>
          <p:nvPr/>
        </p:nvSpPr>
        <p:spPr>
          <a:xfrm>
            <a:off x="5339220" y="1480947"/>
            <a:ext cx="4265167"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(2)the right tail cumulative probability</a:t>
            </a:r>
            <a:endParaRPr lang="zh-CN" altLang="en-US" sz="16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1BAC3280-382D-C990-EFAB-81AF93EABB90}"/>
                  </a:ext>
                </a:extLst>
              </p:cNvPr>
              <p:cNvSpPr txBox="1"/>
              <p:nvPr/>
            </p:nvSpPr>
            <p:spPr>
              <a:xfrm>
                <a:off x="5382370" y="2745183"/>
                <a:ext cx="4041061" cy="886525"/>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(3)Conditional Probability Adjustment</a:t>
                </a:r>
              </a:p>
              <a:p>
                <a14:m>
                  <m:oMath xmlns:m="http://schemas.openxmlformats.org/officeDocument/2006/math">
                    <m:r>
                      <a:rPr lang="en-US" altLang="zh-CN" sz="1600" b="1">
                        <a:latin typeface="Cambria Math" panose="02040503050406030204" pitchFamily="18" charset="0"/>
                      </a:rPr>
                      <m:t>1</m:t>
                    </m:r>
                    <m:r>
                      <a:rPr lang="zh-CN" altLang="en-US" sz="1600" b="1">
                        <a:latin typeface="Cambria Math" panose="02040503050406030204" pitchFamily="18" charset="0"/>
                      </a:rPr>
                      <m:t>−</m:t>
                    </m:r>
                    <m:sSub>
                      <m:sSubPr>
                        <m:ctrlPr>
                          <a:rPr lang="ar-AE" altLang="zh-CN" sz="1600" b="1" i="1">
                            <a:latin typeface="Cambria Math" panose="02040503050406030204" pitchFamily="18" charset="0"/>
                          </a:rPr>
                        </m:ctrlPr>
                      </m:sSubPr>
                      <m:e>
                        <m:r>
                          <a:rPr lang="zh-CN" altLang="ar-AE" sz="1600" b="1">
                            <a:latin typeface="Cambria Math" panose="02040503050406030204" pitchFamily="18" charset="0"/>
                          </a:rPr>
                          <m:t>𝜌</m:t>
                        </m:r>
                      </m:e>
                      <m:sub>
                        <m:r>
                          <m:rPr>
                            <m:nor/>
                          </m:rPr>
                          <a:rPr lang="en-US" altLang="zh-CN" sz="1600" b="1">
                            <a:latin typeface="Times New Roman" panose="02020603050405020304" pitchFamily="18" charset="0"/>
                            <a:cs typeface="Times New Roman" panose="02020603050405020304" pitchFamily="18" charset="0"/>
                          </a:rPr>
                          <m:t>pois</m:t>
                        </m:r>
                      </m:sub>
                    </m:sSub>
                    <m:d>
                      <m:dPr>
                        <m:sepChr m:val=","/>
                        <m:ctrlPr>
                          <a:rPr lang="ar-AE" altLang="zh-CN" sz="1600" b="1" i="1">
                            <a:latin typeface="Cambria Math" panose="02040503050406030204" pitchFamily="18" charset="0"/>
                          </a:rPr>
                        </m:ctrlPr>
                      </m:dPr>
                      <m:e>
                        <m:r>
                          <a:rPr lang="zh-CN" altLang="ar-AE" sz="1600" b="1">
                            <a:latin typeface="Cambria Math" panose="02040503050406030204" pitchFamily="18" charset="0"/>
                          </a:rPr>
                          <m:t>𝐸</m:t>
                        </m:r>
                      </m:e>
                      <m:e>
                        <m:r>
                          <a:rPr lang="ar-AE" altLang="zh-CN" sz="1600" b="1">
                            <a:latin typeface="Cambria Math" panose="02040503050406030204" pitchFamily="18" charset="0"/>
                          </a:rPr>
                          <m:t>0</m:t>
                        </m:r>
                      </m:e>
                    </m:d>
                    <m:r>
                      <m:rPr>
                        <m:sty m:val="p"/>
                      </m:rPr>
                      <a:rPr lang="en-US" altLang="zh-CN" sz="1600" b="1">
                        <a:latin typeface="Cambria Math" panose="02040503050406030204" pitchFamily="18" charset="0"/>
                      </a:rPr>
                      <m:t>is</m:t>
                    </m:r>
                  </m:oMath>
                </a14:m>
                <a:r>
                  <a:rPr lang="en-US" altLang="zh-CN" sz="1600" b="1" dirty="0">
                    <a:latin typeface="Times New Roman" panose="02020603050405020304" pitchFamily="18" charset="0"/>
                    <a:cs typeface="Times New Roman" panose="02020603050405020304" pitchFamily="18" charset="0"/>
                  </a:rPr>
                  <a:t> the probability of </a:t>
                </a:r>
              </a:p>
              <a:p>
                <a:r>
                  <a:rPr lang="en-US" altLang="zh-CN" sz="1600" b="1" dirty="0">
                    <a:latin typeface="Times New Roman" panose="02020603050405020304" pitchFamily="18" charset="0"/>
                    <a:cs typeface="Times New Roman" panose="02020603050405020304" pitchFamily="18" charset="0"/>
                  </a:rPr>
                  <a:t>occurring at least once</a:t>
                </a:r>
                <a:endParaRPr lang="zh-CN" altLang="en-US" sz="1600" b="1" dirty="0">
                  <a:latin typeface="Times New Roman" panose="02020603050405020304" pitchFamily="18" charset="0"/>
                  <a:cs typeface="Times New Roman" panose="02020603050405020304" pitchFamily="18" charset="0"/>
                </a:endParaRPr>
              </a:p>
            </p:txBody>
          </p:sp>
        </mc:Choice>
        <mc:Fallback>
          <p:sp>
            <p:nvSpPr>
              <p:cNvPr id="20" name="文本框 19">
                <a:extLst>
                  <a:ext uri="{FF2B5EF4-FFF2-40B4-BE49-F238E27FC236}">
                    <a16:creationId xmlns:a16="http://schemas.microsoft.com/office/drawing/2014/main" id="{1BAC3280-382D-C990-EFAB-81AF93EABB90}"/>
                  </a:ext>
                </a:extLst>
              </p:cNvPr>
              <p:cNvSpPr txBox="1">
                <a:spLocks noRot="1" noChangeAspect="1" noMove="1" noResize="1" noEditPoints="1" noAdjustHandles="1" noChangeArrowheads="1" noChangeShapeType="1" noTextEdit="1"/>
              </p:cNvSpPr>
              <p:nvPr/>
            </p:nvSpPr>
            <p:spPr>
              <a:xfrm>
                <a:off x="5382370" y="2745183"/>
                <a:ext cx="4041061" cy="886525"/>
              </a:xfrm>
              <a:prstGeom prst="rect">
                <a:avLst/>
              </a:prstGeom>
              <a:blipFill>
                <a:blip r:embed="rId8"/>
                <a:stretch>
                  <a:fillRect l="-905" t="-2055" b="-7534"/>
                </a:stretch>
              </a:blipFill>
            </p:spPr>
            <p:txBody>
              <a:bodyPr/>
              <a:lstStyle/>
              <a:p>
                <a:r>
                  <a:rPr lang="zh-CN" altLang="en-US">
                    <a:noFill/>
                  </a:rPr>
                  <a:t> </a:t>
                </a:r>
              </a:p>
            </p:txBody>
          </p:sp>
        </mc:Fallback>
      </mc:AlternateContent>
      <p:pic>
        <p:nvPicPr>
          <p:cNvPr id="27" name="图片 26" descr="手机屏幕截图&#10;&#10;AI 生成的内容可能不正确。">
            <a:extLst>
              <a:ext uri="{FF2B5EF4-FFF2-40B4-BE49-F238E27FC236}">
                <a16:creationId xmlns:a16="http://schemas.microsoft.com/office/drawing/2014/main" id="{F89CF65C-4E95-5EF8-EB8C-645A630AEF03}"/>
              </a:ext>
            </a:extLst>
          </p:cNvPr>
          <p:cNvPicPr>
            <a:picLocks noChangeAspect="1"/>
          </p:cNvPicPr>
          <p:nvPr/>
        </p:nvPicPr>
        <p:blipFill>
          <a:blip r:embed="rId9"/>
          <a:stretch>
            <a:fillRect/>
          </a:stretch>
        </p:blipFill>
        <p:spPr>
          <a:xfrm>
            <a:off x="5851309" y="3829450"/>
            <a:ext cx="2641676" cy="877168"/>
          </a:xfrm>
          <a:prstGeom prst="rect">
            <a:avLst/>
          </a:prstGeom>
        </p:spPr>
      </p:pic>
      <p:pic>
        <p:nvPicPr>
          <p:cNvPr id="4" name="图片 3">
            <a:extLst>
              <a:ext uri="{FF2B5EF4-FFF2-40B4-BE49-F238E27FC236}">
                <a16:creationId xmlns:a16="http://schemas.microsoft.com/office/drawing/2014/main" id="{35CCB12F-EDD5-F810-6DFE-84F4E8ECE1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874414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9FBF3-449A-AE08-889E-7A6DDFA8D72B}"/>
            </a:ext>
          </a:extLst>
        </p:cNvPr>
        <p:cNvGrpSpPr/>
        <p:nvPr/>
      </p:nvGrpSpPr>
      <p:grpSpPr>
        <a:xfrm>
          <a:off x="0" y="0"/>
          <a:ext cx="0" cy="0"/>
          <a:chOff x="0" y="0"/>
          <a:chExt cx="0" cy="0"/>
        </a:xfrm>
      </p:grpSpPr>
      <p:pic>
        <p:nvPicPr>
          <p:cNvPr id="3" name="图片 2" descr="图示&#10;&#10;AI 生成的内容可能不正确。">
            <a:extLst>
              <a:ext uri="{FF2B5EF4-FFF2-40B4-BE49-F238E27FC236}">
                <a16:creationId xmlns:a16="http://schemas.microsoft.com/office/drawing/2014/main" id="{A4B652C2-7D09-6B5C-69E1-BEBCFB7ADAE8}"/>
              </a:ext>
            </a:extLst>
          </p:cNvPr>
          <p:cNvPicPr>
            <a:picLocks noChangeAspect="1"/>
          </p:cNvPicPr>
          <p:nvPr/>
        </p:nvPicPr>
        <p:blipFill>
          <a:blip r:embed="rId4"/>
          <a:stretch>
            <a:fillRect/>
          </a:stretch>
        </p:blipFill>
        <p:spPr>
          <a:xfrm>
            <a:off x="209543" y="1437720"/>
            <a:ext cx="4845539" cy="1233956"/>
          </a:xfrm>
          <a:prstGeom prst="rect">
            <a:avLst/>
          </a:prstGeom>
        </p:spPr>
      </p:pic>
      <p:grpSp>
        <p:nvGrpSpPr>
          <p:cNvPr id="2" name="组合 1">
            <a:extLst>
              <a:ext uri="{FF2B5EF4-FFF2-40B4-BE49-F238E27FC236}">
                <a16:creationId xmlns:a16="http://schemas.microsoft.com/office/drawing/2014/main" id="{FFBA1013-A3D4-6681-B3A9-E176B71DC72F}"/>
              </a:ext>
            </a:extLst>
          </p:cNvPr>
          <p:cNvGrpSpPr/>
          <p:nvPr/>
        </p:nvGrpSpPr>
        <p:grpSpPr>
          <a:xfrm>
            <a:off x="0" y="226794"/>
            <a:ext cx="9178024" cy="707886"/>
            <a:chOff x="0" y="91054"/>
            <a:chExt cx="12237364" cy="943848"/>
          </a:xfrm>
        </p:grpSpPr>
        <p:sp>
          <p:nvSpPr>
            <p:cNvPr id="7" name="文本框 6">
              <a:extLst>
                <a:ext uri="{FF2B5EF4-FFF2-40B4-BE49-F238E27FC236}">
                  <a16:creationId xmlns:a16="http://schemas.microsoft.com/office/drawing/2014/main" id="{D86D0FA7-801E-12D7-BE22-9F20D94206E9}"/>
                </a:ext>
              </a:extLst>
            </p:cNvPr>
            <p:cNvSpPr txBox="1"/>
            <p:nvPr/>
          </p:nvSpPr>
          <p:spPr>
            <a:xfrm>
              <a:off x="2374900" y="91054"/>
              <a:ext cx="9862464" cy="943848"/>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principle of DADA</a:t>
              </a:r>
              <a:endParaRPr lang="en-US" altLang="zh-CN" sz="18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F2EEA228-DD6D-0388-8E91-01B460ED5868}"/>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C31D829D-0132-A92B-CBBF-AC8FFCBF09C5}"/>
              </a:ext>
            </a:extLst>
          </p:cNvPr>
          <p:cNvSpPr txBox="1"/>
          <p:nvPr/>
        </p:nvSpPr>
        <p:spPr>
          <a:xfrm>
            <a:off x="202897" y="984984"/>
            <a:ext cx="4486939" cy="430887"/>
          </a:xfrm>
          <a:prstGeom prst="rect">
            <a:avLst/>
          </a:prstGeom>
          <a:noFill/>
        </p:spPr>
        <p:txBody>
          <a:bodyPr wrap="square" rtlCol="0">
            <a:spAutoFit/>
          </a:bodyPr>
          <a:lstStyle/>
          <a:p>
            <a:r>
              <a:rPr lang="en-US" altLang="zh-CN" sz="2200" b="1" dirty="0"/>
              <a:t>3. The abundance p-value </a:t>
            </a:r>
            <a:endParaRPr lang="zh-CN" altLang="en-US" sz="2200"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A86C086-1937-A22E-B390-7FD0FBDF1FC8}"/>
                  </a:ext>
                </a:extLst>
              </p:cNvPr>
              <p:cNvSpPr txBox="1"/>
              <p:nvPr/>
            </p:nvSpPr>
            <p:spPr>
              <a:xfrm>
                <a:off x="119815" y="3006382"/>
                <a:ext cx="5564160" cy="1731500"/>
              </a:xfrm>
              <a:prstGeom prst="rect">
                <a:avLst/>
              </a:prstGeom>
              <a:noFill/>
            </p:spPr>
            <p:txBody>
              <a:bodyPr wrap="square" rtlCol="0">
                <a:spAutoFit/>
              </a:bodyPr>
              <a:lstStyle/>
              <a:p>
                <a14:m>
                  <m:oMath xmlns:m="http://schemas.openxmlformats.org/officeDocument/2006/math">
                    <m:sSub>
                      <m:sSubPr>
                        <m:ctrlPr>
                          <a:rPr lang="zh-CN" altLang="en-US"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zh-CN" altLang="en-US" sz="2000" b="1" i="1">
                            <a:latin typeface="Cambria Math" panose="02040503050406030204" pitchFamily="18" charset="0"/>
                          </a:rPr>
                          <m:t>𝒋</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Total number of reads in partition j</a:t>
                </a:r>
                <a:br>
                  <a:rPr lang="en-US" altLang="zh-CN"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zh-CN" altLang="en-US" sz="2000" b="1" i="1">
                            <a:latin typeface="Cambria Math" panose="02040503050406030204" pitchFamily="18" charset="0"/>
                          </a:rPr>
                        </m:ctrlPr>
                      </m:sSubPr>
                      <m:e>
                        <m:r>
                          <a:rPr lang="zh-CN" altLang="en-US" sz="2000" b="1" i="1">
                            <a:latin typeface="Cambria Math" panose="02040503050406030204" pitchFamily="18" charset="0"/>
                          </a:rPr>
                          <m:t>𝝀</m:t>
                        </m:r>
                      </m:e>
                      <m:sub>
                        <m:r>
                          <a:rPr lang="zh-CN" altLang="en-US" sz="2000" b="1" i="1">
                            <a:latin typeface="Cambria Math" panose="02040503050406030204" pitchFamily="18" charset="0"/>
                          </a:rPr>
                          <m:t>𝒋𝒊</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Error rate of generating </a:t>
                </a:r>
                <a:r>
                  <a:rPr lang="en-US" altLang="zh-CN" sz="2000"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 from j</a:t>
                </a:r>
                <a:br>
                  <a:rPr lang="en-US" altLang="zh-CN"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zh-CN" altLang="en-US" sz="2000" b="1" i="1" smtClean="0">
                            <a:latin typeface="Cambria Math" panose="02040503050406030204" pitchFamily="18" charset="0"/>
                          </a:rPr>
                        </m:ctrlPr>
                      </m:sSubPr>
                      <m:e>
                        <m:r>
                          <a:rPr lang="zh-CN" altLang="en-US" sz="2000" b="1" i="1" smtClean="0">
                            <a:latin typeface="Cambria Math" panose="02040503050406030204" pitchFamily="18" charset="0"/>
                          </a:rPr>
                          <m:t>𝜶</m:t>
                        </m:r>
                      </m:e>
                      <m:sub>
                        <m:r>
                          <m:rPr>
                            <m:nor/>
                          </m:rPr>
                          <a:rPr lang="zh-CN" altLang="en-US" sz="2000" b="1" i="0">
                            <a:latin typeface="Times New Roman" panose="02020603050405020304" pitchFamily="18" charset="0"/>
                            <a:cs typeface="Times New Roman" panose="02020603050405020304" pitchFamily="18" charset="0"/>
                          </a:rPr>
                          <m:t>i</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Number of observed sequences </a:t>
                </a:r>
                <a:r>
                  <a:rPr lang="en-US" altLang="zh-CN" sz="2000" dirty="0" err="1">
                    <a:latin typeface="Times New Roman" panose="02020603050405020304" pitchFamily="18" charset="0"/>
                    <a:cs typeface="Times New Roman" panose="02020603050405020304" pitchFamily="18" charset="0"/>
                  </a:rPr>
                  <a:t>i</a:t>
                </a:r>
                <a:br>
                  <a:rPr lang="en-US" altLang="zh-CN" sz="2000" dirty="0">
                    <a:latin typeface="Times New Roman" panose="02020603050405020304" pitchFamily="18" charset="0"/>
                    <a:cs typeface="Times New Roman" panose="02020603050405020304" pitchFamily="18" charset="0"/>
                  </a:rPr>
                </a:br>
                <a14:m>
                  <m:oMath xmlns:m="http://schemas.openxmlformats.org/officeDocument/2006/math">
                    <m:sSub>
                      <m:sSubPr>
                        <m:ctrlPr>
                          <a:rPr lang="zh-CN" altLang="en-US" sz="2000" b="1" i="1">
                            <a:latin typeface="Cambria Math" panose="02040503050406030204" pitchFamily="18" charset="0"/>
                          </a:rPr>
                        </m:ctrlPr>
                      </m:sSubPr>
                      <m:e>
                        <m:r>
                          <m:rPr>
                            <m:nor/>
                          </m:rPr>
                          <a:rPr lang="en-US" altLang="zh-CN" sz="2000" b="1">
                            <a:latin typeface="Times New Roman" panose="02020603050405020304" pitchFamily="18" charset="0"/>
                            <a:ea typeface="Cambria Math" panose="02040503050406030204" pitchFamily="18" charset="0"/>
                            <a:cs typeface="Times New Roman" panose="02020603050405020304" pitchFamily="18" charset="0"/>
                          </a:rPr>
                          <m:t>𝛒</m:t>
                        </m:r>
                      </m:e>
                      <m:sub>
                        <m:r>
                          <a:rPr lang="en-US" altLang="zh-CN" sz="2000" b="1" i="1" smtClean="0">
                            <a:latin typeface="Cambria Math" panose="02040503050406030204" pitchFamily="18" charset="0"/>
                          </a:rPr>
                          <m:t>𝒑𝒐𝒊𝒔</m:t>
                        </m:r>
                      </m:sub>
                    </m:sSub>
                    <m:r>
                      <a:rPr lang="zh-CN" altLang="en-US" sz="2000" b="1" i="1">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(μ, a): Poisson probability mass function, where μ is the expected value (μ, a)</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BA86C086-1937-A22E-B390-7FD0FBDF1FC8}"/>
                  </a:ext>
                </a:extLst>
              </p:cNvPr>
              <p:cNvSpPr txBox="1">
                <a:spLocks noRot="1" noChangeAspect="1" noMove="1" noResize="1" noEditPoints="1" noAdjustHandles="1" noChangeArrowheads="1" noChangeShapeType="1" noTextEdit="1"/>
              </p:cNvSpPr>
              <p:nvPr/>
            </p:nvSpPr>
            <p:spPr>
              <a:xfrm>
                <a:off x="119815" y="3006382"/>
                <a:ext cx="5564160" cy="1731500"/>
              </a:xfrm>
              <a:prstGeom prst="rect">
                <a:avLst/>
              </a:prstGeom>
              <a:blipFill>
                <a:blip r:embed="rId5"/>
                <a:stretch>
                  <a:fillRect l="-1206" t="-1761" b="-5634"/>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6BAFB03D-C96E-C8FE-6349-DB3A04FA46CE}"/>
              </a:ext>
            </a:extLst>
          </p:cNvPr>
          <p:cNvSpPr txBox="1"/>
          <p:nvPr/>
        </p:nvSpPr>
        <p:spPr>
          <a:xfrm>
            <a:off x="5726127" y="721116"/>
            <a:ext cx="2937161"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Center(j)</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ATTAATCC</a:t>
            </a:r>
            <a:endParaRPr lang="zh-CN" altLang="en-US" sz="16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392BEE71-06AD-7E9D-3B03-74A8C1D363F1}"/>
              </a:ext>
            </a:extLst>
          </p:cNvPr>
          <p:cNvSpPr txBox="1"/>
          <p:nvPr/>
        </p:nvSpPr>
        <p:spPr>
          <a:xfrm>
            <a:off x="5762731" y="1490155"/>
            <a:ext cx="2651469"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Other(</a:t>
            </a:r>
            <a:r>
              <a:rPr lang="en-US" altLang="zh-CN" sz="1600" b="1" dirty="0" err="1">
                <a:latin typeface="Times New Roman" panose="02020603050405020304" pitchFamily="18" charset="0"/>
                <a:cs typeface="Times New Roman" panose="02020603050405020304" pitchFamily="18" charset="0"/>
              </a:rPr>
              <a:t>i</a:t>
            </a:r>
            <a:r>
              <a:rPr lang="en-US" altLang="zh-CN" sz="1600" b="1"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ATTGATCT</a:t>
            </a:r>
            <a:endParaRPr lang="zh-CN" altLang="en-US" sz="1600"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D22C04B6-7982-1E3F-15D1-0019902BC579}"/>
              </a:ext>
            </a:extLst>
          </p:cNvPr>
          <p:cNvSpPr/>
          <p:nvPr/>
        </p:nvSpPr>
        <p:spPr>
          <a:xfrm>
            <a:off x="7653376" y="729137"/>
            <a:ext cx="225286" cy="1099572"/>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59EDEBA8-8131-F774-3BF3-2E33D5AB05D4}"/>
              </a:ext>
            </a:extLst>
          </p:cNvPr>
          <p:cNvSpPr txBox="1"/>
          <p:nvPr/>
        </p:nvSpPr>
        <p:spPr>
          <a:xfrm>
            <a:off x="5402375" y="3918298"/>
            <a:ext cx="3584663" cy="1077218"/>
          </a:xfrm>
          <a:prstGeom prst="rect">
            <a:avLst/>
          </a:prstGeom>
          <a:noFill/>
        </p:spPr>
        <p:txBody>
          <a:bodyPr wrap="square">
            <a:spAutoFit/>
          </a:bodyPr>
          <a:lstStyle/>
          <a:p>
            <a:r>
              <a:rPr lang="en-US" altLang="zh-CN" sz="1600" b="1" dirty="0">
                <a:latin typeface="Times New Roman" panose="02020603050405020304" pitchFamily="18" charset="0"/>
                <a:cs typeface="Times New Roman" panose="02020603050405020304" pitchFamily="18" charset="0"/>
              </a:rPr>
              <a:t>H0: Sequencing is caused by intrinsic variation </a:t>
            </a:r>
            <a:r>
              <a:rPr lang="en-US" altLang="zh-CN" sz="1600" b="1" dirty="0">
                <a:highlight>
                  <a:srgbClr val="FFFF00"/>
                </a:highlight>
                <a:latin typeface="Times New Roman" panose="02020603050405020304" pitchFamily="18" charset="0"/>
                <a:cs typeface="Times New Roman" panose="02020603050405020304" pitchFamily="18" charset="0"/>
              </a:rPr>
              <a:t>(p less than 0.05) </a:t>
            </a:r>
            <a:br>
              <a:rPr lang="en-US" altLang="zh-CN" sz="1600" dirty="0">
                <a:latin typeface="Times New Roman" panose="02020603050405020304" pitchFamily="18" charset="0"/>
                <a:cs typeface="Times New Roman" panose="02020603050405020304" pitchFamily="18" charset="0"/>
              </a:rPr>
            </a:br>
            <a:r>
              <a:rPr lang="en-US" altLang="zh-CN" sz="1600" b="1" dirty="0">
                <a:latin typeface="Times New Roman" panose="02020603050405020304" pitchFamily="18" charset="0"/>
                <a:cs typeface="Times New Roman" panose="02020603050405020304" pitchFamily="18" charset="0"/>
              </a:rPr>
              <a:t>HA: Sequencing is caused by sequencing errors </a:t>
            </a:r>
            <a:r>
              <a:rPr lang="en-US" altLang="zh-CN" sz="1600" b="1" dirty="0">
                <a:highlight>
                  <a:srgbClr val="FFFF00"/>
                </a:highlight>
                <a:latin typeface="Times New Roman" panose="02020603050405020304" pitchFamily="18" charset="0"/>
                <a:cs typeface="Times New Roman" panose="02020603050405020304" pitchFamily="18" charset="0"/>
              </a:rPr>
              <a:t>(p greater than 0.05)</a:t>
            </a:r>
            <a:endParaRPr lang="zh-CN" altLang="en-US" sz="1600" dirty="0">
              <a:highlight>
                <a:srgbClr val="FFFF00"/>
              </a:highligh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5C78B3A3-BA79-EF63-D969-4D8AD8002321}"/>
                  </a:ext>
                </a:extLst>
              </p:cNvPr>
              <p:cNvSpPr txBox="1"/>
              <p:nvPr/>
            </p:nvSpPr>
            <p:spPr>
              <a:xfrm>
                <a:off x="6030759" y="1731455"/>
                <a:ext cx="4486939" cy="285784"/>
              </a:xfrm>
              <a:prstGeom prst="rect">
                <a:avLst/>
              </a:prstGeom>
              <a:noFill/>
            </p:spPr>
            <p:txBody>
              <a:bodyPr wrap="square" rtlCol="0">
                <a:spAutoFit/>
              </a:bodyPr>
              <a:lstStyle/>
              <a:p>
                <a14:m>
                  <m:oMath xmlns:m="http://schemas.openxmlformats.org/officeDocument/2006/math">
                    <m:sSub>
                      <m:sSubPr>
                        <m:ctrlPr>
                          <a:rPr lang="zh-CN" altLang="en-US" sz="1200" b="1" i="1">
                            <a:latin typeface="Cambria Math" panose="02040503050406030204" pitchFamily="18" charset="0"/>
                          </a:rPr>
                        </m:ctrlPr>
                      </m:sSubPr>
                      <m:e>
                        <m:r>
                          <a:rPr lang="zh-CN" altLang="en-US" sz="1200" b="1" i="1">
                            <a:latin typeface="Cambria Math" panose="02040503050406030204" pitchFamily="18" charset="0"/>
                          </a:rPr>
                          <m:t>𝜶</m:t>
                        </m:r>
                      </m:e>
                      <m:sub>
                        <m:r>
                          <m:rPr>
                            <m:nor/>
                          </m:rPr>
                          <a:rPr lang="zh-CN" altLang="en-US" sz="1200" b="1">
                            <a:latin typeface="Times New Roman" panose="02020603050405020304" pitchFamily="18" charset="0"/>
                            <a:cs typeface="Times New Roman" panose="02020603050405020304" pitchFamily="18" charset="0"/>
                          </a:rPr>
                          <m:t>i</m:t>
                        </m:r>
                      </m:sub>
                    </m:sSub>
                    <m:r>
                      <a:rPr lang="zh-CN" altLang="en-US" sz="1200" b="1" i="1">
                        <a:latin typeface="Cambria Math" panose="02040503050406030204" pitchFamily="18" charset="0"/>
                      </a:rPr>
                      <m:t> </m:t>
                    </m:r>
                  </m:oMath>
                </a14:m>
                <a:r>
                  <a:rPr lang="en-US" altLang="zh-CN" sz="1200" dirty="0"/>
                  <a:t>= 100</a:t>
                </a:r>
                <a:endParaRPr lang="zh-CN" altLang="en-US" sz="1100" dirty="0">
                  <a:latin typeface="Times New Roman" panose="02020603050405020304" pitchFamily="18" charset="0"/>
                  <a:cs typeface="Times New Roman" panose="02020603050405020304" pitchFamily="18" charset="0"/>
                </a:endParaRPr>
              </a:p>
            </p:txBody>
          </p:sp>
        </mc:Choice>
        <mc:Fallback>
          <p:sp>
            <p:nvSpPr>
              <p:cNvPr id="11" name="文本框 10">
                <a:extLst>
                  <a:ext uri="{FF2B5EF4-FFF2-40B4-BE49-F238E27FC236}">
                    <a16:creationId xmlns:a16="http://schemas.microsoft.com/office/drawing/2014/main" id="{5C78B3A3-BA79-EF63-D969-4D8AD8002321}"/>
                  </a:ext>
                </a:extLst>
              </p:cNvPr>
              <p:cNvSpPr txBox="1">
                <a:spLocks noRot="1" noChangeAspect="1" noMove="1" noResize="1" noEditPoints="1" noAdjustHandles="1" noChangeArrowheads="1" noChangeShapeType="1" noTextEdit="1"/>
              </p:cNvSpPr>
              <p:nvPr/>
            </p:nvSpPr>
            <p:spPr>
              <a:xfrm>
                <a:off x="6030759" y="1731455"/>
                <a:ext cx="4486939" cy="285784"/>
              </a:xfrm>
              <a:prstGeom prst="rect">
                <a:avLst/>
              </a:prstGeom>
              <a:blipFill>
                <a:blip r:embed="rId6"/>
                <a:stretch>
                  <a:fillRect b="-127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DD6C60F-60DC-94B9-DE8A-3E6ACEDAEF0A}"/>
                  </a:ext>
                </a:extLst>
              </p:cNvPr>
              <p:cNvSpPr txBox="1"/>
              <p:nvPr/>
            </p:nvSpPr>
            <p:spPr>
              <a:xfrm>
                <a:off x="5902039" y="970040"/>
                <a:ext cx="4486939" cy="300082"/>
              </a:xfrm>
              <a:prstGeom prst="rect">
                <a:avLst/>
              </a:prstGeom>
              <a:noFill/>
            </p:spPr>
            <p:txBody>
              <a:bodyPr wrap="square" rtlCol="0">
                <a:spAutoFit/>
              </a:bodyPr>
              <a:lstStyle/>
              <a:p>
                <a:r>
                  <a:rPr lang="en-US" altLang="zh-CN" sz="1200" dirty="0"/>
                  <a:t> </a:t>
                </a:r>
                <a:r>
                  <a:rPr lang="zh-CN" altLang="en-US" sz="1200" b="1" dirty="0"/>
                  <a:t> </a:t>
                </a:r>
                <a14:m>
                  <m:oMath xmlns:m="http://schemas.openxmlformats.org/officeDocument/2006/math">
                    <m:sSub>
                      <m:sSubPr>
                        <m:ctrlPr>
                          <a:rPr lang="zh-CN" altLang="en-US" sz="1200" b="1" i="1">
                            <a:latin typeface="Cambria Math" panose="02040503050406030204" pitchFamily="18" charset="0"/>
                          </a:rPr>
                        </m:ctrlPr>
                      </m:sSubPr>
                      <m:e>
                        <m:r>
                          <a:rPr lang="en-US" altLang="zh-CN" sz="1200" b="1" i="1">
                            <a:latin typeface="Cambria Math" panose="02040503050406030204" pitchFamily="18" charset="0"/>
                          </a:rPr>
                          <m:t>𝒏</m:t>
                        </m:r>
                      </m:e>
                      <m:sub>
                        <m:r>
                          <a:rPr lang="zh-CN" altLang="en-US" sz="1200" b="1" i="1">
                            <a:latin typeface="Cambria Math" panose="02040503050406030204" pitchFamily="18" charset="0"/>
                          </a:rPr>
                          <m:t>𝒋</m:t>
                        </m:r>
                      </m:sub>
                    </m:sSub>
                    <m:r>
                      <a:rPr lang="zh-CN" altLang="en-US" sz="1200" b="1" i="1">
                        <a:latin typeface="Cambria Math" panose="02040503050406030204" pitchFamily="18" charset="0"/>
                      </a:rPr>
                      <m:t> </m:t>
                    </m:r>
                  </m:oMath>
                </a14:m>
                <a:r>
                  <a:rPr lang="en-US" altLang="zh-CN" sz="1200" dirty="0"/>
                  <a:t>= 10,000</a:t>
                </a:r>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7DD6C60F-60DC-94B9-DE8A-3E6ACEDAEF0A}"/>
                  </a:ext>
                </a:extLst>
              </p:cNvPr>
              <p:cNvSpPr txBox="1">
                <a:spLocks noRot="1" noChangeAspect="1" noMove="1" noResize="1" noEditPoints="1" noAdjustHandles="1" noChangeArrowheads="1" noChangeShapeType="1" noTextEdit="1"/>
              </p:cNvSpPr>
              <p:nvPr/>
            </p:nvSpPr>
            <p:spPr>
              <a:xfrm>
                <a:off x="5902039" y="970040"/>
                <a:ext cx="4486939" cy="300082"/>
              </a:xfrm>
              <a:prstGeom prst="rect">
                <a:avLst/>
              </a:prstGeom>
              <a:blipFill>
                <a:blip r:embed="rId7"/>
                <a:stretch>
                  <a:fillRect b="-8163"/>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CB593508-ED1F-8B3E-C219-5C4DDB62F3CC}"/>
              </a:ext>
            </a:extLst>
          </p:cNvPr>
          <p:cNvCxnSpPr>
            <a:cxnSpLocks/>
            <a:stCxn id="20" idx="2"/>
          </p:cNvCxnSpPr>
          <p:nvPr/>
        </p:nvCxnSpPr>
        <p:spPr>
          <a:xfrm flipH="1">
            <a:off x="7138403" y="3510895"/>
            <a:ext cx="2" cy="3612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354BB11-0140-0A09-3F5F-DE80F61CDA1C}"/>
                  </a:ext>
                </a:extLst>
              </p:cNvPr>
              <p:cNvSpPr txBox="1"/>
              <p:nvPr/>
            </p:nvSpPr>
            <p:spPr>
              <a:xfrm>
                <a:off x="5266506" y="109054"/>
                <a:ext cx="5758004" cy="608052"/>
              </a:xfrm>
              <a:prstGeom prst="rect">
                <a:avLst/>
              </a:prstGeom>
              <a:noFill/>
            </p:spPr>
            <p:txBody>
              <a:bodyPr wrap="square">
                <a:spAutoFit/>
              </a:bodyPr>
              <a:lstStyle/>
              <a:p>
                <a:r>
                  <a:rPr lang="en-US" altLang="zh-CN" sz="1600" b="1" dirty="0">
                    <a:latin typeface="Times New Roman" panose="02020603050405020304" pitchFamily="18" charset="0"/>
                    <a:cs typeface="Times New Roman" panose="02020603050405020304" pitchFamily="18" charset="0"/>
                  </a:rPr>
                  <a:t>(1)Error rate </a:t>
                </a:r>
                <a14:m>
                  <m:oMath xmlns:m="http://schemas.openxmlformats.org/officeDocument/2006/math">
                    <m:sSub>
                      <m:sSubPr>
                        <m:ctrlPr>
                          <a:rPr lang="zh-CN" altLang="en-US" sz="1600" b="1" i="1">
                            <a:latin typeface="Cambria Math" panose="02040503050406030204" pitchFamily="18" charset="0"/>
                          </a:rPr>
                        </m:ctrlPr>
                      </m:sSubPr>
                      <m:e>
                        <m:r>
                          <a:rPr lang="zh-CN" altLang="en-US" sz="1600" b="1" i="1">
                            <a:latin typeface="Cambria Math" panose="02040503050406030204" pitchFamily="18" charset="0"/>
                          </a:rPr>
                          <m:t>𝝀</m:t>
                        </m:r>
                      </m:e>
                      <m:sub>
                        <m:r>
                          <a:rPr lang="zh-CN" altLang="en-US" sz="1600" b="1" i="1">
                            <a:latin typeface="Cambria Math" panose="02040503050406030204" pitchFamily="18" charset="0"/>
                          </a:rPr>
                          <m:t>𝒋𝒊</m:t>
                        </m:r>
                      </m:sub>
                    </m:sSub>
                    <m:r>
                      <a:rPr lang="zh-CN" altLang="en-US" sz="1600" b="1" i="1">
                        <a:latin typeface="Cambria Math" panose="02040503050406030204" pitchFamily="18" charset="0"/>
                      </a:rPr>
                      <m:t> </m:t>
                    </m:r>
                  </m:oMath>
                </a14:m>
                <a:r>
                  <a:rPr lang="en-US" altLang="zh-CN" sz="1600" dirty="0">
                    <a:latin typeface="Times New Roman" panose="02020603050405020304" pitchFamily="18" charset="0"/>
                    <a:cs typeface="Times New Roman" panose="02020603050405020304" pitchFamily="18" charset="0"/>
                  </a:rPr>
                  <a:t>= 0.001</a:t>
                </a:r>
                <a:endParaRPr lang="en-US" altLang="zh-CN" sz="1600" b="1" dirty="0">
                  <a:solidFill>
                    <a:srgbClr val="0F1115"/>
                  </a:solidFill>
                  <a:effectLst/>
                  <a:latin typeface="Times New Roman" panose="02020603050405020304" pitchFamily="18" charset="0"/>
                  <a:cs typeface="Times New Roman" panose="02020603050405020304" pitchFamily="18" charset="0"/>
                </a:endParaRPr>
              </a:p>
              <a:p>
                <a:r>
                  <a:rPr lang="en-US" altLang="zh-CN" sz="1600" b="1" dirty="0">
                    <a:solidFill>
                      <a:srgbClr val="0F1115"/>
                    </a:solidFill>
                    <a:effectLst/>
                    <a:latin typeface="Times New Roman" panose="02020603050405020304" pitchFamily="18" charset="0"/>
                    <a:cs typeface="Times New Roman" panose="02020603050405020304" pitchFamily="18" charset="0"/>
                  </a:rPr>
                  <a:t>                      E=10000×0.001=10</a:t>
                </a:r>
                <a:endParaRPr lang="zh-CN" altLang="en-US" sz="1600" b="1"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3354BB11-0140-0A09-3F5F-DE80F61CDA1C}"/>
                  </a:ext>
                </a:extLst>
              </p:cNvPr>
              <p:cNvSpPr txBox="1">
                <a:spLocks noRot="1" noChangeAspect="1" noMove="1" noResize="1" noEditPoints="1" noAdjustHandles="1" noChangeArrowheads="1" noChangeShapeType="1" noTextEdit="1"/>
              </p:cNvSpPr>
              <p:nvPr/>
            </p:nvSpPr>
            <p:spPr>
              <a:xfrm>
                <a:off x="5266506" y="109054"/>
                <a:ext cx="5758004" cy="608052"/>
              </a:xfrm>
              <a:prstGeom prst="rect">
                <a:avLst/>
              </a:prstGeom>
              <a:blipFill>
                <a:blip r:embed="rId8"/>
                <a:stretch>
                  <a:fillRect l="-636" t="-3000" b="-12000"/>
                </a:stretch>
              </a:blipFill>
            </p:spPr>
            <p:txBody>
              <a:bodyPr/>
              <a:lstStyle/>
              <a:p>
                <a:r>
                  <a:rPr lang="zh-CN" altLang="en-US">
                    <a:noFill/>
                  </a:rPr>
                  <a:t> </a:t>
                </a:r>
              </a:p>
            </p:txBody>
          </p:sp>
        </mc:Fallback>
      </mc:AlternateContent>
      <p:sp>
        <p:nvSpPr>
          <p:cNvPr id="17" name="矩形 16">
            <a:extLst>
              <a:ext uri="{FF2B5EF4-FFF2-40B4-BE49-F238E27FC236}">
                <a16:creationId xmlns:a16="http://schemas.microsoft.com/office/drawing/2014/main" id="{EDCC5E16-7318-8EF8-8A3B-1CF4780502EF}"/>
              </a:ext>
            </a:extLst>
          </p:cNvPr>
          <p:cNvSpPr/>
          <p:nvPr/>
        </p:nvSpPr>
        <p:spPr>
          <a:xfrm>
            <a:off x="7117838" y="729137"/>
            <a:ext cx="225286" cy="1099572"/>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B70B3D3F-22CA-1FCD-96B4-2EC4BC805473}"/>
              </a:ext>
            </a:extLst>
          </p:cNvPr>
          <p:cNvSpPr txBox="1"/>
          <p:nvPr/>
        </p:nvSpPr>
        <p:spPr>
          <a:xfrm>
            <a:off x="5346072" y="2091921"/>
            <a:ext cx="3768818" cy="830997"/>
          </a:xfrm>
          <a:prstGeom prst="rect">
            <a:avLst/>
          </a:prstGeom>
          <a:noFill/>
        </p:spPr>
        <p:txBody>
          <a:bodyPr wrap="square">
            <a:spAutoFit/>
          </a:bodyPr>
          <a:lstStyle/>
          <a:p>
            <a:pPr algn="l">
              <a:spcBef>
                <a:spcPts val="450"/>
              </a:spcBef>
              <a:spcAft>
                <a:spcPts val="600"/>
              </a:spcAft>
            </a:pPr>
            <a:r>
              <a:rPr lang="en-US" altLang="zh-CN" sz="1600" b="1" i="0" dirty="0">
                <a:solidFill>
                  <a:srgbClr val="0F1115"/>
                </a:solidFill>
                <a:effectLst/>
                <a:latin typeface="Times New Roman" panose="02020603050405020304" pitchFamily="18" charset="0"/>
                <a:cs typeface="Times New Roman" panose="02020603050405020304" pitchFamily="18" charset="0"/>
              </a:rPr>
              <a:t>(2) Calculate the p-value</a:t>
            </a:r>
            <a:r>
              <a:rPr lang="en-US" altLang="zh-CN" sz="1600" i="0" dirty="0">
                <a:solidFill>
                  <a:srgbClr val="0F1115"/>
                </a:solidFill>
                <a:effectLst/>
                <a:latin typeface="Times New Roman" panose="02020603050405020304" pitchFamily="18" charset="0"/>
                <a:cs typeface="Times New Roman" panose="02020603050405020304" pitchFamily="18" charset="0"/>
              </a:rPr>
              <a:t>: Under a Poisson distribution (μ=10), the probability of observing 100 i's (p ≈ 0.004)</a:t>
            </a:r>
            <a:endParaRPr lang="zh-CN" altLang="en-US" sz="1600" i="0" dirty="0">
              <a:solidFill>
                <a:srgbClr val="0F1115"/>
              </a:solidFill>
              <a:effectLst/>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24ED2B9B-EA38-B5C3-AB4C-762BFCAD1257}"/>
              </a:ext>
            </a:extLst>
          </p:cNvPr>
          <p:cNvSpPr txBox="1"/>
          <p:nvPr/>
        </p:nvSpPr>
        <p:spPr>
          <a:xfrm>
            <a:off x="5346073" y="2926120"/>
            <a:ext cx="3584663" cy="584775"/>
          </a:xfrm>
          <a:prstGeom prst="rect">
            <a:avLst/>
          </a:prstGeom>
          <a:noFill/>
        </p:spPr>
        <p:txBody>
          <a:bodyPr wrap="square">
            <a:spAutoFit/>
          </a:bodyPr>
          <a:lstStyle/>
          <a:p>
            <a:r>
              <a:rPr lang="en-US" altLang="zh-CN" sz="1600" b="1" dirty="0">
                <a:solidFill>
                  <a:srgbClr val="0F1115"/>
                </a:solidFill>
                <a:latin typeface="Times New Roman" panose="02020603050405020304" pitchFamily="18" charset="0"/>
                <a:cs typeface="Times New Roman" panose="02020603050405020304" pitchFamily="18" charset="0"/>
              </a:rPr>
              <a:t>(3) Conclusion: </a:t>
            </a:r>
            <a:r>
              <a:rPr lang="en-US" altLang="zh-CN" sz="1600" dirty="0">
                <a:solidFill>
                  <a:srgbClr val="0F1115"/>
                </a:solidFill>
                <a:latin typeface="Times New Roman" panose="02020603050405020304" pitchFamily="18" charset="0"/>
                <a:cs typeface="Times New Roman" panose="02020603050405020304" pitchFamily="18" charset="0"/>
              </a:rPr>
              <a:t>p-value = 0.004 &lt; 0.05, </a:t>
            </a:r>
            <a:r>
              <a:rPr lang="en-US" altLang="zh-CN" sz="1600" dirty="0" err="1">
                <a:solidFill>
                  <a:srgbClr val="0F1115"/>
                </a:solidFill>
                <a:latin typeface="Times New Roman" panose="02020603050405020304" pitchFamily="18" charset="0"/>
                <a:cs typeface="Times New Roman" panose="02020603050405020304" pitchFamily="18" charset="0"/>
              </a:rPr>
              <a:t>i</a:t>
            </a:r>
            <a:r>
              <a:rPr lang="en-US" altLang="zh-CN" sz="1600" dirty="0">
                <a:solidFill>
                  <a:srgbClr val="0F1115"/>
                </a:solidFill>
                <a:latin typeface="Times New Roman" panose="02020603050405020304" pitchFamily="18" charset="0"/>
                <a:cs typeface="Times New Roman" panose="02020603050405020304" pitchFamily="18" charset="0"/>
              </a:rPr>
              <a:t> represents true biological variation</a:t>
            </a:r>
            <a:endParaRPr lang="zh-CN" altLang="en-US" sz="1600" dirty="0">
              <a:solidFill>
                <a:srgbClr val="0F1115"/>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9237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FF10E-4826-5DE0-A895-20CAFFE9549D}"/>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F092493D-6D3C-F156-AFBE-CDE5558F4609}"/>
              </a:ext>
            </a:extLst>
          </p:cNvPr>
          <p:cNvGrpSpPr/>
          <p:nvPr/>
        </p:nvGrpSpPr>
        <p:grpSpPr>
          <a:xfrm>
            <a:off x="0" y="226794"/>
            <a:ext cx="9178024" cy="677108"/>
            <a:chOff x="0" y="91054"/>
            <a:chExt cx="12237364" cy="902811"/>
          </a:xfrm>
        </p:grpSpPr>
        <p:sp>
          <p:nvSpPr>
            <p:cNvPr id="7" name="文本框 6">
              <a:extLst>
                <a:ext uri="{FF2B5EF4-FFF2-40B4-BE49-F238E27FC236}">
                  <a16:creationId xmlns:a16="http://schemas.microsoft.com/office/drawing/2014/main" id="{97F30697-7277-C351-77D5-B333731CF530}"/>
                </a:ext>
              </a:extLst>
            </p:cNvPr>
            <p:cNvSpPr txBox="1"/>
            <p:nvPr/>
          </p:nvSpPr>
          <p:spPr>
            <a:xfrm>
              <a:off x="2374900" y="91054"/>
              <a:ext cx="9862464" cy="902811"/>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sz="1800" b="1" dirty="0"/>
                <a:t>The principle of DADA</a:t>
              </a:r>
              <a:endParaRPr lang="en-US" altLang="zh-CN" sz="24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9E613C30-8ADC-03D1-92C6-2820FF9961AD}"/>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182CAC0E-5C27-4F65-BC5B-150F2BBD16DF}"/>
              </a:ext>
            </a:extLst>
          </p:cNvPr>
          <p:cNvSpPr txBox="1"/>
          <p:nvPr/>
        </p:nvSpPr>
        <p:spPr>
          <a:xfrm>
            <a:off x="160000" y="952330"/>
            <a:ext cx="4486939" cy="430887"/>
          </a:xfrm>
          <a:prstGeom prst="rect">
            <a:avLst/>
          </a:prstGeom>
          <a:noFill/>
        </p:spPr>
        <p:txBody>
          <a:bodyPr wrap="square" rtlCol="0">
            <a:spAutoFit/>
          </a:bodyPr>
          <a:lstStyle/>
          <a:p>
            <a:r>
              <a:rPr lang="en-US" altLang="zh-CN" sz="2200" b="1" dirty="0"/>
              <a:t>4. The divisive partitioning</a:t>
            </a:r>
            <a:endParaRPr lang="zh-CN" altLang="en-US" sz="2200" dirty="0"/>
          </a:p>
        </p:txBody>
      </p:sp>
      <p:sp>
        <p:nvSpPr>
          <p:cNvPr id="3" name="矩形 2">
            <a:extLst>
              <a:ext uri="{FF2B5EF4-FFF2-40B4-BE49-F238E27FC236}">
                <a16:creationId xmlns:a16="http://schemas.microsoft.com/office/drawing/2014/main" id="{2260E80A-A2EB-B298-1041-4B54CF4B346D}"/>
              </a:ext>
            </a:extLst>
          </p:cNvPr>
          <p:cNvSpPr/>
          <p:nvPr/>
        </p:nvSpPr>
        <p:spPr>
          <a:xfrm>
            <a:off x="2754755" y="2213494"/>
            <a:ext cx="1413566" cy="724453"/>
          </a:xfrm>
          <a:prstGeom prst="rect">
            <a:avLst/>
          </a:prstGeom>
          <a:solidFill>
            <a:schemeClr val="accent2">
              <a:lumMod val="40000"/>
              <a:lumOff val="6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Sequence1</a:t>
            </a:r>
            <a:r>
              <a:rPr lang="zh-CN" altLang="en-US" b="1" dirty="0">
                <a:solidFill>
                  <a:schemeClr val="tx1"/>
                </a:solidFill>
              </a:rPr>
              <a:t>：</a:t>
            </a:r>
            <a:r>
              <a:rPr lang="en-US" altLang="zh-CN" b="1" dirty="0">
                <a:solidFill>
                  <a:schemeClr val="tx1"/>
                </a:solidFill>
              </a:rPr>
              <a:t>1000(</a:t>
            </a:r>
            <a:r>
              <a:rPr lang="en-US" altLang="zh-CN" sz="1200" b="1" dirty="0">
                <a:solidFill>
                  <a:schemeClr val="tx1"/>
                </a:solidFill>
              </a:rPr>
              <a:t>the largest number</a:t>
            </a:r>
            <a:r>
              <a:rPr lang="en-US" altLang="zh-CN" b="1" dirty="0">
                <a:solidFill>
                  <a:schemeClr val="tx1"/>
                </a:solidFill>
              </a:rPr>
              <a:t>)</a:t>
            </a:r>
            <a:endParaRPr lang="zh-CN" altLang="en-US" b="1" dirty="0">
              <a:solidFill>
                <a:schemeClr val="tx1"/>
              </a:solidFill>
            </a:endParaRPr>
          </a:p>
        </p:txBody>
      </p:sp>
      <p:sp>
        <p:nvSpPr>
          <p:cNvPr id="6" name="矩形 5">
            <a:extLst>
              <a:ext uri="{FF2B5EF4-FFF2-40B4-BE49-F238E27FC236}">
                <a16:creationId xmlns:a16="http://schemas.microsoft.com/office/drawing/2014/main" id="{CD57D59C-0B8A-AA4E-D859-E179CA92A95D}"/>
              </a:ext>
            </a:extLst>
          </p:cNvPr>
          <p:cNvSpPr/>
          <p:nvPr/>
        </p:nvSpPr>
        <p:spPr>
          <a:xfrm>
            <a:off x="4905910" y="2190892"/>
            <a:ext cx="1413566" cy="724453"/>
          </a:xfrm>
          <a:prstGeom prst="rect">
            <a:avLst/>
          </a:prstGeom>
          <a:solidFill>
            <a:srgbClr val="FFDD7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Sequence2</a:t>
            </a:r>
            <a:r>
              <a:rPr lang="zh-CN" altLang="en-US" b="1" dirty="0">
                <a:solidFill>
                  <a:schemeClr val="tx1"/>
                </a:solidFill>
              </a:rPr>
              <a:t>：</a:t>
            </a:r>
            <a:r>
              <a:rPr lang="en-US" altLang="zh-CN" b="1" dirty="0">
                <a:solidFill>
                  <a:schemeClr val="tx1"/>
                </a:solidFill>
              </a:rPr>
              <a:t>500</a:t>
            </a:r>
            <a:r>
              <a:rPr lang="zh-CN" altLang="en-US" b="1" dirty="0">
                <a:solidFill>
                  <a:schemeClr val="tx1"/>
                </a:solidFill>
              </a:rPr>
              <a:t>（</a:t>
            </a:r>
            <a:r>
              <a:rPr lang="en-US" altLang="zh-CN" sz="1200" b="1" dirty="0">
                <a:solidFill>
                  <a:schemeClr val="tx1"/>
                </a:solidFill>
              </a:rPr>
              <a:t>One base difference</a:t>
            </a:r>
            <a:r>
              <a:rPr lang="zh-CN" altLang="en-US" b="1" dirty="0">
                <a:solidFill>
                  <a:schemeClr val="tx1"/>
                </a:solidFill>
              </a:rPr>
              <a:t>）</a:t>
            </a:r>
          </a:p>
        </p:txBody>
      </p:sp>
      <p:sp>
        <p:nvSpPr>
          <p:cNvPr id="15" name="矩形 14">
            <a:extLst>
              <a:ext uri="{FF2B5EF4-FFF2-40B4-BE49-F238E27FC236}">
                <a16:creationId xmlns:a16="http://schemas.microsoft.com/office/drawing/2014/main" id="{B80AD1E8-5A87-B7E1-1528-6909545EA46D}"/>
              </a:ext>
            </a:extLst>
          </p:cNvPr>
          <p:cNvSpPr/>
          <p:nvPr/>
        </p:nvSpPr>
        <p:spPr>
          <a:xfrm>
            <a:off x="6896603" y="2213494"/>
            <a:ext cx="1538916" cy="724453"/>
          </a:xfrm>
          <a:prstGeom prst="rect">
            <a:avLst/>
          </a:prstGeom>
          <a:solidFill>
            <a:srgbClr val="B8E08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Sequence3</a:t>
            </a:r>
            <a:r>
              <a:rPr lang="zh-CN" altLang="en-US" b="1" dirty="0">
                <a:solidFill>
                  <a:schemeClr val="tx1"/>
                </a:solidFill>
              </a:rPr>
              <a:t>：</a:t>
            </a:r>
            <a:r>
              <a:rPr lang="en-US" altLang="zh-CN" b="1" dirty="0">
                <a:solidFill>
                  <a:schemeClr val="tx1"/>
                </a:solidFill>
              </a:rPr>
              <a:t>30</a:t>
            </a:r>
            <a:r>
              <a:rPr lang="zh-CN" altLang="en-US" b="1" dirty="0">
                <a:solidFill>
                  <a:schemeClr val="tx1"/>
                </a:solidFill>
              </a:rPr>
              <a:t>（</a:t>
            </a:r>
            <a:r>
              <a:rPr lang="en-US" altLang="zh-CN" sz="1400" b="1" dirty="0">
                <a:solidFill>
                  <a:schemeClr val="tx1"/>
                </a:solidFill>
              </a:rPr>
              <a:t> two base difference </a:t>
            </a:r>
            <a:r>
              <a:rPr lang="zh-CN" altLang="en-US" b="1" dirty="0">
                <a:solidFill>
                  <a:schemeClr val="tx1"/>
                </a:solidFill>
              </a:rPr>
              <a:t>）</a:t>
            </a:r>
          </a:p>
        </p:txBody>
      </p:sp>
      <p:sp>
        <p:nvSpPr>
          <p:cNvPr id="18" name="矩形 17">
            <a:extLst>
              <a:ext uri="{FF2B5EF4-FFF2-40B4-BE49-F238E27FC236}">
                <a16:creationId xmlns:a16="http://schemas.microsoft.com/office/drawing/2014/main" id="{FE8A567A-C99B-9EAD-8E4D-6636ABAE945F}"/>
              </a:ext>
            </a:extLst>
          </p:cNvPr>
          <p:cNvSpPr/>
          <p:nvPr/>
        </p:nvSpPr>
        <p:spPr>
          <a:xfrm>
            <a:off x="2754755" y="3410388"/>
            <a:ext cx="1413566" cy="724453"/>
          </a:xfrm>
          <a:prstGeom prst="rect">
            <a:avLst/>
          </a:prstGeom>
          <a:solidFill>
            <a:srgbClr val="FFB9D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Sequence4</a:t>
            </a:r>
            <a:r>
              <a:rPr lang="zh-CN" altLang="en-US" b="1" dirty="0">
                <a:solidFill>
                  <a:schemeClr val="tx1"/>
                </a:solidFill>
              </a:rPr>
              <a:t>：</a:t>
            </a:r>
            <a:r>
              <a:rPr lang="en-US" altLang="zh-CN" b="1" dirty="0">
                <a:solidFill>
                  <a:schemeClr val="tx1"/>
                </a:solidFill>
              </a:rPr>
              <a:t>50</a:t>
            </a:r>
            <a:r>
              <a:rPr lang="zh-CN" altLang="en-US" b="1" dirty="0">
                <a:solidFill>
                  <a:schemeClr val="tx1"/>
                </a:solidFill>
              </a:rPr>
              <a:t>（</a:t>
            </a:r>
            <a:r>
              <a:rPr lang="en-US" altLang="zh-CN" b="1" dirty="0"/>
              <a:t> </a:t>
            </a:r>
            <a:r>
              <a:rPr lang="en-US" altLang="zh-CN" b="1" dirty="0">
                <a:solidFill>
                  <a:schemeClr val="tx1"/>
                </a:solidFill>
              </a:rPr>
              <a:t>Quite different</a:t>
            </a:r>
            <a:r>
              <a:rPr lang="en-US" altLang="zh-CN" b="1" dirty="0"/>
              <a:t> </a:t>
            </a:r>
            <a:r>
              <a:rPr lang="zh-CN" altLang="en-US" b="1" dirty="0">
                <a:solidFill>
                  <a:schemeClr val="tx1"/>
                </a:solidFill>
              </a:rPr>
              <a:t>）</a:t>
            </a:r>
          </a:p>
        </p:txBody>
      </p:sp>
      <p:sp>
        <p:nvSpPr>
          <p:cNvPr id="23" name="矩形: 圆角 22">
            <a:extLst>
              <a:ext uri="{FF2B5EF4-FFF2-40B4-BE49-F238E27FC236}">
                <a16:creationId xmlns:a16="http://schemas.microsoft.com/office/drawing/2014/main" id="{B7A1CF79-DCFC-145D-4D5F-DABFBC9BAE92}"/>
              </a:ext>
            </a:extLst>
          </p:cNvPr>
          <p:cNvSpPr/>
          <p:nvPr/>
        </p:nvSpPr>
        <p:spPr>
          <a:xfrm>
            <a:off x="2389204" y="1851234"/>
            <a:ext cx="6446978" cy="292216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6CFDBFC5-45E7-8080-0331-860B0461AB2D}"/>
              </a:ext>
            </a:extLst>
          </p:cNvPr>
          <p:cNvSpPr txBox="1"/>
          <p:nvPr/>
        </p:nvSpPr>
        <p:spPr>
          <a:xfrm>
            <a:off x="389443" y="3410388"/>
            <a:ext cx="1632750" cy="584775"/>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(Initial State) Partition One</a:t>
            </a:r>
            <a:endParaRPr lang="zh-CN" altLang="en-US" sz="1600" b="1"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E98C2650-B9C3-7499-5A13-61746D4E443A}"/>
              </a:ext>
            </a:extLst>
          </p:cNvPr>
          <p:cNvSpPr txBox="1"/>
          <p:nvPr/>
        </p:nvSpPr>
        <p:spPr>
          <a:xfrm>
            <a:off x="5157511" y="3002694"/>
            <a:ext cx="4486939" cy="300082"/>
          </a:xfrm>
          <a:prstGeom prst="rect">
            <a:avLst/>
          </a:prstGeom>
          <a:noFill/>
        </p:spPr>
        <p:txBody>
          <a:bodyPr wrap="square" rtlCol="0">
            <a:spAutoFit/>
          </a:bodyPr>
          <a:lstStyle/>
          <a:p>
            <a:r>
              <a:rPr lang="en-US" altLang="zh-CN" b="1" dirty="0"/>
              <a:t>P=0.0001</a:t>
            </a:r>
            <a:endParaRPr lang="zh-CN" altLang="en-US" sz="1200" b="1"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35E47450-5FAA-467A-2345-FD77B19A4C14}"/>
              </a:ext>
            </a:extLst>
          </p:cNvPr>
          <p:cNvSpPr txBox="1"/>
          <p:nvPr/>
        </p:nvSpPr>
        <p:spPr>
          <a:xfrm>
            <a:off x="108772" y="2090136"/>
            <a:ext cx="2194092" cy="584775"/>
          </a:xfrm>
          <a:prstGeom prst="rect">
            <a:avLst/>
          </a:prstGeom>
          <a:noFill/>
        </p:spPr>
        <p:txBody>
          <a:bodyPr wrap="square">
            <a:spAutoFit/>
          </a:bodyPr>
          <a:lstStyle/>
          <a:p>
            <a:r>
              <a:rPr lang="en-US" altLang="zh-CN" sz="1600" b="1" dirty="0">
                <a:latin typeface="Times New Roman" panose="02020603050405020304" pitchFamily="18" charset="0"/>
                <a:cs typeface="Times New Roman" panose="02020603050405020304" pitchFamily="18" charset="0"/>
              </a:rPr>
              <a:t>Remove duplicates (to get 6 unique entries)</a:t>
            </a:r>
            <a:endParaRPr lang="zh-CN" altLang="en-US" sz="16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439DE953-69F5-0589-306F-042F09479D60}"/>
              </a:ext>
            </a:extLst>
          </p:cNvPr>
          <p:cNvSpPr txBox="1"/>
          <p:nvPr/>
        </p:nvSpPr>
        <p:spPr>
          <a:xfrm>
            <a:off x="3101812" y="4298536"/>
            <a:ext cx="4486939" cy="300082"/>
          </a:xfrm>
          <a:prstGeom prst="rect">
            <a:avLst/>
          </a:prstGeom>
          <a:noFill/>
        </p:spPr>
        <p:txBody>
          <a:bodyPr wrap="square" rtlCol="0">
            <a:spAutoFit/>
          </a:bodyPr>
          <a:lstStyle/>
          <a:p>
            <a:r>
              <a:rPr lang="en-US" altLang="zh-CN" b="1" dirty="0"/>
              <a:t>P=0.8</a:t>
            </a:r>
            <a:endParaRPr lang="zh-CN" altLang="en-US" sz="1200" b="1" dirty="0">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D28EC526-69C8-3F13-9882-179A41C49D6D}"/>
              </a:ext>
            </a:extLst>
          </p:cNvPr>
          <p:cNvSpPr/>
          <p:nvPr/>
        </p:nvSpPr>
        <p:spPr>
          <a:xfrm>
            <a:off x="4975681" y="3438971"/>
            <a:ext cx="1413566" cy="724453"/>
          </a:xfrm>
          <a:prstGeom prst="rect">
            <a:avLst/>
          </a:prstGeom>
          <a:solidFill>
            <a:srgbClr val="D3B5E9"/>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Sequence5</a:t>
            </a:r>
            <a:r>
              <a:rPr lang="zh-CN" altLang="en-US" b="1" dirty="0">
                <a:solidFill>
                  <a:schemeClr val="tx1"/>
                </a:solidFill>
              </a:rPr>
              <a:t>：</a:t>
            </a:r>
            <a:r>
              <a:rPr lang="en-US" altLang="zh-CN" b="1" dirty="0">
                <a:solidFill>
                  <a:schemeClr val="tx1"/>
                </a:solidFill>
              </a:rPr>
              <a:t>3</a:t>
            </a:r>
            <a:r>
              <a:rPr lang="zh-CN" altLang="en-US" b="1" dirty="0">
                <a:solidFill>
                  <a:schemeClr val="tx1"/>
                </a:solidFill>
              </a:rPr>
              <a:t>（</a:t>
            </a:r>
            <a:r>
              <a:rPr lang="en-US" altLang="zh-CN" sz="1400" b="1" dirty="0">
                <a:solidFill>
                  <a:schemeClr val="tx1"/>
                </a:solidFill>
              </a:rPr>
              <a:t> One base difference </a:t>
            </a:r>
            <a:r>
              <a:rPr lang="zh-CN" altLang="en-US" b="1" dirty="0">
                <a:solidFill>
                  <a:schemeClr val="tx1"/>
                </a:solidFill>
              </a:rPr>
              <a:t>）</a:t>
            </a:r>
          </a:p>
        </p:txBody>
      </p:sp>
      <p:sp>
        <p:nvSpPr>
          <p:cNvPr id="31" name="矩形 30">
            <a:extLst>
              <a:ext uri="{FF2B5EF4-FFF2-40B4-BE49-F238E27FC236}">
                <a16:creationId xmlns:a16="http://schemas.microsoft.com/office/drawing/2014/main" id="{8D4E4600-33C7-0A43-EF7C-A55A63442719}"/>
              </a:ext>
            </a:extLst>
          </p:cNvPr>
          <p:cNvSpPr/>
          <p:nvPr/>
        </p:nvSpPr>
        <p:spPr>
          <a:xfrm>
            <a:off x="7008983" y="3437888"/>
            <a:ext cx="1413566" cy="724453"/>
          </a:xfrm>
          <a:prstGeom prst="rect">
            <a:avLst/>
          </a:prstGeom>
          <a:solidFill>
            <a:srgbClr val="FFFF0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Sequence6</a:t>
            </a:r>
            <a:r>
              <a:rPr lang="zh-CN" altLang="en-US" b="1" dirty="0">
                <a:solidFill>
                  <a:schemeClr val="tx1"/>
                </a:solidFill>
              </a:rPr>
              <a:t>：</a:t>
            </a:r>
            <a:r>
              <a:rPr lang="en-US" altLang="zh-CN" b="1" dirty="0">
                <a:solidFill>
                  <a:schemeClr val="tx1"/>
                </a:solidFill>
              </a:rPr>
              <a:t>11</a:t>
            </a:r>
            <a:r>
              <a:rPr lang="zh-CN" altLang="en-US" b="1" dirty="0">
                <a:solidFill>
                  <a:schemeClr val="tx1"/>
                </a:solidFill>
              </a:rPr>
              <a:t>（</a:t>
            </a:r>
            <a:r>
              <a:rPr lang="en-US" altLang="zh-CN" b="1" dirty="0">
                <a:solidFill>
                  <a:schemeClr val="tx1"/>
                </a:solidFill>
              </a:rPr>
              <a:t>only one</a:t>
            </a:r>
            <a:r>
              <a:rPr lang="zh-CN" altLang="en-US" b="1" dirty="0">
                <a:solidFill>
                  <a:schemeClr val="tx1"/>
                </a:solidFill>
              </a:rPr>
              <a:t>）</a:t>
            </a:r>
          </a:p>
        </p:txBody>
      </p:sp>
      <p:sp>
        <p:nvSpPr>
          <p:cNvPr id="32" name="文本框 31">
            <a:extLst>
              <a:ext uri="{FF2B5EF4-FFF2-40B4-BE49-F238E27FC236}">
                <a16:creationId xmlns:a16="http://schemas.microsoft.com/office/drawing/2014/main" id="{AC954024-25E2-FCE0-1E3F-2FA91064F48C}"/>
              </a:ext>
            </a:extLst>
          </p:cNvPr>
          <p:cNvSpPr txBox="1"/>
          <p:nvPr/>
        </p:nvSpPr>
        <p:spPr>
          <a:xfrm>
            <a:off x="7164417" y="3025296"/>
            <a:ext cx="4486939" cy="300082"/>
          </a:xfrm>
          <a:prstGeom prst="rect">
            <a:avLst/>
          </a:prstGeom>
          <a:noFill/>
        </p:spPr>
        <p:txBody>
          <a:bodyPr wrap="square" rtlCol="0">
            <a:spAutoFit/>
          </a:bodyPr>
          <a:lstStyle/>
          <a:p>
            <a:r>
              <a:rPr lang="en-US" altLang="zh-CN" b="1" dirty="0"/>
              <a:t>P=0.03</a:t>
            </a:r>
            <a:endParaRPr lang="zh-CN" altLang="en-US" sz="1200" b="1"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252741B5-C557-C0E3-7688-0B668813EF5D}"/>
              </a:ext>
            </a:extLst>
          </p:cNvPr>
          <p:cNvSpPr txBox="1"/>
          <p:nvPr/>
        </p:nvSpPr>
        <p:spPr>
          <a:xfrm>
            <a:off x="5157511" y="4317828"/>
            <a:ext cx="4486939" cy="300082"/>
          </a:xfrm>
          <a:prstGeom prst="rect">
            <a:avLst/>
          </a:prstGeom>
          <a:noFill/>
        </p:spPr>
        <p:txBody>
          <a:bodyPr wrap="square" rtlCol="0">
            <a:spAutoFit/>
          </a:bodyPr>
          <a:lstStyle/>
          <a:p>
            <a:r>
              <a:rPr lang="en-US" altLang="zh-CN" b="1" dirty="0"/>
              <a:t>P=0.5</a:t>
            </a:r>
            <a:endParaRPr lang="zh-CN" altLang="en-US" sz="1200" b="1"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D976B46C-F0FE-F288-8A38-6B40F1261009}"/>
              </a:ext>
            </a:extLst>
          </p:cNvPr>
          <p:cNvSpPr txBox="1"/>
          <p:nvPr/>
        </p:nvSpPr>
        <p:spPr>
          <a:xfrm>
            <a:off x="7305320" y="4272710"/>
            <a:ext cx="4486939" cy="300082"/>
          </a:xfrm>
          <a:prstGeom prst="rect">
            <a:avLst/>
          </a:prstGeom>
          <a:noFill/>
        </p:spPr>
        <p:txBody>
          <a:bodyPr wrap="square" rtlCol="0">
            <a:spAutoFit/>
          </a:bodyPr>
          <a:lstStyle/>
          <a:p>
            <a:r>
              <a:rPr lang="en-US" altLang="zh-CN" b="1" dirty="0"/>
              <a:t>P=1</a:t>
            </a:r>
            <a:endParaRPr lang="zh-CN" altLang="en-US" sz="1200" b="1" dirty="0">
              <a:latin typeface="Times New Roman" panose="02020603050405020304" pitchFamily="18" charset="0"/>
              <a:cs typeface="Times New Roman" panose="02020603050405020304" pitchFamily="18" charset="0"/>
            </a:endParaRPr>
          </a:p>
        </p:txBody>
      </p:sp>
      <p:sp>
        <p:nvSpPr>
          <p:cNvPr id="35" name="星形: 五角 34">
            <a:extLst>
              <a:ext uri="{FF2B5EF4-FFF2-40B4-BE49-F238E27FC236}">
                <a16:creationId xmlns:a16="http://schemas.microsoft.com/office/drawing/2014/main" id="{BE1B3BC4-EF94-7276-65BE-AFC72FFF5304}"/>
              </a:ext>
            </a:extLst>
          </p:cNvPr>
          <p:cNvSpPr/>
          <p:nvPr/>
        </p:nvSpPr>
        <p:spPr>
          <a:xfrm>
            <a:off x="4620212" y="1899662"/>
            <a:ext cx="538922" cy="533238"/>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3DCC2B77-66ED-FCE5-7F2B-1B30B9A897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24470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585AC-1C20-62EA-33D9-FE5A7C9F0AC4}"/>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5CEFCE9C-D43C-C03C-DD4E-035ACDBC8656}"/>
              </a:ext>
            </a:extLst>
          </p:cNvPr>
          <p:cNvSpPr/>
          <p:nvPr/>
        </p:nvSpPr>
        <p:spPr>
          <a:xfrm>
            <a:off x="3197328" y="1746396"/>
            <a:ext cx="1413566" cy="724453"/>
          </a:xfrm>
          <a:prstGeom prst="rect">
            <a:avLst/>
          </a:prstGeom>
          <a:solidFill>
            <a:schemeClr val="accent2">
              <a:lumMod val="40000"/>
              <a:lumOff val="6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50" b="1" i="0" u="none" strike="noStrike" kern="1200" cap="none" spc="0" normalizeH="0" baseline="0" noProof="0" dirty="0">
                <a:ln>
                  <a:noFill/>
                </a:ln>
                <a:solidFill>
                  <a:prstClr val="black"/>
                </a:solidFill>
                <a:effectLst/>
                <a:uLnTx/>
                <a:uFillTx/>
                <a:ea typeface="抖音美好体"/>
                <a:cs typeface="Arial"/>
              </a:rPr>
              <a:t>Sequence1</a:t>
            </a:r>
            <a:r>
              <a:rPr kumimoji="0" lang="zh-CN" altLang="en-US" sz="1350" b="1" i="0" u="none" strike="noStrike" kern="1200" cap="none" spc="0" normalizeH="0" baseline="0" noProof="0" dirty="0">
                <a:ln>
                  <a:noFill/>
                </a:ln>
                <a:solidFill>
                  <a:prstClr val="black"/>
                </a:solidFill>
                <a:effectLst/>
                <a:uLnTx/>
                <a:uFillTx/>
                <a:ea typeface="抖音美好体"/>
                <a:cs typeface="Arial"/>
              </a:rPr>
              <a:t>：</a:t>
            </a:r>
            <a:r>
              <a:rPr kumimoji="0" lang="en-US" altLang="zh-CN" sz="1350" b="1" i="0" u="none" strike="noStrike" kern="1200" cap="none" spc="0" normalizeH="0" baseline="0" noProof="0" dirty="0">
                <a:ln>
                  <a:noFill/>
                </a:ln>
                <a:solidFill>
                  <a:prstClr val="black"/>
                </a:solidFill>
                <a:effectLst/>
                <a:uLnTx/>
                <a:uFillTx/>
                <a:ea typeface="抖音美好体"/>
                <a:cs typeface="Arial"/>
              </a:rPr>
              <a:t>1000(</a:t>
            </a:r>
            <a:r>
              <a:rPr kumimoji="0" lang="en-US" altLang="zh-CN" sz="1200" b="1" i="0" u="none" strike="noStrike" kern="1200" cap="none" spc="0" normalizeH="0" baseline="0" noProof="0" dirty="0">
                <a:ln>
                  <a:noFill/>
                </a:ln>
                <a:solidFill>
                  <a:prstClr val="black"/>
                </a:solidFill>
                <a:effectLst/>
                <a:uLnTx/>
                <a:uFillTx/>
                <a:ea typeface="抖音美好体"/>
                <a:cs typeface="Arial"/>
              </a:rPr>
              <a:t>the largest number</a:t>
            </a:r>
            <a:r>
              <a:rPr kumimoji="0" lang="en-US" altLang="zh-CN" sz="1350" b="1" i="0" u="none" strike="noStrike" kern="1200" cap="none" spc="0" normalizeH="0" baseline="0" noProof="0" dirty="0">
                <a:ln>
                  <a:noFill/>
                </a:ln>
                <a:solidFill>
                  <a:prstClr val="black"/>
                </a:solidFill>
                <a:effectLst/>
                <a:uLnTx/>
                <a:uFillTx/>
                <a:ea typeface="抖音美好体"/>
                <a:cs typeface="Arial"/>
              </a:rPr>
              <a:t>)</a:t>
            </a:r>
            <a:endParaRPr kumimoji="0" lang="zh-CN" altLang="en-US" sz="1350" b="1" i="0" u="none" strike="noStrike" kern="1200" cap="none" spc="0" normalizeH="0" baseline="0" noProof="0" dirty="0">
              <a:ln>
                <a:noFill/>
              </a:ln>
              <a:solidFill>
                <a:prstClr val="black"/>
              </a:solidFill>
              <a:effectLst/>
              <a:uLnTx/>
              <a:uFillTx/>
              <a:ea typeface="抖音美好体"/>
              <a:cs typeface="Arial"/>
            </a:endParaRPr>
          </a:p>
        </p:txBody>
      </p:sp>
      <p:sp>
        <p:nvSpPr>
          <p:cNvPr id="6" name="矩形 5">
            <a:extLst>
              <a:ext uri="{FF2B5EF4-FFF2-40B4-BE49-F238E27FC236}">
                <a16:creationId xmlns:a16="http://schemas.microsoft.com/office/drawing/2014/main" id="{8C882A15-00BB-2A70-6CD3-56A5EA48138F}"/>
              </a:ext>
            </a:extLst>
          </p:cNvPr>
          <p:cNvSpPr/>
          <p:nvPr/>
        </p:nvSpPr>
        <p:spPr>
          <a:xfrm>
            <a:off x="6689900" y="1734192"/>
            <a:ext cx="1413566" cy="724453"/>
          </a:xfrm>
          <a:prstGeom prst="rect">
            <a:avLst/>
          </a:prstGeom>
          <a:solidFill>
            <a:srgbClr val="FFDD7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50" b="1" i="0" u="none" strike="noStrike" kern="1200" cap="none" spc="0" normalizeH="0" baseline="0" noProof="0" dirty="0">
                <a:ln>
                  <a:noFill/>
                </a:ln>
                <a:solidFill>
                  <a:prstClr val="black"/>
                </a:solidFill>
                <a:effectLst/>
                <a:uLnTx/>
                <a:uFillTx/>
                <a:ea typeface="抖音美好体"/>
                <a:cs typeface="Arial"/>
              </a:rPr>
              <a:t>Sequence2</a:t>
            </a:r>
            <a:r>
              <a:rPr kumimoji="0" lang="zh-CN" altLang="en-US" sz="1350" b="1" i="0" u="none" strike="noStrike" kern="1200" cap="none" spc="0" normalizeH="0" baseline="0" noProof="0" dirty="0">
                <a:ln>
                  <a:noFill/>
                </a:ln>
                <a:solidFill>
                  <a:prstClr val="black"/>
                </a:solidFill>
                <a:effectLst/>
                <a:uLnTx/>
                <a:uFillTx/>
                <a:ea typeface="抖音美好体"/>
                <a:cs typeface="Arial"/>
              </a:rPr>
              <a:t>：</a:t>
            </a:r>
            <a:r>
              <a:rPr kumimoji="0" lang="en-US" altLang="zh-CN" sz="1350" b="1" i="0" u="none" strike="noStrike" kern="1200" cap="none" spc="0" normalizeH="0" baseline="0" noProof="0" dirty="0">
                <a:ln>
                  <a:noFill/>
                </a:ln>
                <a:solidFill>
                  <a:prstClr val="black"/>
                </a:solidFill>
                <a:effectLst/>
                <a:uLnTx/>
                <a:uFillTx/>
                <a:ea typeface="抖音美好体"/>
                <a:cs typeface="Arial"/>
              </a:rPr>
              <a:t>500</a:t>
            </a:r>
            <a:r>
              <a:rPr kumimoji="0" lang="zh-CN" altLang="en-US" sz="1350" b="1" i="0" u="none" strike="noStrike" kern="1200" cap="none" spc="0" normalizeH="0" baseline="0" noProof="0" dirty="0">
                <a:ln>
                  <a:noFill/>
                </a:ln>
                <a:solidFill>
                  <a:prstClr val="black"/>
                </a:solidFill>
                <a:effectLst/>
                <a:uLnTx/>
                <a:uFillTx/>
                <a:ea typeface="抖音美好体"/>
                <a:cs typeface="Arial"/>
              </a:rPr>
              <a:t>（</a:t>
            </a:r>
            <a:r>
              <a:rPr kumimoji="0" lang="en-US" altLang="zh-CN" sz="1200" b="1" i="0" u="none" strike="noStrike" kern="1200" cap="none" spc="0" normalizeH="0" baseline="0" noProof="0" dirty="0">
                <a:ln>
                  <a:noFill/>
                </a:ln>
                <a:solidFill>
                  <a:prstClr val="black"/>
                </a:solidFill>
                <a:effectLst/>
                <a:uLnTx/>
                <a:uFillTx/>
                <a:ea typeface="抖音美好体"/>
                <a:cs typeface="Arial"/>
              </a:rPr>
              <a:t>One base difference</a:t>
            </a:r>
            <a:r>
              <a:rPr kumimoji="0" lang="zh-CN" altLang="en-US" sz="1350" b="1" i="0" u="none" strike="noStrike" kern="1200" cap="none" spc="0" normalizeH="0" baseline="0" noProof="0" dirty="0">
                <a:ln>
                  <a:noFill/>
                </a:ln>
                <a:solidFill>
                  <a:prstClr val="black"/>
                </a:solidFill>
                <a:effectLst/>
                <a:uLnTx/>
                <a:uFillTx/>
                <a:ea typeface="抖音美好体"/>
                <a:cs typeface="Arial"/>
              </a:rPr>
              <a:t>）</a:t>
            </a:r>
          </a:p>
        </p:txBody>
      </p:sp>
      <p:sp>
        <p:nvSpPr>
          <p:cNvPr id="15" name="矩形 14">
            <a:extLst>
              <a:ext uri="{FF2B5EF4-FFF2-40B4-BE49-F238E27FC236}">
                <a16:creationId xmlns:a16="http://schemas.microsoft.com/office/drawing/2014/main" id="{A81A468E-B2CA-1F89-E242-2E42536D0354}"/>
              </a:ext>
            </a:extLst>
          </p:cNvPr>
          <p:cNvSpPr/>
          <p:nvPr/>
        </p:nvSpPr>
        <p:spPr>
          <a:xfrm>
            <a:off x="2427870" y="4116889"/>
            <a:ext cx="1538916" cy="724453"/>
          </a:xfrm>
          <a:prstGeom prst="rect">
            <a:avLst/>
          </a:prstGeom>
          <a:solidFill>
            <a:srgbClr val="B8E08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ltLang="zh-CN" b="1" dirty="0">
                <a:solidFill>
                  <a:prstClr val="black"/>
                </a:solidFill>
              </a:rPr>
              <a:t>Sequence3</a:t>
            </a:r>
            <a:r>
              <a:rPr lang="zh-CN" altLang="en-US" b="1" dirty="0">
                <a:solidFill>
                  <a:prstClr val="black"/>
                </a:solidFill>
              </a:rPr>
              <a:t>：</a:t>
            </a:r>
            <a:r>
              <a:rPr lang="en-US" altLang="zh-CN" b="1" dirty="0">
                <a:solidFill>
                  <a:prstClr val="black"/>
                </a:solidFill>
              </a:rPr>
              <a:t>30</a:t>
            </a:r>
            <a:r>
              <a:rPr lang="zh-CN" altLang="en-US" b="1" dirty="0">
                <a:solidFill>
                  <a:prstClr val="black"/>
                </a:solidFill>
              </a:rPr>
              <a:t>（</a:t>
            </a:r>
            <a:r>
              <a:rPr lang="en-US" altLang="zh-CN" sz="1400" b="1" dirty="0">
                <a:solidFill>
                  <a:prstClr val="black"/>
                </a:solidFill>
              </a:rPr>
              <a:t> two base difference </a:t>
            </a:r>
            <a:r>
              <a:rPr lang="zh-CN" altLang="en-US" b="1" dirty="0">
                <a:solidFill>
                  <a:prstClr val="black"/>
                </a:solidFill>
              </a:rPr>
              <a:t>）</a:t>
            </a:r>
          </a:p>
        </p:txBody>
      </p:sp>
      <p:sp>
        <p:nvSpPr>
          <p:cNvPr id="18" name="矩形 17">
            <a:extLst>
              <a:ext uri="{FF2B5EF4-FFF2-40B4-BE49-F238E27FC236}">
                <a16:creationId xmlns:a16="http://schemas.microsoft.com/office/drawing/2014/main" id="{22073875-7ABA-32A7-BE41-E25C1A58ABFF}"/>
              </a:ext>
            </a:extLst>
          </p:cNvPr>
          <p:cNvSpPr/>
          <p:nvPr/>
        </p:nvSpPr>
        <p:spPr>
          <a:xfrm>
            <a:off x="4190530" y="4116889"/>
            <a:ext cx="1413566" cy="724453"/>
          </a:xfrm>
          <a:prstGeom prst="rect">
            <a:avLst/>
          </a:prstGeom>
          <a:solidFill>
            <a:srgbClr val="FFB9D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altLang="zh-CN" b="1" dirty="0">
                <a:solidFill>
                  <a:prstClr val="black"/>
                </a:solidFill>
              </a:rPr>
              <a:t>Sequence4</a:t>
            </a:r>
            <a:r>
              <a:rPr lang="zh-CN" altLang="en-US" b="1" dirty="0">
                <a:solidFill>
                  <a:prstClr val="black"/>
                </a:solidFill>
              </a:rPr>
              <a:t>：</a:t>
            </a:r>
            <a:r>
              <a:rPr lang="en-US" altLang="zh-CN" b="1" dirty="0">
                <a:solidFill>
                  <a:prstClr val="black"/>
                </a:solidFill>
              </a:rPr>
              <a:t>50</a:t>
            </a:r>
            <a:r>
              <a:rPr lang="zh-CN" altLang="en-US" b="1" dirty="0">
                <a:solidFill>
                  <a:prstClr val="black"/>
                </a:solidFill>
              </a:rPr>
              <a:t>（</a:t>
            </a:r>
            <a:r>
              <a:rPr lang="en-US" altLang="zh-CN" b="1" dirty="0">
                <a:solidFill>
                  <a:prstClr val="white"/>
                </a:solidFill>
              </a:rPr>
              <a:t> </a:t>
            </a:r>
            <a:r>
              <a:rPr lang="en-US" altLang="zh-CN" b="1" dirty="0">
                <a:solidFill>
                  <a:prstClr val="black"/>
                </a:solidFill>
              </a:rPr>
              <a:t>Quite different</a:t>
            </a:r>
            <a:r>
              <a:rPr lang="en-US" altLang="zh-CN" b="1" dirty="0">
                <a:solidFill>
                  <a:prstClr val="white"/>
                </a:solidFill>
              </a:rPr>
              <a:t> </a:t>
            </a:r>
            <a:r>
              <a:rPr lang="zh-CN" altLang="en-US" b="1" dirty="0">
                <a:solidFill>
                  <a:prstClr val="black"/>
                </a:solidFill>
              </a:rPr>
              <a:t>）</a:t>
            </a:r>
          </a:p>
        </p:txBody>
      </p:sp>
      <p:sp>
        <p:nvSpPr>
          <p:cNvPr id="23" name="矩形: 圆角 22">
            <a:extLst>
              <a:ext uri="{FF2B5EF4-FFF2-40B4-BE49-F238E27FC236}">
                <a16:creationId xmlns:a16="http://schemas.microsoft.com/office/drawing/2014/main" id="{5E9A875B-8540-92B2-F622-8C371C18F315}"/>
              </a:ext>
            </a:extLst>
          </p:cNvPr>
          <p:cNvSpPr/>
          <p:nvPr/>
        </p:nvSpPr>
        <p:spPr>
          <a:xfrm>
            <a:off x="2319174" y="1661403"/>
            <a:ext cx="3269212" cy="190204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91BAB33-6E69-17F2-A6DF-52B42405E2F2}"/>
                  </a:ext>
                </a:extLst>
              </p:cNvPr>
              <p:cNvSpPr txBox="1"/>
              <p:nvPr/>
            </p:nvSpPr>
            <p:spPr>
              <a:xfrm>
                <a:off x="48290" y="3007646"/>
                <a:ext cx="2615516" cy="1366913"/>
              </a:xfrm>
              <a:prstGeom prst="rect">
                <a:avLst/>
              </a:prstGeom>
              <a:noFill/>
            </p:spPr>
            <p:txBody>
              <a:bodyPr wrap="square" rtlCol="0">
                <a:spAutoFit/>
              </a:bodyPr>
              <a:lstStyle/>
              <a:p>
                <a:r>
                  <a:rPr lang="en-US" altLang="zh-CN" b="1" dirty="0"/>
                  <a:t>Reassign sequences </a:t>
                </a:r>
                <a:br>
                  <a:rPr lang="en-US" altLang="zh-CN" dirty="0"/>
                </a:br>
                <a:r>
                  <a:rPr lang="en-US" altLang="zh-CN" dirty="0"/>
                  <a:t>Calculate the expected number assigned to the highest sequence region </a:t>
                </a:r>
                <a:br>
                  <a:rPr lang="en-US" altLang="zh-CN" dirty="0"/>
                </a:br>
                <a:r>
                  <a:rPr lang="en-US" altLang="zh-CN" dirty="0"/>
                  <a:t>Abundance at partition center j × error rate </a:t>
                </a:r>
                <a14:m>
                  <m:oMath xmlns:m="http://schemas.openxmlformats.org/officeDocument/2006/math">
                    <m:sSub>
                      <m:sSubPr>
                        <m:ctrlPr>
                          <a:rPr lang="zh-CN" altLang="en-US" sz="1400" i="1">
                            <a:latin typeface="Cambria Math" panose="02040503050406030204" pitchFamily="18" charset="0"/>
                          </a:rPr>
                        </m:ctrlPr>
                      </m:sSubPr>
                      <m:e>
                        <m:r>
                          <a:rPr lang="zh-CN" altLang="en-US" sz="1400" b="0" i="1">
                            <a:latin typeface="Cambria Math" panose="02040503050406030204" pitchFamily="18" charset="0"/>
                          </a:rPr>
                          <m:t>𝜆</m:t>
                        </m:r>
                      </m:e>
                      <m:sub>
                        <m:r>
                          <a:rPr lang="zh-CN" altLang="en-US" sz="1400" b="0" i="1">
                            <a:latin typeface="Cambria Math" panose="02040503050406030204" pitchFamily="18" charset="0"/>
                          </a:rPr>
                          <m:t>𝑗𝑖</m:t>
                        </m:r>
                      </m:sub>
                    </m:sSub>
                  </m:oMath>
                </a14:m>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691BAB33-6E69-17F2-A6DF-52B42405E2F2}"/>
                  </a:ext>
                </a:extLst>
              </p:cNvPr>
              <p:cNvSpPr txBox="1">
                <a:spLocks noRot="1" noChangeAspect="1" noMove="1" noResize="1" noEditPoints="1" noAdjustHandles="1" noChangeArrowheads="1" noChangeShapeType="1" noTextEdit="1"/>
              </p:cNvSpPr>
              <p:nvPr/>
            </p:nvSpPr>
            <p:spPr>
              <a:xfrm>
                <a:off x="48290" y="3007646"/>
                <a:ext cx="2615516" cy="1366913"/>
              </a:xfrm>
              <a:prstGeom prst="rect">
                <a:avLst/>
              </a:prstGeom>
              <a:blipFill>
                <a:blip r:embed="rId4"/>
                <a:stretch>
                  <a:fillRect l="-699" t="-889" b="-1333"/>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3954D35B-558A-23BA-BBBC-216243FB15D8}"/>
              </a:ext>
            </a:extLst>
          </p:cNvPr>
          <p:cNvSpPr txBox="1"/>
          <p:nvPr/>
        </p:nvSpPr>
        <p:spPr>
          <a:xfrm>
            <a:off x="48290" y="1996229"/>
            <a:ext cx="1922297" cy="507831"/>
          </a:xfrm>
          <a:prstGeom prst="rect">
            <a:avLst/>
          </a:prstGeom>
          <a:noFill/>
        </p:spPr>
        <p:txBody>
          <a:bodyPr wrap="square">
            <a:spAutoFit/>
          </a:bodyPr>
          <a:lstStyle/>
          <a:p>
            <a:r>
              <a:rPr lang="en-US" altLang="zh-CN" b="1" dirty="0"/>
              <a:t>Discover new central sequences</a:t>
            </a:r>
            <a:endParaRPr lang="zh-CN" altLang="en-US" b="1" dirty="0"/>
          </a:p>
        </p:txBody>
      </p:sp>
      <p:sp>
        <p:nvSpPr>
          <p:cNvPr id="30" name="矩形 29">
            <a:extLst>
              <a:ext uri="{FF2B5EF4-FFF2-40B4-BE49-F238E27FC236}">
                <a16:creationId xmlns:a16="http://schemas.microsoft.com/office/drawing/2014/main" id="{8FA06244-113F-DE1D-C73B-3F8C54F4BB21}"/>
              </a:ext>
            </a:extLst>
          </p:cNvPr>
          <p:cNvSpPr/>
          <p:nvPr/>
        </p:nvSpPr>
        <p:spPr>
          <a:xfrm>
            <a:off x="5827840" y="4116889"/>
            <a:ext cx="1413566" cy="724453"/>
          </a:xfrm>
          <a:prstGeom prst="rect">
            <a:avLst/>
          </a:prstGeom>
          <a:solidFill>
            <a:srgbClr val="D3B5E9"/>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Sequence5</a:t>
            </a:r>
            <a:r>
              <a:rPr lang="zh-CN" altLang="en-US" b="1" dirty="0">
                <a:solidFill>
                  <a:schemeClr val="tx1"/>
                </a:solidFill>
              </a:rPr>
              <a:t>：</a:t>
            </a:r>
            <a:r>
              <a:rPr lang="en-US" altLang="zh-CN" b="1" dirty="0">
                <a:solidFill>
                  <a:schemeClr val="tx1"/>
                </a:solidFill>
              </a:rPr>
              <a:t>3</a:t>
            </a:r>
            <a:r>
              <a:rPr lang="zh-CN" altLang="en-US" b="1" dirty="0">
                <a:solidFill>
                  <a:schemeClr val="tx1"/>
                </a:solidFill>
              </a:rPr>
              <a:t>（</a:t>
            </a:r>
            <a:r>
              <a:rPr lang="en-US" altLang="zh-CN" sz="1200" b="1" dirty="0">
                <a:solidFill>
                  <a:schemeClr val="tx1"/>
                </a:solidFill>
              </a:rPr>
              <a:t> One base difference </a:t>
            </a:r>
            <a:r>
              <a:rPr lang="zh-CN" altLang="en-US" b="1" dirty="0">
                <a:solidFill>
                  <a:schemeClr val="tx1"/>
                </a:solidFill>
              </a:rPr>
              <a:t>）</a:t>
            </a:r>
          </a:p>
        </p:txBody>
      </p:sp>
      <p:sp>
        <p:nvSpPr>
          <p:cNvPr id="31" name="矩形 30">
            <a:extLst>
              <a:ext uri="{FF2B5EF4-FFF2-40B4-BE49-F238E27FC236}">
                <a16:creationId xmlns:a16="http://schemas.microsoft.com/office/drawing/2014/main" id="{E2ECB5A5-591E-5B1E-DF77-3D7BFD0AA47E}"/>
              </a:ext>
            </a:extLst>
          </p:cNvPr>
          <p:cNvSpPr/>
          <p:nvPr/>
        </p:nvSpPr>
        <p:spPr>
          <a:xfrm>
            <a:off x="7441506" y="4098184"/>
            <a:ext cx="1413566" cy="724453"/>
          </a:xfrm>
          <a:prstGeom prst="rect">
            <a:avLst/>
          </a:prstGeom>
          <a:solidFill>
            <a:srgbClr val="FFFF0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Sequence6</a:t>
            </a:r>
            <a:r>
              <a:rPr lang="zh-CN" altLang="en-US" b="1" dirty="0">
                <a:solidFill>
                  <a:schemeClr val="tx1"/>
                </a:solidFill>
              </a:rPr>
              <a:t>：</a:t>
            </a:r>
            <a:r>
              <a:rPr lang="en-US" altLang="zh-CN" b="1" dirty="0">
                <a:solidFill>
                  <a:schemeClr val="tx1"/>
                </a:solidFill>
              </a:rPr>
              <a:t>11</a:t>
            </a:r>
            <a:r>
              <a:rPr lang="zh-CN" altLang="en-US" b="1" dirty="0">
                <a:solidFill>
                  <a:schemeClr val="tx1"/>
                </a:solidFill>
              </a:rPr>
              <a:t>（</a:t>
            </a:r>
            <a:r>
              <a:rPr lang="en-US" altLang="zh-CN" b="1" dirty="0">
                <a:solidFill>
                  <a:schemeClr val="tx1"/>
                </a:solidFill>
              </a:rPr>
              <a:t>only one</a:t>
            </a:r>
            <a:r>
              <a:rPr lang="zh-CN" altLang="en-US" b="1" dirty="0">
                <a:solidFill>
                  <a:schemeClr val="tx1"/>
                </a:solidFill>
              </a:rPr>
              <a:t>）</a:t>
            </a:r>
          </a:p>
        </p:txBody>
      </p:sp>
      <p:sp>
        <p:nvSpPr>
          <p:cNvPr id="5" name="矩形: 圆角 4">
            <a:extLst>
              <a:ext uri="{FF2B5EF4-FFF2-40B4-BE49-F238E27FC236}">
                <a16:creationId xmlns:a16="http://schemas.microsoft.com/office/drawing/2014/main" id="{C9FC188D-A4BC-E43A-E982-C05B60138B12}"/>
              </a:ext>
            </a:extLst>
          </p:cNvPr>
          <p:cNvSpPr/>
          <p:nvPr/>
        </p:nvSpPr>
        <p:spPr>
          <a:xfrm>
            <a:off x="5827839" y="1661403"/>
            <a:ext cx="3252245" cy="190204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23A161C-32FC-FC88-1793-443E1B9E3805}"/>
              </a:ext>
            </a:extLst>
          </p:cNvPr>
          <p:cNvSpPr txBox="1"/>
          <p:nvPr/>
        </p:nvSpPr>
        <p:spPr>
          <a:xfrm>
            <a:off x="4246514" y="3643845"/>
            <a:ext cx="728759" cy="300082"/>
          </a:xfrm>
          <a:prstGeom prst="rect">
            <a:avLst/>
          </a:prstGeom>
          <a:noFill/>
        </p:spPr>
        <p:txBody>
          <a:bodyPr wrap="square" rtlCol="0">
            <a:spAutoFit/>
          </a:bodyPr>
          <a:lstStyle/>
          <a:p>
            <a:r>
              <a:rPr lang="en-US" altLang="zh-CN" b="1" dirty="0"/>
              <a:t>P=0.8</a:t>
            </a:r>
            <a:endParaRPr lang="zh-CN" altLang="en-US" sz="1200"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E9ADAFD5-0F00-3C48-DDB8-66345BD26A95}"/>
              </a:ext>
            </a:extLst>
          </p:cNvPr>
          <p:cNvSpPr txBox="1"/>
          <p:nvPr/>
        </p:nvSpPr>
        <p:spPr>
          <a:xfrm>
            <a:off x="2945853" y="3643845"/>
            <a:ext cx="835085" cy="300082"/>
          </a:xfrm>
          <a:prstGeom prst="rect">
            <a:avLst/>
          </a:prstGeom>
          <a:noFill/>
        </p:spPr>
        <p:txBody>
          <a:bodyPr wrap="square" rtlCol="0">
            <a:spAutoFit/>
          </a:bodyPr>
          <a:lstStyle/>
          <a:p>
            <a:r>
              <a:rPr lang="en-US" altLang="zh-CN" b="1" dirty="0"/>
              <a:t>P=1</a:t>
            </a:r>
            <a:endParaRPr lang="zh-CN" altLang="en-US" sz="1200" b="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21FBAF03-2C2A-35FA-EF5A-F1302A67F074}"/>
              </a:ext>
            </a:extLst>
          </p:cNvPr>
          <p:cNvSpPr txBox="1"/>
          <p:nvPr/>
        </p:nvSpPr>
        <p:spPr>
          <a:xfrm>
            <a:off x="6280224" y="3643845"/>
            <a:ext cx="728759" cy="300082"/>
          </a:xfrm>
          <a:prstGeom prst="rect">
            <a:avLst/>
          </a:prstGeom>
          <a:noFill/>
        </p:spPr>
        <p:txBody>
          <a:bodyPr wrap="square" rtlCol="0">
            <a:spAutoFit/>
          </a:bodyPr>
          <a:lstStyle/>
          <a:p>
            <a:r>
              <a:rPr lang="en-US" altLang="zh-CN" b="1" dirty="0"/>
              <a:t>P=0.7</a:t>
            </a:r>
            <a:endParaRPr lang="zh-CN" altLang="en-US" sz="1200" b="1"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5A66111E-AB37-2055-4F5E-68E9F173B58A}"/>
              </a:ext>
            </a:extLst>
          </p:cNvPr>
          <p:cNvSpPr txBox="1"/>
          <p:nvPr/>
        </p:nvSpPr>
        <p:spPr>
          <a:xfrm>
            <a:off x="7585175" y="3636241"/>
            <a:ext cx="728759" cy="300082"/>
          </a:xfrm>
          <a:prstGeom prst="rect">
            <a:avLst/>
          </a:prstGeom>
          <a:noFill/>
        </p:spPr>
        <p:txBody>
          <a:bodyPr wrap="square" rtlCol="0">
            <a:spAutoFit/>
          </a:bodyPr>
          <a:lstStyle/>
          <a:p>
            <a:r>
              <a:rPr lang="en-US" altLang="zh-CN" b="1" dirty="0"/>
              <a:t>P=0.6</a:t>
            </a:r>
            <a:endParaRPr lang="zh-CN" altLang="en-US" sz="1200" b="1" dirty="0">
              <a:latin typeface="Times New Roman" panose="02020603050405020304" pitchFamily="18" charset="0"/>
              <a:cs typeface="Times New Roman" panose="02020603050405020304" pitchFamily="18" charset="0"/>
            </a:endParaRPr>
          </a:p>
        </p:txBody>
      </p:sp>
      <p:sp>
        <p:nvSpPr>
          <p:cNvPr id="14" name="箭头: 下 13">
            <a:extLst>
              <a:ext uri="{FF2B5EF4-FFF2-40B4-BE49-F238E27FC236}">
                <a16:creationId xmlns:a16="http://schemas.microsoft.com/office/drawing/2014/main" id="{1B7487AC-12E3-7DE5-6495-48A85117B8EA}"/>
              </a:ext>
            </a:extLst>
          </p:cNvPr>
          <p:cNvSpPr/>
          <p:nvPr/>
        </p:nvSpPr>
        <p:spPr>
          <a:xfrm>
            <a:off x="5525173" y="3936323"/>
            <a:ext cx="405234" cy="36348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A1FB1152-70EF-61BB-9CFA-5419A3DF6D6F}"/>
              </a:ext>
            </a:extLst>
          </p:cNvPr>
          <p:cNvSpPr txBox="1"/>
          <p:nvPr/>
        </p:nvSpPr>
        <p:spPr>
          <a:xfrm>
            <a:off x="3586990" y="4389639"/>
            <a:ext cx="4281600" cy="507831"/>
          </a:xfrm>
          <a:prstGeom prst="rect">
            <a:avLst/>
          </a:prstGeom>
          <a:noFill/>
        </p:spPr>
        <p:txBody>
          <a:bodyPr wrap="square" rtlCol="0">
            <a:spAutoFit/>
          </a:bodyPr>
          <a:lstStyle/>
          <a:p>
            <a:pPr latinLnBrk="1"/>
            <a:r>
              <a:rPr lang="en-US" altLang="zh-CN" b="1" dirty="0">
                <a:highlight>
                  <a:srgbClr val="FFFF00"/>
                </a:highlight>
              </a:rPr>
              <a:t>Every</a:t>
            </a:r>
            <a:r>
              <a:rPr lang="zh-CN" altLang="en-US" b="1" dirty="0">
                <a:highlight>
                  <a:srgbClr val="FFFF00"/>
                </a:highlight>
              </a:rPr>
              <a:t> </a:t>
            </a:r>
            <a:r>
              <a:rPr lang="en-US" altLang="zh-CN" b="1" dirty="0">
                <a:highlight>
                  <a:srgbClr val="FFFF00"/>
                </a:highlight>
              </a:rPr>
              <a:t>p</a:t>
            </a:r>
            <a:r>
              <a:rPr lang="zh-CN" altLang="en-US" b="1" dirty="0">
                <a:highlight>
                  <a:srgbClr val="FFFF00"/>
                </a:highlight>
              </a:rPr>
              <a:t> </a:t>
            </a:r>
            <a:r>
              <a:rPr lang="en-US" altLang="zh-CN" b="1" dirty="0">
                <a:highlight>
                  <a:srgbClr val="FFFF00"/>
                </a:highlight>
              </a:rPr>
              <a:t>&gt; Threshold 0.05 → No new partitions are generated; the algorithm terminates!</a:t>
            </a:r>
            <a:endParaRPr lang="zh-CN" altLang="en-US" b="1" dirty="0">
              <a:highlight>
                <a:srgbClr val="FFFF00"/>
              </a:highlight>
            </a:endParaRPr>
          </a:p>
        </p:txBody>
      </p:sp>
      <p:sp>
        <p:nvSpPr>
          <p:cNvPr id="17" name="文本框 16">
            <a:extLst>
              <a:ext uri="{FF2B5EF4-FFF2-40B4-BE49-F238E27FC236}">
                <a16:creationId xmlns:a16="http://schemas.microsoft.com/office/drawing/2014/main" id="{B3C472CB-C6AD-ABCC-EC44-01D50956473E}"/>
              </a:ext>
            </a:extLst>
          </p:cNvPr>
          <p:cNvSpPr txBox="1"/>
          <p:nvPr/>
        </p:nvSpPr>
        <p:spPr>
          <a:xfrm>
            <a:off x="160000" y="952330"/>
            <a:ext cx="4486939" cy="430887"/>
          </a:xfrm>
          <a:prstGeom prst="rect">
            <a:avLst/>
          </a:prstGeom>
          <a:noFill/>
        </p:spPr>
        <p:txBody>
          <a:bodyPr wrap="square" rtlCol="0">
            <a:spAutoFit/>
          </a:bodyPr>
          <a:lstStyle/>
          <a:p>
            <a:r>
              <a:rPr lang="en-US" altLang="zh-CN" sz="2200" b="1" dirty="0"/>
              <a:t>4. The divisive partitioning</a:t>
            </a:r>
            <a:endParaRPr lang="zh-CN" altLang="en-US" sz="2200" dirty="0"/>
          </a:p>
        </p:txBody>
      </p:sp>
      <p:grpSp>
        <p:nvGrpSpPr>
          <p:cNvPr id="19" name="组合 18">
            <a:extLst>
              <a:ext uri="{FF2B5EF4-FFF2-40B4-BE49-F238E27FC236}">
                <a16:creationId xmlns:a16="http://schemas.microsoft.com/office/drawing/2014/main" id="{C69EB794-E0F8-47AC-74CE-411B5FCBDB68}"/>
              </a:ext>
            </a:extLst>
          </p:cNvPr>
          <p:cNvGrpSpPr/>
          <p:nvPr/>
        </p:nvGrpSpPr>
        <p:grpSpPr>
          <a:xfrm>
            <a:off x="0" y="226794"/>
            <a:ext cx="9178024" cy="677108"/>
            <a:chOff x="0" y="91054"/>
            <a:chExt cx="12237364" cy="902811"/>
          </a:xfrm>
        </p:grpSpPr>
        <p:sp>
          <p:nvSpPr>
            <p:cNvPr id="20" name="文本框 19">
              <a:extLst>
                <a:ext uri="{FF2B5EF4-FFF2-40B4-BE49-F238E27FC236}">
                  <a16:creationId xmlns:a16="http://schemas.microsoft.com/office/drawing/2014/main" id="{1564147D-7124-E5DF-3012-CBEC80518B2A}"/>
                </a:ext>
              </a:extLst>
            </p:cNvPr>
            <p:cNvSpPr txBox="1"/>
            <p:nvPr/>
          </p:nvSpPr>
          <p:spPr>
            <a:xfrm>
              <a:off x="2374900" y="91054"/>
              <a:ext cx="9862464" cy="902811"/>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sz="1800" b="1" dirty="0"/>
                <a:t>The principle of DADA</a:t>
              </a:r>
              <a:endParaRPr lang="en-US" altLang="zh-CN" sz="2400" b="1" dirty="0">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21" name="矩形 20">
              <a:extLst>
                <a:ext uri="{FF2B5EF4-FFF2-40B4-BE49-F238E27FC236}">
                  <a16:creationId xmlns:a16="http://schemas.microsoft.com/office/drawing/2014/main" id="{38D445AA-FE9E-E1E3-6D9F-66F29E275A4C}"/>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02</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pic>
        <p:nvPicPr>
          <p:cNvPr id="2" name="图片 1">
            <a:extLst>
              <a:ext uri="{FF2B5EF4-FFF2-40B4-BE49-F238E27FC236}">
                <a16:creationId xmlns:a16="http://schemas.microsoft.com/office/drawing/2014/main" id="{4AEFE410-417A-BD78-9613-DC444AB92BF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499462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7 9.87654E-7 L -0.01771 -0.28241 " pathEditMode="relative" rAng="0" ptsTypes="AA">
                                      <p:cBhvr>
                                        <p:cTn id="6" dur="2000" fill="hold"/>
                                        <p:tgtEl>
                                          <p:spTgt spid="18"/>
                                        </p:tgtEl>
                                        <p:attrNameLst>
                                          <p:attrName>ppt_x</p:attrName>
                                          <p:attrName>ppt_y</p:attrName>
                                        </p:attrNameLst>
                                      </p:cBhvr>
                                      <p:rCtr x="-885" y="-1413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4.16667E-6 -3.95062E-6 L -0.5415 -0.27932 " pathEditMode="relative" rAng="0" ptsTypes="AA">
                                      <p:cBhvr>
                                        <p:cTn id="10" dur="2000" fill="hold"/>
                                        <p:tgtEl>
                                          <p:spTgt spid="31"/>
                                        </p:tgtEl>
                                        <p:attrNameLst>
                                          <p:attrName>ppt_x</p:attrName>
                                          <p:attrName>ppt_y</p:attrName>
                                        </p:attrNameLst>
                                      </p:cBhvr>
                                      <p:rCtr x="-27083" y="-13981"/>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2.77778E-6 9.87654E-7 L 0.38195 -0.28272 " pathEditMode="relative" rAng="0" ptsTypes="AA">
                                      <p:cBhvr>
                                        <p:cTn id="14" dur="2000" fill="hold"/>
                                        <p:tgtEl>
                                          <p:spTgt spid="15"/>
                                        </p:tgtEl>
                                        <p:attrNameLst>
                                          <p:attrName>ppt_x</p:attrName>
                                          <p:attrName>ppt_y</p:attrName>
                                        </p:attrNameLst>
                                      </p:cBhvr>
                                      <p:rCtr x="19097" y="-14136"/>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3.33333E-6 9.87654E-7 L 0.18837 -0.28519 " pathEditMode="relative" rAng="0" ptsTypes="AA">
                                      <p:cBhvr>
                                        <p:cTn id="18" dur="2000" fill="hold"/>
                                        <p:tgtEl>
                                          <p:spTgt spid="30"/>
                                        </p:tgtEl>
                                        <p:attrNameLst>
                                          <p:attrName>ppt_x</p:attrName>
                                          <p:attrName>ppt_y</p:attrName>
                                        </p:attrNameLst>
                                      </p:cBhvr>
                                      <p:rCtr x="9410" y="-14259"/>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dur="50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0" grpId="0" animBg="1"/>
      <p:bldP spid="31" grpId="0" animBg="1"/>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F8F45-344E-B5D7-505B-BFF25027E7F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B2BFE65-A31A-4D1F-7277-1032701F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PA-文本框 88">
            <a:extLst>
              <a:ext uri="{FF2B5EF4-FFF2-40B4-BE49-F238E27FC236}">
                <a16:creationId xmlns:a16="http://schemas.microsoft.com/office/drawing/2014/main" id="{D0BF5158-2D19-B606-30BD-4DD751611599}"/>
              </a:ext>
            </a:extLst>
          </p:cNvPr>
          <p:cNvSpPr txBox="1"/>
          <p:nvPr>
            <p:custDataLst>
              <p:tags r:id="rId1"/>
            </p:custDataLst>
          </p:nvPr>
        </p:nvSpPr>
        <p:spPr>
          <a:xfrm>
            <a:off x="929682" y="2354549"/>
            <a:ext cx="9144000" cy="615553"/>
          </a:xfrm>
          <a:prstGeom prst="rect">
            <a:avLst/>
          </a:prstGeom>
          <a:noFill/>
        </p:spPr>
        <p:txBody>
          <a:bodyPr wrap="square" lIns="0" tIns="0" rIns="0" bIns="0" rtlCol="0">
            <a:spAutoFit/>
          </a:bodyPr>
          <a:lstStyle/>
          <a:p>
            <a:pPr lvl="0" algn="just" hangingPunct="0">
              <a:defRPr/>
            </a:pPr>
            <a:r>
              <a:rPr lang="en-US" altLang="zh-CN" sz="40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10" name="文本框 9">
            <a:extLst>
              <a:ext uri="{FF2B5EF4-FFF2-40B4-BE49-F238E27FC236}">
                <a16:creationId xmlns:a16="http://schemas.microsoft.com/office/drawing/2014/main" id="{B16F9B23-352F-6C6C-BDDA-0338FDF5557C}"/>
              </a:ext>
            </a:extLst>
          </p:cNvPr>
          <p:cNvSpPr txBox="1"/>
          <p:nvPr/>
        </p:nvSpPr>
        <p:spPr>
          <a:xfrm>
            <a:off x="880004" y="1507392"/>
            <a:ext cx="2547042" cy="715581"/>
          </a:xfrm>
          <a:prstGeom prst="rect">
            <a:avLst/>
          </a:prstGeom>
          <a:noFill/>
        </p:spPr>
        <p:txBody>
          <a:bodyPr wrap="square" rtlCol="0">
            <a:spAutoFit/>
          </a:bodyPr>
          <a:lstStyle/>
          <a:p>
            <a:r>
              <a:rPr lang="en-US" altLang="zh-CN" sz="4050" dirty="0">
                <a:ln w="12700">
                  <a:solidFill>
                    <a:srgbClr val="1968B7"/>
                  </a:solidFill>
                </a:ln>
                <a:noFill/>
                <a:latin typeface="思源宋体 CN Heavy" pitchFamily="18" charset="-122"/>
                <a:ea typeface="思源宋体 CN Heavy" pitchFamily="18" charset="-122"/>
                <a:cs typeface="抖音美好体" panose="02000800000000000000" charset="-122"/>
                <a:sym typeface="抖音美好体"/>
              </a:rPr>
              <a:t>PART-03</a:t>
            </a:r>
            <a:endParaRPr lang="zh-CN" altLang="en-US" sz="4050" dirty="0">
              <a:ln w="12700">
                <a:solidFill>
                  <a:srgbClr val="1968B7"/>
                </a:solidFill>
              </a:ln>
              <a:noFill/>
              <a:latin typeface="思源宋体 CN Heavy" pitchFamily="18" charset="-122"/>
              <a:ea typeface="思源宋体 CN Heavy" pitchFamily="18" charset="-122"/>
              <a:cs typeface="抖音美好体" panose="02000800000000000000" charset="-122"/>
              <a:sym typeface="抖音美好体"/>
            </a:endParaRPr>
          </a:p>
        </p:txBody>
      </p:sp>
      <p:sp>
        <p:nvSpPr>
          <p:cNvPr id="24" name="任意多边形: 形状 23">
            <a:extLst>
              <a:ext uri="{FF2B5EF4-FFF2-40B4-BE49-F238E27FC236}">
                <a16:creationId xmlns:a16="http://schemas.microsoft.com/office/drawing/2014/main" id="{427E42EB-6E99-AB7C-D3B2-54F712C657CD}"/>
              </a:ext>
            </a:extLst>
          </p:cNvPr>
          <p:cNvSpPr/>
          <p:nvPr/>
        </p:nvSpPr>
        <p:spPr>
          <a:xfrm rot="5400000" flipH="1" flipV="1">
            <a:off x="3664745" y="1541514"/>
            <a:ext cx="314454" cy="647336"/>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dirty="0">
              <a:solidFill>
                <a:schemeClr val="tx1">
                  <a:lumMod val="85000"/>
                  <a:lumOff val="15000"/>
                </a:schemeClr>
              </a:solidFill>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pic>
        <p:nvPicPr>
          <p:cNvPr id="3" name="图片 2">
            <a:extLst>
              <a:ext uri="{FF2B5EF4-FFF2-40B4-BE49-F238E27FC236}">
                <a16:creationId xmlns:a16="http://schemas.microsoft.com/office/drawing/2014/main" id="{CB82DDE2-E87C-BE5C-428C-16D0EBD9DF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extLst>
      <p:ext uri="{BB962C8B-B14F-4D97-AF65-F5344CB8AC3E}">
        <p14:creationId xmlns:p14="http://schemas.microsoft.com/office/powerpoint/2010/main" val="1531251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 to="0" calcmode="lin" valueType="num">
                                      <p:cBhvr>
                                        <p:cTn id="13" dur="500" decel="100000" fill="hold">
                                          <p:stCondLst>
                                            <p:cond delay="0"/>
                                          </p:stCondLst>
                                        </p:cTn>
                                        <p:tgtEl>
                                          <p:spTgt spid="10"/>
                                        </p:tgtEl>
                                        <p:attrNameLst>
                                          <p:attrName>ppt_x</p:attrName>
                                        </p:attrNameLst>
                                      </p:cBhvr>
                                      <p:tavLst>
                                        <p:tav tm="0">
                                          <p:val>
                                            <p:strVal val="ppt_x-0.02"/>
                                          </p:val>
                                        </p:tav>
                                        <p:tav tm="100000">
                                          <p:val>
                                            <p:strVal val="#ppt_x"/>
                                          </p:val>
                                        </p:tav>
                                      </p:tavLst>
                                    </p:anim>
                                    <p:animEffect transition="in" filter="fade">
                                      <p:cBhvr>
                                        <p:cTn id="14" dur="500">
                                          <p:stCondLst>
                                            <p:cond delay="0"/>
                                          </p:stCondLst>
                                        </p:cTn>
                                        <p:tgtEl>
                                          <p:spTgt spid="10"/>
                                        </p:tgtEl>
                                      </p:cBhvr>
                                    </p:animEffect>
                                    <p:animScale>
                                      <p:cBhvr>
                                        <p:cTn id="15" dur="500" decel="100000" fill="hold">
                                          <p:stCondLst>
                                            <p:cond delay="0"/>
                                          </p:stCondLst>
                                        </p:cTn>
                                        <p:tgtEl>
                                          <p:spTgt spid="10"/>
                                        </p:tgtEl>
                                      </p:cBhvr>
                                      <p:by x="100000" y="100000"/>
                                      <p:from x="110000" y="110000"/>
                                      <p:to x="100000" y="100000"/>
                                    </p:animScale>
                                  </p:childTnLst>
                                </p:cTn>
                              </p:par>
                            </p:childTnLst>
                          </p:cTn>
                        </p:par>
                        <p:par>
                          <p:cTn id="16" fill="hold" nodeType="afterGroup">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to="0" calcmode="lin" valueType="num">
                                      <p:cBhvr>
                                        <p:cTn id="19" dur="500" decel="100000" fill="hold">
                                          <p:stCondLst>
                                            <p:cond delay="0"/>
                                          </p:stCondLst>
                                        </p:cTn>
                                        <p:tgtEl>
                                          <p:spTgt spid="8"/>
                                        </p:tgtEl>
                                        <p:attrNameLst>
                                          <p:attrName>ppt_x</p:attrName>
                                        </p:attrNameLst>
                                      </p:cBhvr>
                                      <p:tavLst>
                                        <p:tav tm="0">
                                          <p:val>
                                            <p:strVal val="ppt_x-0.02"/>
                                          </p:val>
                                        </p:tav>
                                        <p:tav tm="100000">
                                          <p:val>
                                            <p:strVal val="#ppt_x"/>
                                          </p:val>
                                        </p:tav>
                                      </p:tavLst>
                                    </p:anim>
                                    <p:animEffect transition="in" filter="fade">
                                      <p:cBhvr>
                                        <p:cTn id="20" dur="500">
                                          <p:stCondLst>
                                            <p:cond delay="0"/>
                                          </p:stCondLst>
                                        </p:cTn>
                                        <p:tgtEl>
                                          <p:spTgt spid="8"/>
                                        </p:tgtEl>
                                      </p:cBhvr>
                                    </p:animEffect>
                                    <p:animScale>
                                      <p:cBhvr>
                                        <p:cTn id="21" dur="500" decel="100000" fill="hold">
                                          <p:stCondLst>
                                            <p:cond delay="0"/>
                                          </p:stCondLst>
                                        </p:cTn>
                                        <p:tgtEl>
                                          <p:spTgt spid="8"/>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226794"/>
            <a:ext cx="4122524" cy="400110"/>
            <a:chOff x="0" y="91054"/>
            <a:chExt cx="5496698" cy="533480"/>
          </a:xfrm>
        </p:grpSpPr>
        <p:sp>
          <p:nvSpPr>
            <p:cNvPr id="38" name="文本框 37"/>
            <p:cNvSpPr txBox="1"/>
            <p:nvPr/>
          </p:nvSpPr>
          <p:spPr>
            <a:xfrm>
              <a:off x="2374900" y="91054"/>
              <a:ext cx="3121798"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dirty="0">
                  <a:latin typeface="思源宋体 CN Heavy" pitchFamily="18" charset="-122"/>
                  <a:ea typeface="思源宋体 CN Heavy" pitchFamily="18" charset="-122"/>
                  <a:sym typeface="抖音美好体"/>
                </a:rPr>
                <a:t>DADA2 Workflow</a:t>
              </a:r>
            </a:p>
          </p:txBody>
        </p:sp>
        <p:sp>
          <p:nvSpPr>
            <p:cNvPr id="39" name="矩形 38"/>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43" name="矩形: 圆角 42">
            <a:extLst>
              <a:ext uri="{FF2B5EF4-FFF2-40B4-BE49-F238E27FC236}">
                <a16:creationId xmlns:a16="http://schemas.microsoft.com/office/drawing/2014/main" id="{DF950708-C7B6-85ED-019B-CA16B81E38C0}"/>
              </a:ext>
            </a:extLst>
          </p:cNvPr>
          <p:cNvSpPr/>
          <p:nvPr/>
        </p:nvSpPr>
        <p:spPr>
          <a:xfrm>
            <a:off x="536748" y="138654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Trim and Filter Reads</a:t>
            </a:r>
          </a:p>
          <a:p>
            <a:pPr algn="ctr"/>
            <a:r>
              <a:rPr lang="zh-CN" altLang="en-US" b="1" dirty="0">
                <a:solidFill>
                  <a:schemeClr val="tx1"/>
                </a:solidFill>
              </a:rPr>
              <a:t>修剪和过滤读数</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44" name="矩形: 圆角 43">
            <a:extLst>
              <a:ext uri="{FF2B5EF4-FFF2-40B4-BE49-F238E27FC236}">
                <a16:creationId xmlns:a16="http://schemas.microsoft.com/office/drawing/2014/main" id="{A140FB53-71B6-DAB4-5956-E29CA9E71FC2}"/>
              </a:ext>
            </a:extLst>
          </p:cNvPr>
          <p:cNvSpPr/>
          <p:nvPr/>
        </p:nvSpPr>
        <p:spPr>
          <a:xfrm>
            <a:off x="2634717" y="138654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Error  Rate Estimation</a:t>
            </a:r>
          </a:p>
          <a:p>
            <a:pPr algn="ctr"/>
            <a:r>
              <a:rPr lang="zh-CN" altLang="en-US" b="1" dirty="0">
                <a:solidFill>
                  <a:schemeClr val="tx1"/>
                </a:solidFill>
              </a:rPr>
              <a:t>错误率估算</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45" name="矩形: 圆角 44">
            <a:extLst>
              <a:ext uri="{FF2B5EF4-FFF2-40B4-BE49-F238E27FC236}">
                <a16:creationId xmlns:a16="http://schemas.microsoft.com/office/drawing/2014/main" id="{0706CB1F-C961-8490-94E3-AFA1AA42CBC5}"/>
              </a:ext>
            </a:extLst>
          </p:cNvPr>
          <p:cNvSpPr/>
          <p:nvPr/>
        </p:nvSpPr>
        <p:spPr>
          <a:xfrm>
            <a:off x="4732686" y="138654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Sample Inference</a:t>
            </a:r>
          </a:p>
          <a:p>
            <a:pPr algn="ctr"/>
            <a:r>
              <a:rPr lang="zh-CN" altLang="en-US" b="1" dirty="0">
                <a:solidFill>
                  <a:schemeClr val="tx1"/>
                </a:solidFill>
              </a:rPr>
              <a:t>样本推断</a:t>
            </a:r>
          </a:p>
        </p:txBody>
      </p:sp>
      <p:sp>
        <p:nvSpPr>
          <p:cNvPr id="46" name="矩形: 圆角 45">
            <a:extLst>
              <a:ext uri="{FF2B5EF4-FFF2-40B4-BE49-F238E27FC236}">
                <a16:creationId xmlns:a16="http://schemas.microsoft.com/office/drawing/2014/main" id="{179E1DF8-47C8-DE79-DC78-1CF987DE91A3}"/>
              </a:ext>
            </a:extLst>
          </p:cNvPr>
          <p:cNvSpPr/>
          <p:nvPr/>
        </p:nvSpPr>
        <p:spPr>
          <a:xfrm>
            <a:off x="217139" y="297263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Assign Taxonomy</a:t>
            </a:r>
          </a:p>
          <a:p>
            <a:pPr algn="ctr"/>
            <a:r>
              <a:rPr lang="zh-CN" altLang="en-US" b="1" dirty="0">
                <a:solidFill>
                  <a:schemeClr val="tx1"/>
                </a:solidFill>
              </a:rPr>
              <a:t>分配分类</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4" name="矩形: 圆角 3">
            <a:extLst>
              <a:ext uri="{FF2B5EF4-FFF2-40B4-BE49-F238E27FC236}">
                <a16:creationId xmlns:a16="http://schemas.microsoft.com/office/drawing/2014/main" id="{57FA3D51-B9D7-2F11-C59F-48C2F1CD195D}"/>
              </a:ext>
            </a:extLst>
          </p:cNvPr>
          <p:cNvSpPr/>
          <p:nvPr/>
        </p:nvSpPr>
        <p:spPr>
          <a:xfrm>
            <a:off x="4732686" y="297263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Remove chimeras</a:t>
            </a:r>
          </a:p>
          <a:p>
            <a:pPr algn="ctr"/>
            <a:r>
              <a:rPr lang="zh-CN" altLang="en-US" b="1" dirty="0">
                <a:solidFill>
                  <a:schemeClr val="tx1"/>
                </a:solidFill>
              </a:rPr>
              <a:t>去除嵌合体</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5" name="矩形: 圆角 4">
            <a:extLst>
              <a:ext uri="{FF2B5EF4-FFF2-40B4-BE49-F238E27FC236}">
                <a16:creationId xmlns:a16="http://schemas.microsoft.com/office/drawing/2014/main" id="{C3AE65C9-1069-7474-13EC-4E786271CA66}"/>
              </a:ext>
            </a:extLst>
          </p:cNvPr>
          <p:cNvSpPr/>
          <p:nvPr/>
        </p:nvSpPr>
        <p:spPr>
          <a:xfrm>
            <a:off x="6830655" y="297263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Construct sequence table</a:t>
            </a:r>
          </a:p>
          <a:p>
            <a:pPr algn="ctr"/>
            <a:r>
              <a:rPr lang="zh-CN" altLang="en-US" b="1" dirty="0">
                <a:solidFill>
                  <a:schemeClr val="tx1"/>
                </a:solidFill>
              </a:rPr>
              <a:t>构建序列表</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6" name="矩形: 圆角 5">
            <a:extLst>
              <a:ext uri="{FF2B5EF4-FFF2-40B4-BE49-F238E27FC236}">
                <a16:creationId xmlns:a16="http://schemas.microsoft.com/office/drawing/2014/main" id="{85F54348-BDE3-AFF4-0DB2-FC69A1C09C66}"/>
              </a:ext>
            </a:extLst>
          </p:cNvPr>
          <p:cNvSpPr/>
          <p:nvPr/>
        </p:nvSpPr>
        <p:spPr>
          <a:xfrm>
            <a:off x="6830655" y="1386543"/>
            <a:ext cx="1584000"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Merge paired reads</a:t>
            </a:r>
          </a:p>
          <a:p>
            <a:pPr algn="ctr"/>
            <a:r>
              <a:rPr lang="zh-CN" altLang="en-US" b="1" dirty="0">
                <a:solidFill>
                  <a:schemeClr val="tx1"/>
                </a:solidFill>
              </a:rPr>
              <a:t>合并配对读数</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矩形: 圆角 7">
            <a:extLst>
              <a:ext uri="{FF2B5EF4-FFF2-40B4-BE49-F238E27FC236}">
                <a16:creationId xmlns:a16="http://schemas.microsoft.com/office/drawing/2014/main" id="{8B96FF3C-0784-BBB7-81F5-E36781FBF816}"/>
              </a:ext>
            </a:extLst>
          </p:cNvPr>
          <p:cNvSpPr/>
          <p:nvPr/>
        </p:nvSpPr>
        <p:spPr>
          <a:xfrm>
            <a:off x="2253955" y="2972633"/>
            <a:ext cx="1964762" cy="1080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tx1"/>
                </a:solidFill>
                <a:latin typeface="Times New Roman" panose="02020603050405020304" pitchFamily="18" charset="0"/>
                <a:cs typeface="Times New Roman" panose="02020603050405020304" pitchFamily="18" charset="0"/>
              </a:rPr>
              <a:t>Track reads through the pipeline</a:t>
            </a:r>
          </a:p>
          <a:p>
            <a:pPr algn="ctr"/>
            <a:r>
              <a:rPr lang="zh-CN" altLang="en-US" b="1" dirty="0">
                <a:solidFill>
                  <a:schemeClr val="tx1"/>
                </a:solidFill>
              </a:rPr>
              <a:t>跟踪通过管道的读取</a:t>
            </a:r>
            <a:endParaRPr lang="zh-CN" altLang="en-US" sz="1800" b="1" dirty="0">
              <a:solidFill>
                <a:schemeClr val="tx1"/>
              </a:solidFill>
              <a:latin typeface="Times New Roman" panose="02020603050405020304" pitchFamily="18" charset="0"/>
              <a:cs typeface="Times New Roman" panose="02020603050405020304" pitchFamily="18" charset="0"/>
            </a:endParaRPr>
          </a:p>
        </p:txBody>
      </p:sp>
      <p:sp>
        <p:nvSpPr>
          <p:cNvPr id="9" name="箭头: 右 8">
            <a:extLst>
              <a:ext uri="{FF2B5EF4-FFF2-40B4-BE49-F238E27FC236}">
                <a16:creationId xmlns:a16="http://schemas.microsoft.com/office/drawing/2014/main" id="{32EA5F6B-3CE9-A35B-5B52-00D2EA5A9CA4}"/>
              </a:ext>
            </a:extLst>
          </p:cNvPr>
          <p:cNvSpPr/>
          <p:nvPr/>
        </p:nvSpPr>
        <p:spPr>
          <a:xfrm>
            <a:off x="2216207" y="1724767"/>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195AF150-E874-BA2C-F44F-0EBA07FE2422}"/>
              </a:ext>
            </a:extLst>
          </p:cNvPr>
          <p:cNvSpPr/>
          <p:nvPr/>
        </p:nvSpPr>
        <p:spPr>
          <a:xfrm>
            <a:off x="4345677" y="1724767"/>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A13BFBB3-6E48-9B8C-71AB-618BDE9896E6}"/>
              </a:ext>
            </a:extLst>
          </p:cNvPr>
          <p:cNvSpPr/>
          <p:nvPr/>
        </p:nvSpPr>
        <p:spPr>
          <a:xfrm>
            <a:off x="6432696" y="1724766"/>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0C1A6455-162B-3901-6C59-8E72B00F24B0}"/>
              </a:ext>
            </a:extLst>
          </p:cNvPr>
          <p:cNvSpPr/>
          <p:nvPr/>
        </p:nvSpPr>
        <p:spPr>
          <a:xfrm rot="10800000">
            <a:off x="1871720" y="3252999"/>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57C93045-0F44-9982-1C62-CBF9F644AACF}"/>
              </a:ext>
            </a:extLst>
          </p:cNvPr>
          <p:cNvSpPr/>
          <p:nvPr/>
        </p:nvSpPr>
        <p:spPr>
          <a:xfrm rot="10800000">
            <a:off x="4314176" y="3222435"/>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254CD278-566C-455E-922E-9ECA64C64997}"/>
              </a:ext>
            </a:extLst>
          </p:cNvPr>
          <p:cNvSpPr/>
          <p:nvPr/>
        </p:nvSpPr>
        <p:spPr>
          <a:xfrm rot="10800000">
            <a:off x="6399843" y="3222434"/>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66F0502A-33D5-E7DC-2BA5-9E726AC26A8A}"/>
              </a:ext>
            </a:extLst>
          </p:cNvPr>
          <p:cNvSpPr/>
          <p:nvPr/>
        </p:nvSpPr>
        <p:spPr>
          <a:xfrm rot="5400000">
            <a:off x="7548382" y="2429389"/>
            <a:ext cx="323051" cy="580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E40706EA-4CA6-3970-ADFD-71FD69BF8C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2E56A-D154-104A-FC95-62E0A70A039C}"/>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55E7AA8E-1057-5B89-FA5B-616AA442C6E5}"/>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999E3F10-5972-1ABC-B669-9F2EA001BC53}"/>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28A352C2-DBFC-593E-F916-A975036B74A3}"/>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1" name="文本框 10">
            <a:extLst>
              <a:ext uri="{FF2B5EF4-FFF2-40B4-BE49-F238E27FC236}">
                <a16:creationId xmlns:a16="http://schemas.microsoft.com/office/drawing/2014/main" id="{09388109-337D-16AA-FEEA-D0F11882FF71}"/>
              </a:ext>
            </a:extLst>
          </p:cNvPr>
          <p:cNvSpPr txBox="1"/>
          <p:nvPr/>
        </p:nvSpPr>
        <p:spPr>
          <a:xfrm>
            <a:off x="371902" y="1224752"/>
            <a:ext cx="8658094" cy="2308324"/>
          </a:xfrm>
          <a:prstGeom prst="rect">
            <a:avLst/>
          </a:prstGeom>
          <a:noFill/>
        </p:spPr>
        <p:txBody>
          <a:bodyPr wrap="square" rtlCol="0">
            <a:spAutoFit/>
          </a:bodyPr>
          <a:lstStyle/>
          <a:p>
            <a:r>
              <a:rPr lang="en-US" altLang="zh-CN" sz="1600" b="1" dirty="0"/>
              <a:t>(1)Barcodes and/or adapters should be removed Cutadapt </a:t>
            </a:r>
          </a:p>
          <a:p>
            <a:r>
              <a:rPr lang="en-US" altLang="zh-CN" sz="1600" dirty="0"/>
              <a:t>Cutadapt </a:t>
            </a:r>
            <a:r>
              <a:rPr lang="zh-CN" altLang="en-US" sz="1600" dirty="0"/>
              <a:t>：</a:t>
            </a:r>
            <a:r>
              <a:rPr lang="en-US" altLang="zh-CN" sz="1600" dirty="0">
                <a:hlinkClick r:id="rId4"/>
              </a:rPr>
              <a:t>http://cutadapt.readthedocs.io/en/stable/index.html</a:t>
            </a:r>
            <a:endParaRPr lang="en-US" altLang="zh-CN" sz="1600" dirty="0"/>
          </a:p>
          <a:p>
            <a:r>
              <a:rPr lang="en-US" altLang="zh-CN" sz="1600" dirty="0" err="1"/>
              <a:t>Trimmomatic</a:t>
            </a:r>
            <a:r>
              <a:rPr lang="zh-CN" altLang="en-US" sz="1600" dirty="0"/>
              <a:t>：</a:t>
            </a:r>
            <a:r>
              <a:rPr lang="en-US" altLang="zh-CN" sz="1600" dirty="0">
                <a:hlinkClick r:id="rId5"/>
              </a:rPr>
              <a:t>http://www.usadellab.org/cms/?page=trimmomatic</a:t>
            </a:r>
            <a:endParaRPr lang="en-US" altLang="zh-CN" sz="1600" dirty="0"/>
          </a:p>
          <a:p>
            <a:endParaRPr lang="en-US" altLang="zh-CN" sz="1600" b="1" dirty="0"/>
          </a:p>
          <a:p>
            <a:r>
              <a:rPr lang="en-US" altLang="zh-CN" sz="1600" b="1" dirty="0"/>
              <a:t>(2)Samples should be demultiplexed into individual FASTQ </a:t>
            </a:r>
            <a:r>
              <a:rPr lang="en-US" altLang="zh-CN" sz="1600" b="1" dirty="0" err="1"/>
              <a:t>filesidemp</a:t>
            </a:r>
            <a:r>
              <a:rPr lang="en-US" altLang="zh-CN" sz="1600" b="1" dirty="0"/>
              <a:t> </a:t>
            </a:r>
          </a:p>
          <a:p>
            <a:r>
              <a:rPr lang="en-US" altLang="zh-CN" sz="1600" dirty="0" err="1"/>
              <a:t>Idemp</a:t>
            </a:r>
            <a:r>
              <a:rPr lang="zh-CN" altLang="en-US" sz="1600" dirty="0"/>
              <a:t>：</a:t>
            </a:r>
            <a:r>
              <a:rPr lang="en-US" altLang="zh-CN" sz="1600" dirty="0"/>
              <a:t>https://github.com/yhwu/idemp</a:t>
            </a:r>
          </a:p>
          <a:p>
            <a:r>
              <a:rPr lang="en-US" altLang="zh-CN" sz="1600" dirty="0"/>
              <a:t>FASTX-Toolkit </a:t>
            </a:r>
            <a:r>
              <a:rPr lang="zh-CN" altLang="en-US" sz="1600" dirty="0"/>
              <a:t>：</a:t>
            </a:r>
            <a:r>
              <a:rPr lang="en-US" altLang="zh-CN" sz="1600" dirty="0"/>
              <a:t>http://hannonlab.cshl.edu/fastx_toolkit/</a:t>
            </a:r>
          </a:p>
          <a:p>
            <a:r>
              <a:rPr lang="en-US" altLang="zh-CN" sz="1600" b="1" dirty="0">
                <a:highlight>
                  <a:srgbClr val="FFFF00"/>
                </a:highlight>
              </a:rPr>
              <a:t>If using paired-end data, forward and reverse reads must be in the same order 20bq</a:t>
            </a:r>
            <a:endParaRPr lang="zh-CN" altLang="en-US" sz="1600" b="1" dirty="0">
              <a:highlight>
                <a:srgbClr val="FFFF00"/>
              </a:highlight>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5CAF8273-6710-1516-5751-3B8AEF29CFCB}"/>
              </a:ext>
            </a:extLst>
          </p:cNvPr>
          <p:cNvSpPr txBox="1"/>
          <p:nvPr/>
        </p:nvSpPr>
        <p:spPr>
          <a:xfrm>
            <a:off x="282413" y="741368"/>
            <a:ext cx="4486939" cy="400110"/>
          </a:xfrm>
          <a:prstGeom prst="rect">
            <a:avLst/>
          </a:prstGeom>
          <a:noFill/>
        </p:spPr>
        <p:txBody>
          <a:bodyPr wrap="square" rtlCol="0">
            <a:spAutoFit/>
          </a:bodyPr>
          <a:lstStyle/>
          <a:p>
            <a:r>
              <a:rPr lang="en-US" altLang="zh-CN" sz="2000" b="1" dirty="0"/>
              <a:t>1. Before Starting</a:t>
            </a:r>
          </a:p>
        </p:txBody>
      </p:sp>
      <p:sp>
        <p:nvSpPr>
          <p:cNvPr id="4" name="星形: 五角 3">
            <a:extLst>
              <a:ext uri="{FF2B5EF4-FFF2-40B4-BE49-F238E27FC236}">
                <a16:creationId xmlns:a16="http://schemas.microsoft.com/office/drawing/2014/main" id="{AD57C3FB-0732-D0D3-C288-AEB7511FD29C}"/>
              </a:ext>
            </a:extLst>
          </p:cNvPr>
          <p:cNvSpPr/>
          <p:nvPr/>
        </p:nvSpPr>
        <p:spPr>
          <a:xfrm>
            <a:off x="114004" y="1391301"/>
            <a:ext cx="336818" cy="346250"/>
          </a:xfrm>
          <a:prstGeom prst="star5">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星形: 五角 4">
            <a:extLst>
              <a:ext uri="{FF2B5EF4-FFF2-40B4-BE49-F238E27FC236}">
                <a16:creationId xmlns:a16="http://schemas.microsoft.com/office/drawing/2014/main" id="{F6406636-6E61-F9AB-172A-2A9DD1248208}"/>
              </a:ext>
            </a:extLst>
          </p:cNvPr>
          <p:cNvSpPr/>
          <p:nvPr/>
        </p:nvSpPr>
        <p:spPr>
          <a:xfrm>
            <a:off x="114004" y="2398625"/>
            <a:ext cx="336818" cy="346250"/>
          </a:xfrm>
          <a:prstGeom prst="star5">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D7AF3DAC-77CF-E243-1CA8-E748607A0F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2216784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0">
            <a:extLst>
              <a:ext uri="{28A0092B-C50C-407E-A947-70E740481C1C}">
                <a14:useLocalDpi xmlns:a14="http://schemas.microsoft.com/office/drawing/2010/main" val="0"/>
              </a:ext>
            </a:extLst>
          </a:blip>
          <a:srcRect l="42565" b="42565"/>
          <a:stretch>
            <a:fillRect/>
          </a:stretch>
        </p:blipFill>
        <p:spPr>
          <a:xfrm flipH="1">
            <a:off x="0" y="5744"/>
            <a:ext cx="9144000" cy="5143500"/>
          </a:xfrm>
          <a:custGeom>
            <a:avLst/>
            <a:gdLst>
              <a:gd name="connsiteX0" fmla="*/ 9144000 w 9144000"/>
              <a:gd name="connsiteY0" fmla="*/ 0 h 5143500"/>
              <a:gd name="connsiteX1" fmla="*/ 0 w 9144000"/>
              <a:gd name="connsiteY1" fmla="*/ 0 h 5143500"/>
              <a:gd name="connsiteX2" fmla="*/ 0 w 9144000"/>
              <a:gd name="connsiteY2" fmla="*/ 5143500 h 5143500"/>
              <a:gd name="connsiteX3" fmla="*/ 914400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9144000" y="0"/>
                </a:moveTo>
                <a:lnTo>
                  <a:pt x="0" y="0"/>
                </a:lnTo>
                <a:lnTo>
                  <a:pt x="0" y="5143500"/>
                </a:lnTo>
                <a:lnTo>
                  <a:pt x="9144000" y="5143500"/>
                </a:lnTo>
                <a:close/>
              </a:path>
            </a:pathLst>
          </a:custGeom>
        </p:spPr>
      </p:pic>
      <p:sp>
        <p:nvSpPr>
          <p:cNvPr id="7" name="PA-文本框 88"/>
          <p:cNvSpPr txBox="1"/>
          <p:nvPr>
            <p:custDataLst>
              <p:tags r:id="rId1"/>
            </p:custDataLst>
          </p:nvPr>
        </p:nvSpPr>
        <p:spPr>
          <a:xfrm>
            <a:off x="3273075" y="581365"/>
            <a:ext cx="2368185" cy="430887"/>
          </a:xfrm>
          <a:prstGeom prst="rect">
            <a:avLst/>
          </a:prstGeom>
          <a:noFill/>
        </p:spPr>
        <p:txBody>
          <a:bodyPr wrap="square" lIns="0" tIns="0" rIns="0" bIns="0" rtlCol="0">
            <a:spAutoFit/>
          </a:bodyPr>
          <a:lstStyle/>
          <a:p>
            <a:pPr algn="ctr" hangingPunct="0"/>
            <a:r>
              <a:rPr lang="en-US" altLang="zh-CN" sz="2800" b="1" dirty="0">
                <a:latin typeface="Times New Roman" panose="02020603050405020304" pitchFamily="18" charset="0"/>
                <a:ea typeface="思源宋体 CN Heavy" pitchFamily="18" charset="-122"/>
                <a:cs typeface="Times New Roman" panose="02020603050405020304" pitchFamily="18" charset="0"/>
                <a:sym typeface="抖音美好体"/>
              </a:rPr>
              <a:t>CONTENTS</a:t>
            </a:r>
          </a:p>
        </p:txBody>
      </p:sp>
      <p:grpSp>
        <p:nvGrpSpPr>
          <p:cNvPr id="57" name="组合 56"/>
          <p:cNvGrpSpPr/>
          <p:nvPr/>
        </p:nvGrpSpPr>
        <p:grpSpPr>
          <a:xfrm>
            <a:off x="820908" y="1464073"/>
            <a:ext cx="6427268" cy="768764"/>
            <a:chOff x="1841101" y="1797573"/>
            <a:chExt cx="8569690" cy="1025020"/>
          </a:xfrm>
        </p:grpSpPr>
        <p:grpSp>
          <p:nvGrpSpPr>
            <p:cNvPr id="58" name="组合 57"/>
            <p:cNvGrpSpPr/>
            <p:nvPr/>
          </p:nvGrpSpPr>
          <p:grpSpPr>
            <a:xfrm>
              <a:off x="1841101" y="1797573"/>
              <a:ext cx="8569690" cy="1025020"/>
              <a:chOff x="1841101" y="1797573"/>
              <a:chExt cx="8569690" cy="1025020"/>
            </a:xfrm>
          </p:grpSpPr>
          <p:sp>
            <p:nvSpPr>
              <p:cNvPr id="71" name="矩形: 圆角 70"/>
              <p:cNvSpPr/>
              <p:nvPr/>
            </p:nvSpPr>
            <p:spPr>
              <a:xfrm>
                <a:off x="1841101" y="1797573"/>
                <a:ext cx="8569690" cy="1025020"/>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Heavy" pitchFamily="18" charset="-122"/>
                  <a:ea typeface="思源宋体 CN Heavy" pitchFamily="18" charset="-122"/>
                  <a:cs typeface="抖音美好体" panose="02000800000000000000" charset="-122"/>
                  <a:sym typeface="抖音美好体"/>
                </a:endParaRPr>
              </a:p>
            </p:txBody>
          </p:sp>
          <p:sp>
            <p:nvSpPr>
              <p:cNvPr id="78" name="椭圆 77"/>
              <p:cNvSpPr/>
              <p:nvPr/>
            </p:nvSpPr>
            <p:spPr>
              <a:xfrm>
                <a:off x="1841101" y="1838368"/>
                <a:ext cx="943429" cy="943429"/>
              </a:xfrm>
              <a:prstGeom prst="ellipse">
                <a:avLst/>
              </a:prstGeom>
              <a:solidFill>
                <a:srgbClr val="1968B7"/>
              </a:solid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algn="ctr"/>
                <a:endParaRPr lang="zh-CN" altLang="en-US" sz="1800" kern="0" dirty="0">
                  <a:solidFill>
                    <a:schemeClr val="bg1"/>
                  </a:solidFill>
                  <a:latin typeface="思源宋体 CN Heavy" pitchFamily="18" charset="-122"/>
                  <a:ea typeface="思源宋体 CN Heavy" pitchFamily="18" charset="-122"/>
                  <a:cs typeface="抖音美好体" panose="02000800000000000000" charset="-122"/>
                  <a:sym typeface="抖音美好体"/>
                </a:endParaRPr>
              </a:p>
            </p:txBody>
          </p:sp>
        </p:grpSp>
        <p:sp>
          <p:nvSpPr>
            <p:cNvPr id="59" name="PA-文本框 88"/>
            <p:cNvSpPr txBox="1"/>
            <p:nvPr>
              <p:custDataLst>
                <p:tags r:id="rId6"/>
              </p:custDataLst>
            </p:nvPr>
          </p:nvSpPr>
          <p:spPr>
            <a:xfrm>
              <a:off x="2968104" y="1920264"/>
              <a:ext cx="7442687" cy="820738"/>
            </a:xfrm>
            <a:prstGeom prst="rect">
              <a:avLst/>
            </a:prstGeom>
            <a:noFill/>
          </p:spPr>
          <p:txBody>
            <a:bodyPr wrap="square" lIns="0" tIns="0" rIns="0" bIns="0" rtlCol="0">
              <a:spAutoFit/>
            </a:bodyPr>
            <a:lstStyle/>
            <a:p>
              <a:pPr algn="just" hangingPunct="0"/>
              <a:r>
                <a:rPr lang="en-US" altLang="zh-CN" sz="20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What are DADA2</a:t>
              </a:r>
            </a:p>
            <a:p>
              <a:pPr algn="just" hangingPunct="0"/>
              <a:r>
                <a:rPr lang="en-US" altLang="zh-CN" sz="20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What are the differences if compared to OTUs</a:t>
              </a:r>
            </a:p>
          </p:txBody>
        </p:sp>
        <p:sp>
          <p:nvSpPr>
            <p:cNvPr id="65" name="PA-文本框 88"/>
            <p:cNvSpPr txBox="1"/>
            <p:nvPr>
              <p:custDataLst>
                <p:tags r:id="rId7"/>
              </p:custDataLst>
            </p:nvPr>
          </p:nvSpPr>
          <p:spPr>
            <a:xfrm>
              <a:off x="1841101" y="2094637"/>
              <a:ext cx="943429" cy="430887"/>
            </a:xfrm>
            <a:prstGeom prst="rect">
              <a:avLst/>
            </a:prstGeom>
            <a:noFill/>
          </p:spPr>
          <p:txBody>
            <a:bodyPr wrap="square" lIns="0" tIns="0" rIns="0" bIns="0" rtlCol="0">
              <a:spAutoFit/>
            </a:bodyPr>
            <a:lstStyle/>
            <a:p>
              <a:pPr algn="ctr" hangingPunct="0"/>
              <a:r>
                <a:rPr lang="en-US" altLang="zh-CN" sz="2100" dirty="0">
                  <a:solidFill>
                    <a:schemeClr val="bg1"/>
                  </a:solidFill>
                  <a:latin typeface="思源宋体 CN Heavy" pitchFamily="18" charset="-122"/>
                  <a:ea typeface="思源宋体 CN Heavy" pitchFamily="18" charset="-122"/>
                  <a:cs typeface="抖音美好体" panose="02000800000000000000" charset="-122"/>
                  <a:sym typeface="抖音美好体"/>
                </a:rPr>
                <a:t>O1</a:t>
              </a:r>
            </a:p>
          </p:txBody>
        </p:sp>
      </p:grpSp>
      <p:grpSp>
        <p:nvGrpSpPr>
          <p:cNvPr id="79" name="组合 78"/>
          <p:cNvGrpSpPr/>
          <p:nvPr/>
        </p:nvGrpSpPr>
        <p:grpSpPr>
          <a:xfrm>
            <a:off x="843732" y="2628723"/>
            <a:ext cx="6494377" cy="768763"/>
            <a:chOff x="1605000" y="3000477"/>
            <a:chExt cx="8569689" cy="943428"/>
          </a:xfrm>
        </p:grpSpPr>
        <p:grpSp>
          <p:nvGrpSpPr>
            <p:cNvPr id="80" name="组合 79"/>
            <p:cNvGrpSpPr/>
            <p:nvPr/>
          </p:nvGrpSpPr>
          <p:grpSpPr>
            <a:xfrm>
              <a:off x="1605000" y="3000477"/>
              <a:ext cx="8569689" cy="943428"/>
              <a:chOff x="1605000" y="3000477"/>
              <a:chExt cx="8569689" cy="943428"/>
            </a:xfrm>
          </p:grpSpPr>
          <p:sp>
            <p:nvSpPr>
              <p:cNvPr id="83" name="矩形: 圆角 82"/>
              <p:cNvSpPr/>
              <p:nvPr/>
            </p:nvSpPr>
            <p:spPr>
              <a:xfrm>
                <a:off x="1605000" y="3000477"/>
                <a:ext cx="8569689" cy="943428"/>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Heavy" pitchFamily="18" charset="-122"/>
                  <a:ea typeface="思源宋体 CN Heavy" pitchFamily="18" charset="-122"/>
                  <a:cs typeface="抖音美好体" panose="02000800000000000000" charset="-122"/>
                  <a:sym typeface="抖音美好体"/>
                </a:endParaRPr>
              </a:p>
            </p:txBody>
          </p:sp>
          <p:sp>
            <p:nvSpPr>
              <p:cNvPr id="84" name="椭圆 83"/>
              <p:cNvSpPr/>
              <p:nvPr/>
            </p:nvSpPr>
            <p:spPr>
              <a:xfrm>
                <a:off x="1605000" y="3000477"/>
                <a:ext cx="943429" cy="943428"/>
              </a:xfrm>
              <a:prstGeom prst="ellipse">
                <a:avLst/>
              </a:prstGeom>
              <a:solidFill>
                <a:srgbClr val="1968B7"/>
              </a:solid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algn="ctr"/>
                <a:endParaRPr lang="zh-CN" altLang="en-US" sz="1800" kern="0" dirty="0">
                  <a:solidFill>
                    <a:schemeClr val="bg1"/>
                  </a:solidFill>
                  <a:latin typeface="思源宋体 CN Heavy" pitchFamily="18" charset="-122"/>
                  <a:ea typeface="思源宋体 CN Heavy" pitchFamily="18" charset="-122"/>
                  <a:cs typeface="抖音美好体" panose="02000800000000000000" charset="-122"/>
                  <a:sym typeface="抖音美好体"/>
                </a:endParaRPr>
              </a:p>
            </p:txBody>
          </p:sp>
        </p:grpSp>
        <p:sp>
          <p:nvSpPr>
            <p:cNvPr id="81" name="PA-文本框 88"/>
            <p:cNvSpPr txBox="1"/>
            <p:nvPr>
              <p:custDataLst>
                <p:tags r:id="rId4"/>
              </p:custDataLst>
            </p:nvPr>
          </p:nvSpPr>
          <p:spPr>
            <a:xfrm>
              <a:off x="2796835" y="3225971"/>
              <a:ext cx="5983772" cy="453245"/>
            </a:xfrm>
            <a:prstGeom prst="rect">
              <a:avLst/>
            </a:prstGeom>
            <a:noFill/>
          </p:spPr>
          <p:txBody>
            <a:bodyPr wrap="square" lIns="0" tIns="0" rIns="0" bIns="0" rtlCol="0">
              <a:spAutoFit/>
            </a:bodyPr>
            <a:lstStyle/>
            <a:p>
              <a:pPr lvl="0" algn="just" hangingPunct="0">
                <a:defRPr/>
              </a:pPr>
              <a:r>
                <a:rPr lang="en-US" altLang="zh-CN" sz="24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rPr>
                <a:t>The Working Principle of DADA2</a:t>
              </a:r>
              <a:endParaRPr lang="en-US" altLang="zh-CN" sz="24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endParaRPr>
            </a:p>
          </p:txBody>
        </p:sp>
        <p:sp>
          <p:nvSpPr>
            <p:cNvPr id="82" name="PA-文本框 88"/>
            <p:cNvSpPr txBox="1"/>
            <p:nvPr>
              <p:custDataLst>
                <p:tags r:id="rId5"/>
              </p:custDataLst>
            </p:nvPr>
          </p:nvSpPr>
          <p:spPr>
            <a:xfrm>
              <a:off x="1605000" y="3256747"/>
              <a:ext cx="943429" cy="430887"/>
            </a:xfrm>
            <a:prstGeom prst="rect">
              <a:avLst/>
            </a:prstGeom>
            <a:noFill/>
          </p:spPr>
          <p:txBody>
            <a:bodyPr wrap="square" lIns="0" tIns="0" rIns="0" bIns="0" rtlCol="0">
              <a:spAutoFit/>
            </a:bodyPr>
            <a:lstStyle/>
            <a:p>
              <a:pPr algn="ctr" hangingPunct="0"/>
              <a:r>
                <a:rPr lang="en-US" altLang="zh-CN" sz="2100" dirty="0">
                  <a:solidFill>
                    <a:schemeClr val="bg1"/>
                  </a:solidFill>
                  <a:latin typeface="思源宋体 CN Heavy" pitchFamily="18" charset="-122"/>
                  <a:ea typeface="思源宋体 CN Heavy" pitchFamily="18" charset="-122"/>
                  <a:cs typeface="抖音美好体" panose="02000800000000000000" charset="-122"/>
                  <a:sym typeface="抖音美好体"/>
                </a:rPr>
                <a:t>O2</a:t>
              </a:r>
            </a:p>
          </p:txBody>
        </p:sp>
      </p:grpSp>
      <p:grpSp>
        <p:nvGrpSpPr>
          <p:cNvPr id="2" name="组合 1">
            <a:extLst>
              <a:ext uri="{FF2B5EF4-FFF2-40B4-BE49-F238E27FC236}">
                <a16:creationId xmlns:a16="http://schemas.microsoft.com/office/drawing/2014/main" id="{15C4FEC0-A27F-3808-8625-D5D2D4ADA32C}"/>
              </a:ext>
            </a:extLst>
          </p:cNvPr>
          <p:cNvGrpSpPr/>
          <p:nvPr/>
        </p:nvGrpSpPr>
        <p:grpSpPr>
          <a:xfrm>
            <a:off x="820908" y="3793372"/>
            <a:ext cx="6494377" cy="768763"/>
            <a:chOff x="1605000" y="3000477"/>
            <a:chExt cx="8569689" cy="943428"/>
          </a:xfrm>
        </p:grpSpPr>
        <p:grpSp>
          <p:nvGrpSpPr>
            <p:cNvPr id="3" name="组合 2">
              <a:extLst>
                <a:ext uri="{FF2B5EF4-FFF2-40B4-BE49-F238E27FC236}">
                  <a16:creationId xmlns:a16="http://schemas.microsoft.com/office/drawing/2014/main" id="{53D15266-A5CA-FE33-54B8-4AD1CAFBC9FC}"/>
                </a:ext>
              </a:extLst>
            </p:cNvPr>
            <p:cNvGrpSpPr/>
            <p:nvPr/>
          </p:nvGrpSpPr>
          <p:grpSpPr>
            <a:xfrm>
              <a:off x="1605000" y="3000477"/>
              <a:ext cx="8569689" cy="943428"/>
              <a:chOff x="1605000" y="3000477"/>
              <a:chExt cx="8569689" cy="943428"/>
            </a:xfrm>
          </p:grpSpPr>
          <p:sp>
            <p:nvSpPr>
              <p:cNvPr id="10" name="矩形: 圆角 9">
                <a:extLst>
                  <a:ext uri="{FF2B5EF4-FFF2-40B4-BE49-F238E27FC236}">
                    <a16:creationId xmlns:a16="http://schemas.microsoft.com/office/drawing/2014/main" id="{1F9D15CB-8C98-2894-B23F-C687F51093E0}"/>
                  </a:ext>
                </a:extLst>
              </p:cNvPr>
              <p:cNvSpPr/>
              <p:nvPr/>
            </p:nvSpPr>
            <p:spPr>
              <a:xfrm>
                <a:off x="1605000" y="3000477"/>
                <a:ext cx="8569689" cy="943428"/>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Heavy" pitchFamily="18" charset="-122"/>
                  <a:ea typeface="思源宋体 CN Heavy" pitchFamily="18" charset="-122"/>
                  <a:cs typeface="抖音美好体" panose="02000800000000000000" charset="-122"/>
                  <a:sym typeface="抖音美好体"/>
                </a:endParaRPr>
              </a:p>
            </p:txBody>
          </p:sp>
          <p:sp>
            <p:nvSpPr>
              <p:cNvPr id="11" name="椭圆 10">
                <a:extLst>
                  <a:ext uri="{FF2B5EF4-FFF2-40B4-BE49-F238E27FC236}">
                    <a16:creationId xmlns:a16="http://schemas.microsoft.com/office/drawing/2014/main" id="{D86DC1F2-856F-4B3A-14A8-407DBC11BEDD}"/>
                  </a:ext>
                </a:extLst>
              </p:cNvPr>
              <p:cNvSpPr/>
              <p:nvPr/>
            </p:nvSpPr>
            <p:spPr>
              <a:xfrm>
                <a:off x="1605000" y="3000477"/>
                <a:ext cx="943429" cy="943428"/>
              </a:xfrm>
              <a:prstGeom prst="ellipse">
                <a:avLst/>
              </a:prstGeom>
              <a:solidFill>
                <a:srgbClr val="1968B7"/>
              </a:solid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algn="ctr"/>
                <a:endParaRPr lang="zh-CN" altLang="en-US" sz="1800" kern="0" dirty="0">
                  <a:solidFill>
                    <a:schemeClr val="bg1"/>
                  </a:solidFill>
                  <a:latin typeface="思源宋体 CN Heavy" pitchFamily="18" charset="-122"/>
                  <a:ea typeface="思源宋体 CN Heavy" pitchFamily="18" charset="-122"/>
                  <a:cs typeface="抖音美好体" panose="02000800000000000000" charset="-122"/>
                  <a:sym typeface="抖音美好体"/>
                </a:endParaRPr>
              </a:p>
            </p:txBody>
          </p:sp>
        </p:grpSp>
        <p:sp>
          <p:nvSpPr>
            <p:cNvPr id="8" name="PA-文本框 88">
              <a:extLst>
                <a:ext uri="{FF2B5EF4-FFF2-40B4-BE49-F238E27FC236}">
                  <a16:creationId xmlns:a16="http://schemas.microsoft.com/office/drawing/2014/main" id="{ECFD9489-9500-FB6E-9603-220D0491CDF1}"/>
                </a:ext>
              </a:extLst>
            </p:cNvPr>
            <p:cNvSpPr txBox="1"/>
            <p:nvPr>
              <p:custDataLst>
                <p:tags r:id="rId2"/>
              </p:custDataLst>
            </p:nvPr>
          </p:nvSpPr>
          <p:spPr>
            <a:xfrm>
              <a:off x="2796835" y="3225971"/>
              <a:ext cx="5983772" cy="453245"/>
            </a:xfrm>
            <a:prstGeom prst="rect">
              <a:avLst/>
            </a:prstGeom>
            <a:noFill/>
          </p:spPr>
          <p:txBody>
            <a:bodyPr wrap="square" lIns="0" tIns="0" rIns="0" bIns="0" rtlCol="0">
              <a:spAutoFit/>
            </a:bodyPr>
            <a:lstStyle/>
            <a:p>
              <a:pPr marL="0" marR="0" lvl="0" indent="0" algn="just" defTabSz="685800" rtl="0" eaLnBrk="1"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思源宋体 CN Heavy" pitchFamily="18" charset="-122"/>
                  <a:cs typeface="Times New Roman" panose="02020603050405020304" pitchFamily="18" charset="0"/>
                  <a:sym typeface="抖音美好体"/>
                </a:rPr>
                <a:t>DADA2 </a:t>
              </a:r>
              <a:r>
                <a:rPr kumimoji="0" lang="en-US" altLang="zh-CN" sz="24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思源宋体 CN Heavy" pitchFamily="18" charset="-122"/>
                  <a:cs typeface="Times New Roman" panose="02020603050405020304" pitchFamily="18" charset="0"/>
                  <a:sym typeface="抖音美好体"/>
                </a:rPr>
                <a:t>WorkflowTutorialin</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思源宋体 CN Heavy" pitchFamily="18" charset="-122"/>
                  <a:cs typeface="Times New Roman" panose="02020603050405020304" pitchFamily="18" charset="0"/>
                  <a:sym typeface="抖音美好体"/>
                </a:rPr>
                <a:t> R</a:t>
              </a:r>
            </a:p>
          </p:txBody>
        </p:sp>
        <p:sp>
          <p:nvSpPr>
            <p:cNvPr id="9" name="PA-文本框 88">
              <a:extLst>
                <a:ext uri="{FF2B5EF4-FFF2-40B4-BE49-F238E27FC236}">
                  <a16:creationId xmlns:a16="http://schemas.microsoft.com/office/drawing/2014/main" id="{47375AD7-4FCD-28EB-FCFA-9A085AF7A544}"/>
                </a:ext>
              </a:extLst>
            </p:cNvPr>
            <p:cNvSpPr txBox="1"/>
            <p:nvPr>
              <p:custDataLst>
                <p:tags r:id="rId3"/>
              </p:custDataLst>
            </p:nvPr>
          </p:nvSpPr>
          <p:spPr>
            <a:xfrm>
              <a:off x="1605000" y="3256748"/>
              <a:ext cx="943429" cy="396589"/>
            </a:xfrm>
            <a:prstGeom prst="rect">
              <a:avLst/>
            </a:prstGeom>
            <a:noFill/>
          </p:spPr>
          <p:txBody>
            <a:bodyPr wrap="square" lIns="0" tIns="0" rIns="0" bIns="0" rtlCol="0">
              <a:spAutoFit/>
            </a:bodyPr>
            <a:lstStyle/>
            <a:p>
              <a:pPr algn="ctr" hangingPunct="0"/>
              <a:r>
                <a:rPr lang="en-US" altLang="zh-CN" sz="2100" dirty="0">
                  <a:solidFill>
                    <a:schemeClr val="bg1"/>
                  </a:solidFill>
                  <a:latin typeface="思源宋体 CN Heavy" pitchFamily="18" charset="-122"/>
                  <a:ea typeface="思源宋体 CN Heavy" pitchFamily="18" charset="-122"/>
                  <a:cs typeface="抖音美好体" panose="02000800000000000000" charset="-122"/>
                  <a:sym typeface="抖音美好体"/>
                </a:rPr>
                <a:t>O3</a:t>
              </a:r>
            </a:p>
          </p:txBody>
        </p:sp>
      </p:grpSp>
      <p:sp>
        <p:nvSpPr>
          <p:cNvPr id="12" name="星形: 五角 11">
            <a:extLst>
              <a:ext uri="{FF2B5EF4-FFF2-40B4-BE49-F238E27FC236}">
                <a16:creationId xmlns:a16="http://schemas.microsoft.com/office/drawing/2014/main" id="{01038AE1-8505-EA9F-7AE4-6DDF8ADBD51E}"/>
              </a:ext>
            </a:extLst>
          </p:cNvPr>
          <p:cNvSpPr/>
          <p:nvPr/>
        </p:nvSpPr>
        <p:spPr>
          <a:xfrm>
            <a:off x="6178159" y="3854565"/>
            <a:ext cx="792546" cy="653640"/>
          </a:xfrm>
          <a:prstGeom prst="star5">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03267F26-9EDD-AE7E-D5A7-11ED82A2955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dur="5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nodeType="afterGroup">
                            <p:stCondLst>
                              <p:cond delay="500"/>
                            </p:stCondLst>
                            <p:childTnLst>
                              <p:par>
                                <p:cTn id="9" presetID="22" presetClass="entr" presetSubtype="4" dur="50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down)">
                                      <p:cBhvr>
                                        <p:cTn id="11" dur="500"/>
                                        <p:tgtEl>
                                          <p:spTgt spid="79"/>
                                        </p:tgtEl>
                                      </p:cBhvr>
                                    </p:animEffect>
                                  </p:childTnLst>
                                </p:cTn>
                              </p:par>
                            </p:childTnLst>
                          </p:cTn>
                        </p:par>
                        <p:par>
                          <p:cTn id="12" fill="hold">
                            <p:stCondLst>
                              <p:cond delay="1000"/>
                            </p:stCondLst>
                            <p:childTnLst>
                              <p:par>
                                <p:cTn id="13" presetID="22" presetClass="entr" presetSubtype="4" dur="5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2E15-5F46-D624-1294-04E9A02F3775}"/>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FFD56D2B-39DE-D12C-FF43-E81DE2C622E7}"/>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3CFAEA44-8BCA-207F-2371-F3DD8F116AF6}"/>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4D50BC3F-231D-92BB-0002-D776168E2BA6}"/>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pic>
        <p:nvPicPr>
          <p:cNvPr id="3" name="图片 2" descr="图形用户界面, 应用程序&#10;&#10;AI 生成的内容可能不正确。">
            <a:extLst>
              <a:ext uri="{FF2B5EF4-FFF2-40B4-BE49-F238E27FC236}">
                <a16:creationId xmlns:a16="http://schemas.microsoft.com/office/drawing/2014/main" id="{F00D2428-9ED3-D709-986D-D04422EA6F85}"/>
              </a:ext>
            </a:extLst>
          </p:cNvPr>
          <p:cNvPicPr>
            <a:picLocks/>
          </p:cNvPicPr>
          <p:nvPr/>
        </p:nvPicPr>
        <p:blipFill>
          <a:blip r:embed="rId4"/>
          <a:srcRect l="14439" t="15070" r="60206" b="14038"/>
          <a:stretch>
            <a:fillRect/>
          </a:stretch>
        </p:blipFill>
        <p:spPr>
          <a:xfrm>
            <a:off x="554108" y="1737807"/>
            <a:ext cx="775527" cy="629915"/>
          </a:xfrm>
          <a:prstGeom prst="rect">
            <a:avLst/>
          </a:prstGeom>
        </p:spPr>
      </p:pic>
      <p:sp>
        <p:nvSpPr>
          <p:cNvPr id="10" name="文本框 9">
            <a:extLst>
              <a:ext uri="{FF2B5EF4-FFF2-40B4-BE49-F238E27FC236}">
                <a16:creationId xmlns:a16="http://schemas.microsoft.com/office/drawing/2014/main" id="{19F00E3C-7249-8C51-C129-19F7DF74ED97}"/>
              </a:ext>
            </a:extLst>
          </p:cNvPr>
          <p:cNvSpPr txBox="1"/>
          <p:nvPr/>
        </p:nvSpPr>
        <p:spPr>
          <a:xfrm>
            <a:off x="1902684" y="1830571"/>
            <a:ext cx="5977943" cy="369332"/>
          </a:xfrm>
          <a:prstGeom prst="rect">
            <a:avLst/>
          </a:prstGeom>
          <a:noFill/>
        </p:spPr>
        <p:txBody>
          <a:bodyPr wrap="square" rtlCol="0">
            <a:spAutoFit/>
          </a:bodyPr>
          <a:lstStyle/>
          <a:p>
            <a:r>
              <a:rPr lang="en-US" altLang="zh-CN" sz="1800" b="1" dirty="0">
                <a:highlight>
                  <a:srgbClr val="FFFF00"/>
                </a:highlight>
                <a:latin typeface="Times New Roman" panose="02020603050405020304" pitchFamily="18" charset="0"/>
                <a:cs typeface="Times New Roman" panose="02020603050405020304" pitchFamily="18" charset="0"/>
              </a:rPr>
              <a:t>R Download :</a:t>
            </a:r>
            <a:r>
              <a:rPr lang="en-US" altLang="zh-CN" sz="1800" dirty="0">
                <a:highlight>
                  <a:srgbClr val="FFFF00"/>
                </a:highlight>
                <a:latin typeface="Times New Roman" panose="02020603050405020304" pitchFamily="18" charset="0"/>
                <a:cs typeface="Times New Roman" panose="02020603050405020304" pitchFamily="18" charset="0"/>
              </a:rPr>
              <a:t>https://posit.co/download/</a:t>
            </a:r>
            <a:r>
              <a:rPr lang="en-US" altLang="zh-CN" sz="1800" dirty="0" err="1">
                <a:highlight>
                  <a:srgbClr val="FFFF00"/>
                </a:highlight>
                <a:latin typeface="Times New Roman" panose="02020603050405020304" pitchFamily="18" charset="0"/>
                <a:cs typeface="Times New Roman" panose="02020603050405020304" pitchFamily="18" charset="0"/>
              </a:rPr>
              <a:t>rstudio</a:t>
            </a:r>
            <a:r>
              <a:rPr lang="en-US" altLang="zh-CN" sz="1800" dirty="0">
                <a:highlight>
                  <a:srgbClr val="FFFF00"/>
                </a:highlight>
                <a:latin typeface="Times New Roman" panose="02020603050405020304" pitchFamily="18" charset="0"/>
                <a:cs typeface="Times New Roman" panose="02020603050405020304" pitchFamily="18" charset="0"/>
              </a:rPr>
              <a:t>-desktop/</a:t>
            </a:r>
            <a:endParaRPr lang="zh-CN" altLang="en-US" sz="1800" dirty="0">
              <a:highlight>
                <a:srgbClr val="FFFF00"/>
              </a:highlight>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D85D1678-EA12-2ACC-FEB8-6D653F82501E}"/>
              </a:ext>
            </a:extLst>
          </p:cNvPr>
          <p:cNvSpPr txBox="1"/>
          <p:nvPr/>
        </p:nvSpPr>
        <p:spPr>
          <a:xfrm>
            <a:off x="360456" y="2663330"/>
            <a:ext cx="5907330" cy="1962076"/>
          </a:xfrm>
          <a:prstGeom prst="rect">
            <a:avLst/>
          </a:prstGeom>
          <a:noFill/>
        </p:spPr>
        <p:txBody>
          <a:bodyPr wrap="square" rtlCol="0">
            <a:spAutoFit/>
          </a:bodyPr>
          <a:lstStyle/>
          <a:p>
            <a:r>
              <a:rPr lang="en-US" altLang="zh-CN" b="1" dirty="0"/>
              <a:t># 1. </a:t>
            </a:r>
            <a:r>
              <a:rPr lang="zh-CN" altLang="en-US" b="1" dirty="0"/>
              <a:t>安装</a:t>
            </a:r>
            <a:r>
              <a:rPr lang="en-US" altLang="zh-CN" b="1" dirty="0" err="1"/>
              <a:t>BiocManager</a:t>
            </a:r>
            <a:r>
              <a:rPr lang="zh-CN" altLang="en-US" b="1" dirty="0"/>
              <a:t>（用于安装</a:t>
            </a:r>
            <a:r>
              <a:rPr lang="en-US" altLang="zh-CN" b="1" dirty="0"/>
              <a:t>Bioconductor</a:t>
            </a:r>
            <a:r>
              <a:rPr lang="zh-CN" altLang="en-US" b="1" dirty="0"/>
              <a:t>包）</a:t>
            </a:r>
          </a:p>
          <a:p>
            <a:r>
              <a:rPr lang="en-US" altLang="zh-CN" b="1" dirty="0"/>
              <a:t>if (!require("</a:t>
            </a:r>
            <a:r>
              <a:rPr lang="en-US" altLang="zh-CN" b="1" dirty="0" err="1"/>
              <a:t>BiocManager</a:t>
            </a:r>
            <a:r>
              <a:rPr lang="en-US" altLang="zh-CN" b="1" dirty="0"/>
              <a:t>", quietly = TRUE))</a:t>
            </a:r>
          </a:p>
          <a:p>
            <a:r>
              <a:rPr lang="en-US" altLang="zh-CN" b="1" dirty="0"/>
              <a:t>    </a:t>
            </a:r>
            <a:r>
              <a:rPr lang="en-US" altLang="zh-CN" b="1" dirty="0" err="1"/>
              <a:t>install.packages</a:t>
            </a:r>
            <a:r>
              <a:rPr lang="en-US" altLang="zh-CN" b="1" dirty="0"/>
              <a:t>("</a:t>
            </a:r>
            <a:r>
              <a:rPr lang="en-US" altLang="zh-CN" b="1" dirty="0" err="1"/>
              <a:t>BiocManager</a:t>
            </a:r>
            <a:r>
              <a:rPr lang="en-US" altLang="zh-CN" b="1" dirty="0"/>
              <a:t>")</a:t>
            </a:r>
          </a:p>
          <a:p>
            <a:endParaRPr lang="en-US" altLang="zh-CN" b="1" dirty="0"/>
          </a:p>
          <a:p>
            <a:r>
              <a:rPr lang="en-US" altLang="zh-CN" b="1" dirty="0"/>
              <a:t># 2. </a:t>
            </a:r>
            <a:r>
              <a:rPr lang="zh-CN" altLang="en-US" b="1" dirty="0"/>
              <a:t>通过</a:t>
            </a:r>
            <a:r>
              <a:rPr lang="en-US" altLang="zh-CN" b="1" dirty="0" err="1"/>
              <a:t>BiocManager</a:t>
            </a:r>
            <a:r>
              <a:rPr lang="zh-CN" altLang="en-US" b="1" dirty="0"/>
              <a:t>安装</a:t>
            </a:r>
            <a:r>
              <a:rPr lang="en-US" altLang="zh-CN" b="1" dirty="0"/>
              <a:t>dada2</a:t>
            </a:r>
          </a:p>
          <a:p>
            <a:r>
              <a:rPr lang="en-US" altLang="zh-CN" b="1" dirty="0" err="1"/>
              <a:t>BiocManager</a:t>
            </a:r>
            <a:r>
              <a:rPr lang="en-US" altLang="zh-CN" b="1" dirty="0"/>
              <a:t>::install("dada2")</a:t>
            </a:r>
          </a:p>
          <a:p>
            <a:endParaRPr lang="en-US" altLang="zh-CN" b="1" dirty="0"/>
          </a:p>
          <a:p>
            <a:r>
              <a:rPr lang="en-US" altLang="zh-CN" b="1" dirty="0"/>
              <a:t># 3. </a:t>
            </a:r>
            <a:r>
              <a:rPr lang="zh-CN" altLang="en-US" b="1" dirty="0"/>
              <a:t>加载</a:t>
            </a:r>
            <a:r>
              <a:rPr lang="en-US" altLang="zh-CN" b="1" dirty="0"/>
              <a:t>dada2</a:t>
            </a:r>
            <a:r>
              <a:rPr lang="zh-CN" altLang="en-US" b="1" dirty="0"/>
              <a:t>包测试是否安装成功</a:t>
            </a:r>
          </a:p>
          <a:p>
            <a:r>
              <a:rPr lang="en-US" altLang="zh-CN" b="1" dirty="0"/>
              <a:t>library(dada2)</a:t>
            </a:r>
            <a:endParaRPr lang="zh-CN" altLang="en-US" sz="1200" b="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42862D64-C2CE-BE68-8049-5AE1ECC5460B}"/>
              </a:ext>
            </a:extLst>
          </p:cNvPr>
          <p:cNvSpPr txBox="1"/>
          <p:nvPr/>
        </p:nvSpPr>
        <p:spPr>
          <a:xfrm>
            <a:off x="322521" y="743086"/>
            <a:ext cx="4486939" cy="400110"/>
          </a:xfrm>
          <a:prstGeom prst="rect">
            <a:avLst/>
          </a:prstGeom>
          <a:noFill/>
        </p:spPr>
        <p:txBody>
          <a:bodyPr wrap="square" rtlCol="0">
            <a:spAutoFit/>
          </a:bodyPr>
          <a:lstStyle/>
          <a:p>
            <a:r>
              <a:rPr lang="en-US" altLang="zh-CN" sz="2000" b="1" dirty="0"/>
              <a:t>2. Installation of DADA2</a:t>
            </a:r>
          </a:p>
        </p:txBody>
      </p:sp>
      <p:sp>
        <p:nvSpPr>
          <p:cNvPr id="13" name="文本框 12">
            <a:extLst>
              <a:ext uri="{FF2B5EF4-FFF2-40B4-BE49-F238E27FC236}">
                <a16:creationId xmlns:a16="http://schemas.microsoft.com/office/drawing/2014/main" id="{96C343A0-E24B-5ED1-16AB-352E82B3FB3D}"/>
              </a:ext>
            </a:extLst>
          </p:cNvPr>
          <p:cNvSpPr txBox="1"/>
          <p:nvPr/>
        </p:nvSpPr>
        <p:spPr>
          <a:xfrm>
            <a:off x="1902684" y="1214223"/>
            <a:ext cx="9030585" cy="369332"/>
          </a:xfrm>
          <a:prstGeom prst="rect">
            <a:avLst/>
          </a:prstGeom>
          <a:noFill/>
        </p:spPr>
        <p:txBody>
          <a:bodyPr wrap="square" rtlCol="0">
            <a:spAutoFit/>
          </a:bodyPr>
          <a:lstStyle/>
          <a:p>
            <a:r>
              <a:rPr lang="en-US" altLang="zh-CN" sz="1800" b="1" dirty="0">
                <a:highlight>
                  <a:srgbClr val="FFFF00"/>
                </a:highlight>
                <a:latin typeface="Times New Roman" panose="02020603050405020304" pitchFamily="18" charset="0"/>
                <a:cs typeface="Times New Roman" panose="02020603050405020304" pitchFamily="18" charset="0"/>
              </a:rPr>
              <a:t>DADA2 Download </a:t>
            </a:r>
            <a:r>
              <a:rPr lang="en-US" altLang="zh-CN" sz="1800" dirty="0">
                <a:highlight>
                  <a:srgbClr val="FFFF00"/>
                </a:highlight>
                <a:latin typeface="Times New Roman" panose="02020603050405020304" pitchFamily="18" charset="0"/>
                <a:cs typeface="Times New Roman" panose="02020603050405020304" pitchFamily="18" charset="0"/>
              </a:rPr>
              <a:t>:https://benjjneb.github.io/dada2/</a:t>
            </a:r>
          </a:p>
        </p:txBody>
      </p:sp>
      <p:pic>
        <p:nvPicPr>
          <p:cNvPr id="15" name="图片 14" descr="文本&#10;&#10;AI 生成的内容可能不正确。">
            <a:extLst>
              <a:ext uri="{FF2B5EF4-FFF2-40B4-BE49-F238E27FC236}">
                <a16:creationId xmlns:a16="http://schemas.microsoft.com/office/drawing/2014/main" id="{3F4ED742-F121-F1B6-5FF2-79237DB44708}"/>
              </a:ext>
            </a:extLst>
          </p:cNvPr>
          <p:cNvPicPr>
            <a:picLocks noChangeAspect="1"/>
          </p:cNvPicPr>
          <p:nvPr/>
        </p:nvPicPr>
        <p:blipFill>
          <a:blip r:embed="rId5"/>
          <a:stretch>
            <a:fillRect/>
          </a:stretch>
        </p:blipFill>
        <p:spPr>
          <a:xfrm>
            <a:off x="5013477" y="3325594"/>
            <a:ext cx="3732958" cy="564175"/>
          </a:xfrm>
          <a:prstGeom prst="rect">
            <a:avLst/>
          </a:prstGeom>
        </p:spPr>
      </p:pic>
      <p:pic>
        <p:nvPicPr>
          <p:cNvPr id="5" name="图片 4" descr="卡通画&#10;&#10;AI 生成的内容可能不正确。">
            <a:extLst>
              <a:ext uri="{FF2B5EF4-FFF2-40B4-BE49-F238E27FC236}">
                <a16:creationId xmlns:a16="http://schemas.microsoft.com/office/drawing/2014/main" id="{76050B88-EAB2-AF98-2C22-1F7FF4148A6B}"/>
              </a:ext>
            </a:extLst>
          </p:cNvPr>
          <p:cNvPicPr>
            <a:picLocks noChangeAspect="1"/>
          </p:cNvPicPr>
          <p:nvPr/>
        </p:nvPicPr>
        <p:blipFill>
          <a:blip r:embed="rId6"/>
          <a:stretch>
            <a:fillRect/>
          </a:stretch>
        </p:blipFill>
        <p:spPr>
          <a:xfrm>
            <a:off x="161376" y="1164019"/>
            <a:ext cx="1671841" cy="469740"/>
          </a:xfrm>
          <a:prstGeom prst="rect">
            <a:avLst/>
          </a:prstGeom>
        </p:spPr>
      </p:pic>
      <p:pic>
        <p:nvPicPr>
          <p:cNvPr id="2" name="图片 1">
            <a:extLst>
              <a:ext uri="{FF2B5EF4-FFF2-40B4-BE49-F238E27FC236}">
                <a16:creationId xmlns:a16="http://schemas.microsoft.com/office/drawing/2014/main" id="{B4ACDD3F-6D45-E7C6-6520-78D4E88B804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91037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16BE2-561D-40D5-3B89-55A2148121BA}"/>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49D4F3DA-852D-B665-0B76-55E06884591E}"/>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7E916E3E-62B2-CF8A-08B0-321E7F742B34}"/>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D17247F4-E749-566B-AFA3-1C88DB9F515B}"/>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C2AC8F24-97BB-C41E-D58A-81316FE44E4F}"/>
              </a:ext>
            </a:extLst>
          </p:cNvPr>
          <p:cNvSpPr txBox="1"/>
          <p:nvPr/>
        </p:nvSpPr>
        <p:spPr>
          <a:xfrm>
            <a:off x="322521" y="743086"/>
            <a:ext cx="5606193" cy="400110"/>
          </a:xfrm>
          <a:prstGeom prst="rect">
            <a:avLst/>
          </a:prstGeom>
          <a:noFill/>
        </p:spPr>
        <p:txBody>
          <a:bodyPr wrap="square" rtlCol="0">
            <a:spAutoFit/>
          </a:bodyPr>
          <a:lstStyle/>
          <a:p>
            <a:r>
              <a:rPr lang="en-US" altLang="zh-CN" sz="2000" b="1" dirty="0"/>
              <a:t>Specify the path containing the data file</a:t>
            </a:r>
          </a:p>
        </p:txBody>
      </p:sp>
      <p:sp>
        <p:nvSpPr>
          <p:cNvPr id="4" name="星形: 五角 3">
            <a:extLst>
              <a:ext uri="{FF2B5EF4-FFF2-40B4-BE49-F238E27FC236}">
                <a16:creationId xmlns:a16="http://schemas.microsoft.com/office/drawing/2014/main" id="{A1D32FA0-D5B3-F877-4832-F12EC22A3474}"/>
              </a:ext>
            </a:extLst>
          </p:cNvPr>
          <p:cNvSpPr/>
          <p:nvPr/>
        </p:nvSpPr>
        <p:spPr>
          <a:xfrm>
            <a:off x="114004" y="1391301"/>
            <a:ext cx="336818" cy="346250"/>
          </a:xfrm>
          <a:prstGeom prst="star5">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文本&#10;&#10;AI 生成的内容可能不正确。">
            <a:extLst>
              <a:ext uri="{FF2B5EF4-FFF2-40B4-BE49-F238E27FC236}">
                <a16:creationId xmlns:a16="http://schemas.microsoft.com/office/drawing/2014/main" id="{E65B2C19-A3DB-08E5-575A-C913768D58EF}"/>
              </a:ext>
            </a:extLst>
          </p:cNvPr>
          <p:cNvPicPr>
            <a:picLocks noChangeAspect="1"/>
          </p:cNvPicPr>
          <p:nvPr/>
        </p:nvPicPr>
        <p:blipFill>
          <a:blip r:embed="rId4"/>
          <a:stretch>
            <a:fillRect/>
          </a:stretch>
        </p:blipFill>
        <p:spPr>
          <a:xfrm>
            <a:off x="547670" y="1457099"/>
            <a:ext cx="8523580" cy="1773629"/>
          </a:xfrm>
          <a:prstGeom prst="rect">
            <a:avLst/>
          </a:prstGeom>
        </p:spPr>
      </p:pic>
      <p:sp>
        <p:nvSpPr>
          <p:cNvPr id="2" name="矩形 1">
            <a:extLst>
              <a:ext uri="{FF2B5EF4-FFF2-40B4-BE49-F238E27FC236}">
                <a16:creationId xmlns:a16="http://schemas.microsoft.com/office/drawing/2014/main" id="{55A9134D-E326-8DF0-149F-EBC12C2AB963}"/>
              </a:ext>
            </a:extLst>
          </p:cNvPr>
          <p:cNvSpPr/>
          <p:nvPr/>
        </p:nvSpPr>
        <p:spPr>
          <a:xfrm>
            <a:off x="1348208" y="1391301"/>
            <a:ext cx="4699591" cy="338554"/>
          </a:xfrm>
          <a:prstGeom prst="rect">
            <a:avLst/>
          </a:prstGeom>
          <a:noFill/>
          <a:ln w="28575">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5DAAAA0-B129-A6B7-9581-E6CC2E865F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3157271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342E-BF76-2731-B4D6-249C2484CD26}"/>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A901AD5A-7F0A-690F-9E0B-48C97D7A78CA}"/>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5E2BE4CA-3837-BCA1-A1A6-94899E1D24A6}"/>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BE207BEB-2D23-035E-BB01-D22D25697067}"/>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2B5D6CC1-528B-6688-FFD5-811E9ACB0B64}"/>
              </a:ext>
            </a:extLst>
          </p:cNvPr>
          <p:cNvSpPr txBox="1"/>
          <p:nvPr/>
        </p:nvSpPr>
        <p:spPr>
          <a:xfrm>
            <a:off x="322521" y="743086"/>
            <a:ext cx="5831604" cy="400110"/>
          </a:xfrm>
          <a:prstGeom prst="rect">
            <a:avLst/>
          </a:prstGeom>
          <a:noFill/>
        </p:spPr>
        <p:txBody>
          <a:bodyPr wrap="square" rtlCol="0">
            <a:spAutoFit/>
          </a:bodyPr>
          <a:lstStyle/>
          <a:p>
            <a:r>
              <a:rPr lang="en-US" altLang="zh-CN" sz="2000" b="1" dirty="0"/>
              <a:t>Sort the files and extract the sample names</a:t>
            </a:r>
          </a:p>
        </p:txBody>
      </p:sp>
      <p:sp>
        <p:nvSpPr>
          <p:cNvPr id="4" name="星形: 五角 3">
            <a:extLst>
              <a:ext uri="{FF2B5EF4-FFF2-40B4-BE49-F238E27FC236}">
                <a16:creationId xmlns:a16="http://schemas.microsoft.com/office/drawing/2014/main" id="{A53EDB87-D356-5E03-4CE3-95F04D54EE7D}"/>
              </a:ext>
            </a:extLst>
          </p:cNvPr>
          <p:cNvSpPr/>
          <p:nvPr/>
        </p:nvSpPr>
        <p:spPr>
          <a:xfrm>
            <a:off x="58715" y="716156"/>
            <a:ext cx="336818" cy="346250"/>
          </a:xfrm>
          <a:prstGeom prst="star5">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文本&#10;&#10;AI 生成的内容可能不正确。">
            <a:extLst>
              <a:ext uri="{FF2B5EF4-FFF2-40B4-BE49-F238E27FC236}">
                <a16:creationId xmlns:a16="http://schemas.microsoft.com/office/drawing/2014/main" id="{347DC001-22A3-7AD1-DDE3-783853D599B9}"/>
              </a:ext>
            </a:extLst>
          </p:cNvPr>
          <p:cNvPicPr>
            <a:picLocks noChangeAspect="1"/>
          </p:cNvPicPr>
          <p:nvPr/>
        </p:nvPicPr>
        <p:blipFill>
          <a:blip r:embed="rId4"/>
          <a:stretch>
            <a:fillRect/>
          </a:stretch>
        </p:blipFill>
        <p:spPr>
          <a:xfrm>
            <a:off x="570924" y="1358763"/>
            <a:ext cx="8377717" cy="1435473"/>
          </a:xfrm>
          <a:prstGeom prst="rect">
            <a:avLst/>
          </a:prstGeom>
        </p:spPr>
      </p:pic>
      <p:pic>
        <p:nvPicPr>
          <p:cNvPr id="6" name="图片 5" descr="文本&#10;&#10;AI 生成的内容可能不正确。">
            <a:extLst>
              <a:ext uri="{FF2B5EF4-FFF2-40B4-BE49-F238E27FC236}">
                <a16:creationId xmlns:a16="http://schemas.microsoft.com/office/drawing/2014/main" id="{58DE7E5B-5599-0687-6B96-622A3630A410}"/>
              </a:ext>
            </a:extLst>
          </p:cNvPr>
          <p:cNvPicPr>
            <a:picLocks noChangeAspect="1"/>
          </p:cNvPicPr>
          <p:nvPr/>
        </p:nvPicPr>
        <p:blipFill>
          <a:blip r:embed="rId5"/>
          <a:stretch>
            <a:fillRect/>
          </a:stretch>
        </p:blipFill>
        <p:spPr>
          <a:xfrm>
            <a:off x="570924" y="3223105"/>
            <a:ext cx="5145180" cy="1565226"/>
          </a:xfrm>
          <a:prstGeom prst="rect">
            <a:avLst/>
          </a:prstGeom>
        </p:spPr>
      </p:pic>
      <p:pic>
        <p:nvPicPr>
          <p:cNvPr id="2" name="图片 1">
            <a:extLst>
              <a:ext uri="{FF2B5EF4-FFF2-40B4-BE49-F238E27FC236}">
                <a16:creationId xmlns:a16="http://schemas.microsoft.com/office/drawing/2014/main" id="{80F83CF0-9879-FEBE-D275-4AA41AA6263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2035472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1AD28-BD96-35BA-4F3D-1E8D11134544}"/>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9842B232-167C-365D-A0A4-57012E308AAF}"/>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C37A13FB-74D4-2D66-00A6-38CF7ACA7724}"/>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0A75D5DE-F4C8-0934-140D-2A9F250B0880}"/>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AC76465B-E19C-9CF4-1D35-2884E35280A1}"/>
              </a:ext>
            </a:extLst>
          </p:cNvPr>
          <p:cNvSpPr txBox="1"/>
          <p:nvPr/>
        </p:nvSpPr>
        <p:spPr>
          <a:xfrm>
            <a:off x="366695" y="650118"/>
            <a:ext cx="4486939" cy="400110"/>
          </a:xfrm>
          <a:prstGeom prst="rect">
            <a:avLst/>
          </a:prstGeom>
          <a:noFill/>
        </p:spPr>
        <p:txBody>
          <a:bodyPr wrap="square" rtlCol="0">
            <a:spAutoFit/>
          </a:bodyPr>
          <a:lstStyle/>
          <a:p>
            <a:r>
              <a:rPr lang="en-US" altLang="zh-CN" sz="2000" b="1" dirty="0"/>
              <a:t>Check reading quality profile</a:t>
            </a:r>
            <a:endParaRPr lang="zh-CN" altLang="en-US" sz="2000" b="1" dirty="0"/>
          </a:p>
        </p:txBody>
      </p:sp>
      <p:pic>
        <p:nvPicPr>
          <p:cNvPr id="8" name="图片 7" descr="图形用户界面, 应用程序&#10;&#10;AI 生成的内容可能不正确。">
            <a:extLst>
              <a:ext uri="{FF2B5EF4-FFF2-40B4-BE49-F238E27FC236}">
                <a16:creationId xmlns:a16="http://schemas.microsoft.com/office/drawing/2014/main" id="{6FFF3C3C-A41C-7F29-4E7F-2AA4A787CE0F}"/>
              </a:ext>
            </a:extLst>
          </p:cNvPr>
          <p:cNvPicPr>
            <a:picLocks noChangeAspect="1"/>
          </p:cNvPicPr>
          <p:nvPr/>
        </p:nvPicPr>
        <p:blipFill>
          <a:blip r:embed="rId4"/>
          <a:stretch>
            <a:fillRect/>
          </a:stretch>
        </p:blipFill>
        <p:spPr>
          <a:xfrm>
            <a:off x="1226666" y="2007140"/>
            <a:ext cx="2958908" cy="3053575"/>
          </a:xfrm>
          <a:prstGeom prst="rect">
            <a:avLst/>
          </a:prstGeom>
        </p:spPr>
      </p:pic>
      <p:pic>
        <p:nvPicPr>
          <p:cNvPr id="10" name="图片 9" descr="图形用户界面, 应用程序&#10;&#10;AI 生成的内容可能不正确。">
            <a:extLst>
              <a:ext uri="{FF2B5EF4-FFF2-40B4-BE49-F238E27FC236}">
                <a16:creationId xmlns:a16="http://schemas.microsoft.com/office/drawing/2014/main" id="{68407774-6CAD-44D1-4190-5BC8DD35081B}"/>
              </a:ext>
            </a:extLst>
          </p:cNvPr>
          <p:cNvPicPr>
            <a:picLocks noChangeAspect="1"/>
          </p:cNvPicPr>
          <p:nvPr/>
        </p:nvPicPr>
        <p:blipFill>
          <a:blip r:embed="rId5"/>
          <a:stretch>
            <a:fillRect/>
          </a:stretch>
        </p:blipFill>
        <p:spPr>
          <a:xfrm>
            <a:off x="4185574" y="2007140"/>
            <a:ext cx="2958908" cy="3078683"/>
          </a:xfrm>
          <a:prstGeom prst="rect">
            <a:avLst/>
          </a:prstGeom>
        </p:spPr>
      </p:pic>
      <p:pic>
        <p:nvPicPr>
          <p:cNvPr id="13" name="图片 12" descr="图片包含 文本&#10;&#10;AI 生成的内容可能不正确。">
            <a:extLst>
              <a:ext uri="{FF2B5EF4-FFF2-40B4-BE49-F238E27FC236}">
                <a16:creationId xmlns:a16="http://schemas.microsoft.com/office/drawing/2014/main" id="{419A92E8-F6F8-5AFA-DA9B-2694EAB7C1A9}"/>
              </a:ext>
            </a:extLst>
          </p:cNvPr>
          <p:cNvPicPr>
            <a:picLocks noChangeAspect="1"/>
          </p:cNvPicPr>
          <p:nvPr/>
        </p:nvPicPr>
        <p:blipFill>
          <a:blip r:embed="rId6"/>
          <a:stretch>
            <a:fillRect/>
          </a:stretch>
        </p:blipFill>
        <p:spPr>
          <a:xfrm>
            <a:off x="545586" y="1074224"/>
            <a:ext cx="4129155" cy="855356"/>
          </a:xfrm>
          <a:prstGeom prst="rect">
            <a:avLst/>
          </a:prstGeom>
        </p:spPr>
      </p:pic>
      <p:cxnSp>
        <p:nvCxnSpPr>
          <p:cNvPr id="15" name="直接连接符 14">
            <a:extLst>
              <a:ext uri="{FF2B5EF4-FFF2-40B4-BE49-F238E27FC236}">
                <a16:creationId xmlns:a16="http://schemas.microsoft.com/office/drawing/2014/main" id="{FEE146EB-7CB1-2550-B62C-CA8DC1DA6CEF}"/>
              </a:ext>
            </a:extLst>
          </p:cNvPr>
          <p:cNvCxnSpPr>
            <a:cxnSpLocks/>
          </p:cNvCxnSpPr>
          <p:nvPr/>
        </p:nvCxnSpPr>
        <p:spPr>
          <a:xfrm>
            <a:off x="1548100" y="2909068"/>
            <a:ext cx="54140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箭头: 下 19">
            <a:extLst>
              <a:ext uri="{FF2B5EF4-FFF2-40B4-BE49-F238E27FC236}">
                <a16:creationId xmlns:a16="http://schemas.microsoft.com/office/drawing/2014/main" id="{56B664E9-1A7C-527B-FB56-4DF218337711}"/>
              </a:ext>
            </a:extLst>
          </p:cNvPr>
          <p:cNvSpPr/>
          <p:nvPr/>
        </p:nvSpPr>
        <p:spPr>
          <a:xfrm rot="10800000">
            <a:off x="3318257" y="2986629"/>
            <a:ext cx="170121" cy="4593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20">
            <a:extLst>
              <a:ext uri="{FF2B5EF4-FFF2-40B4-BE49-F238E27FC236}">
                <a16:creationId xmlns:a16="http://schemas.microsoft.com/office/drawing/2014/main" id="{EEA9E31B-8D37-61CA-1E1F-A28AA94C047B}"/>
              </a:ext>
            </a:extLst>
          </p:cNvPr>
          <p:cNvSpPr/>
          <p:nvPr/>
        </p:nvSpPr>
        <p:spPr>
          <a:xfrm rot="10800000">
            <a:off x="5867046" y="2986630"/>
            <a:ext cx="170121" cy="4593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7E1410D2-29D8-827B-823E-6A17A2D53E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323868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B210-61B5-44F4-32CF-30C7D7C1463D}"/>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805F2351-0352-4B15-8C0D-A0834E402266}"/>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2D4C4290-2C24-00F8-B972-877272344807}"/>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B7FAA837-C3C6-6319-BDE5-69923654C449}"/>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D393B907-1A7E-63B0-933E-158261AD3AC9}"/>
              </a:ext>
            </a:extLst>
          </p:cNvPr>
          <p:cNvSpPr txBox="1"/>
          <p:nvPr/>
        </p:nvSpPr>
        <p:spPr>
          <a:xfrm>
            <a:off x="322521" y="743086"/>
            <a:ext cx="6405762" cy="400110"/>
          </a:xfrm>
          <a:prstGeom prst="rect">
            <a:avLst/>
          </a:prstGeom>
          <a:noFill/>
        </p:spPr>
        <p:txBody>
          <a:bodyPr wrap="square" rtlCol="0">
            <a:spAutoFit/>
          </a:bodyPr>
          <a:lstStyle/>
          <a:p>
            <a:r>
              <a:rPr lang="en-US" altLang="zh-CN" sz="2000" b="1" dirty="0"/>
              <a:t>Set the filter file path and rename the file</a:t>
            </a:r>
            <a:endParaRPr lang="zh-CN" altLang="en-US" sz="2000" b="1" dirty="0"/>
          </a:p>
        </p:txBody>
      </p:sp>
      <p:pic>
        <p:nvPicPr>
          <p:cNvPr id="3" name="图片 2" descr="图片包含 文本&#10;&#10;AI 生成的内容可能不正确。">
            <a:extLst>
              <a:ext uri="{FF2B5EF4-FFF2-40B4-BE49-F238E27FC236}">
                <a16:creationId xmlns:a16="http://schemas.microsoft.com/office/drawing/2014/main" id="{01ED6B1A-B11B-B136-15F9-C2D6790A535F}"/>
              </a:ext>
            </a:extLst>
          </p:cNvPr>
          <p:cNvPicPr>
            <a:picLocks noChangeAspect="1"/>
          </p:cNvPicPr>
          <p:nvPr/>
        </p:nvPicPr>
        <p:blipFill>
          <a:blip r:embed="rId4"/>
          <a:stretch>
            <a:fillRect/>
          </a:stretch>
        </p:blipFill>
        <p:spPr>
          <a:xfrm>
            <a:off x="322521" y="1193277"/>
            <a:ext cx="7514034" cy="1088908"/>
          </a:xfrm>
          <a:prstGeom prst="rect">
            <a:avLst/>
          </a:prstGeom>
        </p:spPr>
      </p:pic>
      <p:pic>
        <p:nvPicPr>
          <p:cNvPr id="5" name="图片 4" descr="文本&#10;&#10;AI 生成的内容可能不正确。">
            <a:extLst>
              <a:ext uri="{FF2B5EF4-FFF2-40B4-BE49-F238E27FC236}">
                <a16:creationId xmlns:a16="http://schemas.microsoft.com/office/drawing/2014/main" id="{514F1EE7-C09B-EA27-BC51-D4DAEC6F5DB1}"/>
              </a:ext>
            </a:extLst>
          </p:cNvPr>
          <p:cNvPicPr>
            <a:picLocks noChangeAspect="1"/>
          </p:cNvPicPr>
          <p:nvPr/>
        </p:nvPicPr>
        <p:blipFill>
          <a:blip r:embed="rId5"/>
          <a:stretch>
            <a:fillRect/>
          </a:stretch>
        </p:blipFill>
        <p:spPr>
          <a:xfrm>
            <a:off x="322521" y="2504061"/>
            <a:ext cx="5267112" cy="2176375"/>
          </a:xfrm>
          <a:prstGeom prst="rect">
            <a:avLst/>
          </a:prstGeom>
        </p:spPr>
      </p:pic>
      <p:pic>
        <p:nvPicPr>
          <p:cNvPr id="2" name="图片 1">
            <a:extLst>
              <a:ext uri="{FF2B5EF4-FFF2-40B4-BE49-F238E27FC236}">
                <a16:creationId xmlns:a16="http://schemas.microsoft.com/office/drawing/2014/main" id="{D17F39D7-C884-13C3-5E96-EC569A4DAE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4252370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E728F-1225-13CA-2442-0C426A648C08}"/>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724972B7-6160-5595-C993-C69D683AAA9A}"/>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60749197-E8C7-7500-60FD-6F4EAA6DD10D}"/>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F5B53042-250D-737E-149A-352337112223}"/>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61BA586D-2BE6-B7E1-A317-7A4B3A4DE112}"/>
              </a:ext>
            </a:extLst>
          </p:cNvPr>
          <p:cNvSpPr txBox="1"/>
          <p:nvPr/>
        </p:nvSpPr>
        <p:spPr>
          <a:xfrm>
            <a:off x="254473" y="726756"/>
            <a:ext cx="8940564" cy="400110"/>
          </a:xfrm>
          <a:prstGeom prst="rect">
            <a:avLst/>
          </a:prstGeom>
          <a:noFill/>
        </p:spPr>
        <p:txBody>
          <a:bodyPr wrap="square" rtlCol="0">
            <a:spAutoFit/>
          </a:bodyPr>
          <a:lstStyle/>
          <a:p>
            <a:r>
              <a:rPr lang="en-US" altLang="zh-CN" sz="2000" b="1" dirty="0"/>
              <a:t>Plot the quality scores and determine the trimming threshold</a:t>
            </a:r>
            <a:endParaRPr lang="zh-CN" altLang="en-US" sz="2000" b="1" dirty="0"/>
          </a:p>
        </p:txBody>
      </p:sp>
      <p:pic>
        <p:nvPicPr>
          <p:cNvPr id="3" name="图片 2" descr="文本&#10;&#10;AI 生成的内容可能不正确。">
            <a:extLst>
              <a:ext uri="{FF2B5EF4-FFF2-40B4-BE49-F238E27FC236}">
                <a16:creationId xmlns:a16="http://schemas.microsoft.com/office/drawing/2014/main" id="{CBC27ADF-F958-C7AA-C38C-77CCD8A29782}"/>
              </a:ext>
            </a:extLst>
          </p:cNvPr>
          <p:cNvPicPr>
            <a:picLocks/>
          </p:cNvPicPr>
          <p:nvPr/>
        </p:nvPicPr>
        <p:blipFill>
          <a:blip r:embed="rId4"/>
          <a:srcRect r="227" b="38846"/>
          <a:stretch>
            <a:fillRect/>
          </a:stretch>
        </p:blipFill>
        <p:spPr>
          <a:xfrm>
            <a:off x="384314" y="1154075"/>
            <a:ext cx="6552368" cy="1417676"/>
          </a:xfrm>
          <a:prstGeom prst="rect">
            <a:avLst/>
          </a:prstGeom>
        </p:spPr>
      </p:pic>
      <p:sp>
        <p:nvSpPr>
          <p:cNvPr id="4" name="矩形 3">
            <a:extLst>
              <a:ext uri="{FF2B5EF4-FFF2-40B4-BE49-F238E27FC236}">
                <a16:creationId xmlns:a16="http://schemas.microsoft.com/office/drawing/2014/main" id="{D364CEB0-9BD7-566A-D5EC-4ED7FB7734BF}"/>
              </a:ext>
            </a:extLst>
          </p:cNvPr>
          <p:cNvSpPr/>
          <p:nvPr/>
        </p:nvSpPr>
        <p:spPr>
          <a:xfrm>
            <a:off x="2428476" y="1305678"/>
            <a:ext cx="2215825" cy="22966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8124EA3-FFF2-EA21-18F5-54A89830AD68}"/>
              </a:ext>
            </a:extLst>
          </p:cNvPr>
          <p:cNvSpPr txBox="1"/>
          <p:nvPr/>
        </p:nvSpPr>
        <p:spPr>
          <a:xfrm>
            <a:off x="203436" y="2759624"/>
            <a:ext cx="8668371" cy="2308324"/>
          </a:xfrm>
          <a:prstGeom prst="rect">
            <a:avLst/>
          </a:prstGeom>
          <a:noFill/>
        </p:spPr>
        <p:txBody>
          <a:bodyPr wrap="square" rtlCol="0">
            <a:spAutoFit/>
          </a:bodyPr>
          <a:lstStyle/>
          <a:p>
            <a:r>
              <a:rPr lang="en-US" altLang="zh-CN" sz="1800" b="1" dirty="0" err="1">
                <a:highlight>
                  <a:srgbClr val="FFFF00"/>
                </a:highlight>
                <a:latin typeface="Times New Roman" panose="02020603050405020304" pitchFamily="18" charset="0"/>
                <a:cs typeface="Times New Roman" panose="02020603050405020304" pitchFamily="18" charset="0"/>
              </a:rPr>
              <a:t>truncLen</a:t>
            </a:r>
            <a:r>
              <a:rPr lang="en-US" altLang="zh-CN" sz="1800" b="1" dirty="0">
                <a:highlight>
                  <a:srgbClr val="FFFF00"/>
                </a:highlight>
                <a:latin typeface="Times New Roman" panose="02020603050405020304" pitchFamily="18" charset="0"/>
                <a:cs typeface="Times New Roman" panose="02020603050405020304" pitchFamily="18" charset="0"/>
              </a:rPr>
              <a:t> = c(FWD, REV)</a:t>
            </a:r>
          </a:p>
          <a:p>
            <a:r>
              <a:rPr lang="en-US" altLang="zh-CN" sz="1800" b="1" dirty="0">
                <a:latin typeface="Times New Roman" panose="02020603050405020304" pitchFamily="18" charset="0"/>
                <a:cs typeface="Times New Roman" panose="02020603050405020304" pitchFamily="18" charset="0"/>
              </a:rPr>
              <a:t>    Truncates read at specified base </a:t>
            </a:r>
          </a:p>
          <a:p>
            <a:r>
              <a:rPr lang="en-US" altLang="zh-CN" sz="1800" b="1" dirty="0">
                <a:highlight>
                  <a:srgbClr val="FFFF00"/>
                </a:highlight>
                <a:latin typeface="Times New Roman" panose="02020603050405020304" pitchFamily="18" charset="0"/>
                <a:cs typeface="Times New Roman" panose="02020603050405020304" pitchFamily="18" charset="0"/>
              </a:rPr>
              <a:t>Things to consider:</a:t>
            </a:r>
          </a:p>
          <a:p>
            <a:r>
              <a:rPr lang="en-US" altLang="zh-CN" sz="1800" b="1" dirty="0">
                <a:latin typeface="Times New Roman" panose="02020603050405020304" pitchFamily="18" charset="0"/>
                <a:cs typeface="Times New Roman" panose="02020603050405020304" pitchFamily="18" charset="0"/>
              </a:rPr>
              <a:t>    How long is your amplicon/how much overlap do you need?-DADA2 needs 20 </a:t>
            </a:r>
            <a:r>
              <a:rPr lang="en-US" altLang="zh-CN" sz="1800" b="1" dirty="0" err="1">
                <a:latin typeface="Times New Roman" panose="02020603050405020304" pitchFamily="18" charset="0"/>
                <a:cs typeface="Times New Roman" panose="02020603050405020304" pitchFamily="18" charset="0"/>
              </a:rPr>
              <a:t>ntby</a:t>
            </a:r>
            <a:r>
              <a:rPr lang="en-US" altLang="zh-CN" sz="1800" b="1" dirty="0">
                <a:latin typeface="Times New Roman" panose="02020603050405020304" pitchFamily="18" charset="0"/>
                <a:cs typeface="Times New Roman" panose="02020603050405020304" pitchFamily="18" charset="0"/>
              </a:rPr>
              <a:t> default</a:t>
            </a:r>
          </a:p>
          <a:p>
            <a:r>
              <a:rPr lang="en-US" altLang="zh-CN" sz="1800" dirty="0">
                <a:latin typeface="Times New Roman" panose="02020603050405020304" pitchFamily="18" charset="0"/>
                <a:cs typeface="Times New Roman" panose="02020603050405020304" pitchFamily="18" charset="0"/>
              </a:rPr>
              <a:t>          For V4, you have almost complete overlap-can trim reads aggressively.</a:t>
            </a:r>
          </a:p>
          <a:p>
            <a:r>
              <a:rPr lang="en-US" altLang="zh-CN" sz="1800" dirty="0">
                <a:latin typeface="Times New Roman" panose="02020603050405020304" pitchFamily="18" charset="0"/>
                <a:cs typeface="Times New Roman" panose="02020603050405020304" pitchFamily="18" charset="0"/>
              </a:rPr>
              <a:t>          For longer amplicons, there is a trade off between trimming low quality </a:t>
            </a:r>
            <a:r>
              <a:rPr lang="en-US" altLang="zh-CN" sz="1800" dirty="0" err="1">
                <a:latin typeface="Times New Roman" panose="02020603050405020304" pitchFamily="18" charset="0"/>
                <a:cs typeface="Times New Roman" panose="02020603050405020304" pitchFamily="18" charset="0"/>
              </a:rPr>
              <a:t>readsand</a:t>
            </a:r>
            <a:r>
              <a:rPr lang="en-US" altLang="zh-CN" sz="1800" dirty="0">
                <a:latin typeface="Times New Roman" panose="02020603050405020304" pitchFamily="18" charset="0"/>
                <a:cs typeface="Times New Roman" panose="02020603050405020304" pitchFamily="18" charset="0"/>
              </a:rPr>
              <a:t> assuring reads will merge</a:t>
            </a:r>
            <a:endParaRPr lang="zh-CN" altLang="en-US" sz="1800" dirty="0">
              <a:highlight>
                <a:srgbClr val="FFFF00"/>
              </a:highlight>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847D64D1-5FAF-8481-AD36-534356E4AE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351360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74CF-2009-CA0D-33D9-072B5C54071F}"/>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8331E486-2168-C008-6F89-0CC17970D2D4}"/>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88D07F5A-1CCB-EB35-9636-0F22ACABF68B}"/>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2370528F-082C-D9AE-047E-A21549A13F44}"/>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29A00277-75B1-44C2-C7F2-960ED60DBBBE}"/>
              </a:ext>
            </a:extLst>
          </p:cNvPr>
          <p:cNvSpPr txBox="1"/>
          <p:nvPr/>
        </p:nvSpPr>
        <p:spPr>
          <a:xfrm>
            <a:off x="254473" y="726756"/>
            <a:ext cx="8940564" cy="400110"/>
          </a:xfrm>
          <a:prstGeom prst="rect">
            <a:avLst/>
          </a:prstGeom>
          <a:noFill/>
        </p:spPr>
        <p:txBody>
          <a:bodyPr wrap="square" rtlCol="0">
            <a:spAutoFit/>
          </a:bodyPr>
          <a:lstStyle/>
          <a:p>
            <a:r>
              <a:rPr lang="en-US" altLang="zh-CN" sz="2000" b="1" dirty="0"/>
              <a:t>Plot the quality scores and determine the trimming threshold</a:t>
            </a:r>
            <a:endParaRPr lang="zh-CN" altLang="en-US" sz="2000" b="1" dirty="0"/>
          </a:p>
        </p:txBody>
      </p:sp>
      <p:pic>
        <p:nvPicPr>
          <p:cNvPr id="3" name="图片 2" descr="文本&#10;&#10;AI 生成的内容可能不正确。">
            <a:extLst>
              <a:ext uri="{FF2B5EF4-FFF2-40B4-BE49-F238E27FC236}">
                <a16:creationId xmlns:a16="http://schemas.microsoft.com/office/drawing/2014/main" id="{C7E775C0-1044-3EE5-419B-5E2E18CE5B40}"/>
              </a:ext>
            </a:extLst>
          </p:cNvPr>
          <p:cNvPicPr>
            <a:picLocks/>
          </p:cNvPicPr>
          <p:nvPr/>
        </p:nvPicPr>
        <p:blipFill>
          <a:blip r:embed="rId4"/>
          <a:srcRect r="227" b="38846"/>
          <a:stretch>
            <a:fillRect/>
          </a:stretch>
        </p:blipFill>
        <p:spPr>
          <a:xfrm>
            <a:off x="384314" y="1154075"/>
            <a:ext cx="6552368" cy="1417676"/>
          </a:xfrm>
          <a:prstGeom prst="rect">
            <a:avLst/>
          </a:prstGeom>
        </p:spPr>
      </p:pic>
      <p:sp>
        <p:nvSpPr>
          <p:cNvPr id="4" name="矩形 3">
            <a:extLst>
              <a:ext uri="{FF2B5EF4-FFF2-40B4-BE49-F238E27FC236}">
                <a16:creationId xmlns:a16="http://schemas.microsoft.com/office/drawing/2014/main" id="{3B3089AB-5009-E132-1826-59EB37B86C29}"/>
              </a:ext>
            </a:extLst>
          </p:cNvPr>
          <p:cNvSpPr/>
          <p:nvPr/>
        </p:nvSpPr>
        <p:spPr>
          <a:xfrm>
            <a:off x="2432729" y="1484305"/>
            <a:ext cx="2215825" cy="22966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8884EB11-E116-9142-E448-008A693B07D2}"/>
              </a:ext>
            </a:extLst>
          </p:cNvPr>
          <p:cNvSpPr txBox="1"/>
          <p:nvPr/>
        </p:nvSpPr>
        <p:spPr>
          <a:xfrm>
            <a:off x="203436" y="2759624"/>
            <a:ext cx="8668371" cy="1477328"/>
          </a:xfrm>
          <a:prstGeom prst="rect">
            <a:avLst/>
          </a:prstGeom>
          <a:noFill/>
        </p:spPr>
        <p:txBody>
          <a:bodyPr wrap="square" rtlCol="0">
            <a:spAutoFit/>
          </a:bodyPr>
          <a:lstStyle/>
          <a:p>
            <a:r>
              <a:rPr lang="en-US" altLang="zh-CN" sz="1800" b="1" dirty="0" err="1">
                <a:highlight>
                  <a:srgbClr val="FFFF00"/>
                </a:highlight>
                <a:latin typeface="Times New Roman" panose="02020603050405020304" pitchFamily="18" charset="0"/>
                <a:cs typeface="Times New Roman" panose="02020603050405020304" pitchFamily="18" charset="0"/>
              </a:rPr>
              <a:t>maxN</a:t>
            </a:r>
            <a:r>
              <a:rPr lang="en-US" altLang="zh-CN" sz="1800" b="1" dirty="0">
                <a:highlight>
                  <a:srgbClr val="FFFF00"/>
                </a:highlight>
                <a:latin typeface="Times New Roman" panose="02020603050405020304" pitchFamily="18" charset="0"/>
                <a:cs typeface="Times New Roman" panose="02020603050405020304" pitchFamily="18" charset="0"/>
              </a:rPr>
              <a:t> = the maximum number of ambiguous bases allowed.</a:t>
            </a:r>
          </a:p>
          <a:p>
            <a:r>
              <a:rPr lang="en-US" altLang="zh-CN" sz="1800" dirty="0">
                <a:latin typeface="Times New Roman" panose="02020603050405020304" pitchFamily="18" charset="0"/>
                <a:cs typeface="Times New Roman" panose="02020603050405020304" pitchFamily="18" charset="0"/>
              </a:rPr>
              <a:t>    All reads with more than this number of Ns will be discarded </a:t>
            </a:r>
          </a:p>
          <a:p>
            <a:endParaRPr lang="en-US" altLang="zh-CN" sz="1800" b="1" dirty="0">
              <a:latin typeface="Times New Roman" panose="02020603050405020304" pitchFamily="18" charset="0"/>
              <a:cs typeface="Times New Roman" panose="02020603050405020304" pitchFamily="18" charset="0"/>
            </a:endParaRPr>
          </a:p>
          <a:p>
            <a:r>
              <a:rPr lang="en-US" altLang="zh-CN" sz="1800" b="1" dirty="0">
                <a:highlight>
                  <a:srgbClr val="FFFF00"/>
                </a:highlight>
                <a:latin typeface="Times New Roman" panose="02020603050405020304" pitchFamily="18" charset="0"/>
                <a:cs typeface="Times New Roman" panose="02020603050405020304" pitchFamily="18" charset="0"/>
              </a:rPr>
              <a:t>At this time, DADA2's denoising algorithm cannot tolerate ambiguous base calls. </a:t>
            </a:r>
          </a:p>
          <a:p>
            <a:r>
              <a:rPr lang="en-US" altLang="zh-CN" sz="1800" b="1"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Until that changes, do not change this setting</a:t>
            </a:r>
            <a:endParaRPr lang="zh-CN" altLang="en-US" sz="1800" dirty="0">
              <a:highlight>
                <a:srgbClr val="FFFF00"/>
              </a:highlight>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0DCDC6B3-F3DD-25DF-88B9-9644CEFB88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364931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7784-1505-A736-1346-94BB0FD1241D}"/>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4282EEA8-6678-6355-EF86-DBDFE753B564}"/>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EB935442-09A2-0CB0-A87C-47EFA253DD2E}"/>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6DCFB21E-8E77-9EDD-24FF-43820DA30482}"/>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2E2E7C50-31A8-659E-8F90-BC13A17B2B1B}"/>
              </a:ext>
            </a:extLst>
          </p:cNvPr>
          <p:cNvSpPr txBox="1"/>
          <p:nvPr/>
        </p:nvSpPr>
        <p:spPr>
          <a:xfrm>
            <a:off x="254473" y="726756"/>
            <a:ext cx="8940564" cy="400110"/>
          </a:xfrm>
          <a:prstGeom prst="rect">
            <a:avLst/>
          </a:prstGeom>
          <a:noFill/>
        </p:spPr>
        <p:txBody>
          <a:bodyPr wrap="square" rtlCol="0">
            <a:spAutoFit/>
          </a:bodyPr>
          <a:lstStyle/>
          <a:p>
            <a:r>
              <a:rPr lang="en-US" altLang="zh-CN" sz="2000" b="1" dirty="0"/>
              <a:t>Plot the quality scores and determine the trimming threshold</a:t>
            </a:r>
            <a:endParaRPr lang="zh-CN" altLang="en-US" sz="2000" b="1" dirty="0"/>
          </a:p>
        </p:txBody>
      </p:sp>
      <p:pic>
        <p:nvPicPr>
          <p:cNvPr id="3" name="图片 2" descr="文本&#10;&#10;AI 生成的内容可能不正确。">
            <a:extLst>
              <a:ext uri="{FF2B5EF4-FFF2-40B4-BE49-F238E27FC236}">
                <a16:creationId xmlns:a16="http://schemas.microsoft.com/office/drawing/2014/main" id="{5FCA014F-A106-E583-D3EB-3C07C0225FF4}"/>
              </a:ext>
            </a:extLst>
          </p:cNvPr>
          <p:cNvPicPr>
            <a:picLocks/>
          </p:cNvPicPr>
          <p:nvPr/>
        </p:nvPicPr>
        <p:blipFill>
          <a:blip r:embed="rId4"/>
          <a:srcRect r="227" b="38846"/>
          <a:stretch>
            <a:fillRect/>
          </a:stretch>
        </p:blipFill>
        <p:spPr>
          <a:xfrm>
            <a:off x="384314" y="1154075"/>
            <a:ext cx="6552368" cy="1417676"/>
          </a:xfrm>
          <a:prstGeom prst="rect">
            <a:avLst/>
          </a:prstGeom>
        </p:spPr>
      </p:pic>
      <p:sp>
        <p:nvSpPr>
          <p:cNvPr id="4" name="矩形 3">
            <a:extLst>
              <a:ext uri="{FF2B5EF4-FFF2-40B4-BE49-F238E27FC236}">
                <a16:creationId xmlns:a16="http://schemas.microsoft.com/office/drawing/2014/main" id="{905709E9-51F9-AF5B-DF90-AA00AAD6638D}"/>
              </a:ext>
            </a:extLst>
          </p:cNvPr>
          <p:cNvSpPr/>
          <p:nvPr/>
        </p:nvSpPr>
        <p:spPr>
          <a:xfrm>
            <a:off x="2432729" y="1633250"/>
            <a:ext cx="2215825" cy="22966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61B9975-EBD2-619B-2847-B2285F0CBBD6}"/>
              </a:ext>
            </a:extLst>
          </p:cNvPr>
          <p:cNvSpPr txBox="1"/>
          <p:nvPr/>
        </p:nvSpPr>
        <p:spPr>
          <a:xfrm>
            <a:off x="126882" y="2598960"/>
            <a:ext cx="8668371" cy="2308324"/>
          </a:xfrm>
          <a:prstGeom prst="rect">
            <a:avLst/>
          </a:prstGeom>
          <a:noFill/>
        </p:spPr>
        <p:txBody>
          <a:bodyPr wrap="square" rtlCol="0">
            <a:spAutoFit/>
          </a:bodyPr>
          <a:lstStyle/>
          <a:p>
            <a:r>
              <a:rPr lang="en-US" altLang="zh-CN" sz="1800" b="1" dirty="0" err="1">
                <a:highlight>
                  <a:srgbClr val="FFFF00"/>
                </a:highlight>
                <a:latin typeface="Times New Roman" panose="02020603050405020304" pitchFamily="18" charset="0"/>
                <a:cs typeface="Times New Roman" panose="02020603050405020304" pitchFamily="18" charset="0"/>
              </a:rPr>
              <a:t>maxEE</a:t>
            </a:r>
            <a:r>
              <a:rPr lang="en-US" altLang="zh-CN" sz="1800" b="1" dirty="0">
                <a:highlight>
                  <a:srgbClr val="FFFF00"/>
                </a:highlight>
                <a:latin typeface="Times New Roman" panose="02020603050405020304" pitchFamily="18" charset="0"/>
                <a:cs typeface="Times New Roman" panose="02020603050405020304" pitchFamily="18" charset="0"/>
              </a:rPr>
              <a:t>= c(FWD, REV)  EE=sum(10^(-Q/10))</a:t>
            </a:r>
          </a:p>
          <a:p>
            <a:r>
              <a:rPr lang="en-US" altLang="zh-CN" sz="1800" dirty="0">
                <a:latin typeface="Times New Roman" panose="02020603050405020304" pitchFamily="18" charset="0"/>
                <a:cs typeface="Times New Roman" panose="02020603050405020304" pitchFamily="18" charset="0"/>
              </a:rPr>
              <a:t>    The maximum number of estimated errors allowed for an individual read. Reads with more EE's than this number will be discarded</a:t>
            </a:r>
          </a:p>
          <a:p>
            <a:r>
              <a:rPr lang="en-US" altLang="zh-CN" sz="1800" b="1" dirty="0">
                <a:highlight>
                  <a:srgbClr val="FFFF00"/>
                </a:highlight>
                <a:latin typeface="Times New Roman" panose="02020603050405020304" pitchFamily="18" charset="0"/>
                <a:cs typeface="Times New Roman" panose="02020603050405020304" pitchFamily="18" charset="0"/>
              </a:rPr>
              <a:t> Things to consider:</a:t>
            </a:r>
          </a:p>
          <a:p>
            <a:r>
              <a:rPr lang="en-US" altLang="zh-CN" sz="1800" b="1" dirty="0">
                <a:latin typeface="Times New Roman" panose="02020603050405020304" pitchFamily="18" charset="0"/>
                <a:cs typeface="Times New Roman" panose="02020603050405020304" pitchFamily="18" charset="0"/>
              </a:rPr>
              <a:t>     How much sequencing depth/how good are your quality scores? </a:t>
            </a:r>
          </a:p>
          <a:p>
            <a:r>
              <a:rPr lang="en-US" altLang="zh-CN" sz="1800" dirty="0">
                <a:latin typeface="Times New Roman" panose="02020603050405020304" pitchFamily="18" charset="0"/>
                <a:cs typeface="Times New Roman" panose="02020603050405020304" pitchFamily="18" charset="0"/>
              </a:rPr>
              <a:t>        Most 16S rRNA amplicon studies use c(2,2) or c(3,3).</a:t>
            </a:r>
            <a:br>
              <a:rPr lang="en-US" altLang="zh-CN" sz="1800" dirty="0">
                <a:latin typeface="Times New Roman" panose="02020603050405020304" pitchFamily="18" charset="0"/>
                <a:cs typeface="Times New Roman" panose="02020603050405020304" pitchFamily="18" charset="0"/>
              </a:rPr>
            </a:br>
            <a:r>
              <a:rPr lang="en-US" altLang="zh-CN" sz="1800" dirty="0">
                <a:latin typeface="Times New Roman" panose="02020603050405020304" pitchFamily="18" charset="0"/>
                <a:cs typeface="Times New Roman" panose="02020603050405020304" pitchFamily="18" charset="0"/>
              </a:rPr>
              <a:t>        For highly variable regions such as ITS, it can be appropriately relaxed (e.g., c(4,4)).</a:t>
            </a:r>
            <a:br>
              <a:rPr lang="en-US" altLang="zh-CN" sz="1800" dirty="0">
                <a:latin typeface="Times New Roman" panose="02020603050405020304" pitchFamily="18" charset="0"/>
                <a:cs typeface="Times New Roman" panose="02020603050405020304" pitchFamily="18" charset="0"/>
              </a:rPr>
            </a:br>
            <a:r>
              <a:rPr lang="en-US" altLang="zh-CN" sz="1800" dirty="0">
                <a:latin typeface="Times New Roman" panose="02020603050405020304" pitchFamily="18" charset="0"/>
                <a:cs typeface="Times New Roman" panose="02020603050405020304" pitchFamily="18" charset="0"/>
              </a:rPr>
              <a:t>        If the sequencing depth is high and the quality is good, it can be tightened to c(1,1).</a:t>
            </a:r>
            <a:endParaRPr lang="zh-CN" altLang="en-US" sz="1800"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73D0857F-2880-C9F2-8483-FA12DA066E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3396859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61AD-B043-EE29-D1EB-CC03EC1DEF3A}"/>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232183FA-320E-E6BE-3ECB-58AC96010BAA}"/>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42275534-BA5A-E7CE-F458-C9AF0ED06DE2}"/>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52C4B692-DD8B-E437-D8B8-FDA145BBD6B4}"/>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9981F423-ADA7-2B99-FF5D-40CFCE76BF08}"/>
              </a:ext>
            </a:extLst>
          </p:cNvPr>
          <p:cNvSpPr txBox="1"/>
          <p:nvPr/>
        </p:nvSpPr>
        <p:spPr>
          <a:xfrm>
            <a:off x="254473" y="726756"/>
            <a:ext cx="8940564" cy="400110"/>
          </a:xfrm>
          <a:prstGeom prst="rect">
            <a:avLst/>
          </a:prstGeom>
          <a:noFill/>
        </p:spPr>
        <p:txBody>
          <a:bodyPr wrap="square" rtlCol="0">
            <a:spAutoFit/>
          </a:bodyPr>
          <a:lstStyle/>
          <a:p>
            <a:r>
              <a:rPr lang="en-US" altLang="zh-CN" sz="2000" b="1" dirty="0"/>
              <a:t>Plot the quality scores and determine the trimming threshold</a:t>
            </a:r>
            <a:endParaRPr lang="zh-CN" altLang="en-US" sz="2000" b="1" dirty="0"/>
          </a:p>
        </p:txBody>
      </p:sp>
      <p:pic>
        <p:nvPicPr>
          <p:cNvPr id="3" name="图片 2" descr="文本&#10;&#10;AI 生成的内容可能不正确。">
            <a:extLst>
              <a:ext uri="{FF2B5EF4-FFF2-40B4-BE49-F238E27FC236}">
                <a16:creationId xmlns:a16="http://schemas.microsoft.com/office/drawing/2014/main" id="{66C8278C-F339-F86E-9F35-E48E3E4C2AC3}"/>
              </a:ext>
            </a:extLst>
          </p:cNvPr>
          <p:cNvPicPr>
            <a:picLocks/>
          </p:cNvPicPr>
          <p:nvPr/>
        </p:nvPicPr>
        <p:blipFill>
          <a:blip r:embed="rId4"/>
          <a:srcRect r="227" b="38846"/>
          <a:stretch>
            <a:fillRect/>
          </a:stretch>
        </p:blipFill>
        <p:spPr>
          <a:xfrm>
            <a:off x="384314" y="1154075"/>
            <a:ext cx="6552368" cy="1417676"/>
          </a:xfrm>
          <a:prstGeom prst="rect">
            <a:avLst/>
          </a:prstGeom>
        </p:spPr>
      </p:pic>
      <p:sp>
        <p:nvSpPr>
          <p:cNvPr id="4" name="矩形 3">
            <a:extLst>
              <a:ext uri="{FF2B5EF4-FFF2-40B4-BE49-F238E27FC236}">
                <a16:creationId xmlns:a16="http://schemas.microsoft.com/office/drawing/2014/main" id="{2CBFA4AF-929C-ABD7-A988-C4768FD42A79}"/>
              </a:ext>
            </a:extLst>
          </p:cNvPr>
          <p:cNvSpPr/>
          <p:nvPr/>
        </p:nvSpPr>
        <p:spPr>
          <a:xfrm>
            <a:off x="2428476" y="1833142"/>
            <a:ext cx="2215825" cy="22966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03D1BBC-345D-4597-EB53-8E8CBEE6613E}"/>
              </a:ext>
            </a:extLst>
          </p:cNvPr>
          <p:cNvSpPr txBox="1"/>
          <p:nvPr/>
        </p:nvSpPr>
        <p:spPr>
          <a:xfrm>
            <a:off x="182172" y="2662755"/>
            <a:ext cx="8668371" cy="2308324"/>
          </a:xfrm>
          <a:prstGeom prst="rect">
            <a:avLst/>
          </a:prstGeom>
          <a:noFill/>
        </p:spPr>
        <p:txBody>
          <a:bodyPr wrap="square" rtlCol="0">
            <a:spAutoFit/>
          </a:bodyPr>
          <a:lstStyle/>
          <a:p>
            <a:r>
              <a:rPr lang="en-US" altLang="zh-CN" sz="1800" b="1" dirty="0" err="1">
                <a:highlight>
                  <a:srgbClr val="FFFF00"/>
                </a:highlight>
                <a:latin typeface="Times New Roman" panose="02020603050405020304" pitchFamily="18" charset="0"/>
                <a:cs typeface="Times New Roman" panose="02020603050405020304" pitchFamily="18" charset="0"/>
              </a:rPr>
              <a:t>truncQ</a:t>
            </a:r>
            <a:r>
              <a:rPr lang="en-US" altLang="zh-CN" sz="1800" b="1" dirty="0">
                <a:highlight>
                  <a:srgbClr val="FFFF00"/>
                </a:highlight>
                <a:latin typeface="Times New Roman" panose="02020603050405020304" pitchFamily="18" charset="0"/>
                <a:cs typeface="Times New Roman" panose="02020603050405020304" pitchFamily="18" charset="0"/>
              </a:rPr>
              <a:t>= truncates reads at the first instance of a Q score less than or equal to </a:t>
            </a:r>
            <a:r>
              <a:rPr lang="en-US" altLang="zh-CN" sz="1800" b="1" dirty="0" err="1">
                <a:highlight>
                  <a:srgbClr val="FFFF00"/>
                </a:highlight>
                <a:latin typeface="Times New Roman" panose="02020603050405020304" pitchFamily="18" charset="0"/>
                <a:cs typeface="Times New Roman" panose="02020603050405020304" pitchFamily="18" charset="0"/>
              </a:rPr>
              <a:t>thevalue</a:t>
            </a:r>
            <a:r>
              <a:rPr lang="en-US" altLang="zh-CN" sz="1800" b="1" dirty="0">
                <a:highlight>
                  <a:srgbClr val="FFFF00"/>
                </a:highlight>
                <a:latin typeface="Times New Roman" panose="02020603050405020304" pitchFamily="18" charset="0"/>
                <a:cs typeface="Times New Roman" panose="02020603050405020304" pitchFamily="18" charset="0"/>
              </a:rPr>
              <a:t> specified</a:t>
            </a:r>
          </a:p>
          <a:p>
            <a:r>
              <a:rPr lang="en-US" altLang="zh-CN" sz="1800" dirty="0">
                <a:latin typeface="Times New Roman" panose="02020603050405020304" pitchFamily="18" charset="0"/>
                <a:cs typeface="Times New Roman" panose="02020603050405020304" pitchFamily="18" charset="0"/>
              </a:rPr>
              <a:t>     A Q score of 2 is </a:t>
            </a:r>
            <a:r>
              <a:rPr lang="en-US" altLang="zh-CN" sz="1800" dirty="0" err="1">
                <a:latin typeface="Times New Roman" panose="02020603050405020304" pitchFamily="18" charset="0"/>
                <a:cs typeface="Times New Roman" panose="02020603050405020304" pitchFamily="18" charset="0"/>
              </a:rPr>
              <a:t>ver</a:t>
            </a:r>
            <a:r>
              <a:rPr lang="en-US" altLang="zh-CN" sz="1800" dirty="0">
                <a:latin typeface="Times New Roman" panose="02020603050405020304" pitchFamily="18" charset="0"/>
                <a:cs typeface="Times New Roman" panose="02020603050405020304" pitchFamily="18" charset="0"/>
              </a:rPr>
              <a:t> </a:t>
            </a:r>
            <a:r>
              <a:rPr lang="en-US" altLang="zh-CN" sz="1800" dirty="0" err="1">
                <a:latin typeface="Times New Roman" panose="02020603050405020304" pitchFamily="18" charset="0"/>
                <a:cs typeface="Times New Roman" panose="02020603050405020304" pitchFamily="18" charset="0"/>
              </a:rPr>
              <a:t>ybad</a:t>
            </a:r>
            <a:r>
              <a:rPr lang="en-US" altLang="zh-CN" sz="1800" dirty="0">
                <a:latin typeface="Times New Roman" panose="02020603050405020304" pitchFamily="18" charset="0"/>
                <a:cs typeface="Times New Roman" panose="02020603050405020304" pitchFamily="18" charset="0"/>
              </a:rPr>
              <a:t> (63% chance of a base call being </a:t>
            </a:r>
            <a:r>
              <a:rPr lang="en-US" altLang="zh-CN" sz="1800" dirty="0" err="1">
                <a:latin typeface="Times New Roman" panose="02020603050405020304" pitchFamily="18" charset="0"/>
                <a:cs typeface="Times New Roman" panose="02020603050405020304" pitchFamily="18" charset="0"/>
              </a:rPr>
              <a:t>incorrectl</a:t>
            </a:r>
            <a:r>
              <a:rPr lang="en-US" altLang="zh-CN" sz="1800" dirty="0">
                <a:latin typeface="Times New Roman" panose="02020603050405020304" pitchFamily="18" charset="0"/>
                <a:cs typeface="Times New Roman" panose="02020603050405020304" pitchFamily="18" charset="0"/>
              </a:rPr>
              <a:t>) </a:t>
            </a:r>
          </a:p>
          <a:p>
            <a:r>
              <a:rPr lang="en-US" altLang="zh-CN" sz="1800" dirty="0">
                <a:latin typeface="Times New Roman" panose="02020603050405020304" pitchFamily="18" charset="0"/>
                <a:cs typeface="Times New Roman" panose="02020603050405020304" pitchFamily="18" charset="0"/>
              </a:rPr>
              <a:t>     This setting is very permissive and will allow most reads to pass (but will likely </a:t>
            </a:r>
            <a:r>
              <a:rPr lang="en-US" altLang="zh-CN" sz="1800" dirty="0" err="1">
                <a:latin typeface="Times New Roman" panose="02020603050405020304" pitchFamily="18" charset="0"/>
                <a:cs typeface="Times New Roman" panose="02020603050405020304" pitchFamily="18" charset="0"/>
              </a:rPr>
              <a:t>getrid</a:t>
            </a:r>
            <a:r>
              <a:rPr lang="en-US" altLang="zh-CN" sz="1800" dirty="0">
                <a:latin typeface="Times New Roman" panose="02020603050405020304" pitchFamily="18" charset="0"/>
                <a:cs typeface="Times New Roman" panose="02020603050405020304" pitchFamily="18" charset="0"/>
              </a:rPr>
              <a:t> of some very bad ones(10-15)</a:t>
            </a:r>
          </a:p>
          <a:p>
            <a:r>
              <a:rPr lang="en-US" altLang="zh-CN" sz="1800" dirty="0">
                <a:latin typeface="Times New Roman" panose="02020603050405020304" pitchFamily="18" charset="0"/>
                <a:cs typeface="Times New Roman" panose="02020603050405020304" pitchFamily="18" charset="0"/>
              </a:rPr>
              <a:t>     The default value is 2.Don't set this too high -DADA2 is meant to correct for errors so you don't need to discard every poor quality base!</a:t>
            </a:r>
          </a:p>
          <a:p>
            <a:r>
              <a:rPr lang="en-US" altLang="zh-CN" sz="1800" dirty="0">
                <a:latin typeface="Times New Roman" panose="02020603050405020304" pitchFamily="18" charset="0"/>
                <a:cs typeface="Times New Roman" panose="02020603050405020304" pitchFamily="18" charset="0"/>
              </a:rPr>
              <a:t>    Other quality filtering parameters will likely get rid of most bad reads</a:t>
            </a:r>
            <a:endParaRPr lang="zh-CN" altLang="en-US" sz="1800" dirty="0">
              <a:highlight>
                <a:srgbClr val="FFFF00"/>
              </a:highlight>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67806FBB-D5B1-624F-4507-A47D88BC0F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417376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2005D-E8D0-FA30-3DD9-23888F44AFF1}"/>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C70F84DE-83B9-EAB8-B5F3-4F8C648FF63C}"/>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C0C2EE54-D3AB-92EB-298C-212D421A44D4}"/>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9DE331AE-E3AF-99F5-2F21-633141B91F86}"/>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FB5D700B-8918-EBDD-9167-5AFB84AEC726}"/>
              </a:ext>
            </a:extLst>
          </p:cNvPr>
          <p:cNvSpPr txBox="1"/>
          <p:nvPr/>
        </p:nvSpPr>
        <p:spPr>
          <a:xfrm>
            <a:off x="302063" y="667682"/>
            <a:ext cx="4486939" cy="400110"/>
          </a:xfrm>
          <a:prstGeom prst="rect">
            <a:avLst/>
          </a:prstGeom>
          <a:noFill/>
        </p:spPr>
        <p:txBody>
          <a:bodyPr wrap="square" rtlCol="0">
            <a:spAutoFit/>
          </a:bodyPr>
          <a:lstStyle/>
          <a:p>
            <a:r>
              <a:rPr lang="en-US" altLang="zh-CN" sz="2000" b="1" dirty="0"/>
              <a:t>Build an error rate model</a:t>
            </a:r>
            <a:endParaRPr lang="zh-CN" altLang="en-US" sz="2800" b="1" dirty="0"/>
          </a:p>
        </p:txBody>
      </p:sp>
      <p:pic>
        <p:nvPicPr>
          <p:cNvPr id="8" name="图片 7" descr="图形用户界面, 文本, 应用程序&#10;&#10;AI 生成的内容可能不正确。">
            <a:extLst>
              <a:ext uri="{FF2B5EF4-FFF2-40B4-BE49-F238E27FC236}">
                <a16:creationId xmlns:a16="http://schemas.microsoft.com/office/drawing/2014/main" id="{47E1782B-6DBE-4DF5-3FF4-7A84097C8120}"/>
              </a:ext>
            </a:extLst>
          </p:cNvPr>
          <p:cNvPicPr>
            <a:picLocks noChangeAspect="1"/>
          </p:cNvPicPr>
          <p:nvPr/>
        </p:nvPicPr>
        <p:blipFill>
          <a:blip r:embed="rId4"/>
          <a:stretch>
            <a:fillRect/>
          </a:stretch>
        </p:blipFill>
        <p:spPr>
          <a:xfrm>
            <a:off x="382772" y="1081640"/>
            <a:ext cx="4699590" cy="1114994"/>
          </a:xfrm>
          <a:prstGeom prst="rect">
            <a:avLst/>
          </a:prstGeom>
        </p:spPr>
      </p:pic>
      <p:sp>
        <p:nvSpPr>
          <p:cNvPr id="10" name="文本框 9">
            <a:extLst>
              <a:ext uri="{FF2B5EF4-FFF2-40B4-BE49-F238E27FC236}">
                <a16:creationId xmlns:a16="http://schemas.microsoft.com/office/drawing/2014/main" id="{1B95D910-CCC4-442B-3D39-DC5EF61E1E0E}"/>
              </a:ext>
            </a:extLst>
          </p:cNvPr>
          <p:cNvSpPr txBox="1"/>
          <p:nvPr/>
        </p:nvSpPr>
        <p:spPr>
          <a:xfrm>
            <a:off x="5226257" y="1329790"/>
            <a:ext cx="3917743" cy="3416320"/>
          </a:xfrm>
          <a:prstGeom prst="rect">
            <a:avLst/>
          </a:prstGeom>
          <a:noFill/>
        </p:spPr>
        <p:txBody>
          <a:bodyPr wrap="square">
            <a:spAutoFit/>
          </a:bodyPr>
          <a:lstStyle/>
          <a:p>
            <a:r>
              <a:rPr lang="en-US" altLang="zh-CN" sz="1800" dirty="0">
                <a:latin typeface="Times New Roman" panose="02020603050405020304" pitchFamily="18" charset="0"/>
                <a:cs typeface="Times New Roman" panose="02020603050405020304" pitchFamily="18" charset="0"/>
              </a:rPr>
              <a:t>Plots frequency of each </a:t>
            </a:r>
            <a:r>
              <a:rPr lang="en-US" altLang="zh-CN" sz="1800" dirty="0" err="1">
                <a:latin typeface="Times New Roman" panose="02020603050405020304" pitchFamily="18" charset="0"/>
                <a:cs typeface="Times New Roman" panose="02020603050405020304" pitchFamily="18" charset="0"/>
              </a:rPr>
              <a:t>possiblebase</a:t>
            </a:r>
            <a:r>
              <a:rPr lang="en-US" altLang="zh-CN" sz="1800" dirty="0">
                <a:latin typeface="Times New Roman" panose="02020603050405020304" pitchFamily="18" charset="0"/>
                <a:cs typeface="Times New Roman" panose="02020603050405020304" pitchFamily="18" charset="0"/>
              </a:rPr>
              <a:t> transition as a function </a:t>
            </a:r>
            <a:r>
              <a:rPr lang="en-US" altLang="zh-CN" sz="1800" dirty="0" err="1">
                <a:latin typeface="Times New Roman" panose="02020603050405020304" pitchFamily="18" charset="0"/>
                <a:cs typeface="Times New Roman" panose="02020603050405020304" pitchFamily="18" charset="0"/>
              </a:rPr>
              <a:t>ofquality</a:t>
            </a:r>
            <a:r>
              <a:rPr lang="en-US" altLang="zh-CN" sz="1800" dirty="0">
                <a:latin typeface="Times New Roman" panose="02020603050405020304" pitchFamily="18" charset="0"/>
                <a:cs typeface="Times New Roman" panose="02020603050405020304" pitchFamily="18" charset="0"/>
              </a:rPr>
              <a:t> score.</a:t>
            </a:r>
          </a:p>
          <a:p>
            <a:endParaRPr lang="en-US" altLang="zh-CN" sz="1800" dirty="0">
              <a:latin typeface="Times New Roman" panose="02020603050405020304" pitchFamily="18" charset="0"/>
              <a:cs typeface="Times New Roman" panose="02020603050405020304" pitchFamily="18" charset="0"/>
            </a:endParaRPr>
          </a:p>
          <a:p>
            <a:r>
              <a:rPr lang="en-US" altLang="zh-CN" sz="1800" u="sng" dirty="0">
                <a:latin typeface="Times New Roman" panose="02020603050405020304" pitchFamily="18" charset="0"/>
                <a:cs typeface="Times New Roman" panose="02020603050405020304" pitchFamily="18" charset="0"/>
              </a:rPr>
              <a:t>Black line -observed error rates </a:t>
            </a:r>
          </a:p>
          <a:p>
            <a:r>
              <a:rPr lang="en-US" altLang="zh-CN" sz="1800" u="sng" dirty="0">
                <a:latin typeface="Times New Roman" panose="02020603050405020304" pitchFamily="18" charset="0"/>
                <a:cs typeface="Times New Roman" panose="02020603050405020304" pitchFamily="18" charset="0"/>
              </a:rPr>
              <a:t>Red line - expected error </a:t>
            </a:r>
            <a:r>
              <a:rPr lang="en-US" altLang="zh-CN" sz="1800" u="sng" dirty="0" err="1">
                <a:latin typeface="Times New Roman" panose="02020603050405020304" pitchFamily="18" charset="0"/>
                <a:cs typeface="Times New Roman" panose="02020603050405020304" pitchFamily="18" charset="0"/>
              </a:rPr>
              <a:t>rateunder</a:t>
            </a:r>
            <a:r>
              <a:rPr lang="en-US" altLang="zh-CN" sz="1800" u="sng" dirty="0">
                <a:latin typeface="Times New Roman" panose="02020603050405020304" pitchFamily="18" charset="0"/>
                <a:cs typeface="Times New Roman" panose="02020603050405020304" pitchFamily="18" charset="0"/>
              </a:rPr>
              <a:t> the nominal definition of the Q-value.</a:t>
            </a:r>
          </a:p>
          <a:p>
            <a:endParaRPr lang="en-US" altLang="zh-CN" sz="1800" dirty="0">
              <a:latin typeface="Times New Roman" panose="02020603050405020304" pitchFamily="18" charset="0"/>
              <a:cs typeface="Times New Roman" panose="02020603050405020304" pitchFamily="18" charset="0"/>
            </a:endParaRPr>
          </a:p>
          <a:p>
            <a:r>
              <a:rPr lang="en-US" altLang="zh-CN" sz="1800" dirty="0">
                <a:latin typeface="Times New Roman" panose="02020603050405020304" pitchFamily="18" charset="0"/>
                <a:cs typeface="Times New Roman" panose="02020603050405020304" pitchFamily="18" charset="0"/>
              </a:rPr>
              <a:t>In general, frequency of errors decrease as quality score increases.</a:t>
            </a:r>
          </a:p>
          <a:p>
            <a:endParaRPr lang="en-US" altLang="zh-CN" sz="1800" dirty="0">
              <a:latin typeface="Times New Roman" panose="02020603050405020304" pitchFamily="18" charset="0"/>
              <a:cs typeface="Times New Roman" panose="02020603050405020304" pitchFamily="18" charset="0"/>
            </a:endParaRPr>
          </a:p>
          <a:p>
            <a:r>
              <a:rPr lang="en-US" altLang="zh-CN" sz="1800" dirty="0">
                <a:latin typeface="Times New Roman" panose="02020603050405020304" pitchFamily="18" charset="0"/>
                <a:cs typeface="Times New Roman" panose="02020603050405020304" pitchFamily="18" charset="0"/>
              </a:rPr>
              <a:t>These look as expected so we can proceed with data analysis.</a:t>
            </a:r>
            <a:endParaRPr lang="zh-CN" altLang="en-US" sz="1800" dirty="0">
              <a:latin typeface="Times New Roman" panose="02020603050405020304" pitchFamily="18" charset="0"/>
              <a:cs typeface="Times New Roman" panose="02020603050405020304" pitchFamily="18" charset="0"/>
            </a:endParaRPr>
          </a:p>
        </p:txBody>
      </p:sp>
      <p:pic>
        <p:nvPicPr>
          <p:cNvPr id="13" name="图片 12" descr="图表, 散点图&#10;&#10;AI 生成的内容可能不正确。">
            <a:extLst>
              <a:ext uri="{FF2B5EF4-FFF2-40B4-BE49-F238E27FC236}">
                <a16:creationId xmlns:a16="http://schemas.microsoft.com/office/drawing/2014/main" id="{EA19918C-24BB-A9CB-45DF-0D9971D31971}"/>
              </a:ext>
            </a:extLst>
          </p:cNvPr>
          <p:cNvPicPr>
            <a:picLocks noChangeAspect="1"/>
          </p:cNvPicPr>
          <p:nvPr/>
        </p:nvPicPr>
        <p:blipFill>
          <a:blip r:embed="rId5"/>
          <a:stretch>
            <a:fillRect/>
          </a:stretch>
        </p:blipFill>
        <p:spPr>
          <a:xfrm>
            <a:off x="1245639" y="2275367"/>
            <a:ext cx="2762322" cy="2868133"/>
          </a:xfrm>
          <a:prstGeom prst="rect">
            <a:avLst/>
          </a:prstGeom>
        </p:spPr>
      </p:pic>
      <p:pic>
        <p:nvPicPr>
          <p:cNvPr id="2" name="图片 1">
            <a:extLst>
              <a:ext uri="{FF2B5EF4-FFF2-40B4-BE49-F238E27FC236}">
                <a16:creationId xmlns:a16="http://schemas.microsoft.com/office/drawing/2014/main" id="{59615F27-3FBA-C382-CF86-B5B91BA420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4096175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DC3C3-B7E6-58D7-1834-DD551F87502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A46751A5-91FD-05B6-6E6E-9470B1CA3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PA-文本框 88">
            <a:extLst>
              <a:ext uri="{FF2B5EF4-FFF2-40B4-BE49-F238E27FC236}">
                <a16:creationId xmlns:a16="http://schemas.microsoft.com/office/drawing/2014/main" id="{02CF1797-D177-002C-BE51-92EBCCC7D40D}"/>
              </a:ext>
            </a:extLst>
          </p:cNvPr>
          <p:cNvSpPr txBox="1"/>
          <p:nvPr>
            <p:custDataLst>
              <p:tags r:id="rId1"/>
            </p:custDataLst>
          </p:nvPr>
        </p:nvSpPr>
        <p:spPr>
          <a:xfrm>
            <a:off x="910476" y="2222973"/>
            <a:ext cx="8315561" cy="984885"/>
          </a:xfrm>
          <a:prstGeom prst="rect">
            <a:avLst/>
          </a:prstGeom>
          <a:noFill/>
        </p:spPr>
        <p:txBody>
          <a:bodyPr wrap="square" lIns="0" tIns="0" rIns="0" bIns="0" rtlCol="0">
            <a:spAutoFit/>
          </a:bodyPr>
          <a:lstStyle/>
          <a:p>
            <a:pPr algn="just" hangingPunct="0"/>
            <a:r>
              <a:rPr lang="en-US" altLang="zh-CN" sz="32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What are DADA2</a:t>
            </a:r>
          </a:p>
          <a:p>
            <a:pPr algn="just" hangingPunct="0"/>
            <a:r>
              <a:rPr lang="en-US" altLang="zh-CN" sz="32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What are the differences if compared to OTUs</a:t>
            </a:r>
          </a:p>
        </p:txBody>
      </p:sp>
      <p:sp>
        <p:nvSpPr>
          <p:cNvPr id="10" name="文本框 9">
            <a:extLst>
              <a:ext uri="{FF2B5EF4-FFF2-40B4-BE49-F238E27FC236}">
                <a16:creationId xmlns:a16="http://schemas.microsoft.com/office/drawing/2014/main" id="{3A9BA75F-DB38-079C-4E53-0FC27D5EB196}"/>
              </a:ext>
            </a:extLst>
          </p:cNvPr>
          <p:cNvSpPr txBox="1"/>
          <p:nvPr/>
        </p:nvSpPr>
        <p:spPr>
          <a:xfrm>
            <a:off x="880004" y="1507392"/>
            <a:ext cx="2547042" cy="715581"/>
          </a:xfrm>
          <a:prstGeom prst="rect">
            <a:avLst/>
          </a:prstGeom>
          <a:noFill/>
        </p:spPr>
        <p:txBody>
          <a:bodyPr wrap="square" rtlCol="0">
            <a:spAutoFit/>
          </a:bodyPr>
          <a:lstStyle/>
          <a:p>
            <a:r>
              <a:rPr lang="en-US" altLang="zh-CN" sz="4050" dirty="0">
                <a:ln w="12700">
                  <a:solidFill>
                    <a:srgbClr val="1968B7"/>
                  </a:solidFill>
                </a:ln>
                <a:noFill/>
                <a:latin typeface="思源宋体 CN Heavy" pitchFamily="18" charset="-122"/>
                <a:ea typeface="思源宋体 CN Heavy" pitchFamily="18" charset="-122"/>
                <a:cs typeface="抖音美好体" panose="02000800000000000000" charset="-122"/>
                <a:sym typeface="抖音美好体"/>
              </a:rPr>
              <a:t>PART-01</a:t>
            </a:r>
            <a:endParaRPr lang="zh-CN" altLang="en-US" sz="4050" dirty="0">
              <a:ln w="12700">
                <a:solidFill>
                  <a:srgbClr val="1968B7"/>
                </a:solidFill>
              </a:ln>
              <a:noFill/>
              <a:latin typeface="思源宋体 CN Heavy" pitchFamily="18" charset="-122"/>
              <a:ea typeface="思源宋体 CN Heavy" pitchFamily="18" charset="-122"/>
              <a:cs typeface="抖音美好体" panose="02000800000000000000" charset="-122"/>
              <a:sym typeface="抖音美好体"/>
            </a:endParaRPr>
          </a:p>
        </p:txBody>
      </p:sp>
      <p:sp>
        <p:nvSpPr>
          <p:cNvPr id="24" name="任意多边形: 形状 23">
            <a:extLst>
              <a:ext uri="{FF2B5EF4-FFF2-40B4-BE49-F238E27FC236}">
                <a16:creationId xmlns:a16="http://schemas.microsoft.com/office/drawing/2014/main" id="{5538F0EF-0FF0-423C-75C2-FB352235974F}"/>
              </a:ext>
            </a:extLst>
          </p:cNvPr>
          <p:cNvSpPr/>
          <p:nvPr/>
        </p:nvSpPr>
        <p:spPr>
          <a:xfrm rot="5400000" flipH="1" flipV="1">
            <a:off x="3664745" y="1541514"/>
            <a:ext cx="314454" cy="647336"/>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dirty="0">
              <a:solidFill>
                <a:schemeClr val="tx1">
                  <a:lumMod val="85000"/>
                  <a:lumOff val="15000"/>
                </a:schemeClr>
              </a:solidFill>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pic>
        <p:nvPicPr>
          <p:cNvPr id="3" name="图片 2">
            <a:extLst>
              <a:ext uri="{FF2B5EF4-FFF2-40B4-BE49-F238E27FC236}">
                <a16:creationId xmlns:a16="http://schemas.microsoft.com/office/drawing/2014/main" id="{453BD9D6-4EEA-CB86-CAEE-1ABCC2C53E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extLst>
      <p:ext uri="{BB962C8B-B14F-4D97-AF65-F5344CB8AC3E}">
        <p14:creationId xmlns:p14="http://schemas.microsoft.com/office/powerpoint/2010/main" val="757095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 to="0" calcmode="lin" valueType="num">
                                      <p:cBhvr>
                                        <p:cTn id="13" dur="500" decel="100000" fill="hold">
                                          <p:stCondLst>
                                            <p:cond delay="0"/>
                                          </p:stCondLst>
                                        </p:cTn>
                                        <p:tgtEl>
                                          <p:spTgt spid="10"/>
                                        </p:tgtEl>
                                        <p:attrNameLst>
                                          <p:attrName>ppt_x</p:attrName>
                                        </p:attrNameLst>
                                      </p:cBhvr>
                                      <p:tavLst>
                                        <p:tav tm="0">
                                          <p:val>
                                            <p:strVal val="ppt_x-0.02"/>
                                          </p:val>
                                        </p:tav>
                                        <p:tav tm="100000">
                                          <p:val>
                                            <p:strVal val="#ppt_x"/>
                                          </p:val>
                                        </p:tav>
                                      </p:tavLst>
                                    </p:anim>
                                    <p:animEffect transition="in" filter="fade">
                                      <p:cBhvr>
                                        <p:cTn id="14" dur="500">
                                          <p:stCondLst>
                                            <p:cond delay="0"/>
                                          </p:stCondLst>
                                        </p:cTn>
                                        <p:tgtEl>
                                          <p:spTgt spid="10"/>
                                        </p:tgtEl>
                                      </p:cBhvr>
                                    </p:animEffect>
                                    <p:animScale>
                                      <p:cBhvr>
                                        <p:cTn id="15" dur="500" decel="100000" fill="hold">
                                          <p:stCondLst>
                                            <p:cond delay="0"/>
                                          </p:stCondLst>
                                        </p:cTn>
                                        <p:tgtEl>
                                          <p:spTgt spid="10"/>
                                        </p:tgtEl>
                                      </p:cBhvr>
                                      <p:by x="100000" y="100000"/>
                                      <p:from x="110000" y="110000"/>
                                      <p:to x="100000" y="100000"/>
                                    </p:animScale>
                                  </p:childTnLst>
                                </p:cTn>
                              </p:par>
                            </p:childTnLst>
                          </p:cTn>
                        </p:par>
                        <p:par>
                          <p:cTn id="16" fill="hold" nodeType="afterGroup">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to="0" calcmode="lin" valueType="num">
                                      <p:cBhvr>
                                        <p:cTn id="19" dur="500" decel="100000" fill="hold">
                                          <p:stCondLst>
                                            <p:cond delay="0"/>
                                          </p:stCondLst>
                                        </p:cTn>
                                        <p:tgtEl>
                                          <p:spTgt spid="8"/>
                                        </p:tgtEl>
                                        <p:attrNameLst>
                                          <p:attrName>ppt_x</p:attrName>
                                        </p:attrNameLst>
                                      </p:cBhvr>
                                      <p:tavLst>
                                        <p:tav tm="0">
                                          <p:val>
                                            <p:strVal val="ppt_x-0.02"/>
                                          </p:val>
                                        </p:tav>
                                        <p:tav tm="100000">
                                          <p:val>
                                            <p:strVal val="#ppt_x"/>
                                          </p:val>
                                        </p:tav>
                                      </p:tavLst>
                                    </p:anim>
                                    <p:animEffect transition="in" filter="fade">
                                      <p:cBhvr>
                                        <p:cTn id="20" dur="500">
                                          <p:stCondLst>
                                            <p:cond delay="0"/>
                                          </p:stCondLst>
                                        </p:cTn>
                                        <p:tgtEl>
                                          <p:spTgt spid="8"/>
                                        </p:tgtEl>
                                      </p:cBhvr>
                                    </p:animEffect>
                                    <p:animScale>
                                      <p:cBhvr>
                                        <p:cTn id="21" dur="500" decel="100000" fill="hold">
                                          <p:stCondLst>
                                            <p:cond delay="0"/>
                                          </p:stCondLst>
                                        </p:cTn>
                                        <p:tgtEl>
                                          <p:spTgt spid="8"/>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42A75-CF9C-7993-42A7-CFCD69CD878E}"/>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8DD7723E-ECAB-25A1-D37E-3132EABAD9FB}"/>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58FEE016-8B54-FE4C-5897-A57114D1BB78}"/>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3EEAAC9A-73DF-7FB6-2BA2-1697C039E837}"/>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792141D9-56EE-3550-A16F-5083FEAA1AEC}"/>
              </a:ext>
            </a:extLst>
          </p:cNvPr>
          <p:cNvSpPr txBox="1"/>
          <p:nvPr/>
        </p:nvSpPr>
        <p:spPr>
          <a:xfrm>
            <a:off x="322521" y="743086"/>
            <a:ext cx="5831604" cy="707886"/>
          </a:xfrm>
          <a:prstGeom prst="rect">
            <a:avLst/>
          </a:prstGeom>
          <a:noFill/>
        </p:spPr>
        <p:txBody>
          <a:bodyPr wrap="square" rtlCol="0">
            <a:spAutoFit/>
          </a:bodyPr>
          <a:lstStyle/>
          <a:p>
            <a:r>
              <a:rPr lang="en-US" altLang="zh-CN" sz="2000" b="1" dirty="0"/>
              <a:t>Sample Inference and merge (Sample Denoising)</a:t>
            </a:r>
            <a:endParaRPr lang="zh-CN" altLang="en-US" sz="2000" b="1" dirty="0"/>
          </a:p>
        </p:txBody>
      </p:sp>
      <p:pic>
        <p:nvPicPr>
          <p:cNvPr id="3" name="图片 2" descr="文本&#10;&#10;AI 生成的内容可能不正确。">
            <a:extLst>
              <a:ext uri="{FF2B5EF4-FFF2-40B4-BE49-F238E27FC236}">
                <a16:creationId xmlns:a16="http://schemas.microsoft.com/office/drawing/2014/main" id="{F7002455-C6AA-0E93-B245-1D467C695A42}"/>
              </a:ext>
            </a:extLst>
          </p:cNvPr>
          <p:cNvPicPr>
            <a:picLocks noChangeAspect="1"/>
          </p:cNvPicPr>
          <p:nvPr/>
        </p:nvPicPr>
        <p:blipFill>
          <a:blip r:embed="rId4"/>
          <a:stretch>
            <a:fillRect/>
          </a:stretch>
        </p:blipFill>
        <p:spPr>
          <a:xfrm>
            <a:off x="322521" y="1143196"/>
            <a:ext cx="7083688" cy="1932468"/>
          </a:xfrm>
          <a:prstGeom prst="rect">
            <a:avLst/>
          </a:prstGeom>
        </p:spPr>
      </p:pic>
      <p:pic>
        <p:nvPicPr>
          <p:cNvPr id="4" name="图片 3" descr="表格, 日历&#10;&#10;AI 生成的内容可能不正确。">
            <a:extLst>
              <a:ext uri="{FF2B5EF4-FFF2-40B4-BE49-F238E27FC236}">
                <a16:creationId xmlns:a16="http://schemas.microsoft.com/office/drawing/2014/main" id="{B0F7979B-F645-C2D9-C4D3-B39DC9F27658}"/>
              </a:ext>
            </a:extLst>
          </p:cNvPr>
          <p:cNvPicPr>
            <a:picLocks noChangeAspect="1"/>
          </p:cNvPicPr>
          <p:nvPr/>
        </p:nvPicPr>
        <p:blipFill>
          <a:blip r:embed="rId5"/>
          <a:stretch>
            <a:fillRect/>
          </a:stretch>
        </p:blipFill>
        <p:spPr>
          <a:xfrm>
            <a:off x="322521" y="3126180"/>
            <a:ext cx="3975652" cy="1851422"/>
          </a:xfrm>
          <a:prstGeom prst="rect">
            <a:avLst/>
          </a:prstGeom>
        </p:spPr>
      </p:pic>
      <p:pic>
        <p:nvPicPr>
          <p:cNvPr id="5" name="图片 4">
            <a:extLst>
              <a:ext uri="{FF2B5EF4-FFF2-40B4-BE49-F238E27FC236}">
                <a16:creationId xmlns:a16="http://schemas.microsoft.com/office/drawing/2014/main" id="{A457D9DE-44D7-7F06-90A4-5009F5D42CD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46026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A994-A2F2-0331-5645-AB6DE20E04AD}"/>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EE865F30-6E3E-8A21-50D0-A2599B84F089}"/>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58908A98-BFF9-154F-B2A0-21E7758E257A}"/>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C0AF911C-1825-7DAC-16D9-F31C77F590DB}"/>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EDEEAECC-99A5-293C-7A1B-B892815753B9}"/>
              </a:ext>
            </a:extLst>
          </p:cNvPr>
          <p:cNvSpPr txBox="1"/>
          <p:nvPr/>
        </p:nvSpPr>
        <p:spPr>
          <a:xfrm>
            <a:off x="322521" y="743086"/>
            <a:ext cx="8034670" cy="707886"/>
          </a:xfrm>
          <a:prstGeom prst="rect">
            <a:avLst/>
          </a:prstGeom>
          <a:noFill/>
        </p:spPr>
        <p:txBody>
          <a:bodyPr wrap="square" rtlCol="0">
            <a:spAutoFit/>
          </a:bodyPr>
          <a:lstStyle/>
          <a:p>
            <a:r>
              <a:rPr lang="en-US" altLang="zh-CN" sz="2000" b="1" dirty="0"/>
              <a:t>Construct sequence tables, remove chimeras, and read sequences in the pipeline</a:t>
            </a:r>
            <a:endParaRPr lang="zh-CN" altLang="en-US" sz="2000" b="1" dirty="0"/>
          </a:p>
        </p:txBody>
      </p:sp>
      <p:pic>
        <p:nvPicPr>
          <p:cNvPr id="6" name="图片 5" descr="文本&#10;&#10;AI 生成的内容可能不正确。">
            <a:extLst>
              <a:ext uri="{FF2B5EF4-FFF2-40B4-BE49-F238E27FC236}">
                <a16:creationId xmlns:a16="http://schemas.microsoft.com/office/drawing/2014/main" id="{8BE72387-7EC3-F882-D72F-703AFC245E69}"/>
              </a:ext>
            </a:extLst>
          </p:cNvPr>
          <p:cNvPicPr>
            <a:picLocks noChangeAspect="1"/>
          </p:cNvPicPr>
          <p:nvPr/>
        </p:nvPicPr>
        <p:blipFill>
          <a:blip r:embed="rId4"/>
          <a:stretch>
            <a:fillRect/>
          </a:stretch>
        </p:blipFill>
        <p:spPr>
          <a:xfrm>
            <a:off x="380186" y="1567154"/>
            <a:ext cx="8447790" cy="3038870"/>
          </a:xfrm>
          <a:prstGeom prst="rect">
            <a:avLst/>
          </a:prstGeom>
        </p:spPr>
      </p:pic>
      <p:pic>
        <p:nvPicPr>
          <p:cNvPr id="2" name="图片 1">
            <a:extLst>
              <a:ext uri="{FF2B5EF4-FFF2-40B4-BE49-F238E27FC236}">
                <a16:creationId xmlns:a16="http://schemas.microsoft.com/office/drawing/2014/main" id="{33463F59-B532-66AF-D3D0-55170F0D84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418645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EFD1-168D-F044-2529-03737C51A2C4}"/>
            </a:ext>
          </a:extLst>
        </p:cNvPr>
        <p:cNvGrpSpPr/>
        <p:nvPr/>
      </p:nvGrpSpPr>
      <p:grpSpPr>
        <a:xfrm>
          <a:off x="0" y="0"/>
          <a:ext cx="0" cy="0"/>
          <a:chOff x="0" y="0"/>
          <a:chExt cx="0" cy="0"/>
        </a:xfrm>
      </p:grpSpPr>
      <p:grpSp>
        <p:nvGrpSpPr>
          <p:cNvPr id="37" name="组合 36">
            <a:extLst>
              <a:ext uri="{FF2B5EF4-FFF2-40B4-BE49-F238E27FC236}">
                <a16:creationId xmlns:a16="http://schemas.microsoft.com/office/drawing/2014/main" id="{FF73749B-ED60-5074-16D7-D08CE5536765}"/>
              </a:ext>
            </a:extLst>
          </p:cNvPr>
          <p:cNvGrpSpPr/>
          <p:nvPr/>
        </p:nvGrpSpPr>
        <p:grpSpPr>
          <a:xfrm>
            <a:off x="0" y="226794"/>
            <a:ext cx="6154125" cy="400110"/>
            <a:chOff x="0" y="91054"/>
            <a:chExt cx="8205499" cy="533480"/>
          </a:xfrm>
        </p:grpSpPr>
        <p:sp>
          <p:nvSpPr>
            <p:cNvPr id="38" name="文本框 37">
              <a:extLst>
                <a:ext uri="{FF2B5EF4-FFF2-40B4-BE49-F238E27FC236}">
                  <a16:creationId xmlns:a16="http://schemas.microsoft.com/office/drawing/2014/main" id="{486D1B2C-A697-13BC-86B9-85753D66A4B6}"/>
                </a:ext>
              </a:extLst>
            </p:cNvPr>
            <p:cNvSpPr txBox="1"/>
            <p:nvPr/>
          </p:nvSpPr>
          <p:spPr>
            <a:xfrm>
              <a:off x="2374900" y="91054"/>
              <a:ext cx="5830599"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pPr lvl="0">
                <a:defRPr/>
              </a:pPr>
              <a:r>
                <a:rPr lang="en-US" altLang="zh-CN"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rPr>
                <a:t>DADA2WorkflowTutorialin R</a:t>
              </a:r>
            </a:p>
          </p:txBody>
        </p:sp>
        <p:sp>
          <p:nvSpPr>
            <p:cNvPr id="39" name="矩形 38">
              <a:extLst>
                <a:ext uri="{FF2B5EF4-FFF2-40B4-BE49-F238E27FC236}">
                  <a16:creationId xmlns:a16="http://schemas.microsoft.com/office/drawing/2014/main" id="{54D3509A-BDEF-16D4-A5E9-59B5C56CB7C1}"/>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03</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2" name="文本框 11">
            <a:extLst>
              <a:ext uri="{FF2B5EF4-FFF2-40B4-BE49-F238E27FC236}">
                <a16:creationId xmlns:a16="http://schemas.microsoft.com/office/drawing/2014/main" id="{86CEE080-0B46-0B54-B40D-3F1D04BA4A99}"/>
              </a:ext>
            </a:extLst>
          </p:cNvPr>
          <p:cNvSpPr txBox="1"/>
          <p:nvPr/>
        </p:nvSpPr>
        <p:spPr>
          <a:xfrm>
            <a:off x="322521" y="743086"/>
            <a:ext cx="6771522" cy="400110"/>
          </a:xfrm>
          <a:prstGeom prst="rect">
            <a:avLst/>
          </a:prstGeom>
          <a:noFill/>
        </p:spPr>
        <p:txBody>
          <a:bodyPr wrap="square" rtlCol="0">
            <a:spAutoFit/>
          </a:bodyPr>
          <a:lstStyle/>
          <a:p>
            <a:r>
              <a:rPr lang="en-US" altLang="zh-CN" sz="2000" b="1" dirty="0"/>
              <a:t>Allocation taxonomy (completed ASV table)</a:t>
            </a:r>
            <a:endParaRPr lang="zh-CN" altLang="en-US" sz="2800" b="1" dirty="0"/>
          </a:p>
        </p:txBody>
      </p:sp>
      <p:pic>
        <p:nvPicPr>
          <p:cNvPr id="3" name="图片 2" descr="文本&#10;&#10;AI 生成的内容可能不正确。">
            <a:extLst>
              <a:ext uri="{FF2B5EF4-FFF2-40B4-BE49-F238E27FC236}">
                <a16:creationId xmlns:a16="http://schemas.microsoft.com/office/drawing/2014/main" id="{2DFF22EF-A06B-8B85-3AFD-23AB72472792}"/>
              </a:ext>
            </a:extLst>
          </p:cNvPr>
          <p:cNvPicPr>
            <a:picLocks noChangeAspect="1"/>
          </p:cNvPicPr>
          <p:nvPr/>
        </p:nvPicPr>
        <p:blipFill>
          <a:blip r:embed="rId4"/>
          <a:stretch>
            <a:fillRect/>
          </a:stretch>
        </p:blipFill>
        <p:spPr>
          <a:xfrm>
            <a:off x="271485" y="1178570"/>
            <a:ext cx="7464765" cy="3466591"/>
          </a:xfrm>
          <a:prstGeom prst="rect">
            <a:avLst/>
          </a:prstGeom>
        </p:spPr>
      </p:pic>
      <p:sp>
        <p:nvSpPr>
          <p:cNvPr id="2" name="矩形 1">
            <a:extLst>
              <a:ext uri="{FF2B5EF4-FFF2-40B4-BE49-F238E27FC236}">
                <a16:creationId xmlns:a16="http://schemas.microsoft.com/office/drawing/2014/main" id="{94D3E85F-CCAB-41AE-D23B-B93C7064B3F3}"/>
              </a:ext>
            </a:extLst>
          </p:cNvPr>
          <p:cNvSpPr/>
          <p:nvPr/>
        </p:nvSpPr>
        <p:spPr>
          <a:xfrm>
            <a:off x="1182340" y="1108395"/>
            <a:ext cx="6600693" cy="30196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思想气泡: 云 4">
            <a:extLst>
              <a:ext uri="{FF2B5EF4-FFF2-40B4-BE49-F238E27FC236}">
                <a16:creationId xmlns:a16="http://schemas.microsoft.com/office/drawing/2014/main" id="{B4660C70-A30C-A81A-CEAB-335A1E17EAD8}"/>
              </a:ext>
            </a:extLst>
          </p:cNvPr>
          <p:cNvSpPr/>
          <p:nvPr/>
        </p:nvSpPr>
        <p:spPr>
          <a:xfrm>
            <a:off x="6687810" y="1603233"/>
            <a:ext cx="2299689" cy="1463019"/>
          </a:xfrm>
          <a:prstGeom prst="cloudCallou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Mito Fish</a:t>
            </a:r>
            <a:endParaRPr lang="zh-CN" altLang="en-US" sz="2400" b="1" dirty="0">
              <a:solidFill>
                <a:schemeClr val="tx1"/>
              </a:solidFill>
              <a:latin typeface="Times New Roman" panose="02020603050405020304" pitchFamily="18" charset="0"/>
              <a:cs typeface="Times New Roman" panose="02020603050405020304" pitchFamily="18" charset="0"/>
            </a:endParaRPr>
          </a:p>
          <a:p>
            <a:pPr algn="ctr"/>
            <a:endParaRPr lang="zh-CN" altLang="en-US" dirty="0"/>
          </a:p>
        </p:txBody>
      </p:sp>
      <p:pic>
        <p:nvPicPr>
          <p:cNvPr id="4" name="图片 3">
            <a:extLst>
              <a:ext uri="{FF2B5EF4-FFF2-40B4-BE49-F238E27FC236}">
                <a16:creationId xmlns:a16="http://schemas.microsoft.com/office/drawing/2014/main" id="{B8380E0B-5588-522D-BB20-4C7CE446D1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85734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1" name="组合 70"/>
          <p:cNvGrpSpPr/>
          <p:nvPr/>
        </p:nvGrpSpPr>
        <p:grpSpPr>
          <a:xfrm>
            <a:off x="482646" y="363450"/>
            <a:ext cx="515061" cy="123063"/>
            <a:chOff x="10972799" y="6306457"/>
            <a:chExt cx="813443" cy="194356"/>
          </a:xfrm>
        </p:grpSpPr>
        <p:sp>
          <p:nvSpPr>
            <p:cNvPr id="72" name="任意多边形: 形状 71"/>
            <p:cNvSpPr/>
            <p:nvPr/>
          </p:nvSpPr>
          <p:spPr>
            <a:xfrm>
              <a:off x="10972799" y="6306457"/>
              <a:ext cx="194356" cy="194356"/>
            </a:xfrm>
            <a:custGeom>
              <a:avLst/>
              <a:gdLst>
                <a:gd name="connsiteX0" fmla="*/ 122257 w 244514"/>
                <a:gd name="connsiteY0" fmla="*/ 0 h 244514"/>
                <a:gd name="connsiteX1" fmla="*/ 244514 w 244514"/>
                <a:gd name="connsiteY1" fmla="*/ 122257 h 244514"/>
                <a:gd name="connsiteX2" fmla="*/ 122257 w 244514"/>
                <a:gd name="connsiteY2" fmla="*/ 244514 h 244514"/>
                <a:gd name="connsiteX3" fmla="*/ 0 w 244514"/>
                <a:gd name="connsiteY3" fmla="*/ 122257 h 244514"/>
                <a:gd name="connsiteX4" fmla="*/ 122257 w 244514"/>
                <a:gd name="connsiteY4" fmla="*/ 0 h 24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14" h="244514">
                  <a:moveTo>
                    <a:pt x="122257" y="0"/>
                  </a:moveTo>
                  <a:cubicBezTo>
                    <a:pt x="189778" y="0"/>
                    <a:pt x="244514" y="54736"/>
                    <a:pt x="244514" y="122257"/>
                  </a:cubicBezTo>
                  <a:cubicBezTo>
                    <a:pt x="244514" y="189778"/>
                    <a:pt x="189778" y="244514"/>
                    <a:pt x="122257" y="244514"/>
                  </a:cubicBezTo>
                  <a:cubicBezTo>
                    <a:pt x="54736" y="244514"/>
                    <a:pt x="0" y="189778"/>
                    <a:pt x="0" y="122257"/>
                  </a:cubicBezTo>
                  <a:cubicBezTo>
                    <a:pt x="0" y="54736"/>
                    <a:pt x="54736" y="0"/>
                    <a:pt x="122257" y="0"/>
                  </a:cubicBezTo>
                  <a:close/>
                </a:path>
              </a:pathLst>
            </a:custGeom>
            <a:solidFill>
              <a:srgbClr val="4C40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73" name="椭圆 72"/>
            <p:cNvSpPr/>
            <p:nvPr/>
          </p:nvSpPr>
          <p:spPr>
            <a:xfrm>
              <a:off x="11282344" y="6306458"/>
              <a:ext cx="194355" cy="194355"/>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74" name="椭圆 73"/>
            <p:cNvSpPr/>
            <p:nvPr/>
          </p:nvSpPr>
          <p:spPr>
            <a:xfrm>
              <a:off x="11591887" y="6306458"/>
              <a:ext cx="194355" cy="194355"/>
            </a:xfrm>
            <a:prstGeom prst="ellipse">
              <a:avLst/>
            </a:pr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sp>
        <p:nvSpPr>
          <p:cNvPr id="135" name="文本框 134"/>
          <p:cNvSpPr txBox="1"/>
          <p:nvPr/>
        </p:nvSpPr>
        <p:spPr>
          <a:xfrm>
            <a:off x="842497" y="1457854"/>
            <a:ext cx="5884628" cy="1938992"/>
          </a:xfrm>
          <a:prstGeom prst="rect">
            <a:avLst/>
          </a:prstGeom>
          <a:noFill/>
        </p:spPr>
        <p:txBody>
          <a:bodyPr wrap="square" rtlCol="0">
            <a:spAutoFit/>
          </a:bodyPr>
          <a:lstStyle/>
          <a:p>
            <a:pPr lvl="0">
              <a:defRPr/>
            </a:pPr>
            <a:r>
              <a:rPr kumimoji="1" lang="en-US" altLang="zh-CN" sz="6000" spc="-150" dirty="0">
                <a:solidFill>
                  <a:srgbClr val="1968B7"/>
                </a:solidFill>
                <a:latin typeface="思源宋体 CN Heavy" pitchFamily="18" charset="-122"/>
                <a:ea typeface="思源宋体 CN Heavy" pitchFamily="18" charset="-122"/>
                <a:cs typeface="抖音美好体" panose="02000800000000000000" charset="-122"/>
                <a:sym typeface="抖音美好体"/>
              </a:rPr>
              <a:t>Thank you everyone</a:t>
            </a:r>
            <a:endParaRPr kumimoji="1" lang="zh-CN" altLang="en-US" sz="6000" b="0" i="0" u="none" strike="noStrike" kern="1200" cap="none" spc="-150" normalizeH="0" baseline="0" noProof="0" dirty="0">
              <a:ln>
                <a:noFill/>
              </a:ln>
              <a:solidFill>
                <a:srgbClr val="192233"/>
              </a:solidFill>
              <a:effectLst/>
              <a:uLnTx/>
              <a:uFillTx/>
              <a:latin typeface="思源宋体 CN Heavy" pitchFamily="18" charset="-122"/>
              <a:ea typeface="思源宋体 CN Heavy" pitchFamily="18" charset="-122"/>
              <a:cs typeface="抖音美好体" panose="02000800000000000000" charset="-122"/>
              <a:sym typeface="抖音美好体"/>
            </a:endParaRPr>
          </a:p>
        </p:txBody>
      </p:sp>
      <p:grpSp>
        <p:nvGrpSpPr>
          <p:cNvPr id="136" name="组合 135"/>
          <p:cNvGrpSpPr/>
          <p:nvPr/>
        </p:nvGrpSpPr>
        <p:grpSpPr>
          <a:xfrm>
            <a:off x="4326549" y="2559670"/>
            <a:ext cx="827485" cy="270628"/>
            <a:chOff x="9817100" y="3979862"/>
            <a:chExt cx="1488153" cy="360837"/>
          </a:xfrm>
          <a:solidFill>
            <a:srgbClr val="1968B7"/>
          </a:solidFill>
        </p:grpSpPr>
        <p:sp>
          <p:nvSpPr>
            <p:cNvPr id="137" name="矩形 136"/>
            <p:cNvSpPr/>
            <p:nvPr/>
          </p:nvSpPr>
          <p:spPr>
            <a:xfrm>
              <a:off x="9817100" y="3979862"/>
              <a:ext cx="1488153" cy="234598"/>
            </a:xfrm>
            <a:prstGeom prst="rect">
              <a:avLst/>
            </a:prstGeom>
            <a:grp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sp>
          <p:nvSpPr>
            <p:cNvPr id="138" name="矩形 137"/>
            <p:cNvSpPr/>
            <p:nvPr/>
          </p:nvSpPr>
          <p:spPr>
            <a:xfrm>
              <a:off x="9817100" y="4276008"/>
              <a:ext cx="1377028" cy="64691"/>
            </a:xfrm>
            <a:prstGeom prst="rect">
              <a:avLst/>
            </a:prstGeom>
            <a:grpFill/>
            <a:ln w="12700" cap="flat" cmpd="sng" algn="ctr">
              <a:noFill/>
              <a:prstDash val="solid"/>
              <a:miter lim="800000"/>
            </a:ln>
            <a:effectLst>
              <a:outerShdw blurRad="749300" dist="38100" dir="2700000" algn="tl" rotWithShape="0">
                <a:prstClr val="black">
                  <a:alpha val="1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grpSp>
      <p:pic>
        <p:nvPicPr>
          <p:cNvPr id="2" name="图片 1">
            <a:extLst>
              <a:ext uri="{FF2B5EF4-FFF2-40B4-BE49-F238E27FC236}">
                <a16:creationId xmlns:a16="http://schemas.microsoft.com/office/drawing/2014/main" id="{44E2E389-874C-AC1E-C7E0-111CF0C9F7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extLst>
      <p:ext uri="{BB962C8B-B14F-4D97-AF65-F5344CB8AC3E}">
        <p14:creationId xmlns:p14="http://schemas.microsoft.com/office/powerpoint/2010/main" val="187804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dur="500"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right)">
                                      <p:cBhvr>
                                        <p:cTn id="7" dur="500"/>
                                        <p:tgtEl>
                                          <p:spTgt spid="135"/>
                                        </p:tgtEl>
                                      </p:cBhvr>
                                    </p:animEffect>
                                  </p:childTnLst>
                                </p:cTn>
                              </p:par>
                            </p:childTnLst>
                          </p:cTn>
                        </p:par>
                        <p:par>
                          <p:cTn id="8" fill="hold" nodeType="afterGroup">
                            <p:stCondLst>
                              <p:cond delay="500"/>
                            </p:stCondLst>
                            <p:childTnLst>
                              <p:par>
                                <p:cTn id="9" presetID="10" presetClass="entr" presetSubtype="0" dur="500" fill="hold" nodeType="afterEffect">
                                  <p:stCondLst>
                                    <p:cond delay="0"/>
                                  </p:stCondLst>
                                  <p:iterate type="wd">
                                    <p:tmPct val="10000"/>
                                  </p:iterate>
                                  <p:childTnLst>
                                    <p:set>
                                      <p:cBhvr>
                                        <p:cTn id="10" dur="1" fill="hold">
                                          <p:stCondLst>
                                            <p:cond delay="0"/>
                                          </p:stCondLst>
                                        </p:cTn>
                                        <p:tgtEl>
                                          <p:spTgt spid="136"/>
                                        </p:tgtEl>
                                        <p:attrNameLst>
                                          <p:attrName>style.visibility</p:attrName>
                                        </p:attrNameLst>
                                      </p:cBhvr>
                                      <p:to>
                                        <p:strVal val="visible"/>
                                      </p:to>
                                    </p:set>
                                    <p:anim to="0" calcmode="lin" valueType="num">
                                      <p:cBhvr>
                                        <p:cTn id="11" dur="500" decel="100000" fill="hold">
                                          <p:stCondLst>
                                            <p:cond delay="0"/>
                                          </p:stCondLst>
                                        </p:cTn>
                                        <p:tgtEl>
                                          <p:spTgt spid="136"/>
                                        </p:tgtEl>
                                        <p:attrNameLst>
                                          <p:attrName>ppt_x</p:attrName>
                                        </p:attrNameLst>
                                      </p:cBhvr>
                                      <p:tavLst>
                                        <p:tav tm="0">
                                          <p:val>
                                            <p:strVal val="ppt_x-0.02"/>
                                          </p:val>
                                        </p:tav>
                                        <p:tav tm="100000">
                                          <p:val>
                                            <p:strVal val="#ppt_x"/>
                                          </p:val>
                                        </p:tav>
                                      </p:tavLst>
                                    </p:anim>
                                    <p:animEffect transition="in" filter="fade">
                                      <p:cBhvr>
                                        <p:cTn id="12" dur="500">
                                          <p:stCondLst>
                                            <p:cond delay="0"/>
                                          </p:stCondLst>
                                        </p:cTn>
                                        <p:tgtEl>
                                          <p:spTgt spid="136"/>
                                        </p:tgtEl>
                                      </p:cBhvr>
                                    </p:animEffect>
                                    <p:animScale>
                                      <p:cBhvr>
                                        <p:cTn id="13" dur="500" decel="100000" fill="hold">
                                          <p:stCondLst>
                                            <p:cond delay="0"/>
                                          </p:stCondLst>
                                        </p:cTn>
                                        <p:tgtEl>
                                          <p:spTgt spid="136"/>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D4A1-E8DB-4B8E-66C3-3B84AAFE5DFF}"/>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1807D4D7-6AFA-D76C-0826-7ADC5386D5B4}"/>
              </a:ext>
            </a:extLst>
          </p:cNvPr>
          <p:cNvGrpSpPr/>
          <p:nvPr/>
        </p:nvGrpSpPr>
        <p:grpSpPr>
          <a:xfrm>
            <a:off x="0" y="226794"/>
            <a:ext cx="9178024" cy="400110"/>
            <a:chOff x="0" y="91054"/>
            <a:chExt cx="12237364" cy="533480"/>
          </a:xfrm>
        </p:grpSpPr>
        <p:sp>
          <p:nvSpPr>
            <p:cNvPr id="7" name="文本框 6">
              <a:extLst>
                <a:ext uri="{FF2B5EF4-FFF2-40B4-BE49-F238E27FC236}">
                  <a16:creationId xmlns:a16="http://schemas.microsoft.com/office/drawing/2014/main" id="{158BCA0C-887C-FD8F-487E-A752C1D8CDA2}"/>
                </a:ext>
              </a:extLst>
            </p:cNvPr>
            <p:cNvSpPr txBox="1"/>
            <p:nvPr/>
          </p:nvSpPr>
          <p:spPr>
            <a:xfrm>
              <a:off x="2374900" y="91054"/>
              <a:ext cx="9862464"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meaning of DADA2</a:t>
              </a:r>
              <a:endParaRPr lang="en-US" altLang="zh-CN" dirty="0">
                <a:latin typeface="黑体" panose="02010609060101010101" pitchFamily="49"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868EAD73-3075-272C-1B54-73D9A0539D41}"/>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01</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6" name="文本框 5">
            <a:extLst>
              <a:ext uri="{FF2B5EF4-FFF2-40B4-BE49-F238E27FC236}">
                <a16:creationId xmlns:a16="http://schemas.microsoft.com/office/drawing/2014/main" id="{88FD4398-192C-81F1-60C5-BEA1839BE9C0}"/>
              </a:ext>
            </a:extLst>
          </p:cNvPr>
          <p:cNvSpPr txBox="1"/>
          <p:nvPr/>
        </p:nvSpPr>
        <p:spPr>
          <a:xfrm>
            <a:off x="541196" y="3426572"/>
            <a:ext cx="8402911" cy="1477328"/>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First-round PCR: </a:t>
            </a:r>
            <a:r>
              <a:rPr lang="en-US" altLang="zh-CN" sz="1800" dirty="0">
                <a:latin typeface="Times New Roman" panose="02020603050405020304" pitchFamily="18" charset="0"/>
                <a:cs typeface="Times New Roman" panose="02020603050405020304" pitchFamily="18" charset="0"/>
              </a:rPr>
              <a:t>Using universal primers with barcode sequences to amplify the target region, obtaining amplicon products;</a:t>
            </a:r>
          </a:p>
          <a:p>
            <a:r>
              <a:rPr lang="en-US" altLang="zh-CN" sz="1800" b="1" dirty="0">
                <a:latin typeface="Times New Roman" panose="02020603050405020304" pitchFamily="18" charset="0"/>
                <a:cs typeface="Times New Roman" panose="02020603050405020304" pitchFamily="18" charset="0"/>
              </a:rPr>
              <a:t>Second-round PCR: </a:t>
            </a:r>
            <a:r>
              <a:rPr lang="en-US" altLang="zh-CN" sz="1800" dirty="0">
                <a:latin typeface="Times New Roman" panose="02020603050405020304" pitchFamily="18" charset="0"/>
                <a:cs typeface="Times New Roman" panose="02020603050405020304" pitchFamily="18" charset="0"/>
              </a:rPr>
              <a:t>Through the second PCR, adapter sequences required for next-generation sequencing are introduced to both sides of the amplicon products, resulting in an amplicon library ready for sequencing.</a:t>
            </a:r>
            <a:endParaRPr lang="zh-CN" altLang="en-US" sz="18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E56FBC6A-52A7-4CAB-4334-9AB78F180E4B}"/>
              </a:ext>
            </a:extLst>
          </p:cNvPr>
          <p:cNvPicPr>
            <a:picLocks noChangeAspect="1"/>
          </p:cNvPicPr>
          <p:nvPr/>
        </p:nvPicPr>
        <p:blipFill>
          <a:blip r:embed="rId4"/>
          <a:stretch>
            <a:fillRect/>
          </a:stretch>
        </p:blipFill>
        <p:spPr>
          <a:xfrm>
            <a:off x="422842" y="729494"/>
            <a:ext cx="6870270" cy="2666985"/>
          </a:xfrm>
          <a:prstGeom prst="rect">
            <a:avLst/>
          </a:prstGeom>
        </p:spPr>
      </p:pic>
      <p:pic>
        <p:nvPicPr>
          <p:cNvPr id="4" name="图片 3">
            <a:extLst>
              <a:ext uri="{FF2B5EF4-FFF2-40B4-BE49-F238E27FC236}">
                <a16:creationId xmlns:a16="http://schemas.microsoft.com/office/drawing/2014/main" id="{EB8B12C0-380D-178B-B279-5634CD33FB85}"/>
              </a:ext>
            </a:extLst>
          </p:cNvPr>
          <p:cNvPicPr>
            <a:picLocks/>
          </p:cNvPicPr>
          <p:nvPr/>
        </p:nvPicPr>
        <p:blipFill>
          <a:blip r:embed="rId5"/>
          <a:srcRect t="18820" r="25680" b="23988"/>
          <a:stretch>
            <a:fillRect/>
          </a:stretch>
        </p:blipFill>
        <p:spPr>
          <a:xfrm>
            <a:off x="633960" y="912940"/>
            <a:ext cx="6712161" cy="2414943"/>
          </a:xfrm>
          <a:prstGeom prst="rect">
            <a:avLst/>
          </a:prstGeom>
        </p:spPr>
      </p:pic>
      <p:pic>
        <p:nvPicPr>
          <p:cNvPr id="3" name="图片 2">
            <a:extLst>
              <a:ext uri="{FF2B5EF4-FFF2-40B4-BE49-F238E27FC236}">
                <a16:creationId xmlns:a16="http://schemas.microsoft.com/office/drawing/2014/main" id="{357D2513-325E-FD5D-688F-5DC4304BF0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80136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4297B-F8DD-F6F7-7FF0-613B3A1D9FFD}"/>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881F786F-EBDD-AD38-CB18-FFF56F235A11}"/>
              </a:ext>
            </a:extLst>
          </p:cNvPr>
          <p:cNvGrpSpPr/>
          <p:nvPr/>
        </p:nvGrpSpPr>
        <p:grpSpPr>
          <a:xfrm>
            <a:off x="0" y="226794"/>
            <a:ext cx="9178024" cy="400110"/>
            <a:chOff x="0" y="91054"/>
            <a:chExt cx="12237364" cy="533480"/>
          </a:xfrm>
        </p:grpSpPr>
        <p:sp>
          <p:nvSpPr>
            <p:cNvPr id="7" name="文本框 6">
              <a:extLst>
                <a:ext uri="{FF2B5EF4-FFF2-40B4-BE49-F238E27FC236}">
                  <a16:creationId xmlns:a16="http://schemas.microsoft.com/office/drawing/2014/main" id="{E2FF98D0-2483-EAEF-5AF3-1A53CB0875C2}"/>
                </a:ext>
              </a:extLst>
            </p:cNvPr>
            <p:cNvSpPr txBox="1"/>
            <p:nvPr/>
          </p:nvSpPr>
          <p:spPr>
            <a:xfrm>
              <a:off x="2374900" y="91054"/>
              <a:ext cx="9862464"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meaning of DADA2</a:t>
              </a:r>
              <a:endParaRPr lang="en-US" altLang="zh-CN" dirty="0">
                <a:latin typeface="黑体" panose="02010609060101010101" pitchFamily="49"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44F9C494-795D-15CE-AB20-7D58E1C4C70D}"/>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01</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10" name="箭头: 右 9">
            <a:extLst>
              <a:ext uri="{FF2B5EF4-FFF2-40B4-BE49-F238E27FC236}">
                <a16:creationId xmlns:a16="http://schemas.microsoft.com/office/drawing/2014/main" id="{749DA18C-2E6E-3BC9-26B2-24B34A7D38AF}"/>
              </a:ext>
            </a:extLst>
          </p:cNvPr>
          <p:cNvSpPr/>
          <p:nvPr/>
        </p:nvSpPr>
        <p:spPr>
          <a:xfrm>
            <a:off x="5155636" y="2587380"/>
            <a:ext cx="510362" cy="705896"/>
          </a:xfrm>
          <a:prstGeom prst="rightArrow">
            <a:avLst/>
          </a:prstGeom>
          <a:solidFill>
            <a:schemeClr val="accent1">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FFE5DB97-074E-250C-2441-133FA4E82AC5}"/>
              </a:ext>
            </a:extLst>
          </p:cNvPr>
          <p:cNvSpPr txBox="1"/>
          <p:nvPr/>
        </p:nvSpPr>
        <p:spPr>
          <a:xfrm>
            <a:off x="6191776" y="2771881"/>
            <a:ext cx="2603476" cy="1938992"/>
          </a:xfrm>
          <a:prstGeom prst="rect">
            <a:avLst/>
          </a:prstGeom>
          <a:noFill/>
        </p:spPr>
        <p:txBody>
          <a:bodyPr wrap="square" rtlCol="0">
            <a:spAutoFit/>
          </a:bodyPr>
          <a:lstStyle/>
          <a:p>
            <a:pPr algn="ctr"/>
            <a:r>
              <a:rPr lang="en-US" altLang="zh-CN" sz="2400" b="1" dirty="0">
                <a:highlight>
                  <a:srgbClr val="FFFF00"/>
                </a:highlight>
                <a:latin typeface="Times New Roman" panose="02020603050405020304" pitchFamily="18" charset="0"/>
                <a:cs typeface="Times New Roman" panose="02020603050405020304" pitchFamily="18" charset="0"/>
              </a:rPr>
              <a:t>How to identify erroneous sequences that occur during sequencing?</a:t>
            </a:r>
          </a:p>
        </p:txBody>
      </p:sp>
      <p:pic>
        <p:nvPicPr>
          <p:cNvPr id="6" name="图片 5" descr="图片包含 图示&#10;&#10;AI 生成的内容可能不正确。">
            <a:extLst>
              <a:ext uri="{FF2B5EF4-FFF2-40B4-BE49-F238E27FC236}">
                <a16:creationId xmlns:a16="http://schemas.microsoft.com/office/drawing/2014/main" id="{0B6C28EF-38B4-51E6-EF97-C15332E6D079}"/>
              </a:ext>
            </a:extLst>
          </p:cNvPr>
          <p:cNvPicPr>
            <a:picLocks noChangeAspect="1"/>
          </p:cNvPicPr>
          <p:nvPr/>
        </p:nvPicPr>
        <p:blipFill>
          <a:blip r:embed="rId4"/>
          <a:stretch>
            <a:fillRect/>
          </a:stretch>
        </p:blipFill>
        <p:spPr>
          <a:xfrm>
            <a:off x="386693" y="2845066"/>
            <a:ext cx="4572000" cy="2298434"/>
          </a:xfrm>
          <a:prstGeom prst="rect">
            <a:avLst/>
          </a:prstGeom>
        </p:spPr>
      </p:pic>
      <p:pic>
        <p:nvPicPr>
          <p:cNvPr id="15" name="图片 14">
            <a:extLst>
              <a:ext uri="{FF2B5EF4-FFF2-40B4-BE49-F238E27FC236}">
                <a16:creationId xmlns:a16="http://schemas.microsoft.com/office/drawing/2014/main" id="{ED40EABF-7CDA-1104-055D-F73BB8A639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403" y="835658"/>
            <a:ext cx="3573736" cy="2009408"/>
          </a:xfrm>
          <a:prstGeom prst="rect">
            <a:avLst/>
          </a:prstGeom>
        </p:spPr>
      </p:pic>
      <p:sp>
        <p:nvSpPr>
          <p:cNvPr id="16" name="矩形 15">
            <a:extLst>
              <a:ext uri="{FF2B5EF4-FFF2-40B4-BE49-F238E27FC236}">
                <a16:creationId xmlns:a16="http://schemas.microsoft.com/office/drawing/2014/main" id="{849B05F4-0CEA-1D2D-65FB-57877D2024D4}"/>
              </a:ext>
            </a:extLst>
          </p:cNvPr>
          <p:cNvSpPr/>
          <p:nvPr/>
        </p:nvSpPr>
        <p:spPr>
          <a:xfrm>
            <a:off x="3676094" y="2682568"/>
            <a:ext cx="457011" cy="89313"/>
          </a:xfrm>
          <a:prstGeom prst="rect">
            <a:avLst/>
          </a:prstGeom>
          <a:solidFill>
            <a:srgbClr val="0AA6FA"/>
          </a:solidFill>
          <a:ln>
            <a:solidFill>
              <a:srgbClr val="0FA7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940211EF-9513-B6F4-319C-F2D1507DF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9018" y="1107852"/>
            <a:ext cx="1402539" cy="1078202"/>
          </a:xfrm>
          <a:prstGeom prst="rect">
            <a:avLst/>
          </a:prstGeom>
        </p:spPr>
      </p:pic>
      <p:pic>
        <p:nvPicPr>
          <p:cNvPr id="21" name="图片 20">
            <a:extLst>
              <a:ext uri="{FF2B5EF4-FFF2-40B4-BE49-F238E27FC236}">
                <a16:creationId xmlns:a16="http://schemas.microsoft.com/office/drawing/2014/main" id="{7C70894E-779C-0F4B-A353-945D2262C6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941" y="1392339"/>
            <a:ext cx="1509267" cy="1232668"/>
          </a:xfrm>
          <a:prstGeom prst="rect">
            <a:avLst/>
          </a:prstGeom>
        </p:spPr>
      </p:pic>
      <p:pic>
        <p:nvPicPr>
          <p:cNvPr id="3" name="图片 2">
            <a:extLst>
              <a:ext uri="{FF2B5EF4-FFF2-40B4-BE49-F238E27FC236}">
                <a16:creationId xmlns:a16="http://schemas.microsoft.com/office/drawing/2014/main" id="{D106A574-1158-D84D-4B66-093047736EC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32181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94C2-D6A7-954D-9D51-F631F25365B6}"/>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D0A6B681-1A7D-5265-04EF-0AAE9A0F5037}"/>
              </a:ext>
            </a:extLst>
          </p:cNvPr>
          <p:cNvGrpSpPr/>
          <p:nvPr/>
        </p:nvGrpSpPr>
        <p:grpSpPr>
          <a:xfrm>
            <a:off x="0" y="226794"/>
            <a:ext cx="9178024" cy="677108"/>
            <a:chOff x="0" y="91054"/>
            <a:chExt cx="12237364" cy="902811"/>
          </a:xfrm>
        </p:grpSpPr>
        <p:sp>
          <p:nvSpPr>
            <p:cNvPr id="7" name="文本框 6">
              <a:extLst>
                <a:ext uri="{FF2B5EF4-FFF2-40B4-BE49-F238E27FC236}">
                  <a16:creationId xmlns:a16="http://schemas.microsoft.com/office/drawing/2014/main" id="{5481F53A-4318-18ED-FFFC-F4950E1EB28F}"/>
                </a:ext>
              </a:extLst>
            </p:cNvPr>
            <p:cNvSpPr txBox="1"/>
            <p:nvPr/>
          </p:nvSpPr>
          <p:spPr>
            <a:xfrm>
              <a:off x="2374900" y="91054"/>
              <a:ext cx="9862464" cy="902811"/>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sz="1800" b="1" dirty="0"/>
                <a:t>The meaning of DADA2</a:t>
              </a:r>
              <a:endParaRPr lang="en-US" altLang="zh-CN" sz="1800" dirty="0">
                <a:latin typeface="黑体" panose="02010609060101010101" pitchFamily="49" charset="-122"/>
                <a:ea typeface="思源宋体 CN Heavy" pitchFamily="18" charset="-122"/>
                <a:sym typeface="抖音美好体"/>
              </a:endParaRPr>
            </a:p>
            <a:p>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6B43FDEB-4542-AC87-7FF9-A075E0319E93}"/>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01</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D44616AF-BBE4-7637-D155-2FE631FCEED1}"/>
              </a:ext>
            </a:extLst>
          </p:cNvPr>
          <p:cNvSpPr txBox="1"/>
          <p:nvPr/>
        </p:nvSpPr>
        <p:spPr>
          <a:xfrm>
            <a:off x="240487" y="691344"/>
            <a:ext cx="8663026" cy="830997"/>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OTU: </a:t>
            </a:r>
            <a:r>
              <a:rPr lang="en-US" altLang="zh-CN" sz="1600" dirty="0">
                <a:latin typeface="Times New Roman" panose="02020603050405020304" pitchFamily="18" charset="0"/>
                <a:cs typeface="Times New Roman" panose="02020603050405020304" pitchFamily="18" charset="0"/>
              </a:rPr>
              <a:t>OTUs are artificially created groups formed by clustering amplicon </a:t>
            </a:r>
            <a:r>
              <a:rPr lang="en-US" altLang="zh-CN" sz="1600" b="1" dirty="0">
                <a:latin typeface="Times New Roman" panose="02020603050405020304" pitchFamily="18" charset="0"/>
                <a:cs typeface="Times New Roman" panose="02020603050405020304" pitchFamily="18" charset="0"/>
              </a:rPr>
              <a:t>sequences based on a sequence similarity threshold (usually 97%).</a:t>
            </a:r>
            <a:r>
              <a:rPr lang="en-US" altLang="zh-CN" sz="1600" dirty="0">
                <a:latin typeface="Times New Roman" panose="02020603050405020304" pitchFamily="18" charset="0"/>
                <a:cs typeface="Times New Roman" panose="02020603050405020304" pitchFamily="18" charset="0"/>
              </a:rPr>
              <a:t> Their representative sequences are typically selected or generated from sequences within the cluster using clustering algorithms (such as UPARSE).</a:t>
            </a:r>
            <a:endParaRPr lang="zh-CN" altLang="en-US" sz="20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4479BD7B-9F66-2819-B015-EC5F8341E1FD}"/>
              </a:ext>
            </a:extLst>
          </p:cNvPr>
          <p:cNvPicPr>
            <a:picLocks/>
          </p:cNvPicPr>
          <p:nvPr/>
        </p:nvPicPr>
        <p:blipFill>
          <a:blip r:embed="rId4"/>
          <a:srcRect t="22619" b="1462"/>
          <a:stretch>
            <a:fillRect/>
          </a:stretch>
        </p:blipFill>
        <p:spPr>
          <a:xfrm>
            <a:off x="578411" y="2444708"/>
            <a:ext cx="7812804" cy="2561858"/>
          </a:xfrm>
          <a:prstGeom prst="rect">
            <a:avLst/>
          </a:prstGeom>
        </p:spPr>
      </p:pic>
      <p:sp>
        <p:nvSpPr>
          <p:cNvPr id="4" name="文本框 3">
            <a:extLst>
              <a:ext uri="{FF2B5EF4-FFF2-40B4-BE49-F238E27FC236}">
                <a16:creationId xmlns:a16="http://schemas.microsoft.com/office/drawing/2014/main" id="{C4EC2027-4689-338F-1E56-69A8A076A491}"/>
              </a:ext>
            </a:extLst>
          </p:cNvPr>
          <p:cNvSpPr txBox="1"/>
          <p:nvPr/>
        </p:nvSpPr>
        <p:spPr>
          <a:xfrm>
            <a:off x="240487" y="1613711"/>
            <a:ext cx="8772636" cy="830997"/>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ASV: </a:t>
            </a:r>
            <a:r>
              <a:rPr lang="en-US" altLang="zh-CN" sz="1600" dirty="0">
                <a:latin typeface="Times New Roman" panose="02020603050405020304" pitchFamily="18" charset="0"/>
                <a:cs typeface="Times New Roman" panose="02020603050405020304" pitchFamily="18" charset="0"/>
              </a:rPr>
              <a:t>ASV is an accurate biological sequence inferred from amplicon sequencing </a:t>
            </a:r>
            <a:r>
              <a:rPr lang="en-US" altLang="zh-CN" sz="1600" b="1" dirty="0">
                <a:latin typeface="Times New Roman" panose="02020603050405020304" pitchFamily="18" charset="0"/>
                <a:cs typeface="Times New Roman" panose="02020603050405020304" pitchFamily="18" charset="0"/>
              </a:rPr>
              <a:t>data through an error correction model</a:t>
            </a:r>
            <a:r>
              <a:rPr lang="en-US" altLang="zh-CN" sz="1600" dirty="0">
                <a:latin typeface="Times New Roman" panose="02020603050405020304" pitchFamily="18" charset="0"/>
                <a:cs typeface="Times New Roman" panose="02020603050405020304" pitchFamily="18" charset="0"/>
              </a:rPr>
              <a:t>. It does not undergo any artificial similarity clustering and directly represents the biological variations that may exist in the sample with single-nucleotide resolution.</a:t>
            </a:r>
            <a:endParaRPr lang="zh-CN" altLang="en-US" sz="20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B457E29A-08F9-F5EC-A6B6-6A162A9E70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1648552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617F-2341-C654-32D3-1546C3E8CB61}"/>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53C49C70-C5A9-3966-D987-A04A978C7259}"/>
              </a:ext>
            </a:extLst>
          </p:cNvPr>
          <p:cNvGrpSpPr/>
          <p:nvPr/>
        </p:nvGrpSpPr>
        <p:grpSpPr>
          <a:xfrm>
            <a:off x="0" y="226794"/>
            <a:ext cx="9178024" cy="400110"/>
            <a:chOff x="0" y="91054"/>
            <a:chExt cx="12237364" cy="533480"/>
          </a:xfrm>
        </p:grpSpPr>
        <p:sp>
          <p:nvSpPr>
            <p:cNvPr id="7" name="文本框 6">
              <a:extLst>
                <a:ext uri="{FF2B5EF4-FFF2-40B4-BE49-F238E27FC236}">
                  <a16:creationId xmlns:a16="http://schemas.microsoft.com/office/drawing/2014/main" id="{CDF79047-40CB-86F1-5F9D-5F47ED8CB052}"/>
                </a:ext>
              </a:extLst>
            </p:cNvPr>
            <p:cNvSpPr txBox="1"/>
            <p:nvPr/>
          </p:nvSpPr>
          <p:spPr>
            <a:xfrm>
              <a:off x="2374900" y="91054"/>
              <a:ext cx="9862464"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difference between OTU and ASV</a:t>
              </a:r>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708DCD7F-72A8-7D53-F6FA-16B4EC895A21}"/>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01</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D8B67B28-DEE7-CC39-2772-D5953C1FB6A0}"/>
              </a:ext>
            </a:extLst>
          </p:cNvPr>
          <p:cNvSpPr txBox="1"/>
          <p:nvPr/>
        </p:nvSpPr>
        <p:spPr>
          <a:xfrm>
            <a:off x="688990" y="1511046"/>
            <a:ext cx="8548407" cy="3416320"/>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Low resolution</a:t>
            </a:r>
          </a:p>
          <a:p>
            <a:r>
              <a:rPr lang="en-US" altLang="zh-CN" sz="2400" dirty="0">
                <a:latin typeface="Times New Roman" panose="02020603050405020304" pitchFamily="18" charset="0"/>
                <a:cs typeface="Times New Roman" panose="02020603050405020304" pitchFamily="18" charset="0"/>
              </a:rPr>
              <a:t>    97% similarity typically used -&gt; usually not enough to differentiate species within a single genus </a:t>
            </a:r>
          </a:p>
          <a:p>
            <a:endParaRPr lang="en-US" altLang="zh-CN"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Highly dependent on the data that you input </a:t>
            </a:r>
          </a:p>
          <a:p>
            <a:r>
              <a:rPr lang="en-US" altLang="zh-CN" sz="2400" dirty="0">
                <a:latin typeface="Times New Roman" panose="02020603050405020304" pitchFamily="18" charset="0"/>
                <a:cs typeface="Times New Roman" panose="02020603050405020304" pitchFamily="18" charset="0"/>
              </a:rPr>
              <a:t>    Must re-run clustering as you get more data</a:t>
            </a:r>
          </a:p>
          <a:p>
            <a:endParaRPr lang="en-US" altLang="zh-CN"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Lead to large amount of false-positives </a:t>
            </a:r>
          </a:p>
          <a:p>
            <a:r>
              <a:rPr lang="en-US" altLang="zh-CN" sz="2400" dirty="0">
                <a:latin typeface="Times New Roman" panose="02020603050405020304" pitchFamily="18" charset="0"/>
                <a:cs typeface="Times New Roman" panose="02020603050405020304" pitchFamily="18" charset="0"/>
              </a:rPr>
              <a:t>    Results in over-inflation of OTUs </a:t>
            </a:r>
            <a:endParaRPr lang="zh-CN" altLang="en-US" sz="24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19CDA02B-C42E-6755-99AB-34A64510C0DF}"/>
              </a:ext>
            </a:extLst>
          </p:cNvPr>
          <p:cNvSpPr txBox="1"/>
          <p:nvPr/>
        </p:nvSpPr>
        <p:spPr>
          <a:xfrm>
            <a:off x="273080" y="853737"/>
            <a:ext cx="8351166" cy="523220"/>
          </a:xfrm>
          <a:prstGeom prst="rect">
            <a:avLst/>
          </a:prstGeom>
          <a:noFill/>
        </p:spPr>
        <p:txBody>
          <a:bodyPr wrap="square" rtlCol="0">
            <a:spAutoFit/>
          </a:bodyPr>
          <a:lstStyle/>
          <a:p>
            <a:r>
              <a:rPr lang="en-US" altLang="zh-CN" sz="2800" b="1" dirty="0"/>
              <a:t>Problems with Traditional OTU Selection</a:t>
            </a:r>
            <a:endParaRPr lang="en-US" altLang="zh-CN" sz="2800" dirty="0">
              <a:latin typeface="思源宋体 CN Heavy" pitchFamily="18" charset="-122"/>
              <a:ea typeface="思源宋体 CN Heavy" pitchFamily="18" charset="-122"/>
              <a:sym typeface="抖音美好体"/>
            </a:endParaRPr>
          </a:p>
        </p:txBody>
      </p:sp>
      <p:sp>
        <p:nvSpPr>
          <p:cNvPr id="5" name="箭头: 右 4">
            <a:extLst>
              <a:ext uri="{FF2B5EF4-FFF2-40B4-BE49-F238E27FC236}">
                <a16:creationId xmlns:a16="http://schemas.microsoft.com/office/drawing/2014/main" id="{2FC7D6BE-6EF6-58E7-D3DA-3F28FD0992E1}"/>
              </a:ext>
            </a:extLst>
          </p:cNvPr>
          <p:cNvSpPr/>
          <p:nvPr/>
        </p:nvSpPr>
        <p:spPr>
          <a:xfrm>
            <a:off x="361507" y="1603790"/>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箭头: 右 5">
            <a:extLst>
              <a:ext uri="{FF2B5EF4-FFF2-40B4-BE49-F238E27FC236}">
                <a16:creationId xmlns:a16="http://schemas.microsoft.com/office/drawing/2014/main" id="{37B007AF-9C87-2AAA-591F-CBCA60761BF7}"/>
              </a:ext>
            </a:extLst>
          </p:cNvPr>
          <p:cNvSpPr/>
          <p:nvPr/>
        </p:nvSpPr>
        <p:spPr>
          <a:xfrm>
            <a:off x="361508" y="3063064"/>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FD15C52A-D39D-498F-D08E-2F592D506023}"/>
              </a:ext>
            </a:extLst>
          </p:cNvPr>
          <p:cNvSpPr/>
          <p:nvPr/>
        </p:nvSpPr>
        <p:spPr>
          <a:xfrm>
            <a:off x="361507" y="4164814"/>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DFFFCAE3-CDC7-DBC7-A90E-9EE388F43896}"/>
              </a:ext>
            </a:extLst>
          </p:cNvPr>
          <p:cNvCxnSpPr/>
          <p:nvPr/>
        </p:nvCxnSpPr>
        <p:spPr>
          <a:xfrm>
            <a:off x="273080" y="1475799"/>
            <a:ext cx="827124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C9FA7B2-6D0E-8BDF-AFCE-40D0FC32934A}"/>
              </a:ext>
            </a:extLst>
          </p:cNvPr>
          <p:cNvCxnSpPr/>
          <p:nvPr/>
        </p:nvCxnSpPr>
        <p:spPr>
          <a:xfrm>
            <a:off x="273080" y="1376957"/>
            <a:ext cx="8271244"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D1C31295-FEDA-F40F-236D-998D047F03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30004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F640-27A6-10FD-9118-9D0B069BF1DA}"/>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16574421-074C-AE86-E006-C288DBE10841}"/>
              </a:ext>
            </a:extLst>
          </p:cNvPr>
          <p:cNvGrpSpPr/>
          <p:nvPr/>
        </p:nvGrpSpPr>
        <p:grpSpPr>
          <a:xfrm>
            <a:off x="0" y="226794"/>
            <a:ext cx="9178024" cy="400110"/>
            <a:chOff x="0" y="91054"/>
            <a:chExt cx="12237364" cy="533480"/>
          </a:xfrm>
        </p:grpSpPr>
        <p:sp>
          <p:nvSpPr>
            <p:cNvPr id="7" name="文本框 6">
              <a:extLst>
                <a:ext uri="{FF2B5EF4-FFF2-40B4-BE49-F238E27FC236}">
                  <a16:creationId xmlns:a16="http://schemas.microsoft.com/office/drawing/2014/main" id="{65A0B9EF-E415-D2D1-61CB-05FD29EDE469}"/>
                </a:ext>
              </a:extLst>
            </p:cNvPr>
            <p:cNvSpPr txBox="1"/>
            <p:nvPr/>
          </p:nvSpPr>
          <p:spPr>
            <a:xfrm>
              <a:off x="2374900" y="91054"/>
              <a:ext cx="9862464" cy="533480"/>
            </a:xfrm>
            <a:prstGeom prst="rect">
              <a:avLst/>
            </a:prstGeom>
            <a:noFill/>
          </p:spPr>
          <p:txBody>
            <a:bodyPr wrap="square">
              <a:spAutoFit/>
            </a:bodyPr>
            <a:lstStyle>
              <a:defPPr>
                <a:defRPr lang="zh-CN"/>
              </a:defPPr>
              <a:lvl1pPr algn="just" hangingPunct="0">
                <a:defRPr sz="2000">
                  <a:solidFill>
                    <a:schemeClr val="tx1">
                      <a:lumMod val="85000"/>
                      <a:lumOff val="15000"/>
                    </a:schemeClr>
                  </a:solidFill>
                  <a:latin typeface="汉仪大宋简" panose="02010609000101010101" pitchFamily="49" charset="-122"/>
                  <a:ea typeface="汉仪大宋简" panose="02010609000101010101" pitchFamily="49" charset="-122"/>
                  <a:cs typeface="抖音美好体" panose="02000800000000000000" charset="-122"/>
                </a:defRPr>
              </a:lvl1pPr>
            </a:lstStyle>
            <a:p>
              <a:r>
                <a:rPr lang="en-US" altLang="zh-CN" b="1" dirty="0"/>
                <a:t>The difference between OTU and ASV</a:t>
              </a:r>
              <a:endParaRPr lang="en-US" altLang="zh-CN" dirty="0">
                <a:latin typeface="思源宋体 CN Heavy" pitchFamily="18" charset="-122"/>
                <a:ea typeface="思源宋体 CN Heavy" pitchFamily="18" charset="-122"/>
                <a:sym typeface="抖音美好体"/>
              </a:endParaRPr>
            </a:p>
          </p:txBody>
        </p:sp>
        <p:sp>
          <p:nvSpPr>
            <p:cNvPr id="8" name="矩形 7">
              <a:extLst>
                <a:ext uri="{FF2B5EF4-FFF2-40B4-BE49-F238E27FC236}">
                  <a16:creationId xmlns:a16="http://schemas.microsoft.com/office/drawing/2014/main" id="{EBA67629-0DF5-FBDF-C053-FE58B9D7D97B}"/>
                </a:ext>
              </a:extLst>
            </p:cNvPr>
            <p:cNvSpPr/>
            <p:nvPr/>
          </p:nvSpPr>
          <p:spPr>
            <a:xfrm>
              <a:off x="0" y="126961"/>
              <a:ext cx="2362200" cy="461667"/>
            </a:xfrm>
            <a:prstGeom prst="rect">
              <a:avLst/>
            </a:prstGeom>
            <a:gradFill flip="none" rotWithShape="1">
              <a:gsLst>
                <a:gs pos="0">
                  <a:schemeClr val="accent1">
                    <a:lumMod val="40000"/>
                    <a:lumOff val="60000"/>
                    <a:alpha val="23000"/>
                  </a:schemeClr>
                </a:gs>
                <a:gs pos="100000">
                  <a:schemeClr val="accent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思源宋体 CN Heavy" pitchFamily="18" charset="-122"/>
                  <a:ea typeface="思源宋体 CN Heavy" pitchFamily="18" charset="-122"/>
                  <a:cs typeface="+mn-ea"/>
                  <a:sym typeface="+mn-lt"/>
                </a:rPr>
                <a:t>PART 01</a:t>
              </a:r>
              <a:endParaRPr lang="zh-CN" altLang="en-US" sz="1600" dirty="0">
                <a:solidFill>
                  <a:schemeClr val="bg1"/>
                </a:solidFill>
                <a:latin typeface="思源宋体 CN Heavy" pitchFamily="18" charset="-122"/>
                <a:ea typeface="思源宋体 CN Heavy" pitchFamily="18" charset="-122"/>
                <a:cs typeface="+mn-ea"/>
                <a:sym typeface="+mn-lt"/>
              </a:endParaRPr>
            </a:p>
          </p:txBody>
        </p:sp>
      </p:grpSp>
      <p:sp>
        <p:nvSpPr>
          <p:cNvPr id="9" name="文本框 8">
            <a:extLst>
              <a:ext uri="{FF2B5EF4-FFF2-40B4-BE49-F238E27FC236}">
                <a16:creationId xmlns:a16="http://schemas.microsoft.com/office/drawing/2014/main" id="{45D7FD57-A2DC-1AEA-8290-E397C46799DE}"/>
              </a:ext>
            </a:extLst>
          </p:cNvPr>
          <p:cNvSpPr txBox="1"/>
          <p:nvPr/>
        </p:nvSpPr>
        <p:spPr>
          <a:xfrm>
            <a:off x="688990" y="1511046"/>
            <a:ext cx="8548407" cy="3477875"/>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Compatible with all amplicon types</a:t>
            </a:r>
          </a:p>
          <a:p>
            <a:r>
              <a:rPr lang="en-US" altLang="zh-CN" sz="2200" dirty="0">
                <a:latin typeface="Times New Roman" panose="02020603050405020304" pitchFamily="18" charset="0"/>
                <a:cs typeface="Times New Roman" panose="02020603050405020304" pitchFamily="18" charset="0"/>
              </a:rPr>
              <a:t>18S, ITS, 16S, </a:t>
            </a:r>
            <a:r>
              <a:rPr lang="en-US" altLang="zh-CN" sz="2200" dirty="0" err="1">
                <a:latin typeface="Times New Roman" panose="02020603050405020304" pitchFamily="18" charset="0"/>
                <a:cs typeface="Times New Roman" panose="02020603050405020304" pitchFamily="18" charset="0"/>
              </a:rPr>
              <a:t>RpoB,etc</a:t>
            </a:r>
            <a:endParaRPr lang="en-US" altLang="zh-CN" sz="2200" dirty="0">
              <a:latin typeface="Times New Roman" panose="02020603050405020304" pitchFamily="18" charset="0"/>
              <a:cs typeface="Times New Roman" panose="02020603050405020304" pitchFamily="18" charset="0"/>
            </a:endParaRPr>
          </a:p>
          <a:p>
            <a:endParaRPr lang="en-US" altLang="zh-CN" sz="2200" b="1"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Works on </a:t>
            </a:r>
            <a:r>
              <a:rPr lang="en-US" altLang="zh-CN" sz="2200" b="1" dirty="0" err="1">
                <a:latin typeface="Times New Roman" panose="02020603050405020304" pitchFamily="18" charset="0"/>
                <a:cs typeface="Times New Roman" panose="02020603050405020304" pitchFamily="18" charset="0"/>
              </a:rPr>
              <a:t>lllumina</a:t>
            </a:r>
            <a:r>
              <a:rPr lang="en-US" altLang="zh-CN" sz="2200" b="1" dirty="0">
                <a:latin typeface="Times New Roman" panose="02020603050405020304" pitchFamily="18" charset="0"/>
                <a:cs typeface="Times New Roman" panose="02020603050405020304" pitchFamily="18" charset="0"/>
              </a:rPr>
              <a:t>, </a:t>
            </a:r>
            <a:r>
              <a:rPr lang="en-US" altLang="zh-CN" sz="2200" b="1" dirty="0" err="1">
                <a:latin typeface="Times New Roman" panose="02020603050405020304" pitchFamily="18" charset="0"/>
                <a:cs typeface="Times New Roman" panose="02020603050405020304" pitchFamily="18" charset="0"/>
              </a:rPr>
              <a:t>lon</a:t>
            </a:r>
            <a:r>
              <a:rPr lang="en-US" altLang="zh-CN" sz="2200" b="1" dirty="0">
                <a:latin typeface="Times New Roman" panose="02020603050405020304" pitchFamily="18" charset="0"/>
                <a:cs typeface="Times New Roman" panose="02020603050405020304" pitchFamily="18" charset="0"/>
              </a:rPr>
              <a:t> Torrent, and 454-pyrosequencing</a:t>
            </a:r>
          </a:p>
          <a:p>
            <a:r>
              <a:rPr lang="en-US" altLang="zh-CN" sz="2200" dirty="0">
                <a:latin typeface="Times New Roman" panose="02020603050405020304" pitchFamily="18" charset="0"/>
                <a:cs typeface="Times New Roman" panose="02020603050405020304" pitchFamily="18" charset="0"/>
              </a:rPr>
              <a:t>Minor modifications needed for ion torrent and 454</a:t>
            </a:r>
          </a:p>
          <a:p>
            <a:endParaRPr lang="en-US" altLang="zh-CN" sz="2200"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Provides single-nucleotide resolution of amplicons </a:t>
            </a:r>
          </a:p>
          <a:p>
            <a:r>
              <a:rPr lang="en-US" altLang="zh-CN" sz="2200" dirty="0">
                <a:latin typeface="Times New Roman" panose="02020603050405020304" pitchFamily="18" charset="0"/>
                <a:cs typeface="Times New Roman" panose="02020603050405020304" pitchFamily="18" charset="0"/>
              </a:rPr>
              <a:t>Aids in identification of chimeras </a:t>
            </a:r>
          </a:p>
          <a:p>
            <a:endParaRPr lang="en-US" altLang="zh-CN" sz="2200"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Lower false-positive rate</a:t>
            </a:r>
            <a:endParaRPr lang="zh-CN" altLang="en-US" sz="22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7BD2B3E-76CC-23C7-9B38-40B45FD97C1B}"/>
              </a:ext>
            </a:extLst>
          </p:cNvPr>
          <p:cNvSpPr txBox="1"/>
          <p:nvPr/>
        </p:nvSpPr>
        <p:spPr>
          <a:xfrm>
            <a:off x="273080" y="853737"/>
            <a:ext cx="8351166" cy="523220"/>
          </a:xfrm>
          <a:prstGeom prst="rect">
            <a:avLst/>
          </a:prstGeom>
          <a:noFill/>
        </p:spPr>
        <p:txBody>
          <a:bodyPr wrap="square" rtlCol="0">
            <a:spAutoFit/>
          </a:bodyPr>
          <a:lstStyle/>
          <a:p>
            <a:r>
              <a:rPr lang="en-US" altLang="zh-CN" sz="2800" b="1" dirty="0"/>
              <a:t>Benefits to DADA2</a:t>
            </a:r>
          </a:p>
        </p:txBody>
      </p:sp>
      <p:sp>
        <p:nvSpPr>
          <p:cNvPr id="5" name="箭头: 右 4">
            <a:extLst>
              <a:ext uri="{FF2B5EF4-FFF2-40B4-BE49-F238E27FC236}">
                <a16:creationId xmlns:a16="http://schemas.microsoft.com/office/drawing/2014/main" id="{C256F386-1974-8BB0-F65B-05431C31B2E5}"/>
              </a:ext>
            </a:extLst>
          </p:cNvPr>
          <p:cNvSpPr/>
          <p:nvPr/>
        </p:nvSpPr>
        <p:spPr>
          <a:xfrm>
            <a:off x="361507" y="1603790"/>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箭头: 右 5">
            <a:extLst>
              <a:ext uri="{FF2B5EF4-FFF2-40B4-BE49-F238E27FC236}">
                <a16:creationId xmlns:a16="http://schemas.microsoft.com/office/drawing/2014/main" id="{7177A0A0-B5FD-6A26-84AC-A383F6177AA9}"/>
              </a:ext>
            </a:extLst>
          </p:cNvPr>
          <p:cNvSpPr/>
          <p:nvPr/>
        </p:nvSpPr>
        <p:spPr>
          <a:xfrm>
            <a:off x="318977" y="2602828"/>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F81B6361-6317-58EB-1A6D-724294ED9B0A}"/>
              </a:ext>
            </a:extLst>
          </p:cNvPr>
          <p:cNvSpPr/>
          <p:nvPr/>
        </p:nvSpPr>
        <p:spPr>
          <a:xfrm>
            <a:off x="361506" y="3601866"/>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876AACFB-D550-5F7A-AA1C-32631FE8C081}"/>
              </a:ext>
            </a:extLst>
          </p:cNvPr>
          <p:cNvCxnSpPr/>
          <p:nvPr/>
        </p:nvCxnSpPr>
        <p:spPr>
          <a:xfrm>
            <a:off x="273080" y="1475799"/>
            <a:ext cx="827124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FD975CDF-7B61-716F-CA70-C2DE263DBD9B}"/>
              </a:ext>
            </a:extLst>
          </p:cNvPr>
          <p:cNvCxnSpPr/>
          <p:nvPr/>
        </p:nvCxnSpPr>
        <p:spPr>
          <a:xfrm>
            <a:off x="273080" y="1376957"/>
            <a:ext cx="8271244"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箭头: 右 3">
            <a:extLst>
              <a:ext uri="{FF2B5EF4-FFF2-40B4-BE49-F238E27FC236}">
                <a16:creationId xmlns:a16="http://schemas.microsoft.com/office/drawing/2014/main" id="{1A9AB9D8-9886-4A2F-AB06-45CC540F4C35}"/>
              </a:ext>
            </a:extLst>
          </p:cNvPr>
          <p:cNvSpPr/>
          <p:nvPr/>
        </p:nvSpPr>
        <p:spPr>
          <a:xfrm>
            <a:off x="340242" y="4600904"/>
            <a:ext cx="370013" cy="31228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140B7804-63D0-CF8A-7A23-63B3ABBFD3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ustDataLst>
      <p:tags r:id="rId1"/>
    </p:custDataLst>
    <p:extLst>
      <p:ext uri="{BB962C8B-B14F-4D97-AF65-F5344CB8AC3E}">
        <p14:creationId xmlns:p14="http://schemas.microsoft.com/office/powerpoint/2010/main" val="2421396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PA-文本框 88"/>
          <p:cNvSpPr txBox="1"/>
          <p:nvPr>
            <p:custDataLst>
              <p:tags r:id="rId1"/>
            </p:custDataLst>
          </p:nvPr>
        </p:nvSpPr>
        <p:spPr>
          <a:xfrm>
            <a:off x="929682" y="2354549"/>
            <a:ext cx="9144000" cy="615553"/>
          </a:xfrm>
          <a:prstGeom prst="rect">
            <a:avLst/>
          </a:prstGeom>
          <a:noFill/>
        </p:spPr>
        <p:txBody>
          <a:bodyPr wrap="square" lIns="0" tIns="0" rIns="0" bIns="0" rtlCol="0">
            <a:spAutoFit/>
          </a:bodyPr>
          <a:lstStyle/>
          <a:p>
            <a:pPr lvl="0" algn="just" hangingPunct="0">
              <a:defRPr/>
            </a:pPr>
            <a:r>
              <a:rPr lang="en-US" altLang="zh-CN" sz="40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rPr>
              <a:t>The Working Principle of DADA2</a:t>
            </a:r>
            <a:endParaRPr lang="en-US" altLang="zh-CN" sz="4000" b="1" dirty="0">
              <a:solidFill>
                <a:prstClr val="black">
                  <a:lumMod val="85000"/>
                  <a:lumOff val="15000"/>
                </a:prstClr>
              </a:solidFill>
              <a:latin typeface="Times New Roman" panose="02020603050405020304" pitchFamily="18" charset="0"/>
              <a:ea typeface="思源宋体 CN Heavy" pitchFamily="18" charset="-122"/>
              <a:cs typeface="Times New Roman" panose="02020603050405020304" pitchFamily="18" charset="0"/>
              <a:sym typeface="抖音美好体"/>
            </a:endParaRPr>
          </a:p>
        </p:txBody>
      </p:sp>
      <p:sp>
        <p:nvSpPr>
          <p:cNvPr id="10" name="文本框 9"/>
          <p:cNvSpPr txBox="1"/>
          <p:nvPr/>
        </p:nvSpPr>
        <p:spPr>
          <a:xfrm>
            <a:off x="880004" y="1507392"/>
            <a:ext cx="2547042" cy="715581"/>
          </a:xfrm>
          <a:prstGeom prst="rect">
            <a:avLst/>
          </a:prstGeom>
          <a:noFill/>
        </p:spPr>
        <p:txBody>
          <a:bodyPr wrap="square" rtlCol="0">
            <a:spAutoFit/>
          </a:bodyPr>
          <a:lstStyle/>
          <a:p>
            <a:r>
              <a:rPr lang="en-US" altLang="zh-CN" sz="4050" dirty="0">
                <a:ln w="12700">
                  <a:solidFill>
                    <a:srgbClr val="1968B7"/>
                  </a:solidFill>
                </a:ln>
                <a:noFill/>
                <a:latin typeface="思源宋体 CN Heavy" pitchFamily="18" charset="-122"/>
                <a:ea typeface="思源宋体 CN Heavy" pitchFamily="18" charset="-122"/>
                <a:cs typeface="抖音美好体" panose="02000800000000000000" charset="-122"/>
                <a:sym typeface="抖音美好体"/>
              </a:rPr>
              <a:t>PART-02</a:t>
            </a:r>
            <a:endParaRPr lang="zh-CN" altLang="en-US" sz="4050" dirty="0">
              <a:ln w="12700">
                <a:solidFill>
                  <a:srgbClr val="1968B7"/>
                </a:solidFill>
              </a:ln>
              <a:noFill/>
              <a:latin typeface="思源宋体 CN Heavy" pitchFamily="18" charset="-122"/>
              <a:ea typeface="思源宋体 CN Heavy" pitchFamily="18" charset="-122"/>
              <a:cs typeface="抖音美好体" panose="02000800000000000000" charset="-122"/>
              <a:sym typeface="抖音美好体"/>
            </a:endParaRPr>
          </a:p>
        </p:txBody>
      </p:sp>
      <p:sp>
        <p:nvSpPr>
          <p:cNvPr id="24" name="任意多边形: 形状 23"/>
          <p:cNvSpPr/>
          <p:nvPr/>
        </p:nvSpPr>
        <p:spPr>
          <a:xfrm rot="5400000" flipH="1" flipV="1">
            <a:off x="3664745" y="1541514"/>
            <a:ext cx="314454" cy="647336"/>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solidFill>
            <a:srgbClr val="19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dirty="0">
              <a:solidFill>
                <a:schemeClr val="tx1">
                  <a:lumMod val="85000"/>
                  <a:lumOff val="15000"/>
                </a:schemeClr>
              </a:solidFill>
              <a:latin typeface="微软雅黑" panose="020B0503020204020204" pitchFamily="34" charset="-122"/>
              <a:ea typeface="微软雅黑" panose="020B0503020204020204" pitchFamily="34" charset="-122"/>
              <a:cs typeface="抖音美好体" panose="02000800000000000000" charset="-122"/>
              <a:sym typeface="抖音美好体"/>
            </a:endParaRPr>
          </a:p>
        </p:txBody>
      </p:sp>
      <p:pic>
        <p:nvPicPr>
          <p:cNvPr id="3" name="图片 2">
            <a:extLst>
              <a:ext uri="{FF2B5EF4-FFF2-40B4-BE49-F238E27FC236}">
                <a16:creationId xmlns:a16="http://schemas.microsoft.com/office/drawing/2014/main" id="{6A964C75-03B0-360B-98DA-97ED5C9E92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96547" y="41677"/>
            <a:ext cx="2699012" cy="635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 to="0" calcmode="lin" valueType="num">
                                      <p:cBhvr>
                                        <p:cTn id="13" dur="500" decel="100000" fill="hold">
                                          <p:stCondLst>
                                            <p:cond delay="0"/>
                                          </p:stCondLst>
                                        </p:cTn>
                                        <p:tgtEl>
                                          <p:spTgt spid="10"/>
                                        </p:tgtEl>
                                        <p:attrNameLst>
                                          <p:attrName>ppt_x</p:attrName>
                                        </p:attrNameLst>
                                      </p:cBhvr>
                                      <p:tavLst>
                                        <p:tav tm="0">
                                          <p:val>
                                            <p:strVal val="ppt_x-0.02"/>
                                          </p:val>
                                        </p:tav>
                                        <p:tav tm="100000">
                                          <p:val>
                                            <p:strVal val="#ppt_x"/>
                                          </p:val>
                                        </p:tav>
                                      </p:tavLst>
                                    </p:anim>
                                    <p:animEffect transition="in" filter="fade">
                                      <p:cBhvr>
                                        <p:cTn id="14" dur="500">
                                          <p:stCondLst>
                                            <p:cond delay="0"/>
                                          </p:stCondLst>
                                        </p:cTn>
                                        <p:tgtEl>
                                          <p:spTgt spid="10"/>
                                        </p:tgtEl>
                                      </p:cBhvr>
                                    </p:animEffect>
                                    <p:animScale>
                                      <p:cBhvr>
                                        <p:cTn id="15" dur="500" decel="100000" fill="hold">
                                          <p:stCondLst>
                                            <p:cond delay="0"/>
                                          </p:stCondLst>
                                        </p:cTn>
                                        <p:tgtEl>
                                          <p:spTgt spid="10"/>
                                        </p:tgtEl>
                                      </p:cBhvr>
                                      <p:by x="100000" y="100000"/>
                                      <p:from x="110000" y="110000"/>
                                      <p:to x="100000" y="100000"/>
                                    </p:animScale>
                                  </p:childTnLst>
                                </p:cTn>
                              </p:par>
                            </p:childTnLst>
                          </p:cTn>
                        </p:par>
                        <p:par>
                          <p:cTn id="16" fill="hold" nodeType="afterGroup">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to="0" calcmode="lin" valueType="num">
                                      <p:cBhvr>
                                        <p:cTn id="19" dur="500" decel="100000" fill="hold">
                                          <p:stCondLst>
                                            <p:cond delay="0"/>
                                          </p:stCondLst>
                                        </p:cTn>
                                        <p:tgtEl>
                                          <p:spTgt spid="8"/>
                                        </p:tgtEl>
                                        <p:attrNameLst>
                                          <p:attrName>ppt_x</p:attrName>
                                        </p:attrNameLst>
                                      </p:cBhvr>
                                      <p:tavLst>
                                        <p:tav tm="0">
                                          <p:val>
                                            <p:strVal val="ppt_x-0.02"/>
                                          </p:val>
                                        </p:tav>
                                        <p:tav tm="100000">
                                          <p:val>
                                            <p:strVal val="#ppt_x"/>
                                          </p:val>
                                        </p:tav>
                                      </p:tavLst>
                                    </p:anim>
                                    <p:animEffect transition="in" filter="fade">
                                      <p:cBhvr>
                                        <p:cTn id="20" dur="500">
                                          <p:stCondLst>
                                            <p:cond delay="0"/>
                                          </p:stCondLst>
                                        </p:cTn>
                                        <p:tgtEl>
                                          <p:spTgt spid="8"/>
                                        </p:tgtEl>
                                      </p:cBhvr>
                                    </p:animEffect>
                                    <p:animScale>
                                      <p:cBhvr>
                                        <p:cTn id="21" dur="500" decel="100000" fill="hold">
                                          <p:stCondLst>
                                            <p:cond delay="0"/>
                                          </p:stCondLst>
                                        </p:cTn>
                                        <p:tgtEl>
                                          <p:spTgt spid="8"/>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13.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14.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15.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16.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19.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21.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22.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23.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24.xml><?xml version="1.0" encoding="utf-8"?>
<p:tagLst xmlns:a="http://schemas.openxmlformats.org/drawingml/2006/main" xmlns:r="http://schemas.openxmlformats.org/officeDocument/2006/relationships" xmlns:p="http://schemas.openxmlformats.org/presentationml/2006/main">
  <p:tag name="ISLIDE.SMARTDIAGRAM" val="#4948724;"/>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ISLIDE.DIAGRAM" val="#4952068;"/>
</p:tagLst>
</file>

<file path=ppt/tags/tag27.xml><?xml version="1.0" encoding="utf-8"?>
<p:tagLst xmlns:a="http://schemas.openxmlformats.org/drawingml/2006/main" xmlns:r="http://schemas.openxmlformats.org/officeDocument/2006/relationships" xmlns:p="http://schemas.openxmlformats.org/presentationml/2006/main">
  <p:tag name="ISLIDE.DIAGRAM" val="#4952068;"/>
</p:tagLst>
</file>

<file path=ppt/tags/tag28.xml><?xml version="1.0" encoding="utf-8"?>
<p:tagLst xmlns:a="http://schemas.openxmlformats.org/drawingml/2006/main" xmlns:r="http://schemas.openxmlformats.org/officeDocument/2006/relationships" xmlns:p="http://schemas.openxmlformats.org/presentationml/2006/main">
  <p:tag name="ISLIDE.DIAGRAM" val="#4952068;"/>
</p:tagLst>
</file>

<file path=ppt/tags/tag29.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1.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2.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3.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4.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5.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6.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7.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8.xml><?xml version="1.0" encoding="utf-8"?>
<p:tagLst xmlns:a="http://schemas.openxmlformats.org/drawingml/2006/main" xmlns:r="http://schemas.openxmlformats.org/officeDocument/2006/relationships" xmlns:p="http://schemas.openxmlformats.org/presentationml/2006/main">
  <p:tag name="ISLIDE.DIAGRAM" val="#4952068;"/>
</p:tagLst>
</file>

<file path=ppt/tags/tag39.xml><?xml version="1.0" encoding="utf-8"?>
<p:tagLst xmlns:a="http://schemas.openxmlformats.org/drawingml/2006/main" xmlns:r="http://schemas.openxmlformats.org/officeDocument/2006/relationships" xmlns:p="http://schemas.openxmlformats.org/presentationml/2006/main">
  <p:tag name="ISLIDE.DIAGRAM" val="#4952068;"/>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ISLIDE.DIAGRAM" val="#4952068;"/>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16">
      <a:dk1>
        <a:sysClr val="windowText" lastClr="000000"/>
      </a:dk1>
      <a:lt1>
        <a:sysClr val="window" lastClr="FFFFFF"/>
      </a:lt1>
      <a:dk2>
        <a:srgbClr val="44546A"/>
      </a:dk2>
      <a:lt2>
        <a:srgbClr val="E7E6E6"/>
      </a:lt2>
      <a:accent1>
        <a:srgbClr val="1968B7"/>
      </a:accent1>
      <a:accent2>
        <a:srgbClr val="1968B7"/>
      </a:accent2>
      <a:accent3>
        <a:srgbClr val="1968B7"/>
      </a:accent3>
      <a:accent4>
        <a:srgbClr val="1968B7"/>
      </a:accent4>
      <a:accent5>
        <a:srgbClr val="1968B7"/>
      </a:accent5>
      <a:accent6>
        <a:srgbClr val="1968B7"/>
      </a:accent6>
      <a:hlink>
        <a:srgbClr val="0563C1"/>
      </a:hlink>
      <a:folHlink>
        <a:srgbClr val="954F72"/>
      </a:folHlink>
    </a:clrScheme>
    <a:fontScheme name="阿里巴巴普惠体">
      <a:majorFont>
        <a:latin typeface="抖音美好体"/>
        <a:ea typeface="抖音美好体"/>
        <a:cs typeface="Arial"/>
      </a:majorFont>
      <a:minorFont>
        <a:latin typeface="抖音美好体"/>
        <a:ea typeface="抖音美好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7030A0"/>
          </a:solidFill>
          <a:prstDash val="lgDash"/>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2859</TotalTime>
  <Words>5642</Words>
  <Application>Microsoft Office PowerPoint</Application>
  <PresentationFormat>全屏显示(16:9)</PresentationFormat>
  <Paragraphs>333</Paragraphs>
  <Slides>33</Slides>
  <Notes>28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33</vt:i4>
      </vt:variant>
    </vt:vector>
  </HeadingPairs>
  <TitlesOfParts>
    <vt:vector size="45" baseType="lpstr">
      <vt:lpstr>quote-cjk-patch</vt:lpstr>
      <vt:lpstr>等线</vt:lpstr>
      <vt:lpstr>抖音美好体</vt:lpstr>
      <vt:lpstr>黑体</vt:lpstr>
      <vt:lpstr>思源宋体 CN Heavy</vt:lpstr>
      <vt:lpstr>微软雅黑</vt:lpstr>
      <vt:lpstr>Arial</vt:lpstr>
      <vt:lpstr>Calibri</vt:lpstr>
      <vt:lpstr>Cambria Math</vt:lpstr>
      <vt:lpstr>Times New Roman</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xinru li</cp:lastModifiedBy>
  <cp:revision>92</cp:revision>
  <dcterms:created xsi:type="dcterms:W3CDTF">2018-04-18T06:17:00Z</dcterms:created>
  <dcterms:modified xsi:type="dcterms:W3CDTF">2026-01-13T06:45:36Z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B123D5AAE8694AC790835FB73823E42E_12</vt:lpwstr>
  </property>
  <property fmtid="{D5CDD505-2E9C-101B-9397-08002B2CF9AE}" pid="3" name="KSOProductBuildVer">
    <vt:lpwstr>2052-12.1.0.23542</vt:lpwstr>
  </property>
</Properties>
</file>