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15.svg" ContentType="image/svg+xml"/>
  <Override PartName="/ppt/media/image17.svg" ContentType="image/svg+xml"/>
  <Override PartName="/ppt/media/image6.svg" ContentType="image/svg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7"/>
  </p:handoutMasterIdLst>
  <p:sldIdLst>
    <p:sldId id="369" r:id="rId3"/>
    <p:sldId id="360" r:id="rId5"/>
    <p:sldId id="337" r:id="rId6"/>
    <p:sldId id="339" r:id="rId7"/>
    <p:sldId id="341" r:id="rId8"/>
    <p:sldId id="366" r:id="rId9"/>
    <p:sldId id="370" r:id="rId10"/>
    <p:sldId id="318" r:id="rId11"/>
    <p:sldId id="356" r:id="rId12"/>
    <p:sldId id="320" r:id="rId13"/>
    <p:sldId id="321" r:id="rId14"/>
    <p:sldId id="322" r:id="rId15"/>
    <p:sldId id="323" r:id="rId16"/>
    <p:sldId id="342" r:id="rId17"/>
    <p:sldId id="344" r:id="rId18"/>
    <p:sldId id="345" r:id="rId19"/>
    <p:sldId id="367" r:id="rId20"/>
    <p:sldId id="326" r:id="rId21"/>
    <p:sldId id="346" r:id="rId22"/>
    <p:sldId id="355" r:id="rId23"/>
    <p:sldId id="305" r:id="rId24"/>
    <p:sldId id="361" r:id="rId25"/>
    <p:sldId id="364" r:id="rId26"/>
    <p:sldId id="313" r:id="rId27"/>
    <p:sldId id="335" r:id="rId28"/>
    <p:sldId id="350" r:id="rId29"/>
    <p:sldId id="349" r:id="rId30"/>
    <p:sldId id="351" r:id="rId31"/>
    <p:sldId id="352" r:id="rId32"/>
    <p:sldId id="353" r:id="rId33"/>
    <p:sldId id="362" r:id="rId34"/>
    <p:sldId id="357" r:id="rId35"/>
    <p:sldId id="368" r:id="rId36"/>
  </p:sldIdLst>
  <p:sldSz cx="12192000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8" userDrawn="1">
          <p15:clr>
            <a:srgbClr val="A4A3A4"/>
          </p15:clr>
        </p15:guide>
        <p15:guide id="2" pos="376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宋 品" initials="宋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B418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58"/>
        <p:guide pos="376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tags" Target="tags/tag5.xml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handoutMaster" Target="handoutMasters/handoutMaster1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以上就是我开题报告的全部内容。</a:t>
            </a:r>
            <a:endParaRPr lang="zh-CN" altLang="en-US"/>
          </a:p>
          <a:p>
            <a:r>
              <a:rPr lang="zh-CN" altLang="en-US"/>
              <a:t>本研究试图回答一个有趣的生物地理学问题，并致力于为濒危物种的保护提供关键数据。</a:t>
            </a:r>
            <a:endParaRPr lang="zh-CN" altLang="en-US"/>
          </a:p>
          <a:p>
            <a:r>
              <a:rPr lang="zh-CN" altLang="en-US"/>
              <a:t>我的汇报完毕，恳请各位老师批评指正！</a:t>
            </a:r>
            <a:endParaRPr lang="zh-CN" altLang="en-US"/>
          </a:p>
          <a:p>
            <a:r>
              <a:rPr lang="zh-CN" altLang="en-US"/>
              <a:t>谢谢大家！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只能直观的了解群体中个体的分类关系，但无法解释群体间具体的分群数目和基因交流情况。群体结构分析能够提供个体的血统来源及其组成信息，是一种重要的遗传关系分析手段。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基于距离的方法：主成分分析（</a:t>
            </a:r>
            <a:r>
              <a:rPr lang="en-US" altLang="zh-CN"/>
              <a:t>PCA</a:t>
            </a:r>
            <a:r>
              <a:rPr lang="zh-CN" altLang="en-US"/>
              <a:t>）</a:t>
            </a:r>
            <a:endParaRPr lang="zh-CN" altLang="en-US"/>
          </a:p>
          <a:p>
            <a:r>
              <a:rPr lang="zh-CN" altLang="en-US"/>
              <a:t>基于模型的聚类方法（</a:t>
            </a:r>
            <a:r>
              <a:rPr lang="en-US" altLang="zh-CN"/>
              <a:t>STRUCTURE/ADMIXTURE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sym typeface="+mn-ea"/>
            </a:endParaRPr>
          </a:p>
          <a:p>
            <a:r>
              <a:rPr lang="zh-CN" altLang="en-US">
                <a:sym typeface="苹方-简" panose="020B0400000000000000" charset="-122"/>
              </a:rPr>
              <a:t>原始数据</a:t>
            </a:r>
            <a:r>
              <a:rPr lang="en-US" altLang="zh-CN">
                <a:sym typeface="苹方-简" panose="020B0400000000000000" charset="-122"/>
              </a:rPr>
              <a:t> </a:t>
            </a:r>
            <a:r>
              <a:rPr lang="en-US" altLang="en-US">
                <a:sym typeface="苹方-简" panose="020B0400000000000000" charset="-122"/>
              </a:rPr>
              <a:t>→</a:t>
            </a:r>
            <a:r>
              <a:rPr lang="en-US" altLang="zh-CN">
                <a:sym typeface="苹方-简" panose="020B0400000000000000" charset="-122"/>
              </a:rPr>
              <a:t> </a:t>
            </a:r>
            <a:r>
              <a:rPr lang="zh-CN" altLang="en-US">
                <a:sym typeface="苹方-简" panose="020B0400000000000000" charset="-122"/>
              </a:rPr>
              <a:t>计算协方差矩阵</a:t>
            </a:r>
            <a:r>
              <a:rPr lang="en-US" altLang="zh-CN">
                <a:sym typeface="苹方-简" panose="020B0400000000000000" charset="-122"/>
              </a:rPr>
              <a:t> </a:t>
            </a:r>
            <a:r>
              <a:rPr lang="en-US" altLang="en-US">
                <a:sym typeface="苹方-简" panose="020B0400000000000000" charset="-122"/>
              </a:rPr>
              <a:t>→</a:t>
            </a:r>
            <a:r>
              <a:rPr lang="en-US" altLang="zh-CN">
                <a:sym typeface="苹方-简" panose="020B0400000000000000" charset="-122"/>
              </a:rPr>
              <a:t> </a:t>
            </a:r>
            <a:r>
              <a:rPr lang="zh-CN" altLang="en-US">
                <a:sym typeface="苹方-简" panose="020B0400000000000000" charset="-122"/>
              </a:rPr>
              <a:t>提取特征向量（主方向）</a:t>
            </a:r>
            <a:r>
              <a:rPr lang="en-US" altLang="en-US">
                <a:sym typeface="苹方-简" panose="020B0400000000000000" charset="-122"/>
              </a:rPr>
              <a:t>→</a:t>
            </a:r>
            <a:r>
              <a:rPr lang="en-US" altLang="zh-CN">
                <a:sym typeface="苹方-简" panose="020B0400000000000000" charset="-122"/>
              </a:rPr>
              <a:t> </a:t>
            </a:r>
            <a:r>
              <a:rPr lang="zh-CN" altLang="en-US">
                <a:sym typeface="苹方-简" panose="020B0400000000000000" charset="-122"/>
              </a:rPr>
              <a:t>选择前</a:t>
            </a:r>
            <a:r>
              <a:rPr lang="en-US" altLang="zh-CN">
                <a:sym typeface="苹方-简" panose="020B0400000000000000" charset="-122"/>
              </a:rPr>
              <a:t>K</a:t>
            </a:r>
            <a:r>
              <a:rPr lang="zh-CN" altLang="en-US">
                <a:sym typeface="苹方-简" panose="020B0400000000000000" charset="-122"/>
              </a:rPr>
              <a:t>个主成分</a:t>
            </a:r>
            <a:r>
              <a:rPr lang="en-US" altLang="zh-CN">
                <a:sym typeface="苹方-简" panose="020B0400000000000000" charset="-122"/>
              </a:rPr>
              <a:t> </a:t>
            </a:r>
            <a:r>
              <a:rPr lang="en-US" altLang="en-US">
                <a:sym typeface="苹方-简" panose="020B0400000000000000" charset="-122"/>
              </a:rPr>
              <a:t>→</a:t>
            </a:r>
            <a:r>
              <a:rPr lang="en-US" altLang="zh-CN">
                <a:sym typeface="苹方-简" panose="020B0400000000000000" charset="-122"/>
              </a:rPr>
              <a:t> </a:t>
            </a:r>
            <a:r>
              <a:rPr lang="zh-CN" altLang="en-US">
                <a:sym typeface="苹方-简" panose="020B0400000000000000" charset="-122"/>
              </a:rPr>
              <a:t>投影到新空间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将高维</a:t>
            </a:r>
            <a:r>
              <a:rPr lang="en-US" altLang="zh-CN">
                <a:sym typeface="+mn-ea"/>
              </a:rPr>
              <a:t>SNP</a:t>
            </a:r>
            <a:r>
              <a:rPr lang="zh-CN" altLang="en-US">
                <a:sym typeface="+mn-ea"/>
              </a:rPr>
              <a:t>数据投影到低维空间</a:t>
            </a:r>
            <a:endParaRPr lang="zh-CN" altLang="en-US"/>
          </a:p>
          <a:p>
            <a:r>
              <a:rPr lang="zh-CN" altLang="en-US">
                <a:sym typeface="+mn-ea"/>
              </a:rPr>
              <a:t>通过计算个体间的遗传距离来可视化群体结构</a:t>
            </a:r>
            <a:endParaRPr lang="zh-CN" altLang="en-US">
              <a:sym typeface="+mn-ea"/>
            </a:endParaRPr>
          </a:p>
          <a:p>
            <a:r>
              <a:rPr lang="zh-CN" altLang="en-US"/>
              <a:t>降维</a:t>
            </a:r>
            <a:r>
              <a:rPr lang="en-US" altLang="zh-CN"/>
              <a:t> </a:t>
            </a:r>
            <a:r>
              <a:rPr lang="zh-CN" altLang="en-US"/>
              <a:t>是指在保留数据集中最重要信息（如结构、模式、方差）的前提下，将数据从高维特征空间转换到低维特征空间的过程。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这是一个例子，有一些点（</a:t>
            </a:r>
            <a:r>
              <a:rPr lang="en-US" altLang="zh-CN" dirty="0">
                <a:sym typeface="+mn-ea"/>
              </a:rPr>
              <a:t>dot</a:t>
            </a:r>
            <a:r>
              <a:rPr lang="zh-CN" altLang="en-US" dirty="0">
                <a:sym typeface="+mn-ea"/>
              </a:rPr>
              <a:t>）散乱的分布（</a:t>
            </a:r>
            <a:r>
              <a:rPr lang="en-US" altLang="zh-CN" dirty="0">
                <a:sym typeface="+mn-ea"/>
              </a:rPr>
              <a:t>distributed</a:t>
            </a:r>
            <a:r>
              <a:rPr lang="zh-CN" altLang="en-US" dirty="0">
                <a:sym typeface="+mn-ea"/>
              </a:rPr>
              <a:t>）在在坐标轴（</a:t>
            </a:r>
            <a:r>
              <a:rPr lang="en-US" altLang="zh-CN" dirty="0">
                <a:sym typeface="+mn-ea"/>
              </a:rPr>
              <a:t>Axis</a:t>
            </a:r>
            <a:r>
              <a:rPr lang="zh-CN" altLang="en-US" dirty="0">
                <a:sym typeface="+mn-ea"/>
              </a:rPr>
              <a:t>）中，然后我们假设</a:t>
            </a:r>
            <a:r>
              <a:rPr lang="en-US" altLang="zh-CN" dirty="0">
                <a:sym typeface="+mn-ea"/>
              </a:rPr>
              <a:t>PC1,PC2</a:t>
            </a:r>
            <a:r>
              <a:rPr lang="zh-CN" altLang="en-US" dirty="0">
                <a:sym typeface="+mn-ea"/>
              </a:rPr>
              <a:t>为新的坐标轴</a:t>
            </a:r>
            <a:r>
              <a:rPr lang="en-US" altLang="zh-CN" dirty="0">
                <a:sym typeface="+mn-ea"/>
              </a:rPr>
              <a:t>.</a:t>
            </a:r>
            <a:endParaRPr lang="en-US" altLang="zh-CN" dirty="0"/>
          </a:p>
          <a:p>
            <a:r>
              <a:rPr lang="zh-CN" altLang="en-US" dirty="0">
                <a:sym typeface="+mn-ea"/>
              </a:rPr>
              <a:t>然后我们就得到了后面的这幅图。</a:t>
            </a:r>
            <a:endParaRPr lang="zh-CN" altLang="en-US" dirty="0">
              <a:sym typeface="+mn-ea"/>
            </a:endParaRPr>
          </a:p>
          <a:p>
            <a:r>
              <a:rPr lang="zh-CN" altLang="en-US" dirty="0"/>
              <a:t>降维</a:t>
            </a:r>
            <a:r>
              <a:rPr lang="en-US" altLang="zh-CN" dirty="0"/>
              <a:t> </a:t>
            </a:r>
            <a:r>
              <a:rPr lang="zh-CN" altLang="en-US" dirty="0"/>
              <a:t>是指在保留数据集中最重要信息（如结构、模式、方差）的前提下，将数据从高维特征空间转换到低维特征空间的过程。</a:t>
            </a:r>
            <a:endParaRPr lang="zh-CN" altLang="en-US" dirty="0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是一种快速的群体结构分析工具，支持交叉验证（</a:t>
            </a:r>
            <a:r>
              <a:rPr lang="en-US" altLang="zh-CN"/>
              <a:t>CV</a:t>
            </a:r>
            <a:r>
              <a:rPr lang="zh-CN" altLang="en-US"/>
              <a:t>）以确定最优</a:t>
            </a:r>
            <a:r>
              <a:rPr lang="en-US" altLang="zh-CN"/>
              <a:t>K</a:t>
            </a:r>
            <a:r>
              <a:rPr lang="zh-CN" altLang="en-US"/>
              <a:t>值</a:t>
            </a:r>
            <a:endParaRPr lang="zh-CN" altLang="en-US"/>
          </a:p>
          <a:p>
            <a:endParaRPr lang="en-US" altLang="zh-CN"/>
          </a:p>
          <a:p>
            <a:r>
              <a:rPr lang="zh-CN" altLang="en-US"/>
              <a:t>首先将</a:t>
            </a:r>
            <a:r>
              <a:rPr lang="en-US" altLang="zh-CN"/>
              <a:t>vcf</a:t>
            </a:r>
            <a:r>
              <a:rPr lang="zh-CN" altLang="en-US"/>
              <a:t>文件转变为</a:t>
            </a:r>
            <a:r>
              <a:rPr lang="en-US" altLang="zh-CN"/>
              <a:t>bed</a:t>
            </a:r>
            <a:r>
              <a:rPr lang="zh-CN" altLang="en-US"/>
              <a:t>、</a:t>
            </a:r>
            <a:r>
              <a:rPr lang="en-US" altLang="zh-CN"/>
              <a:t>bim</a:t>
            </a:r>
            <a:r>
              <a:rPr lang="zh-CN" altLang="en-US"/>
              <a:t>、</a:t>
            </a:r>
            <a:r>
              <a:rPr lang="en-US" altLang="zh-CN"/>
              <a:t>fam</a:t>
            </a:r>
            <a:r>
              <a:rPr lang="zh-CN" altLang="en-US"/>
              <a:t>格式。然后运行</a:t>
            </a:r>
            <a:r>
              <a:rPr lang="en-US" altLang="zh-CN"/>
              <a:t>Admixture</a:t>
            </a:r>
            <a:r>
              <a:rPr lang="zh-CN" altLang="en-US"/>
              <a:t>，</a:t>
            </a:r>
            <a:r>
              <a:rPr lang="en-US" altLang="zh-CN"/>
              <a:t>“</a:t>
            </a:r>
            <a:r>
              <a:rPr lang="zh-CN" altLang="en-US"/>
              <a:t>我们使用交叉验证方法，选择</a:t>
            </a:r>
            <a:r>
              <a:rPr lang="en-US" altLang="zh-CN"/>
              <a:t>CV</a:t>
            </a:r>
            <a:r>
              <a:rPr lang="zh-CN" altLang="en-US"/>
              <a:t>误差最小的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dirty="0" smtClean="0">
                <a:latin typeface="Arial" panose="020B0604020202090204" pitchFamily="34" charset="0"/>
                <a:ea typeface="微软雅黑" charset="-122"/>
                <a:sym typeface="+mn-ea"/>
              </a:rPr>
              <a:t>连锁不平衡（</a:t>
            </a:r>
            <a:r>
              <a:rPr lang="en-US" altLang="zh-CN" dirty="0" smtClean="0">
                <a:latin typeface="Arial" panose="020B0604020202090204" pitchFamily="34" charset="0"/>
                <a:ea typeface="微软雅黑" charset="-122"/>
                <a:sym typeface="+mn-ea"/>
              </a:rPr>
              <a:t>LD</a:t>
            </a:r>
            <a:r>
              <a:rPr lang="zh-CN" altLang="en-US" dirty="0" smtClean="0">
                <a:latin typeface="Arial" panose="020B0604020202090204" pitchFamily="34" charset="0"/>
                <a:ea typeface="微软雅黑" charset="-122"/>
                <a:sym typeface="+mn-ea"/>
              </a:rPr>
              <a:t>）</a:t>
            </a:r>
            <a:r>
              <a:rPr lang="en-US" altLang="zh-CN" dirty="0" smtClean="0">
                <a:latin typeface="Arial" panose="020B0604020202090204" pitchFamily="34" charset="0"/>
                <a:ea typeface="微软雅黑" charset="-122"/>
                <a:sym typeface="+mn-ea"/>
              </a:rPr>
              <a:t>：</a:t>
            </a:r>
            <a:r>
              <a:rPr lang="zh-CN" altLang="en-US" dirty="0" smtClean="0">
                <a:latin typeface="Arial" panose="020B0604020202090204" pitchFamily="34" charset="0"/>
                <a:ea typeface="微软雅黑" charset="-122"/>
                <a:sym typeface="+mn-ea"/>
              </a:rPr>
              <a:t>不同基因座的等位基因在群体中非随机关联的现象</a:t>
            </a:r>
            <a:endParaRPr lang="zh-CN" altLang="en-US" dirty="0" smtClean="0">
              <a:latin typeface="Arial" panose="020B0604020202090204" pitchFamily="34" charset="0"/>
              <a:ea typeface="微软雅黑" charset="-122"/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latin typeface="Arial" panose="020B0604020202090204" pitchFamily="34" charset="0"/>
                <a:ea typeface="微软雅黑" charset="-122"/>
                <a:sym typeface="+mn-ea"/>
              </a:rPr>
              <a:t>                                </a:t>
            </a:r>
            <a:r>
              <a:rPr lang="zh-CN" altLang="en-US" dirty="0" smtClean="0">
                <a:latin typeface="Arial" panose="020B0604020202090204" pitchFamily="34" charset="0"/>
                <a:ea typeface="微软雅黑" charset="-122"/>
                <a:sym typeface="+mn-ea"/>
              </a:rPr>
              <a:t>等位基因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“</a:t>
            </a:r>
            <a:r>
              <a:rPr lang="zh-CN" altLang="en-US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抱团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”</a:t>
            </a:r>
            <a:r>
              <a:rPr lang="zh-CN" altLang="en-US" dirty="0" smtClean="0">
                <a:latin typeface="Arial" panose="020B0604020202090204" pitchFamily="34" charset="0"/>
                <a:ea typeface="微软雅黑" charset="-122"/>
                <a:sym typeface="+mn-ea"/>
              </a:rPr>
              <a:t>遗传，其组合频率偏离独立随机的预期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会错误的认为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位点距离近</a:t>
            </a:r>
            <a:endParaRPr lang="zh-CN" altLang="en-US"/>
          </a:p>
          <a:p>
            <a:r>
              <a:rPr lang="zh-CN" altLang="en-US"/>
              <a:t>物理距离近：位于同一条染色体上且距离很近的</a:t>
            </a:r>
            <a:r>
              <a:rPr lang="en-US" altLang="zh-CN"/>
              <a:t>SNP</a:t>
            </a:r>
            <a:r>
              <a:rPr lang="zh-CN" altLang="en-US"/>
              <a:t>，在重组事件中不易被分开。</a:t>
            </a:r>
            <a:endParaRPr lang="zh-CN" altLang="en-US"/>
          </a:p>
          <a:p>
            <a:r>
              <a:rPr lang="zh-CN" altLang="en-US"/>
              <a:t>选择压力：自然或人工选择使特定等位基因组合被保留。</a:t>
            </a:r>
            <a:endParaRPr lang="zh-CN" altLang="en-US"/>
          </a:p>
          <a:p>
            <a:r>
              <a:rPr lang="zh-CN" altLang="en-US"/>
              <a:t>群体历史：奠基者效应、遗传漂变等。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因此在接下来的分析前</a:t>
            </a:r>
            <a:r>
              <a:rPr lang="en-US" altLang="zh-CN"/>
              <a:t>，</a:t>
            </a:r>
            <a:r>
              <a:rPr lang="zh-CN" altLang="en-US"/>
              <a:t>我们要先进行为点的</a:t>
            </a:r>
            <a:r>
              <a:rPr lang="zh-CN" altLang="en-US"/>
              <a:t>筛选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模式</a:t>
            </a:r>
            <a:r>
              <a:rPr lang="en-US" altLang="zh-CN"/>
              <a:t>                            | </a:t>
            </a:r>
            <a:r>
              <a:rPr lang="zh-CN" altLang="en-US"/>
              <a:t>可能解释</a:t>
            </a:r>
            <a:endParaRPr lang="zh-CN" altLang="en-US"/>
          </a:p>
          <a:p>
            <a:r>
              <a:rPr lang="en-US" altLang="zh-CN"/>
              <a:t>-----------------------|------------------</a:t>
            </a:r>
            <a:endParaRPr lang="en-US" altLang="zh-CN"/>
          </a:p>
          <a:p>
            <a:r>
              <a:rPr lang="zh-CN" altLang="en-US"/>
              <a:t>多个小椭圆完全分离</a:t>
            </a:r>
            <a:r>
              <a:rPr lang="en-US" altLang="zh-CN"/>
              <a:t>       | </a:t>
            </a:r>
            <a:r>
              <a:rPr lang="zh-CN" altLang="en-US"/>
              <a:t>群体分化明显，遗传隔离强</a:t>
            </a:r>
            <a:endParaRPr lang="zh-CN" altLang="en-US"/>
          </a:p>
          <a:p>
            <a:r>
              <a:rPr lang="zh-CN" altLang="en-US"/>
              <a:t>大椭圆部分重叠</a:t>
            </a:r>
            <a:r>
              <a:rPr lang="en-US" altLang="zh-CN"/>
              <a:t>             | </a:t>
            </a:r>
            <a:r>
              <a:rPr lang="zh-CN" altLang="en-US"/>
              <a:t>群体间有基因流或近期分化</a:t>
            </a:r>
            <a:endParaRPr lang="zh-CN" altLang="en-US"/>
          </a:p>
          <a:p>
            <a:r>
              <a:rPr lang="zh-CN" altLang="en-US"/>
              <a:t>同心圆状椭圆</a:t>
            </a:r>
            <a:r>
              <a:rPr lang="en-US" altLang="zh-CN"/>
              <a:t>           	 | </a:t>
            </a:r>
            <a:r>
              <a:rPr lang="zh-CN" altLang="en-US"/>
              <a:t>群体内变异无主导方向</a:t>
            </a:r>
            <a:endParaRPr lang="zh-CN" altLang="en-US"/>
          </a:p>
          <a:p>
            <a:r>
              <a:rPr lang="zh-CN" altLang="en-US"/>
              <a:t>拉长的倾斜椭圆</a:t>
            </a:r>
            <a:r>
              <a:rPr lang="en-US" altLang="zh-CN"/>
              <a:t>              | </a:t>
            </a:r>
            <a:r>
              <a:rPr lang="zh-CN" altLang="en-US"/>
              <a:t>存在地理或环境梯度</a:t>
            </a:r>
            <a:endParaRPr lang="zh-CN" altLang="en-US"/>
          </a:p>
          <a:p>
            <a:r>
              <a:rPr lang="zh-CN" altLang="en-US"/>
              <a:t>椭圆包含离散小簇</a:t>
            </a:r>
            <a:r>
              <a:rPr lang="en-US" altLang="zh-CN"/>
              <a:t>           | </a:t>
            </a:r>
            <a:r>
              <a:rPr lang="zh-CN" altLang="en-US"/>
              <a:t>群体内可能有亚结构</a:t>
            </a:r>
            <a:endParaRPr lang="zh-CN" altLang="en-US"/>
          </a:p>
          <a:p>
            <a:pPr>
              <a:lnSpc>
                <a:spcPct val="130000"/>
              </a:lnSpc>
            </a:pPr>
            <a:r>
              <a:rPr lang="zh-CN" altLang="en-US" dirty="0" smtClean="0">
                <a:latin typeface="宋体" charset="0"/>
                <a:ea typeface="宋体" charset="0"/>
                <a:sym typeface="+mn-ea"/>
              </a:rPr>
              <a:t>定义：</a:t>
            </a:r>
            <a:endParaRPr lang="zh-CN" altLang="en-US" dirty="0" smtClean="0">
              <a:latin typeface="宋体" charset="0"/>
              <a:ea typeface="宋体" charset="0"/>
            </a:endParaRPr>
          </a:p>
          <a:p>
            <a:pPr>
              <a:lnSpc>
                <a:spcPct val="130000"/>
              </a:lnSpc>
            </a:pPr>
            <a:r>
              <a:rPr lang="zh-CN" altLang="en-US" dirty="0" smtClean="0">
                <a:latin typeface="宋体" charset="0"/>
                <a:ea typeface="宋体" charset="0"/>
                <a:sym typeface="+mn-ea"/>
              </a:rPr>
              <a:t>在</a:t>
            </a:r>
            <a:r>
              <a:rPr lang="en-US" altLang="zh-CN" dirty="0" smtClean="0">
                <a:latin typeface="宋体" charset="0"/>
                <a:ea typeface="宋体" charset="0"/>
                <a:sym typeface="+mn-ea"/>
              </a:rPr>
              <a:t> PCA </a:t>
            </a:r>
            <a:r>
              <a:rPr lang="zh-CN" altLang="en-US" dirty="0" smtClean="0">
                <a:latin typeface="宋体" charset="0"/>
                <a:ea typeface="宋体" charset="0"/>
                <a:sym typeface="+mn-ea"/>
              </a:rPr>
              <a:t>散点图上，围绕每组数据点绘制的椭圆区域，用于表示该组数据的分布范围和置信区间。</a:t>
            </a:r>
            <a:endParaRPr lang="zh-CN" altLang="en-US" dirty="0" smtClean="0">
              <a:latin typeface="宋体" charset="0"/>
              <a:ea typeface="宋体" charset="0"/>
            </a:endParaRPr>
          </a:p>
          <a:p>
            <a:pPr>
              <a:lnSpc>
                <a:spcPct val="130000"/>
              </a:lnSpc>
            </a:pPr>
            <a:r>
              <a:rPr lang="zh-CN" altLang="en-US" dirty="0" smtClean="0">
                <a:latin typeface="宋体" charset="0"/>
                <a:ea typeface="宋体" charset="0"/>
                <a:sym typeface="+mn-ea"/>
              </a:rPr>
              <a:t>核心意义：</a:t>
            </a:r>
            <a:endParaRPr lang="zh-CN" altLang="en-US" dirty="0" smtClean="0">
              <a:latin typeface="宋体" charset="0"/>
              <a:ea typeface="宋体" charset="0"/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latin typeface="宋体" charset="0"/>
                <a:ea typeface="宋体" charset="0"/>
                <a:sym typeface="+mn-ea"/>
              </a:rPr>
              <a:t>1.</a:t>
            </a:r>
            <a:r>
              <a:rPr lang="zh-CN" altLang="en-US" dirty="0" smtClean="0">
                <a:latin typeface="宋体" charset="0"/>
                <a:ea typeface="宋体" charset="0"/>
                <a:sym typeface="+mn-ea"/>
              </a:rPr>
              <a:t>显示群体在降维空间中的分布边界和变异程度。</a:t>
            </a:r>
            <a:endParaRPr lang="zh-CN" altLang="en-US" dirty="0" smtClean="0">
              <a:latin typeface="宋体" charset="0"/>
              <a:ea typeface="宋体" charset="0"/>
            </a:endParaRPr>
          </a:p>
          <a:p>
            <a:pPr>
              <a:lnSpc>
                <a:spcPct val="130000"/>
              </a:lnSpc>
            </a:pPr>
            <a:r>
              <a:rPr lang="zh-CN" altLang="en-US" dirty="0" smtClean="0">
                <a:latin typeface="宋体" charset="0"/>
                <a:ea typeface="宋体" charset="0"/>
                <a:sym typeface="+mn-ea"/>
              </a:rPr>
              <a:t>直观展示群体分布和分离程度</a:t>
            </a:r>
            <a:endParaRPr lang="zh-CN" altLang="en-US" dirty="0" smtClean="0">
              <a:latin typeface="宋体" charset="0"/>
              <a:ea typeface="宋体" charset="0"/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latin typeface="宋体" charset="0"/>
                <a:ea typeface="宋体" charset="0"/>
                <a:sym typeface="+mn-ea"/>
              </a:rPr>
              <a:t>2.</a:t>
            </a:r>
            <a:r>
              <a:rPr lang="zh-CN" altLang="en-US" dirty="0" smtClean="0">
                <a:latin typeface="宋体" charset="0"/>
                <a:ea typeface="宋体" charset="0"/>
                <a:sym typeface="+mn-ea"/>
              </a:rPr>
              <a:t>定量比较群体内遗传多样性</a:t>
            </a:r>
            <a:endParaRPr lang="zh-CN" altLang="en-US" dirty="0" smtClean="0">
              <a:latin typeface="宋体" charset="0"/>
              <a:ea typeface="宋体" charset="0"/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latin typeface="宋体" charset="0"/>
                <a:ea typeface="宋体" charset="0"/>
                <a:sym typeface="+mn-ea"/>
              </a:rPr>
              <a:t>3.</a:t>
            </a:r>
            <a:r>
              <a:rPr lang="zh-CN" altLang="en-US" dirty="0" smtClean="0">
                <a:latin typeface="宋体" charset="0"/>
                <a:ea typeface="宋体" charset="0"/>
                <a:sym typeface="+mn-ea"/>
              </a:rPr>
              <a:t>辅助推断群体历史和基因流模式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有</a:t>
            </a:r>
            <a:r>
              <a:rPr lang="en-US" altLang="zh-CN"/>
              <a:t>50%</a:t>
            </a:r>
            <a:r>
              <a:rPr lang="zh-CN" altLang="en-US"/>
              <a:t>的差异能够在</a:t>
            </a:r>
            <a:r>
              <a:rPr lang="en-US" altLang="zh-CN"/>
              <a:t>PC1</a:t>
            </a:r>
            <a:r>
              <a:rPr lang="zh-CN" altLang="en-US"/>
              <a:t>的纬度上</a:t>
            </a:r>
            <a:r>
              <a:rPr lang="zh-CN" altLang="en-US"/>
              <a:t>展示出来</a:t>
            </a:r>
            <a:endParaRPr lang="zh-CN" altLang="en-US"/>
          </a:p>
          <a:p>
            <a:pPr>
              <a:lnSpc>
                <a:spcPct val="130000"/>
              </a:lnSpc>
            </a:pPr>
            <a:r>
              <a:rPr lang="en-US" altLang="zh-CN" dirty="0" smtClean="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Core Significance: </a:t>
            </a:r>
            <a:endParaRPr lang="en-US" altLang="zh-CN" dirty="0" smtClean="0"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- Visualizes group distribution boundaries and variability in reduced-dimensional space.  </a:t>
            </a:r>
            <a:endParaRPr lang="en-US" altLang="zh-CN" dirty="0" smtClean="0"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- Intuitively displays group distribution and separation.  </a:t>
            </a:r>
            <a:endParaRPr lang="en-US" altLang="zh-CN" dirty="0" smtClean="0"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- Enables quantitative comparison of within-group genetic diversity.  </a:t>
            </a:r>
            <a:endParaRPr lang="en-US" altLang="zh-CN" dirty="0" smtClean="0"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- Assists in inferring population history and gene flow patterns.</a:t>
            </a:r>
            <a:endParaRPr lang="en-US" altLang="zh-CN" dirty="0" smtClean="0"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因此我们做群体分析时一般还会做群体结构分析</a:t>
            </a:r>
            <a:r>
              <a:rPr lang="en-US" altLang="zh-CN">
                <a:sym typeface="+mn-ea"/>
              </a:rPr>
              <a:t>（structure or admixture）</a:t>
            </a:r>
            <a:endParaRPr lang="en-US" altLang="zh-CN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核心算法</a:t>
            </a:r>
            <a:r>
              <a:rPr lang="en-US" altLang="zh-CN"/>
              <a:t> </a:t>
            </a:r>
            <a:r>
              <a:rPr lang="zh-CN" altLang="en-US"/>
              <a:t>基于贝叶斯模型的马尔可夫链蒙特卡洛（</a:t>
            </a:r>
            <a:r>
              <a:rPr lang="en-US" altLang="zh-CN"/>
              <a:t>MCMC</a:t>
            </a:r>
            <a:r>
              <a:rPr lang="zh-CN" altLang="en-US"/>
              <a:t>）方法</a:t>
            </a:r>
            <a:r>
              <a:rPr lang="en-US" altLang="zh-CN"/>
              <a:t> VS </a:t>
            </a:r>
            <a:r>
              <a:rPr lang="zh-CN" altLang="en-US"/>
              <a:t>基于频率模型的最大似然估计（</a:t>
            </a:r>
            <a:r>
              <a:rPr lang="en-US" altLang="zh-CN"/>
              <a:t>Maximum Likelihood</a:t>
            </a:r>
            <a:r>
              <a:rPr lang="zh-CN" altLang="en-US"/>
              <a:t>）方法</a:t>
            </a:r>
            <a:endParaRPr lang="zh-CN" altLang="en-US"/>
          </a:p>
          <a:p>
            <a:r>
              <a:rPr lang="zh-CN" altLang="en-US"/>
              <a:t>运行速度</a:t>
            </a:r>
            <a:r>
              <a:rPr lang="en-US" altLang="zh-CN"/>
              <a:t> </a:t>
            </a:r>
            <a:r>
              <a:rPr lang="zh-CN" altLang="en-US"/>
              <a:t>较慢。</a:t>
            </a:r>
            <a:r>
              <a:rPr lang="en-US" altLang="zh-CN"/>
              <a:t>MCMC </a:t>
            </a:r>
            <a:r>
              <a:rPr lang="zh-CN" altLang="en-US"/>
              <a:t>需要大量迭代，收敛慢</a:t>
            </a:r>
            <a:r>
              <a:rPr lang="en-US" altLang="zh-CN"/>
              <a:t> vs </a:t>
            </a:r>
            <a:r>
              <a:rPr lang="zh-CN" altLang="en-US"/>
              <a:t>极快</a:t>
            </a:r>
            <a:endParaRPr lang="zh-CN" altLang="en-US"/>
          </a:p>
          <a:p>
            <a:r>
              <a:rPr lang="en-US" altLang="zh-CN"/>
              <a:t>LD</a:t>
            </a:r>
            <a:r>
              <a:rPr lang="zh-CN" altLang="en-US"/>
              <a:t>容忍度</a:t>
            </a:r>
            <a:r>
              <a:rPr lang="en-US" altLang="zh-CN"/>
              <a:t> </a:t>
            </a:r>
            <a:r>
              <a:rPr lang="zh-CN" altLang="en-US"/>
              <a:t>严格要求独立性</a:t>
            </a:r>
            <a:r>
              <a:rPr lang="en-US" altLang="zh-CN"/>
              <a:t> </a:t>
            </a:r>
            <a:r>
              <a:rPr lang="zh-CN" altLang="en-US"/>
              <a:t>对</a:t>
            </a:r>
            <a:r>
              <a:rPr lang="en-US" altLang="zh-CN"/>
              <a:t>LD</a:t>
            </a:r>
            <a:r>
              <a:rPr lang="zh-CN" altLang="en-US"/>
              <a:t>相对宽容</a:t>
            </a:r>
            <a:endParaRPr lang="zh-CN" altLang="en-US"/>
          </a:p>
          <a:p>
            <a:r>
              <a:rPr lang="zh-CN" altLang="en-US"/>
              <a:t>操作</a:t>
            </a:r>
            <a:r>
              <a:rPr lang="en-US" altLang="zh-CN"/>
              <a:t> </a:t>
            </a:r>
            <a:r>
              <a:rPr lang="zh-CN" altLang="en-US"/>
              <a:t>本地运行，有</a:t>
            </a:r>
            <a:r>
              <a:rPr lang="en-US" altLang="zh-CN"/>
              <a:t>GUI</a:t>
            </a:r>
            <a:r>
              <a:rPr lang="zh-CN" altLang="en-US"/>
              <a:t>，用户友好</a:t>
            </a:r>
            <a:r>
              <a:rPr lang="en-US" altLang="zh-CN"/>
              <a:t>vs </a:t>
            </a:r>
            <a:r>
              <a:rPr lang="zh-CN" altLang="en-US"/>
              <a:t>纯命令行</a:t>
            </a:r>
            <a:endParaRPr lang="zh-CN" altLang="en-US"/>
          </a:p>
          <a:p>
            <a:r>
              <a:rPr lang="en-US" altLang="zh-CN"/>
              <a:t>K</a:t>
            </a:r>
            <a:r>
              <a:rPr lang="zh-CN" altLang="en-US"/>
              <a:t>值选择</a:t>
            </a:r>
            <a:r>
              <a:rPr lang="en-US" altLang="zh-CN"/>
              <a:t> ΔK</a:t>
            </a:r>
            <a:r>
              <a:rPr lang="zh-CN" altLang="en-US"/>
              <a:t>的最大值</a:t>
            </a:r>
            <a:r>
              <a:rPr lang="en-US" altLang="zh-CN"/>
              <a:t> vs CV error</a:t>
            </a:r>
            <a:r>
              <a:rPr lang="zh-CN" altLang="en-US"/>
              <a:t>最小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追求速度和大数据</a:t>
            </a:r>
            <a:r>
              <a:rPr lang="en-US" altLang="zh-CN"/>
              <a:t> </a:t>
            </a:r>
            <a:r>
              <a:rPr lang="en-US" altLang="en-US"/>
              <a:t>→</a:t>
            </a:r>
            <a:r>
              <a:rPr lang="en-US" altLang="zh-CN"/>
              <a:t> </a:t>
            </a:r>
            <a:r>
              <a:rPr lang="zh-CN" altLang="en-US"/>
              <a:t>选</a:t>
            </a:r>
            <a:r>
              <a:rPr lang="en-US" altLang="zh-CN"/>
              <a:t> ADMIXTURE  </a:t>
            </a:r>
            <a:endParaRPr lang="en-US" altLang="zh-CN"/>
          </a:p>
          <a:p>
            <a:r>
              <a:rPr lang="zh-CN" altLang="en-US"/>
              <a:t>追求统计严谨和发表质量</a:t>
            </a:r>
            <a:r>
              <a:rPr lang="en-US" altLang="zh-CN"/>
              <a:t> </a:t>
            </a:r>
            <a:r>
              <a:rPr lang="en-US" altLang="en-US"/>
              <a:t>→</a:t>
            </a:r>
            <a:r>
              <a:rPr lang="en-US" altLang="zh-CN"/>
              <a:t> </a:t>
            </a:r>
            <a:r>
              <a:rPr lang="zh-CN" altLang="en-US"/>
              <a:t>选</a:t>
            </a:r>
            <a:r>
              <a:rPr lang="en-US" altLang="zh-CN"/>
              <a:t> STRUCTURE  </a:t>
            </a:r>
            <a:endParaRPr lang="en-US" altLang="zh-CN"/>
          </a:p>
          <a:p>
            <a:r>
              <a:rPr lang="zh-CN" altLang="en-US"/>
              <a:t>理想情况</a:t>
            </a:r>
            <a:r>
              <a:rPr lang="en-US" altLang="zh-CN"/>
              <a:t> </a:t>
            </a:r>
            <a:r>
              <a:rPr lang="en-US" altLang="en-US"/>
              <a:t>→</a:t>
            </a:r>
            <a:r>
              <a:rPr lang="en-US" altLang="zh-CN"/>
              <a:t> </a:t>
            </a:r>
            <a:r>
              <a:rPr lang="zh-CN" altLang="en-US"/>
              <a:t>两者结合，用</a:t>
            </a:r>
            <a:r>
              <a:rPr lang="en-US" altLang="zh-CN"/>
              <a:t>ADMIXTURE</a:t>
            </a:r>
            <a:r>
              <a:rPr lang="zh-CN" altLang="en-US"/>
              <a:t>探索，用</a:t>
            </a:r>
            <a:r>
              <a:rPr lang="en-US" altLang="zh-CN"/>
              <a:t>STRUCTURE</a:t>
            </a:r>
            <a:r>
              <a:rPr lang="zh-CN" altLang="en-US"/>
              <a:t>验证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01 </a:t>
            </a:r>
            <a:r>
              <a:rPr lang="zh-CN" altLang="en-US">
                <a:sym typeface="+mn-ea"/>
              </a:rPr>
              <a:t>数据准备</a:t>
            </a:r>
            <a:r>
              <a:rPr lang="en-US" altLang="zh-CN">
                <a:sym typeface="+mn-ea"/>
              </a:rPr>
              <a:t> 02 </a:t>
            </a:r>
            <a:r>
              <a:rPr lang="zh-CN" altLang="en-US">
                <a:sym typeface="+mn-ea"/>
              </a:rPr>
              <a:t>初始化</a:t>
            </a:r>
            <a:r>
              <a:rPr lang="en-US" altLang="zh-CN">
                <a:sym typeface="+mn-ea"/>
              </a:rPr>
              <a:t> 03 MCMC</a:t>
            </a:r>
            <a:r>
              <a:rPr lang="zh-CN" altLang="en-US">
                <a:sym typeface="+mn-ea"/>
              </a:rPr>
              <a:t>循环</a:t>
            </a:r>
            <a:r>
              <a:rPr lang="en-US" altLang="zh-CN">
                <a:sym typeface="+mn-ea"/>
              </a:rPr>
              <a:t> 04 </a:t>
            </a:r>
            <a:r>
              <a:rPr lang="zh-CN" altLang="en-US">
                <a:sym typeface="+mn-ea"/>
              </a:rPr>
              <a:t>评估</a:t>
            </a:r>
            <a:r>
              <a:rPr lang="en-US" altLang="zh-CN">
                <a:sym typeface="+mn-ea"/>
              </a:rPr>
              <a:t> 05 </a:t>
            </a:r>
            <a:r>
              <a:rPr lang="zh-CN" altLang="en-US">
                <a:sym typeface="+mn-ea"/>
              </a:rPr>
              <a:t>输出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输入：基因型数据</a:t>
            </a:r>
            <a:r>
              <a:rPr lang="en-US" altLang="zh-CN">
                <a:sym typeface="+mn-ea"/>
              </a:rPr>
              <a:t> + K</a:t>
            </a:r>
            <a:r>
              <a:rPr lang="zh-CN" altLang="en-US">
                <a:sym typeface="+mn-ea"/>
              </a:rPr>
              <a:t>值</a:t>
            </a:r>
            <a:endParaRPr lang="zh-CN" altLang="en-US"/>
          </a:p>
          <a:p>
            <a:r>
              <a:rPr lang="en-US" altLang="en-US">
                <a:sym typeface="+mn-ea"/>
              </a:rPr>
              <a:t>↓</a:t>
            </a:r>
            <a:endParaRPr lang="en-US" altLang="en-US"/>
          </a:p>
          <a:p>
            <a:r>
              <a:rPr lang="zh-CN" altLang="en-US">
                <a:sym typeface="+mn-ea"/>
              </a:rPr>
              <a:t>初始化：随机分类（或通过</a:t>
            </a:r>
            <a:r>
              <a:rPr lang="en-US" altLang="zh-CN">
                <a:sym typeface="+mn-ea"/>
              </a:rPr>
              <a:t>burn-in</a:t>
            </a:r>
            <a:r>
              <a:rPr lang="zh-CN" altLang="en-US">
                <a:sym typeface="+mn-ea"/>
              </a:rPr>
              <a:t>优化）</a:t>
            </a:r>
            <a:endParaRPr lang="zh-CN" altLang="en-US"/>
          </a:p>
          <a:p>
            <a:r>
              <a:rPr lang="en-US" altLang="en-US">
                <a:sym typeface="+mn-ea"/>
              </a:rPr>
              <a:t>↓</a:t>
            </a:r>
            <a:endParaRPr lang="en-US" altLang="en-US"/>
          </a:p>
          <a:p>
            <a:r>
              <a:rPr lang="zh-CN" altLang="en-US">
                <a:sym typeface="+mn-ea"/>
              </a:rPr>
              <a:t>迭代：</a:t>
            </a:r>
            <a:r>
              <a:rPr lang="en-US" altLang="zh-CN">
                <a:sym typeface="+mn-ea"/>
              </a:rPr>
              <a:t>MCMC</a:t>
            </a:r>
            <a:r>
              <a:rPr lang="zh-CN" altLang="en-US">
                <a:sym typeface="+mn-ea"/>
              </a:rPr>
              <a:t>循环（调整分类</a:t>
            </a:r>
            <a:r>
              <a:rPr lang="en-US" altLang="zh-CN">
                <a:sym typeface="+mn-ea"/>
              </a:rPr>
              <a:t> </a:t>
            </a:r>
            <a:r>
              <a:rPr lang="en-US" altLang="en-US">
                <a:sym typeface="+mn-ea"/>
              </a:rPr>
              <a:t>→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哈温检验）</a:t>
            </a:r>
            <a:endParaRPr lang="zh-CN" altLang="en-US"/>
          </a:p>
          <a:p>
            <a:r>
              <a:rPr lang="en-US" altLang="en-US">
                <a:sym typeface="+mn-ea"/>
              </a:rPr>
              <a:t>↓</a:t>
            </a:r>
            <a:endParaRPr lang="en-US" altLang="en-US"/>
          </a:p>
          <a:p>
            <a:r>
              <a:rPr lang="en-US" altLang="zh-CN">
                <a:sym typeface="+mn-ea"/>
              </a:rPr>
              <a:t>MCMC</a:t>
            </a:r>
            <a:r>
              <a:rPr lang="zh-CN" altLang="en-US">
                <a:sym typeface="+mn-ea"/>
              </a:rPr>
              <a:t>循环</a:t>
            </a:r>
            <a:r>
              <a:rPr lang="zh-CN" altLang="en-US">
                <a:sym typeface="+mn-ea"/>
              </a:rPr>
              <a:t>：计算似然值，寻找最优分类</a:t>
            </a:r>
            <a:endParaRPr lang="zh-CN" altLang="en-US"/>
          </a:p>
          <a:p>
            <a:r>
              <a:rPr lang="en-US" altLang="en-US">
                <a:sym typeface="+mn-ea"/>
              </a:rPr>
              <a:t>↓</a:t>
            </a:r>
            <a:endParaRPr lang="en-US" altLang="en-US"/>
          </a:p>
          <a:p>
            <a:r>
              <a:rPr lang="zh-CN" altLang="en-US">
                <a:sym typeface="+mn-ea"/>
              </a:rPr>
              <a:t>输出：最佳分类</a:t>
            </a:r>
            <a:r>
              <a:rPr lang="en-US" altLang="zh-CN">
                <a:sym typeface="+mn-ea"/>
              </a:rPr>
              <a:t> + </a:t>
            </a:r>
            <a:r>
              <a:rPr lang="zh-CN" altLang="en-US">
                <a:sym typeface="+mn-ea"/>
              </a:rPr>
              <a:t>个体血统构成</a:t>
            </a:r>
            <a:endParaRPr lang="zh-CN" altLang="en-US">
              <a:sym typeface="+mn-ea"/>
            </a:endParaRPr>
          </a:p>
          <a:p>
            <a:r>
              <a:rPr lang="zh-CN" altLang="en-US"/>
              <a:t>预设</a:t>
            </a:r>
            <a:r>
              <a:rPr lang="en-US" altLang="zh-CN"/>
              <a:t>K</a:t>
            </a:r>
            <a:r>
              <a:rPr lang="zh-CN" altLang="en-US"/>
              <a:t>值</a:t>
            </a:r>
            <a:r>
              <a:rPr lang="en-US" altLang="zh-CN"/>
              <a:t> </a:t>
            </a:r>
            <a:r>
              <a:rPr lang="en-US" altLang="en-US"/>
              <a:t>→</a:t>
            </a:r>
            <a:r>
              <a:rPr lang="en-US" altLang="zh-CN"/>
              <a:t> </a:t>
            </a:r>
            <a:r>
              <a:rPr lang="zh-CN" altLang="en-US"/>
              <a:t>模拟计算</a:t>
            </a:r>
            <a:r>
              <a:rPr lang="en-US" altLang="zh-CN"/>
              <a:t> </a:t>
            </a:r>
            <a:r>
              <a:rPr lang="en-US" altLang="en-US"/>
              <a:t>→</a:t>
            </a:r>
            <a:r>
              <a:rPr lang="en-US" altLang="zh-CN"/>
              <a:t> </a:t>
            </a:r>
            <a:r>
              <a:rPr lang="zh-CN" altLang="en-US"/>
              <a:t>获取</a:t>
            </a:r>
            <a:r>
              <a:rPr lang="en-US" altLang="zh-CN"/>
              <a:t> ln likelihood </a:t>
            </a:r>
            <a:r>
              <a:rPr lang="en-US" altLang="en-US"/>
              <a:t>→</a:t>
            </a:r>
            <a:r>
              <a:rPr lang="en-US" altLang="zh-CN"/>
              <a:t> </a:t>
            </a:r>
            <a:r>
              <a:rPr lang="zh-CN" altLang="en-US"/>
              <a:t>绘制变化曲线</a:t>
            </a:r>
            <a:r>
              <a:rPr lang="en-US" altLang="zh-CN"/>
              <a:t> </a:t>
            </a:r>
            <a:r>
              <a:rPr lang="en-US" altLang="en-US"/>
              <a:t>→</a:t>
            </a:r>
            <a:r>
              <a:rPr lang="en-US" altLang="zh-CN"/>
              <a:t> </a:t>
            </a:r>
            <a:r>
              <a:rPr lang="zh-CN" altLang="en-US"/>
              <a:t>识别拐点</a:t>
            </a:r>
            <a:r>
              <a:rPr lang="en-US" altLang="zh-CN"/>
              <a:t> </a:t>
            </a:r>
            <a:r>
              <a:rPr lang="en-US" altLang="en-US"/>
              <a:t>→</a:t>
            </a:r>
            <a:r>
              <a:rPr lang="en-US" altLang="zh-CN"/>
              <a:t> </a:t>
            </a:r>
            <a:r>
              <a:rPr lang="zh-CN" altLang="en-US"/>
              <a:t>确定最优</a:t>
            </a:r>
            <a:r>
              <a:rPr lang="en-US" altLang="zh-CN"/>
              <a:t> K</a:t>
            </a:r>
            <a:endParaRPr lang="en-US" altLang="zh-CN"/>
          </a:p>
          <a:p>
            <a:r>
              <a:rPr lang="zh-CN" altLang="en-US"/>
              <a:t>将群体分成</a:t>
            </a:r>
            <a:r>
              <a:rPr lang="en-US" altLang="zh-CN"/>
              <a:t> K </a:t>
            </a:r>
            <a:r>
              <a:rPr lang="zh-CN" altLang="en-US"/>
              <a:t>个服从</a:t>
            </a:r>
            <a:r>
              <a:rPr lang="en-US" altLang="zh-CN"/>
              <a:t> Hardy-Weinberger(HWE) </a:t>
            </a:r>
            <a:r>
              <a:rPr lang="zh-CN" altLang="en-US"/>
              <a:t>平衡的亚群，每个材料归到各个亚群，计算每个材料其基因组变异源于第</a:t>
            </a:r>
            <a:r>
              <a:rPr lang="en-US" altLang="zh-CN"/>
              <a:t> K </a:t>
            </a:r>
            <a:r>
              <a:rPr lang="zh-CN" altLang="en-US"/>
              <a:t>个亚群的可能性</a:t>
            </a:r>
            <a:r>
              <a:rPr lang="en-US" altLang="zh-CN"/>
              <a:t>(Pritchard et al.2000)</a:t>
            </a:r>
            <a:r>
              <a:rPr lang="zh-CN" altLang="en-US"/>
              <a:t>，主要用</a:t>
            </a:r>
            <a:r>
              <a:rPr lang="en-US" altLang="zh-CN"/>
              <a:t> Q </a:t>
            </a:r>
            <a:r>
              <a:rPr lang="zh-CN" altLang="en-US"/>
              <a:t>矩阵表示，</a:t>
            </a:r>
            <a:r>
              <a:rPr lang="en-US" altLang="zh-CN"/>
              <a:t>Q </a:t>
            </a:r>
            <a:r>
              <a:rPr lang="zh-CN" altLang="en-US"/>
              <a:t>值越大，表明某个材料来自某个群的可能性越大。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90204" pitchFamily="34" charset="0"/>
                <a:sym typeface="+mn-ea"/>
              </a:rPr>
              <a:t>ST</a:t>
            </a:r>
            <a:r>
              <a:rPr lang="zh-CN" altLang="en-US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90204" pitchFamily="34" charset="0"/>
                <a:sym typeface="+mn-ea"/>
              </a:rPr>
              <a:t>RUCTURE</a:t>
            </a:r>
            <a:r>
              <a:rPr lang="en-US" altLang="zh-CN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90204" pitchFamily="34" charset="0"/>
                <a:sym typeface="+mn-ea"/>
              </a:rPr>
              <a:t> </a:t>
            </a:r>
            <a:r>
              <a:rPr lang="zh-CN" altLang="en-US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90204" pitchFamily="34" charset="0"/>
                <a:sym typeface="+mn-ea"/>
              </a:rPr>
              <a:t>在之前的</a:t>
            </a:r>
            <a:r>
              <a:rPr lang="en-US" altLang="zh-CN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90204" pitchFamily="34" charset="0"/>
                <a:sym typeface="+mn-ea"/>
              </a:rPr>
              <a:t>workshop</a:t>
            </a:r>
            <a:r>
              <a:rPr lang="zh-CN" altLang="en-US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90204" pitchFamily="34" charset="0"/>
                <a:sym typeface="+mn-ea"/>
              </a:rPr>
              <a:t>中都已经着重讲过</a:t>
            </a:r>
            <a:r>
              <a:rPr lang="en-US" altLang="zh-CN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90204" pitchFamily="34" charset="0"/>
                <a:sym typeface="+mn-ea"/>
              </a:rPr>
              <a:t>，</a:t>
            </a:r>
            <a:r>
              <a:rPr lang="zh-CN" altLang="en-US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90204" pitchFamily="34" charset="0"/>
                <a:sym typeface="+mn-ea"/>
              </a:rPr>
              <a:t>不再赘述</a:t>
            </a:r>
            <a:r>
              <a:rPr lang="en-US" altLang="zh-CN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90204" pitchFamily="34" charset="0"/>
                <a:sym typeface="+mn-ea"/>
              </a:rPr>
              <a:t>。</a:t>
            </a:r>
            <a:endParaRPr lang="en-US" altLang="zh-CN" b="1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90204" pitchFamily="34" charset="0"/>
              <a:sym typeface="+mn-ea"/>
            </a:endParaRPr>
          </a:p>
          <a:p>
            <a:r>
              <a:rPr lang="zh-CN" altLang="en-US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90204" pitchFamily="34" charset="0"/>
                <a:sym typeface="+mn-ea"/>
              </a:rPr>
              <a:t>只强调一下现在比较</a:t>
            </a:r>
            <a:r>
              <a:rPr lang="en-US" altLang="zh-CN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90204" pitchFamily="34" charset="0"/>
                <a:sym typeface="+mn-ea"/>
              </a:rPr>
              <a:t>K</a:t>
            </a:r>
            <a:r>
              <a:rPr lang="zh-CN" altLang="en-US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90204" pitchFamily="34" charset="0"/>
                <a:sym typeface="+mn-ea"/>
              </a:rPr>
              <a:t>值的网站已经更换</a:t>
            </a:r>
            <a:r>
              <a:rPr lang="en-US" altLang="zh-CN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90204" pitchFamily="34" charset="0"/>
                <a:sym typeface="+mn-ea"/>
              </a:rPr>
              <a:t>。</a:t>
            </a:r>
            <a:endParaRPr lang="en-US" altLang="zh-CN" b="1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90204" pitchFamily="34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ADMIXTURE </a:t>
            </a:r>
            <a:r>
              <a:rPr lang="zh-CN" altLang="en-US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输入文件为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 PLINK </a:t>
            </a:r>
            <a:r>
              <a:rPr lang="zh-CN" altLang="en-US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二进制格式</a:t>
            </a:r>
            <a:endParaRPr lang="zh-CN" altLang="en-US" dirty="0" smtClean="0">
              <a:solidFill>
                <a:srgbClr val="C00000"/>
              </a:solidFill>
              <a:latin typeface="Arial" panose="020B0604020202090204" pitchFamily="34" charset="0"/>
              <a:ea typeface="微软雅黑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必需文件：</a:t>
            </a:r>
            <a:endParaRPr lang="zh-CN" altLang="en-US" dirty="0" smtClean="0">
              <a:solidFill>
                <a:srgbClr val="C00000"/>
              </a:solidFill>
              <a:latin typeface="Arial" panose="020B0604020202090204" pitchFamily="34" charset="0"/>
              <a:ea typeface="微软雅黑" charset="-122"/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- input.bed    # </a:t>
            </a:r>
            <a:r>
              <a:rPr lang="zh-CN" altLang="en-US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基因型数据（二进制）</a:t>
            </a:r>
            <a:endParaRPr lang="zh-CN" altLang="en-US" dirty="0" smtClean="0">
              <a:solidFill>
                <a:srgbClr val="C00000"/>
              </a:solidFill>
              <a:latin typeface="Arial" panose="020B0604020202090204" pitchFamily="34" charset="0"/>
              <a:ea typeface="微软雅黑" charset="-122"/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- input.bim    # </a:t>
            </a:r>
            <a:r>
              <a:rPr lang="zh-CN" altLang="en-US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位点信息</a:t>
            </a:r>
            <a:endParaRPr lang="zh-CN" altLang="en-US" dirty="0" smtClean="0">
              <a:solidFill>
                <a:srgbClr val="C00000"/>
              </a:solidFill>
              <a:latin typeface="Arial" panose="020B0604020202090204" pitchFamily="34" charset="0"/>
              <a:ea typeface="微软雅黑" charset="-122"/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- input.fam    # </a:t>
            </a:r>
            <a:r>
              <a:rPr lang="zh-CN" altLang="en-US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样本信息</a:t>
            </a:r>
            <a:endParaRPr lang="zh-CN" altLang="en-US" dirty="0" smtClean="0">
              <a:solidFill>
                <a:srgbClr val="C00000"/>
              </a:solidFill>
              <a:latin typeface="Arial" panose="020B0604020202090204" pitchFamily="34" charset="0"/>
              <a:ea typeface="微软雅黑" charset="-122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ADMIXTURE </a:t>
            </a:r>
            <a:r>
              <a:rPr lang="zh-CN" altLang="en-US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输入文件为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 PLINK </a:t>
            </a:r>
            <a:r>
              <a:rPr lang="zh-CN" altLang="en-US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二进制格式</a:t>
            </a:r>
            <a:endParaRPr lang="zh-CN" altLang="en-US" dirty="0" smtClean="0">
              <a:solidFill>
                <a:srgbClr val="C00000"/>
              </a:solidFill>
              <a:latin typeface="Arial" panose="020B0604020202090204" pitchFamily="34" charset="0"/>
              <a:ea typeface="微软雅黑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必需文件：</a:t>
            </a:r>
            <a:endParaRPr lang="zh-CN" altLang="en-US" dirty="0" smtClean="0">
              <a:solidFill>
                <a:srgbClr val="C00000"/>
              </a:solidFill>
              <a:latin typeface="Arial" panose="020B0604020202090204" pitchFamily="34" charset="0"/>
              <a:ea typeface="微软雅黑" charset="-122"/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- input.bed    # </a:t>
            </a:r>
            <a:r>
              <a:rPr lang="zh-CN" altLang="en-US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基因型数据（二进制）</a:t>
            </a:r>
            <a:endParaRPr lang="zh-CN" altLang="en-US" dirty="0" smtClean="0">
              <a:solidFill>
                <a:srgbClr val="C00000"/>
              </a:solidFill>
              <a:latin typeface="Arial" panose="020B0604020202090204" pitchFamily="34" charset="0"/>
              <a:ea typeface="微软雅黑" charset="-122"/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- input.bim    # </a:t>
            </a:r>
            <a:r>
              <a:rPr lang="zh-CN" altLang="en-US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位点信息</a:t>
            </a:r>
            <a:endParaRPr lang="zh-CN" altLang="en-US" dirty="0" smtClean="0">
              <a:solidFill>
                <a:srgbClr val="C00000"/>
              </a:solidFill>
              <a:latin typeface="Arial" panose="020B0604020202090204" pitchFamily="34" charset="0"/>
              <a:ea typeface="微软雅黑" charset="-122"/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- input.fam    # </a:t>
            </a:r>
            <a:r>
              <a:rPr lang="zh-CN" altLang="en-US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样本信息</a:t>
            </a:r>
            <a:endParaRPr lang="zh-CN" altLang="en-US" dirty="0" smtClean="0">
              <a:solidFill>
                <a:srgbClr val="C00000"/>
              </a:solidFill>
              <a:latin typeface="Arial" panose="020B0604020202090204" pitchFamily="34" charset="0"/>
              <a:ea typeface="微软雅黑" charset="-122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ADMIXTURE </a:t>
            </a:r>
            <a:r>
              <a:rPr lang="zh-CN" altLang="en-US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输入文件为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 PLINK </a:t>
            </a:r>
            <a:r>
              <a:rPr lang="zh-CN" altLang="en-US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二进制格式</a:t>
            </a:r>
            <a:endParaRPr lang="zh-CN" altLang="en-US" dirty="0" smtClean="0">
              <a:solidFill>
                <a:srgbClr val="C00000"/>
              </a:solidFill>
              <a:latin typeface="Arial" panose="020B0604020202090204" pitchFamily="34" charset="0"/>
              <a:ea typeface="微软雅黑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必需文件：</a:t>
            </a:r>
            <a:endParaRPr lang="zh-CN" altLang="en-US" dirty="0" smtClean="0">
              <a:solidFill>
                <a:srgbClr val="C00000"/>
              </a:solidFill>
              <a:latin typeface="Arial" panose="020B0604020202090204" pitchFamily="34" charset="0"/>
              <a:ea typeface="微软雅黑" charset="-122"/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- input.bed    # </a:t>
            </a:r>
            <a:r>
              <a:rPr lang="zh-CN" altLang="en-US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基因型数据（二进制）</a:t>
            </a:r>
            <a:endParaRPr lang="zh-CN" altLang="en-US" dirty="0" smtClean="0">
              <a:solidFill>
                <a:srgbClr val="C00000"/>
              </a:solidFill>
              <a:latin typeface="Arial" panose="020B0604020202090204" pitchFamily="34" charset="0"/>
              <a:ea typeface="微软雅黑" charset="-122"/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- input.bim    # </a:t>
            </a:r>
            <a:r>
              <a:rPr lang="zh-CN" altLang="en-US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位点信息</a:t>
            </a:r>
            <a:endParaRPr lang="zh-CN" altLang="en-US" dirty="0" smtClean="0">
              <a:solidFill>
                <a:srgbClr val="C00000"/>
              </a:solidFill>
              <a:latin typeface="Arial" panose="020B0604020202090204" pitchFamily="34" charset="0"/>
              <a:ea typeface="微软雅黑" charset="-122"/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- input.fam    # </a:t>
            </a:r>
            <a:r>
              <a:rPr lang="zh-CN" altLang="en-US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样本信息</a:t>
            </a:r>
            <a:endParaRPr lang="zh-CN" altLang="en-US" dirty="0" smtClean="0">
              <a:solidFill>
                <a:srgbClr val="C00000"/>
              </a:solidFill>
              <a:latin typeface="Arial" panose="020B0604020202090204" pitchFamily="34" charset="0"/>
              <a:ea typeface="微软雅黑" charset="-122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dirty="0" smtClean="0">
                <a:latin typeface="宋体" charset="0"/>
                <a:ea typeface="宋体" charset="0"/>
                <a:cs typeface="宋体" charset="0"/>
                <a:sym typeface="+mn-ea"/>
              </a:rPr>
              <a:t>CV</a:t>
            </a:r>
            <a:r>
              <a:rPr lang="zh-CN" altLang="en-US" dirty="0" smtClean="0">
                <a:latin typeface="宋体" charset="0"/>
                <a:ea typeface="宋体" charset="0"/>
                <a:cs typeface="宋体" charset="0"/>
                <a:sym typeface="+mn-ea"/>
              </a:rPr>
              <a:t>越小，说明模型对群体结构的拟合越好</a:t>
            </a:r>
            <a:endParaRPr lang="zh-CN" altLang="en-US" dirty="0" smtClean="0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130000"/>
              </a:lnSpc>
            </a:pPr>
            <a:endParaRPr lang="en-US" altLang="zh-CN" dirty="0" smtClean="0">
              <a:solidFill>
                <a:srgbClr val="C00000"/>
              </a:solidFill>
              <a:latin typeface="Arial" panose="020B0604020202090204" pitchFamily="34" charset="0"/>
              <a:ea typeface="微软雅黑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ADMIXTURE </a:t>
            </a:r>
            <a:r>
              <a:rPr lang="zh-CN" altLang="en-US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输入文件为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 PLINK </a:t>
            </a:r>
            <a:r>
              <a:rPr lang="zh-CN" altLang="en-US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二进制格式</a:t>
            </a:r>
            <a:endParaRPr lang="zh-CN" altLang="en-US" dirty="0" smtClean="0">
              <a:solidFill>
                <a:srgbClr val="C00000"/>
              </a:solidFill>
              <a:latin typeface="Arial" panose="020B0604020202090204" pitchFamily="34" charset="0"/>
              <a:ea typeface="微软雅黑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必需文件：</a:t>
            </a:r>
            <a:endParaRPr lang="zh-CN" altLang="en-US" dirty="0" smtClean="0">
              <a:solidFill>
                <a:srgbClr val="C00000"/>
              </a:solidFill>
              <a:latin typeface="Arial" panose="020B0604020202090204" pitchFamily="34" charset="0"/>
              <a:ea typeface="微软雅黑" charset="-122"/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- input.bed    # </a:t>
            </a:r>
            <a:r>
              <a:rPr lang="zh-CN" altLang="en-US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基因型数据（二进制）</a:t>
            </a:r>
            <a:endParaRPr lang="zh-CN" altLang="en-US" dirty="0" smtClean="0">
              <a:solidFill>
                <a:srgbClr val="C00000"/>
              </a:solidFill>
              <a:latin typeface="Arial" panose="020B0604020202090204" pitchFamily="34" charset="0"/>
              <a:ea typeface="微软雅黑" charset="-122"/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- input.bim    # </a:t>
            </a:r>
            <a:r>
              <a:rPr lang="zh-CN" altLang="en-US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位点信息</a:t>
            </a:r>
            <a:endParaRPr lang="zh-CN" altLang="en-US" dirty="0" smtClean="0">
              <a:solidFill>
                <a:srgbClr val="C00000"/>
              </a:solidFill>
              <a:latin typeface="Arial" panose="020B0604020202090204" pitchFamily="34" charset="0"/>
              <a:ea typeface="微软雅黑" charset="-122"/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- input.fam    # </a:t>
            </a:r>
            <a:r>
              <a:rPr lang="zh-CN" altLang="en-US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样本信息</a:t>
            </a:r>
            <a:endParaRPr lang="zh-CN" altLang="en-US" dirty="0" smtClean="0">
              <a:solidFill>
                <a:srgbClr val="C00000"/>
              </a:solidFill>
              <a:latin typeface="Arial" panose="020B0604020202090204" pitchFamily="34" charset="0"/>
              <a:ea typeface="微软雅黑" charset="-122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ADMIXTURE </a:t>
            </a:r>
            <a:r>
              <a:rPr lang="zh-CN" altLang="en-US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输入文件为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 PLINK </a:t>
            </a:r>
            <a:r>
              <a:rPr lang="zh-CN" altLang="en-US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二进制格式</a:t>
            </a:r>
            <a:endParaRPr lang="zh-CN" altLang="en-US" dirty="0" smtClean="0">
              <a:solidFill>
                <a:srgbClr val="C00000"/>
              </a:solidFill>
              <a:latin typeface="Arial" panose="020B0604020202090204" pitchFamily="34" charset="0"/>
              <a:ea typeface="微软雅黑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必需文件：</a:t>
            </a:r>
            <a:endParaRPr lang="zh-CN" altLang="en-US" dirty="0" smtClean="0">
              <a:solidFill>
                <a:srgbClr val="C00000"/>
              </a:solidFill>
              <a:latin typeface="Arial" panose="020B0604020202090204" pitchFamily="34" charset="0"/>
              <a:ea typeface="微软雅黑" charset="-122"/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- input.bed    # </a:t>
            </a:r>
            <a:r>
              <a:rPr lang="zh-CN" altLang="en-US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基因型数据（二进制）</a:t>
            </a:r>
            <a:endParaRPr lang="zh-CN" altLang="en-US" dirty="0" smtClean="0">
              <a:solidFill>
                <a:srgbClr val="C00000"/>
              </a:solidFill>
              <a:latin typeface="Arial" panose="020B0604020202090204" pitchFamily="34" charset="0"/>
              <a:ea typeface="微软雅黑" charset="-122"/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- input.bim    # </a:t>
            </a:r>
            <a:r>
              <a:rPr lang="zh-CN" altLang="en-US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位点信息</a:t>
            </a:r>
            <a:endParaRPr lang="zh-CN" altLang="en-US" dirty="0" smtClean="0">
              <a:solidFill>
                <a:srgbClr val="C00000"/>
              </a:solidFill>
              <a:latin typeface="Arial" panose="020B0604020202090204" pitchFamily="34" charset="0"/>
              <a:ea typeface="微软雅黑" charset="-122"/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- input.fam    # </a:t>
            </a:r>
            <a:r>
              <a:rPr lang="zh-CN" altLang="en-US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  <a:sym typeface="+mn-ea"/>
              </a:rPr>
              <a:t>样本信息</a:t>
            </a:r>
            <a:endParaRPr lang="zh-CN" altLang="en-US" dirty="0" smtClean="0">
              <a:solidFill>
                <a:srgbClr val="C00000"/>
              </a:solidFill>
              <a:latin typeface="Arial" panose="020B0604020202090204" pitchFamily="34" charset="0"/>
              <a:ea typeface="微软雅黑" charset="-122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90204"/>
                <a:ea typeface="Arial" panose="020B0604020202090204"/>
                <a:cs typeface="Arial" panose="020B0604020202090204"/>
                <a:sym typeface="+mn-ea"/>
              </a:rPr>
              <a:t>LD Pruning</a:t>
            </a:r>
            <a:r>
              <a:rPr lang="zh-CN" altLang="en-US" dirty="0">
                <a:latin typeface="Arial" panose="020B0604020202090204"/>
                <a:ea typeface="Arial" panose="020B0604020202090204"/>
                <a:cs typeface="Arial" panose="020B0604020202090204"/>
                <a:sym typeface="+mn-ea"/>
              </a:rPr>
              <a:t>：为群体遗传分析准备独立</a:t>
            </a:r>
            <a:r>
              <a:rPr lang="en-US" altLang="zh-CN" dirty="0">
                <a:latin typeface="Arial" panose="020B0604020202090204"/>
                <a:ea typeface="Arial" panose="020B0604020202090204"/>
                <a:cs typeface="Arial" panose="020B0604020202090204"/>
                <a:sym typeface="+mn-ea"/>
              </a:rPr>
              <a:t>SNP</a:t>
            </a:r>
            <a:r>
              <a:rPr lang="zh-CN" altLang="en-US" dirty="0">
                <a:latin typeface="Arial" panose="020B0604020202090204"/>
                <a:ea typeface="Arial" panose="020B0604020202090204"/>
                <a:cs typeface="Arial" panose="020B0604020202090204"/>
                <a:sym typeface="+mn-ea"/>
              </a:rPr>
              <a:t>标记</a:t>
            </a:r>
            <a:r>
              <a:rPr lang="en-US" altLang="zh-CN" dirty="0">
                <a:latin typeface="Arial" panose="020B0604020202090204"/>
                <a:ea typeface="Arial" panose="020B0604020202090204"/>
                <a:cs typeface="Arial" panose="020B0604020202090204"/>
                <a:sym typeface="+mn-ea"/>
              </a:rPr>
              <a:t>。</a:t>
            </a:r>
            <a:endParaRPr lang="zh-CN" altLang="en-US" dirty="0" smtClean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latin typeface="宋体" charset="0"/>
                <a:ea typeface="宋体" charset="0"/>
                <a:sym typeface="+mn-ea"/>
              </a:rPr>
              <a:t>每个条形代表一个个体</a:t>
            </a:r>
            <a:endParaRPr lang="zh-CN" altLang="en-US">
              <a:latin typeface="宋体" charset="0"/>
              <a:ea typeface="宋体" charset="0"/>
            </a:endParaRPr>
          </a:p>
          <a:p>
            <a:r>
              <a:rPr lang="zh-CN" altLang="en-US">
                <a:latin typeface="宋体" charset="0"/>
                <a:ea typeface="宋体" charset="0"/>
                <a:sym typeface="+mn-ea"/>
              </a:rPr>
              <a:t>颜色代表不同的亚群体(</a:t>
            </a:r>
            <a:r>
              <a:rPr lang="zh-CN" altLang="en-US">
                <a:solidFill>
                  <a:srgbClr val="C00000"/>
                </a:solidFill>
                <a:latin typeface="宋体" charset="0"/>
                <a:ea typeface="宋体" charset="0"/>
                <a:sym typeface="+mn-ea"/>
              </a:rPr>
              <a:t>k=4，意味着存在4个亚群种类</a:t>
            </a:r>
            <a:r>
              <a:rPr lang="zh-CN" altLang="en-US">
                <a:latin typeface="宋体" charset="0"/>
                <a:ea typeface="宋体" charset="0"/>
                <a:sym typeface="+mn-ea"/>
              </a:rPr>
              <a:t>)</a:t>
            </a:r>
            <a:endParaRPr lang="zh-CN" altLang="en-US">
              <a:latin typeface="宋体" charset="0"/>
              <a:ea typeface="宋体" charset="0"/>
            </a:endParaRPr>
          </a:p>
          <a:p>
            <a:r>
              <a:rPr lang="zh-CN" altLang="en-US">
                <a:latin typeface="宋体" charset="0"/>
                <a:ea typeface="宋体" charset="0"/>
                <a:sym typeface="+mn-ea"/>
              </a:rPr>
              <a:t>颜色比例反映个体的血统构成</a:t>
            </a:r>
            <a:endParaRPr lang="zh-CN" altLang="en-US">
              <a:latin typeface="宋体" charset="0"/>
              <a:ea typeface="宋体" charset="0"/>
            </a:endParaRPr>
          </a:p>
          <a:p>
            <a:r>
              <a:rPr lang="zh-CN" altLang="en-US">
                <a:latin typeface="宋体" charset="0"/>
                <a:ea typeface="宋体" charset="0"/>
                <a:sym typeface="+mn-ea"/>
              </a:rPr>
              <a:t>颜色比例：各祖先群体的贡献度</a:t>
            </a:r>
            <a:endParaRPr lang="zh-CN" altLang="en-US">
              <a:latin typeface="宋体" charset="0"/>
              <a:ea typeface="宋体" charset="0"/>
            </a:endParaRPr>
          </a:p>
          <a:p>
            <a:endParaRPr lang="zh-CN" altLang="en-US">
              <a:latin typeface="宋体" charset="0"/>
              <a:ea typeface="宋体" charset="0"/>
            </a:endParaRPr>
          </a:p>
          <a:p>
            <a:endParaRPr lang="zh-CN" altLang="en-US">
              <a:solidFill>
                <a:srgbClr val="C00000"/>
              </a:solidFill>
              <a:latin typeface="宋体" charset="0"/>
              <a:ea typeface="宋体" charset="0"/>
            </a:endParaRPr>
          </a:p>
          <a:p>
            <a:endParaRPr lang="zh-CN" altLang="en-US">
              <a:solidFill>
                <a:srgbClr val="C00000"/>
              </a:solidFill>
              <a:latin typeface="宋体" charset="0"/>
              <a:ea typeface="宋体" charset="0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生成堆叠条形图</a:t>
            </a:r>
            <a:endParaRPr lang="zh-CN" altLang="en-US"/>
          </a:p>
          <a:p>
            <a:endParaRPr lang="en-US" altLang="zh-CN"/>
          </a:p>
          <a:p>
            <a:r>
              <a:rPr lang="zh-CN" altLang="en-US"/>
              <a:t>单色条形：纯种个体</a:t>
            </a:r>
            <a:endParaRPr lang="zh-CN" altLang="en-US"/>
          </a:p>
          <a:p>
            <a:r>
              <a:rPr lang="zh-CN" altLang="en-US"/>
              <a:t>多色混合条形：杂交或混合祖先个体</a:t>
            </a:r>
            <a:endParaRPr lang="zh-CN" altLang="en-US"/>
          </a:p>
          <a:p>
            <a:r>
              <a:rPr lang="zh-CN" altLang="en-US"/>
              <a:t>约</a:t>
            </a:r>
            <a:r>
              <a:rPr lang="en-US" altLang="zh-CN"/>
              <a:t>30%</a:t>
            </a:r>
            <a:r>
              <a:rPr lang="zh-CN" altLang="en-US"/>
              <a:t>黄色</a:t>
            </a:r>
            <a:r>
              <a:rPr lang="en-US" altLang="zh-CN"/>
              <a:t>+70%</a:t>
            </a:r>
            <a:r>
              <a:rPr lang="zh-CN" altLang="en-US"/>
              <a:t>蓝色。</a:t>
            </a:r>
            <a:endParaRPr lang="zh-CN" altLang="en-US"/>
          </a:p>
          <a:p>
            <a:r>
              <a:rPr lang="zh-CN" altLang="en-US"/>
              <a:t>这表明该个体很可能源自两个祖先亚群的杂交，两个祖先亚群的血统占比分别为</a:t>
            </a:r>
            <a:r>
              <a:rPr lang="en-US" altLang="zh-CN"/>
              <a:t>30%</a:t>
            </a:r>
            <a:r>
              <a:rPr lang="zh-CN" altLang="en-US"/>
              <a:t>和</a:t>
            </a:r>
            <a:r>
              <a:rPr lang="en-US" altLang="zh-CN"/>
              <a:t>70%</a:t>
            </a:r>
            <a:r>
              <a:rPr lang="zh-CN" altLang="en-US"/>
              <a:t>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如果</a:t>
            </a:r>
            <a:r>
              <a:rPr lang="en-US" altLang="zh-CN"/>
              <a:t>k</a:t>
            </a:r>
            <a:r>
              <a:rPr lang="zh-CN" altLang="en-US"/>
              <a:t>值为</a:t>
            </a:r>
            <a:r>
              <a:rPr lang="en-US" altLang="zh-CN"/>
              <a:t>2</a:t>
            </a:r>
            <a:r>
              <a:rPr lang="zh-CN" altLang="en-US"/>
              <a:t>，意味着存在两个亚群种类。如果个体的颜色完全为红色，则该个体为纯合子。</a:t>
            </a:r>
            <a:endParaRPr lang="zh-CN" altLang="en-US"/>
          </a:p>
          <a:p>
            <a:r>
              <a:rPr lang="zh-CN" altLang="en-US"/>
              <a:t>以放大图像中的样本</a:t>
            </a:r>
            <a:r>
              <a:rPr lang="en-US" altLang="zh-CN"/>
              <a:t>D06</a:t>
            </a:r>
            <a:r>
              <a:rPr lang="zh-CN" altLang="en-US"/>
              <a:t>为例，其对应的柱状图由两种颜色组成，约</a:t>
            </a:r>
            <a:r>
              <a:rPr lang="en-US" altLang="zh-CN"/>
              <a:t>40%</a:t>
            </a:r>
            <a:r>
              <a:rPr lang="zh-CN" altLang="en-US"/>
              <a:t>为黄色，</a:t>
            </a:r>
            <a:r>
              <a:rPr lang="en-US" altLang="zh-CN"/>
              <a:t>60%</a:t>
            </a:r>
            <a:r>
              <a:rPr lang="zh-CN" altLang="en-US"/>
              <a:t>为红色。这表明该个体很可能源自两个祖先亚群的杂交，两个祖先亚群的血统占比分别为</a:t>
            </a:r>
            <a:r>
              <a:rPr lang="en-US" altLang="zh-CN"/>
              <a:t>40%</a:t>
            </a:r>
            <a:r>
              <a:rPr lang="zh-CN" altLang="en-US"/>
              <a:t>和</a:t>
            </a:r>
            <a:r>
              <a:rPr lang="en-US" altLang="zh-CN"/>
              <a:t>60%</a:t>
            </a:r>
            <a:r>
              <a:rPr lang="zh-CN" altLang="en-US"/>
              <a:t>。</a:t>
            </a:r>
            <a:endParaRPr lang="zh-CN" altLang="en-US"/>
          </a:p>
          <a:p>
            <a:r>
              <a:rPr lang="en-US" altLang="zh-CN" dirty="0">
                <a:sym typeface="+mn-ea"/>
              </a:rPr>
              <a:t>The k is 2 means that there 2kind of subpopulation ,if the color of the individual is  total red  the individual is Homozygote</a:t>
            </a:r>
            <a:endParaRPr lang="en-US" altLang="zh-CN" dirty="0"/>
          </a:p>
          <a:p>
            <a:r>
              <a:rPr lang="en-US" altLang="zh-CN" dirty="0">
                <a:sym typeface="+mn-ea"/>
              </a:rPr>
              <a:t>For example, the sample D06 in the enlarged image is taken as an example. The corresponding histogram pillar is composed of two colors, which are about 40% yellow and 60% red. This indicates that this individual is likely to cross from two ancestral subgroups, and the two ancestor subgroups accounted for 40% and 60% of the lineage, respectively.</a:t>
            </a:r>
            <a:endParaRPr lang="en-US" altLang="zh-CN" dirty="0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以上就是我开题报告的全部内容。</a:t>
            </a:r>
            <a:endParaRPr lang="zh-CN" altLang="en-US"/>
          </a:p>
          <a:p>
            <a:r>
              <a:rPr lang="zh-CN" altLang="en-US"/>
              <a:t>本研究试图回答一个有趣的生物地理学问题，并致力于为濒危物种的保护提供关键数据。</a:t>
            </a:r>
            <a:endParaRPr lang="zh-CN" altLang="en-US"/>
          </a:p>
          <a:p>
            <a:r>
              <a:rPr lang="zh-CN" altLang="en-US"/>
              <a:t>我的汇报完毕，恳请各位老师批评指正！</a:t>
            </a:r>
            <a:endParaRPr lang="zh-CN" altLang="en-US"/>
          </a:p>
          <a:p>
            <a:r>
              <a:rPr lang="zh-CN" altLang="en-US"/>
              <a:t>谢谢大家！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1.PLINK</a:t>
            </a:r>
            <a:r>
              <a:rPr lang="zh-CN" altLang="en-US"/>
              <a:t>使用滑动窗口方法，在窗口内计算所有</a:t>
            </a:r>
            <a:r>
              <a:rPr lang="en-US" altLang="zh-CN"/>
              <a:t>SNP</a:t>
            </a:r>
            <a:r>
              <a:rPr lang="zh-CN" altLang="en-US"/>
              <a:t>两两之间的</a:t>
            </a:r>
            <a:r>
              <a:rPr lang="en-US" altLang="zh-CN"/>
              <a:t>R</a:t>
            </a:r>
            <a:r>
              <a:rPr lang="en-US" altLang="en-US"/>
              <a:t>²</a:t>
            </a:r>
            <a:r>
              <a:rPr lang="zh-CN" altLang="en-US"/>
              <a:t>（</a:t>
            </a:r>
            <a:r>
              <a:rPr lang="en-US" altLang="zh-CN"/>
              <a:t>LD</a:t>
            </a:r>
            <a:r>
              <a:rPr lang="zh-CN" altLang="en-US"/>
              <a:t>强度）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如果一对</a:t>
            </a:r>
            <a:r>
              <a:rPr lang="en-US" altLang="zh-CN"/>
              <a:t>SNP</a:t>
            </a:r>
            <a:r>
              <a:rPr lang="zh-CN" altLang="en-US"/>
              <a:t>的</a:t>
            </a:r>
            <a:r>
              <a:rPr lang="en-US" altLang="zh-CN"/>
              <a:t>R</a:t>
            </a:r>
            <a:r>
              <a:rPr lang="en-US" altLang="en-US"/>
              <a:t>²</a:t>
            </a:r>
            <a:r>
              <a:rPr lang="zh-CN" altLang="en-US"/>
              <a:t>超过阈值（如</a:t>
            </a:r>
            <a:r>
              <a:rPr lang="en-US" altLang="zh-CN"/>
              <a:t>0.2</a:t>
            </a:r>
            <a:r>
              <a:rPr lang="zh-CN" altLang="en-US"/>
              <a:t>），则随机剔除其中一个</a:t>
            </a:r>
            <a:endParaRPr lang="zh-CN" altLang="en-US"/>
          </a:p>
          <a:p>
            <a:r>
              <a:rPr lang="en-US" altLang="zh-CN"/>
              <a:t>3.</a:t>
            </a:r>
            <a:r>
              <a:rPr lang="zh-CN" altLang="en-US"/>
              <a:t>窗口沿着染色体滑动，重复此过程</a:t>
            </a:r>
            <a:endParaRPr lang="zh-CN" altLang="en-US"/>
          </a:p>
          <a:p>
            <a:r>
              <a:rPr lang="en-US" altLang="zh-CN"/>
              <a:t>4.</a:t>
            </a:r>
            <a:r>
              <a:rPr lang="zh-CN" altLang="en-US"/>
              <a:t>最终保留的</a:t>
            </a:r>
            <a:r>
              <a:rPr lang="en-US" altLang="zh-CN"/>
              <a:t>SNP</a:t>
            </a:r>
            <a:r>
              <a:rPr lang="zh-CN" altLang="en-US"/>
              <a:t>彼此间</a:t>
            </a:r>
            <a:r>
              <a:rPr lang="en-US" altLang="zh-CN"/>
              <a:t>LD</a:t>
            </a:r>
            <a:r>
              <a:rPr lang="zh-CN" altLang="en-US"/>
              <a:t>较低，更</a:t>
            </a:r>
            <a:r>
              <a:rPr lang="en-US" altLang="zh-CN"/>
              <a:t>"</a:t>
            </a:r>
            <a:r>
              <a:rPr lang="zh-CN" altLang="en-US"/>
              <a:t>独立</a:t>
            </a:r>
            <a:r>
              <a:rPr lang="en-US" altLang="zh-CN"/>
              <a:t>"</a:t>
            </a:r>
            <a:endParaRPr lang="en-US" altLang="zh-CN"/>
          </a:p>
          <a:p>
            <a:r>
              <a:rPr lang="en-US" altLang="zh-CN"/>
              <a:t>plink --file input --indep-pairwise 100kb 5 0.5</a:t>
            </a:r>
            <a:endParaRPr lang="en-US" altLang="zh-CN"/>
          </a:p>
          <a:p>
            <a:r>
              <a:rPr lang="en-US" altLang="zh-CN"/>
              <a:t>100kb: </a:t>
            </a:r>
            <a:r>
              <a:rPr lang="en-US" altLang="zh-CN" dirty="0" smtClean="0">
                <a:latin typeface="Arial" panose="020B0604020202090204" pitchFamily="34" charset="0"/>
                <a:ea typeface="微软雅黑" charset="-122"/>
                <a:sym typeface="+mn-ea"/>
              </a:rPr>
              <a:t>: </a:t>
            </a:r>
            <a:r>
              <a:rPr lang="zh-CN" altLang="en-US" dirty="0" smtClean="0">
                <a:latin typeface="Arial" panose="020B0604020202090204" pitchFamily="34" charset="0"/>
                <a:ea typeface="微软雅黑" charset="-122"/>
                <a:sym typeface="+mn-ea"/>
              </a:rPr>
              <a:t>表示滑动窗口包含</a:t>
            </a:r>
            <a:r>
              <a:rPr lang="en-US" altLang="zh-CN" dirty="0" smtClean="0">
                <a:latin typeface="Arial" panose="020B0604020202090204" pitchFamily="34" charset="0"/>
                <a:ea typeface="微软雅黑" charset="-122"/>
                <a:sym typeface="+mn-ea"/>
              </a:rPr>
              <a:t>100</a:t>
            </a:r>
            <a:r>
              <a:rPr lang="zh-CN" altLang="en-US" dirty="0" smtClean="0">
                <a:latin typeface="Arial" panose="020B0604020202090204" pitchFamily="34" charset="0"/>
                <a:ea typeface="微软雅黑" charset="-122"/>
                <a:sym typeface="+mn-ea"/>
              </a:rPr>
              <a:t>个</a:t>
            </a:r>
            <a:r>
              <a:rPr lang="en-US" altLang="zh-CN" dirty="0" smtClean="0">
                <a:latin typeface="Arial" panose="020B0604020202090204" pitchFamily="34" charset="0"/>
                <a:ea typeface="微软雅黑" charset="-122"/>
                <a:sym typeface="+mn-ea"/>
              </a:rPr>
              <a:t>SNP </a:t>
            </a:r>
            <a:r>
              <a:rPr lang="zh-CN" altLang="en-US" dirty="0" smtClean="0">
                <a:latin typeface="Arial" panose="020B0604020202090204" pitchFamily="34" charset="0"/>
                <a:ea typeface="微软雅黑" charset="-122"/>
                <a:sym typeface="+mn-ea"/>
              </a:rPr>
              <a:t>步长</a:t>
            </a:r>
            <a:r>
              <a:rPr lang="zh-CN" altLang="en-US"/>
              <a:t>（物理距离）</a:t>
            </a:r>
            <a:endParaRPr lang="zh-CN" altLang="en-US"/>
          </a:p>
          <a:p>
            <a:r>
              <a:rPr lang="en-US" altLang="zh-CN"/>
              <a:t>1: </a:t>
            </a:r>
            <a:r>
              <a:rPr lang="zh-CN" altLang="en-US"/>
              <a:t>步长</a:t>
            </a:r>
            <a:r>
              <a:rPr lang="en-US" altLang="zh-CN"/>
              <a:t>5</a:t>
            </a:r>
            <a:r>
              <a:rPr lang="zh-CN" altLang="en-US"/>
              <a:t>（即每次移动</a:t>
            </a:r>
            <a:r>
              <a:rPr lang="en-US" altLang="zh-CN"/>
              <a:t>5</a:t>
            </a:r>
            <a:r>
              <a:rPr lang="zh-CN" altLang="en-US"/>
              <a:t>个</a:t>
            </a:r>
            <a:r>
              <a:rPr lang="en-US" altLang="zh-CN"/>
              <a:t>SNP</a:t>
            </a:r>
            <a:r>
              <a:rPr lang="zh-CN" altLang="en-US"/>
              <a:t>）</a:t>
            </a:r>
            <a:endParaRPr lang="zh-CN" altLang="en-US"/>
          </a:p>
          <a:p>
            <a:r>
              <a:rPr lang="en-US" altLang="zh-CN"/>
              <a:t>0.5: R</a:t>
            </a:r>
            <a:r>
              <a:rPr lang="en-US" altLang="en-US"/>
              <a:t>²</a:t>
            </a:r>
            <a:r>
              <a:rPr lang="zh-CN" altLang="en-US"/>
              <a:t>阈值</a:t>
            </a:r>
            <a:r>
              <a:rPr lang="en-US" altLang="zh-CN"/>
              <a:t>0.5</a:t>
            </a:r>
            <a:endParaRPr lang="en-US" altLang="zh-CN"/>
          </a:p>
          <a:p>
            <a:r>
              <a:rPr lang="en-US" altLang="zh-CN"/>
              <a:t>R</a:t>
            </a:r>
            <a:r>
              <a:rPr lang="en-US" altLang="en-US"/>
              <a:t>²</a:t>
            </a:r>
            <a:r>
              <a:rPr lang="zh-CN" altLang="en-US"/>
              <a:t>阈值</a:t>
            </a:r>
            <a:r>
              <a:rPr lang="en-US" altLang="zh-CN"/>
              <a:t>0.5 </a:t>
            </a:r>
            <a:r>
              <a:rPr lang="zh-CN" altLang="en-US"/>
              <a:t>是连锁不平衡（</a:t>
            </a:r>
            <a:r>
              <a:rPr lang="en-US" altLang="zh-CN"/>
              <a:t>LD</a:t>
            </a:r>
            <a:r>
              <a:rPr lang="zh-CN" altLang="en-US"/>
              <a:t>）过滤中的一个关键参数，它决定了两个</a:t>
            </a:r>
            <a:r>
              <a:rPr lang="en-US" altLang="zh-CN"/>
              <a:t>SNP</a:t>
            </a:r>
            <a:r>
              <a:rPr lang="zh-CN" altLang="en-US"/>
              <a:t>被认定为</a:t>
            </a:r>
            <a:r>
              <a:rPr lang="en-US" altLang="zh-CN"/>
              <a:t>"</a:t>
            </a:r>
            <a:r>
              <a:rPr lang="zh-CN" altLang="en-US"/>
              <a:t>连锁</a:t>
            </a:r>
            <a:r>
              <a:rPr lang="en-US" altLang="zh-CN"/>
              <a:t>"</a:t>
            </a:r>
            <a:r>
              <a:rPr lang="zh-CN" altLang="en-US"/>
              <a:t>（即相关）的强度标准。</a:t>
            </a:r>
            <a:endParaRPr lang="zh-CN" altLang="en-US"/>
          </a:p>
          <a:p>
            <a:r>
              <a:rPr lang="zh-CN" altLang="en-US"/>
              <a:t>想象两个相邻的</a:t>
            </a:r>
            <a:r>
              <a:rPr lang="en-US" altLang="zh-CN"/>
              <a:t>SNP</a:t>
            </a:r>
            <a:r>
              <a:rPr lang="zh-CN" altLang="en-US"/>
              <a:t>标记：</a:t>
            </a:r>
            <a:endParaRPr lang="en-US" altLang="zh-CN"/>
          </a:p>
          <a:p>
            <a:r>
              <a:rPr lang="en-US" altLang="zh-CN"/>
              <a:t>R</a:t>
            </a:r>
            <a:r>
              <a:rPr lang="en-US" altLang="en-US"/>
              <a:t>²</a:t>
            </a:r>
            <a:r>
              <a:rPr lang="en-US" altLang="zh-CN"/>
              <a:t> = 0</a:t>
            </a:r>
            <a:r>
              <a:rPr lang="zh-CN" altLang="en-US"/>
              <a:t>：完全独立，就像抛两次硬币，结果互不影响</a:t>
            </a:r>
            <a:endParaRPr lang="zh-CN" altLang="en-US"/>
          </a:p>
          <a:p>
            <a:r>
              <a:rPr lang="en-US" altLang="zh-CN"/>
              <a:t>R</a:t>
            </a:r>
            <a:r>
              <a:rPr lang="en-US" altLang="en-US"/>
              <a:t>²</a:t>
            </a:r>
            <a:r>
              <a:rPr lang="en-US" altLang="zh-CN"/>
              <a:t> = 0.5</a:t>
            </a:r>
            <a:r>
              <a:rPr lang="zh-CN" altLang="en-US"/>
              <a:t>：中度相关，知道一个</a:t>
            </a:r>
            <a:r>
              <a:rPr lang="en-US" altLang="zh-CN"/>
              <a:t>SNP</a:t>
            </a:r>
            <a:r>
              <a:rPr lang="zh-CN" altLang="en-US"/>
              <a:t>的基因型，能</a:t>
            </a:r>
            <a:r>
              <a:rPr lang="en-US" altLang="zh-CN"/>
              <a:t>50%</a:t>
            </a:r>
            <a:r>
              <a:rPr lang="zh-CN" altLang="en-US"/>
              <a:t>预测另一个</a:t>
            </a:r>
            <a:r>
              <a:rPr lang="en-US" altLang="zh-CN"/>
              <a:t>SNP</a:t>
            </a:r>
            <a:r>
              <a:rPr lang="zh-CN" altLang="en-US"/>
              <a:t>的基因型</a:t>
            </a:r>
            <a:endParaRPr lang="zh-CN" altLang="en-US"/>
          </a:p>
          <a:p>
            <a:r>
              <a:rPr lang="en-US" altLang="zh-CN"/>
              <a:t>R</a:t>
            </a:r>
            <a:r>
              <a:rPr lang="en-US" altLang="en-US"/>
              <a:t>²</a:t>
            </a:r>
            <a:r>
              <a:rPr lang="en-US" altLang="zh-CN"/>
              <a:t> = 1</a:t>
            </a:r>
            <a:r>
              <a:rPr lang="zh-CN" altLang="en-US"/>
              <a:t>：完全连锁，知道一个就能</a:t>
            </a:r>
            <a:r>
              <a:rPr lang="en-US" altLang="zh-CN"/>
              <a:t>100%</a:t>
            </a:r>
            <a:r>
              <a:rPr lang="zh-CN" altLang="en-US"/>
              <a:t>确定另一个</a:t>
            </a:r>
            <a:endParaRPr lang="zh-CN" altLang="en-US"/>
          </a:p>
          <a:p>
            <a:r>
              <a:rPr lang="en-US" altLang="zh-CN"/>
              <a:t>R</a:t>
            </a:r>
            <a:r>
              <a:rPr lang="en-US" altLang="en-US"/>
              <a:t>²</a:t>
            </a:r>
            <a:r>
              <a:rPr lang="en-US" altLang="zh-CN"/>
              <a:t>=0.5</a:t>
            </a:r>
            <a:r>
              <a:rPr lang="zh-CN" altLang="en-US"/>
              <a:t>作为阈值的意思是：</a:t>
            </a:r>
            <a:endParaRPr lang="en-US" altLang="zh-CN"/>
          </a:p>
          <a:p>
            <a:r>
              <a:rPr lang="en-US" altLang="zh-CN"/>
              <a:t>"</a:t>
            </a:r>
            <a:r>
              <a:rPr lang="zh-CN" altLang="en-US"/>
              <a:t>如果两个</a:t>
            </a:r>
            <a:r>
              <a:rPr lang="en-US" altLang="zh-CN"/>
              <a:t>SNP</a:t>
            </a:r>
            <a:r>
              <a:rPr lang="zh-CN" altLang="en-US"/>
              <a:t>的关联强度（</a:t>
            </a:r>
            <a:r>
              <a:rPr lang="en-US" altLang="zh-CN"/>
              <a:t>R</a:t>
            </a:r>
            <a:r>
              <a:rPr lang="en-US" altLang="en-US"/>
              <a:t>²</a:t>
            </a:r>
            <a:r>
              <a:rPr lang="zh-CN" altLang="en-US"/>
              <a:t>）超过</a:t>
            </a:r>
            <a:r>
              <a:rPr lang="en-US" altLang="zh-CN"/>
              <a:t>0.5</a:t>
            </a:r>
            <a:r>
              <a:rPr lang="zh-CN" altLang="en-US"/>
              <a:t>，就认为它们连锁太强，只保留其中一个即可。</a:t>
            </a:r>
            <a:r>
              <a:rPr lang="en-US" altLang="zh-CN"/>
              <a:t>"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1.PLINK</a:t>
            </a:r>
            <a:r>
              <a:rPr lang="zh-CN" altLang="en-US"/>
              <a:t>使用滑动窗口方法，在窗口内计算所有</a:t>
            </a:r>
            <a:r>
              <a:rPr lang="en-US" altLang="zh-CN"/>
              <a:t>SNP</a:t>
            </a:r>
            <a:r>
              <a:rPr lang="zh-CN" altLang="en-US"/>
              <a:t>两两之间的</a:t>
            </a:r>
            <a:r>
              <a:rPr lang="en-US" altLang="zh-CN"/>
              <a:t>R</a:t>
            </a:r>
            <a:r>
              <a:rPr lang="en-US" altLang="en-US"/>
              <a:t>²</a:t>
            </a:r>
            <a:r>
              <a:rPr lang="zh-CN" altLang="en-US"/>
              <a:t>（</a:t>
            </a:r>
            <a:r>
              <a:rPr lang="en-US" altLang="zh-CN"/>
              <a:t>LD</a:t>
            </a:r>
            <a:r>
              <a:rPr lang="zh-CN" altLang="en-US"/>
              <a:t>强度）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如果一对</a:t>
            </a:r>
            <a:r>
              <a:rPr lang="en-US" altLang="zh-CN"/>
              <a:t>SNP</a:t>
            </a:r>
            <a:r>
              <a:rPr lang="zh-CN" altLang="en-US"/>
              <a:t>的</a:t>
            </a:r>
            <a:r>
              <a:rPr lang="en-US" altLang="zh-CN"/>
              <a:t>R</a:t>
            </a:r>
            <a:r>
              <a:rPr lang="en-US" altLang="en-US"/>
              <a:t>²</a:t>
            </a:r>
            <a:r>
              <a:rPr lang="zh-CN" altLang="en-US"/>
              <a:t>超过阈值（如</a:t>
            </a:r>
            <a:r>
              <a:rPr lang="en-US" altLang="zh-CN"/>
              <a:t>0.2</a:t>
            </a:r>
            <a:r>
              <a:rPr lang="zh-CN" altLang="en-US"/>
              <a:t>），则随机剔除其中一个</a:t>
            </a:r>
            <a:endParaRPr lang="zh-CN" altLang="en-US"/>
          </a:p>
          <a:p>
            <a:r>
              <a:rPr lang="en-US" altLang="zh-CN"/>
              <a:t>3.</a:t>
            </a:r>
            <a:r>
              <a:rPr lang="zh-CN" altLang="en-US"/>
              <a:t>窗口沿着染色体滑动，重复此过程</a:t>
            </a:r>
            <a:endParaRPr lang="zh-CN" altLang="en-US"/>
          </a:p>
          <a:p>
            <a:r>
              <a:rPr lang="en-US" altLang="zh-CN"/>
              <a:t>4.</a:t>
            </a:r>
            <a:r>
              <a:rPr lang="zh-CN" altLang="en-US"/>
              <a:t>最终保留的</a:t>
            </a:r>
            <a:r>
              <a:rPr lang="en-US" altLang="zh-CN"/>
              <a:t>SNP</a:t>
            </a:r>
            <a:r>
              <a:rPr lang="zh-CN" altLang="en-US"/>
              <a:t>彼此间</a:t>
            </a:r>
            <a:r>
              <a:rPr lang="en-US" altLang="zh-CN"/>
              <a:t>LD</a:t>
            </a:r>
            <a:r>
              <a:rPr lang="zh-CN" altLang="en-US"/>
              <a:t>较低，更</a:t>
            </a:r>
            <a:r>
              <a:rPr lang="en-US" altLang="zh-CN"/>
              <a:t>"</a:t>
            </a:r>
            <a:r>
              <a:rPr lang="zh-CN" altLang="en-US"/>
              <a:t>独立</a:t>
            </a:r>
            <a:r>
              <a:rPr lang="en-US" altLang="zh-CN"/>
              <a:t>"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plink --file input --indep-pairwise 100kb 5 0.5</a:t>
            </a:r>
            <a:endParaRPr lang="en-US" altLang="zh-CN"/>
          </a:p>
          <a:p>
            <a:r>
              <a:rPr lang="en-US" altLang="zh-CN"/>
              <a:t>100kb: </a:t>
            </a:r>
            <a:r>
              <a:rPr lang="en-US" altLang="zh-CN" dirty="0" smtClean="0">
                <a:latin typeface="Arial" panose="020B0604020202090204" pitchFamily="34" charset="0"/>
                <a:ea typeface="微软雅黑" charset="-122"/>
                <a:sym typeface="+mn-ea"/>
              </a:rPr>
              <a:t>: </a:t>
            </a:r>
            <a:r>
              <a:rPr lang="zh-CN" altLang="en-US" dirty="0" smtClean="0">
                <a:latin typeface="Arial" panose="020B0604020202090204" pitchFamily="34" charset="0"/>
                <a:ea typeface="微软雅黑" charset="-122"/>
                <a:sym typeface="+mn-ea"/>
              </a:rPr>
              <a:t>表示滑动窗口包含</a:t>
            </a:r>
            <a:r>
              <a:rPr lang="en-US" altLang="zh-CN" dirty="0" smtClean="0">
                <a:latin typeface="Arial" panose="020B0604020202090204" pitchFamily="34" charset="0"/>
                <a:ea typeface="微软雅黑" charset="-122"/>
                <a:sym typeface="+mn-ea"/>
              </a:rPr>
              <a:t>100</a:t>
            </a:r>
            <a:r>
              <a:rPr lang="zh-CN" altLang="en-US" dirty="0" smtClean="0">
                <a:latin typeface="Arial" panose="020B0604020202090204" pitchFamily="34" charset="0"/>
                <a:ea typeface="微软雅黑" charset="-122"/>
                <a:sym typeface="+mn-ea"/>
              </a:rPr>
              <a:t>个</a:t>
            </a:r>
            <a:r>
              <a:rPr lang="en-US" altLang="zh-CN" dirty="0" smtClean="0">
                <a:latin typeface="Arial" panose="020B0604020202090204" pitchFamily="34" charset="0"/>
                <a:ea typeface="微软雅黑" charset="-122"/>
                <a:sym typeface="+mn-ea"/>
              </a:rPr>
              <a:t>SNP </a:t>
            </a:r>
            <a:r>
              <a:rPr lang="zh-CN" altLang="en-US" dirty="0" smtClean="0">
                <a:latin typeface="Arial" panose="020B0604020202090204" pitchFamily="34" charset="0"/>
                <a:ea typeface="微软雅黑" charset="-122"/>
                <a:sym typeface="+mn-ea"/>
              </a:rPr>
              <a:t>步长</a:t>
            </a:r>
            <a:r>
              <a:rPr lang="zh-CN" altLang="en-US"/>
              <a:t>（物理距离）</a:t>
            </a:r>
            <a:endParaRPr lang="zh-CN" altLang="en-US"/>
          </a:p>
          <a:p>
            <a:r>
              <a:rPr lang="en-US" altLang="zh-CN"/>
              <a:t>1: </a:t>
            </a:r>
            <a:r>
              <a:rPr lang="zh-CN" altLang="en-US"/>
              <a:t>步长</a:t>
            </a:r>
            <a:r>
              <a:rPr lang="en-US" altLang="zh-CN"/>
              <a:t>5</a:t>
            </a:r>
            <a:r>
              <a:rPr lang="zh-CN" altLang="en-US"/>
              <a:t>（即每次移动</a:t>
            </a:r>
            <a:r>
              <a:rPr lang="en-US" altLang="zh-CN"/>
              <a:t>5</a:t>
            </a:r>
            <a:r>
              <a:rPr lang="zh-CN" altLang="en-US"/>
              <a:t>个</a:t>
            </a:r>
            <a:r>
              <a:rPr lang="en-US" altLang="zh-CN"/>
              <a:t>SNP</a:t>
            </a:r>
            <a:r>
              <a:rPr lang="zh-CN" altLang="en-US"/>
              <a:t>）</a:t>
            </a:r>
            <a:endParaRPr lang="zh-CN" altLang="en-US"/>
          </a:p>
          <a:p>
            <a:r>
              <a:rPr lang="en-US" altLang="zh-CN"/>
              <a:t>0.5: R</a:t>
            </a:r>
            <a:r>
              <a:rPr lang="en-US" altLang="en-US"/>
              <a:t>²</a:t>
            </a:r>
            <a:r>
              <a:rPr lang="zh-CN" altLang="en-US"/>
              <a:t>阈值</a:t>
            </a:r>
            <a:r>
              <a:rPr lang="en-US" altLang="zh-CN"/>
              <a:t>0.5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R</a:t>
            </a:r>
            <a:r>
              <a:rPr lang="en-US" altLang="en-US"/>
              <a:t>²</a:t>
            </a:r>
            <a:r>
              <a:rPr lang="zh-CN" altLang="en-US"/>
              <a:t>阈值</a:t>
            </a:r>
            <a:r>
              <a:rPr lang="en-US" altLang="zh-CN"/>
              <a:t>0.5 </a:t>
            </a:r>
            <a:r>
              <a:rPr lang="zh-CN" altLang="en-US"/>
              <a:t>是连锁不平衡（</a:t>
            </a:r>
            <a:r>
              <a:rPr lang="en-US" altLang="zh-CN"/>
              <a:t>LD</a:t>
            </a:r>
            <a:r>
              <a:rPr lang="zh-CN" altLang="en-US"/>
              <a:t>）过滤中的一个关键参数，它决定了两个</a:t>
            </a:r>
            <a:r>
              <a:rPr lang="en-US" altLang="zh-CN"/>
              <a:t>SNP</a:t>
            </a:r>
            <a:r>
              <a:rPr lang="zh-CN" altLang="en-US"/>
              <a:t>被认定为</a:t>
            </a:r>
            <a:r>
              <a:rPr lang="en-US" altLang="zh-CN"/>
              <a:t>"</a:t>
            </a:r>
            <a:r>
              <a:rPr lang="zh-CN" altLang="en-US"/>
              <a:t>连锁</a:t>
            </a:r>
            <a:r>
              <a:rPr lang="en-US" altLang="zh-CN"/>
              <a:t>"</a:t>
            </a:r>
            <a:r>
              <a:rPr lang="zh-CN" altLang="en-US"/>
              <a:t>（即相关）的强度标准。</a:t>
            </a:r>
            <a:endParaRPr lang="zh-CN" altLang="en-US"/>
          </a:p>
          <a:p>
            <a:r>
              <a:rPr lang="zh-CN" altLang="en-US"/>
              <a:t>想象两个相邻的</a:t>
            </a:r>
            <a:r>
              <a:rPr lang="en-US" altLang="zh-CN"/>
              <a:t>SNP</a:t>
            </a:r>
            <a:r>
              <a:rPr lang="zh-CN" altLang="en-US"/>
              <a:t>标记：</a:t>
            </a:r>
            <a:endParaRPr lang="en-US" altLang="zh-CN"/>
          </a:p>
          <a:p>
            <a:r>
              <a:rPr lang="en-US" altLang="zh-CN"/>
              <a:t>R</a:t>
            </a:r>
            <a:r>
              <a:rPr lang="en-US" altLang="en-US"/>
              <a:t>²</a:t>
            </a:r>
            <a:r>
              <a:rPr lang="en-US" altLang="zh-CN"/>
              <a:t> = 0</a:t>
            </a:r>
            <a:r>
              <a:rPr lang="zh-CN" altLang="en-US"/>
              <a:t>：完全独立，就像抛两次硬币，结果互不影响</a:t>
            </a:r>
            <a:endParaRPr lang="zh-CN" altLang="en-US"/>
          </a:p>
          <a:p>
            <a:r>
              <a:rPr lang="en-US" altLang="zh-CN"/>
              <a:t>R</a:t>
            </a:r>
            <a:r>
              <a:rPr lang="en-US" altLang="en-US"/>
              <a:t>²</a:t>
            </a:r>
            <a:r>
              <a:rPr lang="en-US" altLang="zh-CN"/>
              <a:t> = 0.5</a:t>
            </a:r>
            <a:r>
              <a:rPr lang="zh-CN" altLang="en-US"/>
              <a:t>：中度相关，知道一个</a:t>
            </a:r>
            <a:r>
              <a:rPr lang="en-US" altLang="zh-CN"/>
              <a:t>SNP</a:t>
            </a:r>
            <a:r>
              <a:rPr lang="zh-CN" altLang="en-US"/>
              <a:t>的基因型，能</a:t>
            </a:r>
            <a:r>
              <a:rPr lang="en-US" altLang="zh-CN"/>
              <a:t>50%</a:t>
            </a:r>
            <a:r>
              <a:rPr lang="zh-CN" altLang="en-US"/>
              <a:t>预测另一个</a:t>
            </a:r>
            <a:r>
              <a:rPr lang="en-US" altLang="zh-CN"/>
              <a:t>SNP</a:t>
            </a:r>
            <a:r>
              <a:rPr lang="zh-CN" altLang="en-US"/>
              <a:t>的基因型</a:t>
            </a:r>
            <a:endParaRPr lang="zh-CN" altLang="en-US"/>
          </a:p>
          <a:p>
            <a:r>
              <a:rPr lang="en-US" altLang="zh-CN"/>
              <a:t>R</a:t>
            </a:r>
            <a:r>
              <a:rPr lang="en-US" altLang="en-US"/>
              <a:t>²</a:t>
            </a:r>
            <a:r>
              <a:rPr lang="en-US" altLang="zh-CN"/>
              <a:t> = 1</a:t>
            </a:r>
            <a:r>
              <a:rPr lang="zh-CN" altLang="en-US"/>
              <a:t>：完全连锁，知道一个就能</a:t>
            </a:r>
            <a:r>
              <a:rPr lang="en-US" altLang="zh-CN"/>
              <a:t>100%</a:t>
            </a:r>
            <a:r>
              <a:rPr lang="zh-CN" altLang="en-US"/>
              <a:t>确定另一个</a:t>
            </a:r>
            <a:endParaRPr lang="zh-CN" altLang="en-US"/>
          </a:p>
          <a:p>
            <a:r>
              <a:rPr lang="en-US" altLang="zh-CN"/>
              <a:t>R</a:t>
            </a:r>
            <a:r>
              <a:rPr lang="en-US" altLang="en-US"/>
              <a:t>²</a:t>
            </a:r>
            <a:r>
              <a:rPr lang="en-US" altLang="zh-CN"/>
              <a:t>=0.5</a:t>
            </a:r>
            <a:r>
              <a:rPr lang="zh-CN" altLang="en-US"/>
              <a:t>作为阈值的意思是：</a:t>
            </a:r>
            <a:endParaRPr lang="en-US" altLang="zh-CN"/>
          </a:p>
          <a:p>
            <a:r>
              <a:rPr lang="en-US" altLang="zh-CN"/>
              <a:t>"</a:t>
            </a:r>
            <a:r>
              <a:rPr lang="zh-CN" altLang="en-US"/>
              <a:t>如果两个</a:t>
            </a:r>
            <a:r>
              <a:rPr lang="en-US" altLang="zh-CN"/>
              <a:t>SNP</a:t>
            </a:r>
            <a:r>
              <a:rPr lang="zh-CN" altLang="en-US"/>
              <a:t>的关联强度（</a:t>
            </a:r>
            <a:r>
              <a:rPr lang="en-US" altLang="zh-CN"/>
              <a:t>R</a:t>
            </a:r>
            <a:r>
              <a:rPr lang="en-US" altLang="en-US"/>
              <a:t>²</a:t>
            </a:r>
            <a:r>
              <a:rPr lang="zh-CN" altLang="en-US"/>
              <a:t>）超过</a:t>
            </a:r>
            <a:r>
              <a:rPr lang="en-US" altLang="zh-CN"/>
              <a:t>0.5</a:t>
            </a:r>
            <a:r>
              <a:rPr lang="zh-CN" altLang="en-US"/>
              <a:t>，就认为它们连锁太强，只保留其中一个即可。</a:t>
            </a:r>
            <a:r>
              <a:rPr lang="en-US" altLang="zh-CN"/>
              <a:t>"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1.PLINK</a:t>
            </a:r>
            <a:r>
              <a:rPr lang="zh-CN" altLang="en-US"/>
              <a:t>使用滑动窗口方法，在窗口内计算所有</a:t>
            </a:r>
            <a:r>
              <a:rPr lang="en-US" altLang="zh-CN"/>
              <a:t>SNP</a:t>
            </a:r>
            <a:r>
              <a:rPr lang="zh-CN" altLang="en-US"/>
              <a:t>两两之间的</a:t>
            </a:r>
            <a:r>
              <a:rPr lang="en-US" altLang="zh-CN"/>
              <a:t>R</a:t>
            </a:r>
            <a:r>
              <a:rPr lang="en-US" altLang="en-US"/>
              <a:t>²</a:t>
            </a:r>
            <a:r>
              <a:rPr lang="zh-CN" altLang="en-US"/>
              <a:t>（</a:t>
            </a:r>
            <a:r>
              <a:rPr lang="en-US" altLang="zh-CN"/>
              <a:t>LD</a:t>
            </a:r>
            <a:r>
              <a:rPr lang="zh-CN" altLang="en-US"/>
              <a:t>强度）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如果一对</a:t>
            </a:r>
            <a:r>
              <a:rPr lang="en-US" altLang="zh-CN"/>
              <a:t>SNP</a:t>
            </a:r>
            <a:r>
              <a:rPr lang="zh-CN" altLang="en-US"/>
              <a:t>的</a:t>
            </a:r>
            <a:r>
              <a:rPr lang="en-US" altLang="zh-CN"/>
              <a:t>R</a:t>
            </a:r>
            <a:r>
              <a:rPr lang="en-US" altLang="en-US"/>
              <a:t>²</a:t>
            </a:r>
            <a:r>
              <a:rPr lang="zh-CN" altLang="en-US"/>
              <a:t>超过阈值（如</a:t>
            </a:r>
            <a:r>
              <a:rPr lang="en-US" altLang="zh-CN"/>
              <a:t>0.2</a:t>
            </a:r>
            <a:r>
              <a:rPr lang="zh-CN" altLang="en-US"/>
              <a:t>），则随机剔除其中一个</a:t>
            </a:r>
            <a:endParaRPr lang="zh-CN" altLang="en-US"/>
          </a:p>
          <a:p>
            <a:r>
              <a:rPr lang="en-US" altLang="zh-CN"/>
              <a:t>3.</a:t>
            </a:r>
            <a:r>
              <a:rPr lang="zh-CN" altLang="en-US"/>
              <a:t>窗口沿着染色体滑动，重复此过程</a:t>
            </a:r>
            <a:endParaRPr lang="zh-CN" altLang="en-US"/>
          </a:p>
          <a:p>
            <a:r>
              <a:rPr lang="en-US" altLang="zh-CN"/>
              <a:t>4.</a:t>
            </a:r>
            <a:r>
              <a:rPr lang="zh-CN" altLang="en-US"/>
              <a:t>最终保留的</a:t>
            </a:r>
            <a:r>
              <a:rPr lang="en-US" altLang="zh-CN"/>
              <a:t>SNP</a:t>
            </a:r>
            <a:r>
              <a:rPr lang="zh-CN" altLang="en-US"/>
              <a:t>彼此间</a:t>
            </a:r>
            <a:r>
              <a:rPr lang="en-US" altLang="zh-CN"/>
              <a:t>LD</a:t>
            </a:r>
            <a:r>
              <a:rPr lang="zh-CN" altLang="en-US"/>
              <a:t>较低，更</a:t>
            </a:r>
            <a:r>
              <a:rPr lang="en-US" altLang="zh-CN"/>
              <a:t>"</a:t>
            </a:r>
            <a:r>
              <a:rPr lang="zh-CN" altLang="en-US"/>
              <a:t>独立</a:t>
            </a:r>
            <a:r>
              <a:rPr lang="en-US" altLang="zh-CN"/>
              <a:t>"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plink --file input --indep-pairwise 100kb 5 0.5</a:t>
            </a:r>
            <a:endParaRPr lang="en-US" altLang="zh-CN"/>
          </a:p>
          <a:p>
            <a:r>
              <a:rPr lang="en-US" altLang="zh-CN"/>
              <a:t>100kb: </a:t>
            </a:r>
            <a:r>
              <a:rPr lang="en-US" altLang="zh-CN" dirty="0" smtClean="0">
                <a:latin typeface="Arial" panose="020B0604020202090204" pitchFamily="34" charset="0"/>
                <a:ea typeface="微软雅黑" charset="-122"/>
                <a:sym typeface="+mn-ea"/>
              </a:rPr>
              <a:t>: </a:t>
            </a:r>
            <a:r>
              <a:rPr lang="zh-CN" altLang="en-US" dirty="0" smtClean="0">
                <a:latin typeface="Arial" panose="020B0604020202090204" pitchFamily="34" charset="0"/>
                <a:ea typeface="微软雅黑" charset="-122"/>
                <a:sym typeface="+mn-ea"/>
              </a:rPr>
              <a:t>表示滑动窗口包含</a:t>
            </a:r>
            <a:r>
              <a:rPr lang="en-US" altLang="zh-CN" dirty="0" smtClean="0">
                <a:latin typeface="Arial" panose="020B0604020202090204" pitchFamily="34" charset="0"/>
                <a:ea typeface="微软雅黑" charset="-122"/>
                <a:sym typeface="+mn-ea"/>
              </a:rPr>
              <a:t>100</a:t>
            </a:r>
            <a:r>
              <a:rPr lang="zh-CN" altLang="en-US" dirty="0" smtClean="0">
                <a:latin typeface="Arial" panose="020B0604020202090204" pitchFamily="34" charset="0"/>
                <a:ea typeface="微软雅黑" charset="-122"/>
                <a:sym typeface="+mn-ea"/>
              </a:rPr>
              <a:t>个</a:t>
            </a:r>
            <a:r>
              <a:rPr lang="en-US" altLang="zh-CN" dirty="0" smtClean="0">
                <a:latin typeface="Arial" panose="020B0604020202090204" pitchFamily="34" charset="0"/>
                <a:ea typeface="微软雅黑" charset="-122"/>
                <a:sym typeface="+mn-ea"/>
              </a:rPr>
              <a:t>SNP </a:t>
            </a:r>
            <a:r>
              <a:rPr lang="zh-CN" altLang="en-US" dirty="0" smtClean="0">
                <a:latin typeface="Arial" panose="020B0604020202090204" pitchFamily="34" charset="0"/>
                <a:ea typeface="微软雅黑" charset="-122"/>
                <a:sym typeface="+mn-ea"/>
              </a:rPr>
              <a:t>步长</a:t>
            </a:r>
            <a:r>
              <a:rPr lang="zh-CN" altLang="en-US"/>
              <a:t>（物理距离）</a:t>
            </a:r>
            <a:endParaRPr lang="zh-CN" altLang="en-US"/>
          </a:p>
          <a:p>
            <a:r>
              <a:rPr lang="en-US" altLang="zh-CN"/>
              <a:t>1: </a:t>
            </a:r>
            <a:r>
              <a:rPr lang="zh-CN" altLang="en-US"/>
              <a:t>步长</a:t>
            </a:r>
            <a:r>
              <a:rPr lang="en-US" altLang="zh-CN"/>
              <a:t>5</a:t>
            </a:r>
            <a:r>
              <a:rPr lang="zh-CN" altLang="en-US"/>
              <a:t>（即每次移动</a:t>
            </a:r>
            <a:r>
              <a:rPr lang="en-US" altLang="zh-CN"/>
              <a:t>5</a:t>
            </a:r>
            <a:r>
              <a:rPr lang="zh-CN" altLang="en-US"/>
              <a:t>个</a:t>
            </a:r>
            <a:r>
              <a:rPr lang="en-US" altLang="zh-CN"/>
              <a:t>SNP</a:t>
            </a:r>
            <a:r>
              <a:rPr lang="zh-CN" altLang="en-US"/>
              <a:t>）</a:t>
            </a:r>
            <a:endParaRPr lang="zh-CN" altLang="en-US"/>
          </a:p>
          <a:p>
            <a:r>
              <a:rPr lang="en-US" altLang="zh-CN"/>
              <a:t>0.5: R</a:t>
            </a:r>
            <a:r>
              <a:rPr lang="en-US" altLang="en-US"/>
              <a:t>²</a:t>
            </a:r>
            <a:r>
              <a:rPr lang="zh-CN" altLang="en-US"/>
              <a:t>阈值</a:t>
            </a:r>
            <a:r>
              <a:rPr lang="en-US" altLang="zh-CN"/>
              <a:t>0.5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R</a:t>
            </a:r>
            <a:r>
              <a:rPr lang="en-US" altLang="en-US"/>
              <a:t>²</a:t>
            </a:r>
            <a:r>
              <a:rPr lang="zh-CN" altLang="en-US"/>
              <a:t>阈值</a:t>
            </a:r>
            <a:r>
              <a:rPr lang="en-US" altLang="zh-CN"/>
              <a:t>0.5 </a:t>
            </a:r>
            <a:r>
              <a:rPr lang="zh-CN" altLang="en-US"/>
              <a:t>是连锁不平衡（</a:t>
            </a:r>
            <a:r>
              <a:rPr lang="en-US" altLang="zh-CN"/>
              <a:t>LD</a:t>
            </a:r>
            <a:r>
              <a:rPr lang="zh-CN" altLang="en-US"/>
              <a:t>）过滤中的一个关键参数，它决定了两个</a:t>
            </a:r>
            <a:r>
              <a:rPr lang="en-US" altLang="zh-CN"/>
              <a:t>SNP</a:t>
            </a:r>
            <a:r>
              <a:rPr lang="zh-CN" altLang="en-US"/>
              <a:t>被认定为</a:t>
            </a:r>
            <a:r>
              <a:rPr lang="en-US" altLang="zh-CN"/>
              <a:t>"</a:t>
            </a:r>
            <a:r>
              <a:rPr lang="zh-CN" altLang="en-US"/>
              <a:t>连锁</a:t>
            </a:r>
            <a:r>
              <a:rPr lang="en-US" altLang="zh-CN"/>
              <a:t>"</a:t>
            </a:r>
            <a:r>
              <a:rPr lang="zh-CN" altLang="en-US"/>
              <a:t>（即相关）的强度标准。</a:t>
            </a:r>
            <a:endParaRPr lang="zh-CN" altLang="en-US"/>
          </a:p>
          <a:p>
            <a:r>
              <a:rPr lang="zh-CN" altLang="en-US"/>
              <a:t>想象两个相邻的</a:t>
            </a:r>
            <a:r>
              <a:rPr lang="en-US" altLang="zh-CN"/>
              <a:t>SNP</a:t>
            </a:r>
            <a:r>
              <a:rPr lang="zh-CN" altLang="en-US"/>
              <a:t>标记：</a:t>
            </a:r>
            <a:endParaRPr lang="en-US" altLang="zh-CN"/>
          </a:p>
          <a:p>
            <a:r>
              <a:rPr lang="en-US" altLang="zh-CN"/>
              <a:t>R</a:t>
            </a:r>
            <a:r>
              <a:rPr lang="en-US" altLang="en-US"/>
              <a:t>²</a:t>
            </a:r>
            <a:r>
              <a:rPr lang="en-US" altLang="zh-CN"/>
              <a:t> = 0</a:t>
            </a:r>
            <a:r>
              <a:rPr lang="zh-CN" altLang="en-US"/>
              <a:t>：完全独立，就像抛两次硬币，结果互不影响</a:t>
            </a:r>
            <a:endParaRPr lang="zh-CN" altLang="en-US"/>
          </a:p>
          <a:p>
            <a:r>
              <a:rPr lang="en-US" altLang="zh-CN"/>
              <a:t>R</a:t>
            </a:r>
            <a:r>
              <a:rPr lang="en-US" altLang="en-US"/>
              <a:t>²</a:t>
            </a:r>
            <a:r>
              <a:rPr lang="en-US" altLang="zh-CN"/>
              <a:t> = 0.5</a:t>
            </a:r>
            <a:r>
              <a:rPr lang="zh-CN" altLang="en-US"/>
              <a:t>：中度相关，知道一个</a:t>
            </a:r>
            <a:r>
              <a:rPr lang="en-US" altLang="zh-CN"/>
              <a:t>SNP</a:t>
            </a:r>
            <a:r>
              <a:rPr lang="zh-CN" altLang="en-US"/>
              <a:t>的基因型，能</a:t>
            </a:r>
            <a:r>
              <a:rPr lang="en-US" altLang="zh-CN"/>
              <a:t>50%</a:t>
            </a:r>
            <a:r>
              <a:rPr lang="zh-CN" altLang="en-US"/>
              <a:t>预测另一个</a:t>
            </a:r>
            <a:r>
              <a:rPr lang="en-US" altLang="zh-CN"/>
              <a:t>SNP</a:t>
            </a:r>
            <a:r>
              <a:rPr lang="zh-CN" altLang="en-US"/>
              <a:t>的基因型</a:t>
            </a:r>
            <a:endParaRPr lang="zh-CN" altLang="en-US"/>
          </a:p>
          <a:p>
            <a:r>
              <a:rPr lang="en-US" altLang="zh-CN"/>
              <a:t>R</a:t>
            </a:r>
            <a:r>
              <a:rPr lang="en-US" altLang="en-US"/>
              <a:t>²</a:t>
            </a:r>
            <a:r>
              <a:rPr lang="en-US" altLang="zh-CN"/>
              <a:t> = 1</a:t>
            </a:r>
            <a:r>
              <a:rPr lang="zh-CN" altLang="en-US"/>
              <a:t>：完全连锁，知道一个就能</a:t>
            </a:r>
            <a:r>
              <a:rPr lang="en-US" altLang="zh-CN"/>
              <a:t>100%</a:t>
            </a:r>
            <a:r>
              <a:rPr lang="zh-CN" altLang="en-US"/>
              <a:t>确定另一个</a:t>
            </a:r>
            <a:endParaRPr lang="zh-CN" altLang="en-US"/>
          </a:p>
          <a:p>
            <a:r>
              <a:rPr lang="en-US" altLang="zh-CN"/>
              <a:t>R</a:t>
            </a:r>
            <a:r>
              <a:rPr lang="en-US" altLang="en-US"/>
              <a:t>²</a:t>
            </a:r>
            <a:r>
              <a:rPr lang="en-US" altLang="zh-CN"/>
              <a:t>=0.5</a:t>
            </a:r>
            <a:r>
              <a:rPr lang="zh-CN" altLang="en-US"/>
              <a:t>作为阈值的意思是：</a:t>
            </a:r>
            <a:endParaRPr lang="en-US" altLang="zh-CN"/>
          </a:p>
          <a:p>
            <a:r>
              <a:rPr lang="en-US" altLang="zh-CN"/>
              <a:t>"</a:t>
            </a:r>
            <a:r>
              <a:rPr lang="zh-CN" altLang="en-US"/>
              <a:t>如果两个</a:t>
            </a:r>
            <a:r>
              <a:rPr lang="en-US" altLang="zh-CN"/>
              <a:t>SNP</a:t>
            </a:r>
            <a:r>
              <a:rPr lang="zh-CN" altLang="en-US"/>
              <a:t>的关联强度（</a:t>
            </a:r>
            <a:r>
              <a:rPr lang="en-US" altLang="zh-CN"/>
              <a:t>R</a:t>
            </a:r>
            <a:r>
              <a:rPr lang="en-US" altLang="en-US"/>
              <a:t>²</a:t>
            </a:r>
            <a:r>
              <a:rPr lang="zh-CN" altLang="en-US"/>
              <a:t>）超过</a:t>
            </a:r>
            <a:r>
              <a:rPr lang="en-US" altLang="zh-CN"/>
              <a:t>0.5</a:t>
            </a:r>
            <a:r>
              <a:rPr lang="zh-CN" altLang="en-US"/>
              <a:t>，就认为它们连锁太强，只保留其中一个即可。</a:t>
            </a:r>
            <a:r>
              <a:rPr lang="en-US" altLang="zh-CN"/>
              <a:t>"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usage: </a:t>
            </a:r>
            <a:endParaRPr lang="en-US" altLang="zh-CN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python /home/tools/genome/pop_structure/plink_ld_filter.py --vcf input.vcf</a:t>
            </a:r>
            <a:endParaRPr lang="en-US" altLang="zh-CN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python /home/tools/genome/pop_structure/plink_ld_filter.py  --vcf workshop_filtered_snp.recode.vcf #</a:t>
            </a:r>
            <a:r>
              <a:rPr lang="zh-CN" altLang="en-US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符合不连锁的</a:t>
            </a:r>
            <a:r>
              <a:rPr lang="en-US" altLang="zh-CN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snp</a:t>
            </a:r>
            <a:r>
              <a:rPr lang="zh-CN" altLang="en-US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会打上</a:t>
            </a:r>
            <a:r>
              <a:rPr lang="en-US" altLang="zh-CN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tag</a:t>
            </a:r>
            <a:r>
              <a:rPr lang="zh-CN" altLang="en-US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标签</a:t>
            </a:r>
            <a:endParaRPr lang="zh-CN" altLang="en-US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grep 'tagSNPs' workshop_filtered_snp.recode_ldFiltered.vcf &gt; tagSNPs.vcf #</a:t>
            </a:r>
            <a:r>
              <a:rPr lang="zh-CN" altLang="en-US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缺少表头</a:t>
            </a:r>
            <a:endParaRPr lang="zh-CN" altLang="en-US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grep '#' workshop_filtered_snp.recode_ldFiltered.vcf &gt; vcfhead.vcf #</a:t>
            </a:r>
            <a:r>
              <a:rPr lang="zh-CN" altLang="en-US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表头</a:t>
            </a:r>
            <a:endParaRPr lang="zh-CN" altLang="en-US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cat vcfhead.vcf tagSNPs.vcf &gt; LD_prune.vcf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usage: </a:t>
            </a:r>
            <a:endParaRPr lang="en-US" altLang="zh-CN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python /home/tools/genome/pop_structure/plink_ld_filter.py --vcf input.vcf</a:t>
            </a:r>
            <a:endParaRPr lang="en-US" altLang="zh-CN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python /home/tools/genome/pop_structure/plink_ld_filter.py  --vcf workshop_filtered_snp.recode.vcf #</a:t>
            </a:r>
            <a:r>
              <a:rPr lang="zh-CN" altLang="en-US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符合不连锁的</a:t>
            </a:r>
            <a:r>
              <a:rPr lang="en-US" altLang="zh-CN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snp</a:t>
            </a:r>
            <a:r>
              <a:rPr lang="zh-CN" altLang="en-US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会打上</a:t>
            </a:r>
            <a:r>
              <a:rPr lang="en-US" altLang="zh-CN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tag</a:t>
            </a:r>
            <a:r>
              <a:rPr lang="zh-CN" altLang="en-US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标签</a:t>
            </a:r>
            <a:endParaRPr lang="zh-CN" altLang="en-US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grep 'tagSNPs' workshop_filtered_snp.recode_ldFiltered.vcf &gt; tagSNPs.vcf #</a:t>
            </a:r>
            <a:r>
              <a:rPr lang="zh-CN" altLang="en-US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缺少表头</a:t>
            </a:r>
            <a:endParaRPr lang="zh-CN" altLang="en-US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grep '#' workshop_filtered_snp.recode_ldFiltered.vcf &gt; vcfhead.vcf #</a:t>
            </a:r>
            <a:r>
              <a:rPr lang="zh-CN" altLang="en-US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表头</a:t>
            </a:r>
            <a:endParaRPr lang="zh-CN" altLang="en-US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cat vcfhead.vcf tagSNPs.vcf &gt; LD_prune.vcf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群体遗传结构</a:t>
            </a:r>
            <a:r>
              <a:rPr lang="en-US" altLang="zh-CN">
                <a:sym typeface="+mn-ea"/>
              </a:rPr>
              <a:t> (structure) </a:t>
            </a:r>
            <a:r>
              <a:rPr lang="zh-CN" altLang="en-US">
                <a:sym typeface="+mn-ea"/>
              </a:rPr>
              <a:t>指遗传变异在物种或群体中的一种非随机分布。</a:t>
            </a:r>
            <a:r>
              <a:rPr lang="en-US" altLang="zh-CN">
                <a:sym typeface="+mn-ea"/>
              </a:rPr>
              <a:t>04 </a:t>
            </a:r>
            <a:r>
              <a:rPr lang="zh-CN" altLang="en-US">
                <a:sym typeface="+mn-ea"/>
              </a:rPr>
              <a:t>遗传关系矩阵</a:t>
            </a:r>
            <a:endParaRPr lang="zh-CN" altLang="en-US"/>
          </a:p>
          <a:p>
            <a:r>
              <a:rPr lang="zh-CN" altLang="en-US">
                <a:sym typeface="+mn-ea"/>
              </a:rPr>
              <a:t>群体结构应该包括</a:t>
            </a:r>
            <a:r>
              <a:rPr lang="en-US" altLang="zh-CN">
                <a:sym typeface="+mn-ea"/>
              </a:rPr>
              <a:t>PCA</a:t>
            </a:r>
            <a:r>
              <a:rPr lang="zh-CN" altLang="en-US">
                <a:sym typeface="+mn-ea"/>
              </a:rPr>
              <a:t>、群体进化树和群体</a:t>
            </a:r>
            <a:r>
              <a:rPr lang="en-US" altLang="zh-CN">
                <a:sym typeface="+mn-ea"/>
              </a:rPr>
              <a:t>STRUCRURE</a:t>
            </a:r>
            <a:r>
              <a:rPr lang="zh-CN" altLang="en-US">
                <a:sym typeface="+mn-ea"/>
              </a:rPr>
              <a:t>，传统的</a:t>
            </a:r>
            <a:r>
              <a:rPr lang="en-US" altLang="zh-CN">
                <a:sym typeface="+mn-ea"/>
              </a:rPr>
              <a:t>PCA</a:t>
            </a:r>
            <a:r>
              <a:rPr lang="zh-CN" altLang="en-US">
                <a:sym typeface="+mn-ea"/>
              </a:rPr>
              <a:t>和群体进化树只能直观的了解群体中个体的分类关系，但无法解释群体间具体的分群数目和基因交流情况。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1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0849147" y="6382534"/>
            <a:ext cx="1093711" cy="369332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ctr"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-122"/>
                <a:ea typeface="微软雅黑" charset="-122"/>
              </a:rPr>
              <a:t>第 </a:t>
            </a:r>
            <a:fld id="{2EEF1883-7A0E-4F66-9932-E581691AD397}" type="slidenum"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</a:fld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-122"/>
                <a:ea typeface="微软雅黑" charset="-122"/>
              </a:rPr>
              <a:t>页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6" name="文本框 5"/>
          <p:cNvSpPr txBox="1"/>
          <p:nvPr userDrawn="1"/>
        </p:nvSpPr>
        <p:spPr>
          <a:xfrm>
            <a:off x="288290" y="6382385"/>
            <a:ext cx="2864485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勤朴忠实</a:t>
            </a:r>
            <a:endParaRPr lang="zh-CN" altLang="en-US" sz="1600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53084" y="133558"/>
            <a:ext cx="1958679" cy="4612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10330283" y="6529705"/>
            <a:ext cx="1033515" cy="296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/>
            <a:r>
              <a:rPr lang="en-US" altLang="zh-CN" sz="135" dirty="0">
                <a:solidFill>
                  <a:prstClr val="white"/>
                </a:solidFill>
                <a:latin typeface="Calibri"/>
                <a:ea typeface="宋体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/>
                <a:ea typeface="宋体" pitchFamily="2" charset="-122"/>
              </a:rPr>
              <a:t>模板下载：</a:t>
            </a:r>
            <a:r>
              <a:rPr lang="en-US" altLang="zh-CN" sz="135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www.1ppt.com/moban/     </a:t>
            </a:r>
            <a:r>
              <a:rPr lang="zh-CN" altLang="en-US" sz="135" dirty="0">
                <a:solidFill>
                  <a:prstClr val="white"/>
                </a:solidFill>
                <a:latin typeface="Calibri"/>
                <a:ea typeface="宋体" pitchFamily="2" charset="-122"/>
              </a:rPr>
              <a:t>行业</a:t>
            </a:r>
            <a:r>
              <a:rPr lang="en-US" altLang="zh-CN" sz="135" dirty="0">
                <a:solidFill>
                  <a:prstClr val="white"/>
                </a:solidFill>
                <a:latin typeface="Calibri"/>
                <a:ea typeface="宋体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/>
                <a:ea typeface="宋体" pitchFamily="2" charset="-122"/>
              </a:rPr>
              <a:t>模板：</a:t>
            </a:r>
            <a:r>
              <a:rPr lang="en-US" altLang="zh-CN" sz="135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www.1ppt.com/hangye/ </a:t>
            </a:r>
            <a:endParaRPr lang="en-US" altLang="zh-CN" sz="135" dirty="0">
              <a:solidFill>
                <a:prstClr val="white"/>
              </a:solidFill>
              <a:latin typeface="Calibri"/>
              <a:ea typeface="宋体" pitchFamily="2" charset="-122"/>
            </a:endParaRPr>
          </a:p>
          <a:p>
            <a:pPr defTabSz="1219200"/>
            <a:r>
              <a:rPr lang="zh-CN" altLang="en-US" sz="135" dirty="0">
                <a:solidFill>
                  <a:prstClr val="white"/>
                </a:solidFill>
                <a:latin typeface="Calibri"/>
                <a:ea typeface="宋体" pitchFamily="2" charset="-122"/>
              </a:rPr>
              <a:t>节日</a:t>
            </a:r>
            <a:r>
              <a:rPr lang="en-US" altLang="zh-CN" sz="135" dirty="0">
                <a:solidFill>
                  <a:prstClr val="white"/>
                </a:solidFill>
                <a:latin typeface="Calibri"/>
                <a:ea typeface="宋体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/>
                <a:ea typeface="宋体" pitchFamily="2" charset="-122"/>
              </a:rPr>
              <a:t>模板：</a:t>
            </a:r>
            <a:r>
              <a:rPr lang="en-US" altLang="zh-CN" sz="135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www.1ppt.com/jieri/           PPT</a:t>
            </a:r>
            <a:r>
              <a:rPr lang="zh-CN" altLang="en-US" sz="135" dirty="0">
                <a:solidFill>
                  <a:prstClr val="white"/>
                </a:solidFill>
                <a:latin typeface="Calibri"/>
                <a:ea typeface="宋体" pitchFamily="2" charset="-122"/>
              </a:rPr>
              <a:t>素材下载：</a:t>
            </a:r>
            <a:r>
              <a:rPr lang="en-US" altLang="zh-CN" sz="135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www.1ppt.com/sucai/</a:t>
            </a:r>
            <a:endParaRPr lang="en-US" altLang="zh-CN" sz="135" dirty="0">
              <a:solidFill>
                <a:prstClr val="white"/>
              </a:solidFill>
              <a:latin typeface="Calibri"/>
              <a:ea typeface="宋体" pitchFamily="2" charset="-122"/>
            </a:endParaRPr>
          </a:p>
          <a:p>
            <a:pPr defTabSz="1219200"/>
            <a:r>
              <a:rPr lang="en-US" altLang="zh-CN" sz="135" dirty="0">
                <a:solidFill>
                  <a:prstClr val="white"/>
                </a:solidFill>
                <a:latin typeface="Calibri"/>
                <a:ea typeface="宋体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/>
                <a:ea typeface="宋体" pitchFamily="2" charset="-122"/>
              </a:rPr>
              <a:t>背景图片：</a:t>
            </a:r>
            <a:r>
              <a:rPr lang="en-US" altLang="zh-CN" sz="135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www.1ppt.com/beijing/      PPT</a:t>
            </a:r>
            <a:r>
              <a:rPr lang="zh-CN" altLang="en-US" sz="135" dirty="0">
                <a:solidFill>
                  <a:prstClr val="white"/>
                </a:solidFill>
                <a:latin typeface="Calibri"/>
                <a:ea typeface="宋体" pitchFamily="2" charset="-122"/>
              </a:rPr>
              <a:t>图表下载：</a:t>
            </a:r>
            <a:r>
              <a:rPr lang="en-US" altLang="zh-CN" sz="135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www.1ppt.com/tubiao/      </a:t>
            </a:r>
            <a:endParaRPr lang="en-US" altLang="zh-CN" sz="135" dirty="0">
              <a:solidFill>
                <a:prstClr val="white"/>
              </a:solidFill>
              <a:latin typeface="Calibri"/>
              <a:ea typeface="宋体" pitchFamily="2" charset="-122"/>
            </a:endParaRPr>
          </a:p>
          <a:p>
            <a:pPr defTabSz="1219200"/>
            <a:r>
              <a:rPr lang="zh-CN" altLang="en-US" sz="135" dirty="0">
                <a:solidFill>
                  <a:prstClr val="white"/>
                </a:solidFill>
                <a:latin typeface="Calibri"/>
                <a:ea typeface="宋体" pitchFamily="2" charset="-122"/>
              </a:rPr>
              <a:t>优秀</a:t>
            </a:r>
            <a:r>
              <a:rPr lang="en-US" altLang="zh-CN" sz="135" dirty="0">
                <a:solidFill>
                  <a:prstClr val="white"/>
                </a:solidFill>
                <a:latin typeface="Calibri"/>
                <a:ea typeface="宋体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/>
                <a:ea typeface="宋体" pitchFamily="2" charset="-122"/>
              </a:rPr>
              <a:t>下载：</a:t>
            </a:r>
            <a:r>
              <a:rPr lang="en-US" altLang="zh-CN" sz="135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www.1ppt.com/xiazai/        PPT</a:t>
            </a:r>
            <a:r>
              <a:rPr lang="zh-CN" altLang="en-US" sz="135" dirty="0">
                <a:solidFill>
                  <a:prstClr val="white"/>
                </a:solidFill>
                <a:latin typeface="Calibri"/>
                <a:ea typeface="宋体" pitchFamily="2" charset="-122"/>
              </a:rPr>
              <a:t>教程： </a:t>
            </a:r>
            <a:r>
              <a:rPr lang="en-US" altLang="zh-CN" sz="135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www.1ppt.com/powerpoint/      </a:t>
            </a:r>
            <a:endParaRPr lang="en-US" altLang="zh-CN" sz="135" dirty="0">
              <a:solidFill>
                <a:prstClr val="white"/>
              </a:solidFill>
              <a:latin typeface="Calibri"/>
              <a:ea typeface="宋体" pitchFamily="2" charset="-122"/>
            </a:endParaRPr>
          </a:p>
          <a:p>
            <a:pPr defTabSz="1219200"/>
            <a:r>
              <a:rPr lang="en-US" altLang="zh-CN" sz="135" dirty="0">
                <a:solidFill>
                  <a:prstClr val="white"/>
                </a:solidFill>
                <a:latin typeface="Calibri"/>
                <a:ea typeface="宋体" pitchFamily="2" charset="-122"/>
              </a:rPr>
              <a:t>Word</a:t>
            </a:r>
            <a:r>
              <a:rPr lang="zh-CN" altLang="en-US" sz="135" dirty="0">
                <a:solidFill>
                  <a:prstClr val="white"/>
                </a:solidFill>
                <a:latin typeface="Calibri"/>
                <a:ea typeface="宋体" pitchFamily="2" charset="-122"/>
              </a:rPr>
              <a:t>教程： </a:t>
            </a:r>
            <a:r>
              <a:rPr lang="en-US" altLang="zh-CN" sz="135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www.1ppt.com/word/              Excel</a:t>
            </a:r>
            <a:r>
              <a:rPr lang="zh-CN" altLang="en-US" sz="135" dirty="0">
                <a:solidFill>
                  <a:prstClr val="white"/>
                </a:solidFill>
                <a:latin typeface="Calibri"/>
                <a:ea typeface="宋体" pitchFamily="2" charset="-122"/>
              </a:rPr>
              <a:t>教程：</a:t>
            </a:r>
            <a:r>
              <a:rPr lang="en-US" altLang="zh-CN" sz="135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www.1ppt.com/excel/  </a:t>
            </a:r>
            <a:endParaRPr lang="en-US" altLang="zh-CN" sz="135" dirty="0">
              <a:solidFill>
                <a:prstClr val="white"/>
              </a:solidFill>
              <a:latin typeface="Calibri"/>
              <a:ea typeface="宋体" pitchFamily="2" charset="-122"/>
            </a:endParaRPr>
          </a:p>
          <a:p>
            <a:pPr defTabSz="1219200"/>
            <a:r>
              <a:rPr lang="zh-CN" altLang="en-US" sz="135" dirty="0">
                <a:solidFill>
                  <a:prstClr val="white"/>
                </a:solidFill>
                <a:latin typeface="Calibri"/>
                <a:ea typeface="宋体" pitchFamily="2" charset="-122"/>
              </a:rPr>
              <a:t>资料下载：</a:t>
            </a:r>
            <a:r>
              <a:rPr lang="en-US" altLang="zh-CN" sz="135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www.1ppt.com/ziliao/                PPT</a:t>
            </a:r>
            <a:r>
              <a:rPr lang="zh-CN" altLang="en-US" sz="135" dirty="0">
                <a:solidFill>
                  <a:prstClr val="white"/>
                </a:solidFill>
                <a:latin typeface="Calibri"/>
                <a:ea typeface="宋体" pitchFamily="2" charset="-122"/>
              </a:rPr>
              <a:t>课件下载：</a:t>
            </a:r>
            <a:r>
              <a:rPr lang="en-US" altLang="zh-CN" sz="135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www.1ppt.com/kejian/ </a:t>
            </a:r>
            <a:endParaRPr lang="en-US" altLang="zh-CN" sz="135" dirty="0">
              <a:solidFill>
                <a:prstClr val="white"/>
              </a:solidFill>
              <a:latin typeface="Calibri"/>
              <a:ea typeface="宋体" pitchFamily="2" charset="-122"/>
            </a:endParaRPr>
          </a:p>
          <a:p>
            <a:pPr defTabSz="1219200"/>
            <a:r>
              <a:rPr lang="zh-CN" altLang="en-US" sz="135" dirty="0">
                <a:solidFill>
                  <a:prstClr val="white"/>
                </a:solidFill>
                <a:latin typeface="Calibri"/>
                <a:ea typeface="宋体" pitchFamily="2" charset="-122"/>
              </a:rPr>
              <a:t>范文下载：</a:t>
            </a:r>
            <a:r>
              <a:rPr lang="en-US" altLang="zh-CN" sz="135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www.1ppt.com/fanwen/             </a:t>
            </a:r>
            <a:r>
              <a:rPr lang="zh-CN" altLang="en-US" sz="135" dirty="0">
                <a:solidFill>
                  <a:prstClr val="white"/>
                </a:solidFill>
                <a:latin typeface="Calibri"/>
                <a:ea typeface="宋体" pitchFamily="2" charset="-122"/>
              </a:rPr>
              <a:t>试卷下载：</a:t>
            </a:r>
            <a:r>
              <a:rPr lang="en-US" altLang="zh-CN" sz="135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www.1ppt.com/shiti/  </a:t>
            </a:r>
            <a:endParaRPr lang="en-US" altLang="zh-CN" sz="135" dirty="0">
              <a:solidFill>
                <a:prstClr val="white"/>
              </a:solidFill>
              <a:latin typeface="Calibri"/>
              <a:ea typeface="宋体" pitchFamily="2" charset="-122"/>
            </a:endParaRPr>
          </a:p>
          <a:p>
            <a:pPr defTabSz="1219200"/>
            <a:r>
              <a:rPr lang="zh-CN" altLang="en-US" sz="135" dirty="0">
                <a:solidFill>
                  <a:prstClr val="white"/>
                </a:solidFill>
                <a:latin typeface="Calibri"/>
                <a:ea typeface="宋体" pitchFamily="2" charset="-122"/>
              </a:rPr>
              <a:t>教案下载：</a:t>
            </a:r>
            <a:r>
              <a:rPr lang="en-US" altLang="zh-CN" sz="135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www.1ppt.com/jiaoan/        </a:t>
            </a:r>
            <a:endParaRPr lang="en-US" altLang="zh-CN" sz="135" dirty="0">
              <a:solidFill>
                <a:prstClr val="white"/>
              </a:solidFill>
              <a:latin typeface="Calibri"/>
              <a:ea typeface="宋体" pitchFamily="2" charset="-122"/>
            </a:endParaRPr>
          </a:p>
          <a:p>
            <a:pPr defTabSz="1219200"/>
            <a:r>
              <a:rPr lang="zh-CN" altLang="en-US" sz="135" dirty="0">
                <a:solidFill>
                  <a:prstClr val="white"/>
                </a:solidFill>
                <a:latin typeface="Calibri"/>
                <a:ea typeface="宋体" pitchFamily="2" charset="-122"/>
              </a:rPr>
              <a:t>字体下载：</a:t>
            </a:r>
            <a:r>
              <a:rPr lang="en-US" altLang="zh-CN" sz="135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www.1ppt.com/ziti/</a:t>
            </a:r>
            <a:endParaRPr lang="en-US" altLang="zh-CN" sz="135" dirty="0">
              <a:solidFill>
                <a:prstClr val="white"/>
              </a:solidFill>
              <a:latin typeface="Calibri"/>
              <a:ea typeface="宋体" pitchFamily="2" charset="-122"/>
            </a:endParaRPr>
          </a:p>
          <a:p>
            <a:pPr defTabSz="1219200"/>
            <a:r>
              <a:rPr lang="en-US" altLang="zh-CN" sz="135" dirty="0">
                <a:solidFill>
                  <a:prstClr val="white"/>
                </a:solidFill>
                <a:latin typeface="Calibri"/>
                <a:ea typeface="宋体" pitchFamily="2" charset="-122"/>
              </a:rPr>
              <a:t> </a:t>
            </a:r>
            <a:endParaRPr lang="zh-CN" altLang="en-US" sz="135" dirty="0">
              <a:solidFill>
                <a:prstClr val="white"/>
              </a:solidFill>
              <a:latin typeface="Calibri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文本框 7"/>
          <p:cNvSpPr txBox="1"/>
          <p:nvPr userDrawn="1">
            <p:custDataLst>
              <p:tags r:id="rId2"/>
            </p:custDataLst>
          </p:nvPr>
        </p:nvSpPr>
        <p:spPr>
          <a:xfrm>
            <a:off x="288290" y="6382385"/>
            <a:ext cx="2864485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勤朴忠实</a:t>
            </a:r>
            <a:endParaRPr lang="zh-CN" altLang="en-US" sz="1600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53084" y="106133"/>
            <a:ext cx="1958679" cy="5160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rgbClr val="071F65"/>
          </a:solidFill>
          <a:effectLst/>
          <a:latin typeface="Arial Black" panose="020B0A04020102020204" pitchFamily="34" charset="0"/>
          <a:ea typeface="微软雅黑" charset="-122"/>
          <a:cs typeface="+mj-cs"/>
        </a:defRPr>
      </a:lvl1pPr>
    </p:titleStyle>
    <p:bodyStyle>
      <a:lvl1pPr marL="356870" indent="-356870" algn="just" defTabSz="914400" rtl="0" eaLnBrk="1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chemeClr val="accent2">
            <a:lumMod val="75000"/>
          </a:schemeClr>
        </a:buClr>
        <a:buSzPct val="70000"/>
        <a:buFont typeface="Wingdings 2" panose="05020102010507070707" pitchFamily="18" charset="2"/>
        <a:buChar char=""/>
        <a:defRPr sz="2000" kern="1200" baseline="0">
          <a:solidFill>
            <a:srgbClr val="071F65"/>
          </a:solidFill>
          <a:latin typeface="Arial" panose="020B0604020202090204" pitchFamily="34" charset="0"/>
          <a:ea typeface="微软雅黑" charset="-122"/>
          <a:cs typeface="+mn-cs"/>
        </a:defRPr>
      </a:lvl1pPr>
      <a:lvl2pPr marL="356870" indent="-356870" algn="just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600" kern="1200" baseline="0">
          <a:solidFill>
            <a:srgbClr val="071F65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3.xml"/><Relationship Id="rId6" Type="http://schemas.openxmlformats.org/officeDocument/2006/relationships/themeOverride" Target="../theme/themeOverride9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10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11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themeOverride" Target="../theme/themeOverride1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14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15.xml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17.xml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Relationship Id="rId3" Type="http://schemas.openxmlformats.org/officeDocument/2006/relationships/themeOverride" Target="../theme/themeOverride18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3.xml"/><Relationship Id="rId6" Type="http://schemas.openxmlformats.org/officeDocument/2006/relationships/themeOverride" Target="../theme/themeOverride1.xml"/><Relationship Id="rId5" Type="http://schemas.openxmlformats.org/officeDocument/2006/relationships/image" Target="../media/image7.svg"/><Relationship Id="rId4" Type="http://schemas.openxmlformats.org/officeDocument/2006/relationships/image" Target="../media/image6.sv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19.xml"/><Relationship Id="rId1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23.xml"/><Relationship Id="rId1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4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25.xml"/><Relationship Id="rId1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26.xml"/><Relationship Id="rId1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27.xml"/><Relationship Id="rId1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3.xml"/><Relationship Id="rId3" Type="http://schemas.openxmlformats.org/officeDocument/2006/relationships/themeOverride" Target="../theme/themeOverride29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3.xml"/><Relationship Id="rId3" Type="http://schemas.openxmlformats.org/officeDocument/2006/relationships/themeOverride" Target="../theme/themeOverride30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31.xml"/><Relationship Id="rId1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3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5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3" Type="http://schemas.openxmlformats.org/officeDocument/2006/relationships/themeOverride" Target="../theme/themeOverride6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7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矩形 4"/>
          <p:cNvSpPr/>
          <p:nvPr/>
        </p:nvSpPr>
        <p:spPr>
          <a:xfrm>
            <a:off x="0" y="2255520"/>
            <a:ext cx="12192000" cy="2392680"/>
          </a:xfrm>
          <a:prstGeom prst="rect">
            <a:avLst/>
          </a:prstGeom>
          <a:solidFill>
            <a:srgbClr val="0B4189"/>
          </a:solidFill>
          <a:ln w="12700">
            <a:noFill/>
          </a:ln>
        </p:spPr>
        <p:txBody>
          <a:bodyPr anchor="ctr" anchorCtr="0"/>
          <a:p>
            <a:pPr algn="ctr"/>
            <a:endParaRPr lang="zh-CN" altLang="en-US" dirty="0">
              <a:solidFill>
                <a:srgbClr val="FFFFFF"/>
              </a:solidFill>
              <a:latin typeface="Arial" panose="020B0604020202090204"/>
              <a:ea typeface="微软雅黑" charset="-122"/>
              <a:sym typeface="苹方-简" panose="020B0400000000000000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044203" y="4766492"/>
            <a:ext cx="1965325" cy="39878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微软雅黑" charset="-122"/>
              </a:rPr>
              <a:t>汇报人：张善硕</a:t>
            </a:r>
            <a:endParaRPr kumimoji="1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微软雅黑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5" y="2618740"/>
            <a:ext cx="12192000" cy="1653540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600" b="1" noProof="0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 Bold" panose="02020503050405090304" charset="0"/>
                <a:ea typeface="黑体" charset="0"/>
                <a:cs typeface="Times New Roman Bold" panose="02020503050405090304" charset="0"/>
                <a:sym typeface="+mn-ea"/>
              </a:rPr>
              <a:t>Population</a:t>
            </a:r>
            <a:r>
              <a:rPr lang="zh-CN" altLang="en-US" sz="96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 Bold" panose="02020503050405090304" charset="0"/>
                <a:ea typeface="黑体" charset="0"/>
                <a:cs typeface="Times New Roman Bold" panose="02020503050405090304" charset="0"/>
                <a:sym typeface="+mn-ea"/>
              </a:rPr>
              <a:t> </a:t>
            </a:r>
            <a:r>
              <a:rPr lang="zh-CN" altLang="en-US" sz="9600" b="1" noProof="0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 Bold" panose="02020503050405090304" charset="0"/>
                <a:ea typeface="黑体" charset="0"/>
                <a:cs typeface="Times New Roman Bold" panose="02020503050405090304" charset="0"/>
                <a:sym typeface="+mn-ea"/>
              </a:rPr>
              <a:t>structure</a:t>
            </a:r>
            <a:endParaRPr kumimoji="0" lang="zh-CN" altLang="en-US" sz="9600" b="1" i="1" u="none" strike="noStrike" kern="1200" cap="none" spc="0" normalizeH="0" baseline="0" noProof="0" dirty="0">
              <a:ln>
                <a:solidFill>
                  <a:schemeClr val="accent1"/>
                </a:solidFill>
              </a:ln>
              <a:solidFill>
                <a:schemeClr val="bg1"/>
              </a:solidFill>
              <a:effectLst/>
              <a:uLnTx/>
              <a:uFillTx/>
              <a:latin typeface="Times New Roman Bold" panose="02020503050405090304" charset="0"/>
              <a:ea typeface="黑体" charset="0"/>
              <a:cs typeface="Times New Roman Bold" panose="02020503050405090304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28745" y="400104"/>
            <a:ext cx="4244291" cy="99946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67711" y="5400222"/>
            <a:ext cx="1718310" cy="37846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lvl="0" algn="l" defTabSz="457200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1" lang="zh-CN" altLang="en-US" sz="2000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微软雅黑" charset="-122"/>
                <a:sym typeface="+mn-ea"/>
              </a:rPr>
              <a:t>课题组</a:t>
            </a:r>
            <a:r>
              <a:rPr kumimoji="1" lang="zh-CN" altLang="en-US" sz="2000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微软雅黑" charset="-122"/>
                <a:sym typeface="+mn-ea"/>
              </a:rPr>
              <a:t>：LMSE</a:t>
            </a:r>
            <a:endParaRPr kumimoji="1" lang="zh-CN" altLang="en-US" sz="2000" b="1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微软雅黑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57271" y="6013632"/>
            <a:ext cx="1139190" cy="37846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lvl="0" algn="l" defTabSz="457200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1" lang="zh-CN" altLang="en-US" sz="2000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微软雅黑" charset="-122"/>
                <a:sym typeface="+mn-ea"/>
              </a:rPr>
              <a:t>2026.1.13</a:t>
            </a:r>
            <a:endParaRPr kumimoji="1" lang="zh-CN" altLang="en-US" sz="2000" b="1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微软雅黑" charset="-122"/>
              <a:sym typeface="+mn-ea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内容占位符 5"/>
          <p:cNvPicPr>
            <a:picLocks noGrp="1" noChangeAspect="1"/>
          </p:cNvPicPr>
          <p:nvPr/>
        </p:nvPicPr>
        <p:blipFill>
          <a:blip r:embed="rId1"/>
          <a:srcRect l="13243" r="5039"/>
          <a:stretch>
            <a:fillRect/>
          </a:stretch>
        </p:blipFill>
        <p:spPr>
          <a:xfrm>
            <a:off x="346710" y="1012190"/>
            <a:ext cx="7229475" cy="547624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7781925" y="1656715"/>
            <a:ext cx="4639310" cy="7759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10000"/>
              </a:lnSpc>
            </a:pPr>
            <a:r>
              <a:rPr lang="en-US" altLang="zh-CN" sz="2000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Phylogenetic Relationships of Individuals</a:t>
            </a:r>
            <a:endParaRPr lang="en-US" altLang="zh-CN" sz="2000"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2000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个体的系统发育关系</a:t>
            </a:r>
            <a:endParaRPr lang="zh-CN" altLang="en-US" sz="2000"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  <a:p>
            <a:pPr>
              <a:lnSpc>
                <a:spcPct val="110000"/>
              </a:lnSpc>
            </a:pPr>
            <a:endParaRPr lang="zh-CN" altLang="en-US" sz="2000"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781925" y="3922395"/>
            <a:ext cx="40640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Heterozygous vs. Homozygous</a:t>
            </a:r>
            <a:endParaRPr lang="zh-CN" altLang="en-US" sz="2000"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  <a:p>
            <a:r>
              <a:rPr lang="zh-CN" altLang="en-US" sz="2000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个体为杂合子</a:t>
            </a:r>
            <a:r>
              <a:rPr lang="en-US" altLang="zh-CN" sz="2000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/</a:t>
            </a:r>
            <a:r>
              <a:rPr lang="zh-CN" altLang="en-US" sz="2000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纯合子</a:t>
            </a:r>
            <a:r>
              <a:rPr lang="en-US" altLang="zh-CN" sz="2000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？</a:t>
            </a:r>
            <a:endParaRPr lang="en-US" altLang="zh-CN" sz="2000"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</p:txBody>
      </p:sp>
      <p:pic>
        <p:nvPicPr>
          <p:cNvPr id="29" name="图片 28" descr="问号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3455" y="3922395"/>
            <a:ext cx="914400" cy="914400"/>
          </a:xfrm>
          <a:prstGeom prst="rect">
            <a:avLst/>
          </a:prstGeom>
        </p:spPr>
      </p:pic>
      <p:pic>
        <p:nvPicPr>
          <p:cNvPr id="30" name="图片 29" descr="勾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33455" y="1953895"/>
            <a:ext cx="914400" cy="914400"/>
          </a:xfrm>
          <a:prstGeom prst="rect">
            <a:avLst/>
          </a:prstGeom>
        </p:spPr>
      </p:pic>
      <p:sp>
        <p:nvSpPr>
          <p:cNvPr id="31" name="矩形 46"/>
          <p:cNvSpPr>
            <a:spLocks noChangeArrowheads="1"/>
          </p:cNvSpPr>
          <p:nvPr/>
        </p:nvSpPr>
        <p:spPr bwMode="auto">
          <a:xfrm>
            <a:off x="634918" y="237124"/>
            <a:ext cx="374396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B4189"/>
                </a:solidFill>
                <a:effectLst/>
                <a:uLnTx/>
                <a:uFillTx/>
                <a:latin typeface="Arial" panose="020B0604020202090204" pitchFamily="34" charset="0"/>
                <a:ea typeface="微软雅黑" charset="-122"/>
                <a:cs typeface="苹方-简" panose="020B0400000000000000" charset="-122"/>
                <a:sym typeface="Calibri" panose="020F0502020204030204" pitchFamily="34" charset="0"/>
              </a:rPr>
              <a:t>Phylogenetic Tree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B4189"/>
              </a:solidFill>
              <a:effectLst/>
              <a:uLnTx/>
              <a:uFillTx/>
              <a:latin typeface="Arial" panose="020B0604020202090204" pitchFamily="34" charset="0"/>
              <a:ea typeface="微软雅黑" charset="-122"/>
              <a:cs typeface="苹方-简" panose="020B0400000000000000" charset="-122"/>
              <a:sym typeface="Calibri" panose="020F0502020204030204" pitchFamily="34" charset="0"/>
            </a:endParaRPr>
          </a:p>
        </p:txBody>
      </p:sp>
      <p:sp>
        <p:nvSpPr>
          <p:cNvPr id="32" name="等腰三角形 47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rgbClr val="0B4189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charset="-122"/>
                <a:ea typeface="微软雅黑" charset="-122"/>
                <a:cs typeface="苹方-简" panose="020B0400000000000000" charset="-122"/>
                <a:sym typeface="微软雅黑" charset="-122"/>
              </a:rPr>
              <a:t>              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charset="-122"/>
              <a:ea typeface="微软雅黑" charset="-122"/>
              <a:cs typeface="苹方-简" panose="020B0400000000000000" charset="-122"/>
              <a:sym typeface="微软雅黑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5095240" y="1656715"/>
            <a:ext cx="484505" cy="484505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874CB"/>
                </a:solidFill>
              </a14:hiddenFill>
            </a:ext>
          </a:extLst>
        </p:spPr>
        <p:txBody>
          <a:bodyPr rtlCol="0" anchor="ctr"/>
          <a:p>
            <a:pPr algn="ctr"/>
            <a:endParaRPr lang="zh-CN" altLang="en-US">
              <a:solidFill>
                <a:sysClr val="window" lastClr="FFFFFF"/>
              </a:solidFill>
              <a:latin typeface="苹方-简" panose="020B0400000000000000" charset="-122"/>
              <a:ea typeface="苹方-简" panose="020B0400000000000000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514850" y="541020"/>
            <a:ext cx="6618605" cy="7753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10000"/>
              </a:lnSpc>
            </a:pPr>
            <a:r>
              <a:rPr lang="en-US" altLang="zh-CN" sz="2000">
                <a:solidFill>
                  <a:srgbClr val="C00000"/>
                </a:solidFill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Low Bootstrap Values in Inter‑Group Phylogenetic Trees</a:t>
            </a:r>
            <a:endParaRPr lang="en-US" altLang="zh-CN" sz="2000">
              <a:solidFill>
                <a:srgbClr val="C00000"/>
              </a:solidFill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2000">
                <a:solidFill>
                  <a:srgbClr val="C00000"/>
                </a:solidFill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群体间系统发育树</a:t>
            </a:r>
            <a:r>
              <a:rPr lang="en-US" altLang="zh-CN" sz="2000">
                <a:solidFill>
                  <a:srgbClr val="C00000"/>
                </a:solidFill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bookstrap</a:t>
            </a:r>
            <a:r>
              <a:rPr lang="zh-CN" altLang="en-US" sz="2000">
                <a:solidFill>
                  <a:srgbClr val="C00000"/>
                </a:solidFill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值特别低</a:t>
            </a:r>
            <a:endParaRPr lang="zh-CN" altLang="en-US" sz="2000">
              <a:solidFill>
                <a:srgbClr val="C00000"/>
              </a:solidFill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</p:txBody>
      </p:sp>
      <p:cxnSp>
        <p:nvCxnSpPr>
          <p:cNvPr id="2" name="直接箭头连接符 1"/>
          <p:cNvCxnSpPr>
            <a:stCxn id="34" idx="0"/>
          </p:cNvCxnSpPr>
          <p:nvPr/>
        </p:nvCxnSpPr>
        <p:spPr>
          <a:xfrm flipV="1">
            <a:off x="5337810" y="1263015"/>
            <a:ext cx="436880" cy="393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2"/>
          <p:cNvSpPr/>
          <p:nvPr/>
        </p:nvSpPr>
        <p:spPr>
          <a:xfrm>
            <a:off x="689610" y="156845"/>
            <a:ext cx="6978650" cy="9207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l" rtl="0" eaLnBrk="0">
              <a:lnSpc>
                <a:spcPct val="107000"/>
              </a:lnSpc>
            </a:pPr>
            <a:r>
              <a:rPr lang="zh-CN" altLang="en-US" sz="3200" b="1" spc="0" noProof="0" dirty="0">
                <a:ln>
                  <a:noFill/>
                </a:ln>
                <a:solidFill>
                  <a:srgbClr val="0B4189"/>
                </a:solidFill>
                <a:effectLst/>
                <a:uLnTx/>
                <a:uFillTx/>
                <a:latin typeface="Arial" panose="020B0604020202090204" pitchFamily="34" charset="0"/>
                <a:ea typeface="微软雅黑" charset="-122"/>
                <a:cs typeface="苹方-简" panose="020B0400000000000000" charset="-122"/>
              </a:rPr>
              <a:t>Method</a:t>
            </a:r>
            <a:r>
              <a:rPr lang="zh-CN" altLang="en-US" sz="3200" b="1" noProof="0" dirty="0">
                <a:ln>
                  <a:noFill/>
                </a:ln>
                <a:solidFill>
                  <a:srgbClr val="0B4189"/>
                </a:solidFill>
                <a:effectLst/>
                <a:uLnTx/>
                <a:uFillTx/>
                <a:latin typeface="Arial" panose="020B0604020202090204" pitchFamily="34" charset="0"/>
                <a:ea typeface="微软雅黑" charset="-122"/>
                <a:cs typeface="苹方-简" panose="020B0400000000000000" charset="-122"/>
              </a:rPr>
              <a:t> </a:t>
            </a:r>
            <a:r>
              <a:rPr lang="zh-CN" altLang="en-US" sz="3200" b="1" spc="0" noProof="0" dirty="0">
                <a:ln>
                  <a:noFill/>
                </a:ln>
                <a:solidFill>
                  <a:srgbClr val="0B4189"/>
                </a:solidFill>
                <a:effectLst/>
                <a:uLnTx/>
                <a:uFillTx/>
                <a:latin typeface="Arial" panose="020B0604020202090204" pitchFamily="34" charset="0"/>
                <a:ea typeface="微软雅黑" charset="-122"/>
                <a:cs typeface="苹方-简" panose="020B0400000000000000" charset="-122"/>
              </a:rPr>
              <a:t>in</a:t>
            </a:r>
            <a:r>
              <a:rPr lang="zh-CN" altLang="en-US" sz="3200" b="1" noProof="0" dirty="0">
                <a:ln>
                  <a:noFill/>
                </a:ln>
                <a:solidFill>
                  <a:srgbClr val="0B4189"/>
                </a:solidFill>
                <a:effectLst/>
                <a:uLnTx/>
                <a:uFillTx/>
                <a:latin typeface="Arial" panose="020B0604020202090204" pitchFamily="34" charset="0"/>
                <a:ea typeface="微软雅黑" charset="-122"/>
                <a:cs typeface="苹方-简" panose="020B0400000000000000" charset="-122"/>
              </a:rPr>
              <a:t> </a:t>
            </a:r>
            <a:r>
              <a:rPr lang="zh-CN" altLang="en-US" sz="3200" b="1" spc="0" noProof="0" dirty="0">
                <a:ln>
                  <a:noFill/>
                </a:ln>
                <a:solidFill>
                  <a:srgbClr val="0B4189"/>
                </a:solidFill>
                <a:effectLst/>
                <a:uLnTx/>
                <a:uFillTx/>
                <a:latin typeface="Arial" panose="020B0604020202090204" pitchFamily="34" charset="0"/>
                <a:ea typeface="微软雅黑" charset="-122"/>
                <a:cs typeface="苹方-简" panose="020B0400000000000000" charset="-122"/>
              </a:rPr>
              <a:t>populaton structure</a:t>
            </a:r>
            <a:endParaRPr lang="zh-CN" altLang="en-US" sz="3200" b="1" noProof="0" dirty="0">
              <a:ln>
                <a:noFill/>
              </a:ln>
              <a:solidFill>
                <a:srgbClr val="0B4189"/>
              </a:solidFill>
              <a:effectLst/>
              <a:uLnTx/>
              <a:uFillTx/>
              <a:latin typeface="Arial" panose="020B0604020202090204" pitchFamily="34" charset="0"/>
              <a:ea typeface="微软雅黑" charset="-122"/>
              <a:cs typeface="苹方-简" panose="020B0400000000000000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082665" y="2017395"/>
            <a:ext cx="5725795" cy="4862195"/>
            <a:chOff x="1086" y="3019"/>
            <a:chExt cx="9017" cy="7657"/>
          </a:xfrm>
        </p:grpSpPr>
        <p:pic>
          <p:nvPicPr>
            <p:cNvPr id="28" name="picture 20"/>
            <p:cNvPicPr>
              <a:picLocks noChangeAspect="1"/>
            </p:cNvPicPr>
            <p:nvPr/>
          </p:nvPicPr>
          <p:blipFill>
            <a:blip r:embed="rId1"/>
            <a:srcRect r="47046"/>
            <a:stretch>
              <a:fillRect/>
            </a:stretch>
          </p:blipFill>
          <p:spPr>
            <a:xfrm rot="21600000">
              <a:off x="1086" y="3883"/>
              <a:ext cx="9017" cy="6793"/>
            </a:xfrm>
            <a:prstGeom prst="rect">
              <a:avLst/>
            </a:prstGeom>
          </p:spPr>
        </p:pic>
        <p:grpSp>
          <p:nvGrpSpPr>
            <p:cNvPr id="30" name="group 4"/>
            <p:cNvGrpSpPr/>
            <p:nvPr/>
          </p:nvGrpSpPr>
          <p:grpSpPr>
            <a:xfrm rot="21600000">
              <a:off x="5628" y="3019"/>
              <a:ext cx="595" cy="1055"/>
              <a:chOff x="0" y="0"/>
              <a:chExt cx="377983" cy="669813"/>
            </a:xfrm>
          </p:grpSpPr>
          <p:sp>
            <p:nvSpPr>
              <p:cNvPr id="38" name="path 38"/>
              <p:cNvSpPr/>
              <p:nvPr/>
            </p:nvSpPr>
            <p:spPr>
              <a:xfrm>
                <a:off x="9159" y="12953"/>
                <a:ext cx="359663" cy="647700"/>
              </a:xfrm>
              <a:custGeom>
                <a:avLst/>
                <a:gdLst/>
                <a:ahLst/>
                <a:cxnLst/>
                <a:rect l="0" t="0" r="0" b="0"/>
                <a:pathLst>
                  <a:path w="566" h="1020">
                    <a:moveTo>
                      <a:pt x="0" y="736"/>
                    </a:moveTo>
                    <a:lnTo>
                      <a:pt x="141" y="736"/>
                    </a:lnTo>
                    <a:lnTo>
                      <a:pt x="141" y="0"/>
                    </a:lnTo>
                    <a:lnTo>
                      <a:pt x="424" y="0"/>
                    </a:lnTo>
                    <a:lnTo>
                      <a:pt x="424" y="736"/>
                    </a:lnTo>
                    <a:lnTo>
                      <a:pt x="566" y="736"/>
                    </a:lnTo>
                    <a:lnTo>
                      <a:pt x="283" y="1020"/>
                    </a:lnTo>
                    <a:lnTo>
                      <a:pt x="0" y="736"/>
                    </a:lnTo>
                    <a:close/>
                  </a:path>
                </a:pathLst>
              </a:custGeom>
              <a:solidFill>
                <a:srgbClr val="0B4189"/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path 40"/>
              <p:cNvSpPr/>
              <p:nvPr/>
            </p:nvSpPr>
            <p:spPr>
              <a:xfrm>
                <a:off x="0" y="0"/>
                <a:ext cx="377983" cy="669813"/>
              </a:xfrm>
              <a:custGeom>
                <a:avLst/>
                <a:gdLst/>
                <a:ahLst/>
                <a:cxnLst/>
                <a:rect l="0" t="0" r="0" b="0"/>
                <a:pathLst>
                  <a:path w="595" h="1054">
                    <a:moveTo>
                      <a:pt x="14" y="757"/>
                    </a:moveTo>
                    <a:lnTo>
                      <a:pt x="156" y="757"/>
                    </a:lnTo>
                    <a:lnTo>
                      <a:pt x="156" y="20"/>
                    </a:lnTo>
                    <a:lnTo>
                      <a:pt x="439" y="20"/>
                    </a:lnTo>
                    <a:lnTo>
                      <a:pt x="439" y="757"/>
                    </a:lnTo>
                    <a:lnTo>
                      <a:pt x="580" y="757"/>
                    </a:lnTo>
                    <a:lnTo>
                      <a:pt x="297" y="1040"/>
                    </a:lnTo>
                    <a:lnTo>
                      <a:pt x="14" y="757"/>
                    </a:lnTo>
                    <a:close/>
                  </a:path>
                </a:pathLst>
              </a:custGeom>
              <a:noFill/>
              <a:ln w="25907" cap="flat">
                <a:solidFill>
                  <a:srgbClr val="385D8A"/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1" name="等腰三角形 47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rgbClr val="0B4189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charset="-122"/>
              <a:ea typeface="微软雅黑" charset="-122"/>
              <a:cs typeface="苹方-简" panose="020B0400000000000000" charset="-122"/>
              <a:sym typeface="微软雅黑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45770" y="1078230"/>
            <a:ext cx="5254625" cy="5701665"/>
            <a:chOff x="702" y="1466"/>
            <a:chExt cx="8275" cy="9211"/>
          </a:xfrm>
        </p:grpSpPr>
        <p:grpSp>
          <p:nvGrpSpPr>
            <p:cNvPr id="34" name="组合 33"/>
            <p:cNvGrpSpPr/>
            <p:nvPr/>
          </p:nvGrpSpPr>
          <p:grpSpPr>
            <a:xfrm>
              <a:off x="1086" y="1466"/>
              <a:ext cx="7891" cy="9211"/>
              <a:chOff x="10973" y="1465"/>
              <a:chExt cx="7891" cy="9211"/>
            </a:xfrm>
          </p:grpSpPr>
          <p:sp>
            <p:nvSpPr>
              <p:cNvPr id="35" name="textbox 26"/>
              <p:cNvSpPr/>
              <p:nvPr/>
            </p:nvSpPr>
            <p:spPr>
              <a:xfrm>
                <a:off x="11557" y="1465"/>
                <a:ext cx="6031" cy="1568"/>
              </a:xfrm>
              <a:prstGeom prst="rect">
                <a:avLst/>
              </a:prstGeom>
              <a:noFill/>
              <a:ln w="0" cap="flat">
                <a:noFill/>
                <a:prstDash val="solid"/>
                <a:miter lim="0"/>
              </a:ln>
            </p:spPr>
            <p:txBody>
              <a:bodyPr vert="horz" wrap="square" lIns="0" tIns="0" rIns="0" bIns="0"/>
              <a:lstStyle/>
              <a:p>
                <a:pPr algn="l" rtl="0" eaLnBrk="0">
                  <a:lnSpc>
                    <a:spcPct val="20000"/>
                  </a:lnSpc>
                </a:pPr>
                <a:endParaRPr lang="en-US" altLang="zh-CN" sz="2400" dirty="0">
                  <a:latin typeface="Calibri"/>
                  <a:ea typeface="Calibri"/>
                  <a:cs typeface="Calibri"/>
                </a:endParaRPr>
              </a:p>
            </p:txBody>
          </p:sp>
          <p:pic>
            <p:nvPicPr>
              <p:cNvPr id="36" name="picture 20"/>
              <p:cNvPicPr>
                <a:picLocks noChangeAspect="1"/>
              </p:cNvPicPr>
              <p:nvPr/>
            </p:nvPicPr>
            <p:blipFill>
              <a:blip r:embed="rId1"/>
              <a:srcRect l="53659"/>
              <a:stretch>
                <a:fillRect/>
              </a:stretch>
            </p:blipFill>
            <p:spPr>
              <a:xfrm rot="21600000">
                <a:off x="10973" y="3883"/>
                <a:ext cx="7891" cy="6793"/>
              </a:xfrm>
              <a:prstGeom prst="rect">
                <a:avLst/>
              </a:prstGeom>
            </p:spPr>
          </p:pic>
          <p:sp>
            <p:nvSpPr>
              <p:cNvPr id="37" name="path 38"/>
              <p:cNvSpPr/>
              <p:nvPr/>
            </p:nvSpPr>
            <p:spPr>
              <a:xfrm rot="21600000">
                <a:off x="14663" y="3019"/>
                <a:ext cx="566" cy="1020"/>
              </a:xfrm>
              <a:custGeom>
                <a:avLst/>
                <a:gdLst/>
                <a:ahLst/>
                <a:cxnLst/>
                <a:rect l="0" t="0" r="0" b="0"/>
                <a:pathLst>
                  <a:path w="566" h="1020">
                    <a:moveTo>
                      <a:pt x="0" y="736"/>
                    </a:moveTo>
                    <a:lnTo>
                      <a:pt x="141" y="736"/>
                    </a:lnTo>
                    <a:lnTo>
                      <a:pt x="141" y="0"/>
                    </a:lnTo>
                    <a:lnTo>
                      <a:pt x="424" y="0"/>
                    </a:lnTo>
                    <a:lnTo>
                      <a:pt x="424" y="736"/>
                    </a:lnTo>
                    <a:lnTo>
                      <a:pt x="566" y="736"/>
                    </a:lnTo>
                    <a:lnTo>
                      <a:pt x="283" y="1020"/>
                    </a:lnTo>
                    <a:lnTo>
                      <a:pt x="0" y="736"/>
                    </a:lnTo>
                    <a:close/>
                  </a:path>
                </a:pathLst>
              </a:custGeom>
              <a:solidFill>
                <a:srgbClr val="0B4189"/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p>
                <a:pPr algn="ctr"/>
                <a:endParaRPr lang="zh-CN" altLang="en-US"/>
              </a:p>
            </p:txBody>
          </p:sp>
        </p:grpSp>
        <p:sp>
          <p:nvSpPr>
            <p:cNvPr id="39" name="矩形 38"/>
            <p:cNvSpPr/>
            <p:nvPr/>
          </p:nvSpPr>
          <p:spPr>
            <a:xfrm>
              <a:off x="702" y="8054"/>
              <a:ext cx="1729" cy="223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algn="ctr"/>
              <a:endParaRPr lang="zh-CN" altLang="en-US">
                <a:solidFill>
                  <a:sysClr val="window" lastClr="FFFFFF"/>
                </a:solidFill>
                <a:latin typeface="苹方-简" panose="020B0400000000000000" charset="-122"/>
                <a:ea typeface="苹方-简" panose="020B0400000000000000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68655" y="1102995"/>
            <a:ext cx="5010150" cy="9950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30000"/>
              </a:lnSpc>
            </a:pPr>
            <a:r>
              <a:rPr lang="en-US" altLang="zh-CN" sz="2400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</a:rPr>
              <a:t>Distance‑Based Methods: </a:t>
            </a:r>
            <a:endParaRPr lang="en-US" altLang="zh-CN" sz="2400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</a:rPr>
              <a:t>Principal Component Analysis (PCA)</a:t>
            </a:r>
            <a:endParaRPr lang="en-US" altLang="zh-CN" sz="2400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99505" y="1055370"/>
            <a:ext cx="5608955" cy="10598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30000"/>
              </a:lnSpc>
            </a:pPr>
            <a:r>
              <a:rPr lang="en-US" altLang="zh-CN" sz="2400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</a:rPr>
              <a:t>Model‑Based Clustering Methods</a:t>
            </a:r>
            <a:endParaRPr lang="en-US" altLang="zh-CN" sz="2400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</a:endParaRPr>
          </a:p>
          <a:p>
            <a:pPr algn="ctr">
              <a:lnSpc>
                <a:spcPct val="130000"/>
              </a:lnSpc>
            </a:pPr>
            <a:r>
              <a:rPr lang="en-US" altLang="zh-CN" sz="2400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</a:rPr>
              <a:t>(STRUCTURE / ADMIXTURE)</a:t>
            </a:r>
            <a:endParaRPr lang="en-US" altLang="zh-CN" sz="2400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3690"/>
          <a:stretch>
            <a:fillRect/>
          </a:stretch>
        </p:blipFill>
        <p:spPr>
          <a:xfrm>
            <a:off x="642620" y="2604135"/>
            <a:ext cx="10632440" cy="3768090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294005" y="849630"/>
            <a:ext cx="11699240" cy="1781175"/>
          </a:xfrm>
          <a:prstGeom prst="roundRect">
            <a:avLst>
              <a:gd name="adj" fmla="val 11892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宋体" charset="0"/>
              <a:ea typeface="宋体" charset="0"/>
              <a:cs typeface="+mn-cs"/>
            </a:endParaRPr>
          </a:p>
        </p:txBody>
      </p:sp>
      <p:sp>
        <p:nvSpPr>
          <p:cNvPr id="11" name="矩形 46"/>
          <p:cNvSpPr>
            <a:spLocks noChangeArrowheads="1"/>
          </p:cNvSpPr>
          <p:nvPr/>
        </p:nvSpPr>
        <p:spPr bwMode="auto">
          <a:xfrm>
            <a:off x="634918" y="237124"/>
            <a:ext cx="354266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B4189"/>
                </a:solidFill>
                <a:effectLst/>
                <a:uLnTx/>
                <a:uFillTx/>
                <a:latin typeface="Arial" panose="020B0604020202090204" pitchFamily="34" charset="0"/>
                <a:ea typeface="微软雅黑" charset="-122"/>
                <a:cs typeface="苹方-简" panose="020B0400000000000000" charset="-122"/>
                <a:sym typeface="Calibri" panose="020F0502020204030204" pitchFamily="34" charset="0"/>
              </a:rPr>
              <a:t>PCA—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B4189"/>
                </a:solidFill>
                <a:effectLst/>
                <a:uLnTx/>
                <a:uFillTx/>
                <a:latin typeface="Arial" panose="020B0604020202090204" pitchFamily="34" charset="0"/>
                <a:ea typeface="微软雅黑" charset="-122"/>
                <a:cs typeface="苹方-简" panose="020B0400000000000000" charset="-122"/>
                <a:sym typeface="Calibri" panose="020F0502020204030204" pitchFamily="34" charset="0"/>
              </a:rPr>
              <a:t>主成分分析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B4189"/>
              </a:solidFill>
              <a:effectLst/>
              <a:uLnTx/>
              <a:uFillTx/>
              <a:latin typeface="Arial" panose="020B0604020202090204" pitchFamily="34" charset="0"/>
              <a:ea typeface="微软雅黑" charset="-122"/>
              <a:cs typeface="苹方-简" panose="020B0400000000000000" charset="-122"/>
              <a:sym typeface="Calibri" panose="020F0502020204030204" pitchFamily="34" charset="0"/>
            </a:endParaRPr>
          </a:p>
        </p:txBody>
      </p:sp>
      <p:sp>
        <p:nvSpPr>
          <p:cNvPr id="12" name="等腰三角形 47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rgbClr val="0B4189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charset="-122"/>
                <a:ea typeface="微软雅黑" charset="-122"/>
                <a:cs typeface="苹方-简" panose="020B0400000000000000" charset="-122"/>
                <a:sym typeface="微软雅黑" charset="-122"/>
              </a:rPr>
              <a:t>              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charset="-122"/>
              <a:ea typeface="微软雅黑" charset="-122"/>
              <a:cs typeface="苹方-简" panose="020B0400000000000000" charset="-122"/>
              <a:sym typeface="微软雅黑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5000" y="4530725"/>
            <a:ext cx="5099050" cy="104965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r>
              <a:rPr lang="en-US" altLang="zh-CN" sz="2400" b="1" dirty="0">
                <a:latin typeface="Times New Roman Bold" panose="02020503050405090304" charset="0"/>
                <a:cs typeface="Times New Roman Bold" panose="02020503050405090304" charset="0"/>
              </a:rPr>
              <a:t>PCA is the most commonly used method for </a:t>
            </a:r>
            <a:r>
              <a:rPr lang="en-US" altLang="zh-CN" sz="2400" b="1" dirty="0">
                <a:solidFill>
                  <a:srgbClr val="C0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dimensionality reduction</a:t>
            </a:r>
            <a:r>
              <a:rPr lang="en-US" altLang="zh-CN" b="1" dirty="0">
                <a:solidFill>
                  <a:srgbClr val="C0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.</a:t>
            </a:r>
            <a:endParaRPr lang="en-US" altLang="zh-CN" b="1" dirty="0">
              <a:solidFill>
                <a:srgbClr val="C0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  <a:p>
            <a:endParaRPr lang="en-US" altLang="zh-CN" b="1" dirty="0">
              <a:solidFill>
                <a:srgbClr val="C0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869940" y="6102985"/>
            <a:ext cx="5386070" cy="75882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r>
              <a:rPr lang="en-US" altLang="zh-CN" sz="2400" b="1" dirty="0">
                <a:latin typeface="Times New Roman Bold" panose="02020503050405090304" charset="0"/>
                <a:cs typeface="Times New Roman Bold" panose="02020503050405090304" charset="0"/>
              </a:rPr>
              <a:t>Mapping high-dimensional data to a </a:t>
            </a:r>
            <a:r>
              <a:rPr lang="en-US" altLang="zh-CN" sz="2400" b="1" dirty="0">
                <a:solidFill>
                  <a:srgbClr val="C0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low-dimensional</a:t>
            </a:r>
            <a:r>
              <a:rPr lang="en-US" altLang="zh-CN" sz="2400" b="1" dirty="0">
                <a:latin typeface="Times New Roman Bold" panose="02020503050405090304" charset="0"/>
                <a:cs typeface="Times New Roman Bold" panose="02020503050405090304" charset="0"/>
              </a:rPr>
              <a:t> space.</a:t>
            </a:r>
            <a:endParaRPr lang="en-US" altLang="zh-CN" sz="2400" b="1" dirty="0">
              <a:latin typeface="Times New Roman Bold" panose="02020503050405090304" charset="0"/>
              <a:cs typeface="Times New Roman Bold" panose="02020503050405090304" charset="0"/>
            </a:endParaRPr>
          </a:p>
          <a:p>
            <a:endParaRPr lang="en-US" altLang="zh-CN" dirty="0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36245" y="807720"/>
            <a:ext cx="11557000" cy="16332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20000"/>
              </a:lnSpc>
            </a:pPr>
            <a:r>
              <a:rPr lang="en-US" altLang="zh-CN" sz="240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苹方-简" panose="020B0400000000000000" charset="-122"/>
              </a:rPr>
              <a:t>Raw Data </a:t>
            </a:r>
            <a:r>
              <a:rPr lang="en-US" altLang="en-US" sz="240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苹方-简" panose="020B0400000000000000" charset="-122"/>
              </a:rPr>
              <a:t>→</a:t>
            </a:r>
            <a:r>
              <a:rPr lang="en-US" altLang="zh-CN" sz="240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苹方-简" panose="020B0400000000000000" charset="-122"/>
              </a:rPr>
              <a:t> Compute Covariance Matrix </a:t>
            </a:r>
            <a:r>
              <a:rPr lang="en-US" altLang="en-US" sz="240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苹方-简" panose="020B0400000000000000" charset="-122"/>
              </a:rPr>
              <a:t>→</a:t>
            </a:r>
            <a:r>
              <a:rPr lang="en-US" altLang="zh-CN" sz="240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苹方-简" panose="020B0400000000000000" charset="-122"/>
              </a:rPr>
              <a:t> Extract Eigenvectors (Principal Directions) </a:t>
            </a:r>
            <a:r>
              <a:rPr lang="en-US" altLang="en-US" sz="240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苹方-简" panose="020B0400000000000000" charset="-122"/>
              </a:rPr>
              <a:t>→</a:t>
            </a:r>
            <a:r>
              <a:rPr lang="en-US" altLang="zh-CN" sz="240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苹方-简" panose="020B0400000000000000" charset="-122"/>
              </a:rPr>
              <a:t> Select Top K Principal Components </a:t>
            </a:r>
            <a:r>
              <a:rPr lang="en-US" altLang="en-US" sz="240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苹方-简" panose="020B0400000000000000" charset="-122"/>
              </a:rPr>
              <a:t>→</a:t>
            </a:r>
            <a:r>
              <a:rPr lang="en-US" altLang="zh-CN" sz="240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苹方-简" panose="020B0400000000000000" charset="-122"/>
              </a:rPr>
              <a:t> Project into New Space</a:t>
            </a:r>
            <a:endParaRPr lang="en-US" altLang="zh-CN" sz="2400">
              <a:latin typeface="Times New Roman Regular" panose="02020503050405090304" charset="0"/>
              <a:ea typeface="宋体" charset="0"/>
              <a:cs typeface="Times New Roman Regular" panose="02020503050405090304" charset="0"/>
              <a:sym typeface="苹方-简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苹方-简" panose="020B0400000000000000" charset="-122"/>
              </a:rPr>
              <a:t>原始数据</a:t>
            </a:r>
            <a:r>
              <a:rPr lang="en-US" altLang="zh-CN" sz="240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苹方-简" panose="020B0400000000000000" charset="-122"/>
              </a:rPr>
              <a:t> </a:t>
            </a:r>
            <a:r>
              <a:rPr lang="en-US" altLang="en-US" sz="240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苹方-简" panose="020B0400000000000000" charset="-122"/>
              </a:rPr>
              <a:t>→</a:t>
            </a:r>
            <a:r>
              <a:rPr lang="en-US" altLang="zh-CN" sz="240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苹方-简" panose="020B0400000000000000" charset="-122"/>
              </a:rPr>
              <a:t> </a:t>
            </a:r>
            <a:r>
              <a:rPr lang="zh-CN" altLang="en-US" sz="240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苹方-简" panose="020B0400000000000000" charset="-122"/>
              </a:rPr>
              <a:t>计算协方差矩阵</a:t>
            </a:r>
            <a:r>
              <a:rPr lang="en-US" altLang="zh-CN" sz="240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苹方-简" panose="020B0400000000000000" charset="-122"/>
              </a:rPr>
              <a:t> </a:t>
            </a:r>
            <a:r>
              <a:rPr lang="en-US" altLang="en-US" sz="240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苹方-简" panose="020B0400000000000000" charset="-122"/>
              </a:rPr>
              <a:t>→</a:t>
            </a:r>
            <a:r>
              <a:rPr lang="en-US" altLang="zh-CN" sz="240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苹方-简" panose="020B0400000000000000" charset="-122"/>
              </a:rPr>
              <a:t> </a:t>
            </a:r>
            <a:r>
              <a:rPr lang="zh-CN" altLang="en-US" sz="240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苹方-简" panose="020B0400000000000000" charset="-122"/>
              </a:rPr>
              <a:t>提取特征向量（主方向）</a:t>
            </a:r>
            <a:r>
              <a:rPr lang="en-US" altLang="en-US" sz="240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苹方-简" panose="020B0400000000000000" charset="-122"/>
              </a:rPr>
              <a:t>→</a:t>
            </a:r>
            <a:r>
              <a:rPr lang="en-US" altLang="zh-CN" sz="240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苹方-简" panose="020B0400000000000000" charset="-122"/>
              </a:rPr>
              <a:t> </a:t>
            </a:r>
            <a:r>
              <a:rPr lang="zh-CN" altLang="en-US" sz="240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苹方-简" panose="020B0400000000000000" charset="-122"/>
              </a:rPr>
              <a:t>选择前</a:t>
            </a:r>
            <a:r>
              <a:rPr lang="en-US" altLang="zh-CN" sz="240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苹方-简" panose="020B0400000000000000" charset="-122"/>
              </a:rPr>
              <a:t>K</a:t>
            </a:r>
            <a:r>
              <a:rPr lang="zh-CN" altLang="en-US" sz="240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苹方-简" panose="020B0400000000000000" charset="-122"/>
              </a:rPr>
              <a:t>个主成分</a:t>
            </a:r>
            <a:r>
              <a:rPr lang="en-US" altLang="zh-CN" sz="240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苹方-简" panose="020B0400000000000000" charset="-122"/>
              </a:rPr>
              <a:t> </a:t>
            </a:r>
            <a:r>
              <a:rPr lang="en-US" altLang="en-US" sz="240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苹方-简" panose="020B0400000000000000" charset="-122"/>
              </a:rPr>
              <a:t>→</a:t>
            </a:r>
            <a:r>
              <a:rPr lang="en-US" altLang="zh-CN" sz="240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苹方-简" panose="020B0400000000000000" charset="-122"/>
              </a:rPr>
              <a:t> </a:t>
            </a:r>
            <a:endParaRPr lang="en-US" altLang="zh-CN" sz="2400">
              <a:latin typeface="Times New Roman Regular" panose="02020503050405090304" charset="0"/>
              <a:ea typeface="宋体" charset="0"/>
              <a:cs typeface="Times New Roman Regular" panose="02020503050405090304" charset="0"/>
              <a:sym typeface="苹方-简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苹方-简" panose="020B0400000000000000" charset="-122"/>
              </a:rPr>
              <a:t>投影到新空间</a:t>
            </a:r>
            <a:endParaRPr lang="zh-CN" altLang="en-US" sz="2400"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  <a:p>
            <a:endParaRPr lang="zh-CN" altLang="en-US" sz="2400"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030" y="1326204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874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ysClr val="windowText" lastClr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7E6E6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5" y="1326198"/>
            <a:ext cx="4351338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874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ysClr val="windowText" lastClr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7E6E6"/>
                  </a:outerShdw>
                </a:effectLst>
              </a14:hiddenEffects>
            </a:ext>
          </a:extLst>
        </p:spPr>
      </p:pic>
      <p:sp>
        <p:nvSpPr>
          <p:cNvPr id="11" name="矩形 46"/>
          <p:cNvSpPr>
            <a:spLocks noChangeArrowheads="1"/>
          </p:cNvSpPr>
          <p:nvPr/>
        </p:nvSpPr>
        <p:spPr bwMode="auto">
          <a:xfrm>
            <a:off x="634918" y="237124"/>
            <a:ext cx="354266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B4189"/>
                </a:solidFill>
                <a:effectLst/>
                <a:uLnTx/>
                <a:uFillTx/>
                <a:latin typeface="Arial" panose="020B0604020202090204" pitchFamily="34" charset="0"/>
                <a:ea typeface="微软雅黑" charset="-122"/>
                <a:cs typeface="苹方-简" panose="020B0400000000000000" charset="-122"/>
                <a:sym typeface="Calibri" panose="020F0502020204030204" pitchFamily="34" charset="0"/>
              </a:rPr>
              <a:t>PCA—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B4189"/>
                </a:solidFill>
                <a:effectLst/>
                <a:uLnTx/>
                <a:uFillTx/>
                <a:latin typeface="Arial" panose="020B0604020202090204" pitchFamily="34" charset="0"/>
                <a:ea typeface="微软雅黑" charset="-122"/>
                <a:cs typeface="苹方-简" panose="020B0400000000000000" charset="-122"/>
                <a:sym typeface="Calibri" panose="020F0502020204030204" pitchFamily="34" charset="0"/>
              </a:rPr>
              <a:t>主成分分析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B4189"/>
              </a:solidFill>
              <a:effectLst/>
              <a:uLnTx/>
              <a:uFillTx/>
              <a:latin typeface="Arial" panose="020B0604020202090204" pitchFamily="34" charset="0"/>
              <a:ea typeface="微软雅黑" charset="-122"/>
              <a:cs typeface="苹方-简" panose="020B0400000000000000" charset="-122"/>
              <a:sym typeface="Calibri" panose="020F0502020204030204" pitchFamily="34" charset="0"/>
            </a:endParaRPr>
          </a:p>
        </p:txBody>
      </p:sp>
      <p:sp>
        <p:nvSpPr>
          <p:cNvPr id="12" name="等腰三角形 47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rgbClr val="0B4189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charset="-122"/>
                <a:ea typeface="微软雅黑" charset="-122"/>
                <a:cs typeface="苹方-简" panose="020B0400000000000000" charset="-122"/>
                <a:sym typeface="微软雅黑" charset="-122"/>
              </a:rPr>
              <a:t>              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charset="-122"/>
              <a:ea typeface="微软雅黑" charset="-122"/>
              <a:cs typeface="苹方-简" panose="020B0400000000000000" charset="-122"/>
              <a:sym typeface="微软雅黑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83405" y="3212465"/>
            <a:ext cx="279019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Arial" panose="020B0604020202090204" pitchFamily="34" charset="0"/>
                <a:ea typeface="微软雅黑" charset="-122"/>
              </a:rPr>
              <a:t>Reduce dimension </a:t>
            </a:r>
            <a:endParaRPr lang="en-US" altLang="zh-CN" sz="2400" dirty="0" smtClean="0">
              <a:solidFill>
                <a:schemeClr val="tx1"/>
              </a:solidFill>
              <a:latin typeface="Arial" panose="020B0604020202090204" pitchFamily="34" charset="0"/>
              <a:ea typeface="微软雅黑" charset="-122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4425950" y="2719070"/>
            <a:ext cx="3088005" cy="1600835"/>
          </a:xfrm>
          <a:prstGeom prst="rightArrow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46"/>
          <p:cNvSpPr>
            <a:spLocks noChangeArrowheads="1"/>
          </p:cNvSpPr>
          <p:nvPr/>
        </p:nvSpPr>
        <p:spPr bwMode="auto">
          <a:xfrm>
            <a:off x="634918" y="237124"/>
            <a:ext cx="315531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0B4189"/>
                </a:solidFill>
                <a:effectLst/>
                <a:uLnTx/>
                <a:uFillTx/>
                <a:latin typeface="Arial" panose="020B0604020202090204" pitchFamily="34" charset="0"/>
                <a:cs typeface="苹方-简" panose="020B0400000000000000" charset="-122"/>
                <a:sym typeface="苹方-简" panose="020B0400000000000000" charset="-122"/>
              </a:rPr>
              <a:t>PLINK</a:t>
            </a:r>
            <a:r>
              <a:rPr lang="en-US" altLang="zh-CN" b="1" noProof="0" dirty="0">
                <a:ln>
                  <a:noFill/>
                </a:ln>
                <a:solidFill>
                  <a:srgbClr val="0B4189"/>
                </a:solidFill>
                <a:effectLst/>
                <a:uLnTx/>
                <a:uFillTx/>
                <a:latin typeface="Arial" panose="020B0604020202090204" pitchFamily="34" charset="0"/>
                <a:cs typeface="苹方-简" panose="020B0400000000000000" charset="-122"/>
                <a:sym typeface="苹方-简" panose="020B0400000000000000" charset="-122"/>
              </a:rPr>
              <a:t> DO </a:t>
            </a:r>
            <a:r>
              <a:rPr lang="en-US" altLang="zh-CN" b="1" noProof="0" dirty="0">
                <a:ln>
                  <a:noFill/>
                </a:ln>
                <a:solidFill>
                  <a:srgbClr val="0B4189"/>
                </a:solidFill>
                <a:effectLst/>
                <a:uLnTx/>
                <a:uFillTx/>
                <a:latin typeface="Arial" panose="020B0604020202090204" pitchFamily="34" charset="0"/>
                <a:cs typeface="苹方-简" panose="020B0400000000000000" charset="-122"/>
                <a:sym typeface="苹方-简" panose="020B0400000000000000" charset="-122"/>
              </a:rPr>
              <a:t>PCA</a:t>
            </a:r>
            <a:endParaRPr lang="en-US" altLang="zh-CN" b="1" noProof="0" dirty="0">
              <a:ln>
                <a:noFill/>
              </a:ln>
              <a:solidFill>
                <a:srgbClr val="0B4189"/>
              </a:solidFill>
              <a:effectLst/>
              <a:uLnTx/>
              <a:uFillTx/>
              <a:latin typeface="Arial" panose="020B0604020202090204" pitchFamily="34" charset="0"/>
              <a:cs typeface="苹方-简" panose="020B0400000000000000" charset="-122"/>
              <a:sym typeface="苹方-简" panose="020B0400000000000000" charset="-122"/>
            </a:endParaRPr>
          </a:p>
        </p:txBody>
      </p:sp>
      <p:sp>
        <p:nvSpPr>
          <p:cNvPr id="12" name="等腰三角形 47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rgbClr val="0B4189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charset="-122"/>
                <a:ea typeface="微软雅黑" charset="-122"/>
                <a:cs typeface="苹方-简" panose="020B0400000000000000" charset="-122"/>
                <a:sym typeface="微软雅黑" charset="-122"/>
              </a:rPr>
              <a:t>              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charset="-122"/>
              <a:ea typeface="微软雅黑" charset="-122"/>
              <a:cs typeface="苹方-简" panose="020B0400000000000000" charset="-122"/>
              <a:sym typeface="微软雅黑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397510" y="1067435"/>
            <a:ext cx="2901950" cy="613410"/>
          </a:xfrm>
          <a:prstGeom prst="roundRect">
            <a:avLst>
              <a:gd name="adj" fmla="val 11892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90204"/>
              <a:ea typeface="微软雅黑" charset="-122"/>
              <a:cs typeface="+mn-cs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397510" y="2236470"/>
            <a:ext cx="2901950" cy="613410"/>
          </a:xfrm>
          <a:prstGeom prst="roundRect">
            <a:avLst>
              <a:gd name="adj" fmla="val 11892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90204"/>
              <a:ea typeface="微软雅黑" charset="-122"/>
              <a:cs typeface="+mn-cs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397510" y="3430270"/>
            <a:ext cx="2901950" cy="613410"/>
          </a:xfrm>
          <a:prstGeom prst="roundRect">
            <a:avLst>
              <a:gd name="adj" fmla="val 11892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90204"/>
              <a:ea typeface="微软雅黑" charset="-122"/>
              <a:cs typeface="+mn-cs"/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1533525" y="1772285"/>
            <a:ext cx="513080" cy="471805"/>
          </a:xfrm>
          <a:custGeom>
            <a:avLst/>
            <a:gdLst>
              <a:gd name="connsiteX0" fmla="*/ 0 w 792480"/>
              <a:gd name="connsiteY0" fmla="*/ 435864 h 792480"/>
              <a:gd name="connsiteX1" fmla="*/ 178308 w 792480"/>
              <a:gd name="connsiteY1" fmla="*/ 435864 h 792480"/>
              <a:gd name="connsiteX2" fmla="*/ 178308 w 792480"/>
              <a:gd name="connsiteY2" fmla="*/ 0 h 792480"/>
              <a:gd name="connsiteX3" fmla="*/ 614172 w 792480"/>
              <a:gd name="connsiteY3" fmla="*/ 0 h 792480"/>
              <a:gd name="connsiteX4" fmla="*/ 614172 w 792480"/>
              <a:gd name="connsiteY4" fmla="*/ 435864 h 792480"/>
              <a:gd name="connsiteX5" fmla="*/ 792480 w 792480"/>
              <a:gd name="connsiteY5" fmla="*/ 435864 h 792480"/>
              <a:gd name="connsiteX6" fmla="*/ 396240 w 792480"/>
              <a:gd name="connsiteY6" fmla="*/ 792480 h 792480"/>
              <a:gd name="connsiteX7" fmla="*/ 0 w 792480"/>
              <a:gd name="connsiteY7" fmla="*/ 435864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480" h="792480">
                <a:moveTo>
                  <a:pt x="0" y="435864"/>
                </a:moveTo>
                <a:lnTo>
                  <a:pt x="178308" y="435864"/>
                </a:lnTo>
                <a:lnTo>
                  <a:pt x="178308" y="0"/>
                </a:lnTo>
                <a:lnTo>
                  <a:pt x="614172" y="0"/>
                </a:lnTo>
                <a:lnTo>
                  <a:pt x="614172" y="435864"/>
                </a:lnTo>
                <a:lnTo>
                  <a:pt x="792480" y="435864"/>
                </a:lnTo>
                <a:lnTo>
                  <a:pt x="396240" y="792480"/>
                </a:lnTo>
                <a:lnTo>
                  <a:pt x="0" y="4358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028" tIns="45720" rIns="224028" bIns="241859" numCol="1" spcCol="953" anchor="ctr" anchorCtr="0">
            <a:noAutofit/>
          </a:bodyPr>
          <a:lstStyle/>
          <a:p>
            <a:pPr marL="0" marR="0" lvl="0" indent="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 panose="020B0604020202090204"/>
              <a:ea typeface="微软雅黑" charset="-122"/>
              <a:cs typeface="+mn-cs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1533525" y="2933700"/>
            <a:ext cx="513080" cy="471805"/>
          </a:xfrm>
          <a:custGeom>
            <a:avLst/>
            <a:gdLst>
              <a:gd name="connsiteX0" fmla="*/ 0 w 792480"/>
              <a:gd name="connsiteY0" fmla="*/ 435864 h 792480"/>
              <a:gd name="connsiteX1" fmla="*/ 178308 w 792480"/>
              <a:gd name="connsiteY1" fmla="*/ 435864 h 792480"/>
              <a:gd name="connsiteX2" fmla="*/ 178308 w 792480"/>
              <a:gd name="connsiteY2" fmla="*/ 0 h 792480"/>
              <a:gd name="connsiteX3" fmla="*/ 614172 w 792480"/>
              <a:gd name="connsiteY3" fmla="*/ 0 h 792480"/>
              <a:gd name="connsiteX4" fmla="*/ 614172 w 792480"/>
              <a:gd name="connsiteY4" fmla="*/ 435864 h 792480"/>
              <a:gd name="connsiteX5" fmla="*/ 792480 w 792480"/>
              <a:gd name="connsiteY5" fmla="*/ 435864 h 792480"/>
              <a:gd name="connsiteX6" fmla="*/ 396240 w 792480"/>
              <a:gd name="connsiteY6" fmla="*/ 792480 h 792480"/>
              <a:gd name="connsiteX7" fmla="*/ 0 w 792480"/>
              <a:gd name="connsiteY7" fmla="*/ 435864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480" h="792480">
                <a:moveTo>
                  <a:pt x="0" y="435864"/>
                </a:moveTo>
                <a:lnTo>
                  <a:pt x="178308" y="435864"/>
                </a:lnTo>
                <a:lnTo>
                  <a:pt x="178308" y="0"/>
                </a:lnTo>
                <a:lnTo>
                  <a:pt x="614172" y="0"/>
                </a:lnTo>
                <a:lnTo>
                  <a:pt x="614172" y="435864"/>
                </a:lnTo>
                <a:lnTo>
                  <a:pt x="792480" y="435864"/>
                </a:lnTo>
                <a:lnTo>
                  <a:pt x="396240" y="792480"/>
                </a:lnTo>
                <a:lnTo>
                  <a:pt x="0" y="4358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028" tIns="45720" rIns="224028" bIns="241859" numCol="1" spcCol="953" anchor="ctr" anchorCtr="0">
            <a:noAutofit/>
          </a:bodyPr>
          <a:p>
            <a:pPr marL="0" marR="0" lvl="0" indent="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 panose="020B0604020202090204"/>
              <a:ea typeface="微软雅黑" charset="-122"/>
              <a:cs typeface="+mn-cs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397510" y="4658360"/>
            <a:ext cx="2901950" cy="613410"/>
          </a:xfrm>
          <a:prstGeom prst="roundRect">
            <a:avLst>
              <a:gd name="adj" fmla="val 11892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90204"/>
              <a:ea typeface="微软雅黑" charset="-122"/>
              <a:cs typeface="+mn-cs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1533525" y="4095115"/>
            <a:ext cx="513080" cy="471805"/>
          </a:xfrm>
          <a:custGeom>
            <a:avLst/>
            <a:gdLst>
              <a:gd name="connsiteX0" fmla="*/ 0 w 792480"/>
              <a:gd name="connsiteY0" fmla="*/ 435864 h 792480"/>
              <a:gd name="connsiteX1" fmla="*/ 178308 w 792480"/>
              <a:gd name="connsiteY1" fmla="*/ 435864 h 792480"/>
              <a:gd name="connsiteX2" fmla="*/ 178308 w 792480"/>
              <a:gd name="connsiteY2" fmla="*/ 0 h 792480"/>
              <a:gd name="connsiteX3" fmla="*/ 614172 w 792480"/>
              <a:gd name="connsiteY3" fmla="*/ 0 h 792480"/>
              <a:gd name="connsiteX4" fmla="*/ 614172 w 792480"/>
              <a:gd name="connsiteY4" fmla="*/ 435864 h 792480"/>
              <a:gd name="connsiteX5" fmla="*/ 792480 w 792480"/>
              <a:gd name="connsiteY5" fmla="*/ 435864 h 792480"/>
              <a:gd name="connsiteX6" fmla="*/ 396240 w 792480"/>
              <a:gd name="connsiteY6" fmla="*/ 792480 h 792480"/>
              <a:gd name="connsiteX7" fmla="*/ 0 w 792480"/>
              <a:gd name="connsiteY7" fmla="*/ 435864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480" h="792480">
                <a:moveTo>
                  <a:pt x="0" y="435864"/>
                </a:moveTo>
                <a:lnTo>
                  <a:pt x="178308" y="435864"/>
                </a:lnTo>
                <a:lnTo>
                  <a:pt x="178308" y="0"/>
                </a:lnTo>
                <a:lnTo>
                  <a:pt x="614172" y="0"/>
                </a:lnTo>
                <a:lnTo>
                  <a:pt x="614172" y="435864"/>
                </a:lnTo>
                <a:lnTo>
                  <a:pt x="792480" y="435864"/>
                </a:lnTo>
                <a:lnTo>
                  <a:pt x="396240" y="792480"/>
                </a:lnTo>
                <a:lnTo>
                  <a:pt x="0" y="4358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028" tIns="45720" rIns="224028" bIns="241859" numCol="1" spcCol="953" anchor="ctr" anchorCtr="0">
            <a:noAutofit/>
          </a:bodyPr>
          <a:p>
            <a:pPr marL="0" marR="0" lvl="0" indent="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 panose="020B0604020202090204"/>
              <a:ea typeface="微软雅黑" charset="-122"/>
              <a:cs typeface="+mn-cs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397510" y="5852795"/>
            <a:ext cx="2901950" cy="613410"/>
          </a:xfrm>
          <a:prstGeom prst="roundRect">
            <a:avLst>
              <a:gd name="adj" fmla="val 11892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90204"/>
              <a:ea typeface="微软雅黑" charset="-122"/>
              <a:cs typeface="+mn-cs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1533525" y="5289550"/>
            <a:ext cx="513080" cy="471805"/>
          </a:xfrm>
          <a:custGeom>
            <a:avLst/>
            <a:gdLst>
              <a:gd name="connsiteX0" fmla="*/ 0 w 792480"/>
              <a:gd name="connsiteY0" fmla="*/ 435864 h 792480"/>
              <a:gd name="connsiteX1" fmla="*/ 178308 w 792480"/>
              <a:gd name="connsiteY1" fmla="*/ 435864 h 792480"/>
              <a:gd name="connsiteX2" fmla="*/ 178308 w 792480"/>
              <a:gd name="connsiteY2" fmla="*/ 0 h 792480"/>
              <a:gd name="connsiteX3" fmla="*/ 614172 w 792480"/>
              <a:gd name="connsiteY3" fmla="*/ 0 h 792480"/>
              <a:gd name="connsiteX4" fmla="*/ 614172 w 792480"/>
              <a:gd name="connsiteY4" fmla="*/ 435864 h 792480"/>
              <a:gd name="connsiteX5" fmla="*/ 792480 w 792480"/>
              <a:gd name="connsiteY5" fmla="*/ 435864 h 792480"/>
              <a:gd name="connsiteX6" fmla="*/ 396240 w 792480"/>
              <a:gd name="connsiteY6" fmla="*/ 792480 h 792480"/>
              <a:gd name="connsiteX7" fmla="*/ 0 w 792480"/>
              <a:gd name="connsiteY7" fmla="*/ 435864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480" h="792480">
                <a:moveTo>
                  <a:pt x="0" y="435864"/>
                </a:moveTo>
                <a:lnTo>
                  <a:pt x="178308" y="435864"/>
                </a:lnTo>
                <a:lnTo>
                  <a:pt x="178308" y="0"/>
                </a:lnTo>
                <a:lnTo>
                  <a:pt x="614172" y="0"/>
                </a:lnTo>
                <a:lnTo>
                  <a:pt x="614172" y="435864"/>
                </a:lnTo>
                <a:lnTo>
                  <a:pt x="792480" y="435864"/>
                </a:lnTo>
                <a:lnTo>
                  <a:pt x="396240" y="792480"/>
                </a:lnTo>
                <a:lnTo>
                  <a:pt x="0" y="4358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028" tIns="45720" rIns="224028" bIns="241859" numCol="1" spcCol="953" anchor="ctr" anchorCtr="0">
            <a:noAutofit/>
          </a:bodyPr>
          <a:p>
            <a:pPr marL="0" marR="0" lvl="0" indent="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 panose="020B0604020202090204"/>
              <a:ea typeface="微软雅黑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533525" y="1122045"/>
            <a:ext cx="80327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000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</a:rPr>
              <a:t>VCF</a:t>
            </a:r>
            <a:endParaRPr lang="en-US" altLang="zh-CN" sz="2000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32255" y="2298700"/>
            <a:ext cx="80391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000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.ped</a:t>
            </a:r>
            <a:endParaRPr lang="en-US" altLang="zh-CN" sz="2000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43000" y="3491230"/>
            <a:ext cx="134302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lnSpc>
                <a:spcPct val="130000"/>
              </a:lnSpc>
              <a:buFont typeface="Arial" panose="020B0604020202090204" pitchFamily="34" charset="0"/>
              <a:buNone/>
            </a:pPr>
            <a:r>
              <a:rPr lang="en-US" sz="2000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Do PCA</a:t>
            </a:r>
            <a:endParaRPr lang="en-US" altLang="en-US" sz="2000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85165" y="4683760"/>
            <a:ext cx="265620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00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.eigenval  .eigenvec</a:t>
            </a:r>
            <a:endParaRPr lang="en-US" altLang="zh-CN" sz="2000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25145" y="5899785"/>
            <a:ext cx="265620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lnSpc>
                <a:spcPct val="130000"/>
              </a:lnSpc>
              <a:buFont typeface="Arial" panose="020B0604020202090204" pitchFamily="34" charset="0"/>
              <a:buNone/>
            </a:pPr>
            <a:r>
              <a:rPr lang="en-US" altLang="zh-CN" sz="2000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Results Visualization</a:t>
            </a:r>
            <a:endParaRPr lang="en-US" altLang="zh-CN" sz="2000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  <a:sym typeface="+mn-ea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46"/>
          <p:cNvSpPr>
            <a:spLocks noChangeArrowheads="1"/>
          </p:cNvSpPr>
          <p:nvPr/>
        </p:nvSpPr>
        <p:spPr bwMode="auto">
          <a:xfrm>
            <a:off x="634918" y="237124"/>
            <a:ext cx="315531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0B4189"/>
                </a:solidFill>
                <a:effectLst/>
                <a:uLnTx/>
                <a:uFillTx/>
                <a:latin typeface="Arial" panose="020B0604020202090204" pitchFamily="34" charset="0"/>
                <a:cs typeface="苹方-简" panose="020B0400000000000000" charset="-122"/>
                <a:sym typeface="苹方-简" panose="020B0400000000000000" charset="-122"/>
              </a:rPr>
              <a:t>PLINK</a:t>
            </a:r>
            <a:r>
              <a:rPr lang="en-US" altLang="zh-CN" b="1" noProof="0" dirty="0">
                <a:ln>
                  <a:noFill/>
                </a:ln>
                <a:solidFill>
                  <a:srgbClr val="0B4189"/>
                </a:solidFill>
                <a:effectLst/>
                <a:uLnTx/>
                <a:uFillTx/>
                <a:latin typeface="Arial" panose="020B0604020202090204" pitchFamily="34" charset="0"/>
                <a:cs typeface="苹方-简" panose="020B0400000000000000" charset="-122"/>
                <a:sym typeface="苹方-简" panose="020B0400000000000000" charset="-122"/>
              </a:rPr>
              <a:t> DO </a:t>
            </a:r>
            <a:r>
              <a:rPr lang="en-US" altLang="zh-CN" b="1" noProof="0" dirty="0">
                <a:ln>
                  <a:noFill/>
                </a:ln>
                <a:solidFill>
                  <a:srgbClr val="0B4189"/>
                </a:solidFill>
                <a:effectLst/>
                <a:uLnTx/>
                <a:uFillTx/>
                <a:latin typeface="Arial" panose="020B0604020202090204" pitchFamily="34" charset="0"/>
                <a:cs typeface="苹方-简" panose="020B0400000000000000" charset="-122"/>
                <a:sym typeface="苹方-简" panose="020B0400000000000000" charset="-122"/>
              </a:rPr>
              <a:t>PCA</a:t>
            </a:r>
            <a:endParaRPr lang="en-US" altLang="zh-CN" b="1" noProof="0" dirty="0">
              <a:ln>
                <a:noFill/>
              </a:ln>
              <a:solidFill>
                <a:srgbClr val="0B4189"/>
              </a:solidFill>
              <a:effectLst/>
              <a:uLnTx/>
              <a:uFillTx/>
              <a:latin typeface="Arial" panose="020B0604020202090204" pitchFamily="34" charset="0"/>
              <a:cs typeface="苹方-简" panose="020B0400000000000000" charset="-122"/>
              <a:sym typeface="苹方-简" panose="020B0400000000000000" charset="-122"/>
            </a:endParaRPr>
          </a:p>
        </p:txBody>
      </p:sp>
      <p:sp>
        <p:nvSpPr>
          <p:cNvPr id="12" name="等腰三角形 47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rgbClr val="0B4189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charset="-122"/>
                <a:ea typeface="微软雅黑" charset="-122"/>
                <a:cs typeface="苹方-简" panose="020B0400000000000000" charset="-122"/>
                <a:sym typeface="微软雅黑" charset="-122"/>
              </a:rPr>
              <a:t>              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charset="-122"/>
              <a:ea typeface="微软雅黑" charset="-122"/>
              <a:cs typeface="苹方-简" panose="020B0400000000000000" charset="-122"/>
              <a:sym typeface="微软雅黑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397510" y="1067435"/>
            <a:ext cx="2901950" cy="613410"/>
          </a:xfrm>
          <a:prstGeom prst="roundRect">
            <a:avLst>
              <a:gd name="adj" fmla="val 11892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90204"/>
              <a:ea typeface="微软雅黑" charset="-122"/>
              <a:cs typeface="+mn-cs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397510" y="2236470"/>
            <a:ext cx="2901950" cy="613410"/>
          </a:xfrm>
          <a:prstGeom prst="roundRect">
            <a:avLst>
              <a:gd name="adj" fmla="val 11892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90204"/>
              <a:ea typeface="微软雅黑" charset="-122"/>
              <a:cs typeface="+mn-cs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397510" y="3430270"/>
            <a:ext cx="2901950" cy="613410"/>
          </a:xfrm>
          <a:prstGeom prst="roundRect">
            <a:avLst>
              <a:gd name="adj" fmla="val 11892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90204"/>
              <a:ea typeface="微软雅黑" charset="-122"/>
              <a:cs typeface="+mn-cs"/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1533525" y="1772285"/>
            <a:ext cx="513080" cy="471805"/>
          </a:xfrm>
          <a:custGeom>
            <a:avLst/>
            <a:gdLst>
              <a:gd name="connsiteX0" fmla="*/ 0 w 792480"/>
              <a:gd name="connsiteY0" fmla="*/ 435864 h 792480"/>
              <a:gd name="connsiteX1" fmla="*/ 178308 w 792480"/>
              <a:gd name="connsiteY1" fmla="*/ 435864 h 792480"/>
              <a:gd name="connsiteX2" fmla="*/ 178308 w 792480"/>
              <a:gd name="connsiteY2" fmla="*/ 0 h 792480"/>
              <a:gd name="connsiteX3" fmla="*/ 614172 w 792480"/>
              <a:gd name="connsiteY3" fmla="*/ 0 h 792480"/>
              <a:gd name="connsiteX4" fmla="*/ 614172 w 792480"/>
              <a:gd name="connsiteY4" fmla="*/ 435864 h 792480"/>
              <a:gd name="connsiteX5" fmla="*/ 792480 w 792480"/>
              <a:gd name="connsiteY5" fmla="*/ 435864 h 792480"/>
              <a:gd name="connsiteX6" fmla="*/ 396240 w 792480"/>
              <a:gd name="connsiteY6" fmla="*/ 792480 h 792480"/>
              <a:gd name="connsiteX7" fmla="*/ 0 w 792480"/>
              <a:gd name="connsiteY7" fmla="*/ 435864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480" h="792480">
                <a:moveTo>
                  <a:pt x="0" y="435864"/>
                </a:moveTo>
                <a:lnTo>
                  <a:pt x="178308" y="435864"/>
                </a:lnTo>
                <a:lnTo>
                  <a:pt x="178308" y="0"/>
                </a:lnTo>
                <a:lnTo>
                  <a:pt x="614172" y="0"/>
                </a:lnTo>
                <a:lnTo>
                  <a:pt x="614172" y="435864"/>
                </a:lnTo>
                <a:lnTo>
                  <a:pt x="792480" y="435864"/>
                </a:lnTo>
                <a:lnTo>
                  <a:pt x="396240" y="792480"/>
                </a:lnTo>
                <a:lnTo>
                  <a:pt x="0" y="4358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028" tIns="45720" rIns="224028" bIns="241859" numCol="1" spcCol="953" anchor="ctr" anchorCtr="0">
            <a:noAutofit/>
          </a:bodyPr>
          <a:lstStyle/>
          <a:p>
            <a:pPr marL="0" marR="0" lvl="0" indent="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 panose="020B0604020202090204"/>
              <a:ea typeface="微软雅黑" charset="-122"/>
              <a:cs typeface="+mn-cs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1533525" y="2933700"/>
            <a:ext cx="513080" cy="471805"/>
          </a:xfrm>
          <a:custGeom>
            <a:avLst/>
            <a:gdLst>
              <a:gd name="connsiteX0" fmla="*/ 0 w 792480"/>
              <a:gd name="connsiteY0" fmla="*/ 435864 h 792480"/>
              <a:gd name="connsiteX1" fmla="*/ 178308 w 792480"/>
              <a:gd name="connsiteY1" fmla="*/ 435864 h 792480"/>
              <a:gd name="connsiteX2" fmla="*/ 178308 w 792480"/>
              <a:gd name="connsiteY2" fmla="*/ 0 h 792480"/>
              <a:gd name="connsiteX3" fmla="*/ 614172 w 792480"/>
              <a:gd name="connsiteY3" fmla="*/ 0 h 792480"/>
              <a:gd name="connsiteX4" fmla="*/ 614172 w 792480"/>
              <a:gd name="connsiteY4" fmla="*/ 435864 h 792480"/>
              <a:gd name="connsiteX5" fmla="*/ 792480 w 792480"/>
              <a:gd name="connsiteY5" fmla="*/ 435864 h 792480"/>
              <a:gd name="connsiteX6" fmla="*/ 396240 w 792480"/>
              <a:gd name="connsiteY6" fmla="*/ 792480 h 792480"/>
              <a:gd name="connsiteX7" fmla="*/ 0 w 792480"/>
              <a:gd name="connsiteY7" fmla="*/ 435864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480" h="792480">
                <a:moveTo>
                  <a:pt x="0" y="435864"/>
                </a:moveTo>
                <a:lnTo>
                  <a:pt x="178308" y="435864"/>
                </a:lnTo>
                <a:lnTo>
                  <a:pt x="178308" y="0"/>
                </a:lnTo>
                <a:lnTo>
                  <a:pt x="614172" y="0"/>
                </a:lnTo>
                <a:lnTo>
                  <a:pt x="614172" y="435864"/>
                </a:lnTo>
                <a:lnTo>
                  <a:pt x="792480" y="435864"/>
                </a:lnTo>
                <a:lnTo>
                  <a:pt x="396240" y="792480"/>
                </a:lnTo>
                <a:lnTo>
                  <a:pt x="0" y="4358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028" tIns="45720" rIns="224028" bIns="241859" numCol="1" spcCol="953" anchor="ctr" anchorCtr="0">
            <a:noAutofit/>
          </a:bodyPr>
          <a:p>
            <a:pPr marL="0" marR="0" lvl="0" indent="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 panose="020B0604020202090204"/>
              <a:ea typeface="微软雅黑" charset="-122"/>
              <a:cs typeface="+mn-cs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397510" y="4658360"/>
            <a:ext cx="2901950" cy="613410"/>
          </a:xfrm>
          <a:prstGeom prst="roundRect">
            <a:avLst>
              <a:gd name="adj" fmla="val 11892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90204"/>
              <a:ea typeface="微软雅黑" charset="-122"/>
              <a:cs typeface="+mn-cs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1533525" y="4095115"/>
            <a:ext cx="513080" cy="471805"/>
          </a:xfrm>
          <a:custGeom>
            <a:avLst/>
            <a:gdLst>
              <a:gd name="connsiteX0" fmla="*/ 0 w 792480"/>
              <a:gd name="connsiteY0" fmla="*/ 435864 h 792480"/>
              <a:gd name="connsiteX1" fmla="*/ 178308 w 792480"/>
              <a:gd name="connsiteY1" fmla="*/ 435864 h 792480"/>
              <a:gd name="connsiteX2" fmla="*/ 178308 w 792480"/>
              <a:gd name="connsiteY2" fmla="*/ 0 h 792480"/>
              <a:gd name="connsiteX3" fmla="*/ 614172 w 792480"/>
              <a:gd name="connsiteY3" fmla="*/ 0 h 792480"/>
              <a:gd name="connsiteX4" fmla="*/ 614172 w 792480"/>
              <a:gd name="connsiteY4" fmla="*/ 435864 h 792480"/>
              <a:gd name="connsiteX5" fmla="*/ 792480 w 792480"/>
              <a:gd name="connsiteY5" fmla="*/ 435864 h 792480"/>
              <a:gd name="connsiteX6" fmla="*/ 396240 w 792480"/>
              <a:gd name="connsiteY6" fmla="*/ 792480 h 792480"/>
              <a:gd name="connsiteX7" fmla="*/ 0 w 792480"/>
              <a:gd name="connsiteY7" fmla="*/ 435864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480" h="792480">
                <a:moveTo>
                  <a:pt x="0" y="435864"/>
                </a:moveTo>
                <a:lnTo>
                  <a:pt x="178308" y="435864"/>
                </a:lnTo>
                <a:lnTo>
                  <a:pt x="178308" y="0"/>
                </a:lnTo>
                <a:lnTo>
                  <a:pt x="614172" y="0"/>
                </a:lnTo>
                <a:lnTo>
                  <a:pt x="614172" y="435864"/>
                </a:lnTo>
                <a:lnTo>
                  <a:pt x="792480" y="435864"/>
                </a:lnTo>
                <a:lnTo>
                  <a:pt x="396240" y="792480"/>
                </a:lnTo>
                <a:lnTo>
                  <a:pt x="0" y="4358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028" tIns="45720" rIns="224028" bIns="241859" numCol="1" spcCol="953" anchor="ctr" anchorCtr="0">
            <a:noAutofit/>
          </a:bodyPr>
          <a:p>
            <a:pPr marL="0" marR="0" lvl="0" indent="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 panose="020B0604020202090204"/>
              <a:ea typeface="微软雅黑" charset="-122"/>
              <a:cs typeface="+mn-cs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397510" y="5852795"/>
            <a:ext cx="2901950" cy="613410"/>
          </a:xfrm>
          <a:prstGeom prst="roundRect">
            <a:avLst>
              <a:gd name="adj" fmla="val 11892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90204"/>
              <a:ea typeface="微软雅黑" charset="-122"/>
              <a:cs typeface="+mn-cs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1533525" y="5289550"/>
            <a:ext cx="513080" cy="471805"/>
          </a:xfrm>
          <a:custGeom>
            <a:avLst/>
            <a:gdLst>
              <a:gd name="connsiteX0" fmla="*/ 0 w 792480"/>
              <a:gd name="connsiteY0" fmla="*/ 435864 h 792480"/>
              <a:gd name="connsiteX1" fmla="*/ 178308 w 792480"/>
              <a:gd name="connsiteY1" fmla="*/ 435864 h 792480"/>
              <a:gd name="connsiteX2" fmla="*/ 178308 w 792480"/>
              <a:gd name="connsiteY2" fmla="*/ 0 h 792480"/>
              <a:gd name="connsiteX3" fmla="*/ 614172 w 792480"/>
              <a:gd name="connsiteY3" fmla="*/ 0 h 792480"/>
              <a:gd name="connsiteX4" fmla="*/ 614172 w 792480"/>
              <a:gd name="connsiteY4" fmla="*/ 435864 h 792480"/>
              <a:gd name="connsiteX5" fmla="*/ 792480 w 792480"/>
              <a:gd name="connsiteY5" fmla="*/ 435864 h 792480"/>
              <a:gd name="connsiteX6" fmla="*/ 396240 w 792480"/>
              <a:gd name="connsiteY6" fmla="*/ 792480 h 792480"/>
              <a:gd name="connsiteX7" fmla="*/ 0 w 792480"/>
              <a:gd name="connsiteY7" fmla="*/ 435864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480" h="792480">
                <a:moveTo>
                  <a:pt x="0" y="435864"/>
                </a:moveTo>
                <a:lnTo>
                  <a:pt x="178308" y="435864"/>
                </a:lnTo>
                <a:lnTo>
                  <a:pt x="178308" y="0"/>
                </a:lnTo>
                <a:lnTo>
                  <a:pt x="614172" y="0"/>
                </a:lnTo>
                <a:lnTo>
                  <a:pt x="614172" y="435864"/>
                </a:lnTo>
                <a:lnTo>
                  <a:pt x="792480" y="435864"/>
                </a:lnTo>
                <a:lnTo>
                  <a:pt x="396240" y="792480"/>
                </a:lnTo>
                <a:lnTo>
                  <a:pt x="0" y="4358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028" tIns="45720" rIns="224028" bIns="241859" numCol="1" spcCol="953" anchor="ctr" anchorCtr="0">
            <a:noAutofit/>
          </a:bodyPr>
          <a:p>
            <a:pPr marL="0" marR="0" lvl="0" indent="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 panose="020B0604020202090204"/>
              <a:ea typeface="微软雅黑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533525" y="1122045"/>
            <a:ext cx="80327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000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</a:rPr>
              <a:t>VCF</a:t>
            </a:r>
            <a:endParaRPr lang="en-US" altLang="zh-CN" sz="2000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32255" y="2298700"/>
            <a:ext cx="80391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000" dirty="0" smtClean="0">
                <a:solidFill>
                  <a:srgbClr val="C00000"/>
                </a:solidFill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.ped</a:t>
            </a:r>
            <a:endParaRPr lang="en-US" altLang="zh-CN" sz="2000" dirty="0" smtClean="0">
              <a:solidFill>
                <a:srgbClr val="C00000"/>
              </a:solidFill>
              <a:latin typeface="Times New Roman Regular" panose="02020503050405090304" charset="0"/>
              <a:ea typeface="微软雅黑" charset="-122"/>
              <a:cs typeface="Times New Roman Regular" panose="0202050305040509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43000" y="3491230"/>
            <a:ext cx="134302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lnSpc>
                <a:spcPct val="130000"/>
              </a:lnSpc>
              <a:buFont typeface="Arial" panose="020B0604020202090204" pitchFamily="34" charset="0"/>
              <a:buNone/>
            </a:pPr>
            <a:r>
              <a:rPr lang="en-US" sz="2000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Do PCA</a:t>
            </a:r>
            <a:endParaRPr lang="en-US" altLang="en-US" sz="2000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91845" y="4683760"/>
            <a:ext cx="2336800" cy="5892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30000"/>
              </a:lnSpc>
            </a:pPr>
            <a:r>
              <a:rPr lang="en-US" altLang="zh-CN" sz="200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.eigenval  .eigenvec</a:t>
            </a:r>
            <a:endParaRPr lang="en-US" altLang="zh-CN" sz="2000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8825" y="1393190"/>
            <a:ext cx="8893175" cy="14224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5145" y="5899785"/>
            <a:ext cx="265620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lnSpc>
                <a:spcPct val="130000"/>
              </a:lnSpc>
              <a:buFont typeface="Arial" panose="020B0604020202090204" pitchFamily="34" charset="0"/>
              <a:buNone/>
            </a:pPr>
            <a:r>
              <a:rPr lang="en-US" altLang="zh-CN" sz="2000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Results Visualization</a:t>
            </a:r>
            <a:endParaRPr lang="en-US" altLang="zh-CN" sz="2000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  <a:sym typeface="+mn-ea"/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46"/>
          <p:cNvSpPr>
            <a:spLocks noChangeArrowheads="1"/>
          </p:cNvSpPr>
          <p:nvPr/>
        </p:nvSpPr>
        <p:spPr bwMode="auto">
          <a:xfrm>
            <a:off x="634918" y="237124"/>
            <a:ext cx="315531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0B4189"/>
                </a:solidFill>
                <a:effectLst/>
                <a:uLnTx/>
                <a:uFillTx/>
                <a:latin typeface="Arial" panose="020B0604020202090204" pitchFamily="34" charset="0"/>
                <a:cs typeface="苹方-简" panose="020B0400000000000000" charset="-122"/>
                <a:sym typeface="苹方-简" panose="020B0400000000000000" charset="-122"/>
              </a:rPr>
              <a:t>PLINK</a:t>
            </a:r>
            <a:r>
              <a:rPr lang="en-US" altLang="zh-CN" b="1" noProof="0" dirty="0">
                <a:ln>
                  <a:noFill/>
                </a:ln>
                <a:solidFill>
                  <a:srgbClr val="0B4189"/>
                </a:solidFill>
                <a:effectLst/>
                <a:uLnTx/>
                <a:uFillTx/>
                <a:latin typeface="Arial" panose="020B0604020202090204" pitchFamily="34" charset="0"/>
                <a:cs typeface="苹方-简" panose="020B0400000000000000" charset="-122"/>
                <a:sym typeface="苹方-简" panose="020B0400000000000000" charset="-122"/>
              </a:rPr>
              <a:t> DO </a:t>
            </a:r>
            <a:r>
              <a:rPr lang="en-US" altLang="zh-CN" b="1" noProof="0" dirty="0">
                <a:ln>
                  <a:noFill/>
                </a:ln>
                <a:solidFill>
                  <a:srgbClr val="0B4189"/>
                </a:solidFill>
                <a:effectLst/>
                <a:uLnTx/>
                <a:uFillTx/>
                <a:latin typeface="Arial" panose="020B0604020202090204" pitchFamily="34" charset="0"/>
                <a:cs typeface="苹方-简" panose="020B0400000000000000" charset="-122"/>
                <a:sym typeface="苹方-简" panose="020B0400000000000000" charset="-122"/>
              </a:rPr>
              <a:t>PCA</a:t>
            </a:r>
            <a:endParaRPr lang="en-US" altLang="zh-CN" b="1" noProof="0" dirty="0">
              <a:ln>
                <a:noFill/>
              </a:ln>
              <a:solidFill>
                <a:srgbClr val="0B4189"/>
              </a:solidFill>
              <a:effectLst/>
              <a:uLnTx/>
              <a:uFillTx/>
              <a:latin typeface="Arial" panose="020B0604020202090204" pitchFamily="34" charset="0"/>
              <a:cs typeface="苹方-简" panose="020B0400000000000000" charset="-122"/>
              <a:sym typeface="苹方-简" panose="020B0400000000000000" charset="-122"/>
            </a:endParaRPr>
          </a:p>
        </p:txBody>
      </p:sp>
      <p:sp>
        <p:nvSpPr>
          <p:cNvPr id="12" name="等腰三角形 47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rgbClr val="0B4189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charset="-122"/>
                <a:ea typeface="微软雅黑" charset="-122"/>
                <a:cs typeface="苹方-简" panose="020B0400000000000000" charset="-122"/>
                <a:sym typeface="微软雅黑" charset="-122"/>
              </a:rPr>
              <a:t>              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charset="-122"/>
              <a:ea typeface="微软雅黑" charset="-122"/>
              <a:cs typeface="苹方-简" panose="020B0400000000000000" charset="-122"/>
              <a:sym typeface="微软雅黑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397510" y="1067435"/>
            <a:ext cx="2901950" cy="613410"/>
          </a:xfrm>
          <a:prstGeom prst="roundRect">
            <a:avLst>
              <a:gd name="adj" fmla="val 11892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90204"/>
              <a:ea typeface="微软雅黑" charset="-122"/>
              <a:cs typeface="+mn-cs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397510" y="2236470"/>
            <a:ext cx="2901950" cy="613410"/>
          </a:xfrm>
          <a:prstGeom prst="roundRect">
            <a:avLst>
              <a:gd name="adj" fmla="val 11892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90204"/>
              <a:ea typeface="微软雅黑" charset="-122"/>
              <a:cs typeface="+mn-cs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397510" y="3430270"/>
            <a:ext cx="2901950" cy="613410"/>
          </a:xfrm>
          <a:prstGeom prst="roundRect">
            <a:avLst>
              <a:gd name="adj" fmla="val 11892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90204"/>
              <a:ea typeface="微软雅黑" charset="-122"/>
              <a:cs typeface="+mn-cs"/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1533525" y="1772285"/>
            <a:ext cx="513080" cy="471805"/>
          </a:xfrm>
          <a:custGeom>
            <a:avLst/>
            <a:gdLst>
              <a:gd name="connsiteX0" fmla="*/ 0 w 792480"/>
              <a:gd name="connsiteY0" fmla="*/ 435864 h 792480"/>
              <a:gd name="connsiteX1" fmla="*/ 178308 w 792480"/>
              <a:gd name="connsiteY1" fmla="*/ 435864 h 792480"/>
              <a:gd name="connsiteX2" fmla="*/ 178308 w 792480"/>
              <a:gd name="connsiteY2" fmla="*/ 0 h 792480"/>
              <a:gd name="connsiteX3" fmla="*/ 614172 w 792480"/>
              <a:gd name="connsiteY3" fmla="*/ 0 h 792480"/>
              <a:gd name="connsiteX4" fmla="*/ 614172 w 792480"/>
              <a:gd name="connsiteY4" fmla="*/ 435864 h 792480"/>
              <a:gd name="connsiteX5" fmla="*/ 792480 w 792480"/>
              <a:gd name="connsiteY5" fmla="*/ 435864 h 792480"/>
              <a:gd name="connsiteX6" fmla="*/ 396240 w 792480"/>
              <a:gd name="connsiteY6" fmla="*/ 792480 h 792480"/>
              <a:gd name="connsiteX7" fmla="*/ 0 w 792480"/>
              <a:gd name="connsiteY7" fmla="*/ 435864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480" h="792480">
                <a:moveTo>
                  <a:pt x="0" y="435864"/>
                </a:moveTo>
                <a:lnTo>
                  <a:pt x="178308" y="435864"/>
                </a:lnTo>
                <a:lnTo>
                  <a:pt x="178308" y="0"/>
                </a:lnTo>
                <a:lnTo>
                  <a:pt x="614172" y="0"/>
                </a:lnTo>
                <a:lnTo>
                  <a:pt x="614172" y="435864"/>
                </a:lnTo>
                <a:lnTo>
                  <a:pt x="792480" y="435864"/>
                </a:lnTo>
                <a:lnTo>
                  <a:pt x="396240" y="792480"/>
                </a:lnTo>
                <a:lnTo>
                  <a:pt x="0" y="4358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028" tIns="45720" rIns="224028" bIns="241859" numCol="1" spcCol="953" anchor="ctr" anchorCtr="0">
            <a:noAutofit/>
          </a:bodyPr>
          <a:lstStyle/>
          <a:p>
            <a:pPr marL="0" marR="0" lvl="0" indent="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 panose="020B0604020202090204"/>
              <a:ea typeface="微软雅黑" charset="-122"/>
              <a:cs typeface="+mn-cs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1533525" y="2933700"/>
            <a:ext cx="513080" cy="471805"/>
          </a:xfrm>
          <a:custGeom>
            <a:avLst/>
            <a:gdLst>
              <a:gd name="connsiteX0" fmla="*/ 0 w 792480"/>
              <a:gd name="connsiteY0" fmla="*/ 435864 h 792480"/>
              <a:gd name="connsiteX1" fmla="*/ 178308 w 792480"/>
              <a:gd name="connsiteY1" fmla="*/ 435864 h 792480"/>
              <a:gd name="connsiteX2" fmla="*/ 178308 w 792480"/>
              <a:gd name="connsiteY2" fmla="*/ 0 h 792480"/>
              <a:gd name="connsiteX3" fmla="*/ 614172 w 792480"/>
              <a:gd name="connsiteY3" fmla="*/ 0 h 792480"/>
              <a:gd name="connsiteX4" fmla="*/ 614172 w 792480"/>
              <a:gd name="connsiteY4" fmla="*/ 435864 h 792480"/>
              <a:gd name="connsiteX5" fmla="*/ 792480 w 792480"/>
              <a:gd name="connsiteY5" fmla="*/ 435864 h 792480"/>
              <a:gd name="connsiteX6" fmla="*/ 396240 w 792480"/>
              <a:gd name="connsiteY6" fmla="*/ 792480 h 792480"/>
              <a:gd name="connsiteX7" fmla="*/ 0 w 792480"/>
              <a:gd name="connsiteY7" fmla="*/ 435864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480" h="792480">
                <a:moveTo>
                  <a:pt x="0" y="435864"/>
                </a:moveTo>
                <a:lnTo>
                  <a:pt x="178308" y="435864"/>
                </a:lnTo>
                <a:lnTo>
                  <a:pt x="178308" y="0"/>
                </a:lnTo>
                <a:lnTo>
                  <a:pt x="614172" y="0"/>
                </a:lnTo>
                <a:lnTo>
                  <a:pt x="614172" y="435864"/>
                </a:lnTo>
                <a:lnTo>
                  <a:pt x="792480" y="435864"/>
                </a:lnTo>
                <a:lnTo>
                  <a:pt x="396240" y="792480"/>
                </a:lnTo>
                <a:lnTo>
                  <a:pt x="0" y="4358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028" tIns="45720" rIns="224028" bIns="241859" numCol="1" spcCol="953" anchor="ctr" anchorCtr="0">
            <a:noAutofit/>
          </a:bodyPr>
          <a:p>
            <a:pPr marL="0" marR="0" lvl="0" indent="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 panose="020B0604020202090204"/>
              <a:ea typeface="微软雅黑" charset="-122"/>
              <a:cs typeface="+mn-cs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397510" y="4658360"/>
            <a:ext cx="2901950" cy="613410"/>
          </a:xfrm>
          <a:prstGeom prst="roundRect">
            <a:avLst>
              <a:gd name="adj" fmla="val 11892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90204"/>
              <a:ea typeface="微软雅黑" charset="-122"/>
              <a:cs typeface="+mn-cs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1533525" y="4095115"/>
            <a:ext cx="513080" cy="471805"/>
          </a:xfrm>
          <a:custGeom>
            <a:avLst/>
            <a:gdLst>
              <a:gd name="connsiteX0" fmla="*/ 0 w 792480"/>
              <a:gd name="connsiteY0" fmla="*/ 435864 h 792480"/>
              <a:gd name="connsiteX1" fmla="*/ 178308 w 792480"/>
              <a:gd name="connsiteY1" fmla="*/ 435864 h 792480"/>
              <a:gd name="connsiteX2" fmla="*/ 178308 w 792480"/>
              <a:gd name="connsiteY2" fmla="*/ 0 h 792480"/>
              <a:gd name="connsiteX3" fmla="*/ 614172 w 792480"/>
              <a:gd name="connsiteY3" fmla="*/ 0 h 792480"/>
              <a:gd name="connsiteX4" fmla="*/ 614172 w 792480"/>
              <a:gd name="connsiteY4" fmla="*/ 435864 h 792480"/>
              <a:gd name="connsiteX5" fmla="*/ 792480 w 792480"/>
              <a:gd name="connsiteY5" fmla="*/ 435864 h 792480"/>
              <a:gd name="connsiteX6" fmla="*/ 396240 w 792480"/>
              <a:gd name="connsiteY6" fmla="*/ 792480 h 792480"/>
              <a:gd name="connsiteX7" fmla="*/ 0 w 792480"/>
              <a:gd name="connsiteY7" fmla="*/ 435864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480" h="792480">
                <a:moveTo>
                  <a:pt x="0" y="435864"/>
                </a:moveTo>
                <a:lnTo>
                  <a:pt x="178308" y="435864"/>
                </a:lnTo>
                <a:lnTo>
                  <a:pt x="178308" y="0"/>
                </a:lnTo>
                <a:lnTo>
                  <a:pt x="614172" y="0"/>
                </a:lnTo>
                <a:lnTo>
                  <a:pt x="614172" y="435864"/>
                </a:lnTo>
                <a:lnTo>
                  <a:pt x="792480" y="435864"/>
                </a:lnTo>
                <a:lnTo>
                  <a:pt x="396240" y="792480"/>
                </a:lnTo>
                <a:lnTo>
                  <a:pt x="0" y="4358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028" tIns="45720" rIns="224028" bIns="241859" numCol="1" spcCol="953" anchor="ctr" anchorCtr="0">
            <a:noAutofit/>
          </a:bodyPr>
          <a:p>
            <a:pPr marL="0" marR="0" lvl="0" indent="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 panose="020B0604020202090204"/>
              <a:ea typeface="微软雅黑" charset="-122"/>
              <a:cs typeface="+mn-cs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397510" y="5852795"/>
            <a:ext cx="2901950" cy="613410"/>
          </a:xfrm>
          <a:prstGeom prst="roundRect">
            <a:avLst>
              <a:gd name="adj" fmla="val 11892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90204"/>
              <a:ea typeface="微软雅黑" charset="-122"/>
              <a:cs typeface="+mn-cs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1533525" y="5289550"/>
            <a:ext cx="513080" cy="471805"/>
          </a:xfrm>
          <a:custGeom>
            <a:avLst/>
            <a:gdLst>
              <a:gd name="connsiteX0" fmla="*/ 0 w 792480"/>
              <a:gd name="connsiteY0" fmla="*/ 435864 h 792480"/>
              <a:gd name="connsiteX1" fmla="*/ 178308 w 792480"/>
              <a:gd name="connsiteY1" fmla="*/ 435864 h 792480"/>
              <a:gd name="connsiteX2" fmla="*/ 178308 w 792480"/>
              <a:gd name="connsiteY2" fmla="*/ 0 h 792480"/>
              <a:gd name="connsiteX3" fmla="*/ 614172 w 792480"/>
              <a:gd name="connsiteY3" fmla="*/ 0 h 792480"/>
              <a:gd name="connsiteX4" fmla="*/ 614172 w 792480"/>
              <a:gd name="connsiteY4" fmla="*/ 435864 h 792480"/>
              <a:gd name="connsiteX5" fmla="*/ 792480 w 792480"/>
              <a:gd name="connsiteY5" fmla="*/ 435864 h 792480"/>
              <a:gd name="connsiteX6" fmla="*/ 396240 w 792480"/>
              <a:gd name="connsiteY6" fmla="*/ 792480 h 792480"/>
              <a:gd name="connsiteX7" fmla="*/ 0 w 792480"/>
              <a:gd name="connsiteY7" fmla="*/ 435864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480" h="792480">
                <a:moveTo>
                  <a:pt x="0" y="435864"/>
                </a:moveTo>
                <a:lnTo>
                  <a:pt x="178308" y="435864"/>
                </a:lnTo>
                <a:lnTo>
                  <a:pt x="178308" y="0"/>
                </a:lnTo>
                <a:lnTo>
                  <a:pt x="614172" y="0"/>
                </a:lnTo>
                <a:lnTo>
                  <a:pt x="614172" y="435864"/>
                </a:lnTo>
                <a:lnTo>
                  <a:pt x="792480" y="435864"/>
                </a:lnTo>
                <a:lnTo>
                  <a:pt x="396240" y="792480"/>
                </a:lnTo>
                <a:lnTo>
                  <a:pt x="0" y="4358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028" tIns="45720" rIns="224028" bIns="241859" numCol="1" spcCol="953" anchor="ctr" anchorCtr="0">
            <a:noAutofit/>
          </a:bodyPr>
          <a:p>
            <a:pPr marL="0" marR="0" lvl="0" indent="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 panose="020B0604020202090204"/>
              <a:ea typeface="微软雅黑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533525" y="1122045"/>
            <a:ext cx="80327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000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</a:rPr>
              <a:t>VCF</a:t>
            </a:r>
            <a:endParaRPr lang="en-US" altLang="zh-CN" sz="2000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32255" y="2298700"/>
            <a:ext cx="80391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000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.ped</a:t>
            </a:r>
            <a:endParaRPr lang="en-US" altLang="zh-CN" sz="2000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43000" y="3491230"/>
            <a:ext cx="134302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lnSpc>
                <a:spcPct val="130000"/>
              </a:lnSpc>
              <a:buFont typeface="Arial" panose="020B0604020202090204" pitchFamily="34" charset="0"/>
              <a:buNone/>
            </a:pPr>
            <a:r>
              <a:rPr lang="en-US" sz="2000" dirty="0" smtClean="0">
                <a:solidFill>
                  <a:srgbClr val="C00000"/>
                </a:solidFill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Do PCA</a:t>
            </a:r>
            <a:endParaRPr lang="en-US" altLang="en-US" sz="2000" dirty="0" smtClean="0">
              <a:solidFill>
                <a:srgbClr val="C00000"/>
              </a:solidFill>
              <a:latin typeface="Times New Roman Regular" panose="02020503050405090304" charset="0"/>
              <a:ea typeface="微软雅黑" charset="-122"/>
              <a:cs typeface="Times New Roman Regular" panose="02020503050405090304" charset="0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38505" y="4683760"/>
            <a:ext cx="228028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00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.eigenval  .eigenvec</a:t>
            </a:r>
            <a:endParaRPr lang="en-US" altLang="zh-CN" sz="2000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9460" y="3419475"/>
            <a:ext cx="8832850" cy="13208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5145" y="5899785"/>
            <a:ext cx="265620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lnSpc>
                <a:spcPct val="130000"/>
              </a:lnSpc>
              <a:buFont typeface="Arial" panose="020B0604020202090204" pitchFamily="34" charset="0"/>
              <a:buNone/>
            </a:pPr>
            <a:r>
              <a:rPr lang="en-US" altLang="zh-CN" sz="2000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Results Visualization</a:t>
            </a:r>
            <a:endParaRPr lang="en-US" altLang="zh-CN" sz="2000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  <a:sym typeface="+mn-ea"/>
            </a:endParaRPr>
          </a:p>
        </p:txBody>
      </p:sp>
      <p:cxnSp>
        <p:nvCxnSpPr>
          <p:cNvPr id="8" name="直接箭头连接符 7"/>
          <p:cNvCxnSpPr>
            <a:stCxn id="17" idx="3"/>
          </p:cNvCxnSpPr>
          <p:nvPr/>
        </p:nvCxnSpPr>
        <p:spPr>
          <a:xfrm>
            <a:off x="3299460" y="4965065"/>
            <a:ext cx="800735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100195" y="4685030"/>
            <a:ext cx="506793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000" dirty="0" smtClean="0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Files Storing Eigenvalues and Eigenvectors</a:t>
            </a:r>
            <a:endParaRPr lang="en-US" altLang="zh-CN" sz="2000" dirty="0" smtClean="0"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 smtClean="0">
                <a:latin typeface="宋体" charset="0"/>
                <a:ea typeface="宋体" charset="0"/>
                <a:cs typeface="宋体" charset="0"/>
              </a:rPr>
              <a:t>存储</a:t>
            </a:r>
            <a:r>
              <a:rPr lang="zh-CN" altLang="en-US" sz="2000" dirty="0" smtClean="0">
                <a:solidFill>
                  <a:srgbClr val="C00000"/>
                </a:solidFill>
                <a:latin typeface="宋体" charset="0"/>
                <a:ea typeface="宋体" charset="0"/>
                <a:cs typeface="宋体" charset="0"/>
              </a:rPr>
              <a:t>特征值</a:t>
            </a:r>
            <a:r>
              <a:rPr lang="zh-CN" altLang="en-US" sz="2000" dirty="0" smtClean="0">
                <a:latin typeface="宋体" charset="0"/>
                <a:ea typeface="宋体" charset="0"/>
                <a:cs typeface="宋体" charset="0"/>
              </a:rPr>
              <a:t>和</a:t>
            </a:r>
            <a:r>
              <a:rPr lang="zh-CN" altLang="en-US" sz="2000" dirty="0" smtClean="0">
                <a:solidFill>
                  <a:srgbClr val="C00000"/>
                </a:solidFill>
                <a:latin typeface="宋体" charset="0"/>
                <a:ea typeface="宋体" charset="0"/>
                <a:cs typeface="宋体" charset="0"/>
              </a:rPr>
              <a:t>特征向量</a:t>
            </a:r>
            <a:r>
              <a:rPr lang="zh-CN" altLang="en-US" sz="2000" dirty="0" smtClean="0">
                <a:latin typeface="宋体" charset="0"/>
                <a:ea typeface="宋体" charset="0"/>
                <a:cs typeface="宋体" charset="0"/>
              </a:rPr>
              <a:t>的文件</a:t>
            </a:r>
            <a:r>
              <a:rPr lang="en-US" altLang="zh-CN" sz="2000" dirty="0" smtClean="0">
                <a:latin typeface="宋体" charset="0"/>
                <a:ea typeface="宋体" charset="0"/>
                <a:cs typeface="宋体" charset="0"/>
              </a:rPr>
              <a:t> </a:t>
            </a:r>
            <a:endParaRPr lang="en-US" altLang="zh-CN" sz="2000" dirty="0" smtClean="0">
              <a:latin typeface="宋体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46"/>
          <p:cNvSpPr>
            <a:spLocks noChangeArrowheads="1"/>
          </p:cNvSpPr>
          <p:nvPr/>
        </p:nvSpPr>
        <p:spPr bwMode="auto">
          <a:xfrm>
            <a:off x="634918" y="237124"/>
            <a:ext cx="315531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0B4189"/>
                </a:solidFill>
                <a:effectLst/>
                <a:uLnTx/>
                <a:uFillTx/>
                <a:latin typeface="Arial" panose="020B0604020202090204" pitchFamily="34" charset="0"/>
                <a:cs typeface="苹方-简" panose="020B0400000000000000" charset="-122"/>
                <a:sym typeface="苹方-简" panose="020B0400000000000000" charset="-122"/>
              </a:rPr>
              <a:t>PLINK</a:t>
            </a:r>
            <a:r>
              <a:rPr lang="en-US" altLang="zh-CN" b="1" noProof="0" dirty="0">
                <a:ln>
                  <a:noFill/>
                </a:ln>
                <a:solidFill>
                  <a:srgbClr val="0B4189"/>
                </a:solidFill>
                <a:effectLst/>
                <a:uLnTx/>
                <a:uFillTx/>
                <a:latin typeface="Arial" panose="020B0604020202090204" pitchFamily="34" charset="0"/>
                <a:cs typeface="苹方-简" panose="020B0400000000000000" charset="-122"/>
                <a:sym typeface="苹方-简" panose="020B0400000000000000" charset="-122"/>
              </a:rPr>
              <a:t> DO </a:t>
            </a:r>
            <a:r>
              <a:rPr lang="en-US" altLang="zh-CN" b="1" noProof="0" dirty="0">
                <a:ln>
                  <a:noFill/>
                </a:ln>
                <a:solidFill>
                  <a:srgbClr val="0B4189"/>
                </a:solidFill>
                <a:effectLst/>
                <a:uLnTx/>
                <a:uFillTx/>
                <a:latin typeface="Arial" panose="020B0604020202090204" pitchFamily="34" charset="0"/>
                <a:cs typeface="苹方-简" panose="020B0400000000000000" charset="-122"/>
                <a:sym typeface="苹方-简" panose="020B0400000000000000" charset="-122"/>
              </a:rPr>
              <a:t>PCA</a:t>
            </a:r>
            <a:endParaRPr lang="en-US" altLang="zh-CN" b="1" noProof="0" dirty="0">
              <a:ln>
                <a:noFill/>
              </a:ln>
              <a:solidFill>
                <a:srgbClr val="0B4189"/>
              </a:solidFill>
              <a:effectLst/>
              <a:uLnTx/>
              <a:uFillTx/>
              <a:latin typeface="Arial" panose="020B0604020202090204" pitchFamily="34" charset="0"/>
              <a:cs typeface="苹方-简" panose="020B0400000000000000" charset="-122"/>
              <a:sym typeface="苹方-简" panose="020B0400000000000000" charset="-122"/>
            </a:endParaRPr>
          </a:p>
        </p:txBody>
      </p:sp>
      <p:sp>
        <p:nvSpPr>
          <p:cNvPr id="12" name="等腰三角形 47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rgbClr val="0B4189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charset="-122"/>
                <a:ea typeface="微软雅黑" charset="-122"/>
                <a:cs typeface="苹方-简" panose="020B0400000000000000" charset="-122"/>
                <a:sym typeface="微软雅黑" charset="-122"/>
              </a:rPr>
              <a:t>              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charset="-122"/>
              <a:ea typeface="微软雅黑" charset="-122"/>
              <a:cs typeface="苹方-简" panose="020B0400000000000000" charset="-122"/>
              <a:sym typeface="微软雅黑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397510" y="1067435"/>
            <a:ext cx="2901950" cy="613410"/>
          </a:xfrm>
          <a:prstGeom prst="roundRect">
            <a:avLst>
              <a:gd name="adj" fmla="val 11892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90204"/>
              <a:ea typeface="微软雅黑" charset="-122"/>
              <a:cs typeface="+mn-cs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397510" y="2236470"/>
            <a:ext cx="2901950" cy="613410"/>
          </a:xfrm>
          <a:prstGeom prst="roundRect">
            <a:avLst>
              <a:gd name="adj" fmla="val 11892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90204"/>
              <a:ea typeface="微软雅黑" charset="-122"/>
              <a:cs typeface="+mn-cs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397510" y="3430270"/>
            <a:ext cx="2901950" cy="613410"/>
          </a:xfrm>
          <a:prstGeom prst="roundRect">
            <a:avLst>
              <a:gd name="adj" fmla="val 11892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90204"/>
              <a:ea typeface="微软雅黑" charset="-122"/>
              <a:cs typeface="+mn-cs"/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1533525" y="1772285"/>
            <a:ext cx="513080" cy="471805"/>
          </a:xfrm>
          <a:custGeom>
            <a:avLst/>
            <a:gdLst>
              <a:gd name="connsiteX0" fmla="*/ 0 w 792480"/>
              <a:gd name="connsiteY0" fmla="*/ 435864 h 792480"/>
              <a:gd name="connsiteX1" fmla="*/ 178308 w 792480"/>
              <a:gd name="connsiteY1" fmla="*/ 435864 h 792480"/>
              <a:gd name="connsiteX2" fmla="*/ 178308 w 792480"/>
              <a:gd name="connsiteY2" fmla="*/ 0 h 792480"/>
              <a:gd name="connsiteX3" fmla="*/ 614172 w 792480"/>
              <a:gd name="connsiteY3" fmla="*/ 0 h 792480"/>
              <a:gd name="connsiteX4" fmla="*/ 614172 w 792480"/>
              <a:gd name="connsiteY4" fmla="*/ 435864 h 792480"/>
              <a:gd name="connsiteX5" fmla="*/ 792480 w 792480"/>
              <a:gd name="connsiteY5" fmla="*/ 435864 h 792480"/>
              <a:gd name="connsiteX6" fmla="*/ 396240 w 792480"/>
              <a:gd name="connsiteY6" fmla="*/ 792480 h 792480"/>
              <a:gd name="connsiteX7" fmla="*/ 0 w 792480"/>
              <a:gd name="connsiteY7" fmla="*/ 435864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480" h="792480">
                <a:moveTo>
                  <a:pt x="0" y="435864"/>
                </a:moveTo>
                <a:lnTo>
                  <a:pt x="178308" y="435864"/>
                </a:lnTo>
                <a:lnTo>
                  <a:pt x="178308" y="0"/>
                </a:lnTo>
                <a:lnTo>
                  <a:pt x="614172" y="0"/>
                </a:lnTo>
                <a:lnTo>
                  <a:pt x="614172" y="435864"/>
                </a:lnTo>
                <a:lnTo>
                  <a:pt x="792480" y="435864"/>
                </a:lnTo>
                <a:lnTo>
                  <a:pt x="396240" y="792480"/>
                </a:lnTo>
                <a:lnTo>
                  <a:pt x="0" y="4358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028" tIns="45720" rIns="224028" bIns="241859" numCol="1" spcCol="953" anchor="ctr" anchorCtr="0">
            <a:noAutofit/>
          </a:bodyPr>
          <a:lstStyle/>
          <a:p>
            <a:pPr marL="0" marR="0" lvl="0" indent="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 panose="020B0604020202090204"/>
              <a:ea typeface="微软雅黑" charset="-122"/>
              <a:cs typeface="+mn-cs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1533525" y="2933700"/>
            <a:ext cx="513080" cy="471805"/>
          </a:xfrm>
          <a:custGeom>
            <a:avLst/>
            <a:gdLst>
              <a:gd name="connsiteX0" fmla="*/ 0 w 792480"/>
              <a:gd name="connsiteY0" fmla="*/ 435864 h 792480"/>
              <a:gd name="connsiteX1" fmla="*/ 178308 w 792480"/>
              <a:gd name="connsiteY1" fmla="*/ 435864 h 792480"/>
              <a:gd name="connsiteX2" fmla="*/ 178308 w 792480"/>
              <a:gd name="connsiteY2" fmla="*/ 0 h 792480"/>
              <a:gd name="connsiteX3" fmla="*/ 614172 w 792480"/>
              <a:gd name="connsiteY3" fmla="*/ 0 h 792480"/>
              <a:gd name="connsiteX4" fmla="*/ 614172 w 792480"/>
              <a:gd name="connsiteY4" fmla="*/ 435864 h 792480"/>
              <a:gd name="connsiteX5" fmla="*/ 792480 w 792480"/>
              <a:gd name="connsiteY5" fmla="*/ 435864 h 792480"/>
              <a:gd name="connsiteX6" fmla="*/ 396240 w 792480"/>
              <a:gd name="connsiteY6" fmla="*/ 792480 h 792480"/>
              <a:gd name="connsiteX7" fmla="*/ 0 w 792480"/>
              <a:gd name="connsiteY7" fmla="*/ 435864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480" h="792480">
                <a:moveTo>
                  <a:pt x="0" y="435864"/>
                </a:moveTo>
                <a:lnTo>
                  <a:pt x="178308" y="435864"/>
                </a:lnTo>
                <a:lnTo>
                  <a:pt x="178308" y="0"/>
                </a:lnTo>
                <a:lnTo>
                  <a:pt x="614172" y="0"/>
                </a:lnTo>
                <a:lnTo>
                  <a:pt x="614172" y="435864"/>
                </a:lnTo>
                <a:lnTo>
                  <a:pt x="792480" y="435864"/>
                </a:lnTo>
                <a:lnTo>
                  <a:pt x="396240" y="792480"/>
                </a:lnTo>
                <a:lnTo>
                  <a:pt x="0" y="4358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028" tIns="45720" rIns="224028" bIns="241859" numCol="1" spcCol="953" anchor="ctr" anchorCtr="0">
            <a:noAutofit/>
          </a:bodyPr>
          <a:p>
            <a:pPr marL="0" marR="0" lvl="0" indent="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 panose="020B0604020202090204"/>
              <a:ea typeface="微软雅黑" charset="-122"/>
              <a:cs typeface="+mn-cs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397510" y="4658360"/>
            <a:ext cx="2901950" cy="613410"/>
          </a:xfrm>
          <a:prstGeom prst="roundRect">
            <a:avLst>
              <a:gd name="adj" fmla="val 11892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90204"/>
              <a:ea typeface="微软雅黑" charset="-122"/>
              <a:cs typeface="+mn-cs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1533525" y="4095115"/>
            <a:ext cx="513080" cy="471805"/>
          </a:xfrm>
          <a:custGeom>
            <a:avLst/>
            <a:gdLst>
              <a:gd name="connsiteX0" fmla="*/ 0 w 792480"/>
              <a:gd name="connsiteY0" fmla="*/ 435864 h 792480"/>
              <a:gd name="connsiteX1" fmla="*/ 178308 w 792480"/>
              <a:gd name="connsiteY1" fmla="*/ 435864 h 792480"/>
              <a:gd name="connsiteX2" fmla="*/ 178308 w 792480"/>
              <a:gd name="connsiteY2" fmla="*/ 0 h 792480"/>
              <a:gd name="connsiteX3" fmla="*/ 614172 w 792480"/>
              <a:gd name="connsiteY3" fmla="*/ 0 h 792480"/>
              <a:gd name="connsiteX4" fmla="*/ 614172 w 792480"/>
              <a:gd name="connsiteY4" fmla="*/ 435864 h 792480"/>
              <a:gd name="connsiteX5" fmla="*/ 792480 w 792480"/>
              <a:gd name="connsiteY5" fmla="*/ 435864 h 792480"/>
              <a:gd name="connsiteX6" fmla="*/ 396240 w 792480"/>
              <a:gd name="connsiteY6" fmla="*/ 792480 h 792480"/>
              <a:gd name="connsiteX7" fmla="*/ 0 w 792480"/>
              <a:gd name="connsiteY7" fmla="*/ 435864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480" h="792480">
                <a:moveTo>
                  <a:pt x="0" y="435864"/>
                </a:moveTo>
                <a:lnTo>
                  <a:pt x="178308" y="435864"/>
                </a:lnTo>
                <a:lnTo>
                  <a:pt x="178308" y="0"/>
                </a:lnTo>
                <a:lnTo>
                  <a:pt x="614172" y="0"/>
                </a:lnTo>
                <a:lnTo>
                  <a:pt x="614172" y="435864"/>
                </a:lnTo>
                <a:lnTo>
                  <a:pt x="792480" y="435864"/>
                </a:lnTo>
                <a:lnTo>
                  <a:pt x="396240" y="792480"/>
                </a:lnTo>
                <a:lnTo>
                  <a:pt x="0" y="4358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028" tIns="45720" rIns="224028" bIns="241859" numCol="1" spcCol="953" anchor="ctr" anchorCtr="0">
            <a:noAutofit/>
          </a:bodyPr>
          <a:p>
            <a:pPr marL="0" marR="0" lvl="0" indent="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 panose="020B0604020202090204"/>
              <a:ea typeface="微软雅黑" charset="-122"/>
              <a:cs typeface="+mn-cs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397510" y="5852795"/>
            <a:ext cx="2901950" cy="613410"/>
          </a:xfrm>
          <a:prstGeom prst="roundRect">
            <a:avLst>
              <a:gd name="adj" fmla="val 11892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90204"/>
              <a:ea typeface="微软雅黑" charset="-122"/>
              <a:cs typeface="+mn-cs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1533525" y="5289550"/>
            <a:ext cx="513080" cy="471805"/>
          </a:xfrm>
          <a:custGeom>
            <a:avLst/>
            <a:gdLst>
              <a:gd name="connsiteX0" fmla="*/ 0 w 792480"/>
              <a:gd name="connsiteY0" fmla="*/ 435864 h 792480"/>
              <a:gd name="connsiteX1" fmla="*/ 178308 w 792480"/>
              <a:gd name="connsiteY1" fmla="*/ 435864 h 792480"/>
              <a:gd name="connsiteX2" fmla="*/ 178308 w 792480"/>
              <a:gd name="connsiteY2" fmla="*/ 0 h 792480"/>
              <a:gd name="connsiteX3" fmla="*/ 614172 w 792480"/>
              <a:gd name="connsiteY3" fmla="*/ 0 h 792480"/>
              <a:gd name="connsiteX4" fmla="*/ 614172 w 792480"/>
              <a:gd name="connsiteY4" fmla="*/ 435864 h 792480"/>
              <a:gd name="connsiteX5" fmla="*/ 792480 w 792480"/>
              <a:gd name="connsiteY5" fmla="*/ 435864 h 792480"/>
              <a:gd name="connsiteX6" fmla="*/ 396240 w 792480"/>
              <a:gd name="connsiteY6" fmla="*/ 792480 h 792480"/>
              <a:gd name="connsiteX7" fmla="*/ 0 w 792480"/>
              <a:gd name="connsiteY7" fmla="*/ 435864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480" h="792480">
                <a:moveTo>
                  <a:pt x="0" y="435864"/>
                </a:moveTo>
                <a:lnTo>
                  <a:pt x="178308" y="435864"/>
                </a:lnTo>
                <a:lnTo>
                  <a:pt x="178308" y="0"/>
                </a:lnTo>
                <a:lnTo>
                  <a:pt x="614172" y="0"/>
                </a:lnTo>
                <a:lnTo>
                  <a:pt x="614172" y="435864"/>
                </a:lnTo>
                <a:lnTo>
                  <a:pt x="792480" y="435864"/>
                </a:lnTo>
                <a:lnTo>
                  <a:pt x="396240" y="792480"/>
                </a:lnTo>
                <a:lnTo>
                  <a:pt x="0" y="4358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028" tIns="45720" rIns="224028" bIns="241859" numCol="1" spcCol="953" anchor="ctr" anchorCtr="0">
            <a:noAutofit/>
          </a:bodyPr>
          <a:p>
            <a:pPr marL="0" marR="0" lvl="0" indent="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 panose="020B0604020202090204"/>
              <a:ea typeface="微软雅黑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533525" y="1122045"/>
            <a:ext cx="80327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000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</a:rPr>
              <a:t>VCF</a:t>
            </a:r>
            <a:endParaRPr lang="en-US" altLang="zh-CN" sz="2000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32255" y="2298700"/>
            <a:ext cx="80391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000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.ped</a:t>
            </a:r>
            <a:endParaRPr lang="en-US" altLang="zh-CN" sz="2000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43000" y="3491230"/>
            <a:ext cx="134302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lnSpc>
                <a:spcPct val="130000"/>
              </a:lnSpc>
              <a:buFont typeface="Arial" panose="020B0604020202090204" pitchFamily="34" charset="0"/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Do PCA</a:t>
            </a:r>
            <a:endParaRPr lang="en-US" altLang="en-US" sz="2000" dirty="0" smtClean="0">
              <a:solidFill>
                <a:schemeClr val="tx1"/>
              </a:solidFill>
              <a:latin typeface="Times New Roman Regular" panose="02020503050405090304" charset="0"/>
              <a:ea typeface="微软雅黑" charset="-122"/>
              <a:cs typeface="Times New Roman Regular" panose="02020503050405090304" charset="0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38505" y="4683760"/>
            <a:ext cx="228028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00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.eigenval  .eigenvec</a:t>
            </a:r>
            <a:endParaRPr lang="en-US" altLang="zh-CN" sz="2000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5145" y="5899785"/>
            <a:ext cx="265620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lnSpc>
                <a:spcPct val="130000"/>
              </a:lnSpc>
              <a:buFont typeface="Arial" panose="020B0604020202090204" pitchFamily="34" charset="0"/>
              <a:buNone/>
            </a:pPr>
            <a:r>
              <a:rPr lang="en-US" altLang="zh-CN" sz="2000" dirty="0" smtClean="0">
                <a:solidFill>
                  <a:srgbClr val="C00000"/>
                </a:solidFill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Results Visualization</a:t>
            </a:r>
            <a:endParaRPr lang="en-US" altLang="zh-CN" sz="2000" dirty="0" smtClean="0">
              <a:solidFill>
                <a:srgbClr val="C00000"/>
              </a:solidFill>
              <a:latin typeface="Times New Roman Regular" panose="02020503050405090304" charset="0"/>
              <a:ea typeface="微软雅黑" charset="-122"/>
              <a:cs typeface="Times New Roman Regular" panose="02020503050405090304" charset="0"/>
              <a:sym typeface="+mn-ea"/>
            </a:endParaRPr>
          </a:p>
        </p:txBody>
      </p:sp>
      <p:cxnSp>
        <p:nvCxnSpPr>
          <p:cNvPr id="40" name="直接箭头连接符 39"/>
          <p:cNvCxnSpPr/>
          <p:nvPr/>
        </p:nvCxnSpPr>
        <p:spPr>
          <a:xfrm flipV="1">
            <a:off x="3309620" y="5824855"/>
            <a:ext cx="908050" cy="303530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>
            <a:off x="3303270" y="6153785"/>
            <a:ext cx="869950" cy="253365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4232910" y="5547360"/>
            <a:ext cx="221424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000" dirty="0" smtClean="0">
                <a:latin typeface="Arial" panose="020B0604020202090204" pitchFamily="34" charset="0"/>
                <a:ea typeface="微软雅黑" charset="-122"/>
                <a:sym typeface="+mn-ea"/>
              </a:rPr>
              <a:t>R</a:t>
            </a:r>
            <a:endParaRPr lang="en-US" altLang="zh-CN" sz="2000" dirty="0" smtClean="0">
              <a:latin typeface="Arial" panose="020B0604020202090204" pitchFamily="34" charset="0"/>
              <a:ea typeface="微软雅黑" charset="-122"/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217670" y="6119495"/>
            <a:ext cx="221424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000" dirty="0" smtClean="0">
                <a:latin typeface="Arial" panose="020B0604020202090204" pitchFamily="34" charset="0"/>
                <a:ea typeface="微软雅黑" charset="-122"/>
                <a:sym typeface="+mn-ea"/>
              </a:rPr>
              <a:t>Python</a:t>
            </a:r>
            <a:endParaRPr lang="en-US" altLang="zh-CN" sz="2000" dirty="0" smtClean="0">
              <a:latin typeface="Arial" panose="020B0604020202090204" pitchFamily="34" charset="0"/>
              <a:ea typeface="微软雅黑" charset="-122"/>
              <a:sym typeface="+mn-ea"/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46"/>
          <p:cNvSpPr>
            <a:spLocks noChangeArrowheads="1"/>
          </p:cNvSpPr>
          <p:nvPr/>
        </p:nvSpPr>
        <p:spPr bwMode="auto">
          <a:xfrm>
            <a:off x="635000" y="236855"/>
            <a:ext cx="5143500" cy="69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917" tIns="60959" rIns="121917" bIns="60959">
            <a:no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lvl="0" algn="l" defTabSz="457200">
              <a:spcAft>
                <a:spcPts val="0"/>
              </a:spcAft>
              <a:buClrTx/>
              <a:buSzTx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0B4189"/>
                </a:solidFill>
                <a:effectLst/>
                <a:uLnTx/>
                <a:uFillTx/>
                <a:latin typeface="Arial" panose="020B0604020202090204" pitchFamily="34" charset="0"/>
                <a:cs typeface="苹方-简" panose="020B0400000000000000" charset="-122"/>
                <a:sym typeface="+mn-ea"/>
              </a:rPr>
              <a:t>PCA - Visualization in R</a:t>
            </a:r>
            <a:endParaRPr lang="zh-CN" altLang="en-US" b="1" noProof="0" dirty="0">
              <a:ln>
                <a:noFill/>
              </a:ln>
              <a:solidFill>
                <a:srgbClr val="0B4189"/>
              </a:solidFill>
              <a:effectLst/>
              <a:uLnTx/>
              <a:uFillTx/>
              <a:latin typeface="Arial" panose="020B0604020202090204" pitchFamily="34" charset="0"/>
              <a:cs typeface="苹方-简" panose="020B0400000000000000" charset="-122"/>
              <a:sym typeface="+mn-ea"/>
            </a:endParaRPr>
          </a:p>
          <a:p>
            <a:pPr lvl="0" algn="l" defTabSz="457200">
              <a:spcAft>
                <a:spcPts val="0"/>
              </a:spcAft>
              <a:buClrTx/>
              <a:buSzTx/>
              <a:buNone/>
              <a:defRPr/>
            </a:pPr>
            <a:endParaRPr lang="zh-CN" altLang="en-US" b="1" noProof="0" dirty="0">
              <a:ln>
                <a:noFill/>
              </a:ln>
              <a:solidFill>
                <a:srgbClr val="0B4189"/>
              </a:solidFill>
              <a:effectLst/>
              <a:uLnTx/>
              <a:uFillTx/>
              <a:latin typeface="Arial" panose="020B0604020202090204" pitchFamily="34" charset="0"/>
              <a:cs typeface="苹方-简" panose="020B0400000000000000" charset="-122"/>
              <a:sym typeface="+mn-ea"/>
            </a:endParaRPr>
          </a:p>
        </p:txBody>
      </p:sp>
      <p:sp>
        <p:nvSpPr>
          <p:cNvPr id="12" name="等腰三角形 47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rgbClr val="0B4189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charset="-122"/>
                <a:ea typeface="微软雅黑" charset="-122"/>
                <a:cs typeface="苹方-简" panose="020B0400000000000000" charset="-122"/>
                <a:sym typeface="微软雅黑" charset="-122"/>
              </a:rPr>
              <a:t>              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charset="-122"/>
              <a:ea typeface="微软雅黑" charset="-122"/>
              <a:cs typeface="苹方-简" panose="020B0400000000000000" charset="-122"/>
              <a:sym typeface="微软雅黑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8080" y="2352040"/>
            <a:ext cx="4693920" cy="3098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34390" y="931545"/>
            <a:ext cx="9627235" cy="50869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30000"/>
              </a:lnSpc>
            </a:pPr>
            <a:r>
              <a:rPr lang="en-US" altLang="zh-CN">
                <a:sym typeface="+mn-ea"/>
              </a:rPr>
              <a:t>install.packages("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ggplot2</a:t>
            </a:r>
            <a:r>
              <a:rPr lang="en-US" altLang="zh-CN">
                <a:sym typeface="+mn-ea"/>
              </a:rPr>
              <a:t>") </a:t>
            </a:r>
            <a:endParaRPr lang="en-US" altLang="zh-CN"/>
          </a:p>
          <a:p>
            <a:pPr>
              <a:lnSpc>
                <a:spcPct val="130000"/>
              </a:lnSpc>
            </a:pPr>
            <a:r>
              <a:rPr lang="en-US" altLang="zh-CN">
                <a:sym typeface="+mn-ea"/>
              </a:rPr>
              <a:t>library(ggplot2)</a:t>
            </a:r>
            <a:endParaRPr lang="en-US" altLang="zh-CN"/>
          </a:p>
          <a:p>
            <a:pPr>
              <a:lnSpc>
                <a:spcPct val="130000"/>
              </a:lnSpc>
            </a:pPr>
            <a:r>
              <a:rPr lang="en-US" altLang="zh-CN">
                <a:sym typeface="+mn-ea"/>
              </a:rPr>
              <a:t>pca &lt;- read.csv('C:\\Users\\wutianqin\\Desktop\\ppt\\plink.eigenvec.csv',header = T)</a:t>
            </a:r>
            <a:endParaRPr lang="en-US" altLang="zh-CN"/>
          </a:p>
          <a:p>
            <a:pPr>
              <a:lnSpc>
                <a:spcPct val="130000"/>
              </a:lnSpc>
            </a:pPr>
            <a:r>
              <a:rPr lang="en-US" altLang="zh-CN">
                <a:sym typeface="+mn-ea"/>
              </a:rPr>
              <a:t>gxz &lt;- read.csv('C:\\Users\\wutianqin\\Desktop\\ppt\\plink.eigenval.csv',header = T)</a:t>
            </a:r>
            <a:endParaRPr lang="en-US" altLang="zh-CN"/>
          </a:p>
          <a:p>
            <a:pPr>
              <a:lnSpc>
                <a:spcPct val="130000"/>
              </a:lnSpc>
            </a:pPr>
            <a:r>
              <a:rPr lang="en-US" altLang="zh-CN">
                <a:sym typeface="+mn-ea"/>
              </a:rPr>
              <a:t>xlab &lt;- paste0("PC1(", round(gxz[1,2] * 100, 2), "%)")</a:t>
            </a:r>
            <a:endParaRPr lang="en-US" altLang="zh-CN"/>
          </a:p>
          <a:p>
            <a:pPr>
              <a:lnSpc>
                <a:spcPct val="130000"/>
              </a:lnSpc>
            </a:pPr>
            <a:r>
              <a:rPr lang="en-US" altLang="zh-CN">
                <a:sym typeface="+mn-ea"/>
              </a:rPr>
              <a:t>ylab &lt;- paste0("PC1(", round(gxz[2,2] * 100, 2), "%)")</a:t>
            </a:r>
            <a:endParaRPr lang="en-US" altLang="zh-CN"/>
          </a:p>
          <a:p>
            <a:pPr>
              <a:lnSpc>
                <a:spcPct val="130000"/>
              </a:lnSpc>
            </a:pPr>
            <a:r>
              <a:rPr lang="en-US" altLang="zh-CN">
                <a:sym typeface="+mn-ea"/>
              </a:rPr>
              <a:t>ggplot(pca, aes(x= PC1, y= PC2, color=group))+    </a:t>
            </a:r>
            <a:endParaRPr lang="en-US" altLang="zh-CN"/>
          </a:p>
          <a:p>
            <a:pPr>
              <a:lnSpc>
                <a:spcPct val="130000"/>
              </a:lnSpc>
            </a:pPr>
            <a:r>
              <a:rPr lang="en-US" altLang="zh-CN">
                <a:sym typeface="+mn-ea"/>
              </a:rPr>
              <a:t>geom_point(size=2)+    </a:t>
            </a:r>
            <a:endParaRPr lang="en-US" altLang="zh-CN"/>
          </a:p>
          <a:p>
            <a:pPr>
              <a:lnSpc>
                <a:spcPct val="130000"/>
              </a:lnSpc>
            </a:pPr>
            <a:r>
              <a:rPr lang="en-US" altLang="zh-CN">
                <a:sym typeface="+mn-ea"/>
              </a:rPr>
              <a:t>theme_bw()+    </a:t>
            </a:r>
            <a:endParaRPr lang="en-US" altLang="zh-CN"/>
          </a:p>
          <a:p>
            <a:pPr>
              <a:lnSpc>
                <a:spcPct val="130000"/>
              </a:lnSpc>
            </a:pPr>
            <a:r>
              <a:rPr lang="en-US" altLang="zh-CN">
                <a:sym typeface="+mn-ea"/>
              </a:rPr>
              <a:t>theme(panel.grid = element_blank())+    </a:t>
            </a:r>
            <a:endParaRPr lang="en-US" altLang="zh-CN"/>
          </a:p>
          <a:p>
            <a:pPr>
              <a:lnSpc>
                <a:spcPct val="130000"/>
              </a:lnSpc>
            </a:pPr>
            <a:r>
              <a:rPr lang="en-US" altLang="zh-CN">
                <a:sym typeface="+mn-ea"/>
              </a:rPr>
              <a:t>labs(x=xlab,y=ylab)+    </a:t>
            </a:r>
            <a:endParaRPr lang="en-US" altLang="zh-CN"/>
          </a:p>
          <a:p>
            <a:pPr>
              <a:lnSpc>
                <a:spcPct val="130000"/>
              </a:lnSpc>
            </a:pPr>
            <a:r>
              <a:rPr lang="en-US" altLang="zh-CN">
                <a:sym typeface="+mn-ea"/>
              </a:rPr>
              <a:t>stat_ellipse(level=0.95, linetype = 2)+</a:t>
            </a:r>
            <a:endParaRPr lang="en-US" altLang="zh-CN"/>
          </a:p>
          <a:p>
            <a:pPr>
              <a:lnSpc>
                <a:spcPct val="130000"/>
              </a:lnSpc>
            </a:pPr>
            <a:r>
              <a:rPr lang="en-US" altLang="zh-CN">
                <a:sym typeface="+mn-ea"/>
              </a:rPr>
              <a:t>scale_color_manual(values = c("#FF9900","#68cc99","#EF566B","#3E91D2"))</a:t>
            </a:r>
            <a:endParaRPr lang="en-US" altLang="zh-CN" sz="1400" dirty="0" smtClean="0">
              <a:latin typeface="Arial" panose="020B0604020202090204" pitchFamily="34" charset="0"/>
              <a:ea typeface="微软雅黑" charset="-122"/>
              <a:sym typeface="+mn-ea"/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4160" y="5165725"/>
            <a:ext cx="11928475" cy="7747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>
                <a:latin typeface="Times New Roman Regular" panose="02020503050405090304" charset="0"/>
                <a:cs typeface="Times New Roman Regular" panose="02020503050405090304" charset="0"/>
              </a:rPr>
              <a:t>cd /mnt/SNP_calling/PCA</a:t>
            </a:r>
            <a:endParaRPr lang="en-US" altLang="zh-CN" sz="200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r>
              <a:rPr lang="en-US" altLang="zh-CN" sz="2000">
                <a:latin typeface="Times New Roman Regular" panose="02020503050405090304" charset="0"/>
                <a:cs typeface="Times New Roman Regular" panose="02020503050405090304" charset="0"/>
              </a:rPr>
              <a:t>nohup python ./plink_PCA2plot_process.py --vcf ./LD_prune.vcf --group ./group_info.txt --out PCA_out_prefix &gt; PCA.log 2&gt;&amp;1 &amp;</a:t>
            </a:r>
            <a:endParaRPr lang="en-US" altLang="zh-CN" sz="20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11" name="矩形 46"/>
          <p:cNvSpPr>
            <a:spLocks noChangeArrowheads="1"/>
          </p:cNvSpPr>
          <p:nvPr/>
        </p:nvSpPr>
        <p:spPr bwMode="auto">
          <a:xfrm>
            <a:off x="634918" y="237124"/>
            <a:ext cx="315531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0B4189"/>
                </a:solidFill>
                <a:effectLst/>
                <a:uLnTx/>
                <a:uFillTx/>
                <a:latin typeface="Arial" panose="020B0604020202090204" pitchFamily="34" charset="0"/>
                <a:cs typeface="苹方-简" panose="020B0400000000000000" charset="-122"/>
                <a:sym typeface="苹方-简" panose="020B0400000000000000" charset="-122"/>
              </a:rPr>
              <a:t>PLINK</a:t>
            </a:r>
            <a:r>
              <a:rPr lang="en-US" altLang="zh-CN" b="1" noProof="0" dirty="0">
                <a:ln>
                  <a:noFill/>
                </a:ln>
                <a:solidFill>
                  <a:srgbClr val="0B4189"/>
                </a:solidFill>
                <a:effectLst/>
                <a:uLnTx/>
                <a:uFillTx/>
                <a:latin typeface="Arial" panose="020B0604020202090204" pitchFamily="34" charset="0"/>
                <a:cs typeface="苹方-简" panose="020B0400000000000000" charset="-122"/>
                <a:sym typeface="苹方-简" panose="020B0400000000000000" charset="-122"/>
              </a:rPr>
              <a:t> DO </a:t>
            </a:r>
            <a:r>
              <a:rPr lang="en-US" altLang="zh-CN" b="1" noProof="0" dirty="0">
                <a:ln>
                  <a:noFill/>
                </a:ln>
                <a:solidFill>
                  <a:srgbClr val="0B4189"/>
                </a:solidFill>
                <a:effectLst/>
                <a:uLnTx/>
                <a:uFillTx/>
                <a:latin typeface="Arial" panose="020B0604020202090204" pitchFamily="34" charset="0"/>
                <a:cs typeface="苹方-简" panose="020B0400000000000000" charset="-122"/>
                <a:sym typeface="苹方-简" panose="020B0400000000000000" charset="-122"/>
              </a:rPr>
              <a:t>PCA</a:t>
            </a:r>
            <a:endParaRPr lang="en-US" altLang="zh-CN" b="1" noProof="0" dirty="0">
              <a:ln>
                <a:noFill/>
              </a:ln>
              <a:solidFill>
                <a:srgbClr val="0B4189"/>
              </a:solidFill>
              <a:effectLst/>
              <a:uLnTx/>
              <a:uFillTx/>
              <a:latin typeface="Arial" panose="020B0604020202090204" pitchFamily="34" charset="0"/>
              <a:cs typeface="苹方-简" panose="020B0400000000000000" charset="-122"/>
              <a:sym typeface="苹方-简" panose="020B0400000000000000" charset="-122"/>
            </a:endParaRPr>
          </a:p>
        </p:txBody>
      </p:sp>
      <p:sp>
        <p:nvSpPr>
          <p:cNvPr id="12" name="等腰三角形 47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rgbClr val="0B4189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charset="-122"/>
                <a:ea typeface="微软雅黑" charset="-122"/>
                <a:cs typeface="苹方-简" panose="020B0400000000000000" charset="-122"/>
                <a:sym typeface="微软雅黑" charset="-122"/>
              </a:rPr>
              <a:t>              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charset="-122"/>
              <a:ea typeface="微软雅黑" charset="-122"/>
              <a:cs typeface="苹方-简" panose="020B0400000000000000" charset="-122"/>
              <a:sym typeface="微软雅黑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31190" y="950595"/>
            <a:ext cx="10705465" cy="2717800"/>
            <a:chOff x="994" y="2223"/>
            <a:chExt cx="16859" cy="428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53" y="2223"/>
              <a:ext cx="16800" cy="4280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994" y="4975"/>
              <a:ext cx="2234" cy="1220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5947" y="3444"/>
              <a:ext cx="19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8979" y="3444"/>
              <a:ext cx="19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4714" y="4786"/>
              <a:ext cx="3358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rcRect b="30771"/>
          <a:stretch>
            <a:fillRect/>
          </a:stretch>
        </p:blipFill>
        <p:spPr>
          <a:xfrm>
            <a:off x="2536190" y="2588260"/>
            <a:ext cx="2387600" cy="2567305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>
          <a:xfrm>
            <a:off x="2049780" y="3085465"/>
            <a:ext cx="58293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021445" y="3046730"/>
            <a:ext cx="2927350" cy="1417320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 w="28575" cap="flat" cmpd="sng" algn="ctr">
            <a:noFill/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lIns="91440" tIns="45720" rIns="91440" bIns="45720"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 pitchFamily="34" charset="0"/>
              <a:ea typeface="微软雅黑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320290" y="2335530"/>
            <a:ext cx="6580505" cy="4234180"/>
            <a:chOff x="3151" y="3038"/>
            <a:chExt cx="11543" cy="7454"/>
          </a:xfrm>
        </p:grpSpPr>
        <p:pic>
          <p:nvPicPr>
            <p:cNvPr id="5" name="图片 4" descr="处理图片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rcRect l="5689" r="4710" b="5546"/>
            <a:stretch>
              <a:fillRect/>
            </a:stretch>
          </p:blipFill>
          <p:spPr>
            <a:xfrm>
              <a:off x="5264" y="3038"/>
              <a:ext cx="9430" cy="7455"/>
            </a:xfrm>
            <a:prstGeom prst="rect">
              <a:avLst/>
            </a:prstGeom>
          </p:spPr>
        </p:pic>
        <p:pic>
          <p:nvPicPr>
            <p:cNvPr id="8" name="图片 7" descr="基因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1" y="3541"/>
              <a:ext cx="2113" cy="2113"/>
            </a:xfrm>
            <a:prstGeom prst="rect">
              <a:avLst/>
            </a:prstGeom>
          </p:spPr>
        </p:pic>
        <p:pic>
          <p:nvPicPr>
            <p:cNvPr id="10" name="图片 9" descr="基因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51" y="7825"/>
              <a:ext cx="2113" cy="2113"/>
            </a:xfrm>
            <a:prstGeom prst="rect">
              <a:avLst/>
            </a:prstGeom>
          </p:spPr>
        </p:pic>
      </p:grpSp>
      <p:sp>
        <p:nvSpPr>
          <p:cNvPr id="34" name="等腰三角形 47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charset="-122"/>
              <a:ea typeface="微软雅黑" charset="-122"/>
              <a:cs typeface="+mn-cs"/>
              <a:sym typeface="微软雅黑" charset="-122"/>
            </a:endParaRPr>
          </a:p>
        </p:txBody>
      </p:sp>
      <p:sp>
        <p:nvSpPr>
          <p:cNvPr id="2" name="矩形 46"/>
          <p:cNvSpPr>
            <a:spLocks noChangeArrowheads="1"/>
          </p:cNvSpPr>
          <p:nvPr/>
        </p:nvSpPr>
        <p:spPr bwMode="auto">
          <a:xfrm>
            <a:off x="635000" y="208280"/>
            <a:ext cx="5659755" cy="59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no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90204" pitchFamily="34" charset="0"/>
                <a:ea typeface="微软雅黑" charset="-122"/>
                <a:cs typeface="+mn-cs"/>
                <a:sym typeface="Calibri" panose="020F0502020204030204" pitchFamily="34" charset="0"/>
              </a:rPr>
              <a:t>LD—Linkage Disequilibrium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90204" pitchFamily="34" charset="0"/>
              <a:ea typeface="微软雅黑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46480" y="826135"/>
            <a:ext cx="10332720" cy="14173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charset="-122"/>
              </a:rPr>
              <a:t>Non‑random association</a:t>
            </a:r>
            <a:r>
              <a:rPr lang="en-US" altLang="zh-CN" sz="2400" dirty="0" smtClean="0">
                <a:latin typeface="Arial" panose="020B0604020202090204" pitchFamily="34" charset="0"/>
                <a:ea typeface="微软雅黑" charset="-122"/>
              </a:rPr>
              <a:t> of alleles at different loci in a population.</a:t>
            </a:r>
            <a:endParaRPr lang="en-US" altLang="zh-CN" sz="2400" dirty="0" smtClean="0">
              <a:latin typeface="Arial" panose="020B0604020202090204" pitchFamily="34" charset="0"/>
              <a:ea typeface="微软雅黑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 smtClean="0">
                <a:latin typeface="Arial" panose="020B0604020202090204" pitchFamily="34" charset="0"/>
                <a:ea typeface="微软雅黑" charset="-122"/>
              </a:rPr>
              <a:t>Alleles tend to be inherited together (“travel in groups”) at frequencies that deviate from expectations under independent assortment.                                </a:t>
            </a:r>
            <a:endParaRPr lang="zh-CN" altLang="en-US" sz="2400" dirty="0" smtClean="0">
              <a:latin typeface="Arial" panose="020B0604020202090204" pitchFamily="34" charset="0"/>
              <a:ea typeface="微软雅黑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24885" y="4971415"/>
            <a:ext cx="2331085" cy="120015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055100" y="2959735"/>
            <a:ext cx="3077845" cy="1708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342900" indent="-342900">
              <a:lnSpc>
                <a:spcPct val="130000"/>
              </a:lnSpc>
              <a:buFont typeface="Arial" panose="020B0604020202090204" pitchFamily="34" charset="0"/>
              <a:buChar char="•"/>
            </a:pPr>
            <a:r>
              <a:rPr lang="en-US" altLang="zh-CN" sz="2400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</a:rPr>
              <a:t>Physical Linkage</a:t>
            </a:r>
            <a:endParaRPr lang="en-US" altLang="zh-CN" sz="2400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90204" pitchFamily="34" charset="0"/>
              <a:buChar char="•"/>
            </a:pPr>
            <a:r>
              <a:rPr lang="en-US" altLang="zh-CN" sz="2400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</a:rPr>
              <a:t>Natural Selection</a:t>
            </a:r>
            <a:endParaRPr lang="en-US" altLang="zh-CN" sz="2400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90204" pitchFamily="34" charset="0"/>
              <a:buChar char="•"/>
            </a:pPr>
            <a:r>
              <a:rPr lang="en-US" altLang="zh-CN" sz="2400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</a:rPr>
              <a:t>Population History</a:t>
            </a:r>
            <a:endParaRPr lang="en-US" altLang="zh-CN" sz="2400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等腰三角形 47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rgbClr val="0B4189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charset="-122"/>
                <a:ea typeface="微软雅黑" charset="-122"/>
                <a:cs typeface="苹方-简" panose="020B0400000000000000" charset="-122"/>
                <a:sym typeface="微软雅黑" charset="-122"/>
              </a:rPr>
              <a:t>              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charset="-122"/>
              <a:ea typeface="微软雅黑" charset="-122"/>
              <a:cs typeface="苹方-简" panose="020B0400000000000000" charset="-122"/>
              <a:sym typeface="微软雅黑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060" y="956945"/>
            <a:ext cx="6322695" cy="42291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716655" y="2531110"/>
            <a:ext cx="2570480" cy="774700"/>
          </a:xfrm>
          <a:prstGeom prst="rect">
            <a:avLst/>
          </a:prstGeom>
        </p:spPr>
        <p:txBody>
          <a:bodyPr>
            <a:noAutofit/>
          </a:bodyPr>
          <a:p>
            <a:pPr marL="0" indent="0" algn="ctr">
              <a:spcBef>
                <a:spcPts val="3200"/>
              </a:spcBef>
              <a:spcAft>
                <a:spcPts val="1600"/>
              </a:spcAft>
            </a:pPr>
            <a:r>
              <a:rPr lang="en-US" altLang="zh-CN" sz="2400" dirty="0" smtClean="0">
                <a:solidFill>
                  <a:srgbClr val="C00000"/>
                </a:solidFill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Confidence Ellipse</a:t>
            </a:r>
            <a:r>
              <a:rPr lang="zh-CN" altLang="en-US" sz="2400" b="1" i="0">
                <a:solidFill>
                  <a:srgbClr val="C00000"/>
                </a:solidFill>
                <a:latin typeface="宋体" charset="0"/>
                <a:ea typeface="宋体" charset="0"/>
              </a:rPr>
              <a:t>置信椭圆</a:t>
            </a:r>
            <a:endParaRPr lang="zh-CN" altLang="en-US" sz="2400" b="1" i="0">
              <a:solidFill>
                <a:srgbClr val="C00000"/>
              </a:solidFill>
              <a:latin typeface="宋体" charset="0"/>
              <a:ea typeface="宋体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97015" y="2136140"/>
            <a:ext cx="5316855" cy="25101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30000"/>
              </a:lnSpc>
            </a:pPr>
            <a:r>
              <a:rPr lang="en-US" altLang="zh-CN" sz="2000" dirty="0" smtClean="0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Confidence Ellipse: </a:t>
            </a:r>
            <a:endParaRPr lang="en-US" altLang="zh-CN" sz="2000" dirty="0" smtClean="0"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000" dirty="0" smtClean="0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An elliptical region plotted around each set of data points on a PCA scatterplot, representing the distribution range and confidence interval of that group.</a:t>
            </a:r>
            <a:endParaRPr lang="en-US" altLang="zh-CN" sz="2000" dirty="0" smtClean="0"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  <a:p>
            <a:pPr>
              <a:lnSpc>
                <a:spcPct val="130000"/>
              </a:lnSpc>
            </a:pPr>
            <a:endParaRPr lang="en-US" altLang="zh-CN" sz="2000" dirty="0" smtClean="0"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  <a:p>
            <a:pPr>
              <a:lnSpc>
                <a:spcPct val="130000"/>
              </a:lnSpc>
            </a:pPr>
            <a:endParaRPr lang="en-US" altLang="zh-CN" sz="2000" dirty="0" smtClean="0"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891790" y="4905375"/>
            <a:ext cx="687705" cy="280670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79495" y="4905375"/>
            <a:ext cx="2280920" cy="612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  <a:latin typeface="Times New Roman Bold" panose="02020503050405090304" charset="0"/>
                <a:ea typeface="宋体" charset="0"/>
                <a:cs typeface="Times New Roman Bold" panose="02020503050405090304" charset="0"/>
              </a:rPr>
              <a:t>PC 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Proportion</a:t>
            </a:r>
            <a:endParaRPr lang="zh-CN" altLang="en-US" sz="2400" b="1" dirty="0" smtClean="0">
              <a:solidFill>
                <a:srgbClr val="C000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5000" y="5240020"/>
            <a:ext cx="11356975" cy="12871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30000"/>
              </a:lnSpc>
            </a:pPr>
            <a:r>
              <a:rPr lang="en-US" altLang="zh-CN" sz="2000" dirty="0" smtClean="0">
                <a:solidFill>
                  <a:srgbClr val="C00000"/>
                </a:solidFill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PC Proportion</a:t>
            </a:r>
            <a:r>
              <a:rPr lang="en-US" altLang="zh-CN" sz="2000" dirty="0" smtClean="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 =Percentage of total variance in the original data explained by this principal component.</a:t>
            </a:r>
            <a:endParaRPr lang="en-US" altLang="zh-CN" sz="2000" dirty="0" smtClean="0">
              <a:latin typeface="Times New Roman Regular" panose="02020503050405090304" charset="0"/>
              <a:ea typeface="宋体" charset="0"/>
              <a:cs typeface="Times New Roman Regular" panose="02020503050405090304" charset="0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000" dirty="0" smtClean="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Example: 50% of the variance is captured along the PC1 axis.</a:t>
            </a:r>
            <a:endParaRPr lang="en-US" altLang="zh-CN" sz="2000" dirty="0" smtClean="0">
              <a:latin typeface="Times New Roman Regular" panose="02020503050405090304" charset="0"/>
              <a:ea typeface="宋体" charset="0"/>
              <a:cs typeface="Times New Roman Regular" panose="02020503050405090304" charset="0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000" dirty="0" smtClean="0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Axis Distance =Magnitude of difference between data points or groups in the reduced-dimensional space.</a:t>
            </a:r>
            <a:endParaRPr lang="en-US" altLang="zh-CN" sz="2000" dirty="0" smtClean="0"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</p:txBody>
      </p:sp>
      <p:sp>
        <p:nvSpPr>
          <p:cNvPr id="10" name="矩形 46"/>
          <p:cNvSpPr>
            <a:spLocks noChangeArrowheads="1"/>
          </p:cNvSpPr>
          <p:nvPr/>
        </p:nvSpPr>
        <p:spPr bwMode="auto">
          <a:xfrm>
            <a:off x="635000" y="236855"/>
            <a:ext cx="5143500" cy="69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917" tIns="60959" rIns="121917" bIns="60959">
            <a:no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lvl="0" algn="l" defTabSz="457200">
              <a:spcAft>
                <a:spcPts val="0"/>
              </a:spcAft>
              <a:buClrTx/>
              <a:buSzTx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0B4189"/>
                </a:solidFill>
                <a:effectLst/>
                <a:uLnTx/>
                <a:uFillTx/>
                <a:latin typeface="Arial" panose="020B0604020202090204" pitchFamily="34" charset="0"/>
                <a:cs typeface="苹方-简" panose="020B0400000000000000" charset="-122"/>
                <a:sym typeface="+mn-ea"/>
              </a:rPr>
              <a:t>PCA - </a:t>
            </a:r>
            <a:r>
              <a:rPr lang="en-US" altLang="zh-CN" b="1" noProof="0" dirty="0">
                <a:ln>
                  <a:noFill/>
                </a:ln>
                <a:solidFill>
                  <a:srgbClr val="0B4189"/>
                </a:solidFill>
                <a:effectLst/>
                <a:uLnTx/>
                <a:uFillTx/>
                <a:latin typeface="Arial" panose="020B0604020202090204" pitchFamily="34" charset="0"/>
                <a:cs typeface="苹方-简" panose="020B0400000000000000" charset="-122"/>
                <a:sym typeface="+mn-ea"/>
              </a:rPr>
              <a:t>Result</a:t>
            </a:r>
            <a:endParaRPr lang="zh-CN" altLang="en-US" b="1" noProof="0" dirty="0">
              <a:ln>
                <a:noFill/>
              </a:ln>
              <a:solidFill>
                <a:srgbClr val="0B4189"/>
              </a:solidFill>
              <a:effectLst/>
              <a:uLnTx/>
              <a:uFillTx/>
              <a:latin typeface="Arial" panose="020B0604020202090204" pitchFamily="34" charset="0"/>
              <a:cs typeface="苹方-简" panose="020B0400000000000000" charset="-122"/>
              <a:sym typeface="+mn-ea"/>
            </a:endParaRPr>
          </a:p>
          <a:p>
            <a:pPr lvl="0" algn="l" defTabSz="457200">
              <a:spcAft>
                <a:spcPts val="0"/>
              </a:spcAft>
              <a:buClrTx/>
              <a:buSzTx/>
              <a:buNone/>
              <a:defRPr/>
            </a:pPr>
            <a:endParaRPr lang="zh-CN" altLang="en-US" b="1" noProof="0" dirty="0">
              <a:ln>
                <a:noFill/>
              </a:ln>
              <a:solidFill>
                <a:srgbClr val="0B4189"/>
              </a:solidFill>
              <a:effectLst/>
              <a:uLnTx/>
              <a:uFillTx/>
              <a:latin typeface="Arial" panose="020B0604020202090204" pitchFamily="34" charset="0"/>
              <a:cs typeface="苹方-简" panose="020B0400000000000000" charset="-122"/>
              <a:sym typeface="+mn-ea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4399280" y="3262630"/>
            <a:ext cx="379095" cy="55245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44"/>
          <p:cNvSpPr txBox="1"/>
          <p:nvPr/>
        </p:nvSpPr>
        <p:spPr>
          <a:xfrm>
            <a:off x="2498090" y="1418590"/>
            <a:ext cx="7218680" cy="12528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 Bold" panose="02020503050405090304" charset="0"/>
                <a:ea typeface="微软雅黑" charset="-122"/>
                <a:cs typeface="Times New Roman Bold" panose="02020503050405090304" charset="0"/>
                <a:sym typeface="Arial" panose="020B0604020202090204" pitchFamily="34" charset="0"/>
              </a:rPr>
              <a:t>PCA cannot infer: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 Bold" panose="02020503050405090304" charset="0"/>
              <a:ea typeface="微软雅黑" charset="-122"/>
              <a:cs typeface="Times New Roman Bold" panose="02020503050405090304" charset="0"/>
              <a:sym typeface="Arial" panose="020B060402020209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 Bold" panose="02020503050405090304" charset="0"/>
                <a:ea typeface="微软雅黑" charset="-122"/>
                <a:cs typeface="Times New Roman Bold" panose="02020503050405090304" charset="0"/>
                <a:sym typeface="Arial" panose="020B0604020202090204" pitchFamily="34" charset="0"/>
              </a:rPr>
              <a:t> the ancestral proportion of a given individual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 Bold" panose="02020503050405090304" charset="0"/>
              <a:ea typeface="微软雅黑" charset="-122"/>
              <a:cs typeface="Times New Roman Bold" panose="02020503050405090304" charset="0"/>
              <a:sym typeface="Arial" panose="020B0604020202090204" pitchFamily="34" charset="0"/>
            </a:endParaRPr>
          </a:p>
        </p:txBody>
      </p:sp>
      <p:sp>
        <p:nvSpPr>
          <p:cNvPr id="24" name="下箭头 23"/>
          <p:cNvSpPr/>
          <p:nvPr/>
        </p:nvSpPr>
        <p:spPr>
          <a:xfrm>
            <a:off x="5121275" y="2672080"/>
            <a:ext cx="1949450" cy="1539875"/>
          </a:xfrm>
          <a:prstGeom prst="downArrow">
            <a:avLst/>
          </a:prstGeom>
          <a:ln w="28575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="eaVert" rtlCol="0" anchor="ctr"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 pitchFamily="34" charset="0"/>
              <a:ea typeface="微软雅黑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135630" y="4471035"/>
            <a:ext cx="5867400" cy="12528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 pitchFamily="34" charset="0"/>
              <a:ea typeface="微软雅黑" charset="-122"/>
              <a:cs typeface="+mn-cs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448050" y="4529455"/>
            <a:ext cx="5269865" cy="11944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30000"/>
              </a:lnSpc>
            </a:pPr>
            <a:r>
              <a:rPr lang="en-US" altLang="zh-CN" sz="2800">
                <a:solidFill>
                  <a:schemeClr val="bg1"/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Population structure analysis（structure or admixture）</a:t>
            </a:r>
            <a:endParaRPr lang="en-US" altLang="zh-CN" sz="2800" dirty="0" smtClean="0">
              <a:solidFill>
                <a:schemeClr val="bg1"/>
              </a:solidFill>
              <a:latin typeface="Times New Roman Regular" panose="02020503050405090304" charset="0"/>
              <a:ea typeface="微软雅黑" charset="-122"/>
              <a:cs typeface="Times New Roman Regular" panose="02020503050405090304" charset="0"/>
              <a:sym typeface="+mn-ea"/>
            </a:endParaRP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直接连接符 15"/>
          <p:cNvCxnSpPr/>
          <p:nvPr/>
        </p:nvCxnSpPr>
        <p:spPr>
          <a:xfrm>
            <a:off x="6071164" y="1364927"/>
            <a:ext cx="0" cy="5354320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5480050" y="803275"/>
            <a:ext cx="1182370" cy="1155065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</a:rPr>
              <a:t>VS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 Regular" panose="02020503050405090304" charset="0"/>
              <a:ea typeface="微软雅黑" charset="-122"/>
              <a:cs typeface="Times New Roman Regular" panose="02020503050405090304" charset="0"/>
            </a:endParaRPr>
          </a:p>
        </p:txBody>
      </p:sp>
      <p:sp>
        <p:nvSpPr>
          <p:cNvPr id="51" name="燕尾形 50"/>
          <p:cNvSpPr/>
          <p:nvPr/>
        </p:nvSpPr>
        <p:spPr>
          <a:xfrm>
            <a:off x="5387340" y="1254760"/>
            <a:ext cx="215900" cy="28829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</p:txBody>
      </p:sp>
      <p:sp>
        <p:nvSpPr>
          <p:cNvPr id="52" name="燕尾形 51"/>
          <p:cNvSpPr/>
          <p:nvPr/>
        </p:nvSpPr>
        <p:spPr>
          <a:xfrm flipH="1">
            <a:off x="6539230" y="1254760"/>
            <a:ext cx="215900" cy="28829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26" y="1696205"/>
            <a:ext cx="1594097" cy="810993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lIns="91440" tIns="45720" rIns="91440" bIns="4572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 Regular" panose="02020503050405090304" charset="0"/>
                <a:ea typeface="宋体" charset="0"/>
                <a:cs typeface="微软雅黑" charset="-122"/>
              </a:rPr>
              <a:t>Core Algorithm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 Regular" panose="02020503050405090304" charset="0"/>
              <a:ea typeface="宋体" charset="0"/>
              <a:cs typeface="微软雅黑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-23422" y="2766252"/>
            <a:ext cx="1594096" cy="810993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lIns="91440" tIns="45720" rIns="91440" bIns="4572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 Regular" panose="02020503050405090304" charset="0"/>
                <a:ea typeface="宋体" charset="0"/>
                <a:cs typeface="微软雅黑" charset="-122"/>
              </a:rPr>
              <a:t>Run Speed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 Regular" panose="02020503050405090304" charset="0"/>
              <a:ea typeface="宋体" charset="0"/>
              <a:cs typeface="微软雅黑" charset="-122"/>
            </a:endParaRPr>
          </a:p>
        </p:txBody>
      </p:sp>
      <p:sp>
        <p:nvSpPr>
          <p:cNvPr id="36" name="等腰三角形 35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 Regular" panose="02020503050405090304" charset="0"/>
              <a:ea typeface="微软雅黑" charset="-122"/>
              <a:cs typeface="Times New Roman Regular" panose="02020503050405090304" charset="0"/>
              <a:sym typeface="微软雅黑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3" y="3836227"/>
            <a:ext cx="1594096" cy="810993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lIns="91440" tIns="45720" rIns="91440" bIns="4572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LD Tolerance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8" y="4906202"/>
            <a:ext cx="1594096" cy="810993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lIns="91440" tIns="45720" rIns="91440" bIns="4572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 Regular" panose="02020503050405090304" charset="0"/>
                <a:ea typeface="宋体" charset="0"/>
                <a:cs typeface="微软雅黑" charset="-122"/>
              </a:rPr>
              <a:t>Operation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 Regular" panose="02020503050405090304" charset="0"/>
              <a:ea typeface="宋体" charset="0"/>
              <a:cs typeface="微软雅黑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53870" y="3876675"/>
            <a:ext cx="3913505" cy="6464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ctr">
              <a:lnSpc>
                <a:spcPct val="130000"/>
              </a:lnSpc>
              <a:buClrTx/>
              <a:buSzTx/>
              <a:buFontTx/>
            </a:pPr>
            <a:r>
              <a:rPr lang="en-US" altLang="zh-CN" sz="2000" noProof="0" dirty="0">
                <a:ln>
                  <a:noFill/>
                </a:ln>
                <a:effectLst/>
                <a:uLnTx/>
                <a:uFillTx/>
                <a:latin typeface="Times New Roman Regular" panose="02020503050405090304" charset="0"/>
                <a:ea typeface="宋体" charset="0"/>
                <a:cs typeface="微软雅黑" charset="-122"/>
                <a:sym typeface="+mn-ea"/>
              </a:rPr>
              <a:t>Strictly requires independence</a:t>
            </a:r>
            <a:endParaRPr lang="en-US" altLang="zh-CN" sz="2000" noProof="0" dirty="0">
              <a:ln>
                <a:noFill/>
              </a:ln>
              <a:effectLst/>
              <a:uLnTx/>
              <a:uFillTx/>
              <a:latin typeface="Times New Roman Regular" panose="02020503050405090304" charset="0"/>
              <a:ea typeface="宋体" charset="0"/>
              <a:cs typeface="微软雅黑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44435" y="3876675"/>
            <a:ext cx="3188970" cy="6464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ctr">
              <a:lnSpc>
                <a:spcPct val="130000"/>
              </a:lnSpc>
              <a:buClrTx/>
              <a:buSzTx/>
              <a:buFontTx/>
            </a:pPr>
            <a:r>
              <a:rPr lang="en-US" altLang="zh-CN" sz="2000" noProof="0" dirty="0">
                <a:ln>
                  <a:noFill/>
                </a:ln>
                <a:effectLst/>
                <a:uLnTx/>
                <a:uFillTx/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Relatively </a:t>
            </a:r>
            <a:r>
              <a:rPr lang="en-US" altLang="zh-CN" sz="2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tolerant to LD</a:t>
            </a:r>
            <a:endParaRPr lang="en-US" altLang="zh-CN" sz="2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 Regular" panose="02020503050405090304" charset="0"/>
              <a:ea typeface="宋体" charset="0"/>
              <a:cs typeface="Times New Roman Regular" panose="0202050305040509030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43100" y="1642745"/>
            <a:ext cx="3188335" cy="8902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ctr">
              <a:lnSpc>
                <a:spcPct val="130000"/>
              </a:lnSpc>
              <a:buClrTx/>
              <a:buSzTx/>
              <a:buFontTx/>
            </a:pPr>
            <a:r>
              <a:rPr lang="en-US" altLang="zh-CN" sz="2000" noProof="0" dirty="0">
                <a:ln>
                  <a:noFill/>
                </a:ln>
                <a:effectLst/>
                <a:uLnTx/>
                <a:uFillTx/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Bayesian model‑based MCMC method</a:t>
            </a:r>
            <a:endParaRPr lang="en-US" altLang="zh-CN" sz="2000" noProof="0" dirty="0">
              <a:ln>
                <a:noFill/>
              </a:ln>
              <a:effectLst/>
              <a:uLnTx/>
              <a:uFillTx/>
              <a:latin typeface="Times New Roman Regular" panose="02020503050405090304" charset="0"/>
              <a:ea typeface="宋体" charset="0"/>
              <a:cs typeface="Times New Roman Regular" panose="020205030504050903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645910" y="1642745"/>
            <a:ext cx="4304030" cy="8763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ctr">
              <a:lnSpc>
                <a:spcPct val="130000"/>
              </a:lnSpc>
              <a:buClrTx/>
              <a:buSzTx/>
              <a:buFontTx/>
            </a:pPr>
            <a:r>
              <a:rPr lang="en-US" altLang="zh-CN" sz="2000" noProof="0" dirty="0">
                <a:ln>
                  <a:noFill/>
                </a:ln>
                <a:effectLst/>
                <a:uLnTx/>
                <a:uFillTx/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Frequency model‑based </a:t>
            </a:r>
            <a:r>
              <a:rPr lang="zh-CN" altLang="en-US" sz="2000" noProof="0" dirty="0">
                <a:ln>
                  <a:noFill/>
                </a:ln>
                <a:effectLst/>
                <a:uLnTx/>
                <a:uFillTx/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Maximum Likelihood</a:t>
            </a:r>
            <a:r>
              <a:rPr lang="en-US" altLang="zh-CN" sz="2000" noProof="0" dirty="0">
                <a:ln>
                  <a:noFill/>
                </a:ln>
                <a:effectLst/>
                <a:uLnTx/>
                <a:uFillTx/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 method</a:t>
            </a:r>
            <a:endParaRPr lang="en-US" altLang="zh-CN" sz="2000" noProof="0" dirty="0">
              <a:ln>
                <a:noFill/>
              </a:ln>
              <a:effectLst/>
              <a:uLnTx/>
              <a:uFillTx/>
              <a:latin typeface="Times New Roman Regular" panose="02020503050405090304" charset="0"/>
              <a:ea typeface="宋体" charset="0"/>
              <a:cs typeface="Times New Roman Regular" panose="0202050305040509030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70455" y="2859405"/>
            <a:ext cx="2108835" cy="6457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ctr">
              <a:lnSpc>
                <a:spcPct val="130000"/>
              </a:lnSpc>
              <a:buClrTx/>
              <a:buSzTx/>
              <a:buFontTx/>
            </a:pPr>
            <a:r>
              <a:rPr lang="en-US" altLang="zh-CN" sz="2000" noProof="0" dirty="0">
                <a:ln>
                  <a:noFill/>
                </a:ln>
                <a:effectLst/>
                <a:uLnTx/>
                <a:uFillTx/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Relatively </a:t>
            </a:r>
            <a:r>
              <a:rPr lang="en-US" altLang="zh-CN" sz="2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slow</a:t>
            </a:r>
            <a:r>
              <a:rPr lang="en-US" altLang="zh-CN" sz="2000" noProof="0" dirty="0">
                <a:ln>
                  <a:noFill/>
                </a:ln>
                <a:effectLst/>
                <a:uLnTx/>
                <a:uFillTx/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 </a:t>
            </a:r>
            <a:endParaRPr lang="en-US" altLang="zh-CN" sz="2000" noProof="0" dirty="0">
              <a:ln>
                <a:noFill/>
              </a:ln>
              <a:effectLst/>
              <a:uLnTx/>
              <a:uFillTx/>
              <a:latin typeface="Times New Roman Regular" panose="02020503050405090304" charset="0"/>
              <a:ea typeface="宋体" charset="0"/>
              <a:cs typeface="Times New Roman Regular" panose="0202050305040509030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544118" y="2859405"/>
            <a:ext cx="2543175" cy="6464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ctr">
              <a:lnSpc>
                <a:spcPct val="130000"/>
              </a:lnSpc>
              <a:buClrTx/>
              <a:buSzTx/>
              <a:buFontTx/>
            </a:pPr>
            <a:r>
              <a:rPr lang="en-US" altLang="zh-CN" sz="2000" noProof="0" dirty="0">
                <a:ln>
                  <a:noFill/>
                </a:ln>
                <a:effectLst/>
                <a:uLnTx/>
                <a:uFillTx/>
                <a:latin typeface="Times New Roman Regular" panose="02020503050405090304" charset="0"/>
                <a:ea typeface="宋体" charset="0"/>
                <a:cs typeface="微软雅黑" charset="-122"/>
                <a:sym typeface="+mn-ea"/>
              </a:rPr>
              <a:t>Extremely </a:t>
            </a:r>
            <a:r>
              <a:rPr lang="en-US" altLang="zh-CN" sz="2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 Regular" panose="02020503050405090304" charset="0"/>
                <a:ea typeface="宋体" charset="0"/>
                <a:cs typeface="微软雅黑" charset="-122"/>
                <a:sym typeface="+mn-ea"/>
              </a:rPr>
              <a:t>fast</a:t>
            </a:r>
            <a:endParaRPr lang="en-US" altLang="zh-CN" sz="2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 Regular" panose="02020503050405090304" charset="0"/>
              <a:ea typeface="宋体" charset="0"/>
              <a:cs typeface="微软雅黑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02473" y="4970780"/>
            <a:ext cx="3512820" cy="7308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ctr">
              <a:lnSpc>
                <a:spcPct val="130000"/>
              </a:lnSpc>
              <a:buClrTx/>
              <a:buSzTx/>
              <a:buFontTx/>
            </a:pPr>
            <a:r>
              <a:rPr lang="en-US" altLang="zh-CN" sz="2000" noProof="0" dirty="0">
                <a:ln>
                  <a:noFill/>
                </a:ln>
                <a:effectLst/>
                <a:uLnTx/>
                <a:uFillTx/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Runs locally with </a:t>
            </a:r>
            <a:r>
              <a:rPr lang="en-US" altLang="zh-CN" sz="2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GUI</a:t>
            </a:r>
            <a:r>
              <a:rPr lang="en-US" altLang="zh-CN" sz="2000" noProof="0" dirty="0">
                <a:ln>
                  <a:noFill/>
                </a:ln>
                <a:effectLst/>
                <a:uLnTx/>
                <a:uFillTx/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, user‑friendly</a:t>
            </a:r>
            <a:endParaRPr lang="en-US" altLang="zh-CN" sz="2000" noProof="0" dirty="0">
              <a:ln>
                <a:noFill/>
              </a:ln>
              <a:effectLst/>
              <a:uLnTx/>
              <a:uFillTx/>
              <a:latin typeface="Times New Roman Regular" panose="02020503050405090304" charset="0"/>
              <a:ea typeface="宋体" charset="0"/>
              <a:cs typeface="Times New Roman Regular" panose="02020503050405090304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526338" y="4970780"/>
            <a:ext cx="2543175" cy="6464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30000"/>
              </a:lnSpc>
            </a:pPr>
            <a:r>
              <a:rPr lang="en-US" altLang="zh-CN" sz="2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 Regular" panose="02020503050405090304" charset="0"/>
                <a:ea typeface="宋体" charset="0"/>
                <a:cs typeface="微软雅黑" charset="-122"/>
              </a:rPr>
              <a:t>Command‑line only</a:t>
            </a:r>
            <a:endParaRPr lang="en-US" altLang="zh-CN" sz="2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 Regular" panose="02020503050405090304" charset="0"/>
              <a:ea typeface="宋体" charset="0"/>
              <a:cs typeface="微软雅黑" charset="-122"/>
            </a:endParaRPr>
          </a:p>
        </p:txBody>
      </p:sp>
      <p:sp>
        <p:nvSpPr>
          <p:cNvPr id="5" name="矩形 46"/>
          <p:cNvSpPr>
            <a:spLocks noChangeArrowheads="1"/>
          </p:cNvSpPr>
          <p:nvPr/>
        </p:nvSpPr>
        <p:spPr bwMode="auto">
          <a:xfrm>
            <a:off x="635000" y="236855"/>
            <a:ext cx="3057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no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rgbClr val="000000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en-US" altLang="zh-CN" b="1" noProof="0" dirty="0">
                <a:ln>
                  <a:noFill/>
                </a:ln>
                <a:solidFill>
                  <a:srgbClr val="0B4189"/>
                </a:solidFill>
                <a:effectLst/>
                <a:uLnTx/>
                <a:uFillTx/>
                <a:latin typeface="Arial" panose="020B0604020202090204" pitchFamily="34" charset="0"/>
                <a:cs typeface="苹方-简" panose="020B0400000000000000" charset="-122"/>
                <a:sym typeface="苹方-简" panose="020B0400000000000000" charset="-122"/>
              </a:rPr>
              <a:t>Population structure analysis</a:t>
            </a:r>
            <a:endParaRPr lang="en-US" altLang="zh-CN" b="1" noProof="0" dirty="0">
              <a:ln>
                <a:noFill/>
              </a:ln>
              <a:solidFill>
                <a:srgbClr val="0B4189"/>
              </a:solidFill>
              <a:effectLst/>
              <a:uLnTx/>
              <a:uFillTx/>
              <a:latin typeface="Arial" panose="020B0604020202090204" pitchFamily="34" charset="0"/>
              <a:cs typeface="苹方-简" panose="020B0400000000000000" charset="-122"/>
              <a:sym typeface="苹方-简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04390" y="911860"/>
            <a:ext cx="2374900" cy="6508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30000"/>
              </a:lnSpc>
            </a:pPr>
            <a:r>
              <a:rPr lang="en-US" altLang="zh-CN" sz="2800" b="1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STRUCTURE</a:t>
            </a:r>
            <a:endParaRPr lang="en-US" altLang="zh-CN" sz="2800" b="1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26655" y="912495"/>
            <a:ext cx="2395220" cy="6508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30000"/>
              </a:lnSpc>
            </a:pPr>
            <a:r>
              <a:rPr lang="en-US" altLang="zh-CN" sz="2800" b="1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ADMIXTURE </a:t>
            </a:r>
            <a:endParaRPr lang="en-US" altLang="zh-CN" sz="2800" b="1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3" y="5976177"/>
            <a:ext cx="1594096" cy="810993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lIns="91440" tIns="45720" rIns="91440" bIns="4572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 Regular" panose="02020503050405090304" charset="0"/>
                <a:ea typeface="宋体" charset="0"/>
                <a:cs typeface="微软雅黑" charset="-122"/>
              </a:rPr>
              <a:t>K‑value Selection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 Regular" panose="02020503050405090304" charset="0"/>
              <a:ea typeface="宋体" charset="0"/>
              <a:cs typeface="微软雅黑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001838" y="6040755"/>
            <a:ext cx="3512820" cy="7308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ctr">
              <a:lnSpc>
                <a:spcPct val="130000"/>
              </a:lnSpc>
              <a:buClrTx/>
              <a:buSzTx/>
              <a:buFontTx/>
            </a:pPr>
            <a:r>
              <a:rPr lang="en-US" altLang="zh-CN" sz="2000" noProof="0" dirty="0">
                <a:ln>
                  <a:noFill/>
                </a:ln>
                <a:effectLst/>
                <a:uLnTx/>
                <a:uFillTx/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Maximum ΔK</a:t>
            </a:r>
            <a:endParaRPr lang="en-US" altLang="zh-CN" sz="2000" noProof="0" dirty="0">
              <a:ln>
                <a:noFill/>
              </a:ln>
              <a:effectLst/>
              <a:uLnTx/>
              <a:uFillTx/>
              <a:latin typeface="Times New Roman Regular" panose="02020503050405090304" charset="0"/>
              <a:ea typeface="宋体" charset="0"/>
              <a:cs typeface="Times New Roman Regular" panose="02020503050405090304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525703" y="6040755"/>
            <a:ext cx="2543175" cy="6464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30000"/>
              </a:lnSpc>
            </a:pPr>
            <a:r>
              <a:rPr lang="en-US" altLang="zh-CN" sz="2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 Regular" panose="02020503050405090304" charset="0"/>
                <a:ea typeface="宋体" charset="0"/>
                <a:cs typeface="微软雅黑" charset="-122"/>
              </a:rPr>
              <a:t>Minimum CV error</a:t>
            </a:r>
            <a:endParaRPr lang="en-US" altLang="zh-CN" sz="2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 Regular" panose="02020503050405090304" charset="0"/>
              <a:ea typeface="宋体" charset="0"/>
              <a:cs typeface="微软雅黑" charset="-122"/>
            </a:endParaRP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233270" y="2555559"/>
            <a:ext cx="8632190" cy="1107442"/>
            <a:chOff x="1997857" y="2417306"/>
            <a:chExt cx="7363543" cy="1187353"/>
          </a:xfrm>
        </p:grpSpPr>
        <p:sp>
          <p:nvSpPr>
            <p:cNvPr id="7" name="圆角矩形 6"/>
            <p:cNvSpPr/>
            <p:nvPr/>
          </p:nvSpPr>
          <p:spPr>
            <a:xfrm>
              <a:off x="1997857" y="2417306"/>
              <a:ext cx="7363543" cy="1086590"/>
            </a:xfrm>
            <a:prstGeom prst="roundRect">
              <a:avLst>
                <a:gd name="adj" fmla="val 1189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 Regular" panose="02020503050405090304" charset="0"/>
                <a:ea typeface="宋体" charset="0"/>
                <a:cs typeface="Times New Roman Regular" panose="02020503050405090304" charset="0"/>
              </a:endParaRPr>
            </a:p>
          </p:txBody>
        </p:sp>
        <p:sp>
          <p:nvSpPr>
            <p:cNvPr id="42" name="文本框 31"/>
            <p:cNvSpPr txBox="1"/>
            <p:nvPr/>
          </p:nvSpPr>
          <p:spPr>
            <a:xfrm>
              <a:off x="1998399" y="2479943"/>
              <a:ext cx="7071580" cy="11247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4572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i="0" u="none" strike="noStrike" kern="1200" cap="none" spc="0" normalizeH="0" baseline="0">
                  <a:solidFill>
                    <a:srgbClr val="C00000"/>
                  </a:solidFill>
                  <a:latin typeface="Times New Roman Regular" panose="02020503050405090304" charset="0"/>
                  <a:ea typeface="宋体" charset="0"/>
                  <a:cs typeface="Times New Roman Regular" panose="02020503050405090304" charset="0"/>
                </a:rPr>
                <a:t>Genotype data</a:t>
              </a:r>
              <a:r>
                <a:rPr kumimoji="0" lang="en-US" altLang="zh-CN" i="0" u="none" strike="noStrike" kern="1200" cap="none" spc="0" normalizeH="0" baseline="0">
                  <a:latin typeface="Times New Roman Regular" panose="02020503050405090304" charset="0"/>
                  <a:ea typeface="宋体" charset="0"/>
                  <a:cs typeface="Times New Roman Regular" panose="02020503050405090304" charset="0"/>
                </a:rPr>
                <a:t>:Must consist of independent loci with no linkage disequilibrium.</a:t>
              </a:r>
              <a:endParaRPr kumimoji="0" lang="en-US" altLang="zh-CN" i="0" u="none" strike="noStrike" kern="1200" cap="none" spc="0" normalizeH="0" baseline="0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endParaRPr>
            </a:p>
            <a:p>
              <a:pPr marL="0" marR="0" lvl="0" indent="4572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i="0" u="none" strike="noStrike" kern="1200" cap="none" spc="0" normalizeH="0" baseline="0">
                  <a:latin typeface="Times New Roman Regular" panose="02020503050405090304" charset="0"/>
                  <a:ea typeface="宋体" charset="0"/>
                  <a:cs typeface="Times New Roman Regular" panose="02020503050405090304" charset="0"/>
                </a:rPr>
                <a:t>K‑value (Number of subpopulations):</a:t>
              </a:r>
              <a:endParaRPr kumimoji="0" lang="en-US" altLang="zh-CN" i="0" u="none" strike="noStrike" kern="1200" cap="none" spc="0" normalizeH="0" baseline="0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endParaRPr>
            </a:p>
            <a:p>
              <a:pPr marL="0" marR="0" lvl="0" indent="4572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i="0" u="none" strike="noStrike" kern="1200" cap="none" spc="0" normalizeH="0" baseline="0">
                  <a:latin typeface="Times New Roman Regular" panose="02020503050405090304" charset="0"/>
                  <a:ea typeface="宋体" charset="0"/>
                  <a:cs typeface="Times New Roman Regular" panose="02020503050405090304" charset="0"/>
                </a:rPr>
                <a:t>The assumed number of ancestral subpopulations, denoted as K.  </a:t>
              </a:r>
              <a:endParaRPr kumimoji="0" lang="en-US" altLang="zh-CN" i="0" u="none" strike="noStrike" kern="1200" cap="none" spc="0" normalizeH="0" baseline="0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endParaRPr>
            </a:p>
            <a:p>
              <a:pPr marL="0" marR="0" lvl="0" indent="4572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i="0" u="none" strike="noStrike" kern="1200" cap="none" spc="0" normalizeH="0" baseline="0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743658" y="3896193"/>
            <a:ext cx="8748871" cy="1087120"/>
            <a:chOff x="2525417" y="3853299"/>
            <a:chExt cx="7463076" cy="1165565"/>
          </a:xfrm>
        </p:grpSpPr>
        <p:sp>
          <p:nvSpPr>
            <p:cNvPr id="36" name="圆角矩形 35"/>
            <p:cNvSpPr/>
            <p:nvPr/>
          </p:nvSpPr>
          <p:spPr>
            <a:xfrm>
              <a:off x="2525417" y="3853299"/>
              <a:ext cx="7463076" cy="1052209"/>
            </a:xfrm>
            <a:prstGeom prst="roundRect">
              <a:avLst>
                <a:gd name="adj" fmla="val 1189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 Regular" panose="02020503050405090304" charset="0"/>
                <a:ea typeface="宋体" charset="0"/>
                <a:cs typeface="Times New Roman Regular" panose="02020503050405090304" charset="0"/>
              </a:endParaRPr>
            </a:p>
          </p:txBody>
        </p:sp>
        <p:sp>
          <p:nvSpPr>
            <p:cNvPr id="43" name="文本框 32"/>
            <p:cNvSpPr txBox="1"/>
            <p:nvPr/>
          </p:nvSpPr>
          <p:spPr>
            <a:xfrm>
              <a:off x="2682503" y="3894829"/>
              <a:ext cx="6873868" cy="112403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4572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 Regular" panose="02020503050405090304" charset="0"/>
                  <a:ea typeface="宋体" charset="0"/>
                  <a:cs typeface="Times New Roman Regular" panose="02020503050405090304" charset="0"/>
                </a:rPr>
                <a:t>Model Simulation Phase:Run Bayesian clustering analysis</a:t>
              </a:r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宋体" charset="0"/>
                  <a:cs typeface="Times New Roman Regular" panose="02020503050405090304" charset="0"/>
                </a:rPr>
                <a:t>. </a:t>
              </a:r>
              <a:endPara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 Regular" panose="02020503050405090304" charset="0"/>
                <a:ea typeface="宋体" charset="0"/>
                <a:cs typeface="Times New Roman Regular" panose="02020503050405090304" charset="0"/>
              </a:endParaRPr>
            </a:p>
            <a:p>
              <a:pPr marL="0" marR="0" lvl="0" indent="4572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宋体" charset="0"/>
                  <a:cs typeface="Times New Roman Regular" panose="02020503050405090304" charset="0"/>
                </a:rPr>
                <a:t>The software simulates based on the </a:t>
              </a:r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 Regular" panose="02020503050405090304" charset="0"/>
                  <a:ea typeface="宋体" charset="0"/>
                  <a:cs typeface="Times New Roman Regular" panose="02020503050405090304" charset="0"/>
                </a:rPr>
                <a:t>preset K‑value</a:t>
              </a:r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宋体" charset="0"/>
                  <a:cs typeface="Times New Roman Regular" panose="02020503050405090304" charset="0"/>
                </a:rPr>
                <a:t>, sets the burn‑in parameter , and applies the MCMC algorithm. </a:t>
              </a:r>
              <a:endPara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 Regular" panose="02020503050405090304" charset="0"/>
                <a:ea typeface="宋体" charset="0"/>
                <a:cs typeface="Times New Roman Regular" panose="0202050305040509030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333499" y="5207245"/>
            <a:ext cx="8748871" cy="990847"/>
            <a:chOff x="3115259" y="5248106"/>
            <a:chExt cx="7463076" cy="1062344"/>
          </a:xfrm>
        </p:grpSpPr>
        <p:sp>
          <p:nvSpPr>
            <p:cNvPr id="37" name="圆角矩形 36"/>
            <p:cNvSpPr/>
            <p:nvPr/>
          </p:nvSpPr>
          <p:spPr>
            <a:xfrm>
              <a:off x="3115259" y="5248106"/>
              <a:ext cx="7463076" cy="1052209"/>
            </a:xfrm>
            <a:prstGeom prst="roundRect">
              <a:avLst>
                <a:gd name="adj" fmla="val 1189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 Regular" panose="02020503050405090304" charset="0"/>
                <a:ea typeface="宋体" charset="0"/>
                <a:cs typeface="Times New Roman Regular" panose="02020503050405090304" charset="0"/>
              </a:endParaRPr>
            </a:p>
          </p:txBody>
        </p:sp>
        <p:sp>
          <p:nvSpPr>
            <p:cNvPr id="44" name="文本框 33"/>
            <p:cNvSpPr txBox="1"/>
            <p:nvPr/>
          </p:nvSpPr>
          <p:spPr>
            <a:xfrm>
              <a:off x="3206879" y="5321899"/>
              <a:ext cx="7243285" cy="988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4572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>
                  <a:latin typeface="Times New Roman Regular" panose="02020503050405090304" charset="0"/>
                  <a:ea typeface="宋体" charset="0"/>
                  <a:cs typeface="Times New Roman Regular" panose="02020503050405090304" charset="0"/>
                  <a:sym typeface="+mn-ea"/>
                </a:rPr>
                <a:t>The software simulates each preset K‑value and outputs its corresponding maximum log‑likelihood (LnP) </a:t>
              </a:r>
              <a:r>
                <a:rPr lang="en-US" altLang="en-US">
                  <a:latin typeface="Times New Roman Regular" panose="02020503050405090304" charset="0"/>
                  <a:ea typeface="宋体" charset="0"/>
                  <a:cs typeface="Times New Roman Regular" panose="02020503050405090304" charset="0"/>
                  <a:sym typeface="+mn-ea"/>
                </a:rPr>
                <a:t>→</a:t>
              </a:r>
              <a:r>
                <a:rPr lang="en-US" altLang="zh-CN">
                  <a:latin typeface="Times New Roman Regular" panose="02020503050405090304" charset="0"/>
                  <a:ea typeface="宋体" charset="0"/>
                  <a:cs typeface="Times New Roman Regular" panose="02020503050405090304" charset="0"/>
                  <a:sym typeface="+mn-ea"/>
                </a:rPr>
                <a:t> plots the change curve </a:t>
              </a:r>
              <a:r>
                <a:rPr lang="en-US" altLang="en-US">
                  <a:latin typeface="Times New Roman Regular" panose="02020503050405090304" charset="0"/>
                  <a:ea typeface="宋体" charset="0"/>
                  <a:cs typeface="Times New Roman Regular" panose="02020503050405090304" charset="0"/>
                  <a:sym typeface="+mn-ea"/>
                </a:rPr>
                <a:t>→</a:t>
              </a:r>
              <a:r>
                <a:rPr lang="en-US" altLang="zh-CN">
                  <a:latin typeface="Times New Roman Regular" panose="02020503050405090304" charset="0"/>
                  <a:ea typeface="宋体" charset="0"/>
                  <a:cs typeface="Times New Roman Regular" panose="02020503050405090304" charset="0"/>
                  <a:sym typeface="+mn-ea"/>
                </a:rPr>
                <a:t> identifies the inflection point </a:t>
              </a:r>
              <a:r>
                <a:rPr lang="en-US" altLang="en-US">
                  <a:latin typeface="Times New Roman Regular" panose="02020503050405090304" charset="0"/>
                  <a:ea typeface="宋体" charset="0"/>
                  <a:cs typeface="Times New Roman Regular" panose="02020503050405090304" charset="0"/>
                  <a:sym typeface="+mn-ea"/>
                </a:rPr>
                <a:t>→</a:t>
              </a:r>
              <a:r>
                <a:rPr lang="en-US" altLang="zh-CN">
                  <a:latin typeface="Times New Roman Regular" panose="02020503050405090304" charset="0"/>
                  <a:ea typeface="宋体" charset="0"/>
                  <a:cs typeface="Times New Roman Regular" panose="02020503050405090304" charset="0"/>
                  <a:sym typeface="+mn-ea"/>
                </a:rPr>
                <a:t> determines the optimal K </a:t>
              </a:r>
              <a:r>
                <a:rPr lang="en-US" altLang="en-US">
                  <a:latin typeface="Times New Roman Regular" panose="02020503050405090304" charset="0"/>
                  <a:ea typeface="宋体" charset="0"/>
                  <a:cs typeface="Times New Roman Regular" panose="02020503050405090304" charset="0"/>
                  <a:sym typeface="+mn-ea"/>
                </a:rPr>
                <a:t>→</a:t>
              </a:r>
              <a:r>
                <a:rPr lang="en-US" altLang="zh-CN">
                  <a:latin typeface="Times New Roman Regular" panose="02020503050405090304" charset="0"/>
                  <a:ea typeface="宋体" charset="0"/>
                  <a:cs typeface="Times New Roman Regular" panose="02020503050405090304" charset="0"/>
                  <a:sym typeface="+mn-ea"/>
                </a:rPr>
                <a:t> generates the final visualization.</a:t>
              </a:r>
              <a:endParaRPr lang="en-US" altLang="zh-CN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5456" y="1441450"/>
            <a:ext cx="10466704" cy="764031"/>
            <a:chOff x="640728" y="1062617"/>
            <a:chExt cx="7689379" cy="593525"/>
          </a:xfrm>
        </p:grpSpPr>
        <p:grpSp>
          <p:nvGrpSpPr>
            <p:cNvPr id="2" name="组合 1"/>
            <p:cNvGrpSpPr/>
            <p:nvPr/>
          </p:nvGrpSpPr>
          <p:grpSpPr>
            <a:xfrm>
              <a:off x="640728" y="1062617"/>
              <a:ext cx="7689379" cy="593525"/>
              <a:chOff x="854304" y="1373137"/>
              <a:chExt cx="10252505" cy="977844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854304" y="1373137"/>
                <a:ext cx="8116097" cy="977844"/>
                <a:chOff x="412146" y="1307273"/>
                <a:chExt cx="8116097" cy="977844"/>
              </a:xfrm>
            </p:grpSpPr>
            <p:sp>
              <p:nvSpPr>
                <p:cNvPr id="16" name="任意多边形 15"/>
                <p:cNvSpPr/>
                <p:nvPr/>
              </p:nvSpPr>
              <p:spPr>
                <a:xfrm>
                  <a:off x="611187" y="1307273"/>
                  <a:ext cx="1523389" cy="914033"/>
                </a:xfrm>
                <a:custGeom>
                  <a:avLst/>
                  <a:gdLst>
                    <a:gd name="connsiteX0" fmla="*/ 0 w 1171277"/>
                    <a:gd name="connsiteY0" fmla="*/ 70277 h 702766"/>
                    <a:gd name="connsiteX1" fmla="*/ 70277 w 1171277"/>
                    <a:gd name="connsiteY1" fmla="*/ 0 h 702766"/>
                    <a:gd name="connsiteX2" fmla="*/ 1101000 w 1171277"/>
                    <a:gd name="connsiteY2" fmla="*/ 0 h 702766"/>
                    <a:gd name="connsiteX3" fmla="*/ 1171277 w 1171277"/>
                    <a:gd name="connsiteY3" fmla="*/ 70277 h 702766"/>
                    <a:gd name="connsiteX4" fmla="*/ 1171277 w 1171277"/>
                    <a:gd name="connsiteY4" fmla="*/ 632489 h 702766"/>
                    <a:gd name="connsiteX5" fmla="*/ 1101000 w 1171277"/>
                    <a:gd name="connsiteY5" fmla="*/ 702766 h 702766"/>
                    <a:gd name="connsiteX6" fmla="*/ 70277 w 1171277"/>
                    <a:gd name="connsiteY6" fmla="*/ 702766 h 702766"/>
                    <a:gd name="connsiteX7" fmla="*/ 0 w 1171277"/>
                    <a:gd name="connsiteY7" fmla="*/ 632489 h 702766"/>
                    <a:gd name="connsiteX8" fmla="*/ 0 w 1171277"/>
                    <a:gd name="connsiteY8" fmla="*/ 70277 h 702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71277" h="702766">
                      <a:moveTo>
                        <a:pt x="0" y="70277"/>
                      </a:moveTo>
                      <a:cubicBezTo>
                        <a:pt x="0" y="31464"/>
                        <a:pt x="31464" y="0"/>
                        <a:pt x="70277" y="0"/>
                      </a:cubicBezTo>
                      <a:lnTo>
                        <a:pt x="1101000" y="0"/>
                      </a:lnTo>
                      <a:cubicBezTo>
                        <a:pt x="1139813" y="0"/>
                        <a:pt x="1171277" y="31464"/>
                        <a:pt x="1171277" y="70277"/>
                      </a:cubicBezTo>
                      <a:lnTo>
                        <a:pt x="1171277" y="632489"/>
                      </a:lnTo>
                      <a:cubicBezTo>
                        <a:pt x="1171277" y="671302"/>
                        <a:pt x="1139813" y="702766"/>
                        <a:pt x="1101000" y="702766"/>
                      </a:cubicBezTo>
                      <a:lnTo>
                        <a:pt x="70277" y="702766"/>
                      </a:lnTo>
                      <a:cubicBezTo>
                        <a:pt x="31464" y="702766"/>
                        <a:pt x="0" y="671302"/>
                        <a:pt x="0" y="632489"/>
                      </a:cubicBezTo>
                      <a:lnTo>
                        <a:pt x="0" y="7027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74764" tIns="174764" rIns="174764" bIns="174764" numCol="1" spcCol="1270" anchor="ctr" anchorCtr="0">
                  <a:noAutofit/>
                </a:bodyPr>
                <a:lstStyle/>
                <a:p>
                  <a:pPr marL="0" marR="0" lvl="0" indent="0" algn="ctr" defTabSz="128905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66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90204"/>
                    <a:ea typeface="微软雅黑" charset="-122"/>
                    <a:cs typeface="+mn-cs"/>
                  </a:endParaRPr>
                </a:p>
              </p:txBody>
            </p:sp>
            <p:sp>
              <p:nvSpPr>
                <p:cNvPr id="17" name="任意多边形 16"/>
                <p:cNvSpPr/>
                <p:nvPr/>
              </p:nvSpPr>
              <p:spPr>
                <a:xfrm>
                  <a:off x="2286916" y="1575389"/>
                  <a:ext cx="322958" cy="377800"/>
                </a:xfrm>
                <a:custGeom>
                  <a:avLst/>
                  <a:gdLst>
                    <a:gd name="connsiteX0" fmla="*/ 0 w 248310"/>
                    <a:gd name="connsiteY0" fmla="*/ 58095 h 290476"/>
                    <a:gd name="connsiteX1" fmla="*/ 124155 w 248310"/>
                    <a:gd name="connsiteY1" fmla="*/ 58095 h 290476"/>
                    <a:gd name="connsiteX2" fmla="*/ 124155 w 248310"/>
                    <a:gd name="connsiteY2" fmla="*/ 0 h 290476"/>
                    <a:gd name="connsiteX3" fmla="*/ 248310 w 248310"/>
                    <a:gd name="connsiteY3" fmla="*/ 145238 h 290476"/>
                    <a:gd name="connsiteX4" fmla="*/ 124155 w 248310"/>
                    <a:gd name="connsiteY4" fmla="*/ 290476 h 290476"/>
                    <a:gd name="connsiteX5" fmla="*/ 124155 w 248310"/>
                    <a:gd name="connsiteY5" fmla="*/ 232381 h 290476"/>
                    <a:gd name="connsiteX6" fmla="*/ 0 w 248310"/>
                    <a:gd name="connsiteY6" fmla="*/ 232381 h 290476"/>
                    <a:gd name="connsiteX7" fmla="*/ 0 w 248310"/>
                    <a:gd name="connsiteY7" fmla="*/ 58095 h 290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8310" h="290476">
                      <a:moveTo>
                        <a:pt x="0" y="58095"/>
                      </a:moveTo>
                      <a:lnTo>
                        <a:pt x="124155" y="58095"/>
                      </a:lnTo>
                      <a:lnTo>
                        <a:pt x="124155" y="0"/>
                      </a:lnTo>
                      <a:lnTo>
                        <a:pt x="248310" y="145238"/>
                      </a:lnTo>
                      <a:lnTo>
                        <a:pt x="124155" y="290476"/>
                      </a:lnTo>
                      <a:lnTo>
                        <a:pt x="124155" y="232381"/>
                      </a:lnTo>
                      <a:lnTo>
                        <a:pt x="0" y="232381"/>
                      </a:lnTo>
                      <a:lnTo>
                        <a:pt x="0" y="580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77460" rIns="99324" bIns="77460" numCol="1" spcCol="1270" anchor="ctr" anchorCtr="0">
                  <a:noAutofit/>
                </a:bodyPr>
                <a:lstStyle/>
                <a:p>
                  <a:pPr marL="0" marR="0" lvl="0" indent="0" algn="ctr" defTabSz="533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6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90204"/>
                    <a:ea typeface="微软雅黑" charset="-122"/>
                    <a:cs typeface="+mn-cs"/>
                  </a:endParaRPr>
                </a:p>
              </p:txBody>
            </p:sp>
            <p:sp>
              <p:nvSpPr>
                <p:cNvPr id="18" name="任意多边形 17"/>
                <p:cNvSpPr/>
                <p:nvPr/>
              </p:nvSpPr>
              <p:spPr>
                <a:xfrm>
                  <a:off x="2739363" y="1307273"/>
                  <a:ext cx="1523389" cy="914033"/>
                </a:xfrm>
                <a:custGeom>
                  <a:avLst/>
                  <a:gdLst>
                    <a:gd name="connsiteX0" fmla="*/ 0 w 1171277"/>
                    <a:gd name="connsiteY0" fmla="*/ 70277 h 702766"/>
                    <a:gd name="connsiteX1" fmla="*/ 70277 w 1171277"/>
                    <a:gd name="connsiteY1" fmla="*/ 0 h 702766"/>
                    <a:gd name="connsiteX2" fmla="*/ 1101000 w 1171277"/>
                    <a:gd name="connsiteY2" fmla="*/ 0 h 702766"/>
                    <a:gd name="connsiteX3" fmla="*/ 1171277 w 1171277"/>
                    <a:gd name="connsiteY3" fmla="*/ 70277 h 702766"/>
                    <a:gd name="connsiteX4" fmla="*/ 1171277 w 1171277"/>
                    <a:gd name="connsiteY4" fmla="*/ 632489 h 702766"/>
                    <a:gd name="connsiteX5" fmla="*/ 1101000 w 1171277"/>
                    <a:gd name="connsiteY5" fmla="*/ 702766 h 702766"/>
                    <a:gd name="connsiteX6" fmla="*/ 70277 w 1171277"/>
                    <a:gd name="connsiteY6" fmla="*/ 702766 h 702766"/>
                    <a:gd name="connsiteX7" fmla="*/ 0 w 1171277"/>
                    <a:gd name="connsiteY7" fmla="*/ 632489 h 702766"/>
                    <a:gd name="connsiteX8" fmla="*/ 0 w 1171277"/>
                    <a:gd name="connsiteY8" fmla="*/ 70277 h 702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71277" h="702766">
                      <a:moveTo>
                        <a:pt x="0" y="70277"/>
                      </a:moveTo>
                      <a:cubicBezTo>
                        <a:pt x="0" y="31464"/>
                        <a:pt x="31464" y="0"/>
                        <a:pt x="70277" y="0"/>
                      </a:cubicBezTo>
                      <a:lnTo>
                        <a:pt x="1101000" y="0"/>
                      </a:lnTo>
                      <a:cubicBezTo>
                        <a:pt x="1139813" y="0"/>
                        <a:pt x="1171277" y="31464"/>
                        <a:pt x="1171277" y="70277"/>
                      </a:cubicBezTo>
                      <a:lnTo>
                        <a:pt x="1171277" y="632489"/>
                      </a:lnTo>
                      <a:cubicBezTo>
                        <a:pt x="1171277" y="671302"/>
                        <a:pt x="1139813" y="702766"/>
                        <a:pt x="1101000" y="702766"/>
                      </a:cubicBezTo>
                      <a:lnTo>
                        <a:pt x="70277" y="702766"/>
                      </a:lnTo>
                      <a:cubicBezTo>
                        <a:pt x="31464" y="702766"/>
                        <a:pt x="0" y="671302"/>
                        <a:pt x="0" y="632489"/>
                      </a:cubicBezTo>
                      <a:lnTo>
                        <a:pt x="0" y="7027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79844" tIns="179844" rIns="179844" bIns="179844" numCol="1" spcCol="1270" anchor="ctr" anchorCtr="0">
                  <a:noAutofit/>
                </a:bodyPr>
                <a:lstStyle/>
                <a:p>
                  <a:pPr marL="0" marR="0" lvl="0" indent="0" algn="ctr" defTabSz="13335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66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90204"/>
                    <a:ea typeface="微软雅黑" charset="-122"/>
                    <a:cs typeface="+mn-cs"/>
                  </a:endParaRPr>
                </a:p>
              </p:txBody>
            </p:sp>
            <p:sp>
              <p:nvSpPr>
                <p:cNvPr id="19" name="任意多边形 18"/>
                <p:cNvSpPr/>
                <p:nvPr/>
              </p:nvSpPr>
              <p:spPr>
                <a:xfrm>
                  <a:off x="4419662" y="1575389"/>
                  <a:ext cx="322958" cy="377800"/>
                </a:xfrm>
                <a:custGeom>
                  <a:avLst/>
                  <a:gdLst>
                    <a:gd name="connsiteX0" fmla="*/ 0 w 248310"/>
                    <a:gd name="connsiteY0" fmla="*/ 58095 h 290476"/>
                    <a:gd name="connsiteX1" fmla="*/ 124155 w 248310"/>
                    <a:gd name="connsiteY1" fmla="*/ 58095 h 290476"/>
                    <a:gd name="connsiteX2" fmla="*/ 124155 w 248310"/>
                    <a:gd name="connsiteY2" fmla="*/ 0 h 290476"/>
                    <a:gd name="connsiteX3" fmla="*/ 248310 w 248310"/>
                    <a:gd name="connsiteY3" fmla="*/ 145238 h 290476"/>
                    <a:gd name="connsiteX4" fmla="*/ 124155 w 248310"/>
                    <a:gd name="connsiteY4" fmla="*/ 290476 h 290476"/>
                    <a:gd name="connsiteX5" fmla="*/ 124155 w 248310"/>
                    <a:gd name="connsiteY5" fmla="*/ 232381 h 290476"/>
                    <a:gd name="connsiteX6" fmla="*/ 0 w 248310"/>
                    <a:gd name="connsiteY6" fmla="*/ 232381 h 290476"/>
                    <a:gd name="connsiteX7" fmla="*/ 0 w 248310"/>
                    <a:gd name="connsiteY7" fmla="*/ 58095 h 290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8310" h="290476">
                      <a:moveTo>
                        <a:pt x="0" y="58095"/>
                      </a:moveTo>
                      <a:lnTo>
                        <a:pt x="124155" y="58095"/>
                      </a:lnTo>
                      <a:lnTo>
                        <a:pt x="124155" y="0"/>
                      </a:lnTo>
                      <a:lnTo>
                        <a:pt x="248310" y="145238"/>
                      </a:lnTo>
                      <a:lnTo>
                        <a:pt x="124155" y="290476"/>
                      </a:lnTo>
                      <a:lnTo>
                        <a:pt x="124155" y="232381"/>
                      </a:lnTo>
                      <a:lnTo>
                        <a:pt x="0" y="232381"/>
                      </a:lnTo>
                      <a:lnTo>
                        <a:pt x="0" y="580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77460" rIns="99324" bIns="77460" numCol="1" spcCol="1270" anchor="ctr" anchorCtr="0">
                  <a:noAutofit/>
                </a:bodyPr>
                <a:lstStyle/>
                <a:p>
                  <a:pPr marL="0" marR="0" lvl="0" indent="0" algn="ctr" defTabSz="533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6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90204"/>
                    <a:ea typeface="微软雅黑" charset="-122"/>
                    <a:cs typeface="+mn-cs"/>
                  </a:endParaRPr>
                </a:p>
              </p:txBody>
            </p:sp>
            <p:sp>
              <p:nvSpPr>
                <p:cNvPr id="20" name="任意多边形 19"/>
                <p:cNvSpPr/>
                <p:nvPr/>
              </p:nvSpPr>
              <p:spPr>
                <a:xfrm>
                  <a:off x="4881251" y="1307273"/>
                  <a:ext cx="1606016" cy="914292"/>
                </a:xfrm>
                <a:custGeom>
                  <a:avLst/>
                  <a:gdLst>
                    <a:gd name="connsiteX0" fmla="*/ 0 w 1171277"/>
                    <a:gd name="connsiteY0" fmla="*/ 70277 h 702766"/>
                    <a:gd name="connsiteX1" fmla="*/ 70277 w 1171277"/>
                    <a:gd name="connsiteY1" fmla="*/ 0 h 702766"/>
                    <a:gd name="connsiteX2" fmla="*/ 1101000 w 1171277"/>
                    <a:gd name="connsiteY2" fmla="*/ 0 h 702766"/>
                    <a:gd name="connsiteX3" fmla="*/ 1171277 w 1171277"/>
                    <a:gd name="connsiteY3" fmla="*/ 70277 h 702766"/>
                    <a:gd name="connsiteX4" fmla="*/ 1171277 w 1171277"/>
                    <a:gd name="connsiteY4" fmla="*/ 632489 h 702766"/>
                    <a:gd name="connsiteX5" fmla="*/ 1101000 w 1171277"/>
                    <a:gd name="connsiteY5" fmla="*/ 702766 h 702766"/>
                    <a:gd name="connsiteX6" fmla="*/ 70277 w 1171277"/>
                    <a:gd name="connsiteY6" fmla="*/ 702766 h 702766"/>
                    <a:gd name="connsiteX7" fmla="*/ 0 w 1171277"/>
                    <a:gd name="connsiteY7" fmla="*/ 632489 h 702766"/>
                    <a:gd name="connsiteX8" fmla="*/ 0 w 1171277"/>
                    <a:gd name="connsiteY8" fmla="*/ 70277 h 702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71277" h="702766">
                      <a:moveTo>
                        <a:pt x="0" y="70277"/>
                      </a:moveTo>
                      <a:cubicBezTo>
                        <a:pt x="0" y="31464"/>
                        <a:pt x="31464" y="0"/>
                        <a:pt x="70277" y="0"/>
                      </a:cubicBezTo>
                      <a:lnTo>
                        <a:pt x="1101000" y="0"/>
                      </a:lnTo>
                      <a:cubicBezTo>
                        <a:pt x="1139813" y="0"/>
                        <a:pt x="1171277" y="31464"/>
                        <a:pt x="1171277" y="70277"/>
                      </a:cubicBezTo>
                      <a:lnTo>
                        <a:pt x="1171277" y="632489"/>
                      </a:lnTo>
                      <a:cubicBezTo>
                        <a:pt x="1171277" y="671302"/>
                        <a:pt x="1139813" y="702766"/>
                        <a:pt x="1101000" y="702766"/>
                      </a:cubicBezTo>
                      <a:lnTo>
                        <a:pt x="70277" y="702766"/>
                      </a:lnTo>
                      <a:cubicBezTo>
                        <a:pt x="31464" y="702766"/>
                        <a:pt x="0" y="671302"/>
                        <a:pt x="0" y="632489"/>
                      </a:cubicBezTo>
                      <a:lnTo>
                        <a:pt x="0" y="7027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74764" tIns="174764" rIns="174764" bIns="174764" numCol="1" spcCol="1270" anchor="ctr" anchorCtr="0">
                  <a:noAutofit/>
                </a:bodyPr>
                <a:lstStyle/>
                <a:p>
                  <a:pPr marL="0" marR="0" lvl="0" indent="0" algn="ctr" defTabSz="128905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66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90204"/>
                    <a:ea typeface="微软雅黑" charset="-122"/>
                    <a:cs typeface="+mn-cs"/>
                  </a:endParaRPr>
                </a:p>
              </p:txBody>
            </p:sp>
            <p:sp>
              <p:nvSpPr>
                <p:cNvPr id="21" name="任意多边形 20"/>
                <p:cNvSpPr/>
                <p:nvPr/>
              </p:nvSpPr>
              <p:spPr>
                <a:xfrm>
                  <a:off x="6552407" y="1575389"/>
                  <a:ext cx="322958" cy="377800"/>
                </a:xfrm>
                <a:custGeom>
                  <a:avLst/>
                  <a:gdLst>
                    <a:gd name="connsiteX0" fmla="*/ 0 w 248310"/>
                    <a:gd name="connsiteY0" fmla="*/ 58095 h 290476"/>
                    <a:gd name="connsiteX1" fmla="*/ 124155 w 248310"/>
                    <a:gd name="connsiteY1" fmla="*/ 58095 h 290476"/>
                    <a:gd name="connsiteX2" fmla="*/ 124155 w 248310"/>
                    <a:gd name="connsiteY2" fmla="*/ 0 h 290476"/>
                    <a:gd name="connsiteX3" fmla="*/ 248310 w 248310"/>
                    <a:gd name="connsiteY3" fmla="*/ 145238 h 290476"/>
                    <a:gd name="connsiteX4" fmla="*/ 124155 w 248310"/>
                    <a:gd name="connsiteY4" fmla="*/ 290476 h 290476"/>
                    <a:gd name="connsiteX5" fmla="*/ 124155 w 248310"/>
                    <a:gd name="connsiteY5" fmla="*/ 232381 h 290476"/>
                    <a:gd name="connsiteX6" fmla="*/ 0 w 248310"/>
                    <a:gd name="connsiteY6" fmla="*/ 232381 h 290476"/>
                    <a:gd name="connsiteX7" fmla="*/ 0 w 248310"/>
                    <a:gd name="connsiteY7" fmla="*/ 58095 h 290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8310" h="290476">
                      <a:moveTo>
                        <a:pt x="0" y="58095"/>
                      </a:moveTo>
                      <a:lnTo>
                        <a:pt x="124155" y="58095"/>
                      </a:lnTo>
                      <a:lnTo>
                        <a:pt x="124155" y="0"/>
                      </a:lnTo>
                      <a:lnTo>
                        <a:pt x="248310" y="145238"/>
                      </a:lnTo>
                      <a:lnTo>
                        <a:pt x="124155" y="290476"/>
                      </a:lnTo>
                      <a:lnTo>
                        <a:pt x="124155" y="232381"/>
                      </a:lnTo>
                      <a:lnTo>
                        <a:pt x="0" y="232381"/>
                      </a:lnTo>
                      <a:lnTo>
                        <a:pt x="0" y="580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77460" rIns="99324" bIns="77460" numCol="1" spcCol="1270" anchor="ctr" anchorCtr="0">
                  <a:noAutofit/>
                </a:bodyPr>
                <a:lstStyle/>
                <a:p>
                  <a:pPr marL="0" marR="0" lvl="0" indent="0" algn="ctr" defTabSz="533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6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90204"/>
                    <a:ea typeface="微软雅黑" charset="-122"/>
                    <a:cs typeface="+mn-cs"/>
                  </a:endParaRPr>
                </a:p>
              </p:txBody>
            </p:sp>
            <p:sp>
              <p:nvSpPr>
                <p:cNvPr id="22" name="任意多边形 21"/>
                <p:cNvSpPr/>
                <p:nvPr/>
              </p:nvSpPr>
              <p:spPr>
                <a:xfrm>
                  <a:off x="7004854" y="1307273"/>
                  <a:ext cx="1523389" cy="914033"/>
                </a:xfrm>
                <a:custGeom>
                  <a:avLst/>
                  <a:gdLst>
                    <a:gd name="connsiteX0" fmla="*/ 0 w 1171277"/>
                    <a:gd name="connsiteY0" fmla="*/ 70277 h 702766"/>
                    <a:gd name="connsiteX1" fmla="*/ 70277 w 1171277"/>
                    <a:gd name="connsiteY1" fmla="*/ 0 h 702766"/>
                    <a:gd name="connsiteX2" fmla="*/ 1101000 w 1171277"/>
                    <a:gd name="connsiteY2" fmla="*/ 0 h 702766"/>
                    <a:gd name="connsiteX3" fmla="*/ 1171277 w 1171277"/>
                    <a:gd name="connsiteY3" fmla="*/ 70277 h 702766"/>
                    <a:gd name="connsiteX4" fmla="*/ 1171277 w 1171277"/>
                    <a:gd name="connsiteY4" fmla="*/ 632489 h 702766"/>
                    <a:gd name="connsiteX5" fmla="*/ 1101000 w 1171277"/>
                    <a:gd name="connsiteY5" fmla="*/ 702766 h 702766"/>
                    <a:gd name="connsiteX6" fmla="*/ 70277 w 1171277"/>
                    <a:gd name="connsiteY6" fmla="*/ 702766 h 702766"/>
                    <a:gd name="connsiteX7" fmla="*/ 0 w 1171277"/>
                    <a:gd name="connsiteY7" fmla="*/ 632489 h 702766"/>
                    <a:gd name="connsiteX8" fmla="*/ 0 w 1171277"/>
                    <a:gd name="connsiteY8" fmla="*/ 70277 h 702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71277" h="702766">
                      <a:moveTo>
                        <a:pt x="0" y="70277"/>
                      </a:moveTo>
                      <a:cubicBezTo>
                        <a:pt x="0" y="31464"/>
                        <a:pt x="31464" y="0"/>
                        <a:pt x="70277" y="0"/>
                      </a:cubicBezTo>
                      <a:lnTo>
                        <a:pt x="1101000" y="0"/>
                      </a:lnTo>
                      <a:cubicBezTo>
                        <a:pt x="1139813" y="0"/>
                        <a:pt x="1171277" y="31464"/>
                        <a:pt x="1171277" y="70277"/>
                      </a:cubicBezTo>
                      <a:lnTo>
                        <a:pt x="1171277" y="632489"/>
                      </a:lnTo>
                      <a:cubicBezTo>
                        <a:pt x="1171277" y="671302"/>
                        <a:pt x="1139813" y="702766"/>
                        <a:pt x="1101000" y="702766"/>
                      </a:cubicBezTo>
                      <a:lnTo>
                        <a:pt x="70277" y="702766"/>
                      </a:lnTo>
                      <a:cubicBezTo>
                        <a:pt x="31464" y="702766"/>
                        <a:pt x="0" y="671302"/>
                        <a:pt x="0" y="632489"/>
                      </a:cubicBezTo>
                      <a:lnTo>
                        <a:pt x="0" y="7027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74764" tIns="174764" rIns="174764" bIns="174764" numCol="1" spcCol="1270" anchor="ctr" anchorCtr="0">
                  <a:noAutofit/>
                </a:bodyPr>
                <a:lstStyle/>
                <a:p>
                  <a:pPr marL="0" marR="0" lvl="0" indent="0" algn="ctr" defTabSz="128905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66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90204"/>
                    <a:ea typeface="微软雅黑" charset="-122"/>
                    <a:cs typeface="+mn-cs"/>
                  </a:endParaRPr>
                </a:p>
              </p:txBody>
            </p:sp>
            <p:sp>
              <p:nvSpPr>
                <p:cNvPr id="23" name="文本框 20"/>
                <p:cNvSpPr txBox="1"/>
                <p:nvPr/>
              </p:nvSpPr>
              <p:spPr>
                <a:xfrm>
                  <a:off x="412146" y="1380416"/>
                  <a:ext cx="1869125" cy="9045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charset="-122"/>
                      <a:ea typeface="微软雅黑" charset="-122"/>
                      <a:cs typeface="+mn-cs"/>
                    </a:rPr>
                    <a:t>01 Data Preparation</a:t>
                  </a:r>
                  <a:endPara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charset="-122"/>
                    <a:ea typeface="微软雅黑" charset="-122"/>
                    <a:cs typeface="+mn-cs"/>
                  </a:endParaRPr>
                </a:p>
              </p:txBody>
            </p:sp>
            <p:sp>
              <p:nvSpPr>
                <p:cNvPr id="24" name="文本框 21"/>
                <p:cNvSpPr txBox="1"/>
                <p:nvPr/>
              </p:nvSpPr>
              <p:spPr>
                <a:xfrm>
                  <a:off x="2610933" y="1380416"/>
                  <a:ext cx="1813766" cy="9045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charset="-122"/>
                      <a:ea typeface="微软雅黑" charset="-122"/>
                      <a:cs typeface="+mn-cs"/>
                    </a:rPr>
                    <a:t>02 Initialization</a:t>
                  </a:r>
                  <a:endPara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charset="-122"/>
                    <a:ea typeface="微软雅黑" charset="-122"/>
                    <a:cs typeface="+mn-cs"/>
                  </a:endParaRPr>
                </a:p>
              </p:txBody>
            </p:sp>
            <p:sp>
              <p:nvSpPr>
                <p:cNvPr id="25" name="文本框 22"/>
                <p:cNvSpPr txBox="1"/>
                <p:nvPr/>
              </p:nvSpPr>
              <p:spPr>
                <a:xfrm>
                  <a:off x="4721395" y="1368226"/>
                  <a:ext cx="1950607" cy="7208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charset="-122"/>
                      <a:ea typeface="微软雅黑" charset="-122"/>
                      <a:cs typeface="+mn-cs"/>
                    </a:rPr>
                    <a:t>03  </a:t>
                  </a:r>
                  <a:endPara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charset="-122"/>
                    <a:ea typeface="微软雅黑" charset="-122"/>
                    <a:cs typeface="+mn-cs"/>
                  </a:endParaRP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charset="-122"/>
                      <a:ea typeface="微软雅黑" charset="-122"/>
                      <a:cs typeface="+mn-cs"/>
                    </a:rPr>
                    <a:t>MCMC Loop</a:t>
                  </a:r>
                  <a:endPara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charset="-122"/>
                    <a:ea typeface="微软雅黑" charset="-122"/>
                    <a:cs typeface="+mn-cs"/>
                  </a:endParaRPr>
                </a:p>
              </p:txBody>
            </p:sp>
            <p:sp>
              <p:nvSpPr>
                <p:cNvPr id="26" name="文本框 23"/>
                <p:cNvSpPr txBox="1"/>
                <p:nvPr/>
              </p:nvSpPr>
              <p:spPr>
                <a:xfrm>
                  <a:off x="7009423" y="1380578"/>
                  <a:ext cx="1514251" cy="9045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charset="-122"/>
                      <a:ea typeface="微软雅黑" charset="-122"/>
                      <a:cs typeface="+mn-cs"/>
                    </a:rPr>
                    <a:t>04 </a:t>
                  </a:r>
                  <a:endPara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charset="-122"/>
                    <a:ea typeface="微软雅黑" charset="-122"/>
                    <a:cs typeface="+mn-cs"/>
                  </a:endParaRP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charset="-122"/>
                      <a:ea typeface="微软雅黑" charset="-122"/>
                      <a:cs typeface="+mn-cs"/>
                    </a:rPr>
                    <a:t>Evaluation</a:t>
                  </a:r>
                  <a:endPara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charset="-122"/>
                    <a:ea typeface="微软雅黑" charset="-122"/>
                    <a:cs typeface="+mn-cs"/>
                  </a:endParaRPr>
                </a:p>
              </p:txBody>
            </p:sp>
          </p:grpSp>
          <p:sp>
            <p:nvSpPr>
              <p:cNvPr id="45" name="任意多边形 44"/>
              <p:cNvSpPr/>
              <p:nvPr/>
            </p:nvSpPr>
            <p:spPr>
              <a:xfrm>
                <a:off x="9130973" y="1641253"/>
                <a:ext cx="322958" cy="377800"/>
              </a:xfrm>
              <a:custGeom>
                <a:avLst/>
                <a:gdLst>
                  <a:gd name="connsiteX0" fmla="*/ 0 w 248310"/>
                  <a:gd name="connsiteY0" fmla="*/ 58095 h 290476"/>
                  <a:gd name="connsiteX1" fmla="*/ 124155 w 248310"/>
                  <a:gd name="connsiteY1" fmla="*/ 58095 h 290476"/>
                  <a:gd name="connsiteX2" fmla="*/ 124155 w 248310"/>
                  <a:gd name="connsiteY2" fmla="*/ 0 h 290476"/>
                  <a:gd name="connsiteX3" fmla="*/ 248310 w 248310"/>
                  <a:gd name="connsiteY3" fmla="*/ 145238 h 290476"/>
                  <a:gd name="connsiteX4" fmla="*/ 124155 w 248310"/>
                  <a:gd name="connsiteY4" fmla="*/ 290476 h 290476"/>
                  <a:gd name="connsiteX5" fmla="*/ 124155 w 248310"/>
                  <a:gd name="connsiteY5" fmla="*/ 232381 h 290476"/>
                  <a:gd name="connsiteX6" fmla="*/ 0 w 248310"/>
                  <a:gd name="connsiteY6" fmla="*/ 232381 h 290476"/>
                  <a:gd name="connsiteX7" fmla="*/ 0 w 248310"/>
                  <a:gd name="connsiteY7" fmla="*/ 58095 h 29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8310" h="290476">
                    <a:moveTo>
                      <a:pt x="0" y="58095"/>
                    </a:moveTo>
                    <a:lnTo>
                      <a:pt x="124155" y="58095"/>
                    </a:lnTo>
                    <a:lnTo>
                      <a:pt x="124155" y="0"/>
                    </a:lnTo>
                    <a:lnTo>
                      <a:pt x="248310" y="145238"/>
                    </a:lnTo>
                    <a:lnTo>
                      <a:pt x="124155" y="290476"/>
                    </a:lnTo>
                    <a:lnTo>
                      <a:pt x="124155" y="232381"/>
                    </a:lnTo>
                    <a:lnTo>
                      <a:pt x="0" y="232381"/>
                    </a:lnTo>
                    <a:lnTo>
                      <a:pt x="0" y="58095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77460" rIns="99324" bIns="77460" numCol="1" spcCol="1270" anchor="ctr" anchorCtr="0">
                <a:noAutofit/>
              </a:bodyPr>
              <a:lstStyle/>
              <a:p>
                <a:pPr marL="0" marR="0" lvl="0" indent="0" algn="ctr" defTabSz="533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6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90204"/>
                  <a:ea typeface="微软雅黑" charset="-122"/>
                  <a:cs typeface="+mn-cs"/>
                </a:endParaRPr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>
                <a:off x="9583420" y="1373137"/>
                <a:ext cx="1523389" cy="914033"/>
              </a:xfrm>
              <a:custGeom>
                <a:avLst/>
                <a:gdLst>
                  <a:gd name="connsiteX0" fmla="*/ 0 w 1171277"/>
                  <a:gd name="connsiteY0" fmla="*/ 70277 h 702766"/>
                  <a:gd name="connsiteX1" fmla="*/ 70277 w 1171277"/>
                  <a:gd name="connsiteY1" fmla="*/ 0 h 702766"/>
                  <a:gd name="connsiteX2" fmla="*/ 1101000 w 1171277"/>
                  <a:gd name="connsiteY2" fmla="*/ 0 h 702766"/>
                  <a:gd name="connsiteX3" fmla="*/ 1171277 w 1171277"/>
                  <a:gd name="connsiteY3" fmla="*/ 70277 h 702766"/>
                  <a:gd name="connsiteX4" fmla="*/ 1171277 w 1171277"/>
                  <a:gd name="connsiteY4" fmla="*/ 632489 h 702766"/>
                  <a:gd name="connsiteX5" fmla="*/ 1101000 w 1171277"/>
                  <a:gd name="connsiteY5" fmla="*/ 702766 h 702766"/>
                  <a:gd name="connsiteX6" fmla="*/ 70277 w 1171277"/>
                  <a:gd name="connsiteY6" fmla="*/ 702766 h 702766"/>
                  <a:gd name="connsiteX7" fmla="*/ 0 w 1171277"/>
                  <a:gd name="connsiteY7" fmla="*/ 632489 h 702766"/>
                  <a:gd name="connsiteX8" fmla="*/ 0 w 1171277"/>
                  <a:gd name="connsiteY8" fmla="*/ 70277 h 702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1277" h="702766">
                    <a:moveTo>
                      <a:pt x="0" y="70277"/>
                    </a:moveTo>
                    <a:cubicBezTo>
                      <a:pt x="0" y="31464"/>
                      <a:pt x="31464" y="0"/>
                      <a:pt x="70277" y="0"/>
                    </a:cubicBezTo>
                    <a:lnTo>
                      <a:pt x="1101000" y="0"/>
                    </a:lnTo>
                    <a:cubicBezTo>
                      <a:pt x="1139813" y="0"/>
                      <a:pt x="1171277" y="31464"/>
                      <a:pt x="1171277" y="70277"/>
                    </a:cubicBezTo>
                    <a:lnTo>
                      <a:pt x="1171277" y="632489"/>
                    </a:lnTo>
                    <a:cubicBezTo>
                      <a:pt x="1171277" y="671302"/>
                      <a:pt x="1139813" y="702766"/>
                      <a:pt x="1101000" y="702766"/>
                    </a:cubicBezTo>
                    <a:lnTo>
                      <a:pt x="70277" y="702766"/>
                    </a:lnTo>
                    <a:cubicBezTo>
                      <a:pt x="31464" y="702766"/>
                      <a:pt x="0" y="671302"/>
                      <a:pt x="0" y="632489"/>
                    </a:cubicBezTo>
                    <a:lnTo>
                      <a:pt x="0" y="70277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4764" tIns="174764" rIns="174764" bIns="174764" numCol="1" spcCol="1270" anchor="ctr" anchorCtr="0">
                <a:noAutofit/>
              </a:bodyPr>
              <a:lstStyle/>
              <a:p>
                <a:pPr marL="0" marR="0" lvl="0" indent="0" algn="ctr" defTabSz="12890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66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90204"/>
                  <a:ea typeface="微软雅黑" charset="-122"/>
                  <a:cs typeface="+mn-cs"/>
                </a:endParaRPr>
              </a:p>
            </p:txBody>
          </p:sp>
        </p:grpSp>
        <p:sp>
          <p:nvSpPr>
            <p:cNvPr id="47" name="文本框 23"/>
            <p:cNvSpPr txBox="1"/>
            <p:nvPr/>
          </p:nvSpPr>
          <p:spPr>
            <a:xfrm>
              <a:off x="7194419" y="1103857"/>
              <a:ext cx="1135688" cy="54903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charset="-122"/>
                  <a:ea typeface="微软雅黑" charset="-122"/>
                  <a:cs typeface="+mn-cs"/>
                </a:rPr>
                <a:t>05 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charset="-122"/>
                <a:ea typeface="微软雅黑" charset="-122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charset="-122"/>
                  <a:ea typeface="微软雅黑" charset="-122"/>
                  <a:cs typeface="+mn-cs"/>
                </a:rPr>
                <a:t>Output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charset="-122"/>
                <a:ea typeface="微软雅黑" charset="-122"/>
                <a:cs typeface="+mn-cs"/>
              </a:endParaRPr>
            </a:p>
          </p:txBody>
        </p:sp>
      </p:grpSp>
      <p:sp>
        <p:nvSpPr>
          <p:cNvPr id="31" name="任意多边形 30"/>
          <p:cNvSpPr/>
          <p:nvPr/>
        </p:nvSpPr>
        <p:spPr>
          <a:xfrm>
            <a:off x="8638835" y="3139439"/>
            <a:ext cx="1029895" cy="754715"/>
          </a:xfrm>
          <a:custGeom>
            <a:avLst/>
            <a:gdLst>
              <a:gd name="connsiteX0" fmla="*/ 0 w 792480"/>
              <a:gd name="connsiteY0" fmla="*/ 435864 h 792480"/>
              <a:gd name="connsiteX1" fmla="*/ 178308 w 792480"/>
              <a:gd name="connsiteY1" fmla="*/ 435864 h 792480"/>
              <a:gd name="connsiteX2" fmla="*/ 178308 w 792480"/>
              <a:gd name="connsiteY2" fmla="*/ 0 h 792480"/>
              <a:gd name="connsiteX3" fmla="*/ 614172 w 792480"/>
              <a:gd name="connsiteY3" fmla="*/ 0 h 792480"/>
              <a:gd name="connsiteX4" fmla="*/ 614172 w 792480"/>
              <a:gd name="connsiteY4" fmla="*/ 435864 h 792480"/>
              <a:gd name="connsiteX5" fmla="*/ 792480 w 792480"/>
              <a:gd name="connsiteY5" fmla="*/ 435864 h 792480"/>
              <a:gd name="connsiteX6" fmla="*/ 396240 w 792480"/>
              <a:gd name="connsiteY6" fmla="*/ 792480 h 792480"/>
              <a:gd name="connsiteX7" fmla="*/ 0 w 792480"/>
              <a:gd name="connsiteY7" fmla="*/ 435864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480" h="792480">
                <a:moveTo>
                  <a:pt x="0" y="435864"/>
                </a:moveTo>
                <a:lnTo>
                  <a:pt x="178308" y="435864"/>
                </a:lnTo>
                <a:lnTo>
                  <a:pt x="178308" y="0"/>
                </a:lnTo>
                <a:lnTo>
                  <a:pt x="614172" y="0"/>
                </a:lnTo>
                <a:lnTo>
                  <a:pt x="614172" y="435864"/>
                </a:lnTo>
                <a:lnTo>
                  <a:pt x="792480" y="435864"/>
                </a:lnTo>
                <a:lnTo>
                  <a:pt x="396240" y="792480"/>
                </a:lnTo>
                <a:lnTo>
                  <a:pt x="0" y="4358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028" tIns="45720" rIns="224028" bIns="241859" numCol="1" spcCol="953" anchor="ctr" anchorCtr="0">
            <a:noAutofit/>
          </a:bodyPr>
          <a:lstStyle/>
          <a:p>
            <a:pPr marL="0" marR="0" lvl="0" indent="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 panose="020B0604020202090204"/>
              <a:ea typeface="微软雅黑" charset="-122"/>
              <a:cs typeface="+mn-cs"/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9203541" y="4451965"/>
            <a:ext cx="1029895" cy="754715"/>
          </a:xfrm>
          <a:custGeom>
            <a:avLst/>
            <a:gdLst>
              <a:gd name="connsiteX0" fmla="*/ 0 w 792480"/>
              <a:gd name="connsiteY0" fmla="*/ 435864 h 792480"/>
              <a:gd name="connsiteX1" fmla="*/ 178308 w 792480"/>
              <a:gd name="connsiteY1" fmla="*/ 435864 h 792480"/>
              <a:gd name="connsiteX2" fmla="*/ 178308 w 792480"/>
              <a:gd name="connsiteY2" fmla="*/ 0 h 792480"/>
              <a:gd name="connsiteX3" fmla="*/ 614172 w 792480"/>
              <a:gd name="connsiteY3" fmla="*/ 0 h 792480"/>
              <a:gd name="connsiteX4" fmla="*/ 614172 w 792480"/>
              <a:gd name="connsiteY4" fmla="*/ 435864 h 792480"/>
              <a:gd name="connsiteX5" fmla="*/ 792480 w 792480"/>
              <a:gd name="connsiteY5" fmla="*/ 435864 h 792480"/>
              <a:gd name="connsiteX6" fmla="*/ 396240 w 792480"/>
              <a:gd name="connsiteY6" fmla="*/ 792480 h 792480"/>
              <a:gd name="connsiteX7" fmla="*/ 0 w 792480"/>
              <a:gd name="connsiteY7" fmla="*/ 435864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480" h="792480">
                <a:moveTo>
                  <a:pt x="0" y="435864"/>
                </a:moveTo>
                <a:lnTo>
                  <a:pt x="178308" y="435864"/>
                </a:lnTo>
                <a:lnTo>
                  <a:pt x="178308" y="0"/>
                </a:lnTo>
                <a:lnTo>
                  <a:pt x="614172" y="0"/>
                </a:lnTo>
                <a:lnTo>
                  <a:pt x="614172" y="435864"/>
                </a:lnTo>
                <a:lnTo>
                  <a:pt x="792480" y="435864"/>
                </a:lnTo>
                <a:lnTo>
                  <a:pt x="396240" y="792480"/>
                </a:lnTo>
                <a:lnTo>
                  <a:pt x="0" y="4358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028" tIns="45720" rIns="224028" bIns="241859" numCol="1" spcCol="953" anchor="ctr" anchorCtr="0">
            <a:noAutofit/>
          </a:bodyPr>
          <a:lstStyle/>
          <a:p>
            <a:pPr marL="0" marR="0" lvl="0" indent="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 panose="020B0604020202090204"/>
              <a:ea typeface="微软雅黑" charset="-122"/>
              <a:cs typeface="+mn-cs"/>
            </a:endParaRPr>
          </a:p>
        </p:txBody>
      </p:sp>
      <p:sp>
        <p:nvSpPr>
          <p:cNvPr id="33" name="矩形 46"/>
          <p:cNvSpPr>
            <a:spLocks noChangeArrowheads="1"/>
          </p:cNvSpPr>
          <p:nvPr/>
        </p:nvSpPr>
        <p:spPr bwMode="auto">
          <a:xfrm>
            <a:off x="634918" y="237124"/>
            <a:ext cx="274828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90204" pitchFamily="34" charset="0"/>
                <a:sym typeface="+mn-ea"/>
              </a:rPr>
              <a:t>STRUCTURE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90204" pitchFamily="34" charset="0"/>
              <a:ea typeface="微软雅黑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4" name="等腰三角形 47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charset="-122"/>
                <a:ea typeface="微软雅黑" charset="-122"/>
                <a:cs typeface="+mn-cs"/>
                <a:sym typeface="微软雅黑" charset="-122"/>
              </a:rPr>
              <a:t>              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charset="-122"/>
              <a:ea typeface="微软雅黑" charset="-122"/>
              <a:cs typeface="+mn-cs"/>
              <a:sym typeface="微软雅黑" charset="-122"/>
            </a:endParaRP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46"/>
          <p:cNvSpPr>
            <a:spLocks noChangeArrowheads="1"/>
          </p:cNvSpPr>
          <p:nvPr/>
        </p:nvSpPr>
        <p:spPr bwMode="auto">
          <a:xfrm>
            <a:off x="634918" y="237124"/>
            <a:ext cx="46228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90204" pitchFamily="34" charset="0"/>
                <a:sym typeface="+mn-ea"/>
              </a:rPr>
              <a:t>STRUCTURE</a:t>
            </a:r>
            <a:r>
              <a:rPr lang="en-US" altLang="zh-CN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90204" pitchFamily="34" charset="0"/>
                <a:sym typeface="+mn-ea"/>
              </a:rPr>
              <a:t>—</a:t>
            </a:r>
            <a:r>
              <a:rPr lang="en-US" altLang="zh-CN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90204" pitchFamily="34" charset="0"/>
                <a:sym typeface="+mn-ea"/>
              </a:rPr>
              <a:t>K‑value</a:t>
            </a:r>
            <a:endParaRPr lang="zh-CN" altLang="en-US" b="1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90204" pitchFamily="34" charset="0"/>
              <a:sym typeface="+mn-ea"/>
            </a:endParaRPr>
          </a:p>
        </p:txBody>
      </p:sp>
      <p:sp>
        <p:nvSpPr>
          <p:cNvPr id="34" name="等腰三角形 47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charset="-122"/>
                <a:ea typeface="微软雅黑" charset="-122"/>
                <a:cs typeface="+mn-cs"/>
                <a:sym typeface="微软雅黑" charset="-122"/>
              </a:rPr>
              <a:t>              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charset="-122"/>
              <a:ea typeface="微软雅黑" charset="-122"/>
              <a:cs typeface="+mn-cs"/>
              <a:sym typeface="微软雅黑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895" y="1149985"/>
            <a:ext cx="5158105" cy="514159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350000" y="2089150"/>
            <a:ext cx="5840730" cy="3121660"/>
            <a:chOff x="10000" y="2798"/>
            <a:chExt cx="9198" cy="4916"/>
          </a:xfrm>
        </p:grpSpPr>
        <p:sp>
          <p:nvSpPr>
            <p:cNvPr id="4" name="文本框 3"/>
            <p:cNvSpPr txBox="1"/>
            <p:nvPr/>
          </p:nvSpPr>
          <p:spPr>
            <a:xfrm>
              <a:off x="10000" y="2798"/>
              <a:ext cx="9199" cy="4917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pPr>
                <a:lnSpc>
                  <a:spcPct val="140000"/>
                </a:lnSpc>
              </a:pPr>
              <a:r>
                <a:rPr lang="en-US" altLang="zh-CN" sz="2400">
                  <a:latin typeface="Times New Roman Regular" panose="02020503050405090304" charset="0"/>
                  <a:ea typeface="宋体" charset="0"/>
                  <a:cs typeface="Times New Roman Regular" panose="02020503050405090304" charset="0"/>
                  <a:sym typeface="+mn-ea"/>
                </a:rPr>
                <a:t>Compare results across different K values</a:t>
              </a:r>
              <a:endParaRPr lang="en-US" altLang="zh-CN" sz="240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endParaRPr>
            </a:p>
            <a:p>
              <a:pPr>
                <a:lnSpc>
                  <a:spcPct val="140000"/>
                </a:lnSpc>
              </a:pPr>
              <a:r>
                <a:rPr lang="en-US" altLang="zh-CN" sz="2400">
                  <a:solidFill>
                    <a:srgbClr val="C00000"/>
                  </a:solidFill>
                  <a:latin typeface="Times New Roman Regular" panose="02020503050405090304" charset="0"/>
                  <a:ea typeface="宋体" charset="0"/>
                  <a:cs typeface="Times New Roman Regular" panose="02020503050405090304" charset="0"/>
                  <a:sym typeface="+mn-ea"/>
                </a:rPr>
                <a:t>https://lmme.ac.cn/StructureSelector/</a:t>
              </a:r>
              <a:endParaRPr lang="en-US" altLang="zh-CN" sz="2400">
                <a:solidFill>
                  <a:srgbClr val="C00000"/>
                </a:solidFill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endParaRPr>
            </a:p>
            <a:p>
              <a:pPr>
                <a:lnSpc>
                  <a:spcPct val="140000"/>
                </a:lnSpc>
              </a:pPr>
              <a:endParaRPr lang="zh-CN" altLang="en-US" sz="240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endParaRPr>
            </a:p>
            <a:p>
              <a:pPr algn="ctr">
                <a:lnSpc>
                  <a:spcPct val="140000"/>
                </a:lnSpc>
              </a:pPr>
              <a:r>
                <a:rPr lang="zh-CN" altLang="en-US" sz="2400">
                  <a:latin typeface="Times New Roman Regular" panose="02020503050405090304" charset="0"/>
                  <a:ea typeface="宋体" charset="0"/>
                  <a:cs typeface="Times New Roman Regular" panose="02020503050405090304" charset="0"/>
                  <a:sym typeface="+mn-ea"/>
                </a:rPr>
                <a:t> </a:t>
              </a:r>
              <a:r>
                <a:rPr lang="en-US" altLang="zh-CN" sz="2400">
                  <a:latin typeface="Times New Roman Regular" panose="02020503050405090304" charset="0"/>
                  <a:ea typeface="宋体" charset="0"/>
                  <a:cs typeface="Times New Roman Regular" panose="02020503050405090304" charset="0"/>
                  <a:sym typeface="+mn-ea"/>
                </a:rPr>
                <a:t> </a:t>
              </a:r>
              <a:r>
                <a:rPr lang="en-US" altLang="zh-CN" sz="2400">
                  <a:latin typeface="Times New Roman Regular" panose="02020503050405090304" charset="0"/>
                  <a:ea typeface="宋体" charset="0"/>
                  <a:cs typeface="Times New Roman Regular" panose="02020503050405090304" charset="0"/>
                </a:rPr>
                <a:t>Optimal K selection – Based on the maximum ΔK value.</a:t>
              </a:r>
              <a:endParaRPr lang="en-US" altLang="zh-CN" sz="2400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endParaRPr>
            </a:p>
            <a:p>
              <a:pPr>
                <a:lnSpc>
                  <a:spcPct val="130000"/>
                </a:lnSpc>
              </a:pPr>
              <a:endParaRPr lang="zh-CN" altLang="en-US" sz="2400" dirty="0" smtClean="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endParaRPr>
            </a:p>
          </p:txBody>
        </p:sp>
        <p:cxnSp>
          <p:nvCxnSpPr>
            <p:cNvPr id="3" name="直接箭头连接符 2"/>
            <p:cNvCxnSpPr/>
            <p:nvPr/>
          </p:nvCxnSpPr>
          <p:spPr>
            <a:xfrm>
              <a:off x="14195" y="4592"/>
              <a:ext cx="0" cy="80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5" name="椭圆 4"/>
          <p:cNvSpPr/>
          <p:nvPr/>
        </p:nvSpPr>
        <p:spPr>
          <a:xfrm>
            <a:off x="3720465" y="5603240"/>
            <a:ext cx="465455" cy="400685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等腰三角形 22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charset="-122"/>
              <a:ea typeface="微软雅黑" charset="-122"/>
              <a:cs typeface="+mn-cs"/>
              <a:sym typeface="微软雅黑" charset="-122"/>
            </a:endParaRPr>
          </a:p>
        </p:txBody>
      </p:sp>
      <p:sp>
        <p:nvSpPr>
          <p:cNvPr id="33" name="矩形 46"/>
          <p:cNvSpPr>
            <a:spLocks noChangeArrowheads="1"/>
          </p:cNvSpPr>
          <p:nvPr/>
        </p:nvSpPr>
        <p:spPr bwMode="auto">
          <a:xfrm>
            <a:off x="634918" y="237124"/>
            <a:ext cx="265811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90204" pitchFamily="34" charset="0"/>
                <a:sym typeface="+mn-ea"/>
              </a:rPr>
              <a:t>ADMIXTURE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90204" pitchFamily="34" charset="0"/>
              <a:ea typeface="微软雅黑" charset="-122"/>
              <a:cs typeface="+mn-cs"/>
              <a:sym typeface="Calibri" panose="020F0502020204030204" pitchFamily="34" charset="0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498475" y="1264920"/>
            <a:ext cx="2682240" cy="5459730"/>
            <a:chOff x="785" y="1992"/>
            <a:chExt cx="4224" cy="8598"/>
          </a:xfrm>
        </p:grpSpPr>
        <p:grpSp>
          <p:nvGrpSpPr>
            <p:cNvPr id="38" name="组合 37"/>
            <p:cNvGrpSpPr/>
            <p:nvPr/>
          </p:nvGrpSpPr>
          <p:grpSpPr>
            <a:xfrm>
              <a:off x="785" y="1992"/>
              <a:ext cx="4187" cy="8598"/>
              <a:chOff x="1169" y="2059"/>
              <a:chExt cx="4973" cy="8598"/>
            </a:xfrm>
          </p:grpSpPr>
          <p:sp>
            <p:nvSpPr>
              <p:cNvPr id="11" name="圆角矩形 10"/>
              <p:cNvSpPr/>
              <p:nvPr/>
            </p:nvSpPr>
            <p:spPr>
              <a:xfrm>
                <a:off x="1169" y="2059"/>
                <a:ext cx="4973" cy="966"/>
              </a:xfrm>
              <a:prstGeom prst="roundRect">
                <a:avLst>
                  <a:gd name="adj" fmla="val 11892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36" name="圆角矩形 35"/>
              <p:cNvSpPr/>
              <p:nvPr/>
            </p:nvSpPr>
            <p:spPr>
              <a:xfrm>
                <a:off x="1169" y="3900"/>
                <a:ext cx="4973" cy="966"/>
              </a:xfrm>
              <a:prstGeom prst="roundRect">
                <a:avLst>
                  <a:gd name="adj" fmla="val 11892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37" name="圆角矩形 36"/>
              <p:cNvSpPr/>
              <p:nvPr/>
            </p:nvSpPr>
            <p:spPr>
              <a:xfrm>
                <a:off x="1169" y="5780"/>
                <a:ext cx="4973" cy="966"/>
              </a:xfrm>
              <a:prstGeom prst="roundRect">
                <a:avLst>
                  <a:gd name="adj" fmla="val 11892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31" name="任意多边形 30"/>
              <p:cNvSpPr/>
              <p:nvPr/>
            </p:nvSpPr>
            <p:spPr>
              <a:xfrm>
                <a:off x="3335" y="3169"/>
                <a:ext cx="879" cy="743"/>
              </a:xfrm>
              <a:custGeom>
                <a:avLst/>
                <a:gdLst>
                  <a:gd name="connsiteX0" fmla="*/ 0 w 792480"/>
                  <a:gd name="connsiteY0" fmla="*/ 435864 h 792480"/>
                  <a:gd name="connsiteX1" fmla="*/ 178308 w 792480"/>
                  <a:gd name="connsiteY1" fmla="*/ 435864 h 792480"/>
                  <a:gd name="connsiteX2" fmla="*/ 178308 w 792480"/>
                  <a:gd name="connsiteY2" fmla="*/ 0 h 792480"/>
                  <a:gd name="connsiteX3" fmla="*/ 614172 w 792480"/>
                  <a:gd name="connsiteY3" fmla="*/ 0 h 792480"/>
                  <a:gd name="connsiteX4" fmla="*/ 614172 w 792480"/>
                  <a:gd name="connsiteY4" fmla="*/ 435864 h 792480"/>
                  <a:gd name="connsiteX5" fmla="*/ 792480 w 792480"/>
                  <a:gd name="connsiteY5" fmla="*/ 435864 h 792480"/>
                  <a:gd name="connsiteX6" fmla="*/ 396240 w 792480"/>
                  <a:gd name="connsiteY6" fmla="*/ 792480 h 792480"/>
                  <a:gd name="connsiteX7" fmla="*/ 0 w 792480"/>
                  <a:gd name="connsiteY7" fmla="*/ 435864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2480" h="792480">
                    <a:moveTo>
                      <a:pt x="0" y="435864"/>
                    </a:moveTo>
                    <a:lnTo>
                      <a:pt x="178308" y="435864"/>
                    </a:lnTo>
                    <a:lnTo>
                      <a:pt x="178308" y="0"/>
                    </a:lnTo>
                    <a:lnTo>
                      <a:pt x="614172" y="0"/>
                    </a:lnTo>
                    <a:lnTo>
                      <a:pt x="614172" y="435864"/>
                    </a:lnTo>
                    <a:lnTo>
                      <a:pt x="792480" y="435864"/>
                    </a:lnTo>
                    <a:lnTo>
                      <a:pt x="396240" y="792480"/>
                    </a:lnTo>
                    <a:lnTo>
                      <a:pt x="0" y="4358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4028" tIns="45720" rIns="224028" bIns="241859" numCol="1" spcCol="953" anchor="ctr" anchorCtr="0">
                <a:noAutofit/>
              </a:bodyPr>
              <a:lstStyle/>
              <a:p>
                <a:pPr marL="0" marR="0" lvl="0" indent="0" algn="ctr" defTabSz="1600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3335" y="4998"/>
                <a:ext cx="879" cy="743"/>
              </a:xfrm>
              <a:custGeom>
                <a:avLst/>
                <a:gdLst>
                  <a:gd name="connsiteX0" fmla="*/ 0 w 792480"/>
                  <a:gd name="connsiteY0" fmla="*/ 435864 h 792480"/>
                  <a:gd name="connsiteX1" fmla="*/ 178308 w 792480"/>
                  <a:gd name="connsiteY1" fmla="*/ 435864 h 792480"/>
                  <a:gd name="connsiteX2" fmla="*/ 178308 w 792480"/>
                  <a:gd name="connsiteY2" fmla="*/ 0 h 792480"/>
                  <a:gd name="connsiteX3" fmla="*/ 614172 w 792480"/>
                  <a:gd name="connsiteY3" fmla="*/ 0 h 792480"/>
                  <a:gd name="connsiteX4" fmla="*/ 614172 w 792480"/>
                  <a:gd name="connsiteY4" fmla="*/ 435864 h 792480"/>
                  <a:gd name="connsiteX5" fmla="*/ 792480 w 792480"/>
                  <a:gd name="connsiteY5" fmla="*/ 435864 h 792480"/>
                  <a:gd name="connsiteX6" fmla="*/ 396240 w 792480"/>
                  <a:gd name="connsiteY6" fmla="*/ 792480 h 792480"/>
                  <a:gd name="connsiteX7" fmla="*/ 0 w 792480"/>
                  <a:gd name="connsiteY7" fmla="*/ 435864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2480" h="792480">
                    <a:moveTo>
                      <a:pt x="0" y="435864"/>
                    </a:moveTo>
                    <a:lnTo>
                      <a:pt x="178308" y="435864"/>
                    </a:lnTo>
                    <a:lnTo>
                      <a:pt x="178308" y="0"/>
                    </a:lnTo>
                    <a:lnTo>
                      <a:pt x="614172" y="0"/>
                    </a:lnTo>
                    <a:lnTo>
                      <a:pt x="614172" y="435864"/>
                    </a:lnTo>
                    <a:lnTo>
                      <a:pt x="792480" y="435864"/>
                    </a:lnTo>
                    <a:lnTo>
                      <a:pt x="396240" y="792480"/>
                    </a:lnTo>
                    <a:lnTo>
                      <a:pt x="0" y="4358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4028" tIns="45720" rIns="224028" bIns="241859" numCol="1" spcCol="953" anchor="ctr" anchorCtr="0">
                <a:noAutofit/>
              </a:bodyPr>
              <a:p>
                <a:pPr marL="0" marR="0" lvl="0" indent="0" algn="ctr" defTabSz="1600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>
                <a:off x="1169" y="7714"/>
                <a:ext cx="4973" cy="1099"/>
              </a:xfrm>
              <a:prstGeom prst="roundRect">
                <a:avLst>
                  <a:gd name="adj" fmla="val 11892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18" name="任意多边形 17"/>
              <p:cNvSpPr/>
              <p:nvPr/>
            </p:nvSpPr>
            <p:spPr>
              <a:xfrm>
                <a:off x="3335" y="6827"/>
                <a:ext cx="879" cy="743"/>
              </a:xfrm>
              <a:custGeom>
                <a:avLst/>
                <a:gdLst>
                  <a:gd name="connsiteX0" fmla="*/ 0 w 792480"/>
                  <a:gd name="connsiteY0" fmla="*/ 435864 h 792480"/>
                  <a:gd name="connsiteX1" fmla="*/ 178308 w 792480"/>
                  <a:gd name="connsiteY1" fmla="*/ 435864 h 792480"/>
                  <a:gd name="connsiteX2" fmla="*/ 178308 w 792480"/>
                  <a:gd name="connsiteY2" fmla="*/ 0 h 792480"/>
                  <a:gd name="connsiteX3" fmla="*/ 614172 w 792480"/>
                  <a:gd name="connsiteY3" fmla="*/ 0 h 792480"/>
                  <a:gd name="connsiteX4" fmla="*/ 614172 w 792480"/>
                  <a:gd name="connsiteY4" fmla="*/ 435864 h 792480"/>
                  <a:gd name="connsiteX5" fmla="*/ 792480 w 792480"/>
                  <a:gd name="connsiteY5" fmla="*/ 435864 h 792480"/>
                  <a:gd name="connsiteX6" fmla="*/ 396240 w 792480"/>
                  <a:gd name="connsiteY6" fmla="*/ 792480 h 792480"/>
                  <a:gd name="connsiteX7" fmla="*/ 0 w 792480"/>
                  <a:gd name="connsiteY7" fmla="*/ 435864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2480" h="792480">
                    <a:moveTo>
                      <a:pt x="0" y="435864"/>
                    </a:moveTo>
                    <a:lnTo>
                      <a:pt x="178308" y="435864"/>
                    </a:lnTo>
                    <a:lnTo>
                      <a:pt x="178308" y="0"/>
                    </a:lnTo>
                    <a:lnTo>
                      <a:pt x="614172" y="0"/>
                    </a:lnTo>
                    <a:lnTo>
                      <a:pt x="614172" y="435864"/>
                    </a:lnTo>
                    <a:lnTo>
                      <a:pt x="792480" y="435864"/>
                    </a:lnTo>
                    <a:lnTo>
                      <a:pt x="396240" y="792480"/>
                    </a:lnTo>
                    <a:lnTo>
                      <a:pt x="0" y="4358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4028" tIns="45720" rIns="224028" bIns="241859" numCol="1" spcCol="953" anchor="ctr" anchorCtr="0">
                <a:noAutofit/>
              </a:bodyPr>
              <a:p>
                <a:pPr marL="0" marR="0" lvl="0" indent="0" algn="ctr" defTabSz="1600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1169" y="9691"/>
                <a:ext cx="4973" cy="966"/>
              </a:xfrm>
              <a:prstGeom prst="roundRect">
                <a:avLst>
                  <a:gd name="adj" fmla="val 11892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3335" y="8867"/>
                <a:ext cx="879" cy="743"/>
              </a:xfrm>
              <a:custGeom>
                <a:avLst/>
                <a:gdLst>
                  <a:gd name="connsiteX0" fmla="*/ 0 w 792480"/>
                  <a:gd name="connsiteY0" fmla="*/ 435864 h 792480"/>
                  <a:gd name="connsiteX1" fmla="*/ 178308 w 792480"/>
                  <a:gd name="connsiteY1" fmla="*/ 435864 h 792480"/>
                  <a:gd name="connsiteX2" fmla="*/ 178308 w 792480"/>
                  <a:gd name="connsiteY2" fmla="*/ 0 h 792480"/>
                  <a:gd name="connsiteX3" fmla="*/ 614172 w 792480"/>
                  <a:gd name="connsiteY3" fmla="*/ 0 h 792480"/>
                  <a:gd name="connsiteX4" fmla="*/ 614172 w 792480"/>
                  <a:gd name="connsiteY4" fmla="*/ 435864 h 792480"/>
                  <a:gd name="connsiteX5" fmla="*/ 792480 w 792480"/>
                  <a:gd name="connsiteY5" fmla="*/ 435864 h 792480"/>
                  <a:gd name="connsiteX6" fmla="*/ 396240 w 792480"/>
                  <a:gd name="connsiteY6" fmla="*/ 792480 h 792480"/>
                  <a:gd name="connsiteX7" fmla="*/ 0 w 792480"/>
                  <a:gd name="connsiteY7" fmla="*/ 435864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2480" h="792480">
                    <a:moveTo>
                      <a:pt x="0" y="435864"/>
                    </a:moveTo>
                    <a:lnTo>
                      <a:pt x="178308" y="435864"/>
                    </a:lnTo>
                    <a:lnTo>
                      <a:pt x="178308" y="0"/>
                    </a:lnTo>
                    <a:lnTo>
                      <a:pt x="614172" y="0"/>
                    </a:lnTo>
                    <a:lnTo>
                      <a:pt x="614172" y="435864"/>
                    </a:lnTo>
                    <a:lnTo>
                      <a:pt x="792480" y="435864"/>
                    </a:lnTo>
                    <a:lnTo>
                      <a:pt x="396240" y="792480"/>
                    </a:lnTo>
                    <a:lnTo>
                      <a:pt x="0" y="4358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4028" tIns="45720" rIns="224028" bIns="241859" numCol="1" spcCol="953" anchor="ctr" anchorCtr="0">
                <a:noAutofit/>
              </a:bodyPr>
              <a:p>
                <a:pPr marL="0" marR="0" lvl="0" indent="0" algn="ctr" defTabSz="1600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3110" y="2177"/>
                <a:ext cx="1467" cy="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30000"/>
                  </a:lnSpc>
                </a:pPr>
                <a:r>
                  <a:rPr lang="en-US" altLang="zh-CN" sz="2000" dirty="0" smtClean="0">
                    <a:latin typeface="Times New Roman Regular" panose="02020503050405090304" charset="0"/>
                    <a:ea typeface="微软雅黑" charset="-122"/>
                    <a:cs typeface="Times New Roman Regular" panose="02020503050405090304" charset="0"/>
                  </a:rPr>
                  <a:t>VCF</a:t>
                </a:r>
                <a:endParaRPr lang="en-US" altLang="zh-CN" sz="2000" dirty="0" smtClean="0"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2075" y="3984"/>
                <a:ext cx="3684" cy="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30000"/>
                  </a:lnSpc>
                </a:pPr>
                <a:r>
                  <a:rPr lang="en-US" altLang="zh-CN" sz="2000" dirty="0" smtClean="0">
                    <a:latin typeface="Times New Roman Regular" panose="02020503050405090304" charset="0"/>
                    <a:ea typeface="微软雅黑" charset="-122"/>
                    <a:cs typeface="Times New Roman Regular" panose="02020503050405090304" charset="0"/>
                    <a:sym typeface="+mn-ea"/>
                  </a:rPr>
                  <a:t>.bed .fam .bim</a:t>
                </a:r>
                <a:endParaRPr lang="en-US" altLang="zh-CN" sz="2000" dirty="0" smtClean="0"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  <a:sym typeface="+mn-ea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685" y="5903"/>
                <a:ext cx="4074" cy="77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indent="0" algn="ctr">
                  <a:lnSpc>
                    <a:spcPct val="130000"/>
                  </a:lnSpc>
                  <a:buFont typeface="Arial" panose="020B0604020202090204" pitchFamily="34" charset="0"/>
                  <a:buNone/>
                </a:pPr>
                <a:r>
                  <a:rPr lang="en-US" altLang="zh-CN" sz="2000" dirty="0" smtClean="0">
                    <a:latin typeface="Times New Roman Regular" panose="02020503050405090304" charset="0"/>
                    <a:ea typeface="微软雅黑" charset="-122"/>
                    <a:cs typeface="Times New Roman Regular" panose="02020503050405090304" charset="0"/>
                    <a:sym typeface="+mn-ea"/>
                  </a:rPr>
                  <a:t>Do ADMIXTURE</a:t>
                </a:r>
                <a:endParaRPr lang="en-US" altLang="zh-CN" sz="2000" dirty="0" smtClean="0"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  <a:sym typeface="+mn-ea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219" y="7552"/>
                <a:ext cx="4923" cy="122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pPr algn="ctr">
                  <a:lnSpc>
                    <a:spcPct val="130000"/>
                  </a:lnSpc>
                </a:pPr>
                <a:r>
                  <a:rPr lang="en-US" altLang="zh-CN" sz="2000" dirty="0" smtClean="0">
                    <a:latin typeface="Times New Roman Regular" panose="02020503050405090304" charset="0"/>
                    <a:ea typeface="微软雅黑" charset="-122"/>
                    <a:cs typeface="Times New Roman Regular" panose="02020503050405090304" charset="0"/>
                    <a:sym typeface="+mn-ea"/>
                  </a:rPr>
                  <a:t>Selecting the </a:t>
                </a:r>
                <a:endParaRPr lang="en-US" altLang="zh-CN" sz="2000" dirty="0" smtClean="0"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  <a:sym typeface="+mn-ea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altLang="zh-CN" sz="2000" dirty="0" smtClean="0">
                    <a:latin typeface="Times New Roman Regular" panose="02020503050405090304" charset="0"/>
                    <a:ea typeface="微软雅黑" charset="-122"/>
                    <a:cs typeface="Times New Roman Regular" panose="02020503050405090304" charset="0"/>
                    <a:sym typeface="+mn-ea"/>
                  </a:rPr>
                  <a:t>Optimal K‑value</a:t>
                </a:r>
                <a:endParaRPr lang="en-US" altLang="zh-CN" sz="2000" dirty="0" smtClean="0"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  <a:sym typeface="+mn-ea"/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827" y="9624"/>
              <a:ext cx="4183" cy="77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indent="0" algn="ctr">
                <a:lnSpc>
                  <a:spcPct val="130000"/>
                </a:lnSpc>
                <a:buFont typeface="Arial" panose="020B0604020202090204" pitchFamily="34" charset="0"/>
                <a:buNone/>
              </a:pPr>
              <a:r>
                <a:rPr lang="en-US" altLang="zh-CN" sz="2000" dirty="0" smtClean="0"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  <a:sym typeface="+mn-ea"/>
                </a:rPr>
                <a:t>Results Visualization</a:t>
              </a:r>
              <a:endParaRPr lang="en-US" altLang="zh-CN" sz="2000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endParaRPr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3675380" y="2548255"/>
            <a:ext cx="8517255" cy="23075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l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 A fast tool for population structure analysis that supports cross‑validation (CV)  to determine the optimal K‑value.</a:t>
            </a:r>
            <a:endParaRPr lang="en-US" altLang="zh-CN" sz="2400">
              <a:latin typeface="Times New Roman Regular" panose="02020503050405090304" charset="0"/>
              <a:ea typeface="宋体" charset="0"/>
              <a:cs typeface="Times New Roman Regular" panose="02020503050405090304" charset="0"/>
              <a:sym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是一种快速的群体结构分析工具，支持交叉验证（</a:t>
            </a:r>
            <a:r>
              <a:rPr lang="en-US" altLang="zh-CN" sz="240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CV</a:t>
            </a:r>
            <a:r>
              <a:rPr lang="zh-CN" altLang="en-US" sz="240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）以确定最优</a:t>
            </a:r>
            <a:r>
              <a:rPr lang="en-US" altLang="zh-CN" sz="240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K</a:t>
            </a:r>
            <a:r>
              <a:rPr lang="zh-CN" altLang="en-US" sz="240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值</a:t>
            </a:r>
            <a:endParaRPr lang="zh-CN" altLang="en-US" sz="2400"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  <a:p>
            <a:pPr algn="l">
              <a:lnSpc>
                <a:spcPct val="140000"/>
              </a:lnSpc>
            </a:pPr>
            <a:endParaRPr kumimoji="0" lang="zh-CN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等腰三角形 22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charset="-122"/>
              <a:ea typeface="微软雅黑" charset="-122"/>
              <a:cs typeface="+mn-cs"/>
              <a:sym typeface="微软雅黑" charset="-122"/>
            </a:endParaRPr>
          </a:p>
        </p:txBody>
      </p:sp>
      <p:sp>
        <p:nvSpPr>
          <p:cNvPr id="33" name="矩形 46"/>
          <p:cNvSpPr>
            <a:spLocks noChangeArrowheads="1"/>
          </p:cNvSpPr>
          <p:nvPr/>
        </p:nvSpPr>
        <p:spPr bwMode="auto">
          <a:xfrm>
            <a:off x="634918" y="237124"/>
            <a:ext cx="265811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90204" pitchFamily="34" charset="0"/>
                <a:sym typeface="+mn-ea"/>
              </a:rPr>
              <a:t>ADMIXTURE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90204" pitchFamily="34" charset="0"/>
              <a:ea typeface="微软雅黑" charset="-122"/>
              <a:cs typeface="+mn-cs"/>
              <a:sym typeface="Calibri" panose="020F0502020204030204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98475" y="1264920"/>
            <a:ext cx="2682240" cy="5459730"/>
            <a:chOff x="785" y="1992"/>
            <a:chExt cx="4224" cy="8598"/>
          </a:xfrm>
        </p:grpSpPr>
        <p:grpSp>
          <p:nvGrpSpPr>
            <p:cNvPr id="2" name="组合 1"/>
            <p:cNvGrpSpPr/>
            <p:nvPr/>
          </p:nvGrpSpPr>
          <p:grpSpPr>
            <a:xfrm>
              <a:off x="785" y="1992"/>
              <a:ext cx="4187" cy="8598"/>
              <a:chOff x="1169" y="2059"/>
              <a:chExt cx="4973" cy="8598"/>
            </a:xfrm>
          </p:grpSpPr>
          <p:sp>
            <p:nvSpPr>
              <p:cNvPr id="3" name="圆角矩形 2"/>
              <p:cNvSpPr/>
              <p:nvPr/>
            </p:nvSpPr>
            <p:spPr>
              <a:xfrm>
                <a:off x="1169" y="2059"/>
                <a:ext cx="4973" cy="966"/>
              </a:xfrm>
              <a:prstGeom prst="roundRect">
                <a:avLst>
                  <a:gd name="adj" fmla="val 11892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4" name="圆角矩形 3"/>
              <p:cNvSpPr/>
              <p:nvPr/>
            </p:nvSpPr>
            <p:spPr>
              <a:xfrm>
                <a:off x="1169" y="3900"/>
                <a:ext cx="4973" cy="966"/>
              </a:xfrm>
              <a:prstGeom prst="roundRect">
                <a:avLst>
                  <a:gd name="adj" fmla="val 11892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5" name="圆角矩形 4"/>
              <p:cNvSpPr/>
              <p:nvPr/>
            </p:nvSpPr>
            <p:spPr>
              <a:xfrm>
                <a:off x="1169" y="5780"/>
                <a:ext cx="4973" cy="966"/>
              </a:xfrm>
              <a:prstGeom prst="roundRect">
                <a:avLst>
                  <a:gd name="adj" fmla="val 11892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6" name="任意多边形 5"/>
              <p:cNvSpPr/>
              <p:nvPr/>
            </p:nvSpPr>
            <p:spPr>
              <a:xfrm>
                <a:off x="3335" y="3169"/>
                <a:ext cx="879" cy="743"/>
              </a:xfrm>
              <a:custGeom>
                <a:avLst/>
                <a:gdLst>
                  <a:gd name="connsiteX0" fmla="*/ 0 w 792480"/>
                  <a:gd name="connsiteY0" fmla="*/ 435864 h 792480"/>
                  <a:gd name="connsiteX1" fmla="*/ 178308 w 792480"/>
                  <a:gd name="connsiteY1" fmla="*/ 435864 h 792480"/>
                  <a:gd name="connsiteX2" fmla="*/ 178308 w 792480"/>
                  <a:gd name="connsiteY2" fmla="*/ 0 h 792480"/>
                  <a:gd name="connsiteX3" fmla="*/ 614172 w 792480"/>
                  <a:gd name="connsiteY3" fmla="*/ 0 h 792480"/>
                  <a:gd name="connsiteX4" fmla="*/ 614172 w 792480"/>
                  <a:gd name="connsiteY4" fmla="*/ 435864 h 792480"/>
                  <a:gd name="connsiteX5" fmla="*/ 792480 w 792480"/>
                  <a:gd name="connsiteY5" fmla="*/ 435864 h 792480"/>
                  <a:gd name="connsiteX6" fmla="*/ 396240 w 792480"/>
                  <a:gd name="connsiteY6" fmla="*/ 792480 h 792480"/>
                  <a:gd name="connsiteX7" fmla="*/ 0 w 792480"/>
                  <a:gd name="connsiteY7" fmla="*/ 435864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2480" h="792480">
                    <a:moveTo>
                      <a:pt x="0" y="435864"/>
                    </a:moveTo>
                    <a:lnTo>
                      <a:pt x="178308" y="435864"/>
                    </a:lnTo>
                    <a:lnTo>
                      <a:pt x="178308" y="0"/>
                    </a:lnTo>
                    <a:lnTo>
                      <a:pt x="614172" y="0"/>
                    </a:lnTo>
                    <a:lnTo>
                      <a:pt x="614172" y="435864"/>
                    </a:lnTo>
                    <a:lnTo>
                      <a:pt x="792480" y="435864"/>
                    </a:lnTo>
                    <a:lnTo>
                      <a:pt x="396240" y="792480"/>
                    </a:lnTo>
                    <a:lnTo>
                      <a:pt x="0" y="4358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4028" tIns="45720" rIns="224028" bIns="241859" numCol="1" spcCol="953" anchor="ctr" anchorCtr="0">
                <a:noAutofit/>
              </a:bodyPr>
              <a:p>
                <a:pPr marL="0" marR="0" lvl="0" indent="0" algn="ctr" defTabSz="1600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7" name="任意多边形 6"/>
              <p:cNvSpPr/>
              <p:nvPr/>
            </p:nvSpPr>
            <p:spPr>
              <a:xfrm>
                <a:off x="3335" y="4998"/>
                <a:ext cx="879" cy="743"/>
              </a:xfrm>
              <a:custGeom>
                <a:avLst/>
                <a:gdLst>
                  <a:gd name="connsiteX0" fmla="*/ 0 w 792480"/>
                  <a:gd name="connsiteY0" fmla="*/ 435864 h 792480"/>
                  <a:gd name="connsiteX1" fmla="*/ 178308 w 792480"/>
                  <a:gd name="connsiteY1" fmla="*/ 435864 h 792480"/>
                  <a:gd name="connsiteX2" fmla="*/ 178308 w 792480"/>
                  <a:gd name="connsiteY2" fmla="*/ 0 h 792480"/>
                  <a:gd name="connsiteX3" fmla="*/ 614172 w 792480"/>
                  <a:gd name="connsiteY3" fmla="*/ 0 h 792480"/>
                  <a:gd name="connsiteX4" fmla="*/ 614172 w 792480"/>
                  <a:gd name="connsiteY4" fmla="*/ 435864 h 792480"/>
                  <a:gd name="connsiteX5" fmla="*/ 792480 w 792480"/>
                  <a:gd name="connsiteY5" fmla="*/ 435864 h 792480"/>
                  <a:gd name="connsiteX6" fmla="*/ 396240 w 792480"/>
                  <a:gd name="connsiteY6" fmla="*/ 792480 h 792480"/>
                  <a:gd name="connsiteX7" fmla="*/ 0 w 792480"/>
                  <a:gd name="connsiteY7" fmla="*/ 435864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2480" h="792480">
                    <a:moveTo>
                      <a:pt x="0" y="435864"/>
                    </a:moveTo>
                    <a:lnTo>
                      <a:pt x="178308" y="435864"/>
                    </a:lnTo>
                    <a:lnTo>
                      <a:pt x="178308" y="0"/>
                    </a:lnTo>
                    <a:lnTo>
                      <a:pt x="614172" y="0"/>
                    </a:lnTo>
                    <a:lnTo>
                      <a:pt x="614172" y="435864"/>
                    </a:lnTo>
                    <a:lnTo>
                      <a:pt x="792480" y="435864"/>
                    </a:lnTo>
                    <a:lnTo>
                      <a:pt x="396240" y="792480"/>
                    </a:lnTo>
                    <a:lnTo>
                      <a:pt x="0" y="4358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4028" tIns="45720" rIns="224028" bIns="241859" numCol="1" spcCol="953" anchor="ctr" anchorCtr="0">
                <a:noAutofit/>
              </a:bodyPr>
              <a:p>
                <a:pPr marL="0" marR="0" lvl="0" indent="0" algn="ctr" defTabSz="1600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8" name="圆角矩形 7"/>
              <p:cNvSpPr/>
              <p:nvPr/>
            </p:nvSpPr>
            <p:spPr>
              <a:xfrm>
                <a:off x="1169" y="7714"/>
                <a:ext cx="4973" cy="1099"/>
              </a:xfrm>
              <a:prstGeom prst="roundRect">
                <a:avLst>
                  <a:gd name="adj" fmla="val 11892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9" name="任意多边形 8"/>
              <p:cNvSpPr/>
              <p:nvPr/>
            </p:nvSpPr>
            <p:spPr>
              <a:xfrm>
                <a:off x="3335" y="6827"/>
                <a:ext cx="879" cy="743"/>
              </a:xfrm>
              <a:custGeom>
                <a:avLst/>
                <a:gdLst>
                  <a:gd name="connsiteX0" fmla="*/ 0 w 792480"/>
                  <a:gd name="connsiteY0" fmla="*/ 435864 h 792480"/>
                  <a:gd name="connsiteX1" fmla="*/ 178308 w 792480"/>
                  <a:gd name="connsiteY1" fmla="*/ 435864 h 792480"/>
                  <a:gd name="connsiteX2" fmla="*/ 178308 w 792480"/>
                  <a:gd name="connsiteY2" fmla="*/ 0 h 792480"/>
                  <a:gd name="connsiteX3" fmla="*/ 614172 w 792480"/>
                  <a:gd name="connsiteY3" fmla="*/ 0 h 792480"/>
                  <a:gd name="connsiteX4" fmla="*/ 614172 w 792480"/>
                  <a:gd name="connsiteY4" fmla="*/ 435864 h 792480"/>
                  <a:gd name="connsiteX5" fmla="*/ 792480 w 792480"/>
                  <a:gd name="connsiteY5" fmla="*/ 435864 h 792480"/>
                  <a:gd name="connsiteX6" fmla="*/ 396240 w 792480"/>
                  <a:gd name="connsiteY6" fmla="*/ 792480 h 792480"/>
                  <a:gd name="connsiteX7" fmla="*/ 0 w 792480"/>
                  <a:gd name="connsiteY7" fmla="*/ 435864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2480" h="792480">
                    <a:moveTo>
                      <a:pt x="0" y="435864"/>
                    </a:moveTo>
                    <a:lnTo>
                      <a:pt x="178308" y="435864"/>
                    </a:lnTo>
                    <a:lnTo>
                      <a:pt x="178308" y="0"/>
                    </a:lnTo>
                    <a:lnTo>
                      <a:pt x="614172" y="0"/>
                    </a:lnTo>
                    <a:lnTo>
                      <a:pt x="614172" y="435864"/>
                    </a:lnTo>
                    <a:lnTo>
                      <a:pt x="792480" y="435864"/>
                    </a:lnTo>
                    <a:lnTo>
                      <a:pt x="396240" y="792480"/>
                    </a:lnTo>
                    <a:lnTo>
                      <a:pt x="0" y="4358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4028" tIns="45720" rIns="224028" bIns="241859" numCol="1" spcCol="953" anchor="ctr" anchorCtr="0">
                <a:noAutofit/>
              </a:bodyPr>
              <a:p>
                <a:pPr marL="0" marR="0" lvl="0" indent="0" algn="ctr" defTabSz="1600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1169" y="9691"/>
                <a:ext cx="4973" cy="966"/>
              </a:xfrm>
              <a:prstGeom prst="roundRect">
                <a:avLst>
                  <a:gd name="adj" fmla="val 11892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3335" y="8867"/>
                <a:ext cx="879" cy="743"/>
              </a:xfrm>
              <a:custGeom>
                <a:avLst/>
                <a:gdLst>
                  <a:gd name="connsiteX0" fmla="*/ 0 w 792480"/>
                  <a:gd name="connsiteY0" fmla="*/ 435864 h 792480"/>
                  <a:gd name="connsiteX1" fmla="*/ 178308 w 792480"/>
                  <a:gd name="connsiteY1" fmla="*/ 435864 h 792480"/>
                  <a:gd name="connsiteX2" fmla="*/ 178308 w 792480"/>
                  <a:gd name="connsiteY2" fmla="*/ 0 h 792480"/>
                  <a:gd name="connsiteX3" fmla="*/ 614172 w 792480"/>
                  <a:gd name="connsiteY3" fmla="*/ 0 h 792480"/>
                  <a:gd name="connsiteX4" fmla="*/ 614172 w 792480"/>
                  <a:gd name="connsiteY4" fmla="*/ 435864 h 792480"/>
                  <a:gd name="connsiteX5" fmla="*/ 792480 w 792480"/>
                  <a:gd name="connsiteY5" fmla="*/ 435864 h 792480"/>
                  <a:gd name="connsiteX6" fmla="*/ 396240 w 792480"/>
                  <a:gd name="connsiteY6" fmla="*/ 792480 h 792480"/>
                  <a:gd name="connsiteX7" fmla="*/ 0 w 792480"/>
                  <a:gd name="connsiteY7" fmla="*/ 435864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2480" h="792480">
                    <a:moveTo>
                      <a:pt x="0" y="435864"/>
                    </a:moveTo>
                    <a:lnTo>
                      <a:pt x="178308" y="435864"/>
                    </a:lnTo>
                    <a:lnTo>
                      <a:pt x="178308" y="0"/>
                    </a:lnTo>
                    <a:lnTo>
                      <a:pt x="614172" y="0"/>
                    </a:lnTo>
                    <a:lnTo>
                      <a:pt x="614172" y="435864"/>
                    </a:lnTo>
                    <a:lnTo>
                      <a:pt x="792480" y="435864"/>
                    </a:lnTo>
                    <a:lnTo>
                      <a:pt x="396240" y="792480"/>
                    </a:lnTo>
                    <a:lnTo>
                      <a:pt x="0" y="4358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4028" tIns="45720" rIns="224028" bIns="241859" numCol="1" spcCol="953" anchor="ctr" anchorCtr="0">
                <a:noAutofit/>
              </a:bodyPr>
              <a:p>
                <a:pPr marL="0" marR="0" lvl="0" indent="0" algn="ctr" defTabSz="1600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3110" y="2177"/>
                <a:ext cx="1467" cy="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30000"/>
                  </a:lnSpc>
                </a:pPr>
                <a:r>
                  <a:rPr lang="en-US" altLang="zh-CN" sz="2000" dirty="0" smtClean="0">
                    <a:latin typeface="Times New Roman Regular" panose="02020503050405090304" charset="0"/>
                    <a:ea typeface="微软雅黑" charset="-122"/>
                    <a:cs typeface="Times New Roman Regular" panose="02020503050405090304" charset="0"/>
                  </a:rPr>
                  <a:t>VCF</a:t>
                </a:r>
                <a:endParaRPr lang="en-US" altLang="zh-CN" sz="2000" dirty="0" smtClean="0"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2075" y="3984"/>
                <a:ext cx="3684" cy="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30000"/>
                  </a:lnSpc>
                </a:pPr>
                <a:r>
                  <a:rPr lang="en-US" altLang="zh-CN" sz="2000" dirty="0" smtClean="0">
                    <a:solidFill>
                      <a:srgbClr val="C00000"/>
                    </a:solidFill>
                    <a:latin typeface="Times New Roman Regular" panose="02020503050405090304" charset="0"/>
                    <a:ea typeface="微软雅黑" charset="-122"/>
                    <a:cs typeface="Times New Roman Regular" panose="02020503050405090304" charset="0"/>
                    <a:sym typeface="+mn-ea"/>
                  </a:rPr>
                  <a:t>.bed .fam .bim</a:t>
                </a:r>
                <a:endParaRPr lang="en-US" altLang="zh-CN" sz="2000" dirty="0" smtClean="0">
                  <a:solidFill>
                    <a:srgbClr val="C00000"/>
                  </a:solidFill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  <a:sym typeface="+mn-ea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1685" y="5903"/>
                <a:ext cx="4074" cy="77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indent="0" algn="ctr">
                  <a:lnSpc>
                    <a:spcPct val="130000"/>
                  </a:lnSpc>
                  <a:buFont typeface="Arial" panose="020B0604020202090204" pitchFamily="34" charset="0"/>
                  <a:buNone/>
                </a:pPr>
                <a:r>
                  <a:rPr lang="en-US" altLang="zh-CN" sz="2000" dirty="0" smtClean="0">
                    <a:latin typeface="Times New Roman Regular" panose="02020503050405090304" charset="0"/>
                    <a:ea typeface="微软雅黑" charset="-122"/>
                    <a:cs typeface="Times New Roman Regular" panose="02020503050405090304" charset="0"/>
                    <a:sym typeface="+mn-ea"/>
                  </a:rPr>
                  <a:t>Do ADMIXTURE</a:t>
                </a:r>
                <a:endParaRPr lang="en-US" altLang="zh-CN" sz="2000" dirty="0" smtClean="0"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  <a:sym typeface="+mn-ea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219" y="7552"/>
                <a:ext cx="4923" cy="122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pPr algn="ctr">
                  <a:lnSpc>
                    <a:spcPct val="130000"/>
                  </a:lnSpc>
                </a:pPr>
                <a:r>
                  <a:rPr lang="en-US" altLang="zh-CN" sz="2000" dirty="0" smtClean="0">
                    <a:latin typeface="Times New Roman Regular" panose="02020503050405090304" charset="0"/>
                    <a:ea typeface="微软雅黑" charset="-122"/>
                    <a:cs typeface="Times New Roman Regular" panose="02020503050405090304" charset="0"/>
                    <a:sym typeface="+mn-ea"/>
                  </a:rPr>
                  <a:t>Selecting the </a:t>
                </a:r>
                <a:endParaRPr lang="en-US" altLang="zh-CN" sz="2000" dirty="0" smtClean="0"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  <a:sym typeface="+mn-ea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altLang="zh-CN" sz="2000" dirty="0" smtClean="0">
                    <a:latin typeface="Times New Roman Regular" panose="02020503050405090304" charset="0"/>
                    <a:ea typeface="微软雅黑" charset="-122"/>
                    <a:cs typeface="Times New Roman Regular" panose="02020503050405090304" charset="0"/>
                    <a:sym typeface="+mn-ea"/>
                  </a:rPr>
                  <a:t>Optimal K‑value</a:t>
                </a:r>
                <a:endParaRPr lang="en-US" altLang="zh-CN" sz="2000" dirty="0" smtClean="0"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  <a:sym typeface="+mn-ea"/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827" y="9624"/>
              <a:ext cx="4183" cy="77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indent="0" algn="ctr">
                <a:lnSpc>
                  <a:spcPct val="130000"/>
                </a:lnSpc>
                <a:buFont typeface="Arial" panose="020B0604020202090204" pitchFamily="34" charset="0"/>
                <a:buNone/>
              </a:pPr>
              <a:r>
                <a:rPr lang="en-US" altLang="zh-CN" sz="2000" dirty="0" smtClean="0"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  <a:sym typeface="+mn-ea"/>
                </a:rPr>
                <a:t>Results Visualization</a:t>
              </a:r>
              <a:endParaRPr lang="en-US" altLang="zh-CN" sz="2000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0145" y="1677035"/>
            <a:ext cx="9761220" cy="90297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等腰三角形 22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charset="-122"/>
              <a:ea typeface="微软雅黑" charset="-122"/>
              <a:cs typeface="+mn-cs"/>
              <a:sym typeface="微软雅黑" charset="-122"/>
            </a:endParaRPr>
          </a:p>
        </p:txBody>
      </p:sp>
      <p:sp>
        <p:nvSpPr>
          <p:cNvPr id="33" name="矩形 46"/>
          <p:cNvSpPr>
            <a:spLocks noChangeArrowheads="1"/>
          </p:cNvSpPr>
          <p:nvPr/>
        </p:nvSpPr>
        <p:spPr bwMode="auto">
          <a:xfrm>
            <a:off x="634918" y="237124"/>
            <a:ext cx="265811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90204" pitchFamily="34" charset="0"/>
                <a:sym typeface="+mn-ea"/>
              </a:rPr>
              <a:t>ADMIXTURE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90204" pitchFamily="34" charset="0"/>
              <a:ea typeface="微软雅黑" charset="-122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3110" y="3415030"/>
            <a:ext cx="7169150" cy="1111250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8475" y="1264920"/>
            <a:ext cx="2682240" cy="5459730"/>
            <a:chOff x="785" y="1992"/>
            <a:chExt cx="4224" cy="8598"/>
          </a:xfrm>
        </p:grpSpPr>
        <p:grpSp>
          <p:nvGrpSpPr>
            <p:cNvPr id="2" name="组合 1"/>
            <p:cNvGrpSpPr/>
            <p:nvPr/>
          </p:nvGrpSpPr>
          <p:grpSpPr>
            <a:xfrm>
              <a:off x="785" y="1992"/>
              <a:ext cx="4187" cy="8598"/>
              <a:chOff x="1169" y="2059"/>
              <a:chExt cx="4973" cy="8598"/>
            </a:xfrm>
          </p:grpSpPr>
          <p:sp>
            <p:nvSpPr>
              <p:cNvPr id="3" name="圆角矩形 2"/>
              <p:cNvSpPr/>
              <p:nvPr/>
            </p:nvSpPr>
            <p:spPr>
              <a:xfrm>
                <a:off x="1169" y="2059"/>
                <a:ext cx="4973" cy="966"/>
              </a:xfrm>
              <a:prstGeom prst="roundRect">
                <a:avLst>
                  <a:gd name="adj" fmla="val 11892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4" name="圆角矩形 3"/>
              <p:cNvSpPr/>
              <p:nvPr/>
            </p:nvSpPr>
            <p:spPr>
              <a:xfrm>
                <a:off x="1169" y="3900"/>
                <a:ext cx="4973" cy="966"/>
              </a:xfrm>
              <a:prstGeom prst="roundRect">
                <a:avLst>
                  <a:gd name="adj" fmla="val 11892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5" name="圆角矩形 4"/>
              <p:cNvSpPr/>
              <p:nvPr/>
            </p:nvSpPr>
            <p:spPr>
              <a:xfrm>
                <a:off x="1169" y="5780"/>
                <a:ext cx="4973" cy="966"/>
              </a:xfrm>
              <a:prstGeom prst="roundRect">
                <a:avLst>
                  <a:gd name="adj" fmla="val 11892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6" name="任意多边形 5"/>
              <p:cNvSpPr/>
              <p:nvPr/>
            </p:nvSpPr>
            <p:spPr>
              <a:xfrm>
                <a:off x="3335" y="3169"/>
                <a:ext cx="879" cy="743"/>
              </a:xfrm>
              <a:custGeom>
                <a:avLst/>
                <a:gdLst>
                  <a:gd name="connsiteX0" fmla="*/ 0 w 792480"/>
                  <a:gd name="connsiteY0" fmla="*/ 435864 h 792480"/>
                  <a:gd name="connsiteX1" fmla="*/ 178308 w 792480"/>
                  <a:gd name="connsiteY1" fmla="*/ 435864 h 792480"/>
                  <a:gd name="connsiteX2" fmla="*/ 178308 w 792480"/>
                  <a:gd name="connsiteY2" fmla="*/ 0 h 792480"/>
                  <a:gd name="connsiteX3" fmla="*/ 614172 w 792480"/>
                  <a:gd name="connsiteY3" fmla="*/ 0 h 792480"/>
                  <a:gd name="connsiteX4" fmla="*/ 614172 w 792480"/>
                  <a:gd name="connsiteY4" fmla="*/ 435864 h 792480"/>
                  <a:gd name="connsiteX5" fmla="*/ 792480 w 792480"/>
                  <a:gd name="connsiteY5" fmla="*/ 435864 h 792480"/>
                  <a:gd name="connsiteX6" fmla="*/ 396240 w 792480"/>
                  <a:gd name="connsiteY6" fmla="*/ 792480 h 792480"/>
                  <a:gd name="connsiteX7" fmla="*/ 0 w 792480"/>
                  <a:gd name="connsiteY7" fmla="*/ 435864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2480" h="792480">
                    <a:moveTo>
                      <a:pt x="0" y="435864"/>
                    </a:moveTo>
                    <a:lnTo>
                      <a:pt x="178308" y="435864"/>
                    </a:lnTo>
                    <a:lnTo>
                      <a:pt x="178308" y="0"/>
                    </a:lnTo>
                    <a:lnTo>
                      <a:pt x="614172" y="0"/>
                    </a:lnTo>
                    <a:lnTo>
                      <a:pt x="614172" y="435864"/>
                    </a:lnTo>
                    <a:lnTo>
                      <a:pt x="792480" y="435864"/>
                    </a:lnTo>
                    <a:lnTo>
                      <a:pt x="396240" y="792480"/>
                    </a:lnTo>
                    <a:lnTo>
                      <a:pt x="0" y="4358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4028" tIns="45720" rIns="224028" bIns="241859" numCol="1" spcCol="953" anchor="ctr" anchorCtr="0">
                <a:noAutofit/>
              </a:bodyPr>
              <a:lstStyle/>
              <a:p>
                <a:pPr marL="0" marR="0" lvl="0" indent="0" algn="ctr" defTabSz="1600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7" name="任意多边形 6"/>
              <p:cNvSpPr/>
              <p:nvPr/>
            </p:nvSpPr>
            <p:spPr>
              <a:xfrm>
                <a:off x="3335" y="4998"/>
                <a:ext cx="879" cy="743"/>
              </a:xfrm>
              <a:custGeom>
                <a:avLst/>
                <a:gdLst>
                  <a:gd name="connsiteX0" fmla="*/ 0 w 792480"/>
                  <a:gd name="connsiteY0" fmla="*/ 435864 h 792480"/>
                  <a:gd name="connsiteX1" fmla="*/ 178308 w 792480"/>
                  <a:gd name="connsiteY1" fmla="*/ 435864 h 792480"/>
                  <a:gd name="connsiteX2" fmla="*/ 178308 w 792480"/>
                  <a:gd name="connsiteY2" fmla="*/ 0 h 792480"/>
                  <a:gd name="connsiteX3" fmla="*/ 614172 w 792480"/>
                  <a:gd name="connsiteY3" fmla="*/ 0 h 792480"/>
                  <a:gd name="connsiteX4" fmla="*/ 614172 w 792480"/>
                  <a:gd name="connsiteY4" fmla="*/ 435864 h 792480"/>
                  <a:gd name="connsiteX5" fmla="*/ 792480 w 792480"/>
                  <a:gd name="connsiteY5" fmla="*/ 435864 h 792480"/>
                  <a:gd name="connsiteX6" fmla="*/ 396240 w 792480"/>
                  <a:gd name="connsiteY6" fmla="*/ 792480 h 792480"/>
                  <a:gd name="connsiteX7" fmla="*/ 0 w 792480"/>
                  <a:gd name="connsiteY7" fmla="*/ 435864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2480" h="792480">
                    <a:moveTo>
                      <a:pt x="0" y="435864"/>
                    </a:moveTo>
                    <a:lnTo>
                      <a:pt x="178308" y="435864"/>
                    </a:lnTo>
                    <a:lnTo>
                      <a:pt x="178308" y="0"/>
                    </a:lnTo>
                    <a:lnTo>
                      <a:pt x="614172" y="0"/>
                    </a:lnTo>
                    <a:lnTo>
                      <a:pt x="614172" y="435864"/>
                    </a:lnTo>
                    <a:lnTo>
                      <a:pt x="792480" y="435864"/>
                    </a:lnTo>
                    <a:lnTo>
                      <a:pt x="396240" y="792480"/>
                    </a:lnTo>
                    <a:lnTo>
                      <a:pt x="0" y="4358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4028" tIns="45720" rIns="224028" bIns="241859" numCol="1" spcCol="953" anchor="ctr" anchorCtr="0">
                <a:noAutofit/>
              </a:bodyPr>
              <a:p>
                <a:pPr marL="0" marR="0" lvl="0" indent="0" algn="ctr" defTabSz="1600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8" name="圆角矩形 7"/>
              <p:cNvSpPr/>
              <p:nvPr/>
            </p:nvSpPr>
            <p:spPr>
              <a:xfrm>
                <a:off x="1169" y="7714"/>
                <a:ext cx="4973" cy="1099"/>
              </a:xfrm>
              <a:prstGeom prst="roundRect">
                <a:avLst>
                  <a:gd name="adj" fmla="val 11892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9" name="任意多边形 8"/>
              <p:cNvSpPr/>
              <p:nvPr/>
            </p:nvSpPr>
            <p:spPr>
              <a:xfrm>
                <a:off x="3335" y="6827"/>
                <a:ext cx="879" cy="743"/>
              </a:xfrm>
              <a:custGeom>
                <a:avLst/>
                <a:gdLst>
                  <a:gd name="connsiteX0" fmla="*/ 0 w 792480"/>
                  <a:gd name="connsiteY0" fmla="*/ 435864 h 792480"/>
                  <a:gd name="connsiteX1" fmla="*/ 178308 w 792480"/>
                  <a:gd name="connsiteY1" fmla="*/ 435864 h 792480"/>
                  <a:gd name="connsiteX2" fmla="*/ 178308 w 792480"/>
                  <a:gd name="connsiteY2" fmla="*/ 0 h 792480"/>
                  <a:gd name="connsiteX3" fmla="*/ 614172 w 792480"/>
                  <a:gd name="connsiteY3" fmla="*/ 0 h 792480"/>
                  <a:gd name="connsiteX4" fmla="*/ 614172 w 792480"/>
                  <a:gd name="connsiteY4" fmla="*/ 435864 h 792480"/>
                  <a:gd name="connsiteX5" fmla="*/ 792480 w 792480"/>
                  <a:gd name="connsiteY5" fmla="*/ 435864 h 792480"/>
                  <a:gd name="connsiteX6" fmla="*/ 396240 w 792480"/>
                  <a:gd name="connsiteY6" fmla="*/ 792480 h 792480"/>
                  <a:gd name="connsiteX7" fmla="*/ 0 w 792480"/>
                  <a:gd name="connsiteY7" fmla="*/ 435864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2480" h="792480">
                    <a:moveTo>
                      <a:pt x="0" y="435864"/>
                    </a:moveTo>
                    <a:lnTo>
                      <a:pt x="178308" y="435864"/>
                    </a:lnTo>
                    <a:lnTo>
                      <a:pt x="178308" y="0"/>
                    </a:lnTo>
                    <a:lnTo>
                      <a:pt x="614172" y="0"/>
                    </a:lnTo>
                    <a:lnTo>
                      <a:pt x="614172" y="435864"/>
                    </a:lnTo>
                    <a:lnTo>
                      <a:pt x="792480" y="435864"/>
                    </a:lnTo>
                    <a:lnTo>
                      <a:pt x="396240" y="792480"/>
                    </a:lnTo>
                    <a:lnTo>
                      <a:pt x="0" y="4358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4028" tIns="45720" rIns="224028" bIns="241859" numCol="1" spcCol="953" anchor="ctr" anchorCtr="0">
                <a:noAutofit/>
              </a:bodyPr>
              <a:p>
                <a:pPr marL="0" marR="0" lvl="0" indent="0" algn="ctr" defTabSz="1600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1169" y="9691"/>
                <a:ext cx="4973" cy="966"/>
              </a:xfrm>
              <a:prstGeom prst="roundRect">
                <a:avLst>
                  <a:gd name="adj" fmla="val 11892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3335" y="8867"/>
                <a:ext cx="879" cy="743"/>
              </a:xfrm>
              <a:custGeom>
                <a:avLst/>
                <a:gdLst>
                  <a:gd name="connsiteX0" fmla="*/ 0 w 792480"/>
                  <a:gd name="connsiteY0" fmla="*/ 435864 h 792480"/>
                  <a:gd name="connsiteX1" fmla="*/ 178308 w 792480"/>
                  <a:gd name="connsiteY1" fmla="*/ 435864 h 792480"/>
                  <a:gd name="connsiteX2" fmla="*/ 178308 w 792480"/>
                  <a:gd name="connsiteY2" fmla="*/ 0 h 792480"/>
                  <a:gd name="connsiteX3" fmla="*/ 614172 w 792480"/>
                  <a:gd name="connsiteY3" fmla="*/ 0 h 792480"/>
                  <a:gd name="connsiteX4" fmla="*/ 614172 w 792480"/>
                  <a:gd name="connsiteY4" fmla="*/ 435864 h 792480"/>
                  <a:gd name="connsiteX5" fmla="*/ 792480 w 792480"/>
                  <a:gd name="connsiteY5" fmla="*/ 435864 h 792480"/>
                  <a:gd name="connsiteX6" fmla="*/ 396240 w 792480"/>
                  <a:gd name="connsiteY6" fmla="*/ 792480 h 792480"/>
                  <a:gd name="connsiteX7" fmla="*/ 0 w 792480"/>
                  <a:gd name="connsiteY7" fmla="*/ 435864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2480" h="792480">
                    <a:moveTo>
                      <a:pt x="0" y="435864"/>
                    </a:moveTo>
                    <a:lnTo>
                      <a:pt x="178308" y="435864"/>
                    </a:lnTo>
                    <a:lnTo>
                      <a:pt x="178308" y="0"/>
                    </a:lnTo>
                    <a:lnTo>
                      <a:pt x="614172" y="0"/>
                    </a:lnTo>
                    <a:lnTo>
                      <a:pt x="614172" y="435864"/>
                    </a:lnTo>
                    <a:lnTo>
                      <a:pt x="792480" y="435864"/>
                    </a:lnTo>
                    <a:lnTo>
                      <a:pt x="396240" y="792480"/>
                    </a:lnTo>
                    <a:lnTo>
                      <a:pt x="0" y="4358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4028" tIns="45720" rIns="224028" bIns="241859" numCol="1" spcCol="953" anchor="ctr" anchorCtr="0">
                <a:noAutofit/>
              </a:bodyPr>
              <a:p>
                <a:pPr marL="0" marR="0" lvl="0" indent="0" algn="ctr" defTabSz="1600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3110" y="2177"/>
                <a:ext cx="1467" cy="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30000"/>
                  </a:lnSpc>
                </a:pPr>
                <a:r>
                  <a:rPr lang="en-US" altLang="zh-CN" sz="2000" dirty="0" smtClean="0">
                    <a:latin typeface="Times New Roman Regular" panose="02020503050405090304" charset="0"/>
                    <a:ea typeface="微软雅黑" charset="-122"/>
                    <a:cs typeface="Times New Roman Regular" panose="02020503050405090304" charset="0"/>
                  </a:rPr>
                  <a:t>VCF</a:t>
                </a:r>
                <a:endParaRPr lang="en-US" altLang="zh-CN" sz="2000" dirty="0" smtClean="0"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2075" y="3984"/>
                <a:ext cx="3684" cy="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30000"/>
                  </a:lnSpc>
                </a:pPr>
                <a:r>
                  <a:rPr lang="en-US" altLang="zh-CN" sz="2000" dirty="0" smtClean="0">
                    <a:latin typeface="Times New Roman Regular" panose="02020503050405090304" charset="0"/>
                    <a:ea typeface="微软雅黑" charset="-122"/>
                    <a:cs typeface="Times New Roman Regular" panose="02020503050405090304" charset="0"/>
                    <a:sym typeface="+mn-ea"/>
                  </a:rPr>
                  <a:t>.bed .fam .bim</a:t>
                </a:r>
                <a:endParaRPr lang="en-US" altLang="zh-CN" sz="2000" dirty="0" smtClean="0"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  <a:sym typeface="+mn-ea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1685" y="5903"/>
                <a:ext cx="4074" cy="77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indent="0" algn="ctr">
                  <a:lnSpc>
                    <a:spcPct val="130000"/>
                  </a:lnSpc>
                  <a:buFont typeface="Arial" panose="020B0604020202090204" pitchFamily="34" charset="0"/>
                  <a:buNone/>
                </a:pPr>
                <a:r>
                  <a:rPr lang="en-US" altLang="zh-CN" sz="2000" dirty="0" smtClean="0">
                    <a:solidFill>
                      <a:srgbClr val="C00000"/>
                    </a:solidFill>
                    <a:latin typeface="Times New Roman Regular" panose="02020503050405090304" charset="0"/>
                    <a:ea typeface="微软雅黑" charset="-122"/>
                    <a:cs typeface="Times New Roman Regular" panose="02020503050405090304" charset="0"/>
                    <a:sym typeface="+mn-ea"/>
                  </a:rPr>
                  <a:t>Do ADMIXTURE</a:t>
                </a:r>
                <a:endParaRPr lang="en-US" altLang="zh-CN" sz="2000" dirty="0" smtClean="0">
                  <a:solidFill>
                    <a:srgbClr val="C00000"/>
                  </a:solidFill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  <a:sym typeface="+mn-ea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219" y="7552"/>
                <a:ext cx="4923" cy="122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pPr algn="ctr">
                  <a:lnSpc>
                    <a:spcPct val="130000"/>
                  </a:lnSpc>
                </a:pPr>
                <a:r>
                  <a:rPr lang="en-US" altLang="zh-CN" sz="2000" dirty="0" smtClean="0">
                    <a:latin typeface="Times New Roman Regular" panose="02020503050405090304" charset="0"/>
                    <a:ea typeface="微软雅黑" charset="-122"/>
                    <a:cs typeface="Times New Roman Regular" panose="02020503050405090304" charset="0"/>
                    <a:sym typeface="+mn-ea"/>
                  </a:rPr>
                  <a:t>Selecting the </a:t>
                </a:r>
                <a:endParaRPr lang="en-US" altLang="zh-CN" sz="2000" dirty="0" smtClean="0"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  <a:sym typeface="+mn-ea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altLang="zh-CN" sz="2000" dirty="0" smtClean="0">
                    <a:latin typeface="Times New Roman Regular" panose="02020503050405090304" charset="0"/>
                    <a:ea typeface="微软雅黑" charset="-122"/>
                    <a:cs typeface="Times New Roman Regular" panose="02020503050405090304" charset="0"/>
                    <a:sym typeface="+mn-ea"/>
                  </a:rPr>
                  <a:t>Optimal K‑value</a:t>
                </a:r>
                <a:endParaRPr lang="en-US" altLang="zh-CN" sz="2000" dirty="0" smtClean="0"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  <a:sym typeface="+mn-ea"/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827" y="9624"/>
              <a:ext cx="4183" cy="77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indent="0" algn="ctr">
                <a:lnSpc>
                  <a:spcPct val="130000"/>
                </a:lnSpc>
                <a:buFont typeface="Arial" panose="020B0604020202090204" pitchFamily="34" charset="0"/>
                <a:buNone/>
              </a:pPr>
              <a:r>
                <a:rPr lang="en-US" altLang="zh-CN" sz="2000" dirty="0" smtClean="0"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  <a:sym typeface="+mn-ea"/>
                </a:rPr>
                <a:t>Results Visualization</a:t>
              </a:r>
              <a:endParaRPr lang="en-US" altLang="zh-CN" sz="2000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endParaRPr>
            </a:p>
          </p:txBody>
        </p:sp>
      </p:grp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等腰三角形 22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charset="-122"/>
              <a:ea typeface="微软雅黑" charset="-122"/>
              <a:cs typeface="+mn-cs"/>
              <a:sym typeface="微软雅黑" charset="-122"/>
            </a:endParaRPr>
          </a:p>
        </p:txBody>
      </p:sp>
      <p:sp>
        <p:nvSpPr>
          <p:cNvPr id="33" name="矩形 46"/>
          <p:cNvSpPr>
            <a:spLocks noChangeArrowheads="1"/>
          </p:cNvSpPr>
          <p:nvPr/>
        </p:nvSpPr>
        <p:spPr bwMode="auto">
          <a:xfrm>
            <a:off x="634918" y="237124"/>
            <a:ext cx="265811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90204" pitchFamily="34" charset="0"/>
                <a:sym typeface="+mn-ea"/>
              </a:rPr>
              <a:t>ADMIXTURE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90204" pitchFamily="34" charset="0"/>
              <a:ea typeface="微软雅黑" charset="-122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3110" y="4736465"/>
            <a:ext cx="5644515" cy="9601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84220" y="5696585"/>
            <a:ext cx="7555865" cy="10274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40000"/>
              </a:lnSpc>
            </a:pPr>
            <a:r>
              <a:rPr lang="en-US" altLang="zh-CN" dirty="0" smtClean="0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The lower the CV value, the better the model fits the population structure.</a:t>
            </a:r>
            <a:endParaRPr lang="en-US" altLang="zh-CN" dirty="0" smtClean="0"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  <a:p>
            <a:pPr>
              <a:lnSpc>
                <a:spcPct val="140000"/>
              </a:lnSpc>
            </a:pPr>
            <a:r>
              <a:rPr lang="en-US" altLang="zh-CN" dirty="0" smtClean="0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CV</a:t>
            </a:r>
            <a:r>
              <a:rPr lang="zh-CN" altLang="en-US" dirty="0" smtClean="0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越小，说明模型对群体结构的拟合越好</a:t>
            </a:r>
            <a:endParaRPr lang="zh-CN" altLang="en-US" dirty="0" smtClean="0"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98475" y="1264920"/>
            <a:ext cx="2682240" cy="5459730"/>
            <a:chOff x="785" y="1992"/>
            <a:chExt cx="4224" cy="8598"/>
          </a:xfrm>
        </p:grpSpPr>
        <p:grpSp>
          <p:nvGrpSpPr>
            <p:cNvPr id="3" name="组合 2"/>
            <p:cNvGrpSpPr/>
            <p:nvPr/>
          </p:nvGrpSpPr>
          <p:grpSpPr>
            <a:xfrm>
              <a:off x="785" y="1992"/>
              <a:ext cx="4187" cy="8598"/>
              <a:chOff x="1169" y="2059"/>
              <a:chExt cx="4973" cy="8598"/>
            </a:xfrm>
          </p:grpSpPr>
          <p:sp>
            <p:nvSpPr>
              <p:cNvPr id="4" name="圆角矩形 3"/>
              <p:cNvSpPr/>
              <p:nvPr/>
            </p:nvSpPr>
            <p:spPr>
              <a:xfrm>
                <a:off x="1169" y="2059"/>
                <a:ext cx="4973" cy="966"/>
              </a:xfrm>
              <a:prstGeom prst="roundRect">
                <a:avLst>
                  <a:gd name="adj" fmla="val 11892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5" name="圆角矩形 4"/>
              <p:cNvSpPr/>
              <p:nvPr/>
            </p:nvSpPr>
            <p:spPr>
              <a:xfrm>
                <a:off x="1169" y="3900"/>
                <a:ext cx="4973" cy="966"/>
              </a:xfrm>
              <a:prstGeom prst="roundRect">
                <a:avLst>
                  <a:gd name="adj" fmla="val 11892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6" name="圆角矩形 5"/>
              <p:cNvSpPr/>
              <p:nvPr/>
            </p:nvSpPr>
            <p:spPr>
              <a:xfrm>
                <a:off x="1169" y="5780"/>
                <a:ext cx="4973" cy="966"/>
              </a:xfrm>
              <a:prstGeom prst="roundRect">
                <a:avLst>
                  <a:gd name="adj" fmla="val 11892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7" name="任意多边形 6"/>
              <p:cNvSpPr/>
              <p:nvPr/>
            </p:nvSpPr>
            <p:spPr>
              <a:xfrm>
                <a:off x="3335" y="3169"/>
                <a:ext cx="879" cy="743"/>
              </a:xfrm>
              <a:custGeom>
                <a:avLst/>
                <a:gdLst>
                  <a:gd name="connsiteX0" fmla="*/ 0 w 792480"/>
                  <a:gd name="connsiteY0" fmla="*/ 435864 h 792480"/>
                  <a:gd name="connsiteX1" fmla="*/ 178308 w 792480"/>
                  <a:gd name="connsiteY1" fmla="*/ 435864 h 792480"/>
                  <a:gd name="connsiteX2" fmla="*/ 178308 w 792480"/>
                  <a:gd name="connsiteY2" fmla="*/ 0 h 792480"/>
                  <a:gd name="connsiteX3" fmla="*/ 614172 w 792480"/>
                  <a:gd name="connsiteY3" fmla="*/ 0 h 792480"/>
                  <a:gd name="connsiteX4" fmla="*/ 614172 w 792480"/>
                  <a:gd name="connsiteY4" fmla="*/ 435864 h 792480"/>
                  <a:gd name="connsiteX5" fmla="*/ 792480 w 792480"/>
                  <a:gd name="connsiteY5" fmla="*/ 435864 h 792480"/>
                  <a:gd name="connsiteX6" fmla="*/ 396240 w 792480"/>
                  <a:gd name="connsiteY6" fmla="*/ 792480 h 792480"/>
                  <a:gd name="connsiteX7" fmla="*/ 0 w 792480"/>
                  <a:gd name="connsiteY7" fmla="*/ 435864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2480" h="792480">
                    <a:moveTo>
                      <a:pt x="0" y="435864"/>
                    </a:moveTo>
                    <a:lnTo>
                      <a:pt x="178308" y="435864"/>
                    </a:lnTo>
                    <a:lnTo>
                      <a:pt x="178308" y="0"/>
                    </a:lnTo>
                    <a:lnTo>
                      <a:pt x="614172" y="0"/>
                    </a:lnTo>
                    <a:lnTo>
                      <a:pt x="614172" y="435864"/>
                    </a:lnTo>
                    <a:lnTo>
                      <a:pt x="792480" y="435864"/>
                    </a:lnTo>
                    <a:lnTo>
                      <a:pt x="396240" y="792480"/>
                    </a:lnTo>
                    <a:lnTo>
                      <a:pt x="0" y="4358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4028" tIns="45720" rIns="224028" bIns="241859" numCol="1" spcCol="953" anchor="ctr" anchorCtr="0">
                <a:noAutofit/>
              </a:bodyPr>
              <a:lstStyle/>
              <a:p>
                <a:pPr marL="0" marR="0" lvl="0" indent="0" algn="ctr" defTabSz="1600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8" name="任意多边形 7"/>
              <p:cNvSpPr/>
              <p:nvPr/>
            </p:nvSpPr>
            <p:spPr>
              <a:xfrm>
                <a:off x="3335" y="4998"/>
                <a:ext cx="879" cy="743"/>
              </a:xfrm>
              <a:custGeom>
                <a:avLst/>
                <a:gdLst>
                  <a:gd name="connsiteX0" fmla="*/ 0 w 792480"/>
                  <a:gd name="connsiteY0" fmla="*/ 435864 h 792480"/>
                  <a:gd name="connsiteX1" fmla="*/ 178308 w 792480"/>
                  <a:gd name="connsiteY1" fmla="*/ 435864 h 792480"/>
                  <a:gd name="connsiteX2" fmla="*/ 178308 w 792480"/>
                  <a:gd name="connsiteY2" fmla="*/ 0 h 792480"/>
                  <a:gd name="connsiteX3" fmla="*/ 614172 w 792480"/>
                  <a:gd name="connsiteY3" fmla="*/ 0 h 792480"/>
                  <a:gd name="connsiteX4" fmla="*/ 614172 w 792480"/>
                  <a:gd name="connsiteY4" fmla="*/ 435864 h 792480"/>
                  <a:gd name="connsiteX5" fmla="*/ 792480 w 792480"/>
                  <a:gd name="connsiteY5" fmla="*/ 435864 h 792480"/>
                  <a:gd name="connsiteX6" fmla="*/ 396240 w 792480"/>
                  <a:gd name="connsiteY6" fmla="*/ 792480 h 792480"/>
                  <a:gd name="connsiteX7" fmla="*/ 0 w 792480"/>
                  <a:gd name="connsiteY7" fmla="*/ 435864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2480" h="792480">
                    <a:moveTo>
                      <a:pt x="0" y="435864"/>
                    </a:moveTo>
                    <a:lnTo>
                      <a:pt x="178308" y="435864"/>
                    </a:lnTo>
                    <a:lnTo>
                      <a:pt x="178308" y="0"/>
                    </a:lnTo>
                    <a:lnTo>
                      <a:pt x="614172" y="0"/>
                    </a:lnTo>
                    <a:lnTo>
                      <a:pt x="614172" y="435864"/>
                    </a:lnTo>
                    <a:lnTo>
                      <a:pt x="792480" y="435864"/>
                    </a:lnTo>
                    <a:lnTo>
                      <a:pt x="396240" y="792480"/>
                    </a:lnTo>
                    <a:lnTo>
                      <a:pt x="0" y="4358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4028" tIns="45720" rIns="224028" bIns="241859" numCol="1" spcCol="953" anchor="ctr" anchorCtr="0">
                <a:noAutofit/>
              </a:bodyPr>
              <a:p>
                <a:pPr marL="0" marR="0" lvl="0" indent="0" algn="ctr" defTabSz="1600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9" name="圆角矩形 8"/>
              <p:cNvSpPr/>
              <p:nvPr/>
            </p:nvSpPr>
            <p:spPr>
              <a:xfrm>
                <a:off x="1169" y="7714"/>
                <a:ext cx="4973" cy="1099"/>
              </a:xfrm>
              <a:prstGeom prst="roundRect">
                <a:avLst>
                  <a:gd name="adj" fmla="val 11892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3335" y="6827"/>
                <a:ext cx="879" cy="743"/>
              </a:xfrm>
              <a:custGeom>
                <a:avLst/>
                <a:gdLst>
                  <a:gd name="connsiteX0" fmla="*/ 0 w 792480"/>
                  <a:gd name="connsiteY0" fmla="*/ 435864 h 792480"/>
                  <a:gd name="connsiteX1" fmla="*/ 178308 w 792480"/>
                  <a:gd name="connsiteY1" fmla="*/ 435864 h 792480"/>
                  <a:gd name="connsiteX2" fmla="*/ 178308 w 792480"/>
                  <a:gd name="connsiteY2" fmla="*/ 0 h 792480"/>
                  <a:gd name="connsiteX3" fmla="*/ 614172 w 792480"/>
                  <a:gd name="connsiteY3" fmla="*/ 0 h 792480"/>
                  <a:gd name="connsiteX4" fmla="*/ 614172 w 792480"/>
                  <a:gd name="connsiteY4" fmla="*/ 435864 h 792480"/>
                  <a:gd name="connsiteX5" fmla="*/ 792480 w 792480"/>
                  <a:gd name="connsiteY5" fmla="*/ 435864 h 792480"/>
                  <a:gd name="connsiteX6" fmla="*/ 396240 w 792480"/>
                  <a:gd name="connsiteY6" fmla="*/ 792480 h 792480"/>
                  <a:gd name="connsiteX7" fmla="*/ 0 w 792480"/>
                  <a:gd name="connsiteY7" fmla="*/ 435864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2480" h="792480">
                    <a:moveTo>
                      <a:pt x="0" y="435864"/>
                    </a:moveTo>
                    <a:lnTo>
                      <a:pt x="178308" y="435864"/>
                    </a:lnTo>
                    <a:lnTo>
                      <a:pt x="178308" y="0"/>
                    </a:lnTo>
                    <a:lnTo>
                      <a:pt x="614172" y="0"/>
                    </a:lnTo>
                    <a:lnTo>
                      <a:pt x="614172" y="435864"/>
                    </a:lnTo>
                    <a:lnTo>
                      <a:pt x="792480" y="435864"/>
                    </a:lnTo>
                    <a:lnTo>
                      <a:pt x="396240" y="792480"/>
                    </a:lnTo>
                    <a:lnTo>
                      <a:pt x="0" y="4358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4028" tIns="45720" rIns="224028" bIns="241859" numCol="1" spcCol="953" anchor="ctr" anchorCtr="0">
                <a:noAutofit/>
              </a:bodyPr>
              <a:p>
                <a:pPr marL="0" marR="0" lvl="0" indent="0" algn="ctr" defTabSz="1600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12" name="圆角矩形 11"/>
              <p:cNvSpPr/>
              <p:nvPr/>
            </p:nvSpPr>
            <p:spPr>
              <a:xfrm>
                <a:off x="1169" y="9691"/>
                <a:ext cx="4973" cy="966"/>
              </a:xfrm>
              <a:prstGeom prst="roundRect">
                <a:avLst>
                  <a:gd name="adj" fmla="val 11892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3335" y="8867"/>
                <a:ext cx="879" cy="743"/>
              </a:xfrm>
              <a:custGeom>
                <a:avLst/>
                <a:gdLst>
                  <a:gd name="connsiteX0" fmla="*/ 0 w 792480"/>
                  <a:gd name="connsiteY0" fmla="*/ 435864 h 792480"/>
                  <a:gd name="connsiteX1" fmla="*/ 178308 w 792480"/>
                  <a:gd name="connsiteY1" fmla="*/ 435864 h 792480"/>
                  <a:gd name="connsiteX2" fmla="*/ 178308 w 792480"/>
                  <a:gd name="connsiteY2" fmla="*/ 0 h 792480"/>
                  <a:gd name="connsiteX3" fmla="*/ 614172 w 792480"/>
                  <a:gd name="connsiteY3" fmla="*/ 0 h 792480"/>
                  <a:gd name="connsiteX4" fmla="*/ 614172 w 792480"/>
                  <a:gd name="connsiteY4" fmla="*/ 435864 h 792480"/>
                  <a:gd name="connsiteX5" fmla="*/ 792480 w 792480"/>
                  <a:gd name="connsiteY5" fmla="*/ 435864 h 792480"/>
                  <a:gd name="connsiteX6" fmla="*/ 396240 w 792480"/>
                  <a:gd name="connsiteY6" fmla="*/ 792480 h 792480"/>
                  <a:gd name="connsiteX7" fmla="*/ 0 w 792480"/>
                  <a:gd name="connsiteY7" fmla="*/ 435864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2480" h="792480">
                    <a:moveTo>
                      <a:pt x="0" y="435864"/>
                    </a:moveTo>
                    <a:lnTo>
                      <a:pt x="178308" y="435864"/>
                    </a:lnTo>
                    <a:lnTo>
                      <a:pt x="178308" y="0"/>
                    </a:lnTo>
                    <a:lnTo>
                      <a:pt x="614172" y="0"/>
                    </a:lnTo>
                    <a:lnTo>
                      <a:pt x="614172" y="435864"/>
                    </a:lnTo>
                    <a:lnTo>
                      <a:pt x="792480" y="435864"/>
                    </a:lnTo>
                    <a:lnTo>
                      <a:pt x="396240" y="792480"/>
                    </a:lnTo>
                    <a:lnTo>
                      <a:pt x="0" y="4358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4028" tIns="45720" rIns="224028" bIns="241859" numCol="1" spcCol="953" anchor="ctr" anchorCtr="0">
                <a:noAutofit/>
              </a:bodyPr>
              <a:p>
                <a:pPr marL="0" marR="0" lvl="0" indent="0" algn="ctr" defTabSz="1600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3110" y="2177"/>
                <a:ext cx="1467" cy="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30000"/>
                  </a:lnSpc>
                </a:pPr>
                <a:r>
                  <a:rPr lang="en-US" altLang="zh-CN" sz="2000" dirty="0" smtClean="0">
                    <a:latin typeface="Times New Roman Regular" panose="02020503050405090304" charset="0"/>
                    <a:ea typeface="微软雅黑" charset="-122"/>
                    <a:cs typeface="Times New Roman Regular" panose="02020503050405090304" charset="0"/>
                  </a:rPr>
                  <a:t>VCF</a:t>
                </a:r>
                <a:endParaRPr lang="en-US" altLang="zh-CN" sz="2000" dirty="0" smtClean="0"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2075" y="3984"/>
                <a:ext cx="3684" cy="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30000"/>
                  </a:lnSpc>
                </a:pPr>
                <a:r>
                  <a:rPr lang="en-US" altLang="zh-CN" sz="2000" dirty="0" smtClean="0">
                    <a:latin typeface="Times New Roman Regular" panose="02020503050405090304" charset="0"/>
                    <a:ea typeface="微软雅黑" charset="-122"/>
                    <a:cs typeface="Times New Roman Regular" panose="02020503050405090304" charset="0"/>
                    <a:sym typeface="+mn-ea"/>
                  </a:rPr>
                  <a:t>.bed .fam .bim</a:t>
                </a:r>
                <a:endParaRPr lang="en-US" altLang="zh-CN" sz="2000" dirty="0" smtClean="0"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  <a:sym typeface="+mn-ea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685" y="5903"/>
                <a:ext cx="4074" cy="77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indent="0" algn="ctr">
                  <a:lnSpc>
                    <a:spcPct val="130000"/>
                  </a:lnSpc>
                  <a:buFont typeface="Arial" panose="020B0604020202090204" pitchFamily="34" charset="0"/>
                  <a:buNone/>
                </a:pPr>
                <a:r>
                  <a:rPr lang="en-US" altLang="zh-CN" sz="2000" dirty="0" smtClean="0">
                    <a:latin typeface="Times New Roman Regular" panose="02020503050405090304" charset="0"/>
                    <a:ea typeface="微软雅黑" charset="-122"/>
                    <a:cs typeface="Times New Roman Regular" panose="02020503050405090304" charset="0"/>
                    <a:sym typeface="+mn-ea"/>
                  </a:rPr>
                  <a:t>Do ADMIXTURE</a:t>
                </a:r>
                <a:endParaRPr lang="en-US" altLang="zh-CN" sz="2000" dirty="0" smtClean="0"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  <a:sym typeface="+mn-ea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219" y="7552"/>
                <a:ext cx="4923" cy="122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pPr algn="ctr">
                  <a:lnSpc>
                    <a:spcPct val="130000"/>
                  </a:lnSpc>
                </a:pPr>
                <a:r>
                  <a:rPr lang="en-US" altLang="zh-CN" sz="2000" dirty="0" smtClean="0">
                    <a:solidFill>
                      <a:srgbClr val="C00000"/>
                    </a:solidFill>
                    <a:latin typeface="Times New Roman Regular" panose="02020503050405090304" charset="0"/>
                    <a:ea typeface="微软雅黑" charset="-122"/>
                    <a:cs typeface="Times New Roman Regular" panose="02020503050405090304" charset="0"/>
                    <a:sym typeface="+mn-ea"/>
                  </a:rPr>
                  <a:t>Selecting the </a:t>
                </a:r>
                <a:endParaRPr lang="en-US" altLang="zh-CN" sz="2000" dirty="0" smtClean="0">
                  <a:solidFill>
                    <a:srgbClr val="C00000"/>
                  </a:solidFill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  <a:sym typeface="+mn-ea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altLang="zh-CN" sz="2000" dirty="0" smtClean="0">
                    <a:solidFill>
                      <a:srgbClr val="C00000"/>
                    </a:solidFill>
                    <a:latin typeface="Times New Roman Regular" panose="02020503050405090304" charset="0"/>
                    <a:ea typeface="微软雅黑" charset="-122"/>
                    <a:cs typeface="Times New Roman Regular" panose="02020503050405090304" charset="0"/>
                    <a:sym typeface="+mn-ea"/>
                  </a:rPr>
                  <a:t>Optimal K‑value</a:t>
                </a:r>
                <a:endParaRPr lang="en-US" altLang="zh-CN" sz="2000" dirty="0" smtClean="0">
                  <a:solidFill>
                    <a:srgbClr val="C00000"/>
                  </a:solidFill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  <a:sym typeface="+mn-ea"/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827" y="9624"/>
              <a:ext cx="4183" cy="77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indent="0" algn="ctr">
                <a:lnSpc>
                  <a:spcPct val="130000"/>
                </a:lnSpc>
                <a:buFont typeface="Arial" panose="020B0604020202090204" pitchFamily="34" charset="0"/>
                <a:buNone/>
              </a:pPr>
              <a:r>
                <a:rPr lang="en-US" altLang="zh-CN" sz="2000" dirty="0" smtClean="0"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  <a:sym typeface="+mn-ea"/>
                </a:rPr>
                <a:t>Results Visualization</a:t>
              </a:r>
              <a:endParaRPr lang="en-US" altLang="zh-CN" sz="2000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endParaRPr>
            </a:p>
          </p:txBody>
        </p:sp>
      </p:grp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等腰三角形 22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charset="-122"/>
              <a:ea typeface="微软雅黑" charset="-122"/>
              <a:cs typeface="+mn-cs"/>
              <a:sym typeface="微软雅黑" charset="-122"/>
            </a:endParaRPr>
          </a:p>
        </p:txBody>
      </p:sp>
      <p:sp>
        <p:nvSpPr>
          <p:cNvPr id="33" name="矩形 46"/>
          <p:cNvSpPr>
            <a:spLocks noChangeArrowheads="1"/>
          </p:cNvSpPr>
          <p:nvPr/>
        </p:nvSpPr>
        <p:spPr bwMode="auto">
          <a:xfrm>
            <a:off x="634918" y="237124"/>
            <a:ext cx="265811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90204" pitchFamily="34" charset="0"/>
                <a:sym typeface="+mn-ea"/>
              </a:rPr>
              <a:t>ADMIXTURE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90204" pitchFamily="34" charset="0"/>
              <a:ea typeface="微软雅黑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40" name="直接箭头连接符 39"/>
          <p:cNvCxnSpPr>
            <a:stCxn id="19" idx="3"/>
          </p:cNvCxnSpPr>
          <p:nvPr/>
        </p:nvCxnSpPr>
        <p:spPr>
          <a:xfrm flipV="1">
            <a:off x="3157220" y="6053455"/>
            <a:ext cx="908050" cy="303530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>
            <a:off x="3150870" y="6382385"/>
            <a:ext cx="869950" cy="253365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4080510" y="5775960"/>
            <a:ext cx="221424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000" dirty="0" smtClean="0">
                <a:latin typeface="Arial" panose="020B0604020202090204" pitchFamily="34" charset="0"/>
                <a:ea typeface="微软雅黑" charset="-122"/>
                <a:sym typeface="+mn-ea"/>
              </a:rPr>
              <a:t>R</a:t>
            </a:r>
            <a:endParaRPr lang="en-US" altLang="zh-CN" sz="2000" dirty="0" smtClean="0">
              <a:latin typeface="Arial" panose="020B0604020202090204" pitchFamily="34" charset="0"/>
              <a:ea typeface="微软雅黑" charset="-122"/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065270" y="6348095"/>
            <a:ext cx="221424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000" dirty="0" smtClean="0">
                <a:latin typeface="Arial" panose="020B0604020202090204" pitchFamily="34" charset="0"/>
                <a:ea typeface="微软雅黑" charset="-122"/>
                <a:sym typeface="+mn-ea"/>
              </a:rPr>
              <a:t>Python</a:t>
            </a:r>
            <a:endParaRPr lang="en-US" altLang="zh-CN" sz="2000" dirty="0" smtClean="0">
              <a:latin typeface="Arial" panose="020B0604020202090204" pitchFamily="34" charset="0"/>
              <a:ea typeface="微软雅黑" charset="-122"/>
              <a:sym typeface="+mn-ea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98475" y="1264920"/>
            <a:ext cx="2682240" cy="5459730"/>
            <a:chOff x="785" y="1992"/>
            <a:chExt cx="4224" cy="8598"/>
          </a:xfrm>
        </p:grpSpPr>
        <p:grpSp>
          <p:nvGrpSpPr>
            <p:cNvPr id="2" name="组合 1"/>
            <p:cNvGrpSpPr/>
            <p:nvPr/>
          </p:nvGrpSpPr>
          <p:grpSpPr>
            <a:xfrm>
              <a:off x="785" y="1992"/>
              <a:ext cx="4187" cy="8598"/>
              <a:chOff x="1169" y="2059"/>
              <a:chExt cx="4973" cy="8598"/>
            </a:xfrm>
          </p:grpSpPr>
          <p:sp>
            <p:nvSpPr>
              <p:cNvPr id="3" name="圆角矩形 2"/>
              <p:cNvSpPr/>
              <p:nvPr/>
            </p:nvSpPr>
            <p:spPr>
              <a:xfrm>
                <a:off x="1169" y="2059"/>
                <a:ext cx="4973" cy="966"/>
              </a:xfrm>
              <a:prstGeom prst="roundRect">
                <a:avLst>
                  <a:gd name="adj" fmla="val 11892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4" name="圆角矩形 3"/>
              <p:cNvSpPr/>
              <p:nvPr/>
            </p:nvSpPr>
            <p:spPr>
              <a:xfrm>
                <a:off x="1169" y="3900"/>
                <a:ext cx="4973" cy="966"/>
              </a:xfrm>
              <a:prstGeom prst="roundRect">
                <a:avLst>
                  <a:gd name="adj" fmla="val 11892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5" name="圆角矩形 4"/>
              <p:cNvSpPr/>
              <p:nvPr/>
            </p:nvSpPr>
            <p:spPr>
              <a:xfrm>
                <a:off x="1169" y="5780"/>
                <a:ext cx="4973" cy="966"/>
              </a:xfrm>
              <a:prstGeom prst="roundRect">
                <a:avLst>
                  <a:gd name="adj" fmla="val 11892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6" name="任意多边形 5"/>
              <p:cNvSpPr/>
              <p:nvPr/>
            </p:nvSpPr>
            <p:spPr>
              <a:xfrm>
                <a:off x="3335" y="3169"/>
                <a:ext cx="879" cy="743"/>
              </a:xfrm>
              <a:custGeom>
                <a:avLst/>
                <a:gdLst>
                  <a:gd name="connsiteX0" fmla="*/ 0 w 792480"/>
                  <a:gd name="connsiteY0" fmla="*/ 435864 h 792480"/>
                  <a:gd name="connsiteX1" fmla="*/ 178308 w 792480"/>
                  <a:gd name="connsiteY1" fmla="*/ 435864 h 792480"/>
                  <a:gd name="connsiteX2" fmla="*/ 178308 w 792480"/>
                  <a:gd name="connsiteY2" fmla="*/ 0 h 792480"/>
                  <a:gd name="connsiteX3" fmla="*/ 614172 w 792480"/>
                  <a:gd name="connsiteY3" fmla="*/ 0 h 792480"/>
                  <a:gd name="connsiteX4" fmla="*/ 614172 w 792480"/>
                  <a:gd name="connsiteY4" fmla="*/ 435864 h 792480"/>
                  <a:gd name="connsiteX5" fmla="*/ 792480 w 792480"/>
                  <a:gd name="connsiteY5" fmla="*/ 435864 h 792480"/>
                  <a:gd name="connsiteX6" fmla="*/ 396240 w 792480"/>
                  <a:gd name="connsiteY6" fmla="*/ 792480 h 792480"/>
                  <a:gd name="connsiteX7" fmla="*/ 0 w 792480"/>
                  <a:gd name="connsiteY7" fmla="*/ 435864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2480" h="792480">
                    <a:moveTo>
                      <a:pt x="0" y="435864"/>
                    </a:moveTo>
                    <a:lnTo>
                      <a:pt x="178308" y="435864"/>
                    </a:lnTo>
                    <a:lnTo>
                      <a:pt x="178308" y="0"/>
                    </a:lnTo>
                    <a:lnTo>
                      <a:pt x="614172" y="0"/>
                    </a:lnTo>
                    <a:lnTo>
                      <a:pt x="614172" y="435864"/>
                    </a:lnTo>
                    <a:lnTo>
                      <a:pt x="792480" y="435864"/>
                    </a:lnTo>
                    <a:lnTo>
                      <a:pt x="396240" y="792480"/>
                    </a:lnTo>
                    <a:lnTo>
                      <a:pt x="0" y="4358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4028" tIns="45720" rIns="224028" bIns="241859" numCol="1" spcCol="953" anchor="ctr" anchorCtr="0">
                <a:noAutofit/>
              </a:bodyPr>
              <a:lstStyle/>
              <a:p>
                <a:pPr marL="0" marR="0" lvl="0" indent="0" algn="ctr" defTabSz="1600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7" name="任意多边形 6"/>
              <p:cNvSpPr/>
              <p:nvPr/>
            </p:nvSpPr>
            <p:spPr>
              <a:xfrm>
                <a:off x="3335" y="4998"/>
                <a:ext cx="879" cy="743"/>
              </a:xfrm>
              <a:custGeom>
                <a:avLst/>
                <a:gdLst>
                  <a:gd name="connsiteX0" fmla="*/ 0 w 792480"/>
                  <a:gd name="connsiteY0" fmla="*/ 435864 h 792480"/>
                  <a:gd name="connsiteX1" fmla="*/ 178308 w 792480"/>
                  <a:gd name="connsiteY1" fmla="*/ 435864 h 792480"/>
                  <a:gd name="connsiteX2" fmla="*/ 178308 w 792480"/>
                  <a:gd name="connsiteY2" fmla="*/ 0 h 792480"/>
                  <a:gd name="connsiteX3" fmla="*/ 614172 w 792480"/>
                  <a:gd name="connsiteY3" fmla="*/ 0 h 792480"/>
                  <a:gd name="connsiteX4" fmla="*/ 614172 w 792480"/>
                  <a:gd name="connsiteY4" fmla="*/ 435864 h 792480"/>
                  <a:gd name="connsiteX5" fmla="*/ 792480 w 792480"/>
                  <a:gd name="connsiteY5" fmla="*/ 435864 h 792480"/>
                  <a:gd name="connsiteX6" fmla="*/ 396240 w 792480"/>
                  <a:gd name="connsiteY6" fmla="*/ 792480 h 792480"/>
                  <a:gd name="connsiteX7" fmla="*/ 0 w 792480"/>
                  <a:gd name="connsiteY7" fmla="*/ 435864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2480" h="792480">
                    <a:moveTo>
                      <a:pt x="0" y="435864"/>
                    </a:moveTo>
                    <a:lnTo>
                      <a:pt x="178308" y="435864"/>
                    </a:lnTo>
                    <a:lnTo>
                      <a:pt x="178308" y="0"/>
                    </a:lnTo>
                    <a:lnTo>
                      <a:pt x="614172" y="0"/>
                    </a:lnTo>
                    <a:lnTo>
                      <a:pt x="614172" y="435864"/>
                    </a:lnTo>
                    <a:lnTo>
                      <a:pt x="792480" y="435864"/>
                    </a:lnTo>
                    <a:lnTo>
                      <a:pt x="396240" y="792480"/>
                    </a:lnTo>
                    <a:lnTo>
                      <a:pt x="0" y="4358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4028" tIns="45720" rIns="224028" bIns="241859" numCol="1" spcCol="953" anchor="ctr" anchorCtr="0">
                <a:noAutofit/>
              </a:bodyPr>
              <a:p>
                <a:pPr marL="0" marR="0" lvl="0" indent="0" algn="ctr" defTabSz="1600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8" name="圆角矩形 7"/>
              <p:cNvSpPr/>
              <p:nvPr/>
            </p:nvSpPr>
            <p:spPr>
              <a:xfrm>
                <a:off x="1169" y="7714"/>
                <a:ext cx="4973" cy="1099"/>
              </a:xfrm>
              <a:prstGeom prst="roundRect">
                <a:avLst>
                  <a:gd name="adj" fmla="val 11892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9" name="任意多边形 8"/>
              <p:cNvSpPr/>
              <p:nvPr/>
            </p:nvSpPr>
            <p:spPr>
              <a:xfrm>
                <a:off x="3335" y="6827"/>
                <a:ext cx="879" cy="743"/>
              </a:xfrm>
              <a:custGeom>
                <a:avLst/>
                <a:gdLst>
                  <a:gd name="connsiteX0" fmla="*/ 0 w 792480"/>
                  <a:gd name="connsiteY0" fmla="*/ 435864 h 792480"/>
                  <a:gd name="connsiteX1" fmla="*/ 178308 w 792480"/>
                  <a:gd name="connsiteY1" fmla="*/ 435864 h 792480"/>
                  <a:gd name="connsiteX2" fmla="*/ 178308 w 792480"/>
                  <a:gd name="connsiteY2" fmla="*/ 0 h 792480"/>
                  <a:gd name="connsiteX3" fmla="*/ 614172 w 792480"/>
                  <a:gd name="connsiteY3" fmla="*/ 0 h 792480"/>
                  <a:gd name="connsiteX4" fmla="*/ 614172 w 792480"/>
                  <a:gd name="connsiteY4" fmla="*/ 435864 h 792480"/>
                  <a:gd name="connsiteX5" fmla="*/ 792480 w 792480"/>
                  <a:gd name="connsiteY5" fmla="*/ 435864 h 792480"/>
                  <a:gd name="connsiteX6" fmla="*/ 396240 w 792480"/>
                  <a:gd name="connsiteY6" fmla="*/ 792480 h 792480"/>
                  <a:gd name="connsiteX7" fmla="*/ 0 w 792480"/>
                  <a:gd name="connsiteY7" fmla="*/ 435864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2480" h="792480">
                    <a:moveTo>
                      <a:pt x="0" y="435864"/>
                    </a:moveTo>
                    <a:lnTo>
                      <a:pt x="178308" y="435864"/>
                    </a:lnTo>
                    <a:lnTo>
                      <a:pt x="178308" y="0"/>
                    </a:lnTo>
                    <a:lnTo>
                      <a:pt x="614172" y="0"/>
                    </a:lnTo>
                    <a:lnTo>
                      <a:pt x="614172" y="435864"/>
                    </a:lnTo>
                    <a:lnTo>
                      <a:pt x="792480" y="435864"/>
                    </a:lnTo>
                    <a:lnTo>
                      <a:pt x="396240" y="792480"/>
                    </a:lnTo>
                    <a:lnTo>
                      <a:pt x="0" y="4358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4028" tIns="45720" rIns="224028" bIns="241859" numCol="1" spcCol="953" anchor="ctr" anchorCtr="0">
                <a:noAutofit/>
              </a:bodyPr>
              <a:p>
                <a:pPr marL="0" marR="0" lvl="0" indent="0" algn="ctr" defTabSz="1600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1169" y="9691"/>
                <a:ext cx="4973" cy="966"/>
              </a:xfrm>
              <a:prstGeom prst="roundRect">
                <a:avLst>
                  <a:gd name="adj" fmla="val 11892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3335" y="8867"/>
                <a:ext cx="879" cy="743"/>
              </a:xfrm>
              <a:custGeom>
                <a:avLst/>
                <a:gdLst>
                  <a:gd name="connsiteX0" fmla="*/ 0 w 792480"/>
                  <a:gd name="connsiteY0" fmla="*/ 435864 h 792480"/>
                  <a:gd name="connsiteX1" fmla="*/ 178308 w 792480"/>
                  <a:gd name="connsiteY1" fmla="*/ 435864 h 792480"/>
                  <a:gd name="connsiteX2" fmla="*/ 178308 w 792480"/>
                  <a:gd name="connsiteY2" fmla="*/ 0 h 792480"/>
                  <a:gd name="connsiteX3" fmla="*/ 614172 w 792480"/>
                  <a:gd name="connsiteY3" fmla="*/ 0 h 792480"/>
                  <a:gd name="connsiteX4" fmla="*/ 614172 w 792480"/>
                  <a:gd name="connsiteY4" fmla="*/ 435864 h 792480"/>
                  <a:gd name="connsiteX5" fmla="*/ 792480 w 792480"/>
                  <a:gd name="connsiteY5" fmla="*/ 435864 h 792480"/>
                  <a:gd name="connsiteX6" fmla="*/ 396240 w 792480"/>
                  <a:gd name="connsiteY6" fmla="*/ 792480 h 792480"/>
                  <a:gd name="connsiteX7" fmla="*/ 0 w 792480"/>
                  <a:gd name="connsiteY7" fmla="*/ 435864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2480" h="792480">
                    <a:moveTo>
                      <a:pt x="0" y="435864"/>
                    </a:moveTo>
                    <a:lnTo>
                      <a:pt x="178308" y="435864"/>
                    </a:lnTo>
                    <a:lnTo>
                      <a:pt x="178308" y="0"/>
                    </a:lnTo>
                    <a:lnTo>
                      <a:pt x="614172" y="0"/>
                    </a:lnTo>
                    <a:lnTo>
                      <a:pt x="614172" y="435864"/>
                    </a:lnTo>
                    <a:lnTo>
                      <a:pt x="792480" y="435864"/>
                    </a:lnTo>
                    <a:lnTo>
                      <a:pt x="396240" y="792480"/>
                    </a:lnTo>
                    <a:lnTo>
                      <a:pt x="0" y="4358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4028" tIns="45720" rIns="224028" bIns="241859" numCol="1" spcCol="953" anchor="ctr" anchorCtr="0">
                <a:noAutofit/>
              </a:bodyPr>
              <a:p>
                <a:pPr marL="0" marR="0" lvl="0" indent="0" algn="ctr" defTabSz="1600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3110" y="2177"/>
                <a:ext cx="1467" cy="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30000"/>
                  </a:lnSpc>
                </a:pPr>
                <a:r>
                  <a:rPr lang="en-US" altLang="zh-CN" sz="2000" dirty="0" smtClean="0">
                    <a:latin typeface="Times New Roman Regular" panose="02020503050405090304" charset="0"/>
                    <a:ea typeface="微软雅黑" charset="-122"/>
                    <a:cs typeface="Times New Roman Regular" panose="02020503050405090304" charset="0"/>
                  </a:rPr>
                  <a:t>VCF</a:t>
                </a:r>
                <a:endParaRPr lang="en-US" altLang="zh-CN" sz="2000" dirty="0" smtClean="0"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2075" y="3984"/>
                <a:ext cx="3684" cy="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30000"/>
                  </a:lnSpc>
                </a:pPr>
                <a:r>
                  <a:rPr lang="en-US" altLang="zh-CN" sz="2000" dirty="0" smtClean="0">
                    <a:latin typeface="Times New Roman Regular" panose="02020503050405090304" charset="0"/>
                    <a:ea typeface="微软雅黑" charset="-122"/>
                    <a:cs typeface="Times New Roman Regular" panose="02020503050405090304" charset="0"/>
                    <a:sym typeface="+mn-ea"/>
                  </a:rPr>
                  <a:t>.bed .fam .bim</a:t>
                </a:r>
                <a:endParaRPr lang="en-US" altLang="zh-CN" sz="2000" dirty="0" smtClean="0"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  <a:sym typeface="+mn-ea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1685" y="5903"/>
                <a:ext cx="4074" cy="77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indent="0" algn="ctr">
                  <a:lnSpc>
                    <a:spcPct val="130000"/>
                  </a:lnSpc>
                  <a:buFont typeface="Arial" panose="020B0604020202090204" pitchFamily="34" charset="0"/>
                  <a:buNone/>
                </a:pPr>
                <a:r>
                  <a:rPr lang="en-US" altLang="zh-CN" sz="2000" dirty="0" smtClean="0">
                    <a:latin typeface="Times New Roman Regular" panose="02020503050405090304" charset="0"/>
                    <a:ea typeface="微软雅黑" charset="-122"/>
                    <a:cs typeface="Times New Roman Regular" panose="02020503050405090304" charset="0"/>
                    <a:sym typeface="+mn-ea"/>
                  </a:rPr>
                  <a:t>Do ADMIXTURE</a:t>
                </a:r>
                <a:endParaRPr lang="en-US" altLang="zh-CN" sz="2000" dirty="0" smtClean="0"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  <a:sym typeface="+mn-ea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219" y="7552"/>
                <a:ext cx="4923" cy="122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pPr algn="ctr">
                  <a:lnSpc>
                    <a:spcPct val="130000"/>
                  </a:lnSpc>
                </a:pPr>
                <a:r>
                  <a:rPr lang="en-US" altLang="zh-CN" sz="2000" dirty="0" smtClean="0">
                    <a:latin typeface="Times New Roman Regular" panose="02020503050405090304" charset="0"/>
                    <a:ea typeface="微软雅黑" charset="-122"/>
                    <a:cs typeface="Times New Roman Regular" panose="02020503050405090304" charset="0"/>
                    <a:sym typeface="+mn-ea"/>
                  </a:rPr>
                  <a:t>Selecting the </a:t>
                </a:r>
                <a:endParaRPr lang="en-US" altLang="zh-CN" sz="2000" dirty="0" smtClean="0"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  <a:sym typeface="+mn-ea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altLang="zh-CN" sz="2000" dirty="0" smtClean="0">
                    <a:latin typeface="Times New Roman Regular" panose="02020503050405090304" charset="0"/>
                    <a:ea typeface="微软雅黑" charset="-122"/>
                    <a:cs typeface="Times New Roman Regular" panose="02020503050405090304" charset="0"/>
                    <a:sym typeface="+mn-ea"/>
                  </a:rPr>
                  <a:t>Optimal K‑value</a:t>
                </a:r>
                <a:endParaRPr lang="en-US" altLang="zh-CN" sz="2000" dirty="0" smtClean="0"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  <a:sym typeface="+mn-ea"/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827" y="9624"/>
              <a:ext cx="4183" cy="77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indent="0" algn="ctr">
                <a:lnSpc>
                  <a:spcPct val="130000"/>
                </a:lnSpc>
                <a:buFont typeface="Arial" panose="020B0604020202090204" pitchFamily="34" charset="0"/>
                <a:buNone/>
              </a:pPr>
              <a:r>
                <a:rPr lang="en-US" altLang="zh-CN" sz="2000" dirty="0" smtClean="0">
                  <a:solidFill>
                    <a:srgbClr val="C00000"/>
                  </a:solidFill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  <a:sym typeface="+mn-ea"/>
                </a:rPr>
                <a:t>Results Visualization</a:t>
              </a:r>
              <a:endParaRPr lang="en-US" altLang="zh-CN" sz="2000" dirty="0" smtClean="0">
                <a:solidFill>
                  <a:srgbClr val="C00000"/>
                </a:solidFill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endParaRPr>
            </a:p>
          </p:txBody>
        </p:sp>
      </p:grp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等腰三角形 47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charset="-122"/>
              <a:ea typeface="微软雅黑" charset="-122"/>
              <a:cs typeface="+mn-cs"/>
              <a:sym typeface="微软雅黑" charset="-122"/>
            </a:endParaRPr>
          </a:p>
        </p:txBody>
      </p:sp>
      <p:sp>
        <p:nvSpPr>
          <p:cNvPr id="5" name="矩形 46"/>
          <p:cNvSpPr>
            <a:spLocks noChangeArrowheads="1"/>
          </p:cNvSpPr>
          <p:nvPr/>
        </p:nvSpPr>
        <p:spPr bwMode="auto">
          <a:xfrm>
            <a:off x="635000" y="236855"/>
            <a:ext cx="2962910" cy="69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no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en-US" altLang="zh-CN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90204" pitchFamily="34" charset="0"/>
                <a:sym typeface="+mn-ea"/>
              </a:rPr>
              <a:t>LD Pruning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90204" pitchFamily="34" charset="0"/>
              <a:ea typeface="微软雅黑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90204" pitchFamily="34" charset="0"/>
              <a:ea typeface="微软雅黑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31875" y="895350"/>
            <a:ext cx="10761980" cy="6940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30000"/>
              </a:lnSpc>
            </a:pPr>
            <a:r>
              <a:rPr lang="en-US" altLang="zh-CN" sz="2400" dirty="0" smtClean="0">
                <a:latin typeface="Times New Roman Regular" panose="02020503050405090304" charset="0"/>
                <a:ea typeface="Arial" panose="020B0604020202090204"/>
                <a:cs typeface="Times New Roman Regular" panose="02020503050405090304" charset="0"/>
              </a:rPr>
              <a:t>Prepares </a:t>
            </a:r>
            <a:r>
              <a:rPr lang="en-US" altLang="zh-CN" sz="2400" dirty="0" smtClean="0">
                <a:solidFill>
                  <a:srgbClr val="C00000"/>
                </a:solidFill>
                <a:latin typeface="Times New Roman Regular" panose="02020503050405090304" charset="0"/>
                <a:ea typeface="Arial" panose="020B0604020202090204"/>
                <a:cs typeface="Times New Roman Regular" panose="02020503050405090304" charset="0"/>
              </a:rPr>
              <a:t>independent SNP</a:t>
            </a:r>
            <a:r>
              <a:rPr lang="en-US" altLang="zh-CN" sz="2400" dirty="0" smtClean="0">
                <a:latin typeface="Times New Roman Regular" panose="02020503050405090304" charset="0"/>
                <a:ea typeface="Arial" panose="020B0604020202090204"/>
                <a:cs typeface="Times New Roman Regular" panose="02020503050405090304" charset="0"/>
              </a:rPr>
              <a:t> markers for population genetic analyses.</a:t>
            </a:r>
            <a:endParaRPr lang="en-US" altLang="zh-CN" sz="2400" dirty="0" smtClean="0">
              <a:latin typeface="Times New Roman Regular" panose="02020503050405090304" charset="0"/>
              <a:ea typeface="Arial" panose="020B0604020202090204"/>
              <a:cs typeface="Times New Roman Regular" panose="0202050305040509030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23850" y="2047875"/>
            <a:ext cx="4048125" cy="4204335"/>
            <a:chOff x="510" y="3225"/>
            <a:chExt cx="6375" cy="6621"/>
          </a:xfrm>
        </p:grpSpPr>
        <p:sp>
          <p:nvSpPr>
            <p:cNvPr id="3" name="圆角矩形 2"/>
            <p:cNvSpPr/>
            <p:nvPr/>
          </p:nvSpPr>
          <p:spPr>
            <a:xfrm>
              <a:off x="1525" y="3225"/>
              <a:ext cx="4466" cy="966"/>
            </a:xfrm>
            <a:prstGeom prst="roundRect">
              <a:avLst>
                <a:gd name="adj" fmla="val 1189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1525" y="5066"/>
              <a:ext cx="4466" cy="966"/>
            </a:xfrm>
            <a:prstGeom prst="roundRect">
              <a:avLst>
                <a:gd name="adj" fmla="val 1189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90204"/>
                <a:ea typeface="微软雅黑" charset="-122"/>
                <a:cs typeface="+mn-cs"/>
              </a:endParaRPr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1525" y="6946"/>
              <a:ext cx="4466" cy="966"/>
            </a:xfrm>
            <a:prstGeom prst="roundRect">
              <a:avLst>
                <a:gd name="adj" fmla="val 1189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90204"/>
                <a:ea typeface="微软雅黑" charset="-122"/>
                <a:cs typeface="+mn-cs"/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3204" y="4335"/>
              <a:ext cx="789" cy="743"/>
            </a:xfrm>
            <a:custGeom>
              <a:avLst/>
              <a:gdLst>
                <a:gd name="connsiteX0" fmla="*/ 0 w 792480"/>
                <a:gd name="connsiteY0" fmla="*/ 435864 h 792480"/>
                <a:gd name="connsiteX1" fmla="*/ 178308 w 792480"/>
                <a:gd name="connsiteY1" fmla="*/ 435864 h 792480"/>
                <a:gd name="connsiteX2" fmla="*/ 178308 w 792480"/>
                <a:gd name="connsiteY2" fmla="*/ 0 h 792480"/>
                <a:gd name="connsiteX3" fmla="*/ 614172 w 792480"/>
                <a:gd name="connsiteY3" fmla="*/ 0 h 792480"/>
                <a:gd name="connsiteX4" fmla="*/ 614172 w 792480"/>
                <a:gd name="connsiteY4" fmla="*/ 435864 h 792480"/>
                <a:gd name="connsiteX5" fmla="*/ 792480 w 792480"/>
                <a:gd name="connsiteY5" fmla="*/ 435864 h 792480"/>
                <a:gd name="connsiteX6" fmla="*/ 396240 w 792480"/>
                <a:gd name="connsiteY6" fmla="*/ 792480 h 792480"/>
                <a:gd name="connsiteX7" fmla="*/ 0 w 792480"/>
                <a:gd name="connsiteY7" fmla="*/ 435864 h 79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2480" h="792480">
                  <a:moveTo>
                    <a:pt x="0" y="435864"/>
                  </a:moveTo>
                  <a:lnTo>
                    <a:pt x="178308" y="435864"/>
                  </a:lnTo>
                  <a:lnTo>
                    <a:pt x="178308" y="0"/>
                  </a:lnTo>
                  <a:lnTo>
                    <a:pt x="614172" y="0"/>
                  </a:lnTo>
                  <a:lnTo>
                    <a:pt x="614172" y="435864"/>
                  </a:lnTo>
                  <a:lnTo>
                    <a:pt x="792480" y="435864"/>
                  </a:lnTo>
                  <a:lnTo>
                    <a:pt x="396240" y="792480"/>
                  </a:lnTo>
                  <a:lnTo>
                    <a:pt x="0" y="4358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4028" tIns="45720" rIns="224028" bIns="241859" numCol="1" spcCol="953" anchor="ctr" anchorCtr="0">
              <a:noAutofit/>
            </a:bodyPr>
            <a:lstStyle/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 panose="020B0604020202090204"/>
                <a:ea typeface="微软雅黑" charset="-122"/>
                <a:cs typeface="+mn-cs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3204" y="6164"/>
              <a:ext cx="789" cy="743"/>
            </a:xfrm>
            <a:custGeom>
              <a:avLst/>
              <a:gdLst>
                <a:gd name="connsiteX0" fmla="*/ 0 w 792480"/>
                <a:gd name="connsiteY0" fmla="*/ 435864 h 792480"/>
                <a:gd name="connsiteX1" fmla="*/ 178308 w 792480"/>
                <a:gd name="connsiteY1" fmla="*/ 435864 h 792480"/>
                <a:gd name="connsiteX2" fmla="*/ 178308 w 792480"/>
                <a:gd name="connsiteY2" fmla="*/ 0 h 792480"/>
                <a:gd name="connsiteX3" fmla="*/ 614172 w 792480"/>
                <a:gd name="connsiteY3" fmla="*/ 0 h 792480"/>
                <a:gd name="connsiteX4" fmla="*/ 614172 w 792480"/>
                <a:gd name="connsiteY4" fmla="*/ 435864 h 792480"/>
                <a:gd name="connsiteX5" fmla="*/ 792480 w 792480"/>
                <a:gd name="connsiteY5" fmla="*/ 435864 h 792480"/>
                <a:gd name="connsiteX6" fmla="*/ 396240 w 792480"/>
                <a:gd name="connsiteY6" fmla="*/ 792480 h 792480"/>
                <a:gd name="connsiteX7" fmla="*/ 0 w 792480"/>
                <a:gd name="connsiteY7" fmla="*/ 435864 h 79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2480" h="792480">
                  <a:moveTo>
                    <a:pt x="0" y="435864"/>
                  </a:moveTo>
                  <a:lnTo>
                    <a:pt x="178308" y="435864"/>
                  </a:lnTo>
                  <a:lnTo>
                    <a:pt x="178308" y="0"/>
                  </a:lnTo>
                  <a:lnTo>
                    <a:pt x="614172" y="0"/>
                  </a:lnTo>
                  <a:lnTo>
                    <a:pt x="614172" y="435864"/>
                  </a:lnTo>
                  <a:lnTo>
                    <a:pt x="792480" y="435864"/>
                  </a:lnTo>
                  <a:lnTo>
                    <a:pt x="396240" y="792480"/>
                  </a:lnTo>
                  <a:lnTo>
                    <a:pt x="0" y="4358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4028" tIns="45720" rIns="224028" bIns="241859" numCol="1" spcCol="953" anchor="ctr" anchorCtr="0">
              <a:noAutofit/>
            </a:bodyPr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 panose="020B0604020202090204"/>
                <a:ea typeface="微软雅黑" charset="-122"/>
                <a:cs typeface="+mn-cs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510" y="8880"/>
              <a:ext cx="6236" cy="966"/>
            </a:xfrm>
            <a:prstGeom prst="roundRect">
              <a:avLst>
                <a:gd name="adj" fmla="val 1189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90204"/>
                <a:ea typeface="微软雅黑" charset="-122"/>
                <a:cs typeface="+mn-cs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3204" y="7993"/>
              <a:ext cx="789" cy="743"/>
            </a:xfrm>
            <a:custGeom>
              <a:avLst/>
              <a:gdLst>
                <a:gd name="connsiteX0" fmla="*/ 0 w 792480"/>
                <a:gd name="connsiteY0" fmla="*/ 435864 h 792480"/>
                <a:gd name="connsiteX1" fmla="*/ 178308 w 792480"/>
                <a:gd name="connsiteY1" fmla="*/ 435864 h 792480"/>
                <a:gd name="connsiteX2" fmla="*/ 178308 w 792480"/>
                <a:gd name="connsiteY2" fmla="*/ 0 h 792480"/>
                <a:gd name="connsiteX3" fmla="*/ 614172 w 792480"/>
                <a:gd name="connsiteY3" fmla="*/ 0 h 792480"/>
                <a:gd name="connsiteX4" fmla="*/ 614172 w 792480"/>
                <a:gd name="connsiteY4" fmla="*/ 435864 h 792480"/>
                <a:gd name="connsiteX5" fmla="*/ 792480 w 792480"/>
                <a:gd name="connsiteY5" fmla="*/ 435864 h 792480"/>
                <a:gd name="connsiteX6" fmla="*/ 396240 w 792480"/>
                <a:gd name="connsiteY6" fmla="*/ 792480 h 792480"/>
                <a:gd name="connsiteX7" fmla="*/ 0 w 792480"/>
                <a:gd name="connsiteY7" fmla="*/ 435864 h 79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2480" h="792480">
                  <a:moveTo>
                    <a:pt x="0" y="435864"/>
                  </a:moveTo>
                  <a:lnTo>
                    <a:pt x="178308" y="435864"/>
                  </a:lnTo>
                  <a:lnTo>
                    <a:pt x="178308" y="0"/>
                  </a:lnTo>
                  <a:lnTo>
                    <a:pt x="614172" y="0"/>
                  </a:lnTo>
                  <a:lnTo>
                    <a:pt x="614172" y="435864"/>
                  </a:lnTo>
                  <a:lnTo>
                    <a:pt x="792480" y="435864"/>
                  </a:lnTo>
                  <a:lnTo>
                    <a:pt x="396240" y="792480"/>
                  </a:lnTo>
                  <a:lnTo>
                    <a:pt x="0" y="4358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4028" tIns="45720" rIns="224028" bIns="241859" numCol="1" spcCol="953" anchor="ctr" anchorCtr="0">
              <a:noAutofit/>
            </a:bodyPr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 panose="020B0604020202090204"/>
                <a:ea typeface="微软雅黑" charset="-122"/>
                <a:cs typeface="+mn-cs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998" y="3311"/>
              <a:ext cx="1088" cy="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2000" dirty="0" smtClean="0"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rPr>
                <a:t>VCF</a:t>
              </a:r>
              <a:endParaRPr lang="en-US" altLang="zh-CN" sz="2000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726" y="5214"/>
              <a:ext cx="1805" cy="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dirty="0" smtClean="0"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  <a:sym typeface="+mn-ea"/>
                </a:rPr>
                <a:t>.ped/.map</a:t>
              </a:r>
              <a:endParaRPr lang="en-US" altLang="zh-CN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579" y="7013"/>
              <a:ext cx="4895" cy="77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indent="0">
                <a:lnSpc>
                  <a:spcPct val="130000"/>
                </a:lnSpc>
                <a:buFont typeface="Arial" panose="020B0604020202090204" pitchFamily="34" charset="0"/>
                <a:buNone/>
              </a:pPr>
              <a:r>
                <a:rPr lang="en-US" altLang="zh-CN" sz="2000" dirty="0" smtClean="0"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  <a:sym typeface="+mn-ea"/>
                </a:rPr>
                <a:t>LD-based SNP Filtering</a:t>
              </a:r>
              <a:endParaRPr lang="en-US" altLang="zh-CN" sz="2000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50" y="8916"/>
              <a:ext cx="6235" cy="77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indent="0">
                <a:lnSpc>
                  <a:spcPct val="130000"/>
                </a:lnSpc>
                <a:buFont typeface="Arial" panose="020B0604020202090204" pitchFamily="34" charset="0"/>
                <a:buNone/>
              </a:pPr>
              <a:r>
                <a:rPr lang="en-US" altLang="zh-CN" sz="2000" dirty="0" smtClean="0"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  <a:sym typeface="+mn-ea"/>
                </a:rPr>
                <a:t>Extract SNPs passing LD filtering</a:t>
              </a:r>
              <a:endParaRPr lang="en-US" altLang="zh-CN" sz="2000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endParaRPr>
            </a:p>
          </p:txBody>
        </p:sp>
      </p:grp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等腰三角形 22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charset="-122"/>
              <a:ea typeface="微软雅黑" charset="-122"/>
              <a:cs typeface="+mn-cs"/>
              <a:sym typeface="微软雅黑" charset="-122"/>
            </a:endParaRPr>
          </a:p>
        </p:txBody>
      </p:sp>
      <p:sp>
        <p:nvSpPr>
          <p:cNvPr id="33" name="矩形 46"/>
          <p:cNvSpPr>
            <a:spLocks noChangeArrowheads="1"/>
          </p:cNvSpPr>
          <p:nvPr/>
        </p:nvSpPr>
        <p:spPr bwMode="auto">
          <a:xfrm>
            <a:off x="634918" y="237124"/>
            <a:ext cx="265811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90204" pitchFamily="34" charset="0"/>
                <a:sym typeface="+mn-ea"/>
              </a:rPr>
              <a:t>ADMIXTURE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90204" pitchFamily="34" charset="0"/>
              <a:ea typeface="微软雅黑" charset="-122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8655" y="1543050"/>
            <a:ext cx="9812655" cy="11798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0560" y="1051560"/>
            <a:ext cx="200723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000" dirty="0" smtClean="0">
                <a:latin typeface="Arial" panose="020B0604020202090204" pitchFamily="34" charset="0"/>
                <a:ea typeface="微软雅黑" charset="-122"/>
              </a:rPr>
              <a:t>Do </a:t>
            </a:r>
            <a:r>
              <a:rPr lang="en-US" altLang="zh-CN" sz="2000" dirty="0" smtClean="0">
                <a:latin typeface="Arial" panose="020B0604020202090204" pitchFamily="34" charset="0"/>
                <a:ea typeface="微软雅黑" charset="-122"/>
              </a:rPr>
              <a:t>Admixture</a:t>
            </a:r>
            <a:endParaRPr lang="en-US" altLang="zh-CN" sz="2000" dirty="0" smtClean="0">
              <a:latin typeface="Arial" panose="020B0604020202090204" pitchFamily="34" charset="0"/>
              <a:ea typeface="微软雅黑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173730" y="2052320"/>
            <a:ext cx="45593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389505" y="2453005"/>
            <a:ext cx="306260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48" name="图片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030" y="4400550"/>
            <a:ext cx="3369310" cy="144399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963420" y="5093970"/>
            <a:ext cx="3423920" cy="45085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888990" y="4826635"/>
            <a:ext cx="5469890" cy="9734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30000"/>
              </a:lnSpc>
            </a:pPr>
            <a:r>
              <a:rPr lang="en-US" altLang="zh-CN" sz="2000" dirty="0" smtClean="0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The K value with the lowest CV error is optimal.</a:t>
            </a:r>
            <a:endParaRPr lang="en-US" altLang="zh-CN" sz="2000" dirty="0" smtClean="0"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000" dirty="0" smtClean="0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CV error</a:t>
            </a:r>
            <a:r>
              <a:rPr lang="zh-CN" altLang="en-US" sz="2000" dirty="0" smtClean="0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最低</a:t>
            </a:r>
            <a:r>
              <a:rPr lang="en-US" altLang="zh-CN" sz="2000" dirty="0" smtClean="0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，K</a:t>
            </a:r>
            <a:r>
              <a:rPr lang="zh-CN" altLang="en-US" sz="2000" dirty="0" smtClean="0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值最优</a:t>
            </a:r>
            <a:endParaRPr lang="zh-CN" altLang="en-US" sz="2000" dirty="0" smtClean="0"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05815" y="3115945"/>
            <a:ext cx="995997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000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</a:rPr>
              <a:t>cd /mnt/SNP_calling/Admixture</a:t>
            </a:r>
            <a:endParaRPr lang="en-US" altLang="zh-CN" sz="2000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000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</a:rPr>
              <a:t>nohup python ./admixture_test.py -vcf LD_prune.vcf -out ./test_result -t 40 &gt; test.log 2&gt;&amp;1 &amp;</a:t>
            </a:r>
            <a:endParaRPr lang="en-US" altLang="zh-CN" sz="2000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</a:endParaRPr>
          </a:p>
        </p:txBody>
      </p:sp>
      <p:cxnSp>
        <p:nvCxnSpPr>
          <p:cNvPr id="21" name="直接箭头连接符 20"/>
          <p:cNvCxnSpPr>
            <a:stCxn id="15" idx="3"/>
            <a:endCxn id="17" idx="1"/>
          </p:cNvCxnSpPr>
          <p:nvPr/>
        </p:nvCxnSpPr>
        <p:spPr>
          <a:xfrm flipV="1">
            <a:off x="5387340" y="5313680"/>
            <a:ext cx="501650" cy="571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等腰三角形 47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charset="-122"/>
                <a:ea typeface="微软雅黑" charset="-122"/>
                <a:cs typeface="+mn-cs"/>
                <a:sym typeface="微软雅黑" charset="-122"/>
              </a:rPr>
              <a:t>              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charset="-122"/>
              <a:ea typeface="微软雅黑" charset="-122"/>
              <a:cs typeface="+mn-cs"/>
              <a:sym typeface="微软雅黑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10565" y="836295"/>
            <a:ext cx="9500870" cy="2762250"/>
            <a:chOff x="1000" y="4851"/>
            <a:chExt cx="14962" cy="435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00" y="5625"/>
              <a:ext cx="14963" cy="357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056" y="4851"/>
              <a:ext cx="1666" cy="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2000" dirty="0" smtClean="0">
                  <a:latin typeface="Arial" panose="020B0604020202090204" pitchFamily="34" charset="0"/>
                  <a:ea typeface="微软雅黑" charset="-122"/>
                </a:rPr>
                <a:t>Plot</a:t>
              </a:r>
              <a:endParaRPr lang="en-US" altLang="zh-CN" sz="2000" dirty="0" smtClean="0">
                <a:latin typeface="Arial" panose="020B0604020202090204" pitchFamily="34" charset="0"/>
                <a:ea typeface="微软雅黑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6202" y="6015"/>
              <a:ext cx="1551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9015" y="6015"/>
              <a:ext cx="718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10601" y="8005"/>
              <a:ext cx="2443" cy="551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690" y="7686"/>
              <a:ext cx="1666" cy="55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73735" y="3623310"/>
            <a:ext cx="1109599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en-US" altLang="zh-CN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</a:rPr>
              <a:t>python admixture_plot.py --qfile QC.4.Q --pop workshop_SNP/PCA/group_info.txt --out QC.4.Q.pdf </a:t>
            </a:r>
            <a:endParaRPr lang="en-US" altLang="zh-CN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</a:endParaRPr>
          </a:p>
        </p:txBody>
      </p:sp>
      <p:sp>
        <p:nvSpPr>
          <p:cNvPr id="4" name="矩形 46"/>
          <p:cNvSpPr>
            <a:spLocks noChangeArrowheads="1"/>
          </p:cNvSpPr>
          <p:nvPr/>
        </p:nvSpPr>
        <p:spPr bwMode="auto">
          <a:xfrm>
            <a:off x="634918" y="237124"/>
            <a:ext cx="265811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90204" pitchFamily="34" charset="0"/>
                <a:sym typeface="+mn-ea"/>
              </a:rPr>
              <a:t>ADMIXTURE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90204" pitchFamily="34" charset="0"/>
              <a:ea typeface="微软雅黑" charset="-122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55" y="4098290"/>
            <a:ext cx="4600575" cy="27355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29530" y="4097655"/>
            <a:ext cx="7043420" cy="26492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342900" indent="-342900">
              <a:buFont typeface="Arial" panose="020B0604020202090204" pitchFamily="34" charset="0"/>
              <a:buChar char="•"/>
            </a:pPr>
            <a:endParaRPr lang="en-US" altLang="zh-CN" sz="2000">
              <a:solidFill>
                <a:schemeClr val="tx1"/>
              </a:solidFill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Each bar represents </a:t>
            </a:r>
            <a:r>
              <a:rPr lang="en-US" altLang="zh-CN" sz="2000">
                <a:solidFill>
                  <a:srgbClr val="C00000"/>
                </a:solidFill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one individual. </a:t>
            </a:r>
            <a:r>
              <a:rPr lang="en-US" altLang="zh-CN" sz="2000">
                <a:solidFill>
                  <a:schemeClr val="tx1"/>
                </a:solidFill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 </a:t>
            </a:r>
            <a:endParaRPr lang="en-US" altLang="zh-CN" sz="2000">
              <a:solidFill>
                <a:schemeClr val="tx1"/>
              </a:solidFill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Colors denote different ancestral subpopulations .</a:t>
            </a:r>
            <a:endParaRPr lang="en-US" altLang="zh-CN" sz="2000">
              <a:solidFill>
                <a:schemeClr val="tx1"/>
              </a:solidFill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  <a:p>
            <a:pPr indent="0"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      </a:t>
            </a:r>
            <a:r>
              <a:rPr lang="en-US" altLang="zh-CN" sz="2000">
                <a:solidFill>
                  <a:srgbClr val="C00000"/>
                </a:solidFill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(K=4 </a:t>
            </a:r>
            <a:r>
              <a:rPr lang="en-US" altLang="en-US" sz="2000">
                <a:solidFill>
                  <a:srgbClr val="C00000"/>
                </a:solidFill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→</a:t>
            </a:r>
            <a:r>
              <a:rPr lang="en-US" altLang="zh-CN" sz="2000">
                <a:solidFill>
                  <a:srgbClr val="C00000"/>
                </a:solidFill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 4 inferred ancestral groups)</a:t>
            </a:r>
            <a:endParaRPr lang="en-US" altLang="zh-CN" sz="2000">
              <a:solidFill>
                <a:schemeClr val="tx1"/>
              </a:solidFill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Color proportion reflects the individual’s  </a:t>
            </a:r>
            <a:r>
              <a:rPr lang="en-US" altLang="zh-CN" sz="2000">
                <a:solidFill>
                  <a:srgbClr val="C00000"/>
                </a:solidFill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ancestry composition</a:t>
            </a:r>
            <a:r>
              <a:rPr lang="en-US" altLang="zh-CN" sz="2000">
                <a:solidFill>
                  <a:schemeClr val="tx1"/>
                </a:solidFill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 (admixture proportion).  </a:t>
            </a:r>
            <a:endParaRPr lang="en-US" altLang="zh-CN" sz="2000">
              <a:solidFill>
                <a:schemeClr val="tx1"/>
              </a:solidFill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Proportion of each color indicates the </a:t>
            </a:r>
            <a:r>
              <a:rPr lang="en-US" altLang="zh-CN" sz="2000">
                <a:solidFill>
                  <a:srgbClr val="C00000"/>
                </a:solidFill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contribution of that ancestral population</a:t>
            </a:r>
            <a:r>
              <a:rPr lang="en-US" altLang="zh-CN" sz="2000">
                <a:solidFill>
                  <a:schemeClr val="tx1"/>
                </a:solidFill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 to the individual's genome.</a:t>
            </a:r>
            <a:endParaRPr lang="en-US" altLang="zh-CN" sz="2000">
              <a:solidFill>
                <a:schemeClr val="tx1"/>
              </a:solidFill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324350" y="4098925"/>
            <a:ext cx="847090" cy="50419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>
            <a:stCxn id="12" idx="2"/>
          </p:cNvCxnSpPr>
          <p:nvPr/>
        </p:nvCxnSpPr>
        <p:spPr>
          <a:xfrm>
            <a:off x="4747895" y="4603115"/>
            <a:ext cx="838200" cy="533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46"/>
          <p:cNvSpPr>
            <a:spLocks noChangeArrowheads="1"/>
          </p:cNvSpPr>
          <p:nvPr/>
        </p:nvSpPr>
        <p:spPr bwMode="auto">
          <a:xfrm>
            <a:off x="635000" y="236855"/>
            <a:ext cx="431927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90204" pitchFamily="34" charset="0"/>
                <a:sym typeface="+mn-ea"/>
              </a:rPr>
              <a:t>ADMIXTURE</a:t>
            </a:r>
            <a:r>
              <a:rPr lang="en-US" altLang="zh-CN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90204" pitchFamily="34" charset="0"/>
                <a:sym typeface="+mn-ea"/>
              </a:rPr>
              <a:t> - </a:t>
            </a:r>
            <a:r>
              <a:rPr lang="en-US" altLang="zh-CN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90204" pitchFamily="34" charset="0"/>
                <a:sym typeface="+mn-ea"/>
              </a:rPr>
              <a:t>Result</a:t>
            </a:r>
            <a:endParaRPr lang="en-US" altLang="zh-CN" b="1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90204" pitchFamily="34" charset="0"/>
              <a:sym typeface="+mn-ea"/>
            </a:endParaRPr>
          </a:p>
        </p:txBody>
      </p:sp>
      <p:sp>
        <p:nvSpPr>
          <p:cNvPr id="34" name="等腰三角形 47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charset="-122"/>
                <a:ea typeface="微软雅黑" charset="-122"/>
                <a:cs typeface="+mn-cs"/>
                <a:sym typeface="微软雅黑" charset="-122"/>
              </a:rPr>
              <a:t>              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charset="-122"/>
              <a:ea typeface="微软雅黑" charset="-122"/>
              <a:cs typeface="+mn-cs"/>
              <a:sym typeface="微软雅黑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03780" y="849630"/>
            <a:ext cx="6745605" cy="22917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7475" y="1183640"/>
            <a:ext cx="2002155" cy="4762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30000"/>
              </a:lnSpc>
            </a:pPr>
            <a:r>
              <a:rPr lang="en-US" altLang="zh-CN" sz="2000" dirty="0" smtClean="0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Stacked Bar Plot</a:t>
            </a:r>
            <a:endParaRPr lang="en-US" altLang="zh-CN" sz="2000" dirty="0" smtClean="0"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95365" y="849630"/>
            <a:ext cx="917575" cy="2161540"/>
          </a:xfrm>
          <a:prstGeom prst="rect">
            <a:avLst/>
          </a:prstGeom>
          <a:ln w="28575" cap="flat" cmpd="sng" algn="ctr">
            <a:solidFill>
              <a:srgbClr val="C00000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>
            <a:off x="4283710" y="2700655"/>
            <a:ext cx="0" cy="46482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498725" y="3148330"/>
            <a:ext cx="3596640" cy="5588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30000"/>
              </a:lnSpc>
            </a:pPr>
            <a:r>
              <a:rPr lang="en-US" altLang="zh-CN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</a:rPr>
              <a:t>Solid‑color bar: Purebred individual</a:t>
            </a:r>
            <a:endParaRPr lang="en-US" altLang="zh-CN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90900" y="3766820"/>
            <a:ext cx="6286500" cy="4768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30000"/>
              </a:lnSpc>
            </a:pPr>
            <a:r>
              <a:rPr lang="en-US" altLang="zh-CN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</a:rPr>
              <a:t>Multi‑color blended bar: Admixed or hybrid‑ancestry individual</a:t>
            </a:r>
            <a:endParaRPr lang="en-US" altLang="zh-CN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6554470" y="3011170"/>
            <a:ext cx="0" cy="69596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4439285" y="4265295"/>
            <a:ext cx="4444365" cy="1940560"/>
          </a:xfrm>
          <a:prstGeom prst="roundRect">
            <a:avLst>
              <a:gd name="adj" fmla="val 11892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宋体" charset="0"/>
              <a:ea typeface="宋体" charset="0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63745" y="4322445"/>
            <a:ext cx="4319270" cy="18757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A bar with ≈30% yellow + 70% blue suggests the individual likely originated from admixture between </a:t>
            </a:r>
            <a:r>
              <a:rPr lang="en-US" altLang="zh-CN" sz="2000">
                <a:solidFill>
                  <a:srgbClr val="C00000"/>
                </a:solidFill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two ancestral subpopulations</a:t>
            </a:r>
            <a:r>
              <a:rPr lang="en-US" altLang="zh-CN" sz="2000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, with ancestry proportions of about 30% and 70%, respectively.</a:t>
            </a:r>
            <a:endParaRPr lang="en-US" altLang="zh-CN" sz="2000"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矩形 4"/>
          <p:cNvSpPr/>
          <p:nvPr/>
        </p:nvSpPr>
        <p:spPr>
          <a:xfrm>
            <a:off x="0" y="2255520"/>
            <a:ext cx="12192000" cy="2392680"/>
          </a:xfrm>
          <a:prstGeom prst="rect">
            <a:avLst/>
          </a:prstGeom>
          <a:solidFill>
            <a:srgbClr val="0B4189"/>
          </a:solidFill>
          <a:ln w="12700">
            <a:noFill/>
          </a:ln>
        </p:spPr>
        <p:txBody>
          <a:bodyPr anchor="ctr" anchorCtr="0"/>
          <a:p>
            <a:pPr algn="ctr"/>
            <a:endParaRPr lang="zh-CN" altLang="en-US" dirty="0">
              <a:solidFill>
                <a:srgbClr val="FFFFFF"/>
              </a:solidFill>
              <a:latin typeface="Arial" panose="020B0604020202090204"/>
              <a:ea typeface="微软雅黑" charset="-122"/>
              <a:sym typeface="苹方-简" panose="020B0400000000000000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044203" y="4766492"/>
            <a:ext cx="1965325" cy="39878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微软雅黑" charset="-122"/>
              </a:rPr>
              <a:t>汇报人：张善硕</a:t>
            </a:r>
            <a:endParaRPr kumimoji="1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微软雅黑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2235200"/>
            <a:ext cx="12192000" cy="2392680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6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 Regular" panose="02020503050405090304" charset="0"/>
                <a:ea typeface="黑体" charset="0"/>
                <a:cs typeface="Times New Roman Regular" panose="02020503050405090304" charset="0"/>
                <a:sym typeface="+mn-ea"/>
              </a:rPr>
              <a:t>Presentation Complete！</a:t>
            </a:r>
            <a:endParaRPr lang="en-US" altLang="zh-CN" sz="6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 Regular" panose="02020503050405090304" charset="0"/>
              <a:ea typeface="黑体" charset="0"/>
              <a:cs typeface="Times New Roman Regular" panose="02020503050405090304" charset="0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6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 Regular" panose="02020503050405090304" charset="0"/>
                <a:ea typeface="黑体" charset="0"/>
                <a:cs typeface="Times New Roman Regular" panose="02020503050405090304" charset="0"/>
                <a:sym typeface="+mn-ea"/>
              </a:rPr>
              <a:t>Thank You for Your Attention!</a:t>
            </a:r>
            <a:endParaRPr kumimoji="0" lang="en-US" altLang="zh-CN" sz="6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 Regular" panose="02020503050405090304" charset="0"/>
              <a:ea typeface="黑体" charset="0"/>
              <a:cs typeface="Times New Roman Regular" panose="02020503050405090304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28745" y="400104"/>
            <a:ext cx="4244291" cy="99946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67711" y="5400222"/>
            <a:ext cx="1767840" cy="39878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微软雅黑" charset="-122"/>
              </a:rPr>
              <a:t>课题组</a:t>
            </a:r>
            <a:r>
              <a:rPr kumimoji="1" lang="en-US" altLang="zh-CN" sz="1865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itchFamily="2" charset="-122"/>
              </a:rPr>
              <a:t>：LMSE</a:t>
            </a:r>
            <a:endParaRPr kumimoji="1" lang="en-US" altLang="zh-CN" sz="1865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57271" y="6013632"/>
            <a:ext cx="1172210" cy="39878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微软雅黑" charset="-122"/>
              </a:rPr>
              <a:t>2026</a:t>
            </a:r>
            <a:r>
              <a:rPr kumimoji="1" lang="en-US" altLang="zh-CN" sz="1865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itchFamily="2" charset="-122"/>
              </a:rPr>
              <a:t>.1.13</a:t>
            </a:r>
            <a:endParaRPr kumimoji="1" lang="en-US" altLang="zh-CN" sz="1865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等腰三角形 47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charset="-122"/>
              <a:ea typeface="微软雅黑" charset="-122"/>
              <a:cs typeface="+mn-cs"/>
              <a:sym typeface="微软雅黑" charset="-122"/>
            </a:endParaRPr>
          </a:p>
        </p:txBody>
      </p:sp>
      <p:sp>
        <p:nvSpPr>
          <p:cNvPr id="5" name="矩形 46"/>
          <p:cNvSpPr>
            <a:spLocks noChangeArrowheads="1"/>
          </p:cNvSpPr>
          <p:nvPr/>
        </p:nvSpPr>
        <p:spPr bwMode="auto">
          <a:xfrm>
            <a:off x="635000" y="236855"/>
            <a:ext cx="2962910" cy="69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no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en-US" altLang="zh-CN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90204" pitchFamily="34" charset="0"/>
                <a:sym typeface="+mn-ea"/>
              </a:rPr>
              <a:t>LD Pruning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90204" pitchFamily="34" charset="0"/>
              <a:ea typeface="微软雅黑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90204" pitchFamily="34" charset="0"/>
              <a:ea typeface="微软雅黑" charset="-122"/>
              <a:cs typeface="+mn-cs"/>
              <a:sym typeface="Calibri" panose="020F050202020403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23850" y="2047875"/>
            <a:ext cx="4048125" cy="4204335"/>
            <a:chOff x="510" y="3225"/>
            <a:chExt cx="6375" cy="6621"/>
          </a:xfrm>
        </p:grpSpPr>
        <p:sp>
          <p:nvSpPr>
            <p:cNvPr id="6" name="圆角矩形 5"/>
            <p:cNvSpPr/>
            <p:nvPr/>
          </p:nvSpPr>
          <p:spPr>
            <a:xfrm>
              <a:off x="1525" y="3225"/>
              <a:ext cx="4466" cy="966"/>
            </a:xfrm>
            <a:prstGeom prst="roundRect">
              <a:avLst>
                <a:gd name="adj" fmla="val 1189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525" y="5066"/>
              <a:ext cx="4466" cy="966"/>
            </a:xfrm>
            <a:prstGeom prst="roundRect">
              <a:avLst>
                <a:gd name="adj" fmla="val 1189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90204"/>
                <a:ea typeface="微软雅黑" charset="-122"/>
                <a:cs typeface="+mn-cs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1525" y="6946"/>
              <a:ext cx="4466" cy="966"/>
            </a:xfrm>
            <a:prstGeom prst="roundRect">
              <a:avLst>
                <a:gd name="adj" fmla="val 1189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90204"/>
                <a:ea typeface="微软雅黑" charset="-122"/>
                <a:cs typeface="+mn-cs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204" y="4335"/>
              <a:ext cx="789" cy="743"/>
            </a:xfrm>
            <a:custGeom>
              <a:avLst/>
              <a:gdLst>
                <a:gd name="connsiteX0" fmla="*/ 0 w 792480"/>
                <a:gd name="connsiteY0" fmla="*/ 435864 h 792480"/>
                <a:gd name="connsiteX1" fmla="*/ 178308 w 792480"/>
                <a:gd name="connsiteY1" fmla="*/ 435864 h 792480"/>
                <a:gd name="connsiteX2" fmla="*/ 178308 w 792480"/>
                <a:gd name="connsiteY2" fmla="*/ 0 h 792480"/>
                <a:gd name="connsiteX3" fmla="*/ 614172 w 792480"/>
                <a:gd name="connsiteY3" fmla="*/ 0 h 792480"/>
                <a:gd name="connsiteX4" fmla="*/ 614172 w 792480"/>
                <a:gd name="connsiteY4" fmla="*/ 435864 h 792480"/>
                <a:gd name="connsiteX5" fmla="*/ 792480 w 792480"/>
                <a:gd name="connsiteY5" fmla="*/ 435864 h 792480"/>
                <a:gd name="connsiteX6" fmla="*/ 396240 w 792480"/>
                <a:gd name="connsiteY6" fmla="*/ 792480 h 792480"/>
                <a:gd name="connsiteX7" fmla="*/ 0 w 792480"/>
                <a:gd name="connsiteY7" fmla="*/ 435864 h 79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2480" h="792480">
                  <a:moveTo>
                    <a:pt x="0" y="435864"/>
                  </a:moveTo>
                  <a:lnTo>
                    <a:pt x="178308" y="435864"/>
                  </a:lnTo>
                  <a:lnTo>
                    <a:pt x="178308" y="0"/>
                  </a:lnTo>
                  <a:lnTo>
                    <a:pt x="614172" y="0"/>
                  </a:lnTo>
                  <a:lnTo>
                    <a:pt x="614172" y="435864"/>
                  </a:lnTo>
                  <a:lnTo>
                    <a:pt x="792480" y="435864"/>
                  </a:lnTo>
                  <a:lnTo>
                    <a:pt x="396240" y="792480"/>
                  </a:lnTo>
                  <a:lnTo>
                    <a:pt x="0" y="4358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4028" tIns="45720" rIns="224028" bIns="241859" numCol="1" spcCol="953" anchor="ctr" anchorCtr="0">
              <a:noAutofit/>
            </a:bodyPr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 panose="020B0604020202090204"/>
                <a:ea typeface="微软雅黑" charset="-122"/>
                <a:cs typeface="+mn-cs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3204" y="6164"/>
              <a:ext cx="789" cy="743"/>
            </a:xfrm>
            <a:custGeom>
              <a:avLst/>
              <a:gdLst>
                <a:gd name="connsiteX0" fmla="*/ 0 w 792480"/>
                <a:gd name="connsiteY0" fmla="*/ 435864 h 792480"/>
                <a:gd name="connsiteX1" fmla="*/ 178308 w 792480"/>
                <a:gd name="connsiteY1" fmla="*/ 435864 h 792480"/>
                <a:gd name="connsiteX2" fmla="*/ 178308 w 792480"/>
                <a:gd name="connsiteY2" fmla="*/ 0 h 792480"/>
                <a:gd name="connsiteX3" fmla="*/ 614172 w 792480"/>
                <a:gd name="connsiteY3" fmla="*/ 0 h 792480"/>
                <a:gd name="connsiteX4" fmla="*/ 614172 w 792480"/>
                <a:gd name="connsiteY4" fmla="*/ 435864 h 792480"/>
                <a:gd name="connsiteX5" fmla="*/ 792480 w 792480"/>
                <a:gd name="connsiteY5" fmla="*/ 435864 h 792480"/>
                <a:gd name="connsiteX6" fmla="*/ 396240 w 792480"/>
                <a:gd name="connsiteY6" fmla="*/ 792480 h 792480"/>
                <a:gd name="connsiteX7" fmla="*/ 0 w 792480"/>
                <a:gd name="connsiteY7" fmla="*/ 435864 h 79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2480" h="792480">
                  <a:moveTo>
                    <a:pt x="0" y="435864"/>
                  </a:moveTo>
                  <a:lnTo>
                    <a:pt x="178308" y="435864"/>
                  </a:lnTo>
                  <a:lnTo>
                    <a:pt x="178308" y="0"/>
                  </a:lnTo>
                  <a:lnTo>
                    <a:pt x="614172" y="0"/>
                  </a:lnTo>
                  <a:lnTo>
                    <a:pt x="614172" y="435864"/>
                  </a:lnTo>
                  <a:lnTo>
                    <a:pt x="792480" y="435864"/>
                  </a:lnTo>
                  <a:lnTo>
                    <a:pt x="396240" y="792480"/>
                  </a:lnTo>
                  <a:lnTo>
                    <a:pt x="0" y="4358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4028" tIns="45720" rIns="224028" bIns="241859" numCol="1" spcCol="953" anchor="ctr" anchorCtr="0">
              <a:noAutofit/>
            </a:bodyPr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 panose="020B0604020202090204"/>
                <a:ea typeface="微软雅黑" charset="-122"/>
                <a:cs typeface="+mn-cs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10" y="8880"/>
              <a:ext cx="6236" cy="966"/>
            </a:xfrm>
            <a:prstGeom prst="roundRect">
              <a:avLst>
                <a:gd name="adj" fmla="val 1189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90204"/>
                <a:ea typeface="微软雅黑" charset="-122"/>
                <a:cs typeface="+mn-cs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3204" y="7993"/>
              <a:ext cx="789" cy="743"/>
            </a:xfrm>
            <a:custGeom>
              <a:avLst/>
              <a:gdLst>
                <a:gd name="connsiteX0" fmla="*/ 0 w 792480"/>
                <a:gd name="connsiteY0" fmla="*/ 435864 h 792480"/>
                <a:gd name="connsiteX1" fmla="*/ 178308 w 792480"/>
                <a:gd name="connsiteY1" fmla="*/ 435864 h 792480"/>
                <a:gd name="connsiteX2" fmla="*/ 178308 w 792480"/>
                <a:gd name="connsiteY2" fmla="*/ 0 h 792480"/>
                <a:gd name="connsiteX3" fmla="*/ 614172 w 792480"/>
                <a:gd name="connsiteY3" fmla="*/ 0 h 792480"/>
                <a:gd name="connsiteX4" fmla="*/ 614172 w 792480"/>
                <a:gd name="connsiteY4" fmla="*/ 435864 h 792480"/>
                <a:gd name="connsiteX5" fmla="*/ 792480 w 792480"/>
                <a:gd name="connsiteY5" fmla="*/ 435864 h 792480"/>
                <a:gd name="connsiteX6" fmla="*/ 396240 w 792480"/>
                <a:gd name="connsiteY6" fmla="*/ 792480 h 792480"/>
                <a:gd name="connsiteX7" fmla="*/ 0 w 792480"/>
                <a:gd name="connsiteY7" fmla="*/ 435864 h 79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2480" h="792480">
                  <a:moveTo>
                    <a:pt x="0" y="435864"/>
                  </a:moveTo>
                  <a:lnTo>
                    <a:pt x="178308" y="435864"/>
                  </a:lnTo>
                  <a:lnTo>
                    <a:pt x="178308" y="0"/>
                  </a:lnTo>
                  <a:lnTo>
                    <a:pt x="614172" y="0"/>
                  </a:lnTo>
                  <a:lnTo>
                    <a:pt x="614172" y="435864"/>
                  </a:lnTo>
                  <a:lnTo>
                    <a:pt x="792480" y="435864"/>
                  </a:lnTo>
                  <a:lnTo>
                    <a:pt x="396240" y="792480"/>
                  </a:lnTo>
                  <a:lnTo>
                    <a:pt x="0" y="4358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4028" tIns="45720" rIns="224028" bIns="241859" numCol="1" spcCol="953" anchor="ctr" anchorCtr="0">
              <a:noAutofit/>
            </a:bodyPr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 panose="020B0604020202090204"/>
                <a:ea typeface="微软雅黑" charset="-122"/>
                <a:cs typeface="+mn-cs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998" y="3311"/>
              <a:ext cx="1088" cy="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2000" dirty="0" smtClean="0"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rPr>
                <a:t>VCF</a:t>
              </a:r>
              <a:endParaRPr lang="en-US" altLang="zh-CN" sz="2000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726" y="5214"/>
              <a:ext cx="2201" cy="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dirty="0" smtClean="0">
                  <a:solidFill>
                    <a:srgbClr val="C00000"/>
                  </a:solidFill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  <a:sym typeface="+mn-ea"/>
                </a:rPr>
                <a:t>.bed/.map</a:t>
              </a:r>
              <a:endParaRPr lang="en-US" altLang="zh-CN" dirty="0" smtClean="0">
                <a:solidFill>
                  <a:srgbClr val="C00000"/>
                </a:solidFill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579" y="7013"/>
              <a:ext cx="4895" cy="77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indent="0">
                <a:lnSpc>
                  <a:spcPct val="130000"/>
                </a:lnSpc>
                <a:buFont typeface="Arial" panose="020B0604020202090204" pitchFamily="34" charset="0"/>
                <a:buNone/>
              </a:pPr>
              <a:r>
                <a:rPr lang="en-US" altLang="zh-CN" sz="2000" dirty="0" smtClean="0"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  <a:sym typeface="+mn-ea"/>
                </a:rPr>
                <a:t>LD-based SNP Filtering</a:t>
              </a:r>
              <a:endParaRPr lang="en-US" altLang="zh-CN" sz="2000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50" y="8916"/>
              <a:ext cx="6235" cy="77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indent="0">
                <a:lnSpc>
                  <a:spcPct val="130000"/>
                </a:lnSpc>
                <a:buFont typeface="Arial" panose="020B0604020202090204" pitchFamily="34" charset="0"/>
                <a:buNone/>
              </a:pPr>
              <a:r>
                <a:rPr lang="en-US" altLang="zh-CN" sz="2000" dirty="0" smtClean="0"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  <a:sym typeface="+mn-ea"/>
                </a:rPr>
                <a:t>Extract SNPs passing LD filtering</a:t>
              </a:r>
              <a:endParaRPr lang="en-US" altLang="zh-CN" sz="2000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endParaRPr>
            </a:p>
          </p:txBody>
        </p:sp>
      </p:grpSp>
      <p:pic>
        <p:nvPicPr>
          <p:cNvPr id="39" name="图片 38"/>
          <p:cNvPicPr>
            <a:picLocks noChangeAspect="1"/>
          </p:cNvPicPr>
          <p:nvPr/>
        </p:nvPicPr>
        <p:blipFill>
          <a:blip r:embed="rId1"/>
          <a:srcRect l="704" t="11962"/>
          <a:stretch>
            <a:fillRect/>
          </a:stretch>
        </p:blipFill>
        <p:spPr>
          <a:xfrm>
            <a:off x="1200150" y="2669540"/>
            <a:ext cx="10974705" cy="55562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031875" y="895350"/>
            <a:ext cx="10761980" cy="6940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30000"/>
              </a:lnSpc>
            </a:pPr>
            <a:r>
              <a:rPr lang="en-US" altLang="zh-CN" sz="2400" dirty="0" smtClean="0">
                <a:latin typeface="Times New Roman Regular" panose="02020503050405090304" charset="0"/>
                <a:ea typeface="Arial" panose="020B0604020202090204"/>
                <a:cs typeface="Times New Roman Regular" panose="02020503050405090304" charset="0"/>
              </a:rPr>
              <a:t>Prepares </a:t>
            </a:r>
            <a:r>
              <a:rPr lang="en-US" altLang="zh-CN" sz="2400" dirty="0" smtClean="0">
                <a:solidFill>
                  <a:srgbClr val="C00000"/>
                </a:solidFill>
                <a:latin typeface="Times New Roman Regular" panose="02020503050405090304" charset="0"/>
                <a:ea typeface="Arial" panose="020B0604020202090204"/>
                <a:cs typeface="Times New Roman Regular" panose="02020503050405090304" charset="0"/>
              </a:rPr>
              <a:t>independent SNP</a:t>
            </a:r>
            <a:r>
              <a:rPr lang="en-US" altLang="zh-CN" sz="2400" dirty="0" smtClean="0">
                <a:latin typeface="Times New Roman Regular" panose="02020503050405090304" charset="0"/>
                <a:ea typeface="Arial" panose="020B0604020202090204"/>
                <a:cs typeface="Times New Roman Regular" panose="02020503050405090304" charset="0"/>
              </a:rPr>
              <a:t> markers for population genetic analyses.</a:t>
            </a:r>
            <a:endParaRPr lang="en-US" altLang="zh-CN" sz="2400" dirty="0" smtClean="0">
              <a:latin typeface="Times New Roman Regular" panose="02020503050405090304" charset="0"/>
              <a:ea typeface="Arial" panose="020B0604020202090204"/>
              <a:cs typeface="Times New Roman Regular" panose="02020503050405090304" charset="0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等腰三角形 47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charset="-122"/>
              <a:ea typeface="微软雅黑" charset="-122"/>
              <a:cs typeface="+mn-cs"/>
              <a:sym typeface="微软雅黑" charset="-122"/>
            </a:endParaRPr>
          </a:p>
        </p:txBody>
      </p:sp>
      <p:sp>
        <p:nvSpPr>
          <p:cNvPr id="5" name="矩形 46"/>
          <p:cNvSpPr>
            <a:spLocks noChangeArrowheads="1"/>
          </p:cNvSpPr>
          <p:nvPr/>
        </p:nvSpPr>
        <p:spPr bwMode="auto">
          <a:xfrm>
            <a:off x="635000" y="236855"/>
            <a:ext cx="2962910" cy="69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no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en-US" altLang="zh-CN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90204" pitchFamily="34" charset="0"/>
                <a:sym typeface="+mn-ea"/>
              </a:rPr>
              <a:t>LD Pruning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90204" pitchFamily="34" charset="0"/>
              <a:ea typeface="微软雅黑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90204" pitchFamily="34" charset="0"/>
              <a:ea typeface="微软雅黑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31875" y="895350"/>
            <a:ext cx="10761980" cy="6940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30000"/>
              </a:lnSpc>
            </a:pPr>
            <a:r>
              <a:rPr lang="en-US" altLang="zh-CN" sz="2400" dirty="0" smtClean="0">
                <a:latin typeface="Times New Roman Regular" panose="02020503050405090304" charset="0"/>
                <a:ea typeface="Arial" panose="020B0604020202090204"/>
                <a:cs typeface="Times New Roman Regular" panose="02020503050405090304" charset="0"/>
              </a:rPr>
              <a:t>Prepares </a:t>
            </a:r>
            <a:r>
              <a:rPr lang="en-US" altLang="zh-CN" sz="2400" dirty="0" smtClean="0">
                <a:solidFill>
                  <a:srgbClr val="C00000"/>
                </a:solidFill>
                <a:latin typeface="Times New Roman Regular" panose="02020503050405090304" charset="0"/>
                <a:ea typeface="Arial" panose="020B0604020202090204"/>
                <a:cs typeface="Times New Roman Regular" panose="02020503050405090304" charset="0"/>
              </a:rPr>
              <a:t>independent SNP</a:t>
            </a:r>
            <a:r>
              <a:rPr lang="en-US" altLang="zh-CN" sz="2400" dirty="0" smtClean="0">
                <a:latin typeface="Times New Roman Regular" panose="02020503050405090304" charset="0"/>
                <a:ea typeface="Arial" panose="020B0604020202090204"/>
                <a:cs typeface="Times New Roman Regular" panose="02020503050405090304" charset="0"/>
              </a:rPr>
              <a:t> markers for population genetic analyses.</a:t>
            </a:r>
            <a:endParaRPr lang="en-US" altLang="zh-CN" sz="2400" dirty="0" smtClean="0">
              <a:latin typeface="Times New Roman Regular" panose="02020503050405090304" charset="0"/>
              <a:ea typeface="Arial" panose="020B0604020202090204"/>
              <a:cs typeface="Times New Roman Regular" panose="0202050305040509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17315" y="4241800"/>
            <a:ext cx="8014335" cy="18719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C00000"/>
                </a:solidFill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Pl</a:t>
            </a:r>
            <a:r>
              <a:rPr lang="en-US" altLang="zh-CN" sz="2000" dirty="0" smtClean="0">
                <a:solidFill>
                  <a:srgbClr val="C00000"/>
                </a:solidFill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ink— Sliding Window LD Calculation.</a:t>
            </a:r>
            <a:endParaRPr lang="en-US" altLang="zh-CN" sz="2000" dirty="0" smtClean="0">
              <a:solidFill>
                <a:srgbClr val="C00000"/>
              </a:solidFill>
              <a:latin typeface="Times New Roman Regular" panose="02020503050405090304" charset="0"/>
              <a:ea typeface="宋体" charset="0"/>
              <a:cs typeface="Times New Roman Regular" panose="0202050305040509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Computes pairwise R</a:t>
            </a:r>
            <a:r>
              <a:rPr lang="en-US" altLang="en-US" sz="2000" dirty="0" smtClean="0">
                <a:solidFill>
                  <a:schemeClr val="tx1"/>
                </a:solidFill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²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 between all SNPs within a sliding window.</a:t>
            </a:r>
            <a:endParaRPr lang="en-US" altLang="zh-CN" sz="2000" dirty="0" smtClean="0">
              <a:solidFill>
                <a:schemeClr val="tx1"/>
              </a:solidFill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PLINK</a:t>
            </a:r>
            <a:r>
              <a:rPr lang="zh-CN" altLang="en-US" sz="2000">
                <a:latin typeface="宋体" charset="0"/>
                <a:ea typeface="宋体" charset="0"/>
                <a:cs typeface="宋体" charset="0"/>
                <a:sym typeface="+mn-ea"/>
              </a:rPr>
              <a:t>使用滑动窗口方法，在窗口内计算所有</a:t>
            </a:r>
            <a:r>
              <a:rPr lang="en-US" altLang="zh-CN" sz="2000">
                <a:latin typeface="宋体" charset="0"/>
                <a:ea typeface="宋体" charset="0"/>
                <a:cs typeface="宋体" charset="0"/>
                <a:sym typeface="+mn-ea"/>
              </a:rPr>
              <a:t>SNP</a:t>
            </a:r>
            <a:r>
              <a:rPr lang="zh-CN" altLang="en-US" sz="2000">
                <a:latin typeface="宋体" charset="0"/>
                <a:ea typeface="宋体" charset="0"/>
                <a:cs typeface="宋体" charset="0"/>
                <a:sym typeface="+mn-ea"/>
              </a:rPr>
              <a:t>两两之间的</a:t>
            </a:r>
            <a:r>
              <a:rPr lang="en-US" altLang="zh-CN" sz="2000">
                <a:latin typeface="宋体" charset="0"/>
                <a:ea typeface="宋体" charset="0"/>
                <a:cs typeface="宋体" charset="0"/>
                <a:sym typeface="+mn-ea"/>
              </a:rPr>
              <a:t>R</a:t>
            </a:r>
            <a:r>
              <a:rPr lang="en-US" altLang="en-US" sz="2000">
                <a:latin typeface="宋体" charset="0"/>
                <a:ea typeface="宋体" charset="0"/>
                <a:cs typeface="宋体" charset="0"/>
                <a:sym typeface="+mn-ea"/>
              </a:rPr>
              <a:t>²</a:t>
            </a:r>
            <a:endParaRPr lang="en-US" altLang="en-US" sz="2000" dirty="0" smtClean="0">
              <a:latin typeface="宋体" charset="0"/>
              <a:ea typeface="宋体" charset="0"/>
              <a:cs typeface="宋体" charset="0"/>
              <a:sym typeface="+mn-ea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23850" y="2047875"/>
            <a:ext cx="4048125" cy="4204335"/>
            <a:chOff x="510" y="3225"/>
            <a:chExt cx="6375" cy="6621"/>
          </a:xfrm>
        </p:grpSpPr>
        <p:sp>
          <p:nvSpPr>
            <p:cNvPr id="7" name="圆角矩形 6"/>
            <p:cNvSpPr/>
            <p:nvPr/>
          </p:nvSpPr>
          <p:spPr>
            <a:xfrm>
              <a:off x="1525" y="3225"/>
              <a:ext cx="4466" cy="966"/>
            </a:xfrm>
            <a:prstGeom prst="roundRect">
              <a:avLst>
                <a:gd name="adj" fmla="val 1189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1525" y="5066"/>
              <a:ext cx="4466" cy="966"/>
            </a:xfrm>
            <a:prstGeom prst="roundRect">
              <a:avLst>
                <a:gd name="adj" fmla="val 1189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90204"/>
                <a:ea typeface="微软雅黑" charset="-122"/>
                <a:cs typeface="+mn-cs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525" y="6946"/>
              <a:ext cx="4466" cy="966"/>
            </a:xfrm>
            <a:prstGeom prst="roundRect">
              <a:avLst>
                <a:gd name="adj" fmla="val 1189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90204"/>
                <a:ea typeface="微软雅黑" charset="-122"/>
                <a:cs typeface="+mn-cs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3204" y="4335"/>
              <a:ext cx="789" cy="743"/>
            </a:xfrm>
            <a:custGeom>
              <a:avLst/>
              <a:gdLst>
                <a:gd name="connsiteX0" fmla="*/ 0 w 792480"/>
                <a:gd name="connsiteY0" fmla="*/ 435864 h 792480"/>
                <a:gd name="connsiteX1" fmla="*/ 178308 w 792480"/>
                <a:gd name="connsiteY1" fmla="*/ 435864 h 792480"/>
                <a:gd name="connsiteX2" fmla="*/ 178308 w 792480"/>
                <a:gd name="connsiteY2" fmla="*/ 0 h 792480"/>
                <a:gd name="connsiteX3" fmla="*/ 614172 w 792480"/>
                <a:gd name="connsiteY3" fmla="*/ 0 h 792480"/>
                <a:gd name="connsiteX4" fmla="*/ 614172 w 792480"/>
                <a:gd name="connsiteY4" fmla="*/ 435864 h 792480"/>
                <a:gd name="connsiteX5" fmla="*/ 792480 w 792480"/>
                <a:gd name="connsiteY5" fmla="*/ 435864 h 792480"/>
                <a:gd name="connsiteX6" fmla="*/ 396240 w 792480"/>
                <a:gd name="connsiteY6" fmla="*/ 792480 h 792480"/>
                <a:gd name="connsiteX7" fmla="*/ 0 w 792480"/>
                <a:gd name="connsiteY7" fmla="*/ 435864 h 79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2480" h="792480">
                  <a:moveTo>
                    <a:pt x="0" y="435864"/>
                  </a:moveTo>
                  <a:lnTo>
                    <a:pt x="178308" y="435864"/>
                  </a:lnTo>
                  <a:lnTo>
                    <a:pt x="178308" y="0"/>
                  </a:lnTo>
                  <a:lnTo>
                    <a:pt x="614172" y="0"/>
                  </a:lnTo>
                  <a:lnTo>
                    <a:pt x="614172" y="435864"/>
                  </a:lnTo>
                  <a:lnTo>
                    <a:pt x="792480" y="435864"/>
                  </a:lnTo>
                  <a:lnTo>
                    <a:pt x="396240" y="792480"/>
                  </a:lnTo>
                  <a:lnTo>
                    <a:pt x="0" y="4358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4028" tIns="45720" rIns="224028" bIns="241859" numCol="1" spcCol="953" anchor="ctr" anchorCtr="0">
              <a:noAutofit/>
            </a:bodyPr>
            <a:lstStyle/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 panose="020B0604020202090204"/>
                <a:ea typeface="微软雅黑" charset="-122"/>
                <a:cs typeface="+mn-cs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3204" y="6164"/>
              <a:ext cx="789" cy="743"/>
            </a:xfrm>
            <a:custGeom>
              <a:avLst/>
              <a:gdLst>
                <a:gd name="connsiteX0" fmla="*/ 0 w 792480"/>
                <a:gd name="connsiteY0" fmla="*/ 435864 h 792480"/>
                <a:gd name="connsiteX1" fmla="*/ 178308 w 792480"/>
                <a:gd name="connsiteY1" fmla="*/ 435864 h 792480"/>
                <a:gd name="connsiteX2" fmla="*/ 178308 w 792480"/>
                <a:gd name="connsiteY2" fmla="*/ 0 h 792480"/>
                <a:gd name="connsiteX3" fmla="*/ 614172 w 792480"/>
                <a:gd name="connsiteY3" fmla="*/ 0 h 792480"/>
                <a:gd name="connsiteX4" fmla="*/ 614172 w 792480"/>
                <a:gd name="connsiteY4" fmla="*/ 435864 h 792480"/>
                <a:gd name="connsiteX5" fmla="*/ 792480 w 792480"/>
                <a:gd name="connsiteY5" fmla="*/ 435864 h 792480"/>
                <a:gd name="connsiteX6" fmla="*/ 396240 w 792480"/>
                <a:gd name="connsiteY6" fmla="*/ 792480 h 792480"/>
                <a:gd name="connsiteX7" fmla="*/ 0 w 792480"/>
                <a:gd name="connsiteY7" fmla="*/ 435864 h 79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2480" h="792480">
                  <a:moveTo>
                    <a:pt x="0" y="435864"/>
                  </a:moveTo>
                  <a:lnTo>
                    <a:pt x="178308" y="435864"/>
                  </a:lnTo>
                  <a:lnTo>
                    <a:pt x="178308" y="0"/>
                  </a:lnTo>
                  <a:lnTo>
                    <a:pt x="614172" y="0"/>
                  </a:lnTo>
                  <a:lnTo>
                    <a:pt x="614172" y="435864"/>
                  </a:lnTo>
                  <a:lnTo>
                    <a:pt x="792480" y="435864"/>
                  </a:lnTo>
                  <a:lnTo>
                    <a:pt x="396240" y="792480"/>
                  </a:lnTo>
                  <a:lnTo>
                    <a:pt x="0" y="4358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4028" tIns="45720" rIns="224028" bIns="241859" numCol="1" spcCol="953" anchor="ctr" anchorCtr="0">
              <a:noAutofit/>
            </a:bodyPr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 panose="020B0604020202090204"/>
                <a:ea typeface="微软雅黑" charset="-122"/>
                <a:cs typeface="+mn-cs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510" y="8880"/>
              <a:ext cx="6236" cy="966"/>
            </a:xfrm>
            <a:prstGeom prst="roundRect">
              <a:avLst>
                <a:gd name="adj" fmla="val 1189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90204"/>
                <a:ea typeface="微软雅黑" charset="-122"/>
                <a:cs typeface="+mn-cs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3204" y="7993"/>
              <a:ext cx="789" cy="743"/>
            </a:xfrm>
            <a:custGeom>
              <a:avLst/>
              <a:gdLst>
                <a:gd name="connsiteX0" fmla="*/ 0 w 792480"/>
                <a:gd name="connsiteY0" fmla="*/ 435864 h 792480"/>
                <a:gd name="connsiteX1" fmla="*/ 178308 w 792480"/>
                <a:gd name="connsiteY1" fmla="*/ 435864 h 792480"/>
                <a:gd name="connsiteX2" fmla="*/ 178308 w 792480"/>
                <a:gd name="connsiteY2" fmla="*/ 0 h 792480"/>
                <a:gd name="connsiteX3" fmla="*/ 614172 w 792480"/>
                <a:gd name="connsiteY3" fmla="*/ 0 h 792480"/>
                <a:gd name="connsiteX4" fmla="*/ 614172 w 792480"/>
                <a:gd name="connsiteY4" fmla="*/ 435864 h 792480"/>
                <a:gd name="connsiteX5" fmla="*/ 792480 w 792480"/>
                <a:gd name="connsiteY5" fmla="*/ 435864 h 792480"/>
                <a:gd name="connsiteX6" fmla="*/ 396240 w 792480"/>
                <a:gd name="connsiteY6" fmla="*/ 792480 h 792480"/>
                <a:gd name="connsiteX7" fmla="*/ 0 w 792480"/>
                <a:gd name="connsiteY7" fmla="*/ 435864 h 79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2480" h="792480">
                  <a:moveTo>
                    <a:pt x="0" y="435864"/>
                  </a:moveTo>
                  <a:lnTo>
                    <a:pt x="178308" y="435864"/>
                  </a:lnTo>
                  <a:lnTo>
                    <a:pt x="178308" y="0"/>
                  </a:lnTo>
                  <a:lnTo>
                    <a:pt x="614172" y="0"/>
                  </a:lnTo>
                  <a:lnTo>
                    <a:pt x="614172" y="435864"/>
                  </a:lnTo>
                  <a:lnTo>
                    <a:pt x="792480" y="435864"/>
                  </a:lnTo>
                  <a:lnTo>
                    <a:pt x="396240" y="792480"/>
                  </a:lnTo>
                  <a:lnTo>
                    <a:pt x="0" y="4358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4028" tIns="45720" rIns="224028" bIns="241859" numCol="1" spcCol="953" anchor="ctr" anchorCtr="0">
              <a:noAutofit/>
            </a:bodyPr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 panose="020B0604020202090204"/>
                <a:ea typeface="微软雅黑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998" y="3311"/>
              <a:ext cx="1088" cy="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2000" dirty="0" smtClean="0"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rPr>
                <a:t>VCF</a:t>
              </a:r>
              <a:endParaRPr lang="en-US" altLang="zh-CN" sz="2000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579" y="7013"/>
              <a:ext cx="4895" cy="77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indent="0">
                <a:lnSpc>
                  <a:spcPct val="130000"/>
                </a:lnSpc>
                <a:buFont typeface="Arial" panose="020B0604020202090204" pitchFamily="34" charset="0"/>
                <a:buNone/>
              </a:pPr>
              <a:r>
                <a:rPr lang="en-US" altLang="zh-CN" sz="2000" dirty="0" smtClean="0">
                  <a:solidFill>
                    <a:srgbClr val="C00000"/>
                  </a:solidFill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  <a:sym typeface="+mn-ea"/>
                </a:rPr>
                <a:t>LD-based SNP Filtering</a:t>
              </a:r>
              <a:endParaRPr lang="en-US" altLang="zh-CN" sz="2000" dirty="0" smtClean="0">
                <a:solidFill>
                  <a:srgbClr val="C00000"/>
                </a:solidFill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50" y="8916"/>
              <a:ext cx="6235" cy="77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indent="0">
                <a:lnSpc>
                  <a:spcPct val="130000"/>
                </a:lnSpc>
                <a:buFont typeface="Arial" panose="020B0604020202090204" pitchFamily="34" charset="0"/>
                <a:buNone/>
              </a:pPr>
              <a:r>
                <a:rPr lang="en-US" altLang="zh-CN" sz="2000" dirty="0" smtClean="0"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  <a:sym typeface="+mn-ea"/>
                </a:rPr>
                <a:t>Extract SNPs passing LD filtering</a:t>
              </a:r>
              <a:endParaRPr lang="en-US" altLang="zh-CN" sz="2000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731010" y="3310890"/>
            <a:ext cx="114617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.ped/.map</a:t>
            </a:r>
            <a:endParaRPr lang="en-US" altLang="zh-CN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  <a:sym typeface="+mn-ea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等腰三角形 47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charset="-122"/>
              <a:ea typeface="微软雅黑" charset="-122"/>
              <a:cs typeface="+mn-cs"/>
              <a:sym typeface="微软雅黑" charset="-122"/>
            </a:endParaRPr>
          </a:p>
        </p:txBody>
      </p:sp>
      <p:sp>
        <p:nvSpPr>
          <p:cNvPr id="5" name="矩形 46"/>
          <p:cNvSpPr>
            <a:spLocks noChangeArrowheads="1"/>
          </p:cNvSpPr>
          <p:nvPr/>
        </p:nvSpPr>
        <p:spPr bwMode="auto">
          <a:xfrm>
            <a:off x="635000" y="236855"/>
            <a:ext cx="2962910" cy="69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no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en-US" altLang="zh-CN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90204" pitchFamily="34" charset="0"/>
                <a:sym typeface="+mn-ea"/>
              </a:rPr>
              <a:t>LD Pruning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90204" pitchFamily="34" charset="0"/>
              <a:ea typeface="微软雅黑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90204" pitchFamily="34" charset="0"/>
              <a:ea typeface="微软雅黑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274820" y="5551170"/>
            <a:ext cx="7917180" cy="9258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>
              <a:lnSpc>
                <a:spcPct val="130000"/>
              </a:lnSpc>
              <a:buFont typeface="Arial" panose="020B0604020202090204" pitchFamily="34" charset="0"/>
              <a:buNone/>
            </a:pPr>
            <a:r>
              <a:rPr lang="en-US" altLang="zh-CN" dirty="0" smtClean="0">
                <a:solidFill>
                  <a:srgbClr val="C00000"/>
                </a:solidFill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--indep-pairwise</a:t>
            </a:r>
            <a:r>
              <a:rPr lang="zh-CN" altLang="en-US" dirty="0" smtClean="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：</a:t>
            </a:r>
            <a:r>
              <a:rPr lang="en-US" altLang="zh-CN" dirty="0" smtClean="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Performs LD-based filtering using a sliding window approach :</a:t>
            </a:r>
            <a:endParaRPr lang="en-US" altLang="zh-CN" dirty="0" smtClean="0">
              <a:latin typeface="Times New Roman Regular" panose="02020503050405090304" charset="0"/>
              <a:ea typeface="宋体" charset="0"/>
              <a:cs typeface="Times New Roman Regular" panose="02020503050405090304" charset="0"/>
              <a:sym typeface="+mn-ea"/>
            </a:endParaRPr>
          </a:p>
          <a:p>
            <a:pPr indent="0">
              <a:lnSpc>
                <a:spcPct val="130000"/>
              </a:lnSpc>
              <a:buFont typeface="Arial" panose="020B0604020202090204" pitchFamily="34" charset="0"/>
              <a:buNone/>
            </a:pPr>
            <a:r>
              <a:rPr lang="en-US" altLang="zh-CN" dirty="0" smtClean="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                             </a:t>
            </a:r>
            <a:r>
              <a:rPr lang="zh-CN" altLang="en-US" dirty="0" smtClean="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用于执行基于滑动窗口的</a:t>
            </a:r>
            <a:r>
              <a:rPr lang="en-US" altLang="zh-CN" dirty="0" smtClean="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LD</a:t>
            </a:r>
            <a:r>
              <a:rPr lang="zh-CN" altLang="en-US" dirty="0" smtClean="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过滤</a:t>
            </a:r>
            <a:endParaRPr lang="zh-CN" altLang="en-US" dirty="0" smtClean="0">
              <a:latin typeface="Times New Roman Regular" panose="02020503050405090304" charset="0"/>
              <a:ea typeface="宋体" charset="0"/>
              <a:cs typeface="Times New Roman Regular" panose="02020503050405090304" charset="0"/>
              <a:sym typeface="+mn-ea"/>
            </a:endParaRPr>
          </a:p>
          <a:p>
            <a:pPr indent="0">
              <a:lnSpc>
                <a:spcPct val="130000"/>
              </a:lnSpc>
              <a:buFont typeface="Arial" panose="020B0604020202090204" pitchFamily="34" charset="0"/>
              <a:buNone/>
            </a:pPr>
            <a:endParaRPr lang="en-US" altLang="zh-CN" dirty="0" smtClean="0">
              <a:solidFill>
                <a:schemeClr val="tx1"/>
              </a:solidFill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31875" y="895350"/>
            <a:ext cx="10761980" cy="6940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30000"/>
              </a:lnSpc>
            </a:pPr>
            <a:r>
              <a:rPr lang="en-US" altLang="zh-CN" sz="2400" dirty="0" smtClean="0">
                <a:latin typeface="Times New Roman Regular" panose="02020503050405090304" charset="0"/>
                <a:ea typeface="Arial" panose="020B0604020202090204"/>
                <a:cs typeface="Times New Roman Regular" panose="02020503050405090304" charset="0"/>
              </a:rPr>
              <a:t>Prepares </a:t>
            </a:r>
            <a:r>
              <a:rPr lang="en-US" altLang="zh-CN" sz="2400" dirty="0" smtClean="0">
                <a:solidFill>
                  <a:srgbClr val="C00000"/>
                </a:solidFill>
                <a:latin typeface="Times New Roman Regular" panose="02020503050405090304" charset="0"/>
                <a:ea typeface="Arial" panose="020B0604020202090204"/>
                <a:cs typeface="Times New Roman Regular" panose="02020503050405090304" charset="0"/>
              </a:rPr>
              <a:t>independent SNP</a:t>
            </a:r>
            <a:r>
              <a:rPr lang="en-US" altLang="zh-CN" sz="2400" dirty="0" smtClean="0">
                <a:latin typeface="Times New Roman Regular" panose="02020503050405090304" charset="0"/>
                <a:ea typeface="Arial" panose="020B0604020202090204"/>
                <a:cs typeface="Times New Roman Regular" panose="02020503050405090304" charset="0"/>
              </a:rPr>
              <a:t> markers for population genetic analyses.</a:t>
            </a:r>
            <a:endParaRPr lang="en-US" altLang="zh-CN" sz="2400" dirty="0" smtClean="0">
              <a:latin typeface="Times New Roman Regular" panose="02020503050405090304" charset="0"/>
              <a:ea typeface="Arial" panose="020B0604020202090204"/>
              <a:cs typeface="Times New Roman Regular" panose="0202050305040509030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23850" y="2047875"/>
            <a:ext cx="4048125" cy="4204335"/>
            <a:chOff x="510" y="3225"/>
            <a:chExt cx="6375" cy="6621"/>
          </a:xfrm>
        </p:grpSpPr>
        <p:sp>
          <p:nvSpPr>
            <p:cNvPr id="7" name="圆角矩形 6"/>
            <p:cNvSpPr/>
            <p:nvPr/>
          </p:nvSpPr>
          <p:spPr>
            <a:xfrm>
              <a:off x="1525" y="3225"/>
              <a:ext cx="4466" cy="966"/>
            </a:xfrm>
            <a:prstGeom prst="roundRect">
              <a:avLst>
                <a:gd name="adj" fmla="val 1189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1525" y="5066"/>
              <a:ext cx="4466" cy="966"/>
            </a:xfrm>
            <a:prstGeom prst="roundRect">
              <a:avLst>
                <a:gd name="adj" fmla="val 1189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90204"/>
                <a:ea typeface="微软雅黑" charset="-122"/>
                <a:cs typeface="+mn-cs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525" y="6946"/>
              <a:ext cx="4466" cy="966"/>
            </a:xfrm>
            <a:prstGeom prst="roundRect">
              <a:avLst>
                <a:gd name="adj" fmla="val 1189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90204"/>
                <a:ea typeface="微软雅黑" charset="-122"/>
                <a:cs typeface="+mn-cs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3204" y="4335"/>
              <a:ext cx="789" cy="743"/>
            </a:xfrm>
            <a:custGeom>
              <a:avLst/>
              <a:gdLst>
                <a:gd name="connsiteX0" fmla="*/ 0 w 792480"/>
                <a:gd name="connsiteY0" fmla="*/ 435864 h 792480"/>
                <a:gd name="connsiteX1" fmla="*/ 178308 w 792480"/>
                <a:gd name="connsiteY1" fmla="*/ 435864 h 792480"/>
                <a:gd name="connsiteX2" fmla="*/ 178308 w 792480"/>
                <a:gd name="connsiteY2" fmla="*/ 0 h 792480"/>
                <a:gd name="connsiteX3" fmla="*/ 614172 w 792480"/>
                <a:gd name="connsiteY3" fmla="*/ 0 h 792480"/>
                <a:gd name="connsiteX4" fmla="*/ 614172 w 792480"/>
                <a:gd name="connsiteY4" fmla="*/ 435864 h 792480"/>
                <a:gd name="connsiteX5" fmla="*/ 792480 w 792480"/>
                <a:gd name="connsiteY5" fmla="*/ 435864 h 792480"/>
                <a:gd name="connsiteX6" fmla="*/ 396240 w 792480"/>
                <a:gd name="connsiteY6" fmla="*/ 792480 h 792480"/>
                <a:gd name="connsiteX7" fmla="*/ 0 w 792480"/>
                <a:gd name="connsiteY7" fmla="*/ 435864 h 79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2480" h="792480">
                  <a:moveTo>
                    <a:pt x="0" y="435864"/>
                  </a:moveTo>
                  <a:lnTo>
                    <a:pt x="178308" y="435864"/>
                  </a:lnTo>
                  <a:lnTo>
                    <a:pt x="178308" y="0"/>
                  </a:lnTo>
                  <a:lnTo>
                    <a:pt x="614172" y="0"/>
                  </a:lnTo>
                  <a:lnTo>
                    <a:pt x="614172" y="435864"/>
                  </a:lnTo>
                  <a:lnTo>
                    <a:pt x="792480" y="435864"/>
                  </a:lnTo>
                  <a:lnTo>
                    <a:pt x="396240" y="792480"/>
                  </a:lnTo>
                  <a:lnTo>
                    <a:pt x="0" y="4358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4028" tIns="45720" rIns="224028" bIns="241859" numCol="1" spcCol="953" anchor="ctr" anchorCtr="0">
              <a:noAutofit/>
            </a:bodyPr>
            <a:lstStyle/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 panose="020B0604020202090204"/>
                <a:ea typeface="微软雅黑" charset="-122"/>
                <a:cs typeface="+mn-cs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3204" y="6164"/>
              <a:ext cx="789" cy="743"/>
            </a:xfrm>
            <a:custGeom>
              <a:avLst/>
              <a:gdLst>
                <a:gd name="connsiteX0" fmla="*/ 0 w 792480"/>
                <a:gd name="connsiteY0" fmla="*/ 435864 h 792480"/>
                <a:gd name="connsiteX1" fmla="*/ 178308 w 792480"/>
                <a:gd name="connsiteY1" fmla="*/ 435864 h 792480"/>
                <a:gd name="connsiteX2" fmla="*/ 178308 w 792480"/>
                <a:gd name="connsiteY2" fmla="*/ 0 h 792480"/>
                <a:gd name="connsiteX3" fmla="*/ 614172 w 792480"/>
                <a:gd name="connsiteY3" fmla="*/ 0 h 792480"/>
                <a:gd name="connsiteX4" fmla="*/ 614172 w 792480"/>
                <a:gd name="connsiteY4" fmla="*/ 435864 h 792480"/>
                <a:gd name="connsiteX5" fmla="*/ 792480 w 792480"/>
                <a:gd name="connsiteY5" fmla="*/ 435864 h 792480"/>
                <a:gd name="connsiteX6" fmla="*/ 396240 w 792480"/>
                <a:gd name="connsiteY6" fmla="*/ 792480 h 792480"/>
                <a:gd name="connsiteX7" fmla="*/ 0 w 792480"/>
                <a:gd name="connsiteY7" fmla="*/ 435864 h 79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2480" h="792480">
                  <a:moveTo>
                    <a:pt x="0" y="435864"/>
                  </a:moveTo>
                  <a:lnTo>
                    <a:pt x="178308" y="435864"/>
                  </a:lnTo>
                  <a:lnTo>
                    <a:pt x="178308" y="0"/>
                  </a:lnTo>
                  <a:lnTo>
                    <a:pt x="614172" y="0"/>
                  </a:lnTo>
                  <a:lnTo>
                    <a:pt x="614172" y="435864"/>
                  </a:lnTo>
                  <a:lnTo>
                    <a:pt x="792480" y="435864"/>
                  </a:lnTo>
                  <a:lnTo>
                    <a:pt x="396240" y="792480"/>
                  </a:lnTo>
                  <a:lnTo>
                    <a:pt x="0" y="4358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4028" tIns="45720" rIns="224028" bIns="241859" numCol="1" spcCol="953" anchor="ctr" anchorCtr="0">
              <a:noAutofit/>
            </a:bodyPr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 panose="020B0604020202090204"/>
                <a:ea typeface="微软雅黑" charset="-122"/>
                <a:cs typeface="+mn-cs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510" y="8880"/>
              <a:ext cx="6236" cy="966"/>
            </a:xfrm>
            <a:prstGeom prst="roundRect">
              <a:avLst>
                <a:gd name="adj" fmla="val 1189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90204"/>
                <a:ea typeface="微软雅黑" charset="-122"/>
                <a:cs typeface="+mn-cs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3204" y="7993"/>
              <a:ext cx="789" cy="743"/>
            </a:xfrm>
            <a:custGeom>
              <a:avLst/>
              <a:gdLst>
                <a:gd name="connsiteX0" fmla="*/ 0 w 792480"/>
                <a:gd name="connsiteY0" fmla="*/ 435864 h 792480"/>
                <a:gd name="connsiteX1" fmla="*/ 178308 w 792480"/>
                <a:gd name="connsiteY1" fmla="*/ 435864 h 792480"/>
                <a:gd name="connsiteX2" fmla="*/ 178308 w 792480"/>
                <a:gd name="connsiteY2" fmla="*/ 0 h 792480"/>
                <a:gd name="connsiteX3" fmla="*/ 614172 w 792480"/>
                <a:gd name="connsiteY3" fmla="*/ 0 h 792480"/>
                <a:gd name="connsiteX4" fmla="*/ 614172 w 792480"/>
                <a:gd name="connsiteY4" fmla="*/ 435864 h 792480"/>
                <a:gd name="connsiteX5" fmla="*/ 792480 w 792480"/>
                <a:gd name="connsiteY5" fmla="*/ 435864 h 792480"/>
                <a:gd name="connsiteX6" fmla="*/ 396240 w 792480"/>
                <a:gd name="connsiteY6" fmla="*/ 792480 h 792480"/>
                <a:gd name="connsiteX7" fmla="*/ 0 w 792480"/>
                <a:gd name="connsiteY7" fmla="*/ 435864 h 79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2480" h="792480">
                  <a:moveTo>
                    <a:pt x="0" y="435864"/>
                  </a:moveTo>
                  <a:lnTo>
                    <a:pt x="178308" y="435864"/>
                  </a:lnTo>
                  <a:lnTo>
                    <a:pt x="178308" y="0"/>
                  </a:lnTo>
                  <a:lnTo>
                    <a:pt x="614172" y="0"/>
                  </a:lnTo>
                  <a:lnTo>
                    <a:pt x="614172" y="435864"/>
                  </a:lnTo>
                  <a:lnTo>
                    <a:pt x="792480" y="435864"/>
                  </a:lnTo>
                  <a:lnTo>
                    <a:pt x="396240" y="792480"/>
                  </a:lnTo>
                  <a:lnTo>
                    <a:pt x="0" y="4358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4028" tIns="45720" rIns="224028" bIns="241859" numCol="1" spcCol="953" anchor="ctr" anchorCtr="0">
              <a:noAutofit/>
            </a:bodyPr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 panose="020B0604020202090204"/>
                <a:ea typeface="微软雅黑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998" y="3311"/>
              <a:ext cx="1088" cy="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2000" dirty="0" smtClean="0"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</a:rPr>
                <a:t>VCF</a:t>
              </a:r>
              <a:endParaRPr lang="en-US" altLang="zh-CN" sz="2000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579" y="7013"/>
              <a:ext cx="4895" cy="77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indent="0">
                <a:lnSpc>
                  <a:spcPct val="130000"/>
                </a:lnSpc>
                <a:buFont typeface="Arial" panose="020B0604020202090204" pitchFamily="34" charset="0"/>
                <a:buNone/>
              </a:pPr>
              <a:r>
                <a:rPr lang="en-US" altLang="zh-CN" sz="2000" dirty="0" smtClean="0">
                  <a:solidFill>
                    <a:srgbClr val="C00000"/>
                  </a:solidFill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  <a:sym typeface="+mn-ea"/>
                </a:rPr>
                <a:t>LD-based SNP Filtering</a:t>
              </a:r>
              <a:endParaRPr lang="en-US" altLang="zh-CN" sz="2000" dirty="0" smtClean="0">
                <a:solidFill>
                  <a:srgbClr val="C00000"/>
                </a:solidFill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50" y="8916"/>
              <a:ext cx="6235" cy="77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indent="0">
                <a:lnSpc>
                  <a:spcPct val="130000"/>
                </a:lnSpc>
                <a:buFont typeface="Arial" panose="020B0604020202090204" pitchFamily="34" charset="0"/>
                <a:buNone/>
              </a:pPr>
              <a:r>
                <a:rPr lang="en-US" altLang="zh-CN" sz="2000" dirty="0" smtClean="0">
                  <a:latin typeface="Times New Roman Regular" panose="02020503050405090304" charset="0"/>
                  <a:ea typeface="微软雅黑" charset="-122"/>
                  <a:cs typeface="Times New Roman Regular" panose="02020503050405090304" charset="0"/>
                  <a:sym typeface="+mn-ea"/>
                </a:rPr>
                <a:t>Extract SNPs passing LD filtering</a:t>
              </a:r>
              <a:endParaRPr lang="en-US" altLang="zh-CN" sz="2000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97275" y="5005705"/>
            <a:ext cx="8577580" cy="57594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731010" y="3310890"/>
            <a:ext cx="114617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.ped/.map</a:t>
            </a:r>
            <a:endParaRPr lang="en-US" altLang="zh-CN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89515" y="5200650"/>
            <a:ext cx="272415" cy="40767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566400" y="5180330"/>
            <a:ext cx="501015" cy="40767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641215" y="4372610"/>
            <a:ext cx="7713980" cy="4921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30000"/>
              </a:lnSpc>
              <a:buFont typeface="Arial" panose="020B0604020202090204" pitchFamily="34" charset="0"/>
            </a:pPr>
            <a:r>
              <a:rPr lang="en-US" altLang="zh-CN" dirty="0" smtClean="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Window size</a:t>
            </a:r>
            <a:r>
              <a:rPr lang="zh-CN" altLang="en-US" dirty="0" smtClean="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窗口大小</a:t>
            </a:r>
            <a:r>
              <a:rPr lang="en-US" altLang="zh-CN" dirty="0" smtClean="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: 50       Step size</a:t>
            </a:r>
            <a:r>
              <a:rPr lang="zh-CN" altLang="en-US" dirty="0" smtClean="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步长</a:t>
            </a:r>
            <a:r>
              <a:rPr lang="en-US" altLang="zh-CN" dirty="0" smtClean="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: 5 R</a:t>
            </a:r>
            <a:r>
              <a:rPr lang="en-US" altLang="en-US" dirty="0" smtClean="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²       </a:t>
            </a:r>
            <a:r>
              <a:rPr lang="en-US" altLang="zh-CN" dirty="0" smtClean="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 threshold</a:t>
            </a:r>
            <a:r>
              <a:rPr lang="en-US" altLang="zh-CN" dirty="0" smtClean="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R</a:t>
            </a:r>
            <a:r>
              <a:rPr lang="en-US" altLang="en-US" dirty="0" smtClean="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²</a:t>
            </a:r>
            <a:r>
              <a:rPr lang="zh-CN" altLang="en-US" dirty="0" smtClean="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阈值</a:t>
            </a:r>
            <a:r>
              <a:rPr lang="en-US" altLang="zh-CN" dirty="0" smtClean="0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: 0.2</a:t>
            </a:r>
            <a:endParaRPr lang="en-US" altLang="zh-CN" dirty="0" smtClean="0">
              <a:solidFill>
                <a:schemeClr val="tx1"/>
              </a:solidFill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  <a:p>
            <a:pPr>
              <a:lnSpc>
                <a:spcPct val="130000"/>
              </a:lnSpc>
            </a:pPr>
            <a:endParaRPr lang="zh-CN" altLang="en-US" sz="1400" dirty="0" smtClean="0">
              <a:latin typeface="Arial" panose="020B0604020202090204" pitchFamily="34" charset="0"/>
              <a:ea typeface="微软雅黑" charset="-122"/>
            </a:endParaRPr>
          </a:p>
        </p:txBody>
      </p:sp>
      <p:cxnSp>
        <p:nvCxnSpPr>
          <p:cNvPr id="18" name="直接箭头连接符 17"/>
          <p:cNvCxnSpPr>
            <a:stCxn id="3" idx="0"/>
          </p:cNvCxnSpPr>
          <p:nvPr/>
        </p:nvCxnSpPr>
        <p:spPr>
          <a:xfrm flipH="1" flipV="1">
            <a:off x="6232525" y="4770755"/>
            <a:ext cx="3993515" cy="42989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stCxn id="4" idx="0"/>
          </p:cNvCxnSpPr>
          <p:nvPr/>
        </p:nvCxnSpPr>
        <p:spPr>
          <a:xfrm flipV="1">
            <a:off x="10817225" y="4711700"/>
            <a:ext cx="279400" cy="46863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等腰三角形 47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charset="-122"/>
              <a:ea typeface="微软雅黑" charset="-122"/>
              <a:cs typeface="+mn-cs"/>
              <a:sym typeface="微软雅黑" charset="-122"/>
            </a:endParaRPr>
          </a:p>
        </p:txBody>
      </p:sp>
      <p:sp>
        <p:nvSpPr>
          <p:cNvPr id="5" name="矩形 46"/>
          <p:cNvSpPr>
            <a:spLocks noChangeArrowheads="1"/>
          </p:cNvSpPr>
          <p:nvPr/>
        </p:nvSpPr>
        <p:spPr bwMode="auto">
          <a:xfrm>
            <a:off x="635000" y="236855"/>
            <a:ext cx="2962910" cy="69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no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en-US" altLang="zh-CN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90204" pitchFamily="34" charset="0"/>
                <a:sym typeface="+mn-ea"/>
              </a:rPr>
              <a:t>LD Pruning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90204" pitchFamily="34" charset="0"/>
              <a:ea typeface="微软雅黑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90204" pitchFamily="34" charset="0"/>
              <a:ea typeface="微软雅黑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3700" y="2686685"/>
            <a:ext cx="11797665" cy="14712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30000"/>
              </a:lnSpc>
            </a:pPr>
            <a:r>
              <a:rPr lang="en-US" altLang="zh-CN" sz="2000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usage: conda activate gatk4 </a:t>
            </a:r>
            <a:endParaRPr lang="en-US" altLang="zh-CN" sz="2000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90204" pitchFamily="34" charset="0"/>
              <a:buChar char="•"/>
            </a:pPr>
            <a:r>
              <a:rPr lang="en-US" altLang="zh-CN" sz="2000" dirty="0" smtClean="0">
                <a:solidFill>
                  <a:srgbClr val="C00000"/>
                </a:solidFill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Tagged SNPs are labeled as 'tagSNPs'</a:t>
            </a:r>
            <a:endParaRPr lang="en-US" altLang="zh-CN" sz="2000" dirty="0" smtClean="0">
              <a:solidFill>
                <a:srgbClr val="C00000"/>
              </a:solidFill>
              <a:latin typeface="Times New Roman Regular" panose="02020503050405090304" charset="0"/>
              <a:ea typeface="微软雅黑" charset="-122"/>
              <a:cs typeface="Times New Roman Regular" panose="02020503050405090304" charset="0"/>
              <a:sym typeface="+mn-ea"/>
            </a:endParaRPr>
          </a:p>
          <a:p>
            <a:pPr indent="457200">
              <a:lnSpc>
                <a:spcPct val="130000"/>
              </a:lnSpc>
              <a:buFont typeface="Arial" panose="020B0604020202090204" pitchFamily="34" charset="0"/>
              <a:buNone/>
            </a:pPr>
            <a:r>
              <a:rPr lang="en-US" altLang="zh-CN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python /mnt/SNP_calling/plink_ld_filter.py  --vcf /mnt/SNP_calling/SNP_result/result/vcftools_filtered_snp.recode.vcf</a:t>
            </a:r>
            <a:r>
              <a:rPr lang="en-US" altLang="zh-CN" sz="2000" dirty="0" smtClean="0">
                <a:solidFill>
                  <a:srgbClr val="C00000"/>
                </a:solidFill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 </a:t>
            </a:r>
            <a:endParaRPr lang="en-US" altLang="zh-CN" sz="2000" dirty="0" smtClean="0">
              <a:solidFill>
                <a:srgbClr val="C00000"/>
              </a:solidFill>
              <a:latin typeface="Times New Roman Regular" panose="02020503050405090304" charset="0"/>
              <a:ea typeface="微软雅黑" charset="-122"/>
              <a:cs typeface="Times New Roman Regular" panose="02020503050405090304" charset="0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000" dirty="0" smtClean="0">
              <a:solidFill>
                <a:schemeClr val="tx1"/>
              </a:solidFill>
              <a:latin typeface="Times New Roman Regular" panose="02020503050405090304" charset="0"/>
              <a:ea typeface="微软雅黑" charset="-122"/>
              <a:cs typeface="Times New Roman Regular" panose="0202050305040509030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375" y="1012190"/>
            <a:ext cx="7125970" cy="1593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285" y="3959860"/>
            <a:ext cx="5127625" cy="266763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453130" y="6162675"/>
            <a:ext cx="2184400" cy="46990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65530" y="5944235"/>
            <a:ext cx="2357755" cy="759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30000"/>
              </a:lnSpc>
            </a:pPr>
            <a:r>
              <a:rPr lang="en-US" altLang="zh-CN" sz="2000" dirty="0" smtClean="0">
                <a:solidFill>
                  <a:srgbClr val="C00000"/>
                </a:solidFill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Filtering Information</a:t>
            </a:r>
            <a:endParaRPr lang="en-US" altLang="zh-CN" sz="2000" dirty="0" smtClean="0">
              <a:solidFill>
                <a:srgbClr val="C00000"/>
              </a:solidFill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000" dirty="0" smtClean="0">
                <a:solidFill>
                  <a:srgbClr val="C00000"/>
                </a:solidFill>
                <a:latin typeface="宋体" charset="0"/>
                <a:ea typeface="宋体" charset="0"/>
              </a:rPr>
              <a:t>过滤信息</a:t>
            </a:r>
            <a:endParaRPr lang="zh-CN" altLang="en-US" sz="2000" dirty="0" smtClean="0">
              <a:solidFill>
                <a:srgbClr val="C00000"/>
              </a:solidFill>
              <a:latin typeface="宋体" charset="0"/>
              <a:ea typeface="宋体" charset="0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等腰三角形 47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charset="-122"/>
              <a:ea typeface="微软雅黑" charset="-122"/>
              <a:cs typeface="+mn-cs"/>
              <a:sym typeface="微软雅黑" charset="-122"/>
            </a:endParaRPr>
          </a:p>
        </p:txBody>
      </p:sp>
      <p:sp>
        <p:nvSpPr>
          <p:cNvPr id="5" name="矩形 46"/>
          <p:cNvSpPr>
            <a:spLocks noChangeArrowheads="1"/>
          </p:cNvSpPr>
          <p:nvPr/>
        </p:nvSpPr>
        <p:spPr bwMode="auto">
          <a:xfrm>
            <a:off x="635000" y="236855"/>
            <a:ext cx="2962910" cy="69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no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en-US" altLang="zh-CN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90204" pitchFamily="34" charset="0"/>
                <a:sym typeface="+mn-ea"/>
              </a:rPr>
              <a:t>LD Pruning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90204" pitchFamily="34" charset="0"/>
              <a:ea typeface="微软雅黑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90204" pitchFamily="34" charset="0"/>
              <a:ea typeface="微软雅黑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4335" y="931545"/>
            <a:ext cx="11797665" cy="32937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342900" indent="-342900" algn="l">
              <a:lnSpc>
                <a:spcPct val="130000"/>
              </a:lnSpc>
              <a:buFont typeface="Arial" panose="020B0604020202090204" pitchFamily="34" charset="0"/>
              <a:buChar char="•"/>
            </a:pPr>
            <a:r>
              <a:rPr lang="en-US" altLang="zh-CN" sz="2000" dirty="0" smtClean="0">
                <a:solidFill>
                  <a:schemeClr val="tx1"/>
                </a:solidFill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Tagged SNPs are labeled as 'tagSNPs'</a:t>
            </a:r>
            <a:endParaRPr lang="en-US" altLang="zh-CN" sz="2000" dirty="0" smtClean="0">
              <a:solidFill>
                <a:schemeClr val="tx1"/>
              </a:solidFill>
              <a:latin typeface="Times New Roman Regular" panose="02020503050405090304" charset="0"/>
              <a:ea typeface="微软雅黑" charset="-122"/>
              <a:cs typeface="Times New Roman Regular" panose="02020503050405090304" charset="0"/>
              <a:sym typeface="+mn-ea"/>
            </a:endParaRPr>
          </a:p>
          <a:p>
            <a:pPr indent="457200" algn="l">
              <a:lnSpc>
                <a:spcPct val="130000"/>
              </a:lnSpc>
              <a:buFont typeface="Arial" panose="020B0604020202090204" pitchFamily="34" charset="0"/>
            </a:pPr>
            <a:r>
              <a:rPr lang="en-US" altLang="zh-CN" dirty="0" smtClean="0">
                <a:solidFill>
                  <a:schemeClr val="tx1"/>
                </a:solidFill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python /mnt/SNP_calling/plink_ld_filter.py  --vcf /mnt/SNP_calling/SNP_result/result/vcftools_filtered_snp.recode.vcf</a:t>
            </a:r>
            <a:r>
              <a:rPr lang="en-US" altLang="zh-CN" sz="2000" dirty="0" smtClean="0">
                <a:solidFill>
                  <a:srgbClr val="C00000"/>
                </a:solidFill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 </a:t>
            </a:r>
            <a:endParaRPr lang="en-US" altLang="zh-CN" sz="2000" dirty="0" smtClean="0">
              <a:solidFill>
                <a:srgbClr val="C00000"/>
              </a:solidFill>
              <a:latin typeface="Times New Roman Regular" panose="02020503050405090304" charset="0"/>
              <a:ea typeface="微软雅黑" charset="-122"/>
              <a:cs typeface="Times New Roman Regular" panose="02020503050405090304" charset="0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Arial" panose="020B0604020202090204" pitchFamily="34" charset="0"/>
              <a:buChar char="•"/>
            </a:pPr>
            <a:r>
              <a:rPr lang="en-US" altLang="zh-CN" sz="2000" dirty="0" smtClean="0">
                <a:solidFill>
                  <a:srgbClr val="C00000"/>
                </a:solidFill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Extract tagged SNPs (lacks header)</a:t>
            </a:r>
            <a:endParaRPr lang="en-US" altLang="zh-CN" sz="2000" dirty="0" smtClean="0">
              <a:solidFill>
                <a:srgbClr val="C00000"/>
              </a:solidFill>
              <a:latin typeface="Times New Roman Regular" panose="02020503050405090304" charset="0"/>
              <a:ea typeface="微软雅黑" charset="-122"/>
              <a:cs typeface="Times New Roman Regular" panose="02020503050405090304" charset="0"/>
              <a:sym typeface="+mn-ea"/>
            </a:endParaRPr>
          </a:p>
          <a:p>
            <a:pPr indent="457200">
              <a:lnSpc>
                <a:spcPct val="130000"/>
              </a:lnSpc>
              <a:buFont typeface="Arial" panose="020B0604020202090204" pitchFamily="34" charset="0"/>
              <a:buNone/>
            </a:pPr>
            <a:r>
              <a:rPr lang="en-US" altLang="zh-CN" sz="2000" dirty="0" smtClean="0">
                <a:solidFill>
                  <a:schemeClr val="tx1"/>
                </a:solidFill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grep 'tagSNPs' vcftools_filtered_snp.recode_ldFiltered.vcf &gt; tagSNPs.vcf  </a:t>
            </a:r>
            <a:endParaRPr lang="en-US" altLang="zh-CN" sz="2000" dirty="0" smtClean="0">
              <a:solidFill>
                <a:schemeClr val="tx1"/>
              </a:solidFill>
              <a:latin typeface="Times New Roman Regular" panose="02020503050405090304" charset="0"/>
              <a:ea typeface="微软雅黑" charset="-122"/>
              <a:cs typeface="Times New Roman Regular" panose="02020503050405090304" charset="0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Arial" panose="020B0604020202090204" pitchFamily="34" charset="0"/>
              <a:buChar char="•"/>
            </a:pPr>
            <a:r>
              <a:rPr lang="en-US" altLang="zh-CN" sz="2000" dirty="0" smtClean="0">
                <a:solidFill>
                  <a:srgbClr val="C00000"/>
                </a:solidFill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Extract header</a:t>
            </a:r>
            <a:endParaRPr lang="en-US" altLang="zh-CN" sz="2000" dirty="0" smtClean="0">
              <a:solidFill>
                <a:srgbClr val="C00000"/>
              </a:solidFill>
              <a:latin typeface="Times New Roman Regular" panose="02020503050405090304" charset="0"/>
              <a:ea typeface="微软雅黑" charset="-122"/>
              <a:cs typeface="Times New Roman Regular" panose="02020503050405090304" charset="0"/>
              <a:sym typeface="+mn-ea"/>
            </a:endParaRPr>
          </a:p>
          <a:p>
            <a:pPr indent="457200">
              <a:lnSpc>
                <a:spcPct val="130000"/>
              </a:lnSpc>
              <a:buFont typeface="Arial" panose="020B0604020202090204" pitchFamily="34" charset="0"/>
              <a:buNone/>
            </a:pPr>
            <a:r>
              <a:rPr lang="en-US" altLang="zh-CN" sz="2000" dirty="0" smtClean="0">
                <a:solidFill>
                  <a:schemeClr val="tx1"/>
                </a:solidFill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grep '#' </a:t>
            </a:r>
            <a:r>
              <a:rPr lang="en-US" altLang="zh-CN" sz="2000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vcftools_filtered_snp.recode_ldFiltered.vcf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 &gt; vcfhead.vcf </a:t>
            </a:r>
            <a:endParaRPr lang="en-US" altLang="zh-CN" sz="2000" dirty="0" smtClean="0">
              <a:solidFill>
                <a:schemeClr val="tx1"/>
              </a:solidFill>
              <a:latin typeface="Times New Roman Regular" panose="02020503050405090304" charset="0"/>
              <a:ea typeface="微软雅黑" charset="-122"/>
              <a:cs typeface="Times New Roman Regular" panose="02020503050405090304" charset="0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Arial" panose="020B0604020202090204" pitchFamily="34" charset="0"/>
              <a:buChar char="•"/>
            </a:pPr>
            <a:r>
              <a:rPr lang="en-US" altLang="zh-CN" sz="2000" dirty="0" smtClean="0">
                <a:solidFill>
                  <a:srgbClr val="C00000"/>
                </a:solidFill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Combine header and tagged SNPs</a:t>
            </a:r>
            <a:endParaRPr lang="en-US" altLang="zh-CN" sz="2000" dirty="0" smtClean="0">
              <a:solidFill>
                <a:srgbClr val="C00000"/>
              </a:solidFill>
              <a:latin typeface="Times New Roman Regular" panose="02020503050405090304" charset="0"/>
              <a:ea typeface="微软雅黑" charset="-122"/>
              <a:cs typeface="Times New Roman Regular" panose="02020503050405090304" charset="0"/>
              <a:sym typeface="+mn-ea"/>
            </a:endParaRPr>
          </a:p>
          <a:p>
            <a:pPr indent="457200">
              <a:lnSpc>
                <a:spcPct val="130000"/>
              </a:lnSpc>
              <a:buFont typeface="Arial" panose="020B0604020202090204" pitchFamily="34" charset="0"/>
              <a:buNone/>
            </a:pPr>
            <a:r>
              <a:rPr lang="en-US" altLang="zh-CN" sz="2000" dirty="0" smtClean="0">
                <a:solidFill>
                  <a:schemeClr val="tx1"/>
                </a:solidFill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  <a:sym typeface="+mn-ea"/>
              </a:rPr>
              <a:t>cat vcfhead.vcf tagSNPs.vcf &gt; LD_prune.vcf</a:t>
            </a:r>
            <a:endParaRPr lang="en-US" altLang="zh-CN" sz="2000" dirty="0" smtClean="0">
              <a:solidFill>
                <a:schemeClr val="tx1"/>
              </a:solidFill>
              <a:latin typeface="Times New Roman Regular" panose="02020503050405090304" charset="0"/>
              <a:ea typeface="微软雅黑" charset="-122"/>
              <a:cs typeface="Times New Roman Regular" panose="02020503050405090304" charset="0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000" dirty="0" smtClean="0">
              <a:solidFill>
                <a:schemeClr val="tx1"/>
              </a:solidFill>
              <a:latin typeface="Times New Roman Regular" panose="02020503050405090304" charset="0"/>
              <a:ea typeface="微软雅黑" charset="-122"/>
              <a:cs typeface="Times New Roman Regular" panose="02020503050405090304" charset="0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414520"/>
            <a:ext cx="12192000" cy="182816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3346102" y="3525019"/>
            <a:ext cx="2702759" cy="83519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4104242" y="4385612"/>
            <a:ext cx="1957319" cy="9848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5973889" y="3022607"/>
            <a:ext cx="2546619" cy="136300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036160" y="4798360"/>
            <a:ext cx="3307739" cy="6328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5030972" y="3317929"/>
            <a:ext cx="2106755" cy="2106755"/>
            <a:chOff x="3761296" y="1104900"/>
            <a:chExt cx="1549400" cy="1549400"/>
          </a:xfrm>
        </p:grpSpPr>
        <p:sp>
          <p:nvSpPr>
            <p:cNvPr id="12" name="椭圆 11"/>
            <p:cNvSpPr/>
            <p:nvPr/>
          </p:nvSpPr>
          <p:spPr>
            <a:xfrm>
              <a:off x="3761296" y="1104900"/>
              <a:ext cx="1549400" cy="1549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90204"/>
                <a:ea typeface="微软雅黑" charset="-122"/>
                <a:cs typeface="+mn-cs"/>
              </a:endParaRPr>
            </a:p>
          </p:txBody>
        </p:sp>
        <p:sp>
          <p:nvSpPr>
            <p:cNvPr id="13" name="文本框 34"/>
            <p:cNvSpPr txBox="1"/>
            <p:nvPr/>
          </p:nvSpPr>
          <p:spPr>
            <a:xfrm>
              <a:off x="3761296" y="1411070"/>
              <a:ext cx="1549400" cy="1017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j-ea"/>
                  <a:ea typeface="+mj-ea"/>
                  <a:sym typeface="+mn-ea"/>
                </a:rPr>
                <a:t>Population</a:t>
              </a:r>
              <a:endParaRPr lang="en-US" altLang="zh-CN" sz="2800" dirty="0">
                <a:solidFill>
                  <a:schemeClr val="bg1"/>
                </a:solidFill>
                <a:latin typeface="+mj-ea"/>
                <a:ea typeface="+mj-ea"/>
                <a:sym typeface="+mn-ea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+mj-ea"/>
                  <a:ea typeface="+mj-ea"/>
                  <a:sym typeface="+mn-ea"/>
                </a:rPr>
                <a:t>Genetic Structure</a:t>
              </a:r>
              <a:endPara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354352" y="2211705"/>
            <a:ext cx="1809163" cy="1785620"/>
            <a:chOff x="6608191" y="889280"/>
            <a:chExt cx="1037208" cy="1037208"/>
          </a:xfrm>
        </p:grpSpPr>
        <p:sp>
          <p:nvSpPr>
            <p:cNvPr id="15" name="椭圆 14"/>
            <p:cNvSpPr/>
            <p:nvPr/>
          </p:nvSpPr>
          <p:spPr>
            <a:xfrm>
              <a:off x="6608191" y="889280"/>
              <a:ext cx="1037208" cy="10372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90204"/>
                <a:ea typeface="微软雅黑" charset="-122"/>
                <a:cs typeface="+mn-cs"/>
              </a:endParaRPr>
            </a:p>
          </p:txBody>
        </p:sp>
        <p:sp>
          <p:nvSpPr>
            <p:cNvPr id="16" name="文本框 40"/>
            <p:cNvSpPr txBox="1"/>
            <p:nvPr/>
          </p:nvSpPr>
          <p:spPr>
            <a:xfrm>
              <a:off x="6626029" y="1282474"/>
              <a:ext cx="1013881" cy="2316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charset="-122"/>
                  <a:ea typeface="微软雅黑" charset="-122"/>
                  <a:cs typeface="+mn-cs"/>
                </a:rPr>
                <a:t>STRUCTURE</a:t>
              </a:r>
              <a:endPara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charset="-122"/>
                <a:ea typeface="微软雅黑" charset="-122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717037" y="2451100"/>
            <a:ext cx="2202816" cy="1631950"/>
            <a:chOff x="1384696" y="1121088"/>
            <a:chExt cx="1340701" cy="1037208"/>
          </a:xfrm>
        </p:grpSpPr>
        <p:sp>
          <p:nvSpPr>
            <p:cNvPr id="18" name="椭圆 17"/>
            <p:cNvSpPr/>
            <p:nvPr/>
          </p:nvSpPr>
          <p:spPr>
            <a:xfrm>
              <a:off x="1533352" y="1121088"/>
              <a:ext cx="1037208" cy="10372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90204"/>
                <a:ea typeface="微软雅黑" charset="-122"/>
                <a:cs typeface="+mn-cs"/>
              </a:endParaRPr>
            </a:p>
          </p:txBody>
        </p:sp>
        <p:sp>
          <p:nvSpPr>
            <p:cNvPr id="19" name="文本框 43"/>
            <p:cNvSpPr txBox="1"/>
            <p:nvPr/>
          </p:nvSpPr>
          <p:spPr>
            <a:xfrm>
              <a:off x="1384696" y="1247006"/>
              <a:ext cx="1340701" cy="6610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charset="-122"/>
                <a:ea typeface="微软雅黑" charset="-122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charset="-122"/>
                  <a:ea typeface="微软雅黑" charset="-122"/>
                  <a:cs typeface="+mn-cs"/>
                </a:rPr>
                <a:t>Phylogenetic Tree</a:t>
              </a:r>
              <a:endPara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charset="-122"/>
                <a:ea typeface="微软雅黑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302514" y="4359910"/>
            <a:ext cx="1872091" cy="1728470"/>
            <a:chOff x="7901496" y="1877556"/>
            <a:chExt cx="1048887" cy="1037208"/>
          </a:xfrm>
        </p:grpSpPr>
        <p:sp>
          <p:nvSpPr>
            <p:cNvPr id="21" name="椭圆 20"/>
            <p:cNvSpPr/>
            <p:nvPr/>
          </p:nvSpPr>
          <p:spPr>
            <a:xfrm>
              <a:off x="7901496" y="1877556"/>
              <a:ext cx="1037208" cy="10372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90204"/>
                <a:ea typeface="微软雅黑" charset="-122"/>
                <a:cs typeface="+mn-cs"/>
              </a:endParaRPr>
            </a:p>
          </p:txBody>
        </p:sp>
        <p:sp>
          <p:nvSpPr>
            <p:cNvPr id="22" name="文本框 46"/>
            <p:cNvSpPr txBox="1"/>
            <p:nvPr/>
          </p:nvSpPr>
          <p:spPr>
            <a:xfrm>
              <a:off x="7901558" y="2111894"/>
              <a:ext cx="1048825" cy="5715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charset="-122"/>
                  <a:ea typeface="微软雅黑" charset="-122"/>
                  <a:cs typeface="+mn-cs"/>
                </a:rPr>
                <a:t>Genetic Relationship Matrix</a:t>
              </a:r>
              <a:endPara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charset="-122"/>
                <a:ea typeface="微软雅黑" charset="-122"/>
                <a:cs typeface="+mn-cs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870599" y="4653280"/>
            <a:ext cx="1809588" cy="1785620"/>
            <a:chOff x="5312792" y="2183559"/>
            <a:chExt cx="1037208" cy="1037208"/>
          </a:xfrm>
        </p:grpSpPr>
        <p:sp>
          <p:nvSpPr>
            <p:cNvPr id="24" name="椭圆 23"/>
            <p:cNvSpPr/>
            <p:nvPr/>
          </p:nvSpPr>
          <p:spPr>
            <a:xfrm>
              <a:off x="5312792" y="2183559"/>
              <a:ext cx="1037208" cy="10372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90204"/>
                <a:ea typeface="微软雅黑" charset="-122"/>
                <a:cs typeface="+mn-cs"/>
              </a:endParaRPr>
            </a:p>
          </p:txBody>
        </p:sp>
        <p:sp>
          <p:nvSpPr>
            <p:cNvPr id="25" name="文本框 49"/>
            <p:cNvSpPr txBox="1"/>
            <p:nvPr/>
          </p:nvSpPr>
          <p:spPr>
            <a:xfrm>
              <a:off x="5405967" y="2585976"/>
              <a:ext cx="819286" cy="2316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charset="-122"/>
                  <a:ea typeface="微软雅黑" charset="-122"/>
                  <a:cs typeface="+mn-cs"/>
                </a:rPr>
                <a:t>PCA</a:t>
              </a:r>
              <a:endPara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charset="-122"/>
                <a:ea typeface="微软雅黑" charset="-122"/>
                <a:cs typeface="+mn-cs"/>
              </a:endParaRPr>
            </a:p>
          </p:txBody>
        </p:sp>
      </p:grpSp>
      <p:sp>
        <p:nvSpPr>
          <p:cNvPr id="27" name="等腰三角形 47"/>
          <p:cNvSpPr>
            <a:spLocks noChangeArrowheads="1"/>
          </p:cNvSpPr>
          <p:nvPr/>
        </p:nvSpPr>
        <p:spPr bwMode="auto">
          <a:xfrm rot="5400000">
            <a:off x="-53049" y="209721"/>
            <a:ext cx="774879" cy="66878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121917" tIns="60959" rIns="121917" bIns="60959" anchor="ctr"/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charset="-122"/>
              <a:ea typeface="微软雅黑" charset="-122"/>
              <a:cs typeface="+mn-cs"/>
              <a:sym typeface="微软雅黑" charset="-122"/>
            </a:endParaRPr>
          </a:p>
        </p:txBody>
      </p:sp>
      <p:sp>
        <p:nvSpPr>
          <p:cNvPr id="33" name="矩形 46"/>
          <p:cNvSpPr>
            <a:spLocks noChangeArrowheads="1"/>
          </p:cNvSpPr>
          <p:nvPr/>
        </p:nvSpPr>
        <p:spPr bwMode="auto">
          <a:xfrm>
            <a:off x="634918" y="237124"/>
            <a:ext cx="586613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charset="-122"/>
                <a:ea typeface="微软雅黑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90204" pitchFamily="34" charset="0"/>
                <a:ea typeface="微软雅黑" charset="-122"/>
                <a:cs typeface="+mn-cs"/>
                <a:sym typeface="Calibri" panose="020F0502020204030204" pitchFamily="34" charset="0"/>
              </a:rPr>
              <a:t>Population Genetic Structure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90204" pitchFamily="34" charset="0"/>
              <a:ea typeface="微软雅黑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102995" y="1531620"/>
            <a:ext cx="9992360" cy="73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charset="-122"/>
              <a:ea typeface="微软雅黑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charset="-122"/>
              <a:ea typeface="微软雅黑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02995" y="1046480"/>
            <a:ext cx="10132695" cy="7067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30000"/>
              </a:lnSpc>
            </a:pPr>
            <a:r>
              <a:rPr lang="en-US" altLang="zh-CN" sz="2400" dirty="0" smtClean="0">
                <a:latin typeface="Times New Roman Regular" panose="02020503050405090304" charset="0"/>
                <a:ea typeface="微软雅黑" charset="-122"/>
                <a:cs typeface="Times New Roman Regular" panose="02020503050405090304" charset="0"/>
              </a:rPr>
              <a:t>A population may consist of multiple subpopulations — genetic variation differs among its constituent groups.</a:t>
            </a:r>
            <a:endParaRPr lang="zh-CN" altLang="en-US" sz="2400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</a:endParaRPr>
          </a:p>
          <a:p>
            <a:pPr>
              <a:lnSpc>
                <a:spcPct val="130000"/>
              </a:lnSpc>
            </a:pPr>
            <a:endParaRPr lang="zh-CN" altLang="en-US" sz="2400" dirty="0" smtClean="0">
              <a:latin typeface="Times New Roman Regular" panose="02020503050405090304" charset="0"/>
              <a:ea typeface="微软雅黑" charset="-122"/>
              <a:cs typeface="Times New Roman Regular" panose="02020503050405090304" charset="0"/>
            </a:endParaRPr>
          </a:p>
        </p:txBody>
      </p:sp>
    </p:spTree>
  </p:cSld>
  <p:clrMapOvr>
    <a:masterClrMapping/>
  </p:clrMapOvr>
  <p:transition spd="slow"/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7455,&quot;width&quot;:9430}"/>
</p:tagLst>
</file>

<file path=ppt/tags/tag5.xml><?xml version="1.0" encoding="utf-8"?>
<p:tagLst xmlns:p="http://schemas.openxmlformats.org/presentationml/2006/main">
  <p:tag name="resource_record_key" val="{&quot;10&quot;:[21548342,3632997,3637446,21563686],&quot;65&quot;:[20205081]}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rgbClr val="000000"/>
      </a:dk1>
      <a:lt1>
        <a:srgbClr val="FFFFFF"/>
      </a:lt1>
      <a:dk2>
        <a:srgbClr val="3F3F3F"/>
      </a:dk2>
      <a:lt2>
        <a:srgbClr val="E3DED1"/>
      </a:lt2>
      <a:accent1>
        <a:srgbClr val="0B4189"/>
      </a:accent1>
      <a:accent2>
        <a:srgbClr val="7F7F7F"/>
      </a:accent2>
      <a:accent3>
        <a:srgbClr val="414456"/>
      </a:accent3>
      <a:accent4>
        <a:srgbClr val="444455"/>
      </a:accent4>
      <a:accent5>
        <a:srgbClr val="444455"/>
      </a:accent5>
      <a:accent6>
        <a:srgbClr val="7F7F7F"/>
      </a:accent6>
      <a:hlink>
        <a:srgbClr val="002060"/>
      </a:hlink>
      <a:folHlink>
        <a:srgbClr val="B26B0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90204" pitchFamily="34" charset="0"/>
            <a:ea typeface="微软雅黑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3F3F3F"/>
    </a:dk2>
    <a:lt2>
      <a:srgbClr val="E3DED1"/>
    </a:lt2>
    <a:accent1>
      <a:srgbClr val="0B4189"/>
    </a:accent1>
    <a:accent2>
      <a:srgbClr val="7F7F7F"/>
    </a:accent2>
    <a:accent3>
      <a:srgbClr val="414456"/>
    </a:accent3>
    <a:accent4>
      <a:srgbClr val="444455"/>
    </a:accent4>
    <a:accent5>
      <a:srgbClr val="444455"/>
    </a:accent5>
    <a:accent6>
      <a:srgbClr val="7F7F7F"/>
    </a:accent6>
    <a:hlink>
      <a:srgbClr val="002060"/>
    </a:hlink>
    <a:folHlink>
      <a:srgbClr val="B26B02"/>
    </a:folHlink>
  </a:clrScheme>
</a:themeOverride>
</file>

<file path=ppt/theme/themeOverride1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3F3F3F"/>
    </a:dk2>
    <a:lt2>
      <a:srgbClr val="E3DED1"/>
    </a:lt2>
    <a:accent1>
      <a:srgbClr val="0B4189"/>
    </a:accent1>
    <a:accent2>
      <a:srgbClr val="7F7F7F"/>
    </a:accent2>
    <a:accent3>
      <a:srgbClr val="414456"/>
    </a:accent3>
    <a:accent4>
      <a:srgbClr val="444455"/>
    </a:accent4>
    <a:accent5>
      <a:srgbClr val="444455"/>
    </a:accent5>
    <a:accent6>
      <a:srgbClr val="7F7F7F"/>
    </a:accent6>
    <a:hlink>
      <a:srgbClr val="002060"/>
    </a:hlink>
    <a:folHlink>
      <a:srgbClr val="B26B02"/>
    </a:folHlink>
  </a:clrScheme>
</a:themeOverride>
</file>

<file path=ppt/theme/themeOverride1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3F3F3F"/>
    </a:dk2>
    <a:lt2>
      <a:srgbClr val="E3DED1"/>
    </a:lt2>
    <a:accent1>
      <a:srgbClr val="0B4189"/>
    </a:accent1>
    <a:accent2>
      <a:srgbClr val="7F7F7F"/>
    </a:accent2>
    <a:accent3>
      <a:srgbClr val="414456"/>
    </a:accent3>
    <a:accent4>
      <a:srgbClr val="444455"/>
    </a:accent4>
    <a:accent5>
      <a:srgbClr val="444455"/>
    </a:accent5>
    <a:accent6>
      <a:srgbClr val="7F7F7F"/>
    </a:accent6>
    <a:hlink>
      <a:srgbClr val="002060"/>
    </a:hlink>
    <a:folHlink>
      <a:srgbClr val="B26B02"/>
    </a:folHlink>
  </a:clrScheme>
</a:themeOverride>
</file>

<file path=ppt/theme/themeOverride1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3F3F3F"/>
    </a:dk2>
    <a:lt2>
      <a:srgbClr val="E3DED1"/>
    </a:lt2>
    <a:accent1>
      <a:srgbClr val="0B4189"/>
    </a:accent1>
    <a:accent2>
      <a:srgbClr val="7F7F7F"/>
    </a:accent2>
    <a:accent3>
      <a:srgbClr val="414456"/>
    </a:accent3>
    <a:accent4>
      <a:srgbClr val="444455"/>
    </a:accent4>
    <a:accent5>
      <a:srgbClr val="444455"/>
    </a:accent5>
    <a:accent6>
      <a:srgbClr val="7F7F7F"/>
    </a:accent6>
    <a:hlink>
      <a:srgbClr val="002060"/>
    </a:hlink>
    <a:folHlink>
      <a:srgbClr val="B26B02"/>
    </a:folHlink>
  </a:clrScheme>
</a:themeOverride>
</file>

<file path=ppt/theme/themeOverride1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3F3F3F"/>
    </a:dk2>
    <a:lt2>
      <a:srgbClr val="E3DED1"/>
    </a:lt2>
    <a:accent1>
      <a:srgbClr val="0B4189"/>
    </a:accent1>
    <a:accent2>
      <a:srgbClr val="7F7F7F"/>
    </a:accent2>
    <a:accent3>
      <a:srgbClr val="414456"/>
    </a:accent3>
    <a:accent4>
      <a:srgbClr val="444455"/>
    </a:accent4>
    <a:accent5>
      <a:srgbClr val="444455"/>
    </a:accent5>
    <a:accent6>
      <a:srgbClr val="7F7F7F"/>
    </a:accent6>
    <a:hlink>
      <a:srgbClr val="002060"/>
    </a:hlink>
    <a:folHlink>
      <a:srgbClr val="B26B02"/>
    </a:folHlink>
  </a:clrScheme>
</a:themeOverride>
</file>

<file path=ppt/theme/themeOverride1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3F3F3F"/>
    </a:dk2>
    <a:lt2>
      <a:srgbClr val="E3DED1"/>
    </a:lt2>
    <a:accent1>
      <a:srgbClr val="0B4189"/>
    </a:accent1>
    <a:accent2>
      <a:srgbClr val="7F7F7F"/>
    </a:accent2>
    <a:accent3>
      <a:srgbClr val="414456"/>
    </a:accent3>
    <a:accent4>
      <a:srgbClr val="444455"/>
    </a:accent4>
    <a:accent5>
      <a:srgbClr val="444455"/>
    </a:accent5>
    <a:accent6>
      <a:srgbClr val="7F7F7F"/>
    </a:accent6>
    <a:hlink>
      <a:srgbClr val="002060"/>
    </a:hlink>
    <a:folHlink>
      <a:srgbClr val="B26B02"/>
    </a:folHlink>
  </a:clrScheme>
</a:themeOverride>
</file>

<file path=ppt/theme/themeOverride1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3F3F3F"/>
    </a:dk2>
    <a:lt2>
      <a:srgbClr val="E3DED1"/>
    </a:lt2>
    <a:accent1>
      <a:srgbClr val="0B4189"/>
    </a:accent1>
    <a:accent2>
      <a:srgbClr val="7F7F7F"/>
    </a:accent2>
    <a:accent3>
      <a:srgbClr val="414456"/>
    </a:accent3>
    <a:accent4>
      <a:srgbClr val="444455"/>
    </a:accent4>
    <a:accent5>
      <a:srgbClr val="444455"/>
    </a:accent5>
    <a:accent6>
      <a:srgbClr val="7F7F7F"/>
    </a:accent6>
    <a:hlink>
      <a:srgbClr val="002060"/>
    </a:hlink>
    <a:folHlink>
      <a:srgbClr val="B26B02"/>
    </a:folHlink>
  </a:clrScheme>
</a:themeOverride>
</file>

<file path=ppt/theme/themeOverride1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3F3F3F"/>
    </a:dk2>
    <a:lt2>
      <a:srgbClr val="E3DED1"/>
    </a:lt2>
    <a:accent1>
      <a:srgbClr val="0B4189"/>
    </a:accent1>
    <a:accent2>
      <a:srgbClr val="7F7F7F"/>
    </a:accent2>
    <a:accent3>
      <a:srgbClr val="414456"/>
    </a:accent3>
    <a:accent4>
      <a:srgbClr val="444455"/>
    </a:accent4>
    <a:accent5>
      <a:srgbClr val="444455"/>
    </a:accent5>
    <a:accent6>
      <a:srgbClr val="7F7F7F"/>
    </a:accent6>
    <a:hlink>
      <a:srgbClr val="002060"/>
    </a:hlink>
    <a:folHlink>
      <a:srgbClr val="B26B02"/>
    </a:folHlink>
  </a:clrScheme>
</a:themeOverride>
</file>

<file path=ppt/theme/themeOverride1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3F3F3F"/>
    </a:dk2>
    <a:lt2>
      <a:srgbClr val="E3DED1"/>
    </a:lt2>
    <a:accent1>
      <a:srgbClr val="0B4189"/>
    </a:accent1>
    <a:accent2>
      <a:srgbClr val="7F7F7F"/>
    </a:accent2>
    <a:accent3>
      <a:srgbClr val="414456"/>
    </a:accent3>
    <a:accent4>
      <a:srgbClr val="444455"/>
    </a:accent4>
    <a:accent5>
      <a:srgbClr val="444455"/>
    </a:accent5>
    <a:accent6>
      <a:srgbClr val="7F7F7F"/>
    </a:accent6>
    <a:hlink>
      <a:srgbClr val="002060"/>
    </a:hlink>
    <a:folHlink>
      <a:srgbClr val="B26B02"/>
    </a:folHlink>
  </a:clrScheme>
</a:themeOverride>
</file>

<file path=ppt/theme/themeOverride1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3F3F3F"/>
    </a:dk2>
    <a:lt2>
      <a:srgbClr val="E3DED1"/>
    </a:lt2>
    <a:accent1>
      <a:srgbClr val="0B4189"/>
    </a:accent1>
    <a:accent2>
      <a:srgbClr val="7F7F7F"/>
    </a:accent2>
    <a:accent3>
      <a:srgbClr val="414456"/>
    </a:accent3>
    <a:accent4>
      <a:srgbClr val="444455"/>
    </a:accent4>
    <a:accent5>
      <a:srgbClr val="444455"/>
    </a:accent5>
    <a:accent6>
      <a:srgbClr val="7F7F7F"/>
    </a:accent6>
    <a:hlink>
      <a:srgbClr val="002060"/>
    </a:hlink>
    <a:folHlink>
      <a:srgbClr val="B26B02"/>
    </a:folHlink>
  </a:clrScheme>
</a:themeOverride>
</file>

<file path=ppt/theme/themeOverride1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3F3F3F"/>
    </a:dk2>
    <a:lt2>
      <a:srgbClr val="E3DED1"/>
    </a:lt2>
    <a:accent1>
      <a:srgbClr val="0B4189"/>
    </a:accent1>
    <a:accent2>
      <a:srgbClr val="7F7F7F"/>
    </a:accent2>
    <a:accent3>
      <a:srgbClr val="414456"/>
    </a:accent3>
    <a:accent4>
      <a:srgbClr val="444455"/>
    </a:accent4>
    <a:accent5>
      <a:srgbClr val="444455"/>
    </a:accent5>
    <a:accent6>
      <a:srgbClr val="7F7F7F"/>
    </a:accent6>
    <a:hlink>
      <a:srgbClr val="002060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3F3F3F"/>
    </a:dk2>
    <a:lt2>
      <a:srgbClr val="E3DED1"/>
    </a:lt2>
    <a:accent1>
      <a:srgbClr val="0B4189"/>
    </a:accent1>
    <a:accent2>
      <a:srgbClr val="7F7F7F"/>
    </a:accent2>
    <a:accent3>
      <a:srgbClr val="414456"/>
    </a:accent3>
    <a:accent4>
      <a:srgbClr val="444455"/>
    </a:accent4>
    <a:accent5>
      <a:srgbClr val="444455"/>
    </a:accent5>
    <a:accent6>
      <a:srgbClr val="7F7F7F"/>
    </a:accent6>
    <a:hlink>
      <a:srgbClr val="002060"/>
    </a:hlink>
    <a:folHlink>
      <a:srgbClr val="B26B02"/>
    </a:folHlink>
  </a:clrScheme>
</a:themeOverride>
</file>

<file path=ppt/theme/themeOverride2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3F3F3F"/>
    </a:dk2>
    <a:lt2>
      <a:srgbClr val="E3DED1"/>
    </a:lt2>
    <a:accent1>
      <a:srgbClr val="0B4189"/>
    </a:accent1>
    <a:accent2>
      <a:srgbClr val="7F7F7F"/>
    </a:accent2>
    <a:accent3>
      <a:srgbClr val="414456"/>
    </a:accent3>
    <a:accent4>
      <a:srgbClr val="444455"/>
    </a:accent4>
    <a:accent5>
      <a:srgbClr val="444455"/>
    </a:accent5>
    <a:accent6>
      <a:srgbClr val="7F7F7F"/>
    </a:accent6>
    <a:hlink>
      <a:srgbClr val="002060"/>
    </a:hlink>
    <a:folHlink>
      <a:srgbClr val="B26B02"/>
    </a:folHlink>
  </a:clrScheme>
</a:themeOverride>
</file>

<file path=ppt/theme/themeOverride2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3F3F3F"/>
    </a:dk2>
    <a:lt2>
      <a:srgbClr val="E3DED1"/>
    </a:lt2>
    <a:accent1>
      <a:srgbClr val="0B4189"/>
    </a:accent1>
    <a:accent2>
      <a:srgbClr val="7F7F7F"/>
    </a:accent2>
    <a:accent3>
      <a:srgbClr val="414456"/>
    </a:accent3>
    <a:accent4>
      <a:srgbClr val="444455"/>
    </a:accent4>
    <a:accent5>
      <a:srgbClr val="444455"/>
    </a:accent5>
    <a:accent6>
      <a:srgbClr val="7F7F7F"/>
    </a:accent6>
    <a:hlink>
      <a:srgbClr val="002060"/>
    </a:hlink>
    <a:folHlink>
      <a:srgbClr val="B26B02"/>
    </a:folHlink>
  </a:clrScheme>
</a:themeOverride>
</file>

<file path=ppt/theme/themeOverride2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3F3F3F"/>
    </a:dk2>
    <a:lt2>
      <a:srgbClr val="E3DED1"/>
    </a:lt2>
    <a:accent1>
      <a:srgbClr val="0B4189"/>
    </a:accent1>
    <a:accent2>
      <a:srgbClr val="7F7F7F"/>
    </a:accent2>
    <a:accent3>
      <a:srgbClr val="414456"/>
    </a:accent3>
    <a:accent4>
      <a:srgbClr val="444455"/>
    </a:accent4>
    <a:accent5>
      <a:srgbClr val="444455"/>
    </a:accent5>
    <a:accent6>
      <a:srgbClr val="7F7F7F"/>
    </a:accent6>
    <a:hlink>
      <a:srgbClr val="002060"/>
    </a:hlink>
    <a:folHlink>
      <a:srgbClr val="B26B02"/>
    </a:folHlink>
  </a:clrScheme>
</a:themeOverride>
</file>

<file path=ppt/theme/themeOverride2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3F3F3F"/>
    </a:dk2>
    <a:lt2>
      <a:srgbClr val="E3DED1"/>
    </a:lt2>
    <a:accent1>
      <a:srgbClr val="0B4189"/>
    </a:accent1>
    <a:accent2>
      <a:srgbClr val="7F7F7F"/>
    </a:accent2>
    <a:accent3>
      <a:srgbClr val="414456"/>
    </a:accent3>
    <a:accent4>
      <a:srgbClr val="444455"/>
    </a:accent4>
    <a:accent5>
      <a:srgbClr val="444455"/>
    </a:accent5>
    <a:accent6>
      <a:srgbClr val="7F7F7F"/>
    </a:accent6>
    <a:hlink>
      <a:srgbClr val="002060"/>
    </a:hlink>
    <a:folHlink>
      <a:srgbClr val="B26B02"/>
    </a:folHlink>
  </a:clrScheme>
</a:themeOverride>
</file>

<file path=ppt/theme/themeOverride2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3F3F3F"/>
    </a:dk2>
    <a:lt2>
      <a:srgbClr val="E3DED1"/>
    </a:lt2>
    <a:accent1>
      <a:srgbClr val="0B4189"/>
    </a:accent1>
    <a:accent2>
      <a:srgbClr val="7F7F7F"/>
    </a:accent2>
    <a:accent3>
      <a:srgbClr val="414456"/>
    </a:accent3>
    <a:accent4>
      <a:srgbClr val="444455"/>
    </a:accent4>
    <a:accent5>
      <a:srgbClr val="444455"/>
    </a:accent5>
    <a:accent6>
      <a:srgbClr val="7F7F7F"/>
    </a:accent6>
    <a:hlink>
      <a:srgbClr val="002060"/>
    </a:hlink>
    <a:folHlink>
      <a:srgbClr val="B26B02"/>
    </a:folHlink>
  </a:clrScheme>
</a:themeOverride>
</file>

<file path=ppt/theme/themeOverride2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3F3F3F"/>
    </a:dk2>
    <a:lt2>
      <a:srgbClr val="E3DED1"/>
    </a:lt2>
    <a:accent1>
      <a:srgbClr val="0B4189"/>
    </a:accent1>
    <a:accent2>
      <a:srgbClr val="7F7F7F"/>
    </a:accent2>
    <a:accent3>
      <a:srgbClr val="414456"/>
    </a:accent3>
    <a:accent4>
      <a:srgbClr val="444455"/>
    </a:accent4>
    <a:accent5>
      <a:srgbClr val="444455"/>
    </a:accent5>
    <a:accent6>
      <a:srgbClr val="7F7F7F"/>
    </a:accent6>
    <a:hlink>
      <a:srgbClr val="002060"/>
    </a:hlink>
    <a:folHlink>
      <a:srgbClr val="B26B02"/>
    </a:folHlink>
  </a:clrScheme>
</a:themeOverride>
</file>

<file path=ppt/theme/themeOverride2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3F3F3F"/>
    </a:dk2>
    <a:lt2>
      <a:srgbClr val="E3DED1"/>
    </a:lt2>
    <a:accent1>
      <a:srgbClr val="0B4189"/>
    </a:accent1>
    <a:accent2>
      <a:srgbClr val="7F7F7F"/>
    </a:accent2>
    <a:accent3>
      <a:srgbClr val="414456"/>
    </a:accent3>
    <a:accent4>
      <a:srgbClr val="444455"/>
    </a:accent4>
    <a:accent5>
      <a:srgbClr val="444455"/>
    </a:accent5>
    <a:accent6>
      <a:srgbClr val="7F7F7F"/>
    </a:accent6>
    <a:hlink>
      <a:srgbClr val="002060"/>
    </a:hlink>
    <a:folHlink>
      <a:srgbClr val="B26B02"/>
    </a:folHlink>
  </a:clrScheme>
</a:themeOverride>
</file>

<file path=ppt/theme/themeOverride2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3F3F3F"/>
    </a:dk2>
    <a:lt2>
      <a:srgbClr val="E3DED1"/>
    </a:lt2>
    <a:accent1>
      <a:srgbClr val="0B4189"/>
    </a:accent1>
    <a:accent2>
      <a:srgbClr val="7F7F7F"/>
    </a:accent2>
    <a:accent3>
      <a:srgbClr val="414456"/>
    </a:accent3>
    <a:accent4>
      <a:srgbClr val="444455"/>
    </a:accent4>
    <a:accent5>
      <a:srgbClr val="444455"/>
    </a:accent5>
    <a:accent6>
      <a:srgbClr val="7F7F7F"/>
    </a:accent6>
    <a:hlink>
      <a:srgbClr val="002060"/>
    </a:hlink>
    <a:folHlink>
      <a:srgbClr val="B26B02"/>
    </a:folHlink>
  </a:clrScheme>
</a:themeOverride>
</file>

<file path=ppt/theme/themeOverride2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3F3F3F"/>
    </a:dk2>
    <a:lt2>
      <a:srgbClr val="E3DED1"/>
    </a:lt2>
    <a:accent1>
      <a:srgbClr val="0B4189"/>
    </a:accent1>
    <a:accent2>
      <a:srgbClr val="7F7F7F"/>
    </a:accent2>
    <a:accent3>
      <a:srgbClr val="414456"/>
    </a:accent3>
    <a:accent4>
      <a:srgbClr val="444455"/>
    </a:accent4>
    <a:accent5>
      <a:srgbClr val="444455"/>
    </a:accent5>
    <a:accent6>
      <a:srgbClr val="7F7F7F"/>
    </a:accent6>
    <a:hlink>
      <a:srgbClr val="002060"/>
    </a:hlink>
    <a:folHlink>
      <a:srgbClr val="B26B02"/>
    </a:folHlink>
  </a:clrScheme>
</a:themeOverride>
</file>

<file path=ppt/theme/themeOverride2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3F3F3F"/>
    </a:dk2>
    <a:lt2>
      <a:srgbClr val="E3DED1"/>
    </a:lt2>
    <a:accent1>
      <a:srgbClr val="0B4189"/>
    </a:accent1>
    <a:accent2>
      <a:srgbClr val="7F7F7F"/>
    </a:accent2>
    <a:accent3>
      <a:srgbClr val="414456"/>
    </a:accent3>
    <a:accent4>
      <a:srgbClr val="444455"/>
    </a:accent4>
    <a:accent5>
      <a:srgbClr val="444455"/>
    </a:accent5>
    <a:accent6>
      <a:srgbClr val="7F7F7F"/>
    </a:accent6>
    <a:hlink>
      <a:srgbClr val="002060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3F3F3F"/>
    </a:dk2>
    <a:lt2>
      <a:srgbClr val="E3DED1"/>
    </a:lt2>
    <a:accent1>
      <a:srgbClr val="0B4189"/>
    </a:accent1>
    <a:accent2>
      <a:srgbClr val="7F7F7F"/>
    </a:accent2>
    <a:accent3>
      <a:srgbClr val="414456"/>
    </a:accent3>
    <a:accent4>
      <a:srgbClr val="444455"/>
    </a:accent4>
    <a:accent5>
      <a:srgbClr val="444455"/>
    </a:accent5>
    <a:accent6>
      <a:srgbClr val="7F7F7F"/>
    </a:accent6>
    <a:hlink>
      <a:srgbClr val="002060"/>
    </a:hlink>
    <a:folHlink>
      <a:srgbClr val="B26B02"/>
    </a:folHlink>
  </a:clrScheme>
</a:themeOverride>
</file>

<file path=ppt/theme/themeOverride3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3F3F3F"/>
    </a:dk2>
    <a:lt2>
      <a:srgbClr val="E3DED1"/>
    </a:lt2>
    <a:accent1>
      <a:srgbClr val="0B4189"/>
    </a:accent1>
    <a:accent2>
      <a:srgbClr val="7F7F7F"/>
    </a:accent2>
    <a:accent3>
      <a:srgbClr val="414456"/>
    </a:accent3>
    <a:accent4>
      <a:srgbClr val="444455"/>
    </a:accent4>
    <a:accent5>
      <a:srgbClr val="444455"/>
    </a:accent5>
    <a:accent6>
      <a:srgbClr val="7F7F7F"/>
    </a:accent6>
    <a:hlink>
      <a:srgbClr val="002060"/>
    </a:hlink>
    <a:folHlink>
      <a:srgbClr val="B26B02"/>
    </a:folHlink>
  </a:clrScheme>
</a:themeOverride>
</file>

<file path=ppt/theme/themeOverride3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3F3F3F"/>
    </a:dk2>
    <a:lt2>
      <a:srgbClr val="E3DED1"/>
    </a:lt2>
    <a:accent1>
      <a:srgbClr val="0B4189"/>
    </a:accent1>
    <a:accent2>
      <a:srgbClr val="7F7F7F"/>
    </a:accent2>
    <a:accent3>
      <a:srgbClr val="414456"/>
    </a:accent3>
    <a:accent4>
      <a:srgbClr val="444455"/>
    </a:accent4>
    <a:accent5>
      <a:srgbClr val="444455"/>
    </a:accent5>
    <a:accent6>
      <a:srgbClr val="7F7F7F"/>
    </a:accent6>
    <a:hlink>
      <a:srgbClr val="002060"/>
    </a:hlink>
    <a:folHlink>
      <a:srgbClr val="B26B02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3F3F3F"/>
    </a:dk2>
    <a:lt2>
      <a:srgbClr val="E3DED1"/>
    </a:lt2>
    <a:accent1>
      <a:srgbClr val="0B4189"/>
    </a:accent1>
    <a:accent2>
      <a:srgbClr val="7F7F7F"/>
    </a:accent2>
    <a:accent3>
      <a:srgbClr val="414456"/>
    </a:accent3>
    <a:accent4>
      <a:srgbClr val="444455"/>
    </a:accent4>
    <a:accent5>
      <a:srgbClr val="444455"/>
    </a:accent5>
    <a:accent6>
      <a:srgbClr val="7F7F7F"/>
    </a:accent6>
    <a:hlink>
      <a:srgbClr val="002060"/>
    </a:hlink>
    <a:folHlink>
      <a:srgbClr val="B26B02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3F3F3F"/>
    </a:dk2>
    <a:lt2>
      <a:srgbClr val="E3DED1"/>
    </a:lt2>
    <a:accent1>
      <a:srgbClr val="0B4189"/>
    </a:accent1>
    <a:accent2>
      <a:srgbClr val="7F7F7F"/>
    </a:accent2>
    <a:accent3>
      <a:srgbClr val="414456"/>
    </a:accent3>
    <a:accent4>
      <a:srgbClr val="444455"/>
    </a:accent4>
    <a:accent5>
      <a:srgbClr val="444455"/>
    </a:accent5>
    <a:accent6>
      <a:srgbClr val="7F7F7F"/>
    </a:accent6>
    <a:hlink>
      <a:srgbClr val="002060"/>
    </a:hlink>
    <a:folHlink>
      <a:srgbClr val="B26B02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3F3F3F"/>
    </a:dk2>
    <a:lt2>
      <a:srgbClr val="E3DED1"/>
    </a:lt2>
    <a:accent1>
      <a:srgbClr val="0B4189"/>
    </a:accent1>
    <a:accent2>
      <a:srgbClr val="7F7F7F"/>
    </a:accent2>
    <a:accent3>
      <a:srgbClr val="414456"/>
    </a:accent3>
    <a:accent4>
      <a:srgbClr val="444455"/>
    </a:accent4>
    <a:accent5>
      <a:srgbClr val="444455"/>
    </a:accent5>
    <a:accent6>
      <a:srgbClr val="7F7F7F"/>
    </a:accent6>
    <a:hlink>
      <a:srgbClr val="002060"/>
    </a:hlink>
    <a:folHlink>
      <a:srgbClr val="B26B02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3F3F3F"/>
    </a:dk2>
    <a:lt2>
      <a:srgbClr val="E3DED1"/>
    </a:lt2>
    <a:accent1>
      <a:srgbClr val="0B4189"/>
    </a:accent1>
    <a:accent2>
      <a:srgbClr val="7F7F7F"/>
    </a:accent2>
    <a:accent3>
      <a:srgbClr val="414456"/>
    </a:accent3>
    <a:accent4>
      <a:srgbClr val="444455"/>
    </a:accent4>
    <a:accent5>
      <a:srgbClr val="444455"/>
    </a:accent5>
    <a:accent6>
      <a:srgbClr val="7F7F7F"/>
    </a:accent6>
    <a:hlink>
      <a:srgbClr val="002060"/>
    </a:hlink>
    <a:folHlink>
      <a:srgbClr val="B26B02"/>
    </a:folHlink>
  </a:clrScheme>
</a:themeOverride>
</file>

<file path=ppt/theme/themeOverride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3F3F3F"/>
    </a:dk2>
    <a:lt2>
      <a:srgbClr val="E3DED1"/>
    </a:lt2>
    <a:accent1>
      <a:srgbClr val="0B4189"/>
    </a:accent1>
    <a:accent2>
      <a:srgbClr val="7F7F7F"/>
    </a:accent2>
    <a:accent3>
      <a:srgbClr val="414456"/>
    </a:accent3>
    <a:accent4>
      <a:srgbClr val="444455"/>
    </a:accent4>
    <a:accent5>
      <a:srgbClr val="444455"/>
    </a:accent5>
    <a:accent6>
      <a:srgbClr val="7F7F7F"/>
    </a:accent6>
    <a:hlink>
      <a:srgbClr val="002060"/>
    </a:hlink>
    <a:folHlink>
      <a:srgbClr val="B26B02"/>
    </a:folHlink>
  </a:clrScheme>
</a:themeOverride>
</file>

<file path=ppt/theme/themeOverride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3F3F3F"/>
    </a:dk2>
    <a:lt2>
      <a:srgbClr val="E3DED1"/>
    </a:lt2>
    <a:accent1>
      <a:srgbClr val="0B4189"/>
    </a:accent1>
    <a:accent2>
      <a:srgbClr val="7F7F7F"/>
    </a:accent2>
    <a:accent3>
      <a:srgbClr val="414456"/>
    </a:accent3>
    <a:accent4>
      <a:srgbClr val="444455"/>
    </a:accent4>
    <a:accent5>
      <a:srgbClr val="444455"/>
    </a:accent5>
    <a:accent6>
      <a:srgbClr val="7F7F7F"/>
    </a:accent6>
    <a:hlink>
      <a:srgbClr val="002060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7552</Words>
  <Application>WPS 演示</Application>
  <PresentationFormat>宽屏</PresentationFormat>
  <Paragraphs>474</Paragraphs>
  <Slides>33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66" baseType="lpstr">
      <vt:lpstr>Arial</vt:lpstr>
      <vt:lpstr>宋体</vt:lpstr>
      <vt:lpstr>Wingdings</vt:lpstr>
      <vt:lpstr>微软雅黑</vt:lpstr>
      <vt:lpstr>汉仪旗黑</vt:lpstr>
      <vt:lpstr>Arial Black</vt:lpstr>
      <vt:lpstr>Wingdings 2</vt:lpstr>
      <vt:lpstr>幼圆</vt:lpstr>
      <vt:lpstr>华文宋体</vt:lpstr>
      <vt:lpstr>华文行楷</vt:lpstr>
      <vt:lpstr>Calibri</vt:lpstr>
      <vt:lpstr>Helvetica Neue</vt:lpstr>
      <vt:lpstr>行楷-简</vt:lpstr>
      <vt:lpstr>Arial</vt:lpstr>
      <vt:lpstr>Calibri</vt:lpstr>
      <vt:lpstr>Bernard MT Condensed</vt:lpstr>
      <vt:lpstr>苹方-简</vt:lpstr>
      <vt:lpstr>宋体</vt:lpstr>
      <vt:lpstr>汉仪书宋二KW</vt:lpstr>
      <vt:lpstr>Arial Unicode MS</vt:lpstr>
      <vt:lpstr>Times New Roman Bold</vt:lpstr>
      <vt:lpstr>Arial Bold</vt:lpstr>
      <vt:lpstr>Wingdings</vt:lpstr>
      <vt:lpstr>Times New Roman</vt:lpstr>
      <vt:lpstr>微软雅黑</vt:lpstr>
      <vt:lpstr>Apple Color Emoji</vt:lpstr>
      <vt:lpstr>Times New Roman Regular</vt:lpstr>
      <vt:lpstr>Songti SC Regular</vt:lpstr>
      <vt:lpstr>Heiti SC Light</vt:lpstr>
      <vt:lpstr>黑体</vt:lpstr>
      <vt:lpstr>汉仪中黑KW</vt:lpstr>
      <vt:lpstr>字由点字倔强黑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s</dc:creator>
  <cp:lastModifiedBy>jsdhwdmaX.</cp:lastModifiedBy>
  <cp:revision>188</cp:revision>
  <dcterms:created xsi:type="dcterms:W3CDTF">2026-01-12T12:43:50Z</dcterms:created>
  <dcterms:modified xsi:type="dcterms:W3CDTF">2026-01-12T12:43:50Z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2052-7.2.0.8943</vt:lpwstr>
  </property>
  <property fmtid="{D5CDD505-2E9C-101B-9397-08002B2CF9AE}" pid="3" name="ICV">
    <vt:lpwstr>55588C1DD38807CB5BD35469047A6AF0_43</vt:lpwstr>
  </property>
</Properties>
</file>