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77" r:id="rId10"/>
    <p:sldId id="278" r:id="rId11"/>
    <p:sldId id="279" r:id="rId12"/>
    <p:sldId id="270" r:id="rId13"/>
    <p:sldId id="269" r:id="rId14"/>
    <p:sldId id="272" r:id="rId15"/>
    <p:sldId id="273" r:id="rId16"/>
    <p:sldId id="275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53" autoAdjust="0"/>
  </p:normalViewPr>
  <p:slideViewPr>
    <p:cSldViewPr snapToGrid="0">
      <p:cViewPr varScale="1">
        <p:scale>
          <a:sx n="62" d="100"/>
          <a:sy n="62" d="100"/>
        </p:scale>
        <p:origin x="6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A7878B-45EA-45CA-91E9-82FD65428A87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DAD37-4041-449D-AB18-D696AF4591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3233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DAD37-4041-449D-AB18-D696AF4591B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404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DAD37-4041-449D-AB18-D696AF4591B2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2470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DAD37-4041-449D-AB18-D696AF4591B2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476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Simple practice1: FSC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DAD37-4041-449D-AB18-D696AF4591B2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4639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Simple practice2: SMCPP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DAD37-4041-449D-AB18-D696AF4591B2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8365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925AE3-CA70-CD99-878B-70EBBB9C9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FC0851A-177F-1285-EB49-DEBBAAB4B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20DDB9-5E8E-8BCA-28FB-A7146DF71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E4696FB-7574-CC0E-F5CE-187E86B9D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F28CFFE-723A-F1CF-0A47-93AC35481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6692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6BDE99-A6A5-FB08-6A97-69683C1D1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BC11DEA-14D0-DEBE-A528-314B28FE6D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B579315-476B-DCEA-7E37-442007049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73CC44-90B3-41B6-34B7-BB4A2EC5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DC4C73-F017-05F2-7C36-4C521BD20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4040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0C82E74-3903-A95C-0149-760270DF72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9580ACC-9E4A-ED39-91E9-F6D2B5301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8CF37BA-97DE-D750-5D51-DEB1A4B41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829A023-FF1C-49E4-0F83-82727A0D5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F8BD89D-03D8-B726-DE8C-79E41A9F2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3756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6F3FBC-5C2C-9A7B-23C9-301A0285F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8A2F88-380B-8B1E-80B6-17B12E0BD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887FA89-8994-0792-121D-27806A801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D84BF05-119C-1231-93DC-3C0C7DF79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60F065-C546-1331-50F2-1CAB84C3D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954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2C2122-84BA-0CE3-7A01-BC1F461E8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0522B23-4BA8-18DC-E53B-C03651B5D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EE36A99-F4DA-EA69-9F70-13153FB64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EC5767E-36FB-E456-880F-533FDB48F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BC1432-E272-22F4-0BD2-68B1A07A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567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917576-DF0A-3E23-AD28-698E1D261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44CDDF2-AA81-B317-DC6D-A16D306F9F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4C7FDA8-6796-4BCA-646D-8534B8D11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1CE3A6B-22FA-24AB-2778-2ECBE408F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62B9A42-4961-0C45-3C2E-9E286B239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D2482FC-D5B6-5791-3C82-4E06E8029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1230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C34C71-EE8E-C256-8C1D-EE78DADF2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34DE956-3DFA-75F0-F0D4-173D5B54E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FBF9F64-AA58-0F92-5DA7-AED01A38B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931D169-D561-F50C-B2C3-A2FD02009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9E3DDCC-A749-DFAB-6921-6B5A1334E7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DF5F164-6A4E-838F-49B6-2C7E07830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ACC12FA-81C9-F7F4-BA30-53A62F227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28C832E-724B-B871-244F-59B26080A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477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F87264-7534-D863-1FBA-1DD8B3B8E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0B4087F-4329-7C4E-D5E0-B1881D71D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82E9E8C-62BD-CF0B-6EB5-D17D26A36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EAF735C-9E19-2C6B-66DB-7362723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246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9FAE977-D309-FB61-D1F4-61579724A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B1F6B93-3BD8-C36A-B1B3-75043320C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FAFD460-C169-9B13-3A56-C3483E72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0462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BBC773-9D3B-AE39-5677-257E56805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AF99B6F-9FD2-0B92-6ADA-1642CDE55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3FD2A1A-6EDF-8387-B747-F2F91F8A6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E4B86A-4C37-D230-6291-776E17531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A16BF05-921E-7F00-6159-1C2C62B75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BFF9103-4BDE-39D6-0C9D-4AD4C6205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4651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598344-34B1-D3D0-D599-2A77ECD59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B8696FA-DCCC-0C4A-B3CB-8153A6741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D00F02A-B33D-CE9C-554F-9F3FE0D4F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4C4EDB7-2102-3EAD-9475-AD29EE726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4A9389D-2CBA-0270-D491-08DC9DFE2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94186F1-B7CF-D486-26D4-970F7C920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434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10B38DE-0594-169F-A7B4-76A705557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8DEF31B-EE67-7A76-1E8B-7B286B667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6B52E5-BF2A-CF80-E0C6-7F1446798F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F26A1-92C1-4102-B48E-9BE17574D972}" type="datetimeFigureOut">
              <a:rPr lang="zh-CN" altLang="en-US" smtClean="0"/>
              <a:t>2026/1/13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6DBA2B-32AC-1061-B5DF-6B7C79A5B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001595-2881-EC49-F95B-41B95F52E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6FC4E-1411-4C72-A160-C5F8A640FB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29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81ABF2-0D16-AA99-9EA5-0C31FC24F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420" y="1648658"/>
            <a:ext cx="11567160" cy="1102043"/>
          </a:xfrm>
        </p:spPr>
        <p:txBody>
          <a:bodyPr>
            <a:noAutofit/>
          </a:bodyPr>
          <a:lstStyle/>
          <a:p>
            <a:r>
              <a:rPr lang="en-US" altLang="zh-CN" sz="7200" b="1" dirty="0">
                <a:latin typeface="Arial" panose="020B0604020202020204" pitchFamily="34" charset="0"/>
                <a:cs typeface="Arial" panose="020B0604020202020204" pitchFamily="34" charset="0"/>
              </a:rPr>
              <a:t>Population Demography</a:t>
            </a:r>
            <a:endParaRPr lang="zh-CN" alt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F7E2D36-2B9E-5B32-E9C8-45986C42D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70050"/>
            <a:ext cx="9144000" cy="672485"/>
          </a:xfrm>
        </p:spPr>
        <p:txBody>
          <a:bodyPr>
            <a:noAutofit/>
          </a:bodyPr>
          <a:lstStyle/>
          <a:p>
            <a:r>
              <a:rPr lang="en-US" altLang="zh-CN" sz="4400" b="1" dirty="0"/>
              <a:t>Fastsimcoal2 &amp; SMC++</a:t>
            </a:r>
            <a:endParaRPr lang="zh-CN" altLang="en-US" sz="4400" b="1" dirty="0"/>
          </a:p>
        </p:txBody>
      </p:sp>
      <p:sp>
        <p:nvSpPr>
          <p:cNvPr id="4" name="副标题 2">
            <a:extLst>
              <a:ext uri="{FF2B5EF4-FFF2-40B4-BE49-F238E27FC236}">
                <a16:creationId xmlns:a16="http://schemas.microsoft.com/office/drawing/2014/main" id="{FD6843F3-D612-302D-811E-3D4455E62BBE}"/>
              </a:ext>
            </a:extLst>
          </p:cNvPr>
          <p:cNvSpPr txBox="1">
            <a:spLocks/>
          </p:cNvSpPr>
          <p:nvPr/>
        </p:nvSpPr>
        <p:spPr>
          <a:xfrm>
            <a:off x="1524000" y="5356733"/>
            <a:ext cx="9144000" cy="517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1" dirty="0"/>
              <a:t>Jiantao Hu 2026.1.13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182951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795225-20BD-B2F9-B5CD-9CD8F08B2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CA374C54-F0D6-2E76-DC3F-CA9273A33D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0120" y="2048268"/>
            <a:ext cx="4077269" cy="4477375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7F317844-B43A-640E-C7C3-CC15213D2C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611" y="1022193"/>
            <a:ext cx="7206199" cy="5333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643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573D3-E4BF-9A67-B47B-6FC701515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0EBD9EB3-EFD4-783F-A45E-20064C48E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0120" y="2048268"/>
            <a:ext cx="4077269" cy="4477375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D97F7210-6533-5E49-5545-E02EECB58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611" y="1270889"/>
            <a:ext cx="7123627" cy="328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010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BEA67779-1BEF-F74D-A194-C16323DFD437}"/>
              </a:ext>
            </a:extLst>
          </p:cNvPr>
          <p:cNvSpPr txBox="1"/>
          <p:nvPr/>
        </p:nvSpPr>
        <p:spPr>
          <a:xfrm>
            <a:off x="349320" y="330117"/>
            <a:ext cx="1117663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5400" b="1" dirty="0"/>
              <a:t>Running fastsimcoal2(</a:t>
            </a:r>
            <a:r>
              <a:rPr lang="en-US" altLang="zh-CN" sz="5400" b="1" dirty="0" err="1"/>
              <a:t>fsc</a:t>
            </a:r>
            <a:r>
              <a:rPr lang="en-US" altLang="zh-CN" sz="5400" b="1" dirty="0"/>
              <a:t>)</a:t>
            </a:r>
            <a:endParaRPr lang="zh-CN" altLang="en-US" sz="5400" b="1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84526C-5497-8768-5A7D-807DEE4BA30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27463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run_fsc.py --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fsc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/home/software/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fsc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/fsc28_linux64 --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/your/path/ --pre model</a:t>
            </a:r>
          </a:p>
          <a:p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#compare the </a:t>
            </a:r>
            <a:r>
              <a:rPr lang="en-US" altLang="zh-CN" i="1" dirty="0" err="1">
                <a:solidFill>
                  <a:srgbClr val="333333"/>
                </a:solidFill>
                <a:latin typeface="-apple-system"/>
              </a:rPr>
              <a:t>MaxEstLhood</a:t>
            </a:r>
            <a:r>
              <a:rPr lang="zh-CN" altLang="en-US" i="1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en-US" altLang="zh-CN" i="1" dirty="0">
                <a:solidFill>
                  <a:srgbClr val="333333"/>
                </a:solidFill>
                <a:latin typeface="-apple-system"/>
              </a:rPr>
              <a:t>&amp; </a:t>
            </a:r>
            <a:r>
              <a:rPr lang="en-US" altLang="zh-CN" i="1" dirty="0" err="1">
                <a:solidFill>
                  <a:srgbClr val="333333"/>
                </a:solidFill>
                <a:latin typeface="-apple-system"/>
              </a:rPr>
              <a:t>MaxObsLhood</a:t>
            </a:r>
            <a:r>
              <a:rPr lang="en-US" altLang="zh-CN" i="1" dirty="0">
                <a:solidFill>
                  <a:srgbClr val="333333"/>
                </a:solidFill>
                <a:latin typeface="-apple-system"/>
              </a:rPr>
              <a:t>…</a:t>
            </a:r>
          </a:p>
          <a:p>
            <a:r>
              <a: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 /your/path/model/</a:t>
            </a:r>
            <a:r>
              <a:rPr lang="en-US" altLang="zh-CN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model.bestlhoods</a:t>
            </a:r>
            <a:endParaRPr lang="zh-CN" alt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 descr="文本&#10;&#10;AI 生成的内容可能不正确。">
            <a:extLst>
              <a:ext uri="{FF2B5EF4-FFF2-40B4-BE49-F238E27FC236}">
                <a16:creationId xmlns:a16="http://schemas.microsoft.com/office/drawing/2014/main" id="{5D1A596A-9E01-4B81-A114-08BBF51B97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" y="4917313"/>
            <a:ext cx="11992154" cy="912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325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C1C82676-79EA-CFFA-0D40-4B2CAED2D9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787" y="1257392"/>
            <a:ext cx="8105724" cy="5376412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9135D857-64EA-072C-1BB2-72C06D179504}"/>
              </a:ext>
            </a:extLst>
          </p:cNvPr>
          <p:cNvSpPr txBox="1"/>
          <p:nvPr/>
        </p:nvSpPr>
        <p:spPr>
          <a:xfrm>
            <a:off x="349320" y="330117"/>
            <a:ext cx="1117663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5400" b="1" dirty="0"/>
              <a:t>Setting more models</a:t>
            </a:r>
            <a:endParaRPr lang="zh-CN" altLang="en-US" sz="5400" b="1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928945F-B751-46F5-5307-53CEDE49F77F}"/>
              </a:ext>
            </a:extLst>
          </p:cNvPr>
          <p:cNvSpPr txBox="1"/>
          <p:nvPr/>
        </p:nvSpPr>
        <p:spPr>
          <a:xfrm>
            <a:off x="8188503" y="330117"/>
            <a:ext cx="4003497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i="0" dirty="0">
                <a:effectLst/>
                <a:latin typeface="Arial" panose="020B0604020202020204" pitchFamily="34" charset="0"/>
              </a:rPr>
              <a:t>AIC = 2k - 2ln(L)</a:t>
            </a:r>
          </a:p>
          <a:p>
            <a:endParaRPr lang="en-US" altLang="zh-CN" b="1" dirty="0">
              <a:latin typeface="Arial" panose="020B0604020202020204" pitchFamily="34" charset="0"/>
            </a:endParaRPr>
          </a:p>
          <a:p>
            <a:r>
              <a:rPr lang="en-US" altLang="zh-CN" b="1" dirty="0">
                <a:latin typeface="Arial" panose="020B0604020202020204" pitchFamily="34" charset="0"/>
              </a:rPr>
              <a:t>E.g.:</a:t>
            </a:r>
            <a:r>
              <a:rPr lang="zh-CN" altLang="en-US" b="1" dirty="0">
                <a:latin typeface="Arial" panose="020B0604020202020204" pitchFamily="34" charset="0"/>
              </a:rPr>
              <a:t> </a:t>
            </a:r>
            <a:r>
              <a:rPr lang="en-US" altLang="zh-CN" b="1" dirty="0">
                <a:latin typeface="Arial" panose="020B0604020202020204" pitchFamily="34" charset="0"/>
              </a:rPr>
              <a:t>AIC = 2*7 - 2*(2.303)(-879.24)</a:t>
            </a:r>
          </a:p>
          <a:p>
            <a:r>
              <a:rPr lang="en-US" altLang="zh-CN" b="1" dirty="0">
                <a:latin typeface="Arial" panose="020B0604020202020204" pitchFamily="34" charset="0"/>
              </a:rPr>
              <a:t>         AIC = 2*12 - 2*(2.303)(-877.14)</a:t>
            </a:r>
          </a:p>
          <a:p>
            <a:r>
              <a:rPr lang="en-US" altLang="zh-CN" b="1" dirty="0">
                <a:latin typeface="Arial" panose="020B0604020202020204" pitchFamily="34" charset="0"/>
              </a:rPr>
              <a:t>         AIC = 2*13 - 2*(2.303)(-620.44)</a:t>
            </a:r>
          </a:p>
        </p:txBody>
      </p:sp>
    </p:spTree>
    <p:extLst>
      <p:ext uri="{BB962C8B-B14F-4D97-AF65-F5344CB8AC3E}">
        <p14:creationId xmlns:p14="http://schemas.microsoft.com/office/powerpoint/2010/main" val="1745434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A47EA2D-5E4D-0756-5999-395496E83C11}"/>
              </a:ext>
            </a:extLst>
          </p:cNvPr>
          <p:cNvSpPr txBox="1"/>
          <p:nvPr/>
        </p:nvSpPr>
        <p:spPr>
          <a:xfrm>
            <a:off x="349320" y="330117"/>
            <a:ext cx="1117663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5400" b="1" dirty="0"/>
              <a:t>SMC methods: SMC++/SMCPP</a:t>
            </a:r>
            <a:endParaRPr lang="zh-CN" altLang="en-US" sz="5400" b="1" dirty="0"/>
          </a:p>
        </p:txBody>
      </p:sp>
      <p:pic>
        <p:nvPicPr>
          <p:cNvPr id="3" name="图片 2" descr="文本&#10;&#10;AI 生成的内容可能不正确。">
            <a:extLst>
              <a:ext uri="{FF2B5EF4-FFF2-40B4-BE49-F238E27FC236}">
                <a16:creationId xmlns:a16="http://schemas.microsoft.com/office/drawing/2014/main" id="{40A817D5-D81E-7FC0-B2BA-E717A939C0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256" y="2856089"/>
            <a:ext cx="9359487" cy="3081866"/>
          </a:xfrm>
          <a:prstGeom prst="rect">
            <a:avLst/>
          </a:prstGeom>
        </p:spPr>
      </p:pic>
      <p:sp>
        <p:nvSpPr>
          <p:cNvPr id="4" name="内容占位符 2">
            <a:extLst>
              <a:ext uri="{FF2B5EF4-FFF2-40B4-BE49-F238E27FC236}">
                <a16:creationId xmlns:a16="http://schemas.microsoft.com/office/drawing/2014/main" id="{8570598C-8F08-03EB-0CE2-ED54972A20A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bgzip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keepG1G2.vcf -c &gt; keepG1G2.vcf.gz</a:t>
            </a:r>
          </a:p>
          <a:p>
            <a:r>
              <a:rPr lang="en-US" altLang="zh-C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conda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activate </a:t>
            </a:r>
            <a:r>
              <a:rPr lang="en-US" altLang="zh-C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smcpp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216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5F8515B1-B61E-A512-474A-ECC331098C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29" y="1200012"/>
            <a:ext cx="11895542" cy="357854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E0CDDDBF-C60E-3477-73CB-2A38E2F90A7A}"/>
              </a:ext>
            </a:extLst>
          </p:cNvPr>
          <p:cNvSpPr/>
          <p:nvPr/>
        </p:nvSpPr>
        <p:spPr>
          <a:xfrm>
            <a:off x="1952977" y="1200012"/>
            <a:ext cx="1636889" cy="3578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A0A21C9-E784-7780-45AD-669089F71B89}"/>
              </a:ext>
            </a:extLst>
          </p:cNvPr>
          <p:cNvSpPr/>
          <p:nvPr/>
        </p:nvSpPr>
        <p:spPr>
          <a:xfrm>
            <a:off x="9815689" y="1190418"/>
            <a:ext cx="852311" cy="36744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079FEDA-A29B-EDFA-347C-64CCF92E2AC4}"/>
              </a:ext>
            </a:extLst>
          </p:cNvPr>
          <p:cNvSpPr/>
          <p:nvPr/>
        </p:nvSpPr>
        <p:spPr>
          <a:xfrm>
            <a:off x="3702755" y="1190418"/>
            <a:ext cx="1049867" cy="36744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22CB55A2-AD86-4274-DFDE-3C29FE8A8B9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1650"/>
          <a:stretch>
            <a:fillRect/>
          </a:stretch>
        </p:blipFill>
        <p:spPr>
          <a:xfrm>
            <a:off x="1534921" y="1895876"/>
            <a:ext cx="9133079" cy="62088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B65F7B62-35AA-8EE1-2EC1-BEA224B708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876" y="2854774"/>
            <a:ext cx="4876247" cy="3726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415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文本&#10;&#10;AI 生成的内容可能不正确。">
            <a:extLst>
              <a:ext uri="{FF2B5EF4-FFF2-40B4-BE49-F238E27FC236}">
                <a16:creationId xmlns:a16="http://schemas.microsoft.com/office/drawing/2014/main" id="{9F4780A3-DCDE-AF4D-7848-93AA46A352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945" y="449082"/>
            <a:ext cx="11608109" cy="2158651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8DEE917D-EB98-1BCF-6BA5-690E9823B9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2201" y="2607733"/>
            <a:ext cx="5387598" cy="3939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67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0A871A1-41BD-6BFA-1F48-00FD6E966C4E}"/>
              </a:ext>
            </a:extLst>
          </p:cNvPr>
          <p:cNvSpPr txBox="1"/>
          <p:nvPr/>
        </p:nvSpPr>
        <p:spPr>
          <a:xfrm>
            <a:off x="349320" y="330117"/>
            <a:ext cx="9328935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5400" b="1" dirty="0"/>
              <a:t>What is Demography?</a:t>
            </a:r>
            <a:endParaRPr lang="zh-CN" altLang="en-US" sz="5400" b="1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A014BD6-EF55-8520-B262-49717A74C287}"/>
              </a:ext>
            </a:extLst>
          </p:cNvPr>
          <p:cNvSpPr txBox="1"/>
          <p:nvPr/>
        </p:nvSpPr>
        <p:spPr>
          <a:xfrm>
            <a:off x="349320" y="1253447"/>
            <a:ext cx="114933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/>
              <a:t>The study of :</a:t>
            </a:r>
          </a:p>
          <a:p>
            <a:pPr marL="571500" indent="-571500">
              <a:buFont typeface="Wingdings" panose="05000000000000000000" pitchFamily="2" charset="2"/>
              <a:buChar char="l"/>
            </a:pPr>
            <a:r>
              <a:rPr lang="en-US" altLang="zh-CN" sz="3600" dirty="0"/>
              <a:t>        </a:t>
            </a:r>
            <a:r>
              <a:rPr lang="en-US" altLang="zh-CN" sz="3600" b="1" dirty="0">
                <a:solidFill>
                  <a:srgbClr val="FF0000"/>
                </a:solidFill>
              </a:rPr>
              <a:t>Population Size (Effective population size </a:t>
            </a:r>
            <a:r>
              <a:rPr lang="en-US" altLang="zh-CN" sz="3600" b="1" i="1" dirty="0">
                <a:solidFill>
                  <a:srgbClr val="FF0000"/>
                </a:solidFill>
              </a:rPr>
              <a:t>N</a:t>
            </a:r>
            <a:r>
              <a:rPr lang="en-US" altLang="zh-CN" sz="3600" b="1" i="1" baseline="-25000" dirty="0">
                <a:solidFill>
                  <a:srgbClr val="FF0000"/>
                </a:solidFill>
              </a:rPr>
              <a:t>e</a:t>
            </a:r>
            <a:r>
              <a:rPr lang="en-US" altLang="zh-CN" sz="3600" b="1" dirty="0">
                <a:solidFill>
                  <a:srgbClr val="FF0000"/>
                </a:solidFill>
              </a:rPr>
              <a:t>)</a:t>
            </a:r>
          </a:p>
          <a:p>
            <a:pPr marL="571500" indent="-571500">
              <a:buFont typeface="Wingdings" panose="05000000000000000000" pitchFamily="2" charset="2"/>
              <a:buChar char="l"/>
            </a:pPr>
            <a:endParaRPr lang="en-US" altLang="zh-CN" sz="3600" dirty="0"/>
          </a:p>
          <a:p>
            <a:pPr marL="571500" indent="-571500">
              <a:buFont typeface="Wingdings" panose="05000000000000000000" pitchFamily="2" charset="2"/>
              <a:buChar char="l"/>
            </a:pPr>
            <a:r>
              <a:rPr lang="en-US" altLang="zh-CN" sz="3600" dirty="0"/>
              <a:t>        </a:t>
            </a:r>
            <a:r>
              <a:rPr lang="en-US" altLang="zh-CN" sz="3600" dirty="0">
                <a:solidFill>
                  <a:srgbClr val="FF0000"/>
                </a:solidFill>
              </a:rPr>
              <a:t>Structure </a:t>
            </a:r>
            <a:r>
              <a:rPr lang="en-GB" altLang="zh-CN" sz="3600" dirty="0">
                <a:solidFill>
                  <a:srgbClr val="FF0000"/>
                </a:solidFill>
              </a:rPr>
              <a:t>(Genetic clusters)</a:t>
            </a:r>
            <a:endParaRPr lang="en-US" altLang="zh-CN" sz="3600" dirty="0">
              <a:solidFill>
                <a:srgbClr val="FF00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l"/>
            </a:pPr>
            <a:endParaRPr lang="en-US" altLang="zh-CN" sz="3600" dirty="0"/>
          </a:p>
          <a:p>
            <a:pPr marL="571500" indent="-571500">
              <a:buFont typeface="Wingdings" panose="05000000000000000000" pitchFamily="2" charset="2"/>
              <a:buChar char="l"/>
            </a:pPr>
            <a:r>
              <a:rPr lang="en-US" altLang="zh-CN" sz="3600" dirty="0"/>
              <a:t>        Distribution</a:t>
            </a:r>
          </a:p>
          <a:p>
            <a:pPr marL="571500" indent="-571500">
              <a:buFont typeface="Wingdings" panose="05000000000000000000" pitchFamily="2" charset="2"/>
              <a:buChar char="l"/>
            </a:pPr>
            <a:endParaRPr lang="en-US" altLang="zh-CN" sz="3600" dirty="0"/>
          </a:p>
          <a:p>
            <a:pPr marL="571500" indent="-571500">
              <a:buFont typeface="Wingdings" panose="05000000000000000000" pitchFamily="2" charset="2"/>
              <a:buChar char="l"/>
            </a:pPr>
            <a:r>
              <a:rPr lang="en-US" altLang="zh-CN" sz="3600" dirty="0"/>
              <a:t>        </a:t>
            </a:r>
            <a:r>
              <a:rPr lang="en-US" altLang="zh-CN" sz="3600" b="1" dirty="0">
                <a:solidFill>
                  <a:srgbClr val="FF0000"/>
                </a:solidFill>
              </a:rPr>
              <a:t>Dynamics (Divergence, Migration, Bottleneck)</a:t>
            </a:r>
          </a:p>
        </p:txBody>
      </p:sp>
    </p:spTree>
    <p:extLst>
      <p:ext uri="{BB962C8B-B14F-4D97-AF65-F5344CB8AC3E}">
        <p14:creationId xmlns:p14="http://schemas.microsoft.com/office/powerpoint/2010/main" val="1904618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AC1852CA-3935-1807-0B2B-9E54360A0C5F}"/>
              </a:ext>
            </a:extLst>
          </p:cNvPr>
          <p:cNvSpPr txBox="1"/>
          <p:nvPr/>
        </p:nvSpPr>
        <p:spPr>
          <a:xfrm>
            <a:off x="349320" y="330117"/>
            <a:ext cx="1117663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5400" b="1" dirty="0"/>
              <a:t>Ways to simulate Demography</a:t>
            </a:r>
            <a:endParaRPr lang="zh-CN" altLang="en-US" sz="5400" b="1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B82E525-2F81-6241-06E1-033D0E26FA02}"/>
              </a:ext>
            </a:extLst>
          </p:cNvPr>
          <p:cNvSpPr txBox="1"/>
          <p:nvPr/>
        </p:nvSpPr>
        <p:spPr>
          <a:xfrm>
            <a:off x="349321" y="1997839"/>
            <a:ext cx="115040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l"/>
            </a:pPr>
            <a:r>
              <a:rPr lang="en-US" altLang="zh-CN" sz="3600" b="1" dirty="0"/>
              <a:t>Site Frequency Spectrum (SFS) based &gt; coalescent</a:t>
            </a:r>
          </a:p>
          <a:p>
            <a:pPr marL="571500" indent="-571500">
              <a:buFont typeface="Wingdings" panose="05000000000000000000" pitchFamily="2" charset="2"/>
              <a:buChar char="l"/>
            </a:pPr>
            <a:endParaRPr lang="en-US" altLang="zh-CN" sz="3600" b="1" dirty="0"/>
          </a:p>
          <a:p>
            <a:pPr marL="571500" indent="-571500">
              <a:buFont typeface="Wingdings" panose="05000000000000000000" pitchFamily="2" charset="2"/>
              <a:buChar char="l"/>
            </a:pPr>
            <a:endParaRPr lang="en-US" altLang="zh-CN" sz="3600" b="1" dirty="0"/>
          </a:p>
          <a:p>
            <a:endParaRPr lang="en-US" altLang="zh-CN" sz="3600" b="1" dirty="0"/>
          </a:p>
          <a:p>
            <a:pPr marL="571500" indent="-571500">
              <a:buFont typeface="Wingdings" panose="05000000000000000000" pitchFamily="2" charset="2"/>
              <a:buChar char="l"/>
            </a:pPr>
            <a:r>
              <a:rPr lang="en-US" altLang="zh-CN" sz="3600" b="1" dirty="0"/>
              <a:t>Linkage Disequilibrium (LD) based &gt; sequentially Markovian coalescent, SMC</a:t>
            </a:r>
          </a:p>
        </p:txBody>
      </p:sp>
    </p:spTree>
    <p:extLst>
      <p:ext uri="{BB962C8B-B14F-4D97-AF65-F5344CB8AC3E}">
        <p14:creationId xmlns:p14="http://schemas.microsoft.com/office/powerpoint/2010/main" val="4221969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BFA4D31B-66DA-1081-5A0A-4905FA66B882}"/>
              </a:ext>
            </a:extLst>
          </p:cNvPr>
          <p:cNvSpPr txBox="1"/>
          <p:nvPr/>
        </p:nvSpPr>
        <p:spPr>
          <a:xfrm>
            <a:off x="349320" y="-85381"/>
            <a:ext cx="11176636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5400" b="1" dirty="0"/>
              <a:t>How to calculate SFS among two population</a:t>
            </a:r>
            <a:endParaRPr lang="zh-CN" altLang="en-US" sz="5400" b="1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382A3C94-88C3-0B01-F480-D9ED6A7D7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32" y="1839272"/>
            <a:ext cx="4805631" cy="449721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2FBC9082-464C-B6B6-3AED-23EE9F7739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3332" y="2681111"/>
            <a:ext cx="5158063" cy="2859691"/>
          </a:xfrm>
          <a:prstGeom prst="rect">
            <a:avLst/>
          </a:prstGeom>
        </p:spPr>
      </p:pic>
      <p:sp>
        <p:nvSpPr>
          <p:cNvPr id="7" name="箭头: 右 6">
            <a:extLst>
              <a:ext uri="{FF2B5EF4-FFF2-40B4-BE49-F238E27FC236}">
                <a16:creationId xmlns:a16="http://schemas.microsoft.com/office/drawing/2014/main" id="{B8624332-39C3-BEED-445A-32763A22B4CB}"/>
              </a:ext>
            </a:extLst>
          </p:cNvPr>
          <p:cNvSpPr/>
          <p:nvPr/>
        </p:nvSpPr>
        <p:spPr>
          <a:xfrm>
            <a:off x="5418669" y="3939822"/>
            <a:ext cx="1241776" cy="903111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5826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BD7D3D4-4AE0-0410-4C08-3F9BFA2686A8}"/>
              </a:ext>
            </a:extLst>
          </p:cNvPr>
          <p:cNvSpPr txBox="1"/>
          <p:nvPr/>
        </p:nvSpPr>
        <p:spPr>
          <a:xfrm>
            <a:off x="349320" y="330117"/>
            <a:ext cx="1117663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5400" b="1" dirty="0"/>
              <a:t>Calculate SFS using easySFS.py</a:t>
            </a:r>
            <a:endParaRPr lang="zh-CN" altLang="en-US" sz="5400" b="1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2CAD137-5E6F-ECEE-6D35-7DA94A037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94" y="1407290"/>
            <a:ext cx="10824811" cy="202171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E5431536-32EE-27C3-CBA5-81D503568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3011" y="3582843"/>
            <a:ext cx="1912945" cy="3049622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8CDAADC9-87A5-B46A-38E0-7E91668ECC57}"/>
              </a:ext>
            </a:extLst>
          </p:cNvPr>
          <p:cNvSpPr/>
          <p:nvPr/>
        </p:nvSpPr>
        <p:spPr>
          <a:xfrm>
            <a:off x="7552267" y="2111022"/>
            <a:ext cx="1919111" cy="6660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连接符: 肘形 8">
            <a:extLst>
              <a:ext uri="{FF2B5EF4-FFF2-40B4-BE49-F238E27FC236}">
                <a16:creationId xmlns:a16="http://schemas.microsoft.com/office/drawing/2014/main" id="{F3434257-08F1-B1F2-FF49-F7C8547F9473}"/>
              </a:ext>
            </a:extLst>
          </p:cNvPr>
          <p:cNvCxnSpPr>
            <a:cxnSpLocks/>
            <a:stCxn id="7" idx="1"/>
          </p:cNvCxnSpPr>
          <p:nvPr/>
        </p:nvCxnSpPr>
        <p:spPr>
          <a:xfrm rot="10800000" flipV="1">
            <a:off x="835379" y="2444044"/>
            <a:ext cx="6716889" cy="1337733"/>
          </a:xfrm>
          <a:prstGeom prst="bentConnector3">
            <a:avLst>
              <a:gd name="adj1" fmla="val 99916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756C36F2-5BC8-F945-138E-108795F9F67B}"/>
              </a:ext>
            </a:extLst>
          </p:cNvPr>
          <p:cNvSpPr/>
          <p:nvPr/>
        </p:nvSpPr>
        <p:spPr>
          <a:xfrm>
            <a:off x="7552267" y="2777067"/>
            <a:ext cx="2641600" cy="3330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连接符: 肘形 15">
            <a:extLst>
              <a:ext uri="{FF2B5EF4-FFF2-40B4-BE49-F238E27FC236}">
                <a16:creationId xmlns:a16="http://schemas.microsoft.com/office/drawing/2014/main" id="{7D34DDEE-03EF-262F-E200-CBC9060AA75A}"/>
              </a:ext>
            </a:extLst>
          </p:cNvPr>
          <p:cNvCxnSpPr>
            <a:stCxn id="14" idx="3"/>
            <a:endCxn id="6" idx="0"/>
          </p:cNvCxnSpPr>
          <p:nvPr/>
        </p:nvCxnSpPr>
        <p:spPr>
          <a:xfrm>
            <a:off x="10193867" y="2943578"/>
            <a:ext cx="375617" cy="639265"/>
          </a:xfrm>
          <a:prstGeom prst="bent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9E36BCAB-7BF0-E9C9-A961-6D57954C8054}"/>
              </a:ext>
            </a:extLst>
          </p:cNvPr>
          <p:cNvSpPr txBox="1"/>
          <p:nvPr/>
        </p:nvSpPr>
        <p:spPr>
          <a:xfrm>
            <a:off x="295959" y="3931299"/>
            <a:ext cx="8941436" cy="224676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zh-CN" sz="5400" b="1" dirty="0">
                <a:solidFill>
                  <a:srgbClr val="FF0000"/>
                </a:solidFill>
              </a:rPr>
              <a:t>MUST Under same folder !!!</a:t>
            </a:r>
          </a:p>
          <a:p>
            <a:pPr algn="ctr"/>
            <a:endParaRPr lang="en-US" altLang="zh-CN" sz="5400" b="1" dirty="0">
              <a:solidFill>
                <a:srgbClr val="FF0000"/>
              </a:solidFill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</a:rPr>
              <a:t>cd /</a:t>
            </a:r>
            <a:r>
              <a:rPr lang="en-US" altLang="zh-CN" sz="3200" b="1" dirty="0" err="1">
                <a:solidFill>
                  <a:srgbClr val="FF0000"/>
                </a:solidFill>
              </a:rPr>
              <a:t>mnt</a:t>
            </a:r>
            <a:r>
              <a:rPr lang="en-US" altLang="zh-CN" sz="3200" b="1" dirty="0">
                <a:solidFill>
                  <a:srgbClr val="FF0000"/>
                </a:solidFill>
              </a:rPr>
              <a:t>/HJT_FSC/FSC/SFS_CAL/</a:t>
            </a:r>
            <a:r>
              <a:rPr lang="en-US" altLang="zh-CN" sz="3200" b="1" dirty="0" err="1">
                <a:solidFill>
                  <a:srgbClr val="FF0000"/>
                </a:solidFill>
              </a:rPr>
              <a:t>input_require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884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11159D9-F74E-BB08-1F4A-D7B47F621827}"/>
              </a:ext>
            </a:extLst>
          </p:cNvPr>
          <p:cNvSpPr txBox="1"/>
          <p:nvPr/>
        </p:nvSpPr>
        <p:spPr>
          <a:xfrm>
            <a:off x="349320" y="330117"/>
            <a:ext cx="1117663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5400" b="1" dirty="0"/>
              <a:t>Two Steps run: Step1 preview</a:t>
            </a:r>
            <a:endParaRPr lang="zh-CN" altLang="en-US" sz="5400" b="1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4394FFC-E35E-EB18-F355-12C8F518024D}"/>
              </a:ext>
            </a:extLst>
          </p:cNvPr>
          <p:cNvSpPr txBox="1"/>
          <p:nvPr/>
        </p:nvSpPr>
        <p:spPr>
          <a:xfrm>
            <a:off x="231104" y="1498898"/>
            <a:ext cx="1196089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python easySFS.py -</a:t>
            </a:r>
            <a:r>
              <a:rPr lang="en-US" altLang="zh-CN" sz="3200" b="1" dirty="0" err="1">
                <a:solidFill>
                  <a:srgbClr val="FF0000"/>
                </a:solidFill>
              </a:rPr>
              <a:t>i</a:t>
            </a:r>
            <a:r>
              <a:rPr lang="en-US" altLang="zh-CN" sz="3200" b="1" dirty="0">
                <a:solidFill>
                  <a:srgbClr val="FF0000"/>
                </a:solidFill>
              </a:rPr>
              <a:t> file.vcf -p grouping_info.txt -a --preview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4F4DE238-E495-D40F-E94A-4EC2AE9D9A00}"/>
              </a:ext>
            </a:extLst>
          </p:cNvPr>
          <p:cNvGrpSpPr/>
          <p:nvPr/>
        </p:nvGrpSpPr>
        <p:grpSpPr>
          <a:xfrm>
            <a:off x="2274710" y="3429000"/>
            <a:ext cx="7642579" cy="3259817"/>
            <a:chOff x="1016000" y="2329124"/>
            <a:chExt cx="9843912" cy="4198759"/>
          </a:xfrm>
        </p:grpSpPr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A7517743-B1E2-F7D4-12BE-BA03283243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16000" y="2329124"/>
              <a:ext cx="9843912" cy="4198759"/>
            </a:xfrm>
            <a:prstGeom prst="rect">
              <a:avLst/>
            </a:prstGeom>
          </p:spPr>
        </p:pic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BB366937-B360-2248-4323-D84C01B757B1}"/>
                </a:ext>
              </a:extLst>
            </p:cNvPr>
            <p:cNvSpPr/>
            <p:nvPr/>
          </p:nvSpPr>
          <p:spPr>
            <a:xfrm>
              <a:off x="4943757" y="2548903"/>
              <a:ext cx="1580444" cy="397898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" name="文本框 7">
            <a:extLst>
              <a:ext uri="{FF2B5EF4-FFF2-40B4-BE49-F238E27FC236}">
                <a16:creationId xmlns:a16="http://schemas.microsoft.com/office/drawing/2014/main" id="{BF36E7A0-8C02-C8D3-BB22-A9199CFBF886}"/>
              </a:ext>
            </a:extLst>
          </p:cNvPr>
          <p:cNvSpPr txBox="1"/>
          <p:nvPr/>
        </p:nvSpPr>
        <p:spPr>
          <a:xfrm>
            <a:off x="349320" y="2340838"/>
            <a:ext cx="1141306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2400" dirty="0"/>
              <a:t>This step is to get results for # of segregating sites for multiple values of projecting down for each population [(</a:t>
            </a:r>
            <a:r>
              <a:rPr lang="en-US" altLang="zh-CN" sz="2400" dirty="0" err="1"/>
              <a:t>n,m</a:t>
            </a:r>
            <a:r>
              <a:rPr lang="en-US" altLang="zh-CN" sz="2400" dirty="0"/>
              <a:t>)]. Use the n with highest m.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29277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85E7DAF-1C3F-E7C7-2914-A837E8774407}"/>
              </a:ext>
            </a:extLst>
          </p:cNvPr>
          <p:cNvSpPr txBox="1"/>
          <p:nvPr/>
        </p:nvSpPr>
        <p:spPr>
          <a:xfrm>
            <a:off x="349320" y="1554148"/>
            <a:ext cx="119608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python easySFS.py -</a:t>
            </a:r>
            <a:r>
              <a:rPr lang="en-US" altLang="zh-CN" sz="2400" b="1" dirty="0" err="1">
                <a:solidFill>
                  <a:srgbClr val="FF0000"/>
                </a:solidFill>
              </a:rPr>
              <a:t>i</a:t>
            </a:r>
            <a:r>
              <a:rPr lang="en-US" altLang="zh-CN" sz="2400" b="1" dirty="0">
                <a:solidFill>
                  <a:srgbClr val="FF0000"/>
                </a:solidFill>
              </a:rPr>
              <a:t> file.vcf -p grouping_info.txt -a --</a:t>
            </a:r>
            <a:r>
              <a:rPr lang="en-US" altLang="zh-CN" sz="2400" b="1" dirty="0" err="1">
                <a:solidFill>
                  <a:srgbClr val="FF0000"/>
                </a:solidFill>
              </a:rPr>
              <a:t>proj</a:t>
            </a:r>
            <a:r>
              <a:rPr lang="en-US" altLang="zh-CN" sz="2400" b="1" dirty="0">
                <a:solidFill>
                  <a:srgbClr val="FF0000"/>
                </a:solidFill>
              </a:rPr>
              <a:t> 4,4,4,4,4 -o </a:t>
            </a:r>
            <a:r>
              <a:rPr lang="en-US" altLang="zh-CN" sz="2400" b="1" dirty="0" err="1">
                <a:solidFill>
                  <a:srgbClr val="FF0000"/>
                </a:solidFill>
              </a:rPr>
              <a:t>outputfolder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183805F-C2C5-C7CD-72EB-8E4B0EEFB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245" y="2778181"/>
            <a:ext cx="8046852" cy="386081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4B317AC2-1911-C05B-5433-BA676BB61633}"/>
              </a:ext>
            </a:extLst>
          </p:cNvPr>
          <p:cNvSpPr txBox="1"/>
          <p:nvPr/>
        </p:nvSpPr>
        <p:spPr>
          <a:xfrm>
            <a:off x="349320" y="330117"/>
            <a:ext cx="1117663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5400" b="1" dirty="0"/>
              <a:t>Two Steps run: Step2 calculate</a:t>
            </a:r>
            <a:endParaRPr lang="zh-CN" altLang="en-US" sz="5400" b="1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0A20C3A-89EC-F39F-8642-E8AC41928471}"/>
              </a:ext>
            </a:extLst>
          </p:cNvPr>
          <p:cNvSpPr txBox="1"/>
          <p:nvPr/>
        </p:nvSpPr>
        <p:spPr>
          <a:xfrm>
            <a:off x="389466" y="2166164"/>
            <a:ext cx="114130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2400" dirty="0"/>
              <a:t>cd ./</a:t>
            </a:r>
            <a:r>
              <a:rPr lang="en-US" altLang="zh-CN" sz="2400" dirty="0" err="1"/>
              <a:t>outputfolder</a:t>
            </a:r>
            <a:r>
              <a:rPr lang="en-US" altLang="zh-CN" sz="2400" dirty="0"/>
              <a:t>/fastsimcoal2/ &amp; </a:t>
            </a:r>
            <a:r>
              <a:rPr lang="en-US" altLang="zh-CN" sz="2400" dirty="0" err="1"/>
              <a:t>ll</a:t>
            </a:r>
            <a:r>
              <a:rPr lang="en-US" altLang="zh-CN" sz="2400" dirty="0"/>
              <a:t> </a:t>
            </a:r>
            <a:endParaRPr lang="zh-CN" altLang="en-US" sz="24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F355D69-D28A-6233-81A5-D87A4E7AD9FA}"/>
              </a:ext>
            </a:extLst>
          </p:cNvPr>
          <p:cNvSpPr/>
          <p:nvPr/>
        </p:nvSpPr>
        <p:spPr>
          <a:xfrm>
            <a:off x="5400671" y="4413956"/>
            <a:ext cx="3890085" cy="22250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箭头: 右 7">
            <a:extLst>
              <a:ext uri="{FF2B5EF4-FFF2-40B4-BE49-F238E27FC236}">
                <a16:creationId xmlns:a16="http://schemas.microsoft.com/office/drawing/2014/main" id="{6FFA71C5-DF3C-1FA1-F287-77B7EF55C5E4}"/>
              </a:ext>
            </a:extLst>
          </p:cNvPr>
          <p:cNvSpPr/>
          <p:nvPr/>
        </p:nvSpPr>
        <p:spPr>
          <a:xfrm>
            <a:off x="9424097" y="5226756"/>
            <a:ext cx="747192" cy="461665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F52E61A-6A05-1474-3D7D-7F298EEF32CE}"/>
              </a:ext>
            </a:extLst>
          </p:cNvPr>
          <p:cNvSpPr txBox="1"/>
          <p:nvPr/>
        </p:nvSpPr>
        <p:spPr>
          <a:xfrm>
            <a:off x="10188540" y="5042089"/>
            <a:ext cx="200346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2400" dirty="0"/>
              <a:t>input for fastsimcoal2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41720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DD194EF-D0F7-9C82-05E2-7BB79B23F8D8}"/>
              </a:ext>
            </a:extLst>
          </p:cNvPr>
          <p:cNvSpPr txBox="1"/>
          <p:nvPr/>
        </p:nvSpPr>
        <p:spPr>
          <a:xfrm>
            <a:off x="349320" y="330117"/>
            <a:ext cx="1117663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5400" b="1" dirty="0"/>
              <a:t>Running fastsimcoal2(</a:t>
            </a:r>
            <a:r>
              <a:rPr lang="en-US" altLang="zh-CN" sz="5400" b="1" dirty="0" err="1"/>
              <a:t>fsc</a:t>
            </a:r>
            <a:r>
              <a:rPr lang="en-US" altLang="zh-CN" sz="5400" b="1" dirty="0"/>
              <a:t>)</a:t>
            </a:r>
            <a:endParaRPr lang="zh-CN" altLang="en-US" sz="5400" b="1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2ADF5054-7561-560F-3DBE-31CA9C5EE5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0268" y="1769043"/>
            <a:ext cx="8640352" cy="475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876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A49B6-512C-B28B-3FE9-F96BE96BA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75748A4F-DED8-692A-44D5-FD0B2C6BB6DA}"/>
              </a:ext>
            </a:extLst>
          </p:cNvPr>
          <p:cNvSpPr txBox="1"/>
          <p:nvPr/>
        </p:nvSpPr>
        <p:spPr>
          <a:xfrm>
            <a:off x="333022" y="398762"/>
            <a:ext cx="11525955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spcAft>
                <a:spcPts val="750"/>
              </a:spcAft>
              <a:buFont typeface="Wingdings" panose="05000000000000000000" pitchFamily="2" charset="2"/>
              <a:buChar char="l"/>
            </a:pPr>
            <a:r>
              <a:rPr lang="en-US" altLang="zh-CN" sz="2800" b="0" i="0" dirty="0">
                <a:solidFill>
                  <a:srgbClr val="333333"/>
                </a:solidFill>
                <a:effectLst/>
                <a:latin typeface="-apple-system"/>
              </a:rPr>
              <a:t>To simulate population dynamic history using SFS with </a:t>
            </a:r>
            <a:r>
              <a:rPr lang="en-US" altLang="zh-CN" sz="2800" b="0" i="0" dirty="0" err="1">
                <a:solidFill>
                  <a:srgbClr val="333333"/>
                </a:solidFill>
                <a:effectLst/>
                <a:latin typeface="-apple-system"/>
              </a:rPr>
              <a:t>Fastsimcoal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-apple-system"/>
              </a:rPr>
              <a:t>, three input files are required, and the prefixes of these three files must be the same:</a:t>
            </a:r>
          </a:p>
          <a:p>
            <a:pPr marL="457200" indent="-457200" algn="l">
              <a:spcAft>
                <a:spcPts val="750"/>
              </a:spcAft>
              <a:buFont typeface="Wingdings" panose="05000000000000000000" pitchFamily="2" charset="2"/>
              <a:buChar char="l"/>
            </a:pPr>
            <a:r>
              <a:rPr lang="en-US" altLang="zh-CN" sz="2800" b="0" i="0" dirty="0">
                <a:solidFill>
                  <a:srgbClr val="FF0000"/>
                </a:solidFill>
                <a:effectLst/>
                <a:latin typeface="-apple-system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-apple-system"/>
              </a:rPr>
              <a:t>.</a:t>
            </a:r>
            <a:r>
              <a:rPr lang="en-US" altLang="zh-CN" sz="2800" b="0" i="0" dirty="0" err="1">
                <a:solidFill>
                  <a:srgbClr val="FF0000"/>
                </a:solidFill>
                <a:effectLst/>
                <a:latin typeface="-apple-system"/>
              </a:rPr>
              <a:t>tpl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-apple-system"/>
              </a:rPr>
              <a:t> template file (parameter file): used to specify historical events migration</a:t>
            </a:r>
            <a:r>
              <a:rPr lang="zh-CN" altLang="en-US" sz="2800" b="0" i="0" dirty="0">
                <a:solidFill>
                  <a:srgbClr val="FF0000"/>
                </a:solidFill>
                <a:effectLst/>
                <a:latin typeface="-apple-system"/>
              </a:rPr>
              <a:t>、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-apple-system"/>
              </a:rPr>
              <a:t>Sample size, mutation rate, recombination rate, etc. Note that the mutation rate and recombination rate here are all [per generation]</a:t>
            </a:r>
          </a:p>
          <a:p>
            <a:pPr marL="457200" indent="-457200" algn="l">
              <a:spcAft>
                <a:spcPts val="750"/>
              </a:spcAft>
              <a:buFont typeface="Wingdings" panose="05000000000000000000" pitchFamily="2" charset="2"/>
              <a:buChar char="l"/>
            </a:pPr>
            <a:r>
              <a:rPr lang="en-US" altLang="zh-CN" sz="2800" b="0" i="0" dirty="0">
                <a:solidFill>
                  <a:srgbClr val="FF0000"/>
                </a:solidFill>
                <a:effectLst/>
                <a:latin typeface="-apple-system"/>
              </a:rPr>
              <a:t>. </a:t>
            </a:r>
            <a:r>
              <a:rPr lang="en-US" altLang="zh-CN" sz="2800" b="0" i="0" dirty="0" err="1">
                <a:solidFill>
                  <a:srgbClr val="FF0000"/>
                </a:solidFill>
                <a:effectLst/>
                <a:latin typeface="-apple-system"/>
              </a:rPr>
              <a:t>est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-apple-system"/>
              </a:rPr>
              <a:t> parameter evaluation file (priority file): Here, apply priority to parameters, specify relationships between parameters, and so on.</a:t>
            </a:r>
          </a:p>
          <a:p>
            <a:pPr marL="457200" indent="-457200" algn="l">
              <a:spcAft>
                <a:spcPts val="750"/>
              </a:spcAft>
              <a:buFont typeface="Wingdings" panose="05000000000000000000" pitchFamily="2" charset="2"/>
              <a:buChar char="l"/>
            </a:pPr>
            <a:r>
              <a:rPr lang="en-US" altLang="zh-CN" sz="2800" b="0" i="0" dirty="0">
                <a:solidFill>
                  <a:srgbClr val="333333"/>
                </a:solidFill>
                <a:effectLst/>
                <a:latin typeface="-apple-system"/>
              </a:rPr>
              <a:t>. </a:t>
            </a:r>
            <a:r>
              <a:rPr lang="en-US" altLang="zh-CN" sz="2800" b="0" i="0" dirty="0" err="1">
                <a:solidFill>
                  <a:srgbClr val="333333"/>
                </a:solidFill>
                <a:effectLst/>
                <a:latin typeface="-apple-system"/>
              </a:rPr>
              <a:t>obs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-apple-system"/>
              </a:rPr>
              <a:t> SFS observation file: can be generated using </a:t>
            </a:r>
            <a:r>
              <a:rPr lang="en-US" altLang="zh-CN" sz="2800" b="0" i="0" dirty="0" err="1">
                <a:solidFill>
                  <a:srgbClr val="333333"/>
                </a:solidFill>
                <a:effectLst/>
                <a:latin typeface="-apple-system"/>
              </a:rPr>
              <a:t>easySFS</a:t>
            </a:r>
            <a:endParaRPr lang="zh-CN" altLang="en-US" sz="2800" b="0" i="0" dirty="0">
              <a:solidFill>
                <a:srgbClr val="333333"/>
              </a:solidFill>
              <a:effectLst/>
              <a:latin typeface="-apple-system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D211CC2-DA08-53EE-33C2-50E3FB2892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2100" y="4788010"/>
            <a:ext cx="4714522" cy="1796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346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445</Words>
  <Application>Microsoft Office PowerPoint</Application>
  <PresentationFormat>宽屏</PresentationFormat>
  <Paragraphs>56</Paragraphs>
  <Slides>16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-apple-system</vt:lpstr>
      <vt:lpstr>等线</vt:lpstr>
      <vt:lpstr>等线 Light</vt:lpstr>
      <vt:lpstr>Arial</vt:lpstr>
      <vt:lpstr>Times New Roman</vt:lpstr>
      <vt:lpstr>Wingdings</vt:lpstr>
      <vt:lpstr>Office 主题​​</vt:lpstr>
      <vt:lpstr>Population Demography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Jiantao Hu</dc:creator>
  <cp:lastModifiedBy>Jiantao Hu</cp:lastModifiedBy>
  <cp:revision>8</cp:revision>
  <dcterms:created xsi:type="dcterms:W3CDTF">2026-01-11T06:55:19Z</dcterms:created>
  <dcterms:modified xsi:type="dcterms:W3CDTF">2026-01-13T02:00:25Z</dcterms:modified>
</cp:coreProperties>
</file>