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4.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60" r:id="rId2"/>
    <p:sldId id="261" r:id="rId3"/>
    <p:sldId id="262" r:id="rId4"/>
    <p:sldId id="438" r:id="rId5"/>
    <p:sldId id="435" r:id="rId6"/>
    <p:sldId id="420" r:id="rId7"/>
    <p:sldId id="436" r:id="rId8"/>
    <p:sldId id="421" r:id="rId9"/>
    <p:sldId id="422" r:id="rId10"/>
    <p:sldId id="292" r:id="rId11"/>
    <p:sldId id="423" r:id="rId12"/>
    <p:sldId id="424" r:id="rId13"/>
    <p:sldId id="425" r:id="rId14"/>
    <p:sldId id="426" r:id="rId15"/>
    <p:sldId id="427" r:id="rId16"/>
    <p:sldId id="387" r:id="rId17"/>
    <p:sldId id="428" r:id="rId18"/>
    <p:sldId id="429" r:id="rId19"/>
    <p:sldId id="430" r:id="rId20"/>
    <p:sldId id="432" r:id="rId21"/>
    <p:sldId id="433" r:id="rId22"/>
    <p:sldId id="434" r:id="rId23"/>
    <p:sldId id="383"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3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4189"/>
    <a:srgbClr val="181818"/>
    <a:srgbClr val="005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5196" autoAdjust="0"/>
  </p:normalViewPr>
  <p:slideViewPr>
    <p:cSldViewPr snapToGrid="0" showGuides="1">
      <p:cViewPr varScale="1">
        <p:scale>
          <a:sx n="48" d="100"/>
          <a:sy n="48" d="100"/>
        </p:scale>
        <p:origin x="72" y="792"/>
      </p:cViewPr>
      <p:guideLst>
        <p:guide orient="horz" pos="2164"/>
        <p:guide pos="3886"/>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1581"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977C3-5D49-4AE3-94A3-4A850F718679}" type="datetimeFigureOut">
              <a:rPr lang="zh-CN" altLang="en-US" smtClean="0"/>
              <a:t>2026/1/14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3FDB9-DDE0-4054-8528-4EF247FF799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922EB3-8BB3-4D7C-920D-99B3A498A3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7BFA-DB42-CEC8-DDAF-5327A5633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01C0E-67E9-2BD9-306A-72898A2D6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33953-24A8-A66D-7294-61702F6B03F2}"/>
              </a:ext>
            </a:extLst>
          </p:cNvPr>
          <p:cNvSpPr>
            <a:spLocks noGrp="1"/>
          </p:cNvSpPr>
          <p:nvPr>
            <p:ph type="body" idx="1"/>
          </p:nvPr>
        </p:nvSpPr>
        <p:spPr/>
        <p:txBody>
          <a:bodyPr/>
          <a:lstStyle/>
          <a:p>
            <a:pPr marL="0" indent="0">
              <a:buNone/>
            </a:pPr>
            <a:endParaRPr lang="en-US" sz="1800" dirty="0">
              <a:solidFill>
                <a:srgbClr val="231F20"/>
              </a:solidFill>
              <a:effectLst/>
              <a:latin typeface="ACaslonPro"/>
            </a:endParaRPr>
          </a:p>
        </p:txBody>
      </p:sp>
      <p:sp>
        <p:nvSpPr>
          <p:cNvPr id="4" name="Slide Number Placeholder 3">
            <a:extLst>
              <a:ext uri="{FF2B5EF4-FFF2-40B4-BE49-F238E27FC236}">
                <a16:creationId xmlns:a16="http://schemas.microsoft.com/office/drawing/2014/main" id="{003C9472-F5B0-8180-8A5F-F1D57B08C7E8}"/>
              </a:ext>
            </a:extLst>
          </p:cNvPr>
          <p:cNvSpPr>
            <a:spLocks noGrp="1"/>
          </p:cNvSpPr>
          <p:nvPr>
            <p:ph type="sldNum" sz="quarter" idx="5"/>
          </p:nvPr>
        </p:nvSpPr>
        <p:spPr/>
        <p:txBody>
          <a:bodyPr/>
          <a:lstStyle/>
          <a:p>
            <a:fld id="{D1D3FDB9-DDE0-4054-8528-4EF247FF7996}" type="slidenum">
              <a:rPr lang="zh-CN" altLang="en-US" smtClean="0"/>
              <a:t>13</a:t>
            </a:fld>
            <a:endParaRPr lang="zh-CN" altLang="en-US"/>
          </a:p>
        </p:txBody>
      </p:sp>
    </p:spTree>
    <p:extLst>
      <p:ext uri="{BB962C8B-B14F-4D97-AF65-F5344CB8AC3E}">
        <p14:creationId xmlns:p14="http://schemas.microsoft.com/office/powerpoint/2010/main" val="309734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127DA-4CBD-AFF6-DBDA-C3525CBD2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E7698-4D84-A53D-0946-83AF9DD77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E74C1-3289-4719-8676-CFA5D4817D59}"/>
              </a:ext>
            </a:extLst>
          </p:cNvPr>
          <p:cNvSpPr>
            <a:spLocks noGrp="1"/>
          </p:cNvSpPr>
          <p:nvPr>
            <p:ph type="body" idx="1"/>
          </p:nvPr>
        </p:nvSpPr>
        <p:spPr/>
        <p:txBody>
          <a:bodyPr/>
          <a:lstStyle/>
          <a:p>
            <a:pPr marL="0" indent="0">
              <a:buNone/>
            </a:pPr>
            <a:endParaRPr lang="en-US" sz="1800" dirty="0">
              <a:solidFill>
                <a:srgbClr val="231F20"/>
              </a:solidFill>
              <a:effectLst/>
              <a:latin typeface="ACaslonPro"/>
            </a:endParaRPr>
          </a:p>
        </p:txBody>
      </p:sp>
      <p:sp>
        <p:nvSpPr>
          <p:cNvPr id="4" name="Slide Number Placeholder 3">
            <a:extLst>
              <a:ext uri="{FF2B5EF4-FFF2-40B4-BE49-F238E27FC236}">
                <a16:creationId xmlns:a16="http://schemas.microsoft.com/office/drawing/2014/main" id="{0914898C-B6F5-424E-7500-0CC38406EA14}"/>
              </a:ext>
            </a:extLst>
          </p:cNvPr>
          <p:cNvSpPr>
            <a:spLocks noGrp="1"/>
          </p:cNvSpPr>
          <p:nvPr>
            <p:ph type="sldNum" sz="quarter" idx="5"/>
          </p:nvPr>
        </p:nvSpPr>
        <p:spPr/>
        <p:txBody>
          <a:bodyPr/>
          <a:lstStyle/>
          <a:p>
            <a:fld id="{D1D3FDB9-DDE0-4054-8528-4EF247FF7996}" type="slidenum">
              <a:rPr lang="zh-CN" altLang="en-US" smtClean="0"/>
              <a:t>15</a:t>
            </a:fld>
            <a:endParaRPr lang="zh-CN" altLang="en-US"/>
          </a:p>
        </p:txBody>
      </p:sp>
    </p:spTree>
    <p:extLst>
      <p:ext uri="{BB962C8B-B14F-4D97-AF65-F5344CB8AC3E}">
        <p14:creationId xmlns:p14="http://schemas.microsoft.com/office/powerpoint/2010/main" val="225109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D3FDB9-DDE0-4054-8528-4EF247FF7996}" type="slidenum">
              <a:rPr lang="zh-CN" altLang="en-US" smtClean="0"/>
              <a:t>17</a:t>
            </a:fld>
            <a:endParaRPr lang="zh-CN" altLang="en-US"/>
          </a:p>
        </p:txBody>
      </p:sp>
    </p:spTree>
    <p:extLst>
      <p:ext uri="{BB962C8B-B14F-4D97-AF65-F5344CB8AC3E}">
        <p14:creationId xmlns:p14="http://schemas.microsoft.com/office/powerpoint/2010/main" val="261322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D3FDB9-DDE0-4054-8528-4EF247FF7996}" type="slidenum">
              <a:rPr lang="zh-CN" altLang="en-US" smtClean="0"/>
              <a:t>22</a:t>
            </a:fld>
            <a:endParaRPr lang="zh-CN" altLang="en-US"/>
          </a:p>
        </p:txBody>
      </p:sp>
    </p:spTree>
    <p:extLst>
      <p:ext uri="{BB962C8B-B14F-4D97-AF65-F5344CB8AC3E}">
        <p14:creationId xmlns:p14="http://schemas.microsoft.com/office/powerpoint/2010/main" val="390407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922EB3-8BB3-4D7C-920D-99B3A498A3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8F2F6-6CC8-D875-29E6-AC8B11A72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64C55-3EEF-719C-DA0C-357710510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6D490-84AE-B74E-2FF6-22456BF6BA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t>在系统发育研究中，一个主要挑战是基因树常常与物种树不完全一致。这种不一致可能由多种进化过程引起。不完全谱系排序（</a:t>
            </a:r>
            <a:r>
              <a:rPr lang="en-US" altLang="zh-CN" sz="2800" dirty="0"/>
              <a:t>incomplete lineage sorting, ILS</a:t>
            </a:r>
            <a:r>
              <a:rPr lang="zh-CN" altLang="en-US" sz="2800" dirty="0"/>
              <a:t>）发生在祖先多态性跨越连续的物种分化事件并在后代中随机固定，从而导致基因树与物种树发生冲突。现代鸟类早期的快速辐射便是这一过程的经典实例。除 </a:t>
            </a:r>
            <a:r>
              <a:rPr lang="en-US" altLang="zh-CN" sz="2800" dirty="0"/>
              <a:t>ILS </a:t>
            </a:r>
            <a:r>
              <a:rPr lang="zh-CN" altLang="en-US" sz="2800" dirty="0"/>
              <a:t>之外，物种分化后发生的杂交或基因流同样会造成基因树不一致，这是由于物种间基因组片段的交换所致。例如，对现代猫科动物的基因组研究发现，它们经历过历史性的基因渗透事件，并在其基因组中留下了可检测的遗传痕迹。</a:t>
            </a:r>
          </a:p>
          <a:p>
            <a:endParaRPr lang="zh-CN" altLang="en-US" sz="2800" dirty="0"/>
          </a:p>
          <a:p>
            <a:endParaRPr lang="en-US" altLang="zh-CN" sz="2800" dirty="0"/>
          </a:p>
          <a:p>
            <a:r>
              <a:rPr lang="en-US" sz="2800" dirty="0"/>
              <a:t>In phylogenomic studies, one of the major challenges is that gene trees often do not fully agree with the species tree. Such incongruence can arise from multiple evolutionary processes. Incomplete lineage sorting (ILS) occurs when ancestral polymorphisms persist across successive speciation events and are randomly fixed in descendant lineages, resulting in conflicts between gene trees and the species tree. A classic example of this process is found in the rapid early radiation of modern birds.</a:t>
            </a:r>
          </a:p>
          <a:p>
            <a:r>
              <a:rPr lang="en-US" sz="2800" dirty="0"/>
              <a:t>In addition to ILS, hybridization or gene flow occurring after speciation can also generate gene-tree discordance through the exchange of genomic fragments between species. For example, genomic studies of modern felines have revealed signatures of historical introgression, leaving detectable footprints in their genomes.</a:t>
            </a:r>
          </a:p>
          <a:p>
            <a:endParaRPr lang="zh-CN" altLang="en-US" sz="2800" dirty="0"/>
          </a:p>
        </p:txBody>
      </p:sp>
      <p:sp>
        <p:nvSpPr>
          <p:cNvPr id="4" name="Slide Number Placeholder 3">
            <a:extLst>
              <a:ext uri="{FF2B5EF4-FFF2-40B4-BE49-F238E27FC236}">
                <a16:creationId xmlns:a16="http://schemas.microsoft.com/office/drawing/2014/main" id="{03E1DFD6-9500-F970-C6CC-C97B0256ED26}"/>
              </a:ext>
            </a:extLst>
          </p:cNvPr>
          <p:cNvSpPr>
            <a:spLocks noGrp="1"/>
          </p:cNvSpPr>
          <p:nvPr>
            <p:ph type="sldNum" sz="quarter" idx="5"/>
          </p:nvPr>
        </p:nvSpPr>
        <p:spPr/>
        <p:txBody>
          <a:bodyPr/>
          <a:lstStyle/>
          <a:p>
            <a:fld id="{D1D3FDB9-DDE0-4054-8528-4EF247FF7996}" type="slidenum">
              <a:rPr lang="zh-CN" altLang="en-US" smtClean="0"/>
              <a:t>4</a:t>
            </a:fld>
            <a:endParaRPr lang="zh-CN" altLang="en-US"/>
          </a:p>
        </p:txBody>
      </p:sp>
    </p:spTree>
    <p:extLst>
      <p:ext uri="{BB962C8B-B14F-4D97-AF65-F5344CB8AC3E}">
        <p14:creationId xmlns:p14="http://schemas.microsoft.com/office/powerpoint/2010/main" val="43649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2C88A-A58D-70B1-5AD1-54B753A18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618BF-C987-7BE4-96DE-456783F55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DC834-8727-6382-4254-B381091C34E4}"/>
              </a:ext>
            </a:extLst>
          </p:cNvPr>
          <p:cNvSpPr>
            <a:spLocks noGrp="1"/>
          </p:cNvSpPr>
          <p:nvPr>
            <p:ph type="body" idx="1"/>
          </p:nvPr>
        </p:nvSpPr>
        <p:spPr/>
        <p:txBody>
          <a:bodyPr/>
          <a:lstStyle/>
          <a:p>
            <a:endParaRPr lang="en-US" altLang="zh-CN" sz="2800" dirty="0"/>
          </a:p>
        </p:txBody>
      </p:sp>
      <p:sp>
        <p:nvSpPr>
          <p:cNvPr id="4" name="Slide Number Placeholder 3">
            <a:extLst>
              <a:ext uri="{FF2B5EF4-FFF2-40B4-BE49-F238E27FC236}">
                <a16:creationId xmlns:a16="http://schemas.microsoft.com/office/drawing/2014/main" id="{E6346D35-1A0A-B327-9220-52A88E8C3203}"/>
              </a:ext>
            </a:extLst>
          </p:cNvPr>
          <p:cNvSpPr>
            <a:spLocks noGrp="1"/>
          </p:cNvSpPr>
          <p:nvPr>
            <p:ph type="sldNum" sz="quarter" idx="5"/>
          </p:nvPr>
        </p:nvSpPr>
        <p:spPr/>
        <p:txBody>
          <a:bodyPr/>
          <a:lstStyle/>
          <a:p>
            <a:fld id="{D1D3FDB9-DDE0-4054-8528-4EF247FF7996}" type="slidenum">
              <a:rPr lang="zh-CN" altLang="en-US" smtClean="0"/>
              <a:t>5</a:t>
            </a:fld>
            <a:endParaRPr lang="zh-CN" altLang="en-US"/>
          </a:p>
        </p:txBody>
      </p:sp>
    </p:spTree>
    <p:extLst>
      <p:ext uri="{BB962C8B-B14F-4D97-AF65-F5344CB8AC3E}">
        <p14:creationId xmlns:p14="http://schemas.microsoft.com/office/powerpoint/2010/main" val="54931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A7DFD-D8FE-AB20-6F0A-F35D23F3D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03649-5D4D-D2F6-53F9-F6EF7AE2B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00221-0B9C-23D2-F95A-6FC45A145A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7F0D50-6CBA-9481-2AAE-116D70D82638}"/>
              </a:ext>
            </a:extLst>
          </p:cNvPr>
          <p:cNvSpPr>
            <a:spLocks noGrp="1"/>
          </p:cNvSpPr>
          <p:nvPr>
            <p:ph type="sldNum" sz="quarter" idx="5"/>
          </p:nvPr>
        </p:nvSpPr>
        <p:spPr/>
        <p:txBody>
          <a:bodyPr/>
          <a:lstStyle/>
          <a:p>
            <a:fld id="{D1D3FDB9-DDE0-4054-8528-4EF247FF7996}" type="slidenum">
              <a:rPr lang="zh-CN" altLang="en-US" smtClean="0"/>
              <a:t>6</a:t>
            </a:fld>
            <a:endParaRPr lang="zh-CN" altLang="en-US"/>
          </a:p>
        </p:txBody>
      </p:sp>
    </p:spTree>
    <p:extLst>
      <p:ext uri="{BB962C8B-B14F-4D97-AF65-F5344CB8AC3E}">
        <p14:creationId xmlns:p14="http://schemas.microsoft.com/office/powerpoint/2010/main" val="424010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7B582-9E0B-DE19-D808-ED2052F29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E0229-54AF-C3A8-139C-512E7DD10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2673A-B1E4-677B-73B4-D2D1837A425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1784BD-9EC2-2173-B732-B2F4FEE34DE2}"/>
              </a:ext>
            </a:extLst>
          </p:cNvPr>
          <p:cNvSpPr>
            <a:spLocks noGrp="1"/>
          </p:cNvSpPr>
          <p:nvPr>
            <p:ph type="sldNum" sz="quarter" idx="5"/>
          </p:nvPr>
        </p:nvSpPr>
        <p:spPr/>
        <p:txBody>
          <a:bodyPr/>
          <a:lstStyle/>
          <a:p>
            <a:fld id="{D1D3FDB9-DDE0-4054-8528-4EF247FF7996}" type="slidenum">
              <a:rPr lang="zh-CN" altLang="en-US" smtClean="0"/>
              <a:t>8</a:t>
            </a:fld>
            <a:endParaRPr lang="zh-CN" altLang="en-US"/>
          </a:p>
        </p:txBody>
      </p:sp>
    </p:spTree>
    <p:extLst>
      <p:ext uri="{BB962C8B-B14F-4D97-AF65-F5344CB8AC3E}">
        <p14:creationId xmlns:p14="http://schemas.microsoft.com/office/powerpoint/2010/main" val="208940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C1551-F0D9-7630-12D0-4711346D8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50813-2375-A33C-1BF4-3136C199C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4C08F-B554-A305-BC43-E11A54B41CC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066F67F-BF4B-7A08-4359-DF4AF1CC0B2F}"/>
              </a:ext>
            </a:extLst>
          </p:cNvPr>
          <p:cNvSpPr>
            <a:spLocks noGrp="1"/>
          </p:cNvSpPr>
          <p:nvPr>
            <p:ph type="sldNum" sz="quarter" idx="5"/>
          </p:nvPr>
        </p:nvSpPr>
        <p:spPr/>
        <p:txBody>
          <a:bodyPr/>
          <a:lstStyle/>
          <a:p>
            <a:fld id="{D1D3FDB9-DDE0-4054-8528-4EF247FF7996}" type="slidenum">
              <a:rPr lang="zh-CN" altLang="en-US" smtClean="0"/>
              <a:t>9</a:t>
            </a:fld>
            <a:endParaRPr lang="zh-CN" altLang="en-US"/>
          </a:p>
        </p:txBody>
      </p:sp>
    </p:spTree>
    <p:extLst>
      <p:ext uri="{BB962C8B-B14F-4D97-AF65-F5344CB8AC3E}">
        <p14:creationId xmlns:p14="http://schemas.microsoft.com/office/powerpoint/2010/main" val="333168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800" dirty="0">
              <a:solidFill>
                <a:srgbClr val="231F20"/>
              </a:solidFill>
              <a:effectLst/>
              <a:latin typeface="ACaslonPro"/>
            </a:endParaRPr>
          </a:p>
        </p:txBody>
      </p:sp>
      <p:sp>
        <p:nvSpPr>
          <p:cNvPr id="4" name="Slide Number Placeholder 3"/>
          <p:cNvSpPr>
            <a:spLocks noGrp="1"/>
          </p:cNvSpPr>
          <p:nvPr>
            <p:ph type="sldNum" sz="quarter" idx="5"/>
          </p:nvPr>
        </p:nvSpPr>
        <p:spPr/>
        <p:txBody>
          <a:bodyPr/>
          <a:lstStyle/>
          <a:p>
            <a:fld id="{D1D3FDB9-DDE0-4054-8528-4EF247FF7996}" type="slidenum">
              <a:rPr lang="zh-CN" altLang="en-US" smtClean="0"/>
              <a:t>10</a:t>
            </a:fld>
            <a:endParaRPr lang="zh-CN" altLang="en-US"/>
          </a:p>
        </p:txBody>
      </p:sp>
    </p:spTree>
    <p:extLst>
      <p:ext uri="{BB962C8B-B14F-4D97-AF65-F5344CB8AC3E}">
        <p14:creationId xmlns:p14="http://schemas.microsoft.com/office/powerpoint/2010/main" val="264529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B802-2F26-EA68-E16B-B95319D32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CDE3A-B1E8-1F67-E5B0-E843C8152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CF76B-300A-2C38-BD14-7312B8ADCA7C}"/>
              </a:ext>
            </a:extLst>
          </p:cNvPr>
          <p:cNvSpPr>
            <a:spLocks noGrp="1"/>
          </p:cNvSpPr>
          <p:nvPr>
            <p:ph type="body" idx="1"/>
          </p:nvPr>
        </p:nvSpPr>
        <p:spPr/>
        <p:txBody>
          <a:bodyPr/>
          <a:lstStyle/>
          <a:p>
            <a:pPr marL="0" indent="0">
              <a:buNone/>
            </a:pPr>
            <a:endParaRPr lang="en-US" sz="1800" dirty="0">
              <a:solidFill>
                <a:srgbClr val="231F20"/>
              </a:solidFill>
              <a:effectLst/>
              <a:latin typeface="ACaslonPro"/>
            </a:endParaRPr>
          </a:p>
        </p:txBody>
      </p:sp>
      <p:sp>
        <p:nvSpPr>
          <p:cNvPr id="4" name="Slide Number Placeholder 3">
            <a:extLst>
              <a:ext uri="{FF2B5EF4-FFF2-40B4-BE49-F238E27FC236}">
                <a16:creationId xmlns:a16="http://schemas.microsoft.com/office/drawing/2014/main" id="{E94F0B56-A51B-1BE4-FBFD-3ED5B82C4982}"/>
              </a:ext>
            </a:extLst>
          </p:cNvPr>
          <p:cNvSpPr>
            <a:spLocks noGrp="1"/>
          </p:cNvSpPr>
          <p:nvPr>
            <p:ph type="sldNum" sz="quarter" idx="5"/>
          </p:nvPr>
        </p:nvSpPr>
        <p:spPr/>
        <p:txBody>
          <a:bodyPr/>
          <a:lstStyle/>
          <a:p>
            <a:fld id="{D1D3FDB9-DDE0-4054-8528-4EF247FF7996}" type="slidenum">
              <a:rPr lang="zh-CN" altLang="en-US" smtClean="0"/>
              <a:t>11</a:t>
            </a:fld>
            <a:endParaRPr lang="zh-CN" altLang="en-US"/>
          </a:p>
        </p:txBody>
      </p:sp>
    </p:spTree>
    <p:extLst>
      <p:ext uri="{BB962C8B-B14F-4D97-AF65-F5344CB8AC3E}">
        <p14:creationId xmlns:p14="http://schemas.microsoft.com/office/powerpoint/2010/main" val="2707959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F69B-ACC6-1191-2595-8F35700D3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018C0-04EC-78AF-76E7-14DA39118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3971F-E18A-4233-A222-08E06EAB1610}"/>
              </a:ext>
            </a:extLst>
          </p:cNvPr>
          <p:cNvSpPr>
            <a:spLocks noGrp="1"/>
          </p:cNvSpPr>
          <p:nvPr>
            <p:ph type="body" idx="1"/>
          </p:nvPr>
        </p:nvSpPr>
        <p:spPr/>
        <p:txBody>
          <a:bodyPr/>
          <a:lstStyle/>
          <a:p>
            <a:pPr marL="0" indent="0">
              <a:buNone/>
            </a:pPr>
            <a:endParaRPr lang="en-US" sz="1800" dirty="0">
              <a:solidFill>
                <a:srgbClr val="231F20"/>
              </a:solidFill>
              <a:effectLst/>
              <a:latin typeface="ACaslonPro"/>
            </a:endParaRPr>
          </a:p>
        </p:txBody>
      </p:sp>
      <p:sp>
        <p:nvSpPr>
          <p:cNvPr id="4" name="Slide Number Placeholder 3">
            <a:extLst>
              <a:ext uri="{FF2B5EF4-FFF2-40B4-BE49-F238E27FC236}">
                <a16:creationId xmlns:a16="http://schemas.microsoft.com/office/drawing/2014/main" id="{C097241E-FCEF-3FC9-84CA-E78B46F70328}"/>
              </a:ext>
            </a:extLst>
          </p:cNvPr>
          <p:cNvSpPr>
            <a:spLocks noGrp="1"/>
          </p:cNvSpPr>
          <p:nvPr>
            <p:ph type="sldNum" sz="quarter" idx="5"/>
          </p:nvPr>
        </p:nvSpPr>
        <p:spPr/>
        <p:txBody>
          <a:bodyPr/>
          <a:lstStyle/>
          <a:p>
            <a:fld id="{D1D3FDB9-DDE0-4054-8528-4EF247FF7996}" type="slidenum">
              <a:rPr lang="zh-CN" altLang="en-US" smtClean="0"/>
              <a:t>12</a:t>
            </a:fld>
            <a:endParaRPr lang="zh-CN" altLang="en-US"/>
          </a:p>
        </p:txBody>
      </p:sp>
    </p:spTree>
    <p:extLst>
      <p:ext uri="{BB962C8B-B14F-4D97-AF65-F5344CB8AC3E}">
        <p14:creationId xmlns:p14="http://schemas.microsoft.com/office/powerpoint/2010/main" val="1106800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3273D4C1-E403-60D4-4707-06F788017213}"/>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p:blipFill>
        <p:spPr>
          <a:xfrm>
            <a:off x="10124927" y="121601"/>
            <a:ext cx="1853565" cy="4883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文本框 13"/>
          <p:cNvSpPr txBox="1"/>
          <p:nvPr userDrawn="1"/>
        </p:nvSpPr>
        <p:spPr>
          <a:xfrm>
            <a:off x="55602" y="6442595"/>
            <a:ext cx="2546083" cy="398780"/>
          </a:xfrm>
          <a:prstGeom prst="rect">
            <a:avLst/>
          </a:prstGeom>
          <a:noFill/>
        </p:spPr>
        <p:txBody>
          <a:bodyPr wrap="square" rtlCol="0">
            <a:spAutoFit/>
          </a:bodyPr>
          <a:lstStyle/>
          <a:p>
            <a:r>
              <a:rPr lang="zh-CN" altLang="en-US" sz="2000" dirty="0">
                <a:latin typeface="方正舒体" panose="02010601030101010101" pitchFamily="2" charset="-122"/>
                <a:ea typeface="方正舒体" panose="02010601030101010101" pitchFamily="2" charset="-122"/>
              </a:rPr>
              <a:t>勤朴忠实</a:t>
            </a:r>
          </a:p>
        </p:txBody>
      </p:sp>
      <p:pic>
        <p:nvPicPr>
          <p:cNvPr id="8" name="图片 7"/>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p:blipFill>
        <p:spPr>
          <a:xfrm>
            <a:off x="10124927" y="147554"/>
            <a:ext cx="1853565" cy="4364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2026/1/14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1345" y="110465"/>
            <a:ext cx="11809309" cy="5226782"/>
          </a:xfrm>
          <a:prstGeom prst="rect">
            <a:avLst/>
          </a:prstGeom>
          <a:solidFill>
            <a:srgbClr val="0B4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平行四边形 9"/>
          <p:cNvSpPr/>
          <p:nvPr/>
        </p:nvSpPr>
        <p:spPr>
          <a:xfrm>
            <a:off x="4949527" y="5155867"/>
            <a:ext cx="2292946" cy="383827"/>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平行四边形 10"/>
          <p:cNvSpPr/>
          <p:nvPr/>
        </p:nvSpPr>
        <p:spPr>
          <a:xfrm>
            <a:off x="4134881" y="5883845"/>
            <a:ext cx="3922229" cy="48723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占位符 30"/>
          <p:cNvSpPr txBox="1"/>
          <p:nvPr/>
        </p:nvSpPr>
        <p:spPr>
          <a:xfrm>
            <a:off x="4206093" y="5979191"/>
            <a:ext cx="3692565" cy="296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defRPr/>
            </a:pPr>
            <a:r>
              <a:rPr kumimoji="0" lang="en-US" altLang="zh-CN"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FAM YI QING </a:t>
            </a:r>
            <a:r>
              <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范扆溱</a:t>
            </a:r>
          </a:p>
        </p:txBody>
      </p:sp>
      <p:sp>
        <p:nvSpPr>
          <p:cNvPr id="17" name="文本占位符 32"/>
          <p:cNvSpPr txBox="1"/>
          <p:nvPr/>
        </p:nvSpPr>
        <p:spPr>
          <a:xfrm>
            <a:off x="4791075" y="5213102"/>
            <a:ext cx="2609850" cy="296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800"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defRPr/>
            </a:pPr>
            <a:r>
              <a:rPr kumimoji="0" lang="en-US" altLang="zh-CN" sz="18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2026</a:t>
            </a:r>
            <a:r>
              <a:rPr lang="en-US" altLang="zh-CN" dirty="0">
                <a:solidFill>
                  <a:schemeClr val="accent2"/>
                </a:solidFill>
              </a:rPr>
              <a:t>.0</a:t>
            </a:r>
            <a:r>
              <a:rPr kumimoji="0" lang="en-US" altLang="zh-CN" sz="18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1</a:t>
            </a:r>
            <a:r>
              <a:rPr lang="en-US" altLang="zh-CN" dirty="0">
                <a:solidFill>
                  <a:schemeClr val="accent2"/>
                </a:solidFill>
              </a:rPr>
              <a:t>.14</a:t>
            </a:r>
            <a:endParaRPr kumimoji="0" lang="zh-CN" altLang="en-US" sz="18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4" name="文本占位符 24"/>
          <p:cNvSpPr txBox="1"/>
          <p:nvPr/>
        </p:nvSpPr>
        <p:spPr>
          <a:xfrm>
            <a:off x="708258" y="2134619"/>
            <a:ext cx="10775474" cy="16751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400" dirty="0" err="1">
                <a:latin typeface="Times New Roman MT Bold"/>
                <a:ea typeface="Times New Roman MT Bold"/>
                <a:cs typeface="Times New Roman MT Bold"/>
                <a:sym typeface="Times New Roman MT Bold"/>
              </a:rPr>
              <a:t>Hybridisation</a:t>
            </a:r>
            <a:endParaRPr lang="en-US" sz="4400" dirty="0">
              <a:latin typeface="Times New Roman MT Bold"/>
              <a:ea typeface="Times New Roman MT Bold"/>
              <a:cs typeface="Times New Roman MT Bold"/>
              <a:sym typeface="Times New Roman MT Bold"/>
            </a:endParaRPr>
          </a:p>
          <a:p>
            <a:pPr>
              <a:lnSpc>
                <a:spcPct val="80000"/>
              </a:lnSpc>
            </a:pPr>
            <a:r>
              <a:rPr lang="en-US" sz="4400" dirty="0">
                <a:latin typeface="Times New Roman MT Bold"/>
                <a:ea typeface="Times New Roman MT Bold"/>
                <a:cs typeface="Times New Roman MT Bold"/>
                <a:sym typeface="Times New Roman MT Bold"/>
              </a:rPr>
              <a:t>(Gene flow across species)</a:t>
            </a:r>
          </a:p>
          <a:p>
            <a:pPr>
              <a:lnSpc>
                <a:spcPts val="6119"/>
              </a:lnSpc>
            </a:pPr>
            <a:r>
              <a:rPr lang="en-US" sz="4400" dirty="0" err="1">
                <a:latin typeface="Times New Roman MT Bold"/>
                <a:ea typeface="Times New Roman MT Bold"/>
                <a:cs typeface="Times New Roman MT Bold"/>
                <a:sym typeface="Times New Roman MT Bold"/>
              </a:rPr>
              <a:t>杂交</a:t>
            </a:r>
            <a:endParaRPr lang="en-US" sz="4400" dirty="0">
              <a:latin typeface="Times New Roman MT Bold"/>
              <a:ea typeface="Times New Roman MT Bold"/>
              <a:cs typeface="Times New Roman MT Bold"/>
              <a:sym typeface="Times New Roman MT Bold"/>
            </a:endParaRPr>
          </a:p>
        </p:txBody>
      </p:sp>
      <p:sp>
        <p:nvSpPr>
          <p:cNvPr id="25" name="文本占位符 27"/>
          <p:cNvSpPr txBox="1"/>
          <p:nvPr/>
        </p:nvSpPr>
        <p:spPr>
          <a:xfrm>
            <a:off x="1166827" y="4542358"/>
            <a:ext cx="9858345" cy="2965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16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cxnSp>
        <p:nvCxnSpPr>
          <p:cNvPr id="31" name="直接连接符 30"/>
          <p:cNvCxnSpPr/>
          <p:nvPr/>
        </p:nvCxnSpPr>
        <p:spPr>
          <a:xfrm>
            <a:off x="2207568" y="4392452"/>
            <a:ext cx="76328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rcRect/>
          <a:stretch/>
        </p:blipFill>
        <p:spPr>
          <a:xfrm>
            <a:off x="3865355" y="743773"/>
            <a:ext cx="4317273" cy="10166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022081" y="216768"/>
            <a:ext cx="6465544"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D-suite</a:t>
            </a:r>
            <a:endParaRPr kumimoji="0" lang="zh-CN" altLang="en-US" sz="3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 name="TextBox 9">
            <a:extLst>
              <a:ext uri="{FF2B5EF4-FFF2-40B4-BE49-F238E27FC236}">
                <a16:creationId xmlns:a16="http://schemas.microsoft.com/office/drawing/2014/main" id="{1202A7F3-292C-596C-47CE-A9BB04182911}"/>
              </a:ext>
            </a:extLst>
          </p:cNvPr>
          <p:cNvSpPr txBox="1"/>
          <p:nvPr/>
        </p:nvSpPr>
        <p:spPr>
          <a:xfrm>
            <a:off x="392208" y="1056761"/>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Usage</a:t>
            </a:r>
          </a:p>
        </p:txBody>
      </p:sp>
      <p:sp>
        <p:nvSpPr>
          <p:cNvPr id="3" name="Freeform 6">
            <a:extLst>
              <a:ext uri="{FF2B5EF4-FFF2-40B4-BE49-F238E27FC236}">
                <a16:creationId xmlns:a16="http://schemas.microsoft.com/office/drawing/2014/main" id="{8B52CB7C-3F86-44D1-3884-B1F5C7A057B2}"/>
              </a:ext>
            </a:extLst>
          </p:cNvPr>
          <p:cNvSpPr/>
          <p:nvPr/>
        </p:nvSpPr>
        <p:spPr>
          <a:xfrm>
            <a:off x="422114" y="1729229"/>
            <a:ext cx="11347771" cy="3831077"/>
          </a:xfrm>
          <a:custGeom>
            <a:avLst/>
            <a:gdLst/>
            <a:ahLst/>
            <a:cxnLst/>
            <a:rect l="l" t="t" r="r" b="b"/>
            <a:pathLst>
              <a:path w="15859705" h="5233703">
                <a:moveTo>
                  <a:pt x="0" y="0"/>
                </a:moveTo>
                <a:lnTo>
                  <a:pt x="15859705" y="0"/>
                </a:lnTo>
                <a:lnTo>
                  <a:pt x="15859705" y="5233702"/>
                </a:lnTo>
                <a:lnTo>
                  <a:pt x="0" y="5233702"/>
                </a:lnTo>
                <a:lnTo>
                  <a:pt x="0" y="0"/>
                </a:lnTo>
                <a:close/>
              </a:path>
            </a:pathLst>
          </a:custGeom>
          <a:blipFill>
            <a:blip r:embed="rId3"/>
            <a:stretch>
              <a:fillRect/>
            </a:stretch>
          </a:blipFill>
        </p:spPr>
        <p:txBody>
          <a:bodyPr/>
          <a:lstStyle/>
          <a:p>
            <a:endParaRPr lang="en-GB" dirty="0"/>
          </a:p>
        </p:txBody>
      </p:sp>
      <p:grpSp>
        <p:nvGrpSpPr>
          <p:cNvPr id="8" name="Group 9">
            <a:extLst>
              <a:ext uri="{FF2B5EF4-FFF2-40B4-BE49-F238E27FC236}">
                <a16:creationId xmlns:a16="http://schemas.microsoft.com/office/drawing/2014/main" id="{599AC3E1-AAA4-758F-08AB-1B63094807E8}"/>
              </a:ext>
            </a:extLst>
          </p:cNvPr>
          <p:cNvGrpSpPr/>
          <p:nvPr/>
        </p:nvGrpSpPr>
        <p:grpSpPr>
          <a:xfrm>
            <a:off x="4496175" y="1618925"/>
            <a:ext cx="1681105" cy="433788"/>
            <a:chOff x="0" y="0"/>
            <a:chExt cx="1076784" cy="114249"/>
          </a:xfrm>
        </p:grpSpPr>
        <p:sp>
          <p:nvSpPr>
            <p:cNvPr id="9" name="Freeform 10">
              <a:extLst>
                <a:ext uri="{FF2B5EF4-FFF2-40B4-BE49-F238E27FC236}">
                  <a16:creationId xmlns:a16="http://schemas.microsoft.com/office/drawing/2014/main" id="{4790E3BC-8E79-B287-BE48-629528655002}"/>
                </a:ext>
              </a:extLst>
            </p:cNvPr>
            <p:cNvSpPr/>
            <p:nvPr/>
          </p:nvSpPr>
          <p:spPr>
            <a:xfrm>
              <a:off x="0" y="0"/>
              <a:ext cx="1076784" cy="114249"/>
            </a:xfrm>
            <a:custGeom>
              <a:avLst/>
              <a:gdLst/>
              <a:ahLst/>
              <a:cxnLst/>
              <a:rect l="l" t="t" r="r" b="b"/>
              <a:pathLst>
                <a:path w="1076784" h="114249">
                  <a:moveTo>
                    <a:pt x="0" y="0"/>
                  </a:moveTo>
                  <a:lnTo>
                    <a:pt x="1076784" y="0"/>
                  </a:lnTo>
                  <a:lnTo>
                    <a:pt x="1076784" y="114249"/>
                  </a:lnTo>
                  <a:lnTo>
                    <a:pt x="0" y="114249"/>
                  </a:lnTo>
                  <a:close/>
                </a:path>
              </a:pathLst>
            </a:custGeom>
            <a:solidFill>
              <a:srgbClr val="000000">
                <a:alpha val="0"/>
              </a:srgbClr>
            </a:solidFill>
            <a:ln w="38100" cap="sq">
              <a:solidFill>
                <a:srgbClr val="E2322C"/>
              </a:solidFill>
              <a:prstDash val="solid"/>
              <a:miter/>
            </a:ln>
          </p:spPr>
        </p:sp>
        <p:sp>
          <p:nvSpPr>
            <p:cNvPr id="11" name="TextBox 11">
              <a:extLst>
                <a:ext uri="{FF2B5EF4-FFF2-40B4-BE49-F238E27FC236}">
                  <a16:creationId xmlns:a16="http://schemas.microsoft.com/office/drawing/2014/main" id="{3CECB635-E0BC-98E6-B89E-4811E38101D1}"/>
                </a:ext>
              </a:extLst>
            </p:cNvPr>
            <p:cNvSpPr txBox="1"/>
            <p:nvPr/>
          </p:nvSpPr>
          <p:spPr>
            <a:xfrm>
              <a:off x="0" y="-76200"/>
              <a:ext cx="1076784" cy="190449"/>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231ED-16D3-65D9-AD7A-A36755A0EF23}"/>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CC49DE10-0785-5F20-65A1-B5B932C3B05C}"/>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99B3720B-133C-CC90-6AF2-8A5EE4F9127E}"/>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8559478C-43B3-784D-4A0A-A2E349A4985E}"/>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FD992581-6717-5C90-750E-F2547BB30DDA}"/>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占位符 5">
            <a:extLst>
              <a:ext uri="{FF2B5EF4-FFF2-40B4-BE49-F238E27FC236}">
                <a16:creationId xmlns:a16="http://schemas.microsoft.com/office/drawing/2014/main" id="{23910343-DC26-C7FD-850C-BBDD232DF903}"/>
              </a:ext>
            </a:extLst>
          </p:cNvPr>
          <p:cNvSpPr txBox="1"/>
          <p:nvPr/>
        </p:nvSpPr>
        <p:spPr>
          <a:xfrm>
            <a:off x="1022081" y="216768"/>
            <a:ext cx="6465544"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D-suite</a:t>
            </a:r>
            <a:endParaRPr kumimoji="0" lang="zh-CN" altLang="en-US" sz="3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 name="TextBox 9">
            <a:extLst>
              <a:ext uri="{FF2B5EF4-FFF2-40B4-BE49-F238E27FC236}">
                <a16:creationId xmlns:a16="http://schemas.microsoft.com/office/drawing/2014/main" id="{3FC91BF6-EDC4-760E-EF69-1DE345162A71}"/>
              </a:ext>
            </a:extLst>
          </p:cNvPr>
          <p:cNvSpPr txBox="1"/>
          <p:nvPr/>
        </p:nvSpPr>
        <p:spPr>
          <a:xfrm>
            <a:off x="392208" y="1056761"/>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Usage</a:t>
            </a:r>
          </a:p>
        </p:txBody>
      </p:sp>
      <p:sp>
        <p:nvSpPr>
          <p:cNvPr id="12" name="Freeform 6">
            <a:extLst>
              <a:ext uri="{FF2B5EF4-FFF2-40B4-BE49-F238E27FC236}">
                <a16:creationId xmlns:a16="http://schemas.microsoft.com/office/drawing/2014/main" id="{CF4370AD-029A-3318-EFB7-DDF5BBF20024}"/>
              </a:ext>
            </a:extLst>
          </p:cNvPr>
          <p:cNvSpPr/>
          <p:nvPr/>
        </p:nvSpPr>
        <p:spPr>
          <a:xfrm>
            <a:off x="1698435" y="964862"/>
            <a:ext cx="9871949" cy="5676370"/>
          </a:xfrm>
          <a:custGeom>
            <a:avLst/>
            <a:gdLst/>
            <a:ahLst/>
            <a:cxnLst/>
            <a:rect l="l" t="t" r="r" b="b"/>
            <a:pathLst>
              <a:path w="11916931" h="6852235">
                <a:moveTo>
                  <a:pt x="0" y="0"/>
                </a:moveTo>
                <a:lnTo>
                  <a:pt x="11916930" y="0"/>
                </a:lnTo>
                <a:lnTo>
                  <a:pt x="11916930" y="6852235"/>
                </a:lnTo>
                <a:lnTo>
                  <a:pt x="0" y="6852235"/>
                </a:lnTo>
                <a:lnTo>
                  <a:pt x="0" y="0"/>
                </a:lnTo>
                <a:close/>
              </a:path>
            </a:pathLst>
          </a:custGeom>
          <a:blipFill>
            <a:blip r:embed="rId3"/>
            <a:stretch>
              <a:fillRect/>
            </a:stretch>
          </a:blipFill>
        </p:spPr>
      </p:sp>
      <p:grpSp>
        <p:nvGrpSpPr>
          <p:cNvPr id="13" name="Group 9">
            <a:extLst>
              <a:ext uri="{FF2B5EF4-FFF2-40B4-BE49-F238E27FC236}">
                <a16:creationId xmlns:a16="http://schemas.microsoft.com/office/drawing/2014/main" id="{958A6349-E6FE-2E74-B906-503CC9308F52}"/>
              </a:ext>
            </a:extLst>
          </p:cNvPr>
          <p:cNvGrpSpPr/>
          <p:nvPr/>
        </p:nvGrpSpPr>
        <p:grpSpPr>
          <a:xfrm>
            <a:off x="4505050" y="957153"/>
            <a:ext cx="1698981" cy="225920"/>
            <a:chOff x="0" y="0"/>
            <a:chExt cx="1076784" cy="114249"/>
          </a:xfrm>
        </p:grpSpPr>
        <p:sp>
          <p:nvSpPr>
            <p:cNvPr id="14" name="Freeform 10">
              <a:extLst>
                <a:ext uri="{FF2B5EF4-FFF2-40B4-BE49-F238E27FC236}">
                  <a16:creationId xmlns:a16="http://schemas.microsoft.com/office/drawing/2014/main" id="{03F9A7B3-9B94-1A0D-DF94-AB40BBB7A84E}"/>
                </a:ext>
              </a:extLst>
            </p:cNvPr>
            <p:cNvSpPr/>
            <p:nvPr/>
          </p:nvSpPr>
          <p:spPr>
            <a:xfrm>
              <a:off x="0" y="0"/>
              <a:ext cx="1076784" cy="114249"/>
            </a:xfrm>
            <a:custGeom>
              <a:avLst/>
              <a:gdLst/>
              <a:ahLst/>
              <a:cxnLst/>
              <a:rect l="l" t="t" r="r" b="b"/>
              <a:pathLst>
                <a:path w="1076784" h="114249">
                  <a:moveTo>
                    <a:pt x="0" y="0"/>
                  </a:moveTo>
                  <a:lnTo>
                    <a:pt x="1076784" y="0"/>
                  </a:lnTo>
                  <a:lnTo>
                    <a:pt x="1076784" y="114249"/>
                  </a:lnTo>
                  <a:lnTo>
                    <a:pt x="0" y="114249"/>
                  </a:lnTo>
                  <a:close/>
                </a:path>
              </a:pathLst>
            </a:custGeom>
            <a:solidFill>
              <a:srgbClr val="000000">
                <a:alpha val="0"/>
              </a:srgbClr>
            </a:solidFill>
            <a:ln w="38100" cap="sq">
              <a:solidFill>
                <a:srgbClr val="E2322C"/>
              </a:solidFill>
              <a:prstDash val="solid"/>
              <a:miter/>
            </a:ln>
          </p:spPr>
        </p:sp>
        <p:sp>
          <p:nvSpPr>
            <p:cNvPr id="15" name="TextBox 11">
              <a:extLst>
                <a:ext uri="{FF2B5EF4-FFF2-40B4-BE49-F238E27FC236}">
                  <a16:creationId xmlns:a16="http://schemas.microsoft.com/office/drawing/2014/main" id="{57E76BAC-B6AE-E184-0B12-AE6B8D857C61}"/>
                </a:ext>
              </a:extLst>
            </p:cNvPr>
            <p:cNvSpPr txBox="1"/>
            <p:nvPr/>
          </p:nvSpPr>
          <p:spPr>
            <a:xfrm>
              <a:off x="0" y="-76200"/>
              <a:ext cx="1076784" cy="190449"/>
            </a:xfrm>
            <a:prstGeom prst="rect">
              <a:avLst/>
            </a:prstGeom>
          </p:spPr>
          <p:txBody>
            <a:bodyPr lIns="50800" tIns="50800" rIns="50800" bIns="50800" rtlCol="0" anchor="ctr"/>
            <a:lstStyle/>
            <a:p>
              <a:pPr algn="ctr">
                <a:lnSpc>
                  <a:spcPts val="2659"/>
                </a:lnSpc>
              </a:pPr>
              <a:endParaRPr/>
            </a:p>
          </p:txBody>
        </p:sp>
      </p:grpSp>
      <p:grpSp>
        <p:nvGrpSpPr>
          <p:cNvPr id="16" name="Group 9">
            <a:extLst>
              <a:ext uri="{FF2B5EF4-FFF2-40B4-BE49-F238E27FC236}">
                <a16:creationId xmlns:a16="http://schemas.microsoft.com/office/drawing/2014/main" id="{BFB23047-F677-42BD-8719-C072F2E72EC2}"/>
              </a:ext>
            </a:extLst>
          </p:cNvPr>
          <p:cNvGrpSpPr/>
          <p:nvPr/>
        </p:nvGrpSpPr>
        <p:grpSpPr>
          <a:xfrm>
            <a:off x="1698435" y="1402580"/>
            <a:ext cx="3302190" cy="191329"/>
            <a:chOff x="0" y="0"/>
            <a:chExt cx="1076784" cy="114249"/>
          </a:xfrm>
        </p:grpSpPr>
        <p:sp>
          <p:nvSpPr>
            <p:cNvPr id="17" name="Freeform 10">
              <a:extLst>
                <a:ext uri="{FF2B5EF4-FFF2-40B4-BE49-F238E27FC236}">
                  <a16:creationId xmlns:a16="http://schemas.microsoft.com/office/drawing/2014/main" id="{DE425214-8CE8-6057-DCEA-D58ABA0F898B}"/>
                </a:ext>
              </a:extLst>
            </p:cNvPr>
            <p:cNvSpPr/>
            <p:nvPr/>
          </p:nvSpPr>
          <p:spPr>
            <a:xfrm>
              <a:off x="0" y="0"/>
              <a:ext cx="1076784" cy="114249"/>
            </a:xfrm>
            <a:custGeom>
              <a:avLst/>
              <a:gdLst/>
              <a:ahLst/>
              <a:cxnLst/>
              <a:rect l="l" t="t" r="r" b="b"/>
              <a:pathLst>
                <a:path w="1076784" h="114249">
                  <a:moveTo>
                    <a:pt x="0" y="0"/>
                  </a:moveTo>
                  <a:lnTo>
                    <a:pt x="1076784" y="0"/>
                  </a:lnTo>
                  <a:lnTo>
                    <a:pt x="1076784" y="114249"/>
                  </a:lnTo>
                  <a:lnTo>
                    <a:pt x="0" y="114249"/>
                  </a:lnTo>
                  <a:close/>
                </a:path>
              </a:pathLst>
            </a:custGeom>
            <a:solidFill>
              <a:srgbClr val="000000">
                <a:alpha val="0"/>
              </a:srgbClr>
            </a:solidFill>
            <a:ln w="38100" cap="sq">
              <a:solidFill>
                <a:srgbClr val="E2322C"/>
              </a:solidFill>
              <a:prstDash val="solid"/>
              <a:miter/>
            </a:ln>
          </p:spPr>
        </p:sp>
        <p:sp>
          <p:nvSpPr>
            <p:cNvPr id="18" name="TextBox 11">
              <a:extLst>
                <a:ext uri="{FF2B5EF4-FFF2-40B4-BE49-F238E27FC236}">
                  <a16:creationId xmlns:a16="http://schemas.microsoft.com/office/drawing/2014/main" id="{B582FE04-46AE-7AE1-FCA3-FCE0FF523CB5}"/>
                </a:ext>
              </a:extLst>
            </p:cNvPr>
            <p:cNvSpPr txBox="1"/>
            <p:nvPr/>
          </p:nvSpPr>
          <p:spPr>
            <a:xfrm>
              <a:off x="0" y="-76200"/>
              <a:ext cx="1076784" cy="19044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49154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2443C-A2CA-C9DE-C0DB-9184B75181ED}"/>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40688EFC-9F1B-8F69-D347-A52B242E4EF5}"/>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FEF7F8BA-985C-49FD-555C-7F5DAFF4F0D3}"/>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EE265431-5843-8893-47BF-3BD9E8EFC25A}"/>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9D2199AB-2723-64D8-EF2A-22217DB24C0E}"/>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占位符 5">
            <a:extLst>
              <a:ext uri="{FF2B5EF4-FFF2-40B4-BE49-F238E27FC236}">
                <a16:creationId xmlns:a16="http://schemas.microsoft.com/office/drawing/2014/main" id="{3218230B-FEC3-246B-E7C5-FF6495C1382E}"/>
              </a:ext>
            </a:extLst>
          </p:cNvPr>
          <p:cNvSpPr txBox="1"/>
          <p:nvPr/>
        </p:nvSpPr>
        <p:spPr>
          <a:xfrm>
            <a:off x="1022081" y="216768"/>
            <a:ext cx="6465544"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D-suite</a:t>
            </a:r>
            <a:endParaRPr kumimoji="0" lang="zh-CN" altLang="en-US" sz="3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 name="TextBox 9">
            <a:extLst>
              <a:ext uri="{FF2B5EF4-FFF2-40B4-BE49-F238E27FC236}">
                <a16:creationId xmlns:a16="http://schemas.microsoft.com/office/drawing/2014/main" id="{4D4DF1F8-F7A4-2462-6308-18B4167E0E01}"/>
              </a:ext>
            </a:extLst>
          </p:cNvPr>
          <p:cNvSpPr txBox="1"/>
          <p:nvPr/>
        </p:nvSpPr>
        <p:spPr>
          <a:xfrm>
            <a:off x="392208" y="1056761"/>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Output files</a:t>
            </a:r>
          </a:p>
        </p:txBody>
      </p:sp>
      <p:sp>
        <p:nvSpPr>
          <p:cNvPr id="3" name="Freeform 2">
            <a:extLst>
              <a:ext uri="{FF2B5EF4-FFF2-40B4-BE49-F238E27FC236}">
                <a16:creationId xmlns:a16="http://schemas.microsoft.com/office/drawing/2014/main" id="{6C80B831-E90C-E43B-10A6-35F6DF2A05D0}"/>
              </a:ext>
            </a:extLst>
          </p:cNvPr>
          <p:cNvSpPr/>
          <p:nvPr/>
        </p:nvSpPr>
        <p:spPr>
          <a:xfrm>
            <a:off x="392208" y="1729229"/>
            <a:ext cx="11464432" cy="3792310"/>
          </a:xfrm>
          <a:custGeom>
            <a:avLst/>
            <a:gdLst/>
            <a:ahLst/>
            <a:cxnLst/>
            <a:rect l="l" t="t" r="r" b="b"/>
            <a:pathLst>
              <a:path w="14519694" h="4802958">
                <a:moveTo>
                  <a:pt x="0" y="0"/>
                </a:moveTo>
                <a:lnTo>
                  <a:pt x="14519694" y="0"/>
                </a:lnTo>
                <a:lnTo>
                  <a:pt x="14519694" y="4802958"/>
                </a:lnTo>
                <a:lnTo>
                  <a:pt x="0" y="4802958"/>
                </a:lnTo>
                <a:lnTo>
                  <a:pt x="0" y="0"/>
                </a:lnTo>
                <a:close/>
              </a:path>
            </a:pathLst>
          </a:custGeom>
          <a:blipFill>
            <a:blip r:embed="rId3"/>
            <a:stretch>
              <a:fillRect l="-1085" t="-6946" r="-1085"/>
            </a:stretch>
          </a:blipFill>
        </p:spPr>
      </p:sp>
      <p:grpSp>
        <p:nvGrpSpPr>
          <p:cNvPr id="8" name="Group 7">
            <a:extLst>
              <a:ext uri="{FF2B5EF4-FFF2-40B4-BE49-F238E27FC236}">
                <a16:creationId xmlns:a16="http://schemas.microsoft.com/office/drawing/2014/main" id="{6C16E8F5-5D8B-CA65-04F0-A15CA1138C75}"/>
              </a:ext>
            </a:extLst>
          </p:cNvPr>
          <p:cNvGrpSpPr/>
          <p:nvPr/>
        </p:nvGrpSpPr>
        <p:grpSpPr>
          <a:xfrm>
            <a:off x="4674901" y="1615881"/>
            <a:ext cx="2945100" cy="581037"/>
            <a:chOff x="0" y="0"/>
            <a:chExt cx="1025411" cy="153030"/>
          </a:xfrm>
        </p:grpSpPr>
        <p:sp>
          <p:nvSpPr>
            <p:cNvPr id="9" name="Freeform 8">
              <a:extLst>
                <a:ext uri="{FF2B5EF4-FFF2-40B4-BE49-F238E27FC236}">
                  <a16:creationId xmlns:a16="http://schemas.microsoft.com/office/drawing/2014/main" id="{855B60F2-D1CE-C158-348E-419ACB2D0FB0}"/>
                </a:ext>
              </a:extLst>
            </p:cNvPr>
            <p:cNvSpPr/>
            <p:nvPr/>
          </p:nvSpPr>
          <p:spPr>
            <a:xfrm>
              <a:off x="0" y="0"/>
              <a:ext cx="1025411" cy="153030"/>
            </a:xfrm>
            <a:custGeom>
              <a:avLst/>
              <a:gdLst/>
              <a:ahLst/>
              <a:cxnLst/>
              <a:rect l="l" t="t" r="r" b="b"/>
              <a:pathLst>
                <a:path w="1025411" h="153030">
                  <a:moveTo>
                    <a:pt x="0" y="0"/>
                  </a:moveTo>
                  <a:lnTo>
                    <a:pt x="1025411" y="0"/>
                  </a:lnTo>
                  <a:lnTo>
                    <a:pt x="1025411" y="153030"/>
                  </a:lnTo>
                  <a:lnTo>
                    <a:pt x="0" y="153030"/>
                  </a:lnTo>
                  <a:close/>
                </a:path>
              </a:pathLst>
            </a:custGeom>
            <a:solidFill>
              <a:srgbClr val="000000">
                <a:alpha val="0"/>
              </a:srgbClr>
            </a:solidFill>
            <a:ln w="38100" cap="sq">
              <a:solidFill>
                <a:srgbClr val="E2322C"/>
              </a:solidFill>
              <a:prstDash val="solid"/>
              <a:miter/>
            </a:ln>
          </p:spPr>
        </p:sp>
        <p:sp>
          <p:nvSpPr>
            <p:cNvPr id="11" name="TextBox 9">
              <a:extLst>
                <a:ext uri="{FF2B5EF4-FFF2-40B4-BE49-F238E27FC236}">
                  <a16:creationId xmlns:a16="http://schemas.microsoft.com/office/drawing/2014/main" id="{E0ADE083-DDD9-E7BC-3434-D2C81C2104F5}"/>
                </a:ext>
              </a:extLst>
            </p:cNvPr>
            <p:cNvSpPr txBox="1"/>
            <p:nvPr/>
          </p:nvSpPr>
          <p:spPr>
            <a:xfrm>
              <a:off x="0" y="-76200"/>
              <a:ext cx="1025411" cy="22923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03445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37DBB-B2B8-B6F9-C679-87B8039ED792}"/>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DB5FEB00-88F9-9E7C-DEB6-3BA23613B70C}"/>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307BFA9B-2896-90E8-E25F-7F91FBF5FD75}"/>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A09F987B-D45B-C548-6720-2A501FE892D1}"/>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6943D9FB-9C0B-7F4E-3B7D-56FD0CA14E9C}"/>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占位符 5">
            <a:extLst>
              <a:ext uri="{FF2B5EF4-FFF2-40B4-BE49-F238E27FC236}">
                <a16:creationId xmlns:a16="http://schemas.microsoft.com/office/drawing/2014/main" id="{BC202281-A6EE-6FEC-362A-6A131D2E2060}"/>
              </a:ext>
            </a:extLst>
          </p:cNvPr>
          <p:cNvSpPr txBox="1"/>
          <p:nvPr/>
        </p:nvSpPr>
        <p:spPr>
          <a:xfrm>
            <a:off x="1022081" y="216768"/>
            <a:ext cx="6465544"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D-suite</a:t>
            </a:r>
            <a:endParaRPr kumimoji="0" lang="zh-CN" altLang="en-US" sz="3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 name="TextBox 9">
            <a:extLst>
              <a:ext uri="{FF2B5EF4-FFF2-40B4-BE49-F238E27FC236}">
                <a16:creationId xmlns:a16="http://schemas.microsoft.com/office/drawing/2014/main" id="{D241A3A9-67D9-031B-FAB1-321F5537CC77}"/>
              </a:ext>
            </a:extLst>
          </p:cNvPr>
          <p:cNvSpPr txBox="1"/>
          <p:nvPr/>
        </p:nvSpPr>
        <p:spPr>
          <a:xfrm>
            <a:off x="392208" y="1056761"/>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Interpret the result</a:t>
            </a:r>
          </a:p>
        </p:txBody>
      </p:sp>
      <p:sp>
        <p:nvSpPr>
          <p:cNvPr id="12" name="Freeform 5">
            <a:extLst>
              <a:ext uri="{FF2B5EF4-FFF2-40B4-BE49-F238E27FC236}">
                <a16:creationId xmlns:a16="http://schemas.microsoft.com/office/drawing/2014/main" id="{8357A1B7-2565-8E11-892A-395E1D7FE187}"/>
              </a:ext>
            </a:extLst>
          </p:cNvPr>
          <p:cNvSpPr/>
          <p:nvPr/>
        </p:nvSpPr>
        <p:spPr>
          <a:xfrm>
            <a:off x="367840" y="1928631"/>
            <a:ext cx="11616912" cy="1379508"/>
          </a:xfrm>
          <a:custGeom>
            <a:avLst/>
            <a:gdLst/>
            <a:ahLst/>
            <a:cxnLst/>
            <a:rect l="l" t="t" r="r" b="b"/>
            <a:pathLst>
              <a:path w="17097651" h="2030346">
                <a:moveTo>
                  <a:pt x="0" y="0"/>
                </a:moveTo>
                <a:lnTo>
                  <a:pt x="17097650" y="0"/>
                </a:lnTo>
                <a:lnTo>
                  <a:pt x="17097650" y="2030346"/>
                </a:lnTo>
                <a:lnTo>
                  <a:pt x="0" y="2030346"/>
                </a:lnTo>
                <a:lnTo>
                  <a:pt x="0" y="0"/>
                </a:lnTo>
                <a:close/>
              </a:path>
            </a:pathLst>
          </a:custGeom>
          <a:blipFill>
            <a:blip r:embed="rId3"/>
            <a:stretch>
              <a:fillRect/>
            </a:stretch>
          </a:blipFill>
        </p:spPr>
      </p:sp>
      <p:sp>
        <p:nvSpPr>
          <p:cNvPr id="13" name="TextBox 8">
            <a:extLst>
              <a:ext uri="{FF2B5EF4-FFF2-40B4-BE49-F238E27FC236}">
                <a16:creationId xmlns:a16="http://schemas.microsoft.com/office/drawing/2014/main" id="{35EB79F5-0971-3A88-D1C4-12D3C7AA4F2C}"/>
              </a:ext>
            </a:extLst>
          </p:cNvPr>
          <p:cNvSpPr txBox="1"/>
          <p:nvPr/>
        </p:nvSpPr>
        <p:spPr>
          <a:xfrm>
            <a:off x="392208" y="3588182"/>
            <a:ext cx="11616912" cy="1887376"/>
          </a:xfrm>
          <a:prstGeom prst="rect">
            <a:avLst/>
          </a:prstGeom>
        </p:spPr>
        <p:txBody>
          <a:bodyPr wrap="square" lIns="0" tIns="0" rIns="0" bIns="0" rtlCol="0" anchor="t">
            <a:spAutoFit/>
          </a:bodyPr>
          <a:lstStyle/>
          <a:p>
            <a:pPr algn="just">
              <a:lnSpc>
                <a:spcPts val="4059"/>
              </a:lnSpc>
            </a:pPr>
            <a:r>
              <a:rPr lang="en-US" sz="2400" b="1" dirty="0">
                <a:solidFill>
                  <a:srgbClr val="0B4189"/>
                </a:solidFill>
                <a:latin typeface="Times New Roman" panose="02020603050405020304" pitchFamily="18" charset="0"/>
                <a:ea typeface="Times New Roman MT"/>
                <a:cs typeface="Times New Roman" panose="02020603050405020304" pitchFamily="18" charset="0"/>
                <a:sym typeface="Times New Roman MT"/>
              </a:rPr>
              <a:t>D-statistic - </a:t>
            </a:r>
            <a:r>
              <a:rPr lang="en-US" sz="2400" dirty="0">
                <a:latin typeface="Times New Roman" panose="02020603050405020304" pitchFamily="18" charset="0"/>
                <a:ea typeface="Times New Roman MT"/>
                <a:cs typeface="Times New Roman" panose="02020603050405020304" pitchFamily="18" charset="0"/>
                <a:sym typeface="Times New Roman MT"/>
              </a:rPr>
              <a:t>M</a:t>
            </a:r>
            <a:r>
              <a:rPr lang="en-US" altLang="zh-CN" sz="2400" dirty="0">
                <a:latin typeface="Times New Roman" panose="02020603050405020304" pitchFamily="18" charset="0"/>
                <a:cs typeface="Times New Roman" panose="02020603050405020304" pitchFamily="18" charset="0"/>
              </a:rPr>
              <a:t>easures the directional asymmetry of allele sharing between populations</a:t>
            </a:r>
            <a:endParaRPr lang="en-US" sz="2400" b="1" dirty="0">
              <a:latin typeface="Times New Roman" panose="02020603050405020304" pitchFamily="18" charset="0"/>
              <a:ea typeface="Times New Roman MT"/>
              <a:cs typeface="Times New Roman" panose="02020603050405020304" pitchFamily="18" charset="0"/>
              <a:sym typeface="Times New Roman MT"/>
            </a:endParaRPr>
          </a:p>
          <a:p>
            <a:pPr algn="just"/>
            <a:r>
              <a:rPr lang="en-US" sz="2400" b="1" dirty="0">
                <a:solidFill>
                  <a:srgbClr val="0B4189"/>
                </a:solidFill>
                <a:latin typeface="Times New Roman" panose="02020603050405020304" pitchFamily="18" charset="0"/>
                <a:ea typeface="Times New Roman MT"/>
                <a:cs typeface="Times New Roman" panose="02020603050405020304" pitchFamily="18" charset="0"/>
                <a:sym typeface="Times New Roman MT"/>
              </a:rPr>
              <a:t>Z-score - </a:t>
            </a:r>
            <a:r>
              <a:rPr lang="en-US" sz="2400" dirty="0">
                <a:latin typeface="Times New Roman" panose="02020603050405020304" pitchFamily="18" charset="0"/>
                <a:ea typeface="Times New Roman MT"/>
                <a:cs typeface="Times New Roman" panose="02020603050405020304" pitchFamily="18" charset="0"/>
                <a:sym typeface="Times New Roman MT"/>
              </a:rPr>
              <a:t>T</a:t>
            </a:r>
            <a:r>
              <a:rPr lang="en-US" altLang="zh-CN" sz="2400" dirty="0">
                <a:latin typeface="Times New Roman" panose="02020603050405020304" pitchFamily="18" charset="0"/>
                <a:cs typeface="Times New Roman" panose="02020603050405020304" pitchFamily="18" charset="0"/>
              </a:rPr>
              <a:t>ests whether the observed D value deviates significantly from zero</a:t>
            </a:r>
            <a:endParaRPr lang="en-US" sz="2400" b="1" dirty="0">
              <a:latin typeface="Times New Roman" panose="02020603050405020304" pitchFamily="18" charset="0"/>
              <a:ea typeface="Times New Roman MT"/>
              <a:cs typeface="Times New Roman" panose="02020603050405020304" pitchFamily="18" charset="0"/>
              <a:sym typeface="Times New Roman MT"/>
            </a:endParaRPr>
          </a:p>
          <a:p>
            <a:pPr algn="just">
              <a:lnSpc>
                <a:spcPts val="4059"/>
              </a:lnSpc>
            </a:pPr>
            <a:r>
              <a:rPr lang="en-US" sz="2400" b="1" dirty="0">
                <a:solidFill>
                  <a:srgbClr val="0B4189"/>
                </a:solidFill>
                <a:latin typeface="Times New Roman" panose="02020603050405020304" pitchFamily="18" charset="0"/>
                <a:ea typeface="Times New Roman MT"/>
                <a:cs typeface="Times New Roman" panose="02020603050405020304" pitchFamily="18" charset="0"/>
                <a:sym typeface="Times New Roman MT"/>
              </a:rPr>
              <a:t>p-value - </a:t>
            </a:r>
            <a:r>
              <a:rPr lang="en-US" sz="2400" dirty="0">
                <a:latin typeface="Times New Roman" panose="02020603050405020304" pitchFamily="18" charset="0"/>
                <a:ea typeface="Times New Roman MT"/>
                <a:cs typeface="Times New Roman" panose="02020603050405020304" pitchFamily="18" charset="0"/>
                <a:sym typeface="Times New Roman MT"/>
              </a:rPr>
              <a:t>small (&lt;0.05) = significant </a:t>
            </a:r>
          </a:p>
          <a:p>
            <a:pPr algn="just">
              <a:lnSpc>
                <a:spcPts val="4059"/>
              </a:lnSpc>
            </a:pPr>
            <a:r>
              <a:rPr lang="en-US" sz="2400" b="1" dirty="0">
                <a:solidFill>
                  <a:srgbClr val="0B4189"/>
                </a:solidFill>
                <a:latin typeface="Times New Roman" panose="02020603050405020304" pitchFamily="18" charset="0"/>
                <a:ea typeface="Times New Roman MT"/>
                <a:cs typeface="Times New Roman" panose="02020603050405020304" pitchFamily="18" charset="0"/>
                <a:sym typeface="Times New Roman MT"/>
              </a:rPr>
              <a:t>f4-ratio - </a:t>
            </a:r>
            <a:r>
              <a:rPr lang="en-US" altLang="zh-CN" sz="2400" dirty="0">
                <a:latin typeface="Times New Roman" panose="02020603050405020304" pitchFamily="18" charset="0"/>
                <a:cs typeface="Times New Roman" panose="02020603050405020304" pitchFamily="18" charset="0"/>
              </a:rPr>
              <a:t>estimates the proportion of ancestry in population P3 derived from the P2 lineage</a:t>
            </a:r>
            <a:endParaRPr lang="en-US" sz="2400" b="1" dirty="0">
              <a:solidFill>
                <a:srgbClr val="0B4189"/>
              </a:solidFill>
              <a:latin typeface="Times New Roman" panose="02020603050405020304" pitchFamily="18" charset="0"/>
              <a:ea typeface="Times New Roman MT"/>
              <a:cs typeface="Times New Roman" panose="02020603050405020304" pitchFamily="18" charset="0"/>
              <a:sym typeface="Times New Roman MT"/>
            </a:endParaRPr>
          </a:p>
        </p:txBody>
      </p:sp>
    </p:spTree>
    <p:extLst>
      <p:ext uri="{BB962C8B-B14F-4D97-AF65-F5344CB8AC3E}">
        <p14:creationId xmlns:p14="http://schemas.microsoft.com/office/powerpoint/2010/main" val="105797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F038E-0776-4D8A-48C2-9A865B97B8D4}"/>
            </a:ext>
          </a:extLst>
        </p:cNvPr>
        <p:cNvGrpSpPr/>
        <p:nvPr/>
      </p:nvGrpSpPr>
      <p:grpSpPr>
        <a:xfrm>
          <a:off x="0" y="0"/>
          <a:ext cx="0" cy="0"/>
          <a:chOff x="0" y="0"/>
          <a:chExt cx="0" cy="0"/>
        </a:xfrm>
      </p:grpSpPr>
      <p:sp>
        <p:nvSpPr>
          <p:cNvPr id="2" name="文本占位符 3">
            <a:extLst>
              <a:ext uri="{FF2B5EF4-FFF2-40B4-BE49-F238E27FC236}">
                <a16:creationId xmlns:a16="http://schemas.microsoft.com/office/drawing/2014/main" id="{B64C7543-7CD5-464C-3E44-BFFCDE467BC6}"/>
              </a:ext>
            </a:extLst>
          </p:cNvPr>
          <p:cNvSpPr txBox="1"/>
          <p:nvPr/>
        </p:nvSpPr>
        <p:spPr>
          <a:xfrm>
            <a:off x="6436079" y="779207"/>
            <a:ext cx="4256684" cy="1612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b="1" kern="1200">
                <a:gradFill>
                  <a:gsLst>
                    <a:gs pos="36000">
                      <a:srgbClr val="024282"/>
                    </a:gs>
                    <a:gs pos="100000">
                      <a:srgbClr val="2764A7">
                        <a:lumMod val="15000"/>
                        <a:lumOff val="85000"/>
                        <a:alpha val="27000"/>
                      </a:srgbClr>
                    </a:gs>
                  </a:gsLst>
                  <a:lin ang="5400000" scaled="0"/>
                </a:gra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9900" b="1" i="0" u="none" strike="noStrike" kern="1200" cap="none" spc="0" normalizeH="0" baseline="0" noProof="0" dirty="0">
                <a:ln>
                  <a:noFill/>
                </a:ln>
                <a:gradFill flip="none" rotWithShape="1">
                  <a:gsLst>
                    <a:gs pos="36000">
                      <a:schemeClr val="accent2"/>
                    </a:gs>
                    <a:gs pos="100000">
                      <a:srgbClr val="2764A7">
                        <a:lumMod val="15000"/>
                        <a:lumOff val="85000"/>
                        <a:alpha val="27000"/>
                      </a:srgbClr>
                    </a:gs>
                  </a:gsLst>
                  <a:lin ang="5400000" scaled="0"/>
                  <a:tileRect/>
                </a:gradFill>
                <a:effectLst/>
                <a:uLnTx/>
                <a:uFillTx/>
                <a:latin typeface="Arial Black" panose="020B0A04020102020204" pitchFamily="34" charset="0"/>
                <a:ea typeface="微软雅黑" panose="020B0503020204020204" pitchFamily="34" charset="-122"/>
                <a:cs typeface="+mn-cs"/>
              </a:rPr>
              <a:t>03</a:t>
            </a:r>
            <a:endParaRPr kumimoji="0" lang="zh-CN" altLang="en-US" sz="19900" b="1" i="0" u="none" strike="noStrike" kern="1200" cap="none" spc="0" normalizeH="0" baseline="0" noProof="0" dirty="0">
              <a:ln>
                <a:noFill/>
              </a:ln>
              <a:gradFill flip="none" rotWithShape="1">
                <a:gsLst>
                  <a:gs pos="36000">
                    <a:schemeClr val="accent2"/>
                  </a:gs>
                  <a:gs pos="100000">
                    <a:srgbClr val="2764A7">
                      <a:lumMod val="15000"/>
                      <a:lumOff val="85000"/>
                      <a:alpha val="27000"/>
                    </a:srgbClr>
                  </a:gs>
                </a:gsLst>
                <a:lin ang="5400000" scaled="0"/>
                <a:tileRect/>
              </a:gradFill>
              <a:effectLst/>
              <a:uLnTx/>
              <a:uFillTx/>
              <a:latin typeface="Arial Black" panose="020B0A04020102020204" pitchFamily="34" charset="0"/>
              <a:ea typeface="微软雅黑" panose="020B0503020204020204" pitchFamily="34" charset="-122"/>
              <a:cs typeface="+mn-cs"/>
            </a:endParaRPr>
          </a:p>
        </p:txBody>
      </p:sp>
      <p:sp>
        <p:nvSpPr>
          <p:cNvPr id="3" name="文本占位符 4">
            <a:extLst>
              <a:ext uri="{FF2B5EF4-FFF2-40B4-BE49-F238E27FC236}">
                <a16:creationId xmlns:a16="http://schemas.microsoft.com/office/drawing/2014/main" id="{F393A4D0-CBB6-2EB1-1E3F-AA672B59ADBE}"/>
              </a:ext>
            </a:extLst>
          </p:cNvPr>
          <p:cNvSpPr txBox="1"/>
          <p:nvPr/>
        </p:nvSpPr>
        <p:spPr>
          <a:xfrm>
            <a:off x="423253" y="3635265"/>
            <a:ext cx="8303652" cy="660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6600" b="1" i="0" u="none" strike="noStrike" cap="none" normalizeH="0" baseline="0" dirty="0" err="1">
                <a:ln>
                  <a:noFill/>
                </a:ln>
                <a:solidFill>
                  <a:srgbClr val="0B4189"/>
                </a:solidFill>
                <a:effectLst/>
                <a:latin typeface="Microsoft YaHei" panose="020B0503020204020204" pitchFamily="34" charset="-122"/>
                <a:ea typeface="Microsoft YaHei" panose="020B0503020204020204" pitchFamily="34" charset="-122"/>
              </a:rPr>
              <a:t>SNaQ</a:t>
            </a:r>
            <a:endParaRPr kumimoji="0" lang="en-US" altLang="en-US" sz="6600" b="1" i="0" u="none" strike="noStrike" cap="none" normalizeH="0" baseline="0" dirty="0">
              <a:ln>
                <a:noFill/>
              </a:ln>
              <a:solidFill>
                <a:srgbClr val="0B4189"/>
              </a:solidFill>
              <a:effectLst/>
              <a:latin typeface="Microsoft YaHei" panose="020B0503020204020204" pitchFamily="34" charset="-122"/>
              <a:ea typeface="Microsoft YaHei" panose="020B0503020204020204" pitchFamily="34" charset="-122"/>
            </a:endParaRPr>
          </a:p>
        </p:txBody>
      </p:sp>
      <p:grpSp>
        <p:nvGrpSpPr>
          <p:cNvPr id="4" name="组合 3">
            <a:extLst>
              <a:ext uri="{FF2B5EF4-FFF2-40B4-BE49-F238E27FC236}">
                <a16:creationId xmlns:a16="http://schemas.microsoft.com/office/drawing/2014/main" id="{1C692FCA-0784-171A-75AC-DBD864CD2888}"/>
              </a:ext>
            </a:extLst>
          </p:cNvPr>
          <p:cNvGrpSpPr/>
          <p:nvPr/>
        </p:nvGrpSpPr>
        <p:grpSpPr>
          <a:xfrm>
            <a:off x="-3049556" y="-2033814"/>
            <a:ext cx="7489372" cy="4795157"/>
            <a:chOff x="-3802743" y="-2148114"/>
            <a:chExt cx="7489372" cy="4795157"/>
          </a:xfrm>
        </p:grpSpPr>
        <p:sp>
          <p:nvSpPr>
            <p:cNvPr id="5" name="平行四边形 4">
              <a:extLst>
                <a:ext uri="{FF2B5EF4-FFF2-40B4-BE49-F238E27FC236}">
                  <a16:creationId xmlns:a16="http://schemas.microsoft.com/office/drawing/2014/main" id="{45FB8A06-BD2F-1FF6-4BBD-47DB30BF3C57}"/>
                </a:ext>
              </a:extLst>
            </p:cNvPr>
            <p:cNvSpPr/>
            <p:nvPr/>
          </p:nvSpPr>
          <p:spPr>
            <a:xfrm>
              <a:off x="-3802743" y="-2148114"/>
              <a:ext cx="7489372" cy="4795157"/>
            </a:xfrm>
            <a:prstGeom prst="parallelogram">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2325D671-43DD-C385-3489-3CBC0A98DE1B}"/>
                </a:ext>
              </a:extLst>
            </p:cNvPr>
            <p:cNvSpPr/>
            <p:nvPr/>
          </p:nvSpPr>
          <p:spPr>
            <a:xfrm>
              <a:off x="-3483429" y="-1482271"/>
              <a:ext cx="6429829" cy="362857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 name="组合 6">
            <a:extLst>
              <a:ext uri="{FF2B5EF4-FFF2-40B4-BE49-F238E27FC236}">
                <a16:creationId xmlns:a16="http://schemas.microsoft.com/office/drawing/2014/main" id="{F1DBC7B2-0B3C-731A-7A17-9F4E2EFE1338}"/>
              </a:ext>
            </a:extLst>
          </p:cNvPr>
          <p:cNvGrpSpPr/>
          <p:nvPr/>
        </p:nvGrpSpPr>
        <p:grpSpPr>
          <a:xfrm flipH="1" flipV="1">
            <a:off x="7824192" y="4149080"/>
            <a:ext cx="7489372" cy="4651141"/>
            <a:chOff x="-3802743" y="-2004098"/>
            <a:chExt cx="7489372" cy="4651141"/>
          </a:xfrm>
        </p:grpSpPr>
        <p:sp>
          <p:nvSpPr>
            <p:cNvPr id="8" name="平行四边形 7">
              <a:extLst>
                <a:ext uri="{FF2B5EF4-FFF2-40B4-BE49-F238E27FC236}">
                  <a16:creationId xmlns:a16="http://schemas.microsoft.com/office/drawing/2014/main" id="{0DB8862B-139C-A6A3-8745-0B725FBF88ED}"/>
                </a:ext>
              </a:extLst>
            </p:cNvPr>
            <p:cNvSpPr/>
            <p:nvPr/>
          </p:nvSpPr>
          <p:spPr>
            <a:xfrm>
              <a:off x="-3802743" y="-2004098"/>
              <a:ext cx="7489372" cy="4651141"/>
            </a:xfrm>
            <a:prstGeom prst="parallelogram">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平行四边形 8">
              <a:extLst>
                <a:ext uri="{FF2B5EF4-FFF2-40B4-BE49-F238E27FC236}">
                  <a16:creationId xmlns:a16="http://schemas.microsoft.com/office/drawing/2014/main" id="{DF1784EA-B961-BCAF-366D-AD2B32695061}"/>
                </a:ext>
              </a:extLst>
            </p:cNvPr>
            <p:cNvSpPr/>
            <p:nvPr/>
          </p:nvSpPr>
          <p:spPr>
            <a:xfrm>
              <a:off x="-3483429" y="-1482271"/>
              <a:ext cx="6429829" cy="362857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16" name="直接连接符 15">
            <a:extLst>
              <a:ext uri="{FF2B5EF4-FFF2-40B4-BE49-F238E27FC236}">
                <a16:creationId xmlns:a16="http://schemas.microsoft.com/office/drawing/2014/main" id="{DF56DEE3-38CC-20E9-49D8-C312AA3314AC}"/>
              </a:ext>
            </a:extLst>
          </p:cNvPr>
          <p:cNvCxnSpPr/>
          <p:nvPr/>
        </p:nvCxnSpPr>
        <p:spPr>
          <a:xfrm>
            <a:off x="1257279" y="4812656"/>
            <a:ext cx="669674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EEEAFC-4394-68D2-4ECB-D87CE68DE46F}"/>
              </a:ext>
            </a:extLst>
          </p:cNvPr>
          <p:cNvSpPr txBox="1"/>
          <p:nvPr/>
        </p:nvSpPr>
        <p:spPr>
          <a:xfrm>
            <a:off x="662460" y="4892492"/>
            <a:ext cx="7901961" cy="646331"/>
          </a:xfrm>
          <a:prstGeom prst="rect">
            <a:avLst/>
          </a:prstGeom>
          <a:noFill/>
        </p:spPr>
        <p:txBody>
          <a:bodyPr wrap="square">
            <a:spAutoFit/>
          </a:bodyPr>
          <a:lstStyle/>
          <a:p>
            <a:pPr lvl="0" eaLnBrk="0" fontAlgn="base" hangingPunct="0">
              <a:spcBef>
                <a:spcPct val="0"/>
              </a:spcBef>
              <a:spcAft>
                <a:spcPct val="0"/>
              </a:spcAft>
            </a:pPr>
            <a:r>
              <a:rPr lang="en-US" altLang="en-US" sz="3600" b="1" dirty="0">
                <a:solidFill>
                  <a:srgbClr val="0B4189"/>
                </a:solidFill>
                <a:latin typeface="Microsoft YaHei" panose="020B0503020204020204" pitchFamily="34" charset="-122"/>
                <a:ea typeface="Microsoft YaHei" panose="020B0503020204020204" pitchFamily="34" charset="-122"/>
              </a:rPr>
              <a:t>(Phylogenetic network inference)</a:t>
            </a:r>
          </a:p>
        </p:txBody>
      </p:sp>
    </p:spTree>
    <p:extLst>
      <p:ext uri="{BB962C8B-B14F-4D97-AF65-F5344CB8AC3E}">
        <p14:creationId xmlns:p14="http://schemas.microsoft.com/office/powerpoint/2010/main" val="254750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4E0B4-998D-0D91-E404-3EEF31ACF8E5}"/>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B3532722-1056-3A94-5DF6-BD723492B54F}"/>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C109AFDD-CB2B-EE38-54AC-C3D29A363A0F}"/>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FE687F10-287B-EE09-3D47-3FE426CCC461}"/>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A18476D3-4373-ED1B-FABF-B43C829AB9ED}"/>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占位符 5">
            <a:extLst>
              <a:ext uri="{FF2B5EF4-FFF2-40B4-BE49-F238E27FC236}">
                <a16:creationId xmlns:a16="http://schemas.microsoft.com/office/drawing/2014/main" id="{09F3D828-8D96-F856-38CD-50E56B0ADFC4}"/>
              </a:ext>
            </a:extLst>
          </p:cNvPr>
          <p:cNvSpPr txBox="1"/>
          <p:nvPr/>
        </p:nvSpPr>
        <p:spPr>
          <a:xfrm>
            <a:off x="1022081" y="216768"/>
            <a:ext cx="6465544"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err="1">
                <a:ln>
                  <a:noFill/>
                </a:ln>
                <a:solidFill>
                  <a:schemeClr val="accent2"/>
                </a:solidFill>
                <a:effectLst/>
                <a:uLnTx/>
                <a:uFillTx/>
                <a:latin typeface="微软雅黑" panose="020B0503020204020204" pitchFamily="34" charset="-122"/>
                <a:ea typeface="微软雅黑" panose="020B0503020204020204" pitchFamily="34" charset="-122"/>
                <a:cs typeface="+mn-cs"/>
              </a:rPr>
              <a:t>SNaQ</a:t>
            </a:r>
            <a:endParaRPr kumimoji="0" lang="en-US" altLang="zh-CN" sz="32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 name="TextBox 9">
            <a:extLst>
              <a:ext uri="{FF2B5EF4-FFF2-40B4-BE49-F238E27FC236}">
                <a16:creationId xmlns:a16="http://schemas.microsoft.com/office/drawing/2014/main" id="{FD69AC8C-04E9-BEF2-7FF0-B58C1C0FC1E2}"/>
              </a:ext>
            </a:extLst>
          </p:cNvPr>
          <p:cNvSpPr txBox="1"/>
          <p:nvPr/>
        </p:nvSpPr>
        <p:spPr>
          <a:xfrm>
            <a:off x="392208" y="1056761"/>
            <a:ext cx="11280388" cy="2739211"/>
          </a:xfrm>
          <a:prstGeom prst="rect">
            <a:avLst/>
          </a:prstGeom>
        </p:spPr>
        <p:txBody>
          <a:bodyPr wrap="square" lIns="0" tIns="0" rIns="0" bIns="0" rtlCol="0" anchor="t">
            <a:spAutoFit/>
          </a:bodyPr>
          <a:lstStyle/>
          <a:p>
            <a:pPr algn="just">
              <a:lnSpc>
                <a:spcPts val="3919"/>
              </a:lnSpc>
              <a:spcBef>
                <a:spcPct val="0"/>
              </a:spcBef>
            </a:pPr>
            <a:r>
              <a:rPr lang="en-US" sz="2400" b="1" dirty="0" err="1">
                <a:solidFill>
                  <a:srgbClr val="0B4189"/>
                </a:solidFill>
                <a:latin typeface="Times New Roman MT Bold"/>
                <a:ea typeface="Times New Roman MT Bold"/>
                <a:cs typeface="Times New Roman MT Bold"/>
                <a:sym typeface="Times New Roman MT Bold"/>
              </a:rPr>
              <a:t>PhyloNetworks</a:t>
            </a:r>
            <a:r>
              <a:rPr lang="en-US" sz="2400" b="1" dirty="0">
                <a:solidFill>
                  <a:srgbClr val="0B4189"/>
                </a:solidFill>
                <a:latin typeface="Times New Roman MT Bold"/>
                <a:ea typeface="Times New Roman MT Bold"/>
                <a:cs typeface="Times New Roman MT Bold"/>
                <a:sym typeface="Times New Roman MT Bold"/>
              </a:rPr>
              <a:t> - </a:t>
            </a:r>
            <a:r>
              <a:rPr lang="en-US" sz="2400" dirty="0">
                <a:solidFill>
                  <a:srgbClr val="0B4189"/>
                </a:solidFill>
                <a:latin typeface="Times New Roman MT Bold"/>
                <a:ea typeface="Times New Roman MT Bold"/>
                <a:cs typeface="Times New Roman MT Bold"/>
                <a:sym typeface="Times New Roman MT Bold"/>
              </a:rPr>
              <a:t>a Julia package for handling phylogenetic trees and networks</a:t>
            </a:r>
          </a:p>
          <a:p>
            <a:pPr algn="just">
              <a:lnSpc>
                <a:spcPts val="3919"/>
              </a:lnSpc>
              <a:spcBef>
                <a:spcPct val="0"/>
              </a:spcBef>
            </a:pPr>
            <a:r>
              <a:rPr lang="en-US" sz="2400" dirty="0">
                <a:solidFill>
                  <a:srgbClr val="0B4189"/>
                </a:solidFill>
                <a:latin typeface="Times New Roman MT Bold"/>
                <a:ea typeface="Times New Roman MT Bold"/>
                <a:cs typeface="Times New Roman MT Bold"/>
                <a:sym typeface="Times New Roman MT Bold"/>
              </a:rPr>
              <a:t>It serves as a core package that other packages depend on</a:t>
            </a:r>
          </a:p>
          <a:p>
            <a:pPr algn="just">
              <a:lnSpc>
                <a:spcPts val="3919"/>
              </a:lnSpc>
              <a:spcBef>
                <a:spcPct val="0"/>
              </a:spcBef>
            </a:pPr>
            <a:endParaRPr lang="en-US" sz="2400" b="1" dirty="0">
              <a:solidFill>
                <a:srgbClr val="0B4189"/>
              </a:solidFill>
              <a:latin typeface="Times New Roman MT Bold"/>
              <a:ea typeface="Times New Roman MT Bold"/>
              <a:cs typeface="Times New Roman MT Bold"/>
              <a:sym typeface="Times New Roman MT Bold"/>
            </a:endParaRPr>
          </a:p>
          <a:p>
            <a:pPr algn="just">
              <a:lnSpc>
                <a:spcPts val="3919"/>
              </a:lnSpc>
              <a:spcBef>
                <a:spcPct val="0"/>
              </a:spcBef>
            </a:pPr>
            <a:r>
              <a:rPr lang="en-US" sz="2400" b="1" dirty="0" err="1">
                <a:solidFill>
                  <a:srgbClr val="0B4189"/>
                </a:solidFill>
                <a:latin typeface="Times New Roman MT Bold"/>
                <a:ea typeface="Times New Roman MT Bold"/>
                <a:cs typeface="Times New Roman MT Bold"/>
                <a:sym typeface="Times New Roman MT Bold"/>
              </a:rPr>
              <a:t>SNaQ</a:t>
            </a:r>
            <a:r>
              <a:rPr lang="en-US" sz="2400" b="1" dirty="0">
                <a:solidFill>
                  <a:srgbClr val="0B4189"/>
                </a:solidFill>
                <a:latin typeface="Times New Roman MT Bold"/>
                <a:ea typeface="Times New Roman MT Bold"/>
                <a:cs typeface="Times New Roman MT Bold"/>
                <a:sym typeface="Times New Roman MT Bold"/>
              </a:rPr>
              <a:t> - </a:t>
            </a:r>
            <a:r>
              <a:rPr lang="en-US" sz="2400" dirty="0">
                <a:solidFill>
                  <a:srgbClr val="0B4189"/>
                </a:solidFill>
                <a:latin typeface="Times New Roman MT Bold"/>
                <a:ea typeface="Times New Roman MT Bold"/>
                <a:cs typeface="Times New Roman MT Bold"/>
                <a:sym typeface="Times New Roman MT Bold"/>
              </a:rPr>
              <a:t>inference of phylogenies from genetic data</a:t>
            </a:r>
          </a:p>
          <a:p>
            <a:pPr algn="just">
              <a:spcBef>
                <a:spcPct val="0"/>
              </a:spcBef>
            </a:pPr>
            <a:r>
              <a:rPr lang="en-US" sz="2400" dirty="0">
                <a:solidFill>
                  <a:srgbClr val="0B4189"/>
                </a:solidFill>
                <a:latin typeface="Times New Roman MT Bold"/>
                <a:ea typeface="Times New Roman MT Bold"/>
                <a:cs typeface="Times New Roman MT Bold"/>
                <a:sym typeface="Times New Roman MT Bold"/>
              </a:rPr>
              <a:t>Phylogenetic networks can represent evolutionary relationships, such as populations and species</a:t>
            </a:r>
          </a:p>
        </p:txBody>
      </p:sp>
      <p:sp>
        <p:nvSpPr>
          <p:cNvPr id="12" name="TextBox 9">
            <a:extLst>
              <a:ext uri="{FF2B5EF4-FFF2-40B4-BE49-F238E27FC236}">
                <a16:creationId xmlns:a16="http://schemas.microsoft.com/office/drawing/2014/main" id="{4B3D43E2-315B-F903-6803-501FF7A60941}"/>
              </a:ext>
            </a:extLst>
          </p:cNvPr>
          <p:cNvSpPr txBox="1"/>
          <p:nvPr/>
        </p:nvSpPr>
        <p:spPr>
          <a:xfrm>
            <a:off x="392208" y="4602802"/>
            <a:ext cx="11799792" cy="1445524"/>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File required</a:t>
            </a:r>
          </a:p>
          <a:p>
            <a:pPr algn="just">
              <a:lnSpc>
                <a:spcPts val="3919"/>
              </a:lnSpc>
              <a:spcBef>
                <a:spcPct val="0"/>
              </a:spcBef>
            </a:pPr>
            <a:r>
              <a:rPr lang="en-US" sz="2400" dirty="0" err="1">
                <a:solidFill>
                  <a:srgbClr val="0B4189"/>
                </a:solidFill>
                <a:latin typeface="Times New Roman MT Bold"/>
                <a:ea typeface="Times New Roman MT Bold"/>
                <a:cs typeface="Times New Roman MT Bold"/>
                <a:sym typeface="Times New Roman MT Bold"/>
              </a:rPr>
              <a:t>All_genes.tre</a:t>
            </a:r>
            <a:r>
              <a:rPr lang="en-US" sz="2400" dirty="0">
                <a:solidFill>
                  <a:srgbClr val="0B4189"/>
                </a:solidFill>
                <a:latin typeface="Times New Roman MT Bold"/>
                <a:ea typeface="Times New Roman MT Bold"/>
                <a:cs typeface="Times New Roman MT Bold"/>
                <a:sym typeface="Times New Roman MT Bold"/>
              </a:rPr>
              <a:t> (Species mapping version)</a:t>
            </a:r>
          </a:p>
          <a:p>
            <a:pPr algn="just">
              <a:lnSpc>
                <a:spcPts val="3919"/>
              </a:lnSpc>
              <a:spcBef>
                <a:spcPct val="0"/>
              </a:spcBef>
            </a:pPr>
            <a:r>
              <a:rPr lang="en-US" sz="2400" dirty="0">
                <a:solidFill>
                  <a:srgbClr val="0B4189"/>
                </a:solidFill>
                <a:latin typeface="Times New Roman MT Bold"/>
                <a:ea typeface="Times New Roman MT Bold"/>
                <a:cs typeface="Times New Roman MT Bold"/>
                <a:sym typeface="Times New Roman MT Bold"/>
              </a:rPr>
              <a:t>Species tree (Astral tree)</a:t>
            </a:r>
          </a:p>
        </p:txBody>
      </p:sp>
    </p:spTree>
    <p:extLst>
      <p:ext uri="{BB962C8B-B14F-4D97-AF65-F5344CB8AC3E}">
        <p14:creationId xmlns:p14="http://schemas.microsoft.com/office/powerpoint/2010/main" val="24560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972E-F4DC-5169-C338-C6A44F8C8389}"/>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18388A07-77A8-F2E1-AFEE-ACB5B5695BCA}"/>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BFE5D16F-3249-934A-8F82-7D4DCA747F17}"/>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5BC39E28-2ED8-6B04-7D62-41580C7B7824}"/>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FB944BC6-5B46-159A-11D9-EA0683B143E0}"/>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框 6">
            <a:extLst>
              <a:ext uri="{FF2B5EF4-FFF2-40B4-BE49-F238E27FC236}">
                <a16:creationId xmlns:a16="http://schemas.microsoft.com/office/drawing/2014/main" id="{A1052A7A-60D6-13D8-5537-BA3569D33975}"/>
              </a:ext>
            </a:extLst>
          </p:cNvPr>
          <p:cNvSpPr txBox="1">
            <a:spLocks noChangeArrowheads="1"/>
          </p:cNvSpPr>
          <p:nvPr/>
        </p:nvSpPr>
        <p:spPr bwMode="auto">
          <a:xfrm>
            <a:off x="1022081" y="140931"/>
            <a:ext cx="1301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err="1">
                <a:ln>
                  <a:noFill/>
                </a:ln>
                <a:solidFill>
                  <a:srgbClr val="0B4189"/>
                </a:solidFill>
                <a:effectLst/>
                <a:latin typeface="Arial" panose="020B0604020202020204" pitchFamily="34" charset="0"/>
              </a:rPr>
              <a:t>SNaQ</a:t>
            </a:r>
            <a:endParaRPr kumimoji="0" lang="en-US" altLang="en-US" sz="3200" b="1" i="0" u="none" strike="noStrike" cap="none" normalizeH="0" baseline="0" dirty="0">
              <a:ln>
                <a:noFill/>
              </a:ln>
              <a:solidFill>
                <a:srgbClr val="0B4189"/>
              </a:solidFill>
              <a:effectLst/>
              <a:latin typeface="Arial" panose="020B0604020202020204" pitchFamily="34" charset="0"/>
            </a:endParaRPr>
          </a:p>
        </p:txBody>
      </p:sp>
      <p:sp>
        <p:nvSpPr>
          <p:cNvPr id="2" name="Freeform 6">
            <a:extLst>
              <a:ext uri="{FF2B5EF4-FFF2-40B4-BE49-F238E27FC236}">
                <a16:creationId xmlns:a16="http://schemas.microsoft.com/office/drawing/2014/main" id="{5120F644-8251-283A-76BB-34459D488C29}"/>
              </a:ext>
            </a:extLst>
          </p:cNvPr>
          <p:cNvSpPr/>
          <p:nvPr/>
        </p:nvSpPr>
        <p:spPr>
          <a:xfrm>
            <a:off x="1149336" y="1528615"/>
            <a:ext cx="9925808" cy="2762092"/>
          </a:xfrm>
          <a:custGeom>
            <a:avLst/>
            <a:gdLst/>
            <a:ahLst/>
            <a:cxnLst/>
            <a:rect l="l" t="t" r="r" b="b"/>
            <a:pathLst>
              <a:path w="14281288" h="3974108">
                <a:moveTo>
                  <a:pt x="0" y="0"/>
                </a:moveTo>
                <a:lnTo>
                  <a:pt x="14281288" y="0"/>
                </a:lnTo>
                <a:lnTo>
                  <a:pt x="14281288" y="3974108"/>
                </a:lnTo>
                <a:lnTo>
                  <a:pt x="0" y="3974108"/>
                </a:lnTo>
                <a:lnTo>
                  <a:pt x="0" y="0"/>
                </a:lnTo>
                <a:close/>
              </a:path>
            </a:pathLst>
          </a:custGeom>
          <a:blipFill>
            <a:blip r:embed="rId2"/>
            <a:stretch>
              <a:fillRect/>
            </a:stretch>
          </a:blipFill>
        </p:spPr>
      </p:sp>
      <p:sp>
        <p:nvSpPr>
          <p:cNvPr id="15" name="TextBox 9">
            <a:extLst>
              <a:ext uri="{FF2B5EF4-FFF2-40B4-BE49-F238E27FC236}">
                <a16:creationId xmlns:a16="http://schemas.microsoft.com/office/drawing/2014/main" id="{3D551233-0771-4A05-9E82-8450E33FDAA6}"/>
              </a:ext>
            </a:extLst>
          </p:cNvPr>
          <p:cNvSpPr txBox="1"/>
          <p:nvPr/>
        </p:nvSpPr>
        <p:spPr>
          <a:xfrm>
            <a:off x="367840" y="889948"/>
            <a:ext cx="10931111" cy="945387"/>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A</a:t>
            </a:r>
            <a:r>
              <a:rPr lang="en-US" altLang="zh-CN" sz="2400" b="1" dirty="0">
                <a:solidFill>
                  <a:srgbClr val="0B4189"/>
                </a:solidFill>
                <a:latin typeface="Times New Roman MT Bold"/>
                <a:ea typeface="Times New Roman MT Bold"/>
                <a:cs typeface="Times New Roman MT Bold"/>
                <a:sym typeface="Times New Roman MT Bold"/>
              </a:rPr>
              <a:t>ctivate </a:t>
            </a:r>
            <a:r>
              <a:rPr lang="en-US" altLang="zh-CN" sz="2400" b="1" dirty="0" err="1">
                <a:solidFill>
                  <a:srgbClr val="0B4189"/>
                </a:solidFill>
                <a:latin typeface="Times New Roman MT Bold"/>
                <a:ea typeface="Times New Roman MT Bold"/>
                <a:cs typeface="Times New Roman MT Bold"/>
                <a:sym typeface="Times New Roman MT Bold"/>
              </a:rPr>
              <a:t>julia</a:t>
            </a:r>
            <a:endParaRPr lang="en-US" altLang="zh-CN" sz="2400" b="1" dirty="0">
              <a:solidFill>
                <a:srgbClr val="0B4189"/>
              </a:solidFill>
              <a:latin typeface="Times New Roman MT Bold"/>
              <a:ea typeface="Times New Roman MT Bold"/>
              <a:cs typeface="Times New Roman MT Bold"/>
              <a:sym typeface="Times New Roman MT Bold"/>
            </a:endParaRPr>
          </a:p>
          <a:p>
            <a:pPr algn="just">
              <a:lnSpc>
                <a:spcPts val="3919"/>
              </a:lnSpc>
              <a:spcBef>
                <a:spcPct val="0"/>
              </a:spcBef>
            </a:pPr>
            <a:r>
              <a:rPr lang="en-US" altLang="zh-CN" sz="2400" dirty="0" err="1">
                <a:latin typeface="Times New Roman MT Bold"/>
                <a:ea typeface="Times New Roman MT Bold"/>
                <a:cs typeface="Times New Roman MT Bold"/>
                <a:sym typeface="Times New Roman MT Bold"/>
              </a:rPr>
              <a:t>julia</a:t>
            </a:r>
            <a:endParaRPr lang="en-US" sz="2400" dirty="0">
              <a:latin typeface="Times New Roman MT Bold"/>
              <a:ea typeface="Times New Roman MT Bold"/>
              <a:cs typeface="Times New Roman MT Bold"/>
              <a:sym typeface="Times New Roman MT Bold"/>
            </a:endParaRPr>
          </a:p>
        </p:txBody>
      </p:sp>
      <p:sp>
        <p:nvSpPr>
          <p:cNvPr id="20" name="TextBox 9">
            <a:extLst>
              <a:ext uri="{FF2B5EF4-FFF2-40B4-BE49-F238E27FC236}">
                <a16:creationId xmlns:a16="http://schemas.microsoft.com/office/drawing/2014/main" id="{17C59F96-2254-8F9C-45A6-A74346F432AC}"/>
              </a:ext>
            </a:extLst>
          </p:cNvPr>
          <p:cNvSpPr txBox="1"/>
          <p:nvPr/>
        </p:nvSpPr>
        <p:spPr>
          <a:xfrm>
            <a:off x="335361" y="4703832"/>
            <a:ext cx="10931111" cy="447238"/>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A</a:t>
            </a:r>
            <a:r>
              <a:rPr lang="en-US" altLang="zh-CN" sz="2400" b="1" dirty="0">
                <a:solidFill>
                  <a:srgbClr val="0B4189"/>
                </a:solidFill>
                <a:latin typeface="Times New Roman MT Bold"/>
                <a:ea typeface="Times New Roman MT Bold"/>
                <a:cs typeface="Times New Roman MT Bold"/>
                <a:sym typeface="Times New Roman MT Bold"/>
              </a:rPr>
              <a:t>ctivate package</a:t>
            </a:r>
          </a:p>
        </p:txBody>
      </p:sp>
      <p:sp>
        <p:nvSpPr>
          <p:cNvPr id="3" name="TextBox 2">
            <a:extLst>
              <a:ext uri="{FF2B5EF4-FFF2-40B4-BE49-F238E27FC236}">
                <a16:creationId xmlns:a16="http://schemas.microsoft.com/office/drawing/2014/main" id="{6AD18556-AEAE-4534-F6AB-67A9EF063A06}"/>
              </a:ext>
            </a:extLst>
          </p:cNvPr>
          <p:cNvSpPr txBox="1"/>
          <p:nvPr/>
        </p:nvSpPr>
        <p:spPr>
          <a:xfrm>
            <a:off x="1149336" y="5356839"/>
            <a:ext cx="9925808" cy="523220"/>
          </a:xfrm>
          <a:prstGeom prst="rect">
            <a:avLst/>
          </a:prstGeom>
          <a:solidFill>
            <a:schemeClr val="tx1"/>
          </a:solidFill>
        </p:spPr>
        <p:txBody>
          <a:bodyPr wrap="square" rtlCol="0">
            <a:spAutoFit/>
          </a:bodyPr>
          <a:lstStyle/>
          <a:p>
            <a:r>
              <a:rPr lang="en-US" altLang="zh-CN" sz="2800" dirty="0">
                <a:solidFill>
                  <a:schemeClr val="bg1"/>
                </a:solidFill>
              </a:rPr>
              <a:t>$ using </a:t>
            </a:r>
            <a:r>
              <a:rPr lang="en-US" altLang="zh-CN" sz="2800" dirty="0" err="1">
                <a:solidFill>
                  <a:schemeClr val="bg1"/>
                </a:solidFill>
              </a:rPr>
              <a:t>PhyloNetworks</a:t>
            </a:r>
            <a:r>
              <a:rPr lang="en-US" altLang="zh-CN" sz="2800" dirty="0">
                <a:solidFill>
                  <a:schemeClr val="bg1"/>
                </a:solidFill>
              </a:rPr>
              <a:t>, </a:t>
            </a:r>
            <a:r>
              <a:rPr lang="en-US" altLang="zh-CN" sz="2800" dirty="0" err="1">
                <a:solidFill>
                  <a:schemeClr val="bg1"/>
                </a:solidFill>
              </a:rPr>
              <a:t>SNaQ</a:t>
            </a:r>
            <a:r>
              <a:rPr lang="en-US" altLang="zh-CN" sz="2800" dirty="0">
                <a:solidFill>
                  <a:schemeClr val="bg1"/>
                </a:solidFill>
              </a:rPr>
              <a:t>, </a:t>
            </a:r>
            <a:r>
              <a:rPr lang="en-US" altLang="zh-CN" sz="2800" dirty="0" err="1">
                <a:solidFill>
                  <a:schemeClr val="bg1"/>
                </a:solidFill>
              </a:rPr>
              <a:t>DataFrames</a:t>
            </a:r>
            <a:r>
              <a:rPr lang="en-US" altLang="zh-CN" sz="2800" dirty="0">
                <a:solidFill>
                  <a:schemeClr val="bg1"/>
                </a:solidFill>
              </a:rPr>
              <a:t>, CSV, </a:t>
            </a:r>
            <a:r>
              <a:rPr lang="en-US" altLang="zh-CN" sz="2800" dirty="0" err="1">
                <a:solidFill>
                  <a:schemeClr val="bg1"/>
                </a:solidFill>
              </a:rPr>
              <a:t>RCall</a:t>
            </a:r>
            <a:r>
              <a:rPr lang="en-US" altLang="zh-CN" sz="2800" dirty="0">
                <a:solidFill>
                  <a:schemeClr val="bg1"/>
                </a:solidFill>
              </a:rPr>
              <a:t>, </a:t>
            </a:r>
            <a:r>
              <a:rPr lang="en-US" altLang="zh-CN" sz="2800" dirty="0" err="1">
                <a:solidFill>
                  <a:schemeClr val="bg1"/>
                </a:solidFill>
              </a:rPr>
              <a:t>PhyloPlots</a:t>
            </a:r>
            <a:endParaRPr lang="en-US" altLang="zh-CN" sz="2800" dirty="0">
              <a:solidFill>
                <a:schemeClr val="bg1"/>
              </a:solidFill>
            </a:endParaRPr>
          </a:p>
        </p:txBody>
      </p:sp>
    </p:spTree>
    <p:extLst>
      <p:ext uri="{BB962C8B-B14F-4D97-AF65-F5344CB8AC3E}">
        <p14:creationId xmlns:p14="http://schemas.microsoft.com/office/powerpoint/2010/main" val="112455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A9596-0E53-CADF-3799-C1F263B49E17}"/>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DA2D44B5-611C-AC4D-304C-F69F72BC8367}"/>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9AE63169-3F28-C514-807B-FE7ED2E71A7E}"/>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3E914CAD-6EDE-D1DC-C2AF-8393EF166DA8}"/>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17F7A469-8E55-1E0E-7F07-BAE8BF4E2864}"/>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框 6">
            <a:extLst>
              <a:ext uri="{FF2B5EF4-FFF2-40B4-BE49-F238E27FC236}">
                <a16:creationId xmlns:a16="http://schemas.microsoft.com/office/drawing/2014/main" id="{B5C4FF2D-7E61-0623-F3AE-C48337A7E720}"/>
              </a:ext>
            </a:extLst>
          </p:cNvPr>
          <p:cNvSpPr txBox="1">
            <a:spLocks noChangeArrowheads="1"/>
          </p:cNvSpPr>
          <p:nvPr/>
        </p:nvSpPr>
        <p:spPr bwMode="auto">
          <a:xfrm>
            <a:off x="1022081" y="140931"/>
            <a:ext cx="1301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err="1">
                <a:ln>
                  <a:noFill/>
                </a:ln>
                <a:solidFill>
                  <a:srgbClr val="0B4189"/>
                </a:solidFill>
                <a:effectLst/>
                <a:latin typeface="Arial" panose="020B0604020202020204" pitchFamily="34" charset="0"/>
              </a:rPr>
              <a:t>SNaQ</a:t>
            </a:r>
            <a:endParaRPr kumimoji="0" lang="en-US" altLang="en-US" sz="3200" b="1" i="0" u="none" strike="noStrike" cap="none" normalizeH="0" baseline="0" dirty="0">
              <a:ln>
                <a:noFill/>
              </a:ln>
              <a:solidFill>
                <a:srgbClr val="0B4189"/>
              </a:solidFill>
              <a:effectLst/>
              <a:latin typeface="Arial" panose="020B0604020202020204" pitchFamily="34" charset="0"/>
            </a:endParaRPr>
          </a:p>
        </p:txBody>
      </p:sp>
      <p:sp>
        <p:nvSpPr>
          <p:cNvPr id="15" name="TextBox 9">
            <a:extLst>
              <a:ext uri="{FF2B5EF4-FFF2-40B4-BE49-F238E27FC236}">
                <a16:creationId xmlns:a16="http://schemas.microsoft.com/office/drawing/2014/main" id="{A96E82CC-6713-9112-DFE1-E494A331090E}"/>
              </a:ext>
            </a:extLst>
          </p:cNvPr>
          <p:cNvSpPr txBox="1"/>
          <p:nvPr/>
        </p:nvSpPr>
        <p:spPr>
          <a:xfrm>
            <a:off x="335361" y="875795"/>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R</a:t>
            </a:r>
            <a:r>
              <a:rPr lang="en-US" altLang="zh-CN" sz="2400" b="1" dirty="0">
                <a:solidFill>
                  <a:srgbClr val="0B4189"/>
                </a:solidFill>
                <a:latin typeface="Times New Roman MT Bold"/>
                <a:ea typeface="Times New Roman MT Bold"/>
                <a:cs typeface="Times New Roman MT Bold"/>
                <a:sym typeface="Times New Roman MT Bold"/>
              </a:rPr>
              <a:t>ead </a:t>
            </a:r>
            <a:r>
              <a:rPr lang="en-US" altLang="zh-CN" sz="2400" b="1" dirty="0" err="1">
                <a:solidFill>
                  <a:srgbClr val="0B4189"/>
                </a:solidFill>
                <a:latin typeface="Times New Roman MT Bold"/>
                <a:ea typeface="Times New Roman MT Bold"/>
                <a:cs typeface="Times New Roman MT Bold"/>
                <a:sym typeface="Times New Roman MT Bold"/>
              </a:rPr>
              <a:t>all_gene.tre</a:t>
            </a:r>
            <a:r>
              <a:rPr lang="en-US" altLang="zh-CN" sz="2400" b="1" dirty="0">
                <a:solidFill>
                  <a:srgbClr val="0B4189"/>
                </a:solidFill>
                <a:latin typeface="Times New Roman MT Bold"/>
                <a:ea typeface="Times New Roman MT Bold"/>
                <a:cs typeface="Times New Roman MT Bold"/>
                <a:sym typeface="Times New Roman MT Bold"/>
              </a:rPr>
              <a:t> (concatenate gene tree)</a:t>
            </a:r>
          </a:p>
        </p:txBody>
      </p:sp>
      <p:sp>
        <p:nvSpPr>
          <p:cNvPr id="20" name="TextBox 9">
            <a:extLst>
              <a:ext uri="{FF2B5EF4-FFF2-40B4-BE49-F238E27FC236}">
                <a16:creationId xmlns:a16="http://schemas.microsoft.com/office/drawing/2014/main" id="{CEE63C34-791E-50AA-8B8C-1595EF538738}"/>
              </a:ext>
            </a:extLst>
          </p:cNvPr>
          <p:cNvSpPr txBox="1"/>
          <p:nvPr/>
        </p:nvSpPr>
        <p:spPr>
          <a:xfrm>
            <a:off x="367841" y="2701363"/>
            <a:ext cx="3009842"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Generate Table CF</a:t>
            </a:r>
          </a:p>
        </p:txBody>
      </p:sp>
      <p:sp>
        <p:nvSpPr>
          <p:cNvPr id="2" name="TextBox 1">
            <a:extLst>
              <a:ext uri="{FF2B5EF4-FFF2-40B4-BE49-F238E27FC236}">
                <a16:creationId xmlns:a16="http://schemas.microsoft.com/office/drawing/2014/main" id="{071BEBA0-4B99-C81F-CFB6-238E99CFB054}"/>
              </a:ext>
            </a:extLst>
          </p:cNvPr>
          <p:cNvSpPr txBox="1"/>
          <p:nvPr/>
        </p:nvSpPr>
        <p:spPr>
          <a:xfrm>
            <a:off x="335361" y="1432712"/>
            <a:ext cx="11278216" cy="1077218"/>
          </a:xfrm>
          <a:prstGeom prst="rect">
            <a:avLst/>
          </a:prstGeom>
          <a:solidFill>
            <a:schemeClr val="tx1"/>
          </a:solidFill>
        </p:spPr>
        <p:txBody>
          <a:bodyPr wrap="square" rtlCol="0">
            <a:spAutoFit/>
          </a:bodyPr>
          <a:lstStyle/>
          <a:p>
            <a:r>
              <a:rPr lang="en-US" altLang="zh-CN" sz="3200" dirty="0">
                <a:solidFill>
                  <a:schemeClr val="bg1"/>
                </a:solidFill>
              </a:rPr>
              <a:t>$ </a:t>
            </a:r>
            <a:r>
              <a:rPr lang="en-US" altLang="zh-CN" sz="3200" dirty="0" err="1">
                <a:solidFill>
                  <a:schemeClr val="bg1"/>
                </a:solidFill>
              </a:rPr>
              <a:t>raxmltrees</a:t>
            </a:r>
            <a:r>
              <a:rPr lang="en-US" altLang="zh-CN" sz="3200" dirty="0">
                <a:solidFill>
                  <a:schemeClr val="bg1"/>
                </a:solidFill>
              </a:rPr>
              <a:t>=</a:t>
            </a:r>
            <a:r>
              <a:rPr lang="en-US" altLang="zh-CN" sz="3200" dirty="0" err="1">
                <a:solidFill>
                  <a:schemeClr val="bg1"/>
                </a:solidFill>
              </a:rPr>
              <a:t>joinpath</a:t>
            </a:r>
            <a:r>
              <a:rPr lang="en-US" altLang="zh-CN" sz="3200" dirty="0">
                <a:solidFill>
                  <a:schemeClr val="bg1"/>
                </a:solidFill>
              </a:rPr>
              <a:t>("</a:t>
            </a:r>
            <a:r>
              <a:rPr lang="en-US" altLang="zh-CN" sz="3200" dirty="0" err="1">
                <a:solidFill>
                  <a:schemeClr val="bg1"/>
                </a:solidFill>
              </a:rPr>
              <a:t>genetree_species_name.tre</a:t>
            </a:r>
            <a:r>
              <a:rPr lang="en-US" altLang="zh-CN" sz="3200" dirty="0">
                <a:solidFill>
                  <a:schemeClr val="bg1"/>
                </a:solidFill>
              </a:rPr>
              <a:t>") </a:t>
            </a:r>
          </a:p>
          <a:p>
            <a:r>
              <a:rPr lang="en-US" altLang="zh-CN" sz="3200" dirty="0">
                <a:solidFill>
                  <a:schemeClr val="bg1"/>
                </a:solidFill>
              </a:rPr>
              <a:t>$ </a:t>
            </a:r>
            <a:r>
              <a:rPr lang="en-US" altLang="zh-CN" sz="3200" dirty="0" err="1">
                <a:solidFill>
                  <a:schemeClr val="bg1"/>
                </a:solidFill>
              </a:rPr>
              <a:t>genetrees</a:t>
            </a:r>
            <a:r>
              <a:rPr lang="en-US" altLang="zh-CN" sz="3200" dirty="0">
                <a:solidFill>
                  <a:schemeClr val="bg1"/>
                </a:solidFill>
              </a:rPr>
              <a:t> = </a:t>
            </a:r>
            <a:r>
              <a:rPr lang="en-US" altLang="zh-CN" sz="3200" dirty="0" err="1">
                <a:solidFill>
                  <a:schemeClr val="bg1"/>
                </a:solidFill>
              </a:rPr>
              <a:t>readmultinewick</a:t>
            </a:r>
            <a:r>
              <a:rPr lang="en-US" altLang="zh-CN" sz="3200" dirty="0">
                <a:solidFill>
                  <a:schemeClr val="bg1"/>
                </a:solidFill>
              </a:rPr>
              <a:t>(</a:t>
            </a:r>
            <a:r>
              <a:rPr lang="en-US" altLang="zh-CN" sz="3200" dirty="0" err="1">
                <a:solidFill>
                  <a:schemeClr val="bg1"/>
                </a:solidFill>
              </a:rPr>
              <a:t>raxmltrees</a:t>
            </a:r>
            <a:r>
              <a:rPr lang="en-US" altLang="zh-CN" sz="3200" dirty="0">
                <a:solidFill>
                  <a:schemeClr val="bg1"/>
                </a:solidFill>
              </a:rPr>
              <a:t>)</a:t>
            </a:r>
            <a:endParaRPr lang="zh-CN" altLang="en-US" sz="3200" dirty="0">
              <a:solidFill>
                <a:schemeClr val="bg1"/>
              </a:solidFill>
            </a:endParaRPr>
          </a:p>
        </p:txBody>
      </p:sp>
      <p:sp>
        <p:nvSpPr>
          <p:cNvPr id="9" name="TextBox 8">
            <a:extLst>
              <a:ext uri="{FF2B5EF4-FFF2-40B4-BE49-F238E27FC236}">
                <a16:creationId xmlns:a16="http://schemas.microsoft.com/office/drawing/2014/main" id="{DF405D78-66C1-F941-2683-8AD1EEC138A3}"/>
              </a:ext>
            </a:extLst>
          </p:cNvPr>
          <p:cNvSpPr txBox="1"/>
          <p:nvPr/>
        </p:nvSpPr>
        <p:spPr>
          <a:xfrm>
            <a:off x="335361" y="3242401"/>
            <a:ext cx="11236698" cy="2554545"/>
          </a:xfrm>
          <a:prstGeom prst="rect">
            <a:avLst/>
          </a:prstGeom>
          <a:solidFill>
            <a:schemeClr val="tx1"/>
          </a:solidFill>
        </p:spPr>
        <p:txBody>
          <a:bodyPr wrap="square" rtlCol="0">
            <a:spAutoFit/>
          </a:bodyPr>
          <a:lstStyle/>
          <a:p>
            <a:r>
              <a:rPr lang="en-US" altLang="zh-CN" sz="3200" dirty="0">
                <a:solidFill>
                  <a:schemeClr val="bg1"/>
                </a:solidFill>
                <a:latin typeface="Calibri" pitchFamily="34" charset="0"/>
                <a:cs typeface="Calibri" pitchFamily="34" charset="0"/>
              </a:rPr>
              <a:t>$ </a:t>
            </a:r>
            <a:r>
              <a:rPr lang="en-US" altLang="zh-CN" sz="3200" dirty="0" err="1">
                <a:solidFill>
                  <a:schemeClr val="bg1"/>
                </a:solidFill>
                <a:latin typeface="Calibri" pitchFamily="34" charset="0"/>
                <a:cs typeface="Calibri" pitchFamily="34" charset="0"/>
              </a:rPr>
              <a:t>q,t</a:t>
            </a:r>
            <a:r>
              <a:rPr lang="en-US" altLang="zh-CN" sz="3200" dirty="0">
                <a:solidFill>
                  <a:schemeClr val="bg1"/>
                </a:solidFill>
                <a:latin typeface="Calibri" pitchFamily="34" charset="0"/>
                <a:cs typeface="Calibri" pitchFamily="34" charset="0"/>
              </a:rPr>
              <a:t> = </a:t>
            </a:r>
            <a:r>
              <a:rPr lang="en-US" altLang="zh-CN" sz="3200" dirty="0" err="1">
                <a:solidFill>
                  <a:schemeClr val="bg1"/>
                </a:solidFill>
                <a:latin typeface="Calibri" pitchFamily="34" charset="0"/>
                <a:cs typeface="Calibri" pitchFamily="34" charset="0"/>
              </a:rPr>
              <a:t>countquartetsintrees</a:t>
            </a:r>
            <a:r>
              <a:rPr lang="en-US" altLang="zh-CN" sz="3200" dirty="0">
                <a:solidFill>
                  <a:schemeClr val="bg1"/>
                </a:solidFill>
                <a:latin typeface="Calibri" pitchFamily="34" charset="0"/>
                <a:cs typeface="Calibri" pitchFamily="34" charset="0"/>
              </a:rPr>
              <a:t>(</a:t>
            </a:r>
            <a:r>
              <a:rPr lang="en-US" altLang="zh-CN" sz="3200" dirty="0" err="1">
                <a:solidFill>
                  <a:schemeClr val="bg1"/>
                </a:solidFill>
                <a:latin typeface="Calibri" pitchFamily="34" charset="0"/>
                <a:cs typeface="Calibri" pitchFamily="34" charset="0"/>
              </a:rPr>
              <a:t>genetrees</a:t>
            </a:r>
            <a:r>
              <a:rPr lang="en-US" altLang="zh-CN" sz="3200" dirty="0">
                <a:solidFill>
                  <a:schemeClr val="bg1"/>
                </a:solidFill>
                <a:latin typeface="Calibri" pitchFamily="34" charset="0"/>
                <a:cs typeface="Calibri" pitchFamily="34" charset="0"/>
              </a:rPr>
              <a:t>)</a:t>
            </a:r>
            <a:br>
              <a:rPr lang="en-US" altLang="zh-CN" sz="3200" dirty="0">
                <a:solidFill>
                  <a:schemeClr val="bg1"/>
                </a:solidFill>
                <a:latin typeface="Calibri" pitchFamily="34" charset="0"/>
                <a:cs typeface="Calibri" pitchFamily="34" charset="0"/>
              </a:rPr>
            </a:br>
            <a:r>
              <a:rPr lang="en-US" altLang="zh-CN" sz="3200" dirty="0">
                <a:solidFill>
                  <a:schemeClr val="bg1"/>
                </a:solidFill>
                <a:latin typeface="Calibri" pitchFamily="34" charset="0"/>
                <a:cs typeface="Calibri" pitchFamily="34" charset="0"/>
              </a:rPr>
              <a:t>$ </a:t>
            </a:r>
            <a:r>
              <a:rPr lang="en-US" altLang="zh-CN" sz="3200" dirty="0" err="1">
                <a:solidFill>
                  <a:schemeClr val="bg1"/>
                </a:solidFill>
                <a:latin typeface="Calibri" pitchFamily="34" charset="0"/>
                <a:cs typeface="Calibri" pitchFamily="34" charset="0"/>
              </a:rPr>
              <a:t>nt</a:t>
            </a:r>
            <a:r>
              <a:rPr lang="en-US" altLang="zh-CN" sz="3200" dirty="0">
                <a:solidFill>
                  <a:schemeClr val="bg1"/>
                </a:solidFill>
                <a:latin typeface="Calibri" pitchFamily="34" charset="0"/>
                <a:cs typeface="Calibri" pitchFamily="34" charset="0"/>
              </a:rPr>
              <a:t> = </a:t>
            </a:r>
            <a:r>
              <a:rPr lang="en-US" altLang="zh-CN" sz="3200" dirty="0" err="1">
                <a:solidFill>
                  <a:schemeClr val="bg1"/>
                </a:solidFill>
                <a:latin typeface="Calibri" pitchFamily="34" charset="0"/>
                <a:cs typeface="Calibri" pitchFamily="34" charset="0"/>
              </a:rPr>
              <a:t>tablequartetCF</a:t>
            </a:r>
            <a:r>
              <a:rPr lang="en-US" altLang="zh-CN" sz="3200" dirty="0">
                <a:solidFill>
                  <a:schemeClr val="bg1"/>
                </a:solidFill>
                <a:latin typeface="Calibri" pitchFamily="34" charset="0"/>
                <a:cs typeface="Calibri" pitchFamily="34" charset="0"/>
              </a:rPr>
              <a:t>(</a:t>
            </a:r>
            <a:r>
              <a:rPr lang="en-US" altLang="zh-CN" sz="3200" dirty="0" err="1">
                <a:solidFill>
                  <a:schemeClr val="bg1"/>
                </a:solidFill>
                <a:latin typeface="Calibri" pitchFamily="34" charset="0"/>
                <a:cs typeface="Calibri" pitchFamily="34" charset="0"/>
              </a:rPr>
              <a:t>q,t</a:t>
            </a:r>
            <a:r>
              <a:rPr lang="en-US" altLang="zh-CN" sz="3200" dirty="0">
                <a:solidFill>
                  <a:schemeClr val="bg1"/>
                </a:solidFill>
                <a:latin typeface="Calibri" pitchFamily="34" charset="0"/>
                <a:cs typeface="Calibri" pitchFamily="34" charset="0"/>
              </a:rPr>
              <a:t>)</a:t>
            </a:r>
            <a:br>
              <a:rPr lang="zh-CN" altLang="en-US" sz="3200" dirty="0">
                <a:solidFill>
                  <a:schemeClr val="bg1"/>
                </a:solidFill>
                <a:latin typeface="Calibri" pitchFamily="34" charset="0"/>
                <a:cs typeface="Calibri" pitchFamily="34" charset="0"/>
              </a:rPr>
            </a:br>
            <a:r>
              <a:rPr lang="en-US" altLang="zh-CN" sz="3200" dirty="0">
                <a:solidFill>
                  <a:schemeClr val="bg1"/>
                </a:solidFill>
                <a:latin typeface="Calibri" pitchFamily="34" charset="0"/>
                <a:cs typeface="Calibri" pitchFamily="34" charset="0"/>
              </a:rPr>
              <a:t>$ </a:t>
            </a:r>
            <a:r>
              <a:rPr lang="en-US" altLang="zh-CN" sz="3200" dirty="0" err="1">
                <a:solidFill>
                  <a:schemeClr val="bg1"/>
                </a:solidFill>
                <a:latin typeface="Calibri" pitchFamily="34" charset="0"/>
                <a:cs typeface="Calibri" pitchFamily="34" charset="0"/>
              </a:rPr>
              <a:t>df</a:t>
            </a:r>
            <a:r>
              <a:rPr lang="en-US" altLang="zh-CN" sz="3200" dirty="0">
                <a:solidFill>
                  <a:schemeClr val="bg1"/>
                </a:solidFill>
                <a:latin typeface="Calibri" pitchFamily="34" charset="0"/>
                <a:cs typeface="Calibri" pitchFamily="34" charset="0"/>
              </a:rPr>
              <a:t> = </a:t>
            </a:r>
            <a:r>
              <a:rPr lang="en-US" altLang="zh-CN" sz="3200" dirty="0" err="1">
                <a:solidFill>
                  <a:schemeClr val="bg1"/>
                </a:solidFill>
                <a:latin typeface="Calibri" pitchFamily="34" charset="0"/>
                <a:cs typeface="Calibri" pitchFamily="34" charset="0"/>
              </a:rPr>
              <a:t>DataFrame</a:t>
            </a:r>
            <a:r>
              <a:rPr lang="en-US" altLang="zh-CN" sz="3200" dirty="0">
                <a:solidFill>
                  <a:schemeClr val="bg1"/>
                </a:solidFill>
                <a:latin typeface="Calibri" pitchFamily="34" charset="0"/>
                <a:cs typeface="Calibri" pitchFamily="34" charset="0"/>
              </a:rPr>
              <a:t>(</a:t>
            </a:r>
            <a:r>
              <a:rPr lang="en-US" altLang="zh-CN" sz="3200" dirty="0" err="1">
                <a:solidFill>
                  <a:schemeClr val="bg1"/>
                </a:solidFill>
                <a:latin typeface="Calibri" pitchFamily="34" charset="0"/>
                <a:cs typeface="Calibri" pitchFamily="34" charset="0"/>
              </a:rPr>
              <a:t>nt</a:t>
            </a:r>
            <a:r>
              <a:rPr lang="en-US" altLang="zh-CN" sz="3200" dirty="0">
                <a:solidFill>
                  <a:schemeClr val="bg1"/>
                </a:solidFill>
                <a:latin typeface="Calibri" pitchFamily="34" charset="0"/>
                <a:cs typeface="Calibri" pitchFamily="34" charset="0"/>
              </a:rPr>
              <a:t>, </a:t>
            </a:r>
            <a:r>
              <a:rPr lang="en-US" altLang="zh-CN" sz="3200" dirty="0" err="1">
                <a:solidFill>
                  <a:schemeClr val="bg1"/>
                </a:solidFill>
                <a:latin typeface="Calibri" pitchFamily="34" charset="0"/>
                <a:cs typeface="Calibri" pitchFamily="34" charset="0"/>
              </a:rPr>
              <a:t>copycols</a:t>
            </a:r>
            <a:r>
              <a:rPr lang="en-US" altLang="zh-CN" sz="3200" dirty="0">
                <a:solidFill>
                  <a:schemeClr val="bg1"/>
                </a:solidFill>
                <a:latin typeface="Calibri" pitchFamily="34" charset="0"/>
                <a:cs typeface="Calibri" pitchFamily="34" charset="0"/>
              </a:rPr>
              <a:t>=false)</a:t>
            </a:r>
          </a:p>
          <a:p>
            <a:r>
              <a:rPr lang="en-US" altLang="zh-CN" sz="3200" dirty="0">
                <a:solidFill>
                  <a:schemeClr val="bg1"/>
                </a:solidFill>
                <a:latin typeface="Calibri" pitchFamily="34" charset="0"/>
                <a:cs typeface="Calibri" pitchFamily="34" charset="0"/>
              </a:rPr>
              <a:t>$ show(</a:t>
            </a:r>
            <a:r>
              <a:rPr lang="en-US" altLang="zh-CN" sz="3200" dirty="0" err="1">
                <a:solidFill>
                  <a:schemeClr val="bg1"/>
                </a:solidFill>
                <a:latin typeface="Calibri" pitchFamily="34" charset="0"/>
                <a:cs typeface="Calibri" pitchFamily="34" charset="0"/>
              </a:rPr>
              <a:t>df</a:t>
            </a:r>
            <a:r>
              <a:rPr lang="en-US" altLang="zh-CN" sz="3200" dirty="0">
                <a:solidFill>
                  <a:schemeClr val="bg1"/>
                </a:solidFill>
                <a:latin typeface="Calibri" pitchFamily="34" charset="0"/>
                <a:cs typeface="Calibri" pitchFamily="34" charset="0"/>
              </a:rPr>
              <a:t>, </a:t>
            </a:r>
            <a:r>
              <a:rPr lang="en-US" altLang="zh-CN" sz="3200" dirty="0" err="1">
                <a:solidFill>
                  <a:schemeClr val="bg1"/>
                </a:solidFill>
                <a:latin typeface="Calibri" pitchFamily="34" charset="0"/>
                <a:cs typeface="Calibri" pitchFamily="34" charset="0"/>
              </a:rPr>
              <a:t>allcols</a:t>
            </a:r>
            <a:r>
              <a:rPr lang="en-US" altLang="zh-CN" sz="3200" dirty="0">
                <a:solidFill>
                  <a:schemeClr val="bg1"/>
                </a:solidFill>
                <a:latin typeface="Calibri" pitchFamily="34" charset="0"/>
                <a:cs typeface="Calibri" pitchFamily="34" charset="0"/>
              </a:rPr>
              <a:t>=true)</a:t>
            </a:r>
            <a:br>
              <a:rPr lang="zh-CN" altLang="en-US" sz="3200" dirty="0">
                <a:solidFill>
                  <a:schemeClr val="bg1"/>
                </a:solidFill>
                <a:latin typeface="Calibri" pitchFamily="34" charset="0"/>
                <a:cs typeface="Calibri" pitchFamily="34" charset="0"/>
              </a:rPr>
            </a:br>
            <a:r>
              <a:rPr lang="en-US" altLang="zh-CN" sz="3200" dirty="0">
                <a:solidFill>
                  <a:schemeClr val="bg1"/>
                </a:solidFill>
                <a:latin typeface="Calibri" pitchFamily="34" charset="0"/>
                <a:cs typeface="Calibri" pitchFamily="34" charset="0"/>
              </a:rPr>
              <a:t>$ </a:t>
            </a:r>
            <a:r>
              <a:rPr lang="en-US" altLang="zh-CN" sz="3200" dirty="0" err="1">
                <a:solidFill>
                  <a:schemeClr val="bg1"/>
                </a:solidFill>
                <a:latin typeface="Calibri" pitchFamily="34" charset="0"/>
                <a:cs typeface="Calibri" pitchFamily="34" charset="0"/>
              </a:rPr>
              <a:t>CSV.write</a:t>
            </a:r>
            <a:r>
              <a:rPr lang="en-US" altLang="zh-CN" sz="3200" dirty="0">
                <a:solidFill>
                  <a:schemeClr val="bg1"/>
                </a:solidFill>
                <a:latin typeface="Calibri" pitchFamily="34" charset="0"/>
                <a:cs typeface="Calibri" pitchFamily="34" charset="0"/>
              </a:rPr>
              <a:t>("tableCF.csv", </a:t>
            </a:r>
            <a:r>
              <a:rPr lang="en-US" altLang="zh-CN" sz="3200" dirty="0" err="1">
                <a:solidFill>
                  <a:schemeClr val="bg1"/>
                </a:solidFill>
                <a:latin typeface="Calibri" pitchFamily="34" charset="0"/>
                <a:cs typeface="Calibri" pitchFamily="34" charset="0"/>
              </a:rPr>
              <a:t>df</a:t>
            </a:r>
            <a:r>
              <a:rPr lang="en-US" altLang="zh-CN" sz="3200" dirty="0">
                <a:solidFill>
                  <a:schemeClr val="bg1"/>
                </a:solidFill>
                <a:latin typeface="Calibri" pitchFamily="34" charset="0"/>
                <a:cs typeface="Calibri" pitchFamily="34" charset="0"/>
              </a:rPr>
              <a:t>) </a:t>
            </a:r>
          </a:p>
        </p:txBody>
      </p:sp>
      <p:sp>
        <p:nvSpPr>
          <p:cNvPr id="11" name="TextBox 9">
            <a:extLst>
              <a:ext uri="{FF2B5EF4-FFF2-40B4-BE49-F238E27FC236}">
                <a16:creationId xmlns:a16="http://schemas.microsoft.com/office/drawing/2014/main" id="{2027FEB5-9B12-04DE-A587-C49CEF928575}"/>
              </a:ext>
            </a:extLst>
          </p:cNvPr>
          <p:cNvSpPr txBox="1"/>
          <p:nvPr/>
        </p:nvSpPr>
        <p:spPr>
          <a:xfrm>
            <a:off x="8906027" y="6225048"/>
            <a:ext cx="3021922"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&gt; Quit</a:t>
            </a:r>
            <a:r>
              <a:rPr lang="zh-TW" altLang="en-US" sz="2400" b="1" dirty="0">
                <a:solidFill>
                  <a:srgbClr val="0B4189"/>
                </a:solidFill>
                <a:latin typeface="Times New Roman MT Bold"/>
                <a:ea typeface="Times New Roman MT Bold"/>
                <a:cs typeface="Times New Roman MT Bold"/>
                <a:sym typeface="Times New Roman MT Bold"/>
              </a:rPr>
              <a:t> </a:t>
            </a:r>
            <a:r>
              <a:rPr lang="en-US" altLang="zh-TW" sz="2400" b="1" dirty="0">
                <a:solidFill>
                  <a:srgbClr val="0B4189"/>
                </a:solidFill>
                <a:latin typeface="Times New Roman MT Bold"/>
                <a:ea typeface="Times New Roman MT Bold"/>
                <a:cs typeface="Times New Roman MT Bold"/>
                <a:sym typeface="Times New Roman MT Bold"/>
              </a:rPr>
              <a:t>J</a:t>
            </a:r>
            <a:r>
              <a:rPr lang="en-US" sz="2400" b="1" dirty="0">
                <a:solidFill>
                  <a:srgbClr val="0B4189"/>
                </a:solidFill>
                <a:latin typeface="Times New Roman MT Bold"/>
                <a:ea typeface="Times New Roman MT Bold"/>
                <a:cs typeface="Times New Roman MT Bold"/>
                <a:sym typeface="Times New Roman MT Bold"/>
              </a:rPr>
              <a:t>ulia - </a:t>
            </a:r>
            <a:r>
              <a:rPr lang="en-US" sz="2400" b="1" dirty="0" err="1">
                <a:solidFill>
                  <a:srgbClr val="FF0000"/>
                </a:solidFill>
                <a:latin typeface="Times New Roman MT Bold"/>
                <a:ea typeface="Times New Roman MT Bold"/>
                <a:cs typeface="Times New Roman MT Bold"/>
                <a:sym typeface="Times New Roman MT Bold"/>
              </a:rPr>
              <a:t>Ctrl+d</a:t>
            </a:r>
            <a:endParaRPr lang="en-US" sz="2400" b="1" dirty="0">
              <a:solidFill>
                <a:srgbClr val="FF0000"/>
              </a:solidFill>
              <a:latin typeface="Times New Roman MT Bold"/>
              <a:ea typeface="Times New Roman MT Bold"/>
              <a:cs typeface="Times New Roman MT Bold"/>
              <a:sym typeface="Times New Roman MT Bold"/>
            </a:endParaRPr>
          </a:p>
        </p:txBody>
      </p:sp>
    </p:spTree>
    <p:extLst>
      <p:ext uri="{BB962C8B-B14F-4D97-AF65-F5344CB8AC3E}">
        <p14:creationId xmlns:p14="http://schemas.microsoft.com/office/powerpoint/2010/main" val="26527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174D2-BF16-3429-4304-74351493FEC0}"/>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59B65F85-D419-0B98-BB14-7AC1626A29AA}"/>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AB3F3DEA-3446-3F98-9B6D-8E5EC7B75D63}"/>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B4AD415C-139D-3BE9-BA84-041581FB0EC2}"/>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0E6FDE48-A686-F064-29A3-81EF9058E09E}"/>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框 6">
            <a:extLst>
              <a:ext uri="{FF2B5EF4-FFF2-40B4-BE49-F238E27FC236}">
                <a16:creationId xmlns:a16="http://schemas.microsoft.com/office/drawing/2014/main" id="{516E3EE1-E25B-A197-C6D0-4B300B9DF673}"/>
              </a:ext>
            </a:extLst>
          </p:cNvPr>
          <p:cNvSpPr txBox="1">
            <a:spLocks noChangeArrowheads="1"/>
          </p:cNvSpPr>
          <p:nvPr/>
        </p:nvSpPr>
        <p:spPr bwMode="auto">
          <a:xfrm>
            <a:off x="1022081" y="140931"/>
            <a:ext cx="1301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err="1">
                <a:ln>
                  <a:noFill/>
                </a:ln>
                <a:solidFill>
                  <a:srgbClr val="0B4189"/>
                </a:solidFill>
                <a:effectLst/>
                <a:latin typeface="Arial" panose="020B0604020202020204" pitchFamily="34" charset="0"/>
              </a:rPr>
              <a:t>SNaQ</a:t>
            </a:r>
            <a:endParaRPr kumimoji="0" lang="en-US" altLang="en-US" sz="3200" b="1" i="0" u="none" strike="noStrike" cap="none" normalizeH="0" baseline="0" dirty="0">
              <a:ln>
                <a:noFill/>
              </a:ln>
              <a:solidFill>
                <a:srgbClr val="0B4189"/>
              </a:solidFill>
              <a:effectLst/>
              <a:latin typeface="Arial" panose="020B0604020202020204" pitchFamily="34" charset="0"/>
            </a:endParaRPr>
          </a:p>
        </p:txBody>
      </p:sp>
      <p:sp>
        <p:nvSpPr>
          <p:cNvPr id="15" name="TextBox 9">
            <a:extLst>
              <a:ext uri="{FF2B5EF4-FFF2-40B4-BE49-F238E27FC236}">
                <a16:creationId xmlns:a16="http://schemas.microsoft.com/office/drawing/2014/main" id="{0E9DF631-608D-0C61-0B6D-BDD9D197B76E}"/>
              </a:ext>
            </a:extLst>
          </p:cNvPr>
          <p:cNvSpPr txBox="1"/>
          <p:nvPr/>
        </p:nvSpPr>
        <p:spPr>
          <a:xfrm>
            <a:off x="392209" y="849249"/>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Run </a:t>
            </a:r>
            <a:r>
              <a:rPr lang="en-US" sz="2400" b="1" dirty="0" err="1">
                <a:solidFill>
                  <a:srgbClr val="0B4189"/>
                </a:solidFill>
                <a:latin typeface="Times New Roman MT Bold"/>
                <a:ea typeface="Times New Roman MT Bold"/>
                <a:cs typeface="Times New Roman MT Bold"/>
                <a:sym typeface="Times New Roman MT Bold"/>
              </a:rPr>
              <a:t>SNaQ</a:t>
            </a:r>
            <a:r>
              <a:rPr lang="en-US" sz="2400" b="1" dirty="0">
                <a:solidFill>
                  <a:srgbClr val="0B4189"/>
                </a:solidFill>
                <a:latin typeface="Times New Roman MT Bold"/>
                <a:ea typeface="Times New Roman MT Bold"/>
                <a:cs typeface="Times New Roman MT Bold"/>
                <a:sym typeface="Times New Roman MT Bold"/>
              </a:rPr>
              <a:t> with script</a:t>
            </a:r>
          </a:p>
        </p:txBody>
      </p:sp>
      <p:pic>
        <p:nvPicPr>
          <p:cNvPr id="9" name="Picture 8">
            <a:extLst>
              <a:ext uri="{FF2B5EF4-FFF2-40B4-BE49-F238E27FC236}">
                <a16:creationId xmlns:a16="http://schemas.microsoft.com/office/drawing/2014/main" id="{17FACF52-3D56-F034-D023-84E00F7C0CD0}"/>
              </a:ext>
            </a:extLst>
          </p:cNvPr>
          <p:cNvPicPr>
            <a:picLocks noChangeAspect="1"/>
          </p:cNvPicPr>
          <p:nvPr/>
        </p:nvPicPr>
        <p:blipFill>
          <a:blip r:embed="rId2"/>
          <a:stretch>
            <a:fillRect/>
          </a:stretch>
        </p:blipFill>
        <p:spPr>
          <a:xfrm>
            <a:off x="392991" y="1378773"/>
            <a:ext cx="6637595" cy="5128704"/>
          </a:xfrm>
          <a:prstGeom prst="rect">
            <a:avLst/>
          </a:prstGeom>
        </p:spPr>
      </p:pic>
      <p:grpSp>
        <p:nvGrpSpPr>
          <p:cNvPr id="2" name="Group 8">
            <a:extLst>
              <a:ext uri="{FF2B5EF4-FFF2-40B4-BE49-F238E27FC236}">
                <a16:creationId xmlns:a16="http://schemas.microsoft.com/office/drawing/2014/main" id="{EF77165E-7C94-9155-A596-E08FDD0C80F0}"/>
              </a:ext>
            </a:extLst>
          </p:cNvPr>
          <p:cNvGrpSpPr/>
          <p:nvPr/>
        </p:nvGrpSpPr>
        <p:grpSpPr>
          <a:xfrm>
            <a:off x="1329373" y="4175953"/>
            <a:ext cx="1577744" cy="244818"/>
            <a:chOff x="0" y="0"/>
            <a:chExt cx="4528342" cy="153030"/>
          </a:xfrm>
        </p:grpSpPr>
        <p:sp>
          <p:nvSpPr>
            <p:cNvPr id="3" name="Freeform 9">
              <a:extLst>
                <a:ext uri="{FF2B5EF4-FFF2-40B4-BE49-F238E27FC236}">
                  <a16:creationId xmlns:a16="http://schemas.microsoft.com/office/drawing/2014/main" id="{897093AD-DBA6-375F-3C4D-4835793BE5B8}"/>
                </a:ext>
              </a:extLst>
            </p:cNvPr>
            <p:cNvSpPr/>
            <p:nvPr/>
          </p:nvSpPr>
          <p:spPr>
            <a:xfrm>
              <a:off x="0" y="0"/>
              <a:ext cx="4528342" cy="153030"/>
            </a:xfrm>
            <a:custGeom>
              <a:avLst/>
              <a:gdLst/>
              <a:ahLst/>
              <a:cxnLst/>
              <a:rect l="l" t="t" r="r" b="b"/>
              <a:pathLst>
                <a:path w="4528342" h="153030">
                  <a:moveTo>
                    <a:pt x="0" y="0"/>
                  </a:moveTo>
                  <a:lnTo>
                    <a:pt x="4528342" y="0"/>
                  </a:lnTo>
                  <a:lnTo>
                    <a:pt x="4528342" y="153030"/>
                  </a:lnTo>
                  <a:lnTo>
                    <a:pt x="0" y="153030"/>
                  </a:lnTo>
                  <a:close/>
                </a:path>
              </a:pathLst>
            </a:custGeom>
            <a:solidFill>
              <a:srgbClr val="000000">
                <a:alpha val="0"/>
              </a:srgbClr>
            </a:solidFill>
            <a:ln w="38100" cap="sq">
              <a:solidFill>
                <a:srgbClr val="E2322C"/>
              </a:solidFill>
              <a:prstDash val="solid"/>
              <a:miter/>
            </a:ln>
          </p:spPr>
        </p:sp>
        <p:sp>
          <p:nvSpPr>
            <p:cNvPr id="8" name="TextBox 10">
              <a:extLst>
                <a:ext uri="{FF2B5EF4-FFF2-40B4-BE49-F238E27FC236}">
                  <a16:creationId xmlns:a16="http://schemas.microsoft.com/office/drawing/2014/main" id="{FDFC4881-1290-1A06-AB37-C9FF6AA2754F}"/>
                </a:ext>
              </a:extLst>
            </p:cNvPr>
            <p:cNvSpPr txBox="1"/>
            <p:nvPr/>
          </p:nvSpPr>
          <p:spPr>
            <a:xfrm>
              <a:off x="0" y="-76200"/>
              <a:ext cx="4528342" cy="229230"/>
            </a:xfrm>
            <a:prstGeom prst="rect">
              <a:avLst/>
            </a:prstGeom>
          </p:spPr>
          <p:txBody>
            <a:bodyPr lIns="50800" tIns="50800" rIns="50800" bIns="50800" rtlCol="0" anchor="ctr"/>
            <a:lstStyle/>
            <a:p>
              <a:pPr algn="ctr">
                <a:lnSpc>
                  <a:spcPts val="2659"/>
                </a:lnSpc>
              </a:pPr>
              <a:endParaRPr/>
            </a:p>
          </p:txBody>
        </p:sp>
      </p:grpSp>
      <p:grpSp>
        <p:nvGrpSpPr>
          <p:cNvPr id="11" name="Group 8">
            <a:extLst>
              <a:ext uri="{FF2B5EF4-FFF2-40B4-BE49-F238E27FC236}">
                <a16:creationId xmlns:a16="http://schemas.microsoft.com/office/drawing/2014/main" id="{3E1434F8-C2E4-A61B-46B3-231346D594C9}"/>
              </a:ext>
            </a:extLst>
          </p:cNvPr>
          <p:cNvGrpSpPr/>
          <p:nvPr/>
        </p:nvGrpSpPr>
        <p:grpSpPr>
          <a:xfrm>
            <a:off x="2150285" y="5529265"/>
            <a:ext cx="2110144" cy="244818"/>
            <a:chOff x="0" y="0"/>
            <a:chExt cx="4528342" cy="153030"/>
          </a:xfrm>
        </p:grpSpPr>
        <p:sp>
          <p:nvSpPr>
            <p:cNvPr id="12" name="Freeform 9">
              <a:extLst>
                <a:ext uri="{FF2B5EF4-FFF2-40B4-BE49-F238E27FC236}">
                  <a16:creationId xmlns:a16="http://schemas.microsoft.com/office/drawing/2014/main" id="{E7F6D4DE-CA45-65DB-803C-C4223E332CC6}"/>
                </a:ext>
              </a:extLst>
            </p:cNvPr>
            <p:cNvSpPr/>
            <p:nvPr/>
          </p:nvSpPr>
          <p:spPr>
            <a:xfrm>
              <a:off x="0" y="0"/>
              <a:ext cx="4528342" cy="153030"/>
            </a:xfrm>
            <a:custGeom>
              <a:avLst/>
              <a:gdLst/>
              <a:ahLst/>
              <a:cxnLst/>
              <a:rect l="l" t="t" r="r" b="b"/>
              <a:pathLst>
                <a:path w="4528342" h="153030">
                  <a:moveTo>
                    <a:pt x="0" y="0"/>
                  </a:moveTo>
                  <a:lnTo>
                    <a:pt x="4528342" y="0"/>
                  </a:lnTo>
                  <a:lnTo>
                    <a:pt x="4528342" y="153030"/>
                  </a:lnTo>
                  <a:lnTo>
                    <a:pt x="0" y="153030"/>
                  </a:lnTo>
                  <a:close/>
                </a:path>
              </a:pathLst>
            </a:custGeom>
            <a:solidFill>
              <a:srgbClr val="000000">
                <a:alpha val="0"/>
              </a:srgbClr>
            </a:solidFill>
            <a:ln w="38100" cap="sq">
              <a:solidFill>
                <a:srgbClr val="E2322C"/>
              </a:solidFill>
              <a:prstDash val="solid"/>
              <a:miter/>
            </a:ln>
          </p:spPr>
        </p:sp>
        <p:sp>
          <p:nvSpPr>
            <p:cNvPr id="13" name="TextBox 10">
              <a:extLst>
                <a:ext uri="{FF2B5EF4-FFF2-40B4-BE49-F238E27FC236}">
                  <a16:creationId xmlns:a16="http://schemas.microsoft.com/office/drawing/2014/main" id="{EE1C401E-828D-65F3-1763-80178E20C84F}"/>
                </a:ext>
              </a:extLst>
            </p:cNvPr>
            <p:cNvSpPr txBox="1"/>
            <p:nvPr/>
          </p:nvSpPr>
          <p:spPr>
            <a:xfrm>
              <a:off x="0" y="-76200"/>
              <a:ext cx="4528342" cy="229230"/>
            </a:xfrm>
            <a:prstGeom prst="rect">
              <a:avLst/>
            </a:prstGeom>
          </p:spPr>
          <p:txBody>
            <a:bodyPr lIns="50800" tIns="50800" rIns="50800" bIns="50800" rtlCol="0" anchor="ctr"/>
            <a:lstStyle/>
            <a:p>
              <a:pPr algn="ctr">
                <a:lnSpc>
                  <a:spcPts val="2659"/>
                </a:lnSpc>
              </a:pPr>
              <a:endParaRPr/>
            </a:p>
          </p:txBody>
        </p:sp>
      </p:grpSp>
      <p:grpSp>
        <p:nvGrpSpPr>
          <p:cNvPr id="14" name="Group 8">
            <a:extLst>
              <a:ext uri="{FF2B5EF4-FFF2-40B4-BE49-F238E27FC236}">
                <a16:creationId xmlns:a16="http://schemas.microsoft.com/office/drawing/2014/main" id="{5FC78174-6DAC-96BE-B33B-A04E057D4AF0}"/>
              </a:ext>
            </a:extLst>
          </p:cNvPr>
          <p:cNvGrpSpPr/>
          <p:nvPr/>
        </p:nvGrpSpPr>
        <p:grpSpPr>
          <a:xfrm>
            <a:off x="1699181" y="5859186"/>
            <a:ext cx="1799248" cy="244818"/>
            <a:chOff x="0" y="0"/>
            <a:chExt cx="4528342" cy="153030"/>
          </a:xfrm>
        </p:grpSpPr>
        <p:sp>
          <p:nvSpPr>
            <p:cNvPr id="16" name="Freeform 9">
              <a:extLst>
                <a:ext uri="{FF2B5EF4-FFF2-40B4-BE49-F238E27FC236}">
                  <a16:creationId xmlns:a16="http://schemas.microsoft.com/office/drawing/2014/main" id="{D7A7A3BF-F10C-7124-AE7C-9ABCD3308993}"/>
                </a:ext>
              </a:extLst>
            </p:cNvPr>
            <p:cNvSpPr/>
            <p:nvPr/>
          </p:nvSpPr>
          <p:spPr>
            <a:xfrm>
              <a:off x="0" y="0"/>
              <a:ext cx="4528342" cy="153030"/>
            </a:xfrm>
            <a:custGeom>
              <a:avLst/>
              <a:gdLst/>
              <a:ahLst/>
              <a:cxnLst/>
              <a:rect l="l" t="t" r="r" b="b"/>
              <a:pathLst>
                <a:path w="4528342" h="153030">
                  <a:moveTo>
                    <a:pt x="0" y="0"/>
                  </a:moveTo>
                  <a:lnTo>
                    <a:pt x="4528342" y="0"/>
                  </a:lnTo>
                  <a:lnTo>
                    <a:pt x="4528342" y="153030"/>
                  </a:lnTo>
                  <a:lnTo>
                    <a:pt x="0" y="153030"/>
                  </a:lnTo>
                  <a:close/>
                </a:path>
              </a:pathLst>
            </a:custGeom>
            <a:solidFill>
              <a:srgbClr val="000000">
                <a:alpha val="0"/>
              </a:srgbClr>
            </a:solidFill>
            <a:ln w="38100" cap="sq">
              <a:solidFill>
                <a:srgbClr val="E2322C"/>
              </a:solidFill>
              <a:prstDash val="solid"/>
              <a:miter/>
            </a:ln>
          </p:spPr>
        </p:sp>
        <p:sp>
          <p:nvSpPr>
            <p:cNvPr id="17" name="TextBox 10">
              <a:extLst>
                <a:ext uri="{FF2B5EF4-FFF2-40B4-BE49-F238E27FC236}">
                  <a16:creationId xmlns:a16="http://schemas.microsoft.com/office/drawing/2014/main" id="{D63286FA-0182-25AD-8FEF-83808286E27A}"/>
                </a:ext>
              </a:extLst>
            </p:cNvPr>
            <p:cNvSpPr txBox="1"/>
            <p:nvPr/>
          </p:nvSpPr>
          <p:spPr>
            <a:xfrm>
              <a:off x="0" y="-76200"/>
              <a:ext cx="4528342" cy="229230"/>
            </a:xfrm>
            <a:prstGeom prst="rect">
              <a:avLst/>
            </a:prstGeom>
          </p:spPr>
          <p:txBody>
            <a:bodyPr lIns="50800" tIns="50800" rIns="50800" bIns="50800" rtlCol="0" anchor="ctr"/>
            <a:lstStyle/>
            <a:p>
              <a:pPr algn="ctr">
                <a:lnSpc>
                  <a:spcPts val="2659"/>
                </a:lnSpc>
              </a:pPr>
              <a:endParaRPr/>
            </a:p>
          </p:txBody>
        </p:sp>
      </p:grpSp>
      <p:grpSp>
        <p:nvGrpSpPr>
          <p:cNvPr id="18" name="Group 8">
            <a:extLst>
              <a:ext uri="{FF2B5EF4-FFF2-40B4-BE49-F238E27FC236}">
                <a16:creationId xmlns:a16="http://schemas.microsoft.com/office/drawing/2014/main" id="{6B6D7C4C-656A-F3CC-96EC-65BEBE8E807C}"/>
              </a:ext>
            </a:extLst>
          </p:cNvPr>
          <p:cNvGrpSpPr/>
          <p:nvPr/>
        </p:nvGrpSpPr>
        <p:grpSpPr>
          <a:xfrm>
            <a:off x="540501" y="2002947"/>
            <a:ext cx="2150208" cy="244818"/>
            <a:chOff x="0" y="0"/>
            <a:chExt cx="4528342" cy="153030"/>
          </a:xfrm>
        </p:grpSpPr>
        <p:sp>
          <p:nvSpPr>
            <p:cNvPr id="19" name="Freeform 9">
              <a:extLst>
                <a:ext uri="{FF2B5EF4-FFF2-40B4-BE49-F238E27FC236}">
                  <a16:creationId xmlns:a16="http://schemas.microsoft.com/office/drawing/2014/main" id="{C4200218-56AE-7F86-1BD7-DE4B789AE01B}"/>
                </a:ext>
              </a:extLst>
            </p:cNvPr>
            <p:cNvSpPr/>
            <p:nvPr/>
          </p:nvSpPr>
          <p:spPr>
            <a:xfrm>
              <a:off x="0" y="0"/>
              <a:ext cx="4528342" cy="153030"/>
            </a:xfrm>
            <a:custGeom>
              <a:avLst/>
              <a:gdLst/>
              <a:ahLst/>
              <a:cxnLst/>
              <a:rect l="l" t="t" r="r" b="b"/>
              <a:pathLst>
                <a:path w="4528342" h="153030">
                  <a:moveTo>
                    <a:pt x="0" y="0"/>
                  </a:moveTo>
                  <a:lnTo>
                    <a:pt x="4528342" y="0"/>
                  </a:lnTo>
                  <a:lnTo>
                    <a:pt x="4528342" y="153030"/>
                  </a:lnTo>
                  <a:lnTo>
                    <a:pt x="0" y="153030"/>
                  </a:lnTo>
                  <a:close/>
                </a:path>
              </a:pathLst>
            </a:custGeom>
            <a:solidFill>
              <a:srgbClr val="000000">
                <a:alpha val="0"/>
              </a:srgbClr>
            </a:solidFill>
            <a:ln w="38100" cap="sq">
              <a:solidFill>
                <a:srgbClr val="E2322C"/>
              </a:solidFill>
              <a:prstDash val="solid"/>
              <a:miter/>
            </a:ln>
          </p:spPr>
        </p:sp>
        <p:sp>
          <p:nvSpPr>
            <p:cNvPr id="20" name="TextBox 10">
              <a:extLst>
                <a:ext uri="{FF2B5EF4-FFF2-40B4-BE49-F238E27FC236}">
                  <a16:creationId xmlns:a16="http://schemas.microsoft.com/office/drawing/2014/main" id="{8C0D1149-AA78-EB47-26A6-3BEBCCE11A8F}"/>
                </a:ext>
              </a:extLst>
            </p:cNvPr>
            <p:cNvSpPr txBox="1"/>
            <p:nvPr/>
          </p:nvSpPr>
          <p:spPr>
            <a:xfrm>
              <a:off x="0" y="-76200"/>
              <a:ext cx="4528342" cy="229230"/>
            </a:xfrm>
            <a:prstGeom prst="rect">
              <a:avLst/>
            </a:prstGeom>
          </p:spPr>
          <p:txBody>
            <a:bodyPr lIns="50800" tIns="50800" rIns="50800" bIns="50800" rtlCol="0" anchor="ctr"/>
            <a:lstStyle/>
            <a:p>
              <a:pPr algn="ctr">
                <a:lnSpc>
                  <a:spcPts val="2659"/>
                </a:lnSpc>
              </a:pPr>
              <a:endParaRPr/>
            </a:p>
          </p:txBody>
        </p:sp>
      </p:grpSp>
      <p:sp>
        <p:nvSpPr>
          <p:cNvPr id="21" name="Freeform 9">
            <a:extLst>
              <a:ext uri="{FF2B5EF4-FFF2-40B4-BE49-F238E27FC236}">
                <a16:creationId xmlns:a16="http://schemas.microsoft.com/office/drawing/2014/main" id="{4EE5CCC1-4D18-F2C2-C5CE-D6DEA6C75A05}"/>
              </a:ext>
            </a:extLst>
          </p:cNvPr>
          <p:cNvSpPr/>
          <p:nvPr/>
        </p:nvSpPr>
        <p:spPr>
          <a:xfrm>
            <a:off x="540501" y="2661202"/>
            <a:ext cx="2150208" cy="244818"/>
          </a:xfrm>
          <a:custGeom>
            <a:avLst/>
            <a:gdLst/>
            <a:ahLst/>
            <a:cxnLst/>
            <a:rect l="l" t="t" r="r" b="b"/>
            <a:pathLst>
              <a:path w="4528342" h="153030">
                <a:moveTo>
                  <a:pt x="0" y="0"/>
                </a:moveTo>
                <a:lnTo>
                  <a:pt x="4528342" y="0"/>
                </a:lnTo>
                <a:lnTo>
                  <a:pt x="4528342" y="153030"/>
                </a:lnTo>
                <a:lnTo>
                  <a:pt x="0" y="153030"/>
                </a:lnTo>
                <a:close/>
              </a:path>
            </a:pathLst>
          </a:custGeom>
          <a:solidFill>
            <a:srgbClr val="000000">
              <a:alpha val="0"/>
            </a:srgbClr>
          </a:solidFill>
          <a:ln w="38100" cap="sq">
            <a:solidFill>
              <a:srgbClr val="E2322C"/>
            </a:solidFill>
            <a:prstDash val="solid"/>
            <a:miter/>
          </a:ln>
        </p:spPr>
      </p:sp>
      <p:sp>
        <p:nvSpPr>
          <p:cNvPr id="23" name="TextBox 22">
            <a:extLst>
              <a:ext uri="{FF2B5EF4-FFF2-40B4-BE49-F238E27FC236}">
                <a16:creationId xmlns:a16="http://schemas.microsoft.com/office/drawing/2014/main" id="{0050BD24-EA3B-19AF-6A0C-0F9CF18268EE}"/>
              </a:ext>
            </a:extLst>
          </p:cNvPr>
          <p:cNvSpPr txBox="1"/>
          <p:nvPr/>
        </p:nvSpPr>
        <p:spPr>
          <a:xfrm>
            <a:off x="7178096" y="2173410"/>
            <a:ext cx="4409954" cy="3539430"/>
          </a:xfrm>
          <a:prstGeom prst="rect">
            <a:avLst/>
          </a:prstGeom>
          <a:noFill/>
        </p:spPr>
        <p:txBody>
          <a:bodyPr wrap="square">
            <a:spAutoFit/>
          </a:bodyPr>
          <a:lstStyle/>
          <a:p>
            <a:pPr algn="ctr"/>
            <a:r>
              <a:rPr lang="en-GB" sz="3200" b="1" dirty="0">
                <a:solidFill>
                  <a:srgbClr val="0B4189"/>
                </a:solidFill>
              </a:rPr>
              <a:t>vim </a:t>
            </a:r>
            <a:r>
              <a:rPr lang="en-GB" sz="3200" b="1" dirty="0" err="1">
                <a:solidFill>
                  <a:srgbClr val="0B4189"/>
                </a:solidFill>
              </a:rPr>
              <a:t>runSNaQ.jl</a:t>
            </a:r>
            <a:endParaRPr lang="en-GB" sz="3200" b="1" dirty="0">
              <a:solidFill>
                <a:srgbClr val="0B4189"/>
              </a:solidFill>
            </a:endParaRPr>
          </a:p>
          <a:p>
            <a:pPr algn="ctr"/>
            <a:endParaRPr lang="en-GB" b="1" dirty="0">
              <a:solidFill>
                <a:srgbClr val="0B4189"/>
              </a:solidFill>
            </a:endParaRPr>
          </a:p>
          <a:p>
            <a:pPr algn="ctr"/>
            <a:endParaRPr lang="en-GB" b="1" dirty="0">
              <a:solidFill>
                <a:srgbClr val="0B4189"/>
              </a:solidFill>
            </a:endParaRPr>
          </a:p>
          <a:p>
            <a:pPr algn="ctr"/>
            <a:endParaRPr lang="en-GB" b="1" dirty="0">
              <a:solidFill>
                <a:srgbClr val="0B4189"/>
              </a:solidFill>
            </a:endParaRPr>
          </a:p>
          <a:p>
            <a:pPr algn="ctr"/>
            <a:r>
              <a:rPr lang="en-GB" sz="2800" b="1" dirty="0">
                <a:solidFill>
                  <a:srgbClr val="0B4189"/>
                </a:solidFill>
              </a:rPr>
              <a:t>:</a:t>
            </a:r>
            <a:r>
              <a:rPr lang="en-GB" sz="2800" b="1" dirty="0" err="1">
                <a:solidFill>
                  <a:srgbClr val="0B4189"/>
                </a:solidFill>
              </a:rPr>
              <a:t>wq</a:t>
            </a:r>
            <a:endParaRPr lang="en-GB" sz="2800" b="1" dirty="0">
              <a:solidFill>
                <a:srgbClr val="0B4189"/>
              </a:solidFill>
            </a:endParaRPr>
          </a:p>
          <a:p>
            <a:pPr algn="ctr"/>
            <a:endParaRPr lang="en-GB" b="1" dirty="0">
              <a:solidFill>
                <a:srgbClr val="0B4189"/>
              </a:solidFill>
            </a:endParaRPr>
          </a:p>
          <a:p>
            <a:pPr algn="ctr"/>
            <a:endParaRPr lang="en-GB" b="1" dirty="0">
              <a:solidFill>
                <a:srgbClr val="0B4189"/>
              </a:solidFill>
            </a:endParaRPr>
          </a:p>
          <a:p>
            <a:pPr algn="ctr"/>
            <a:endParaRPr lang="en-GB" b="1" dirty="0">
              <a:solidFill>
                <a:srgbClr val="0B4189"/>
              </a:solidFill>
            </a:endParaRPr>
          </a:p>
          <a:p>
            <a:pPr algn="ctr"/>
            <a:r>
              <a:rPr lang="en-GB" sz="2800" b="1" dirty="0" err="1">
                <a:solidFill>
                  <a:srgbClr val="0B4189"/>
                </a:solidFill>
              </a:rPr>
              <a:t>nohup</a:t>
            </a:r>
            <a:r>
              <a:rPr lang="en-GB" sz="2800" b="1" dirty="0">
                <a:solidFill>
                  <a:srgbClr val="0B4189"/>
                </a:solidFill>
              </a:rPr>
              <a:t> ./</a:t>
            </a:r>
            <a:r>
              <a:rPr lang="en-GB" sz="2800" b="1" dirty="0" err="1">
                <a:solidFill>
                  <a:srgbClr val="0B4189"/>
                </a:solidFill>
              </a:rPr>
              <a:t>runSNaQ.jl</a:t>
            </a:r>
            <a:r>
              <a:rPr lang="en-GB" sz="2800" b="1" dirty="0">
                <a:solidFill>
                  <a:srgbClr val="0B4189"/>
                </a:solidFill>
              </a:rPr>
              <a:t> 1 10 &gt; snaq.log 2&gt;&amp;1 &amp;</a:t>
            </a:r>
          </a:p>
        </p:txBody>
      </p:sp>
      <p:sp>
        <p:nvSpPr>
          <p:cNvPr id="24" name="Arrow: Down 23">
            <a:extLst>
              <a:ext uri="{FF2B5EF4-FFF2-40B4-BE49-F238E27FC236}">
                <a16:creationId xmlns:a16="http://schemas.microsoft.com/office/drawing/2014/main" id="{93F6AAB2-FD46-71D4-D916-3CA2898F13BB}"/>
              </a:ext>
            </a:extLst>
          </p:cNvPr>
          <p:cNvSpPr/>
          <p:nvPr/>
        </p:nvSpPr>
        <p:spPr>
          <a:xfrm>
            <a:off x="9336562" y="3012317"/>
            <a:ext cx="219919" cy="33566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7" name="Arrow: Down 26">
            <a:extLst>
              <a:ext uri="{FF2B5EF4-FFF2-40B4-BE49-F238E27FC236}">
                <a16:creationId xmlns:a16="http://schemas.microsoft.com/office/drawing/2014/main" id="{6B8C9CDC-5D68-DA24-2EB4-BDAB8EBDAE29}"/>
              </a:ext>
            </a:extLst>
          </p:cNvPr>
          <p:cNvSpPr/>
          <p:nvPr/>
        </p:nvSpPr>
        <p:spPr>
          <a:xfrm>
            <a:off x="9336562" y="4189284"/>
            <a:ext cx="219919" cy="33566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66729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DD3B9-395D-50D5-5794-0117D5EAB5C8}"/>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34994F40-7BB2-FDC4-A36C-F333428863DD}"/>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5A8659CB-C4FF-CC24-EB99-D38F9129BCF4}"/>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A277C832-5BD0-91D3-A1DE-5E1F67F19B22}"/>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026DB5F7-64D3-F28C-8126-BACE035E59C6}"/>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框 6">
            <a:extLst>
              <a:ext uri="{FF2B5EF4-FFF2-40B4-BE49-F238E27FC236}">
                <a16:creationId xmlns:a16="http://schemas.microsoft.com/office/drawing/2014/main" id="{7A16001E-D6A2-B399-1863-8533F7ACF0B0}"/>
              </a:ext>
            </a:extLst>
          </p:cNvPr>
          <p:cNvSpPr txBox="1">
            <a:spLocks noChangeArrowheads="1"/>
          </p:cNvSpPr>
          <p:nvPr/>
        </p:nvSpPr>
        <p:spPr bwMode="auto">
          <a:xfrm>
            <a:off x="1022081" y="140931"/>
            <a:ext cx="1301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err="1">
                <a:ln>
                  <a:noFill/>
                </a:ln>
                <a:solidFill>
                  <a:srgbClr val="0B4189"/>
                </a:solidFill>
                <a:effectLst/>
                <a:latin typeface="Arial" panose="020B0604020202020204" pitchFamily="34" charset="0"/>
              </a:rPr>
              <a:t>SNaQ</a:t>
            </a:r>
            <a:endParaRPr kumimoji="0" lang="en-US" altLang="en-US" sz="3200" b="1" i="0" u="none" strike="noStrike" cap="none" normalizeH="0" baseline="0" dirty="0">
              <a:ln>
                <a:noFill/>
              </a:ln>
              <a:solidFill>
                <a:srgbClr val="0B4189"/>
              </a:solidFill>
              <a:effectLst/>
              <a:latin typeface="Arial" panose="020B0604020202020204" pitchFamily="34" charset="0"/>
            </a:endParaRPr>
          </a:p>
        </p:txBody>
      </p:sp>
      <p:sp>
        <p:nvSpPr>
          <p:cNvPr id="15" name="TextBox 9">
            <a:extLst>
              <a:ext uri="{FF2B5EF4-FFF2-40B4-BE49-F238E27FC236}">
                <a16:creationId xmlns:a16="http://schemas.microsoft.com/office/drawing/2014/main" id="{A5C5CFC5-E945-1D44-5692-D760673107B2}"/>
              </a:ext>
            </a:extLst>
          </p:cNvPr>
          <p:cNvSpPr txBox="1"/>
          <p:nvPr/>
        </p:nvSpPr>
        <p:spPr>
          <a:xfrm>
            <a:off x="335361" y="848315"/>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Output files</a:t>
            </a:r>
          </a:p>
        </p:txBody>
      </p:sp>
      <p:sp>
        <p:nvSpPr>
          <p:cNvPr id="20" name="TextBox 9">
            <a:extLst>
              <a:ext uri="{FF2B5EF4-FFF2-40B4-BE49-F238E27FC236}">
                <a16:creationId xmlns:a16="http://schemas.microsoft.com/office/drawing/2014/main" id="{EF2E32E1-C9E5-1370-D0A0-F3BDE3B98BFF}"/>
              </a:ext>
            </a:extLst>
          </p:cNvPr>
          <p:cNvSpPr txBox="1"/>
          <p:nvPr/>
        </p:nvSpPr>
        <p:spPr>
          <a:xfrm>
            <a:off x="335360" y="2945424"/>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File that we concerned</a:t>
            </a:r>
          </a:p>
        </p:txBody>
      </p:sp>
      <p:pic>
        <p:nvPicPr>
          <p:cNvPr id="9" name="Picture 8">
            <a:extLst>
              <a:ext uri="{FF2B5EF4-FFF2-40B4-BE49-F238E27FC236}">
                <a16:creationId xmlns:a16="http://schemas.microsoft.com/office/drawing/2014/main" id="{018B2D21-DD3D-00C4-F097-66B42A7E714B}"/>
              </a:ext>
            </a:extLst>
          </p:cNvPr>
          <p:cNvPicPr>
            <a:picLocks noChangeAspect="1"/>
          </p:cNvPicPr>
          <p:nvPr/>
        </p:nvPicPr>
        <p:blipFill>
          <a:blip r:embed="rId2"/>
          <a:stretch>
            <a:fillRect/>
          </a:stretch>
        </p:blipFill>
        <p:spPr>
          <a:xfrm>
            <a:off x="367841" y="1366638"/>
            <a:ext cx="8318960" cy="1338015"/>
          </a:xfrm>
          <a:prstGeom prst="rect">
            <a:avLst/>
          </a:prstGeom>
        </p:spPr>
      </p:pic>
      <p:pic>
        <p:nvPicPr>
          <p:cNvPr id="11" name="Picture 10">
            <a:extLst>
              <a:ext uri="{FF2B5EF4-FFF2-40B4-BE49-F238E27FC236}">
                <a16:creationId xmlns:a16="http://schemas.microsoft.com/office/drawing/2014/main" id="{8BD19E5D-31B1-220D-41DE-D81A271054EE}"/>
              </a:ext>
            </a:extLst>
          </p:cNvPr>
          <p:cNvPicPr>
            <a:picLocks noChangeAspect="1"/>
          </p:cNvPicPr>
          <p:nvPr/>
        </p:nvPicPr>
        <p:blipFill>
          <a:blip r:embed="rId3"/>
          <a:stretch>
            <a:fillRect/>
          </a:stretch>
        </p:blipFill>
        <p:spPr>
          <a:xfrm>
            <a:off x="311242" y="3441474"/>
            <a:ext cx="11545398" cy="1287538"/>
          </a:xfrm>
          <a:prstGeom prst="rect">
            <a:avLst/>
          </a:prstGeom>
        </p:spPr>
      </p:pic>
      <p:grpSp>
        <p:nvGrpSpPr>
          <p:cNvPr id="12" name="Group 8">
            <a:extLst>
              <a:ext uri="{FF2B5EF4-FFF2-40B4-BE49-F238E27FC236}">
                <a16:creationId xmlns:a16="http://schemas.microsoft.com/office/drawing/2014/main" id="{8F838927-4127-5E79-54BA-2313C63B1503}"/>
              </a:ext>
            </a:extLst>
          </p:cNvPr>
          <p:cNvGrpSpPr/>
          <p:nvPr/>
        </p:nvGrpSpPr>
        <p:grpSpPr>
          <a:xfrm>
            <a:off x="311241" y="3470485"/>
            <a:ext cx="11545398" cy="349220"/>
            <a:chOff x="0" y="0"/>
            <a:chExt cx="4528342" cy="153030"/>
          </a:xfrm>
        </p:grpSpPr>
        <p:sp>
          <p:nvSpPr>
            <p:cNvPr id="13" name="Freeform 9">
              <a:extLst>
                <a:ext uri="{FF2B5EF4-FFF2-40B4-BE49-F238E27FC236}">
                  <a16:creationId xmlns:a16="http://schemas.microsoft.com/office/drawing/2014/main" id="{27A01DCE-CD9D-D08C-5FE8-E21FE33E021A}"/>
                </a:ext>
              </a:extLst>
            </p:cNvPr>
            <p:cNvSpPr/>
            <p:nvPr/>
          </p:nvSpPr>
          <p:spPr>
            <a:xfrm>
              <a:off x="0" y="0"/>
              <a:ext cx="4528342" cy="153030"/>
            </a:xfrm>
            <a:custGeom>
              <a:avLst/>
              <a:gdLst/>
              <a:ahLst/>
              <a:cxnLst/>
              <a:rect l="l" t="t" r="r" b="b"/>
              <a:pathLst>
                <a:path w="4528342" h="153030">
                  <a:moveTo>
                    <a:pt x="0" y="0"/>
                  </a:moveTo>
                  <a:lnTo>
                    <a:pt x="4528342" y="0"/>
                  </a:lnTo>
                  <a:lnTo>
                    <a:pt x="4528342" y="153030"/>
                  </a:lnTo>
                  <a:lnTo>
                    <a:pt x="0" y="153030"/>
                  </a:lnTo>
                  <a:close/>
                </a:path>
              </a:pathLst>
            </a:custGeom>
            <a:solidFill>
              <a:srgbClr val="000000">
                <a:alpha val="0"/>
              </a:srgbClr>
            </a:solidFill>
            <a:ln w="38100" cap="sq">
              <a:solidFill>
                <a:srgbClr val="E2322C"/>
              </a:solidFill>
              <a:prstDash val="solid"/>
              <a:miter/>
            </a:ln>
          </p:spPr>
        </p:sp>
        <p:sp>
          <p:nvSpPr>
            <p:cNvPr id="14" name="TextBox 10">
              <a:extLst>
                <a:ext uri="{FF2B5EF4-FFF2-40B4-BE49-F238E27FC236}">
                  <a16:creationId xmlns:a16="http://schemas.microsoft.com/office/drawing/2014/main" id="{99C5D97B-4FBD-DA33-1327-98E0327FC588}"/>
                </a:ext>
              </a:extLst>
            </p:cNvPr>
            <p:cNvSpPr txBox="1"/>
            <p:nvPr/>
          </p:nvSpPr>
          <p:spPr>
            <a:xfrm>
              <a:off x="0" y="-76200"/>
              <a:ext cx="4528342" cy="229230"/>
            </a:xfrm>
            <a:prstGeom prst="rect">
              <a:avLst/>
            </a:prstGeom>
          </p:spPr>
          <p:txBody>
            <a:bodyPr lIns="50800" tIns="50800" rIns="50800" bIns="50800" rtlCol="0" anchor="ctr"/>
            <a:lstStyle/>
            <a:p>
              <a:pPr algn="ctr">
                <a:lnSpc>
                  <a:spcPts val="2659"/>
                </a:lnSpc>
              </a:pPr>
              <a:endParaRPr/>
            </a:p>
          </p:txBody>
        </p:sp>
      </p:grpSp>
      <p:sp>
        <p:nvSpPr>
          <p:cNvPr id="16" name="Freeform 11">
            <a:extLst>
              <a:ext uri="{FF2B5EF4-FFF2-40B4-BE49-F238E27FC236}">
                <a16:creationId xmlns:a16="http://schemas.microsoft.com/office/drawing/2014/main" id="{F23C5DFB-7EFD-D4AC-85AD-9D15935B5EC9}"/>
              </a:ext>
            </a:extLst>
          </p:cNvPr>
          <p:cNvSpPr/>
          <p:nvPr/>
        </p:nvSpPr>
        <p:spPr>
          <a:xfrm>
            <a:off x="8491551" y="4902903"/>
            <a:ext cx="2704116" cy="1879058"/>
          </a:xfrm>
          <a:custGeom>
            <a:avLst/>
            <a:gdLst/>
            <a:ahLst/>
            <a:cxnLst/>
            <a:rect l="l" t="t" r="r" b="b"/>
            <a:pathLst>
              <a:path w="3957554" h="2750057">
                <a:moveTo>
                  <a:pt x="0" y="0"/>
                </a:moveTo>
                <a:lnTo>
                  <a:pt x="3957554" y="0"/>
                </a:lnTo>
                <a:lnTo>
                  <a:pt x="3957554" y="2750057"/>
                </a:lnTo>
                <a:lnTo>
                  <a:pt x="0" y="2750057"/>
                </a:lnTo>
                <a:lnTo>
                  <a:pt x="0" y="0"/>
                </a:lnTo>
                <a:close/>
              </a:path>
            </a:pathLst>
          </a:custGeom>
          <a:blipFill>
            <a:blip r:embed="rId4"/>
            <a:stretch>
              <a:fillRect/>
            </a:stretch>
          </a:blipFill>
        </p:spPr>
        <p:txBody>
          <a:bodyPr/>
          <a:lstStyle/>
          <a:p>
            <a:endParaRPr lang="en-GB" dirty="0"/>
          </a:p>
        </p:txBody>
      </p:sp>
      <p:sp>
        <p:nvSpPr>
          <p:cNvPr id="17" name="TextBox 15">
            <a:extLst>
              <a:ext uri="{FF2B5EF4-FFF2-40B4-BE49-F238E27FC236}">
                <a16:creationId xmlns:a16="http://schemas.microsoft.com/office/drawing/2014/main" id="{9FE2A9FF-AB01-E31F-872D-350485E0A61E}"/>
              </a:ext>
            </a:extLst>
          </p:cNvPr>
          <p:cNvSpPr txBox="1"/>
          <p:nvPr/>
        </p:nvSpPr>
        <p:spPr>
          <a:xfrm>
            <a:off x="720869" y="5977458"/>
            <a:ext cx="7965932" cy="464486"/>
          </a:xfrm>
          <a:prstGeom prst="rect">
            <a:avLst/>
          </a:prstGeom>
        </p:spPr>
        <p:txBody>
          <a:bodyPr wrap="square" lIns="0" tIns="0" rIns="0" bIns="0" rtlCol="0" anchor="t">
            <a:spAutoFit/>
          </a:bodyPr>
          <a:lstStyle/>
          <a:p>
            <a:pPr algn="just">
              <a:lnSpc>
                <a:spcPts val="4059"/>
              </a:lnSpc>
              <a:spcBef>
                <a:spcPct val="0"/>
              </a:spcBef>
            </a:pPr>
            <a:r>
              <a:rPr lang="en-US" sz="2400" b="1" dirty="0">
                <a:solidFill>
                  <a:srgbClr val="0B4189"/>
                </a:solidFill>
                <a:latin typeface="Times New Roman MT"/>
                <a:ea typeface="Times New Roman MT"/>
                <a:cs typeface="Times New Roman MT"/>
                <a:sym typeface="Times New Roman MT"/>
              </a:rPr>
              <a:t>Can run with different </a:t>
            </a:r>
            <a:r>
              <a:rPr lang="en-US" sz="2400" b="1" dirty="0" err="1">
                <a:solidFill>
                  <a:srgbClr val="0B4189"/>
                </a:solidFill>
                <a:latin typeface="Times New Roman MT"/>
                <a:ea typeface="Times New Roman MT"/>
                <a:cs typeface="Times New Roman MT"/>
                <a:sym typeface="Times New Roman MT"/>
              </a:rPr>
              <a:t>hmax</a:t>
            </a:r>
            <a:r>
              <a:rPr lang="en-US" sz="2400" b="1" dirty="0">
                <a:solidFill>
                  <a:srgbClr val="0B4189"/>
                </a:solidFill>
                <a:latin typeface="Times New Roman MT"/>
                <a:ea typeface="Times New Roman MT"/>
                <a:cs typeface="Times New Roman MT"/>
                <a:sym typeface="Times New Roman MT"/>
              </a:rPr>
              <a:t>, and compare the score</a:t>
            </a:r>
          </a:p>
        </p:txBody>
      </p:sp>
      <p:grpSp>
        <p:nvGrpSpPr>
          <p:cNvPr id="2" name="Group 8">
            <a:extLst>
              <a:ext uri="{FF2B5EF4-FFF2-40B4-BE49-F238E27FC236}">
                <a16:creationId xmlns:a16="http://schemas.microsoft.com/office/drawing/2014/main" id="{15768810-FC7F-F7CD-A316-50E1D1E2A149}"/>
              </a:ext>
            </a:extLst>
          </p:cNvPr>
          <p:cNvGrpSpPr/>
          <p:nvPr/>
        </p:nvGrpSpPr>
        <p:grpSpPr>
          <a:xfrm>
            <a:off x="5821680" y="1748191"/>
            <a:ext cx="2669872" cy="349220"/>
            <a:chOff x="0" y="0"/>
            <a:chExt cx="4528342" cy="153030"/>
          </a:xfrm>
        </p:grpSpPr>
        <p:sp>
          <p:nvSpPr>
            <p:cNvPr id="3" name="Freeform 9">
              <a:extLst>
                <a:ext uri="{FF2B5EF4-FFF2-40B4-BE49-F238E27FC236}">
                  <a16:creationId xmlns:a16="http://schemas.microsoft.com/office/drawing/2014/main" id="{FF87DB4A-2D1E-E0CA-03C5-B288E47A2BE0}"/>
                </a:ext>
              </a:extLst>
            </p:cNvPr>
            <p:cNvSpPr/>
            <p:nvPr/>
          </p:nvSpPr>
          <p:spPr>
            <a:xfrm>
              <a:off x="0" y="0"/>
              <a:ext cx="4528342" cy="153030"/>
            </a:xfrm>
            <a:custGeom>
              <a:avLst/>
              <a:gdLst/>
              <a:ahLst/>
              <a:cxnLst/>
              <a:rect l="l" t="t" r="r" b="b"/>
              <a:pathLst>
                <a:path w="4528342" h="153030">
                  <a:moveTo>
                    <a:pt x="0" y="0"/>
                  </a:moveTo>
                  <a:lnTo>
                    <a:pt x="4528342" y="0"/>
                  </a:lnTo>
                  <a:lnTo>
                    <a:pt x="4528342" y="153030"/>
                  </a:lnTo>
                  <a:lnTo>
                    <a:pt x="0" y="153030"/>
                  </a:lnTo>
                  <a:close/>
                </a:path>
              </a:pathLst>
            </a:custGeom>
            <a:solidFill>
              <a:srgbClr val="000000">
                <a:alpha val="0"/>
              </a:srgbClr>
            </a:solidFill>
            <a:ln w="38100" cap="sq">
              <a:solidFill>
                <a:srgbClr val="E2322C"/>
              </a:solidFill>
              <a:prstDash val="solid"/>
              <a:miter/>
            </a:ln>
          </p:spPr>
        </p:sp>
        <p:sp>
          <p:nvSpPr>
            <p:cNvPr id="8" name="TextBox 10">
              <a:extLst>
                <a:ext uri="{FF2B5EF4-FFF2-40B4-BE49-F238E27FC236}">
                  <a16:creationId xmlns:a16="http://schemas.microsoft.com/office/drawing/2014/main" id="{28ED692B-FA56-F82D-99E8-4398439CB4D4}"/>
                </a:ext>
              </a:extLst>
            </p:cNvPr>
            <p:cNvSpPr txBox="1"/>
            <p:nvPr/>
          </p:nvSpPr>
          <p:spPr>
            <a:xfrm>
              <a:off x="0" y="-76200"/>
              <a:ext cx="4528342" cy="22923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10381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9601" y="0"/>
            <a:ext cx="6259616" cy="6872990"/>
          </a:xfrm>
          <a:prstGeom prst="rect">
            <a:avLst/>
          </a:prstGeom>
          <a:gradFill flip="none" rotWithShape="1">
            <a:gsLst>
              <a:gs pos="0">
                <a:schemeClr val="accent2">
                  <a:alpha val="0"/>
                </a:schemeClr>
              </a:gs>
              <a:gs pos="83000">
                <a:schemeClr val="accent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42333" y="0"/>
            <a:ext cx="12211600" cy="6858000"/>
          </a:xfrm>
          <a:prstGeom prst="rect">
            <a:avLst/>
          </a:prstGeom>
          <a:pattFill prst="pct1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14" name="组合 13"/>
          <p:cNvGrpSpPr/>
          <p:nvPr/>
        </p:nvGrpSpPr>
        <p:grpSpPr>
          <a:xfrm>
            <a:off x="5226255" y="1623962"/>
            <a:ext cx="1381373" cy="660400"/>
            <a:chOff x="5519936" y="1488468"/>
            <a:chExt cx="1381373" cy="660400"/>
          </a:xfrm>
          <a:effectLst>
            <a:outerShdw blurRad="50800" dist="38100" dir="2700000" algn="tl" rotWithShape="0">
              <a:prstClr val="black">
                <a:alpha val="40000"/>
              </a:prstClr>
            </a:outerShdw>
          </a:effectLst>
        </p:grpSpPr>
        <p:sp>
          <p:nvSpPr>
            <p:cNvPr id="15" name="平行四边形 14"/>
            <p:cNvSpPr/>
            <p:nvPr/>
          </p:nvSpPr>
          <p:spPr>
            <a:xfrm>
              <a:off x="5519936" y="1488468"/>
              <a:ext cx="1381373" cy="660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7600" y="1541909"/>
              <a:ext cx="1086759" cy="58477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tab pos="2865755" algn="l"/>
                </a:tabLst>
                <a:defRPr/>
              </a:pPr>
              <a:r>
                <a:rPr kumimoji="0" lang="en-US" altLang="zh-CN" sz="3200" b="1" i="0" u="none" strike="noStrike" kern="1200" cap="none" spc="0" normalizeH="0" baseline="0" noProof="0" dirty="0">
                  <a:ln>
                    <a:noFill/>
                  </a:ln>
                  <a:solidFill>
                    <a:schemeClr val="accent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rPr>
                <a:t>01</a:t>
              </a:r>
            </a:p>
          </p:txBody>
        </p:sp>
      </p:grpSp>
      <p:grpSp>
        <p:nvGrpSpPr>
          <p:cNvPr id="17" name="组合 16"/>
          <p:cNvGrpSpPr/>
          <p:nvPr/>
        </p:nvGrpSpPr>
        <p:grpSpPr>
          <a:xfrm>
            <a:off x="5177875" y="2857239"/>
            <a:ext cx="1381373" cy="660400"/>
            <a:chOff x="5519936" y="1488468"/>
            <a:chExt cx="1381373" cy="660400"/>
          </a:xfrm>
          <a:effectLst>
            <a:outerShdw blurRad="50800" dist="38100" dir="2700000" algn="tl" rotWithShape="0">
              <a:prstClr val="black">
                <a:alpha val="40000"/>
              </a:prstClr>
            </a:outerShdw>
          </a:effectLst>
        </p:grpSpPr>
        <p:sp>
          <p:nvSpPr>
            <p:cNvPr id="18" name="平行四边形 17"/>
            <p:cNvSpPr/>
            <p:nvPr/>
          </p:nvSpPr>
          <p:spPr>
            <a:xfrm>
              <a:off x="5519936" y="1488468"/>
              <a:ext cx="1381373" cy="660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7600" y="1541909"/>
              <a:ext cx="1086759" cy="58477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tab pos="2865755" algn="l"/>
                </a:tabLst>
                <a:defRPr/>
              </a:pPr>
              <a:r>
                <a:rPr kumimoji="0" lang="en-US" altLang="zh-CN" sz="3200" b="1" i="0" u="none" strike="noStrike" kern="1200" cap="none" spc="0" normalizeH="0" baseline="0" noProof="0" dirty="0">
                  <a:ln>
                    <a:noFill/>
                  </a:ln>
                  <a:solidFill>
                    <a:schemeClr val="accent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rPr>
                <a:t>02</a:t>
              </a:r>
            </a:p>
          </p:txBody>
        </p:sp>
      </p:grpSp>
      <p:grpSp>
        <p:nvGrpSpPr>
          <p:cNvPr id="20" name="组合 19"/>
          <p:cNvGrpSpPr/>
          <p:nvPr/>
        </p:nvGrpSpPr>
        <p:grpSpPr>
          <a:xfrm>
            <a:off x="5204319" y="4090516"/>
            <a:ext cx="1381373" cy="660400"/>
            <a:chOff x="5519936" y="1488468"/>
            <a:chExt cx="1381373" cy="660400"/>
          </a:xfrm>
          <a:effectLst>
            <a:outerShdw blurRad="50800" dist="38100" dir="2700000" algn="tl" rotWithShape="0">
              <a:prstClr val="black">
                <a:alpha val="40000"/>
              </a:prstClr>
            </a:outerShdw>
          </a:effectLst>
        </p:grpSpPr>
        <p:sp>
          <p:nvSpPr>
            <p:cNvPr id="21" name="平行四边形 20"/>
            <p:cNvSpPr/>
            <p:nvPr/>
          </p:nvSpPr>
          <p:spPr>
            <a:xfrm>
              <a:off x="5519936" y="1488468"/>
              <a:ext cx="1381373" cy="660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7600" y="1541909"/>
              <a:ext cx="1086759" cy="58477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tab pos="2865755" algn="l"/>
                </a:tabLst>
                <a:defRPr/>
              </a:pPr>
              <a:r>
                <a:rPr kumimoji="0" lang="en-US" altLang="zh-CN" sz="3200" b="1" i="0" u="none" strike="noStrike" kern="1200" cap="none" spc="0" normalizeH="0" baseline="0" noProof="0" dirty="0">
                  <a:ln>
                    <a:noFill/>
                  </a:ln>
                  <a:solidFill>
                    <a:schemeClr val="accent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rPr>
                <a:t>03</a:t>
              </a:r>
            </a:p>
          </p:txBody>
        </p:sp>
      </p:grpSp>
      <p:grpSp>
        <p:nvGrpSpPr>
          <p:cNvPr id="23" name="组合 3">
            <a:extLst>
              <a:ext uri="{FF2B5EF4-FFF2-40B4-BE49-F238E27FC236}">
                <a16:creationId xmlns:a16="http://schemas.microsoft.com/office/drawing/2014/main" id="{E352EC52-6078-8AF7-ABFF-4FF2118ABE93}"/>
              </a:ext>
            </a:extLst>
          </p:cNvPr>
          <p:cNvGrpSpPr/>
          <p:nvPr/>
        </p:nvGrpSpPr>
        <p:grpSpPr>
          <a:xfrm>
            <a:off x="-3049556" y="-2033815"/>
            <a:ext cx="8764556" cy="10342927"/>
            <a:chOff x="-3802743" y="-2148114"/>
            <a:chExt cx="7489372" cy="4795157"/>
          </a:xfrm>
        </p:grpSpPr>
        <p:sp>
          <p:nvSpPr>
            <p:cNvPr id="24" name="平行四边形 4">
              <a:extLst>
                <a:ext uri="{FF2B5EF4-FFF2-40B4-BE49-F238E27FC236}">
                  <a16:creationId xmlns:a16="http://schemas.microsoft.com/office/drawing/2014/main" id="{7F88325D-3C78-2D7A-23CC-EAF3FC80BAA2}"/>
                </a:ext>
              </a:extLst>
            </p:cNvPr>
            <p:cNvSpPr/>
            <p:nvPr/>
          </p:nvSpPr>
          <p:spPr>
            <a:xfrm>
              <a:off x="-3802743" y="-2148114"/>
              <a:ext cx="7489372" cy="4795157"/>
            </a:xfrm>
            <a:prstGeom prst="parallelogram">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平行四边形 5">
              <a:extLst>
                <a:ext uri="{FF2B5EF4-FFF2-40B4-BE49-F238E27FC236}">
                  <a16:creationId xmlns:a16="http://schemas.microsoft.com/office/drawing/2014/main" id="{D6C43D02-0F54-D514-DE46-DED5E5F6B054}"/>
                </a:ext>
              </a:extLst>
            </p:cNvPr>
            <p:cNvSpPr/>
            <p:nvPr/>
          </p:nvSpPr>
          <p:spPr>
            <a:xfrm>
              <a:off x="-3483429" y="-1482271"/>
              <a:ext cx="6429829" cy="362857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34" name="文本框 6">
            <a:extLst>
              <a:ext uri="{FF2B5EF4-FFF2-40B4-BE49-F238E27FC236}">
                <a16:creationId xmlns:a16="http://schemas.microsoft.com/office/drawing/2014/main" id="{CA718115-8FC9-253C-485D-331600F95889}"/>
              </a:ext>
            </a:extLst>
          </p:cNvPr>
          <p:cNvSpPr txBox="1">
            <a:spLocks noChangeArrowheads="1"/>
          </p:cNvSpPr>
          <p:nvPr/>
        </p:nvSpPr>
        <p:spPr bwMode="auto">
          <a:xfrm>
            <a:off x="6762624" y="1693256"/>
            <a:ext cx="4491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0B4189"/>
                </a:solidFill>
                <a:effectLst/>
                <a:latin typeface="Microsoft YaHei" panose="020B0503020204020204" pitchFamily="34" charset="-122"/>
                <a:ea typeface="Microsoft YaHei" panose="020B0503020204020204" pitchFamily="34" charset="-122"/>
              </a:rPr>
              <a:t>General Introduction</a:t>
            </a:r>
          </a:p>
        </p:txBody>
      </p:sp>
      <p:sp>
        <p:nvSpPr>
          <p:cNvPr id="37" name="文本框 6">
            <a:extLst>
              <a:ext uri="{FF2B5EF4-FFF2-40B4-BE49-F238E27FC236}">
                <a16:creationId xmlns:a16="http://schemas.microsoft.com/office/drawing/2014/main" id="{3960F2C3-0F76-D403-08CF-CE13D884B4BC}"/>
              </a:ext>
            </a:extLst>
          </p:cNvPr>
          <p:cNvSpPr txBox="1">
            <a:spLocks noChangeArrowheads="1"/>
          </p:cNvSpPr>
          <p:nvPr/>
        </p:nvSpPr>
        <p:spPr bwMode="auto">
          <a:xfrm>
            <a:off x="6762624" y="2660594"/>
            <a:ext cx="20120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0B4189"/>
                </a:solidFill>
                <a:effectLst/>
                <a:latin typeface="Microsoft YaHei" panose="020B0503020204020204" pitchFamily="34" charset="-122"/>
                <a:ea typeface="Microsoft YaHei" panose="020B0503020204020204" pitchFamily="34" charset="-122"/>
              </a:rPr>
              <a:t>D-suite</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0B4189"/>
                </a:solidFill>
                <a:effectLst/>
                <a:latin typeface="Microsoft YaHei" panose="020B0503020204020204" pitchFamily="34" charset="-122"/>
                <a:ea typeface="Microsoft YaHei" panose="020B0503020204020204" pitchFamily="34" charset="-122"/>
              </a:rPr>
              <a:t>(D-statistic)</a:t>
            </a:r>
          </a:p>
        </p:txBody>
      </p:sp>
      <p:sp>
        <p:nvSpPr>
          <p:cNvPr id="39" name="文本框 6">
            <a:extLst>
              <a:ext uri="{FF2B5EF4-FFF2-40B4-BE49-F238E27FC236}">
                <a16:creationId xmlns:a16="http://schemas.microsoft.com/office/drawing/2014/main" id="{EEBC02F7-4263-0CAE-7420-C8CD3071CEF8}"/>
              </a:ext>
            </a:extLst>
          </p:cNvPr>
          <p:cNvSpPr txBox="1">
            <a:spLocks noChangeArrowheads="1"/>
          </p:cNvSpPr>
          <p:nvPr/>
        </p:nvSpPr>
        <p:spPr bwMode="auto">
          <a:xfrm>
            <a:off x="6762624" y="3943662"/>
            <a:ext cx="53807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err="1">
                <a:ln>
                  <a:noFill/>
                </a:ln>
                <a:solidFill>
                  <a:srgbClr val="0B4189"/>
                </a:solidFill>
                <a:effectLst/>
                <a:latin typeface="Microsoft YaHei" panose="020B0503020204020204" pitchFamily="34" charset="-122"/>
                <a:ea typeface="Microsoft YaHei" panose="020B0503020204020204" pitchFamily="34" charset="-122"/>
              </a:rPr>
              <a:t>SNaQ</a:t>
            </a:r>
            <a:endParaRPr lang="en-US" altLang="en-US" sz="3200" b="1" dirty="0">
              <a:solidFill>
                <a:srgbClr val="0B4189"/>
              </a:solidFill>
              <a:latin typeface="Microsoft YaHei" panose="020B0503020204020204" pitchFamily="34" charset="-122"/>
              <a:ea typeface="Microsoft YaHei"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0B4189"/>
                </a:solidFill>
                <a:effectLst/>
                <a:latin typeface="Microsoft YaHei" panose="020B0503020204020204" pitchFamily="34" charset="-122"/>
                <a:ea typeface="Microsoft YaHei" panose="020B0503020204020204" pitchFamily="34" charset="-122"/>
              </a:rPr>
              <a:t>(Phylogenetic network inference)</a:t>
            </a:r>
          </a:p>
        </p:txBody>
      </p:sp>
      <p:sp>
        <p:nvSpPr>
          <p:cNvPr id="10" name="TextBox 9">
            <a:extLst>
              <a:ext uri="{FF2B5EF4-FFF2-40B4-BE49-F238E27FC236}">
                <a16:creationId xmlns:a16="http://schemas.microsoft.com/office/drawing/2014/main" id="{2D521718-4B47-657D-1F4A-CD7A2A70855B}"/>
              </a:ext>
            </a:extLst>
          </p:cNvPr>
          <p:cNvSpPr txBox="1"/>
          <p:nvPr/>
        </p:nvSpPr>
        <p:spPr>
          <a:xfrm>
            <a:off x="485337" y="2931126"/>
            <a:ext cx="2981249" cy="5909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33994-94B5-B722-1337-772EFADC5F10}"/>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91B0B54C-E77E-C8BC-A060-447842DB3913}"/>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09777F92-A7A9-179A-EEC0-E9DA7AE7A27D}"/>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02C29838-1FCA-F8C6-240C-4DC359B86300}"/>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744909BE-ED5C-3C64-70B9-98AAFD5D1ECE}"/>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框 6">
            <a:extLst>
              <a:ext uri="{FF2B5EF4-FFF2-40B4-BE49-F238E27FC236}">
                <a16:creationId xmlns:a16="http://schemas.microsoft.com/office/drawing/2014/main" id="{B9482DE4-B681-A2D3-5DCD-CA85369AC650}"/>
              </a:ext>
            </a:extLst>
          </p:cNvPr>
          <p:cNvSpPr txBox="1">
            <a:spLocks noChangeArrowheads="1"/>
          </p:cNvSpPr>
          <p:nvPr/>
        </p:nvSpPr>
        <p:spPr bwMode="auto">
          <a:xfrm>
            <a:off x="1022081" y="140931"/>
            <a:ext cx="1301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err="1">
                <a:ln>
                  <a:noFill/>
                </a:ln>
                <a:solidFill>
                  <a:srgbClr val="0B4189"/>
                </a:solidFill>
                <a:effectLst/>
                <a:latin typeface="Arial" panose="020B0604020202020204" pitchFamily="34" charset="0"/>
              </a:rPr>
              <a:t>SNaQ</a:t>
            </a:r>
            <a:endParaRPr kumimoji="0" lang="en-US" altLang="en-US" sz="3200" b="1" i="0" u="none" strike="noStrike" cap="none" normalizeH="0" baseline="0" dirty="0">
              <a:ln>
                <a:noFill/>
              </a:ln>
              <a:solidFill>
                <a:srgbClr val="0B4189"/>
              </a:solidFill>
              <a:effectLst/>
              <a:latin typeface="Arial" panose="020B0604020202020204" pitchFamily="34" charset="0"/>
            </a:endParaRPr>
          </a:p>
        </p:txBody>
      </p:sp>
      <p:sp>
        <p:nvSpPr>
          <p:cNvPr id="15" name="TextBox 9">
            <a:extLst>
              <a:ext uri="{FF2B5EF4-FFF2-40B4-BE49-F238E27FC236}">
                <a16:creationId xmlns:a16="http://schemas.microsoft.com/office/drawing/2014/main" id="{16B492EE-B615-5819-BC2C-50E7E00EA027}"/>
              </a:ext>
            </a:extLst>
          </p:cNvPr>
          <p:cNvSpPr txBox="1"/>
          <p:nvPr/>
        </p:nvSpPr>
        <p:spPr>
          <a:xfrm>
            <a:off x="392208" y="955604"/>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Output </a:t>
            </a:r>
            <a:r>
              <a:rPr lang="en-US" altLang="zh-CN" sz="2400" b="1" dirty="0">
                <a:solidFill>
                  <a:srgbClr val="0B4189"/>
                </a:solidFill>
                <a:latin typeface="Times New Roman MT Bold"/>
                <a:ea typeface="Times New Roman MT Bold"/>
                <a:cs typeface="Times New Roman MT Bold"/>
                <a:sym typeface="Times New Roman MT Bold"/>
              </a:rPr>
              <a:t>the best tree</a:t>
            </a:r>
            <a:endParaRPr lang="en-US" sz="2400" b="1" dirty="0">
              <a:solidFill>
                <a:srgbClr val="0B4189"/>
              </a:solidFill>
              <a:latin typeface="Times New Roman MT Bold"/>
              <a:ea typeface="Times New Roman MT Bold"/>
              <a:cs typeface="Times New Roman MT Bold"/>
              <a:sym typeface="Times New Roman MT Bold"/>
            </a:endParaRPr>
          </a:p>
        </p:txBody>
      </p:sp>
      <p:sp>
        <p:nvSpPr>
          <p:cNvPr id="20" name="TextBox 9">
            <a:extLst>
              <a:ext uri="{FF2B5EF4-FFF2-40B4-BE49-F238E27FC236}">
                <a16:creationId xmlns:a16="http://schemas.microsoft.com/office/drawing/2014/main" id="{4FA0658E-6B58-4D39-1054-A788166231CD}"/>
              </a:ext>
            </a:extLst>
          </p:cNvPr>
          <p:cNvSpPr txBox="1"/>
          <p:nvPr/>
        </p:nvSpPr>
        <p:spPr>
          <a:xfrm>
            <a:off x="367840" y="3617775"/>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err="1">
                <a:solidFill>
                  <a:srgbClr val="0B4189"/>
                </a:solidFill>
                <a:latin typeface="Times New Roman MT Bold"/>
                <a:ea typeface="Times New Roman MT Bold"/>
                <a:cs typeface="Times New Roman MT Bold"/>
                <a:sym typeface="Times New Roman MT Bold"/>
              </a:rPr>
              <a:t>R</a:t>
            </a:r>
            <a:r>
              <a:rPr lang="en-US" altLang="zh-CN" sz="2400" b="1" dirty="0" err="1">
                <a:solidFill>
                  <a:srgbClr val="0B4189"/>
                </a:solidFill>
                <a:latin typeface="Times New Roman MT Bold"/>
                <a:ea typeface="Times New Roman MT Bold"/>
                <a:cs typeface="Times New Roman MT Bold"/>
                <a:sym typeface="Times New Roman MT Bold"/>
              </a:rPr>
              <a:t>eroot</a:t>
            </a:r>
            <a:r>
              <a:rPr lang="en-US" altLang="zh-CN" sz="2400" b="1" dirty="0">
                <a:solidFill>
                  <a:srgbClr val="0B4189"/>
                </a:solidFill>
                <a:latin typeface="Times New Roman MT Bold"/>
                <a:ea typeface="Times New Roman MT Bold"/>
                <a:cs typeface="Times New Roman MT Bold"/>
                <a:sym typeface="Times New Roman MT Bold"/>
              </a:rPr>
              <a:t> the best tree</a:t>
            </a:r>
            <a:endParaRPr lang="en-US" sz="2400" b="1" dirty="0">
              <a:solidFill>
                <a:srgbClr val="0B4189"/>
              </a:solidFill>
              <a:latin typeface="Times New Roman MT Bold"/>
              <a:ea typeface="Times New Roman MT Bold"/>
              <a:cs typeface="Times New Roman MT Bold"/>
              <a:sym typeface="Times New Roman MT Bold"/>
            </a:endParaRPr>
          </a:p>
        </p:txBody>
      </p:sp>
      <p:sp>
        <p:nvSpPr>
          <p:cNvPr id="2" name="TextBox 1">
            <a:extLst>
              <a:ext uri="{FF2B5EF4-FFF2-40B4-BE49-F238E27FC236}">
                <a16:creationId xmlns:a16="http://schemas.microsoft.com/office/drawing/2014/main" id="{901B1F61-6C98-896E-E35A-5E8B17442F31}"/>
              </a:ext>
            </a:extLst>
          </p:cNvPr>
          <p:cNvSpPr txBox="1"/>
          <p:nvPr/>
        </p:nvSpPr>
        <p:spPr>
          <a:xfrm>
            <a:off x="392208" y="1468939"/>
            <a:ext cx="11488791" cy="1938992"/>
          </a:xfrm>
          <a:prstGeom prst="rect">
            <a:avLst/>
          </a:prstGeom>
          <a:solidFill>
            <a:schemeClr val="tx1"/>
          </a:solidFill>
        </p:spPr>
        <p:txBody>
          <a:bodyPr wrap="square" rtlCol="0">
            <a:spAutoFit/>
          </a:bodyPr>
          <a:lstStyle/>
          <a:p>
            <a:r>
              <a:rPr lang="en-US" altLang="zh-CN" sz="2400" dirty="0">
                <a:solidFill>
                  <a:schemeClr val="bg1"/>
                </a:solidFill>
              </a:rPr>
              <a:t>$ </a:t>
            </a:r>
            <a:r>
              <a:rPr lang="en-US" altLang="zh-CN" sz="2400" dirty="0" err="1">
                <a:solidFill>
                  <a:schemeClr val="bg1"/>
                </a:solidFill>
              </a:rPr>
              <a:t>julia</a:t>
            </a:r>
            <a:endParaRPr lang="en-US" altLang="zh-CN" sz="2400" dirty="0">
              <a:solidFill>
                <a:schemeClr val="bg1"/>
              </a:solidFill>
            </a:endParaRPr>
          </a:p>
          <a:p>
            <a:r>
              <a:rPr lang="en-US" altLang="zh-CN" sz="2400" dirty="0">
                <a:solidFill>
                  <a:schemeClr val="bg1"/>
                </a:solidFill>
              </a:rPr>
              <a:t>$ using </a:t>
            </a:r>
            <a:r>
              <a:rPr lang="en-US" altLang="zh-CN" sz="2400" dirty="0" err="1">
                <a:solidFill>
                  <a:schemeClr val="bg1"/>
                </a:solidFill>
              </a:rPr>
              <a:t>PhyloNetworks</a:t>
            </a:r>
            <a:r>
              <a:rPr lang="en-US" altLang="zh-CN" sz="2400" dirty="0">
                <a:solidFill>
                  <a:schemeClr val="bg1"/>
                </a:solidFill>
              </a:rPr>
              <a:t>, </a:t>
            </a:r>
            <a:r>
              <a:rPr lang="en-US" altLang="zh-CN" sz="2400" dirty="0" err="1">
                <a:solidFill>
                  <a:schemeClr val="bg1"/>
                </a:solidFill>
              </a:rPr>
              <a:t>SNaQ</a:t>
            </a:r>
            <a:r>
              <a:rPr lang="en-US" altLang="zh-CN" sz="2400" dirty="0">
                <a:solidFill>
                  <a:schemeClr val="bg1"/>
                </a:solidFill>
              </a:rPr>
              <a:t>, </a:t>
            </a:r>
            <a:r>
              <a:rPr lang="en-US" altLang="zh-CN" sz="2400" dirty="0" err="1">
                <a:solidFill>
                  <a:schemeClr val="bg1"/>
                </a:solidFill>
              </a:rPr>
              <a:t>DataFrames</a:t>
            </a:r>
            <a:r>
              <a:rPr lang="en-US" altLang="zh-CN" sz="2400" dirty="0">
                <a:solidFill>
                  <a:schemeClr val="bg1"/>
                </a:solidFill>
              </a:rPr>
              <a:t>, CSV, </a:t>
            </a:r>
            <a:r>
              <a:rPr lang="en-US" altLang="zh-CN" sz="2400" dirty="0" err="1">
                <a:solidFill>
                  <a:schemeClr val="bg1"/>
                </a:solidFill>
              </a:rPr>
              <a:t>RCall</a:t>
            </a:r>
            <a:r>
              <a:rPr lang="en-US" altLang="zh-CN" sz="2400" dirty="0">
                <a:solidFill>
                  <a:schemeClr val="bg1"/>
                </a:solidFill>
              </a:rPr>
              <a:t>, </a:t>
            </a:r>
            <a:r>
              <a:rPr lang="en-US" altLang="zh-CN" sz="2400" dirty="0" err="1">
                <a:solidFill>
                  <a:schemeClr val="bg1"/>
                </a:solidFill>
              </a:rPr>
              <a:t>PhyloPlots</a:t>
            </a:r>
            <a:endParaRPr lang="en-US" altLang="zh-CN" sz="2400" dirty="0">
              <a:solidFill>
                <a:schemeClr val="bg1"/>
              </a:solidFill>
            </a:endParaRPr>
          </a:p>
          <a:p>
            <a:r>
              <a:rPr lang="en-US" sz="2400" dirty="0">
                <a:solidFill>
                  <a:schemeClr val="bg1"/>
                </a:solidFill>
              </a:rPr>
              <a:t>$ </a:t>
            </a:r>
            <a:r>
              <a:rPr lang="en-GB" sz="2400" dirty="0">
                <a:solidFill>
                  <a:schemeClr val="bg1"/>
                </a:solidFill>
              </a:rPr>
              <a:t>net = </a:t>
            </a:r>
            <a:r>
              <a:rPr lang="en-GB" sz="2400" dirty="0" err="1">
                <a:solidFill>
                  <a:schemeClr val="bg1"/>
                </a:solidFill>
              </a:rPr>
              <a:t>readnewick</a:t>
            </a:r>
            <a:r>
              <a:rPr lang="en-GB" sz="2400" dirty="0">
                <a:solidFill>
                  <a:schemeClr val="bg1"/>
                </a:solidFill>
              </a:rPr>
              <a:t>("net1_10runs.networks")</a:t>
            </a:r>
          </a:p>
          <a:p>
            <a:r>
              <a:rPr lang="en-US" altLang="zh-CN" sz="2400" dirty="0">
                <a:solidFill>
                  <a:schemeClr val="bg1"/>
                </a:solidFill>
              </a:rPr>
              <a:t>$ </a:t>
            </a:r>
            <a:r>
              <a:rPr lang="en-US" sz="2400" dirty="0" err="1">
                <a:solidFill>
                  <a:schemeClr val="bg1"/>
                </a:solidFill>
              </a:rPr>
              <a:t>writenewick</a:t>
            </a:r>
            <a:r>
              <a:rPr lang="en-US" sz="2400" dirty="0">
                <a:solidFill>
                  <a:schemeClr val="bg1"/>
                </a:solidFill>
              </a:rPr>
              <a:t>(net, round=true, digits=2)</a:t>
            </a:r>
          </a:p>
          <a:p>
            <a:r>
              <a:rPr lang="en-US" altLang="zh-CN" sz="2400" dirty="0">
                <a:solidFill>
                  <a:schemeClr val="bg1"/>
                </a:solidFill>
              </a:rPr>
              <a:t>$ </a:t>
            </a:r>
            <a:r>
              <a:rPr lang="en-GB" sz="2400" dirty="0" err="1">
                <a:solidFill>
                  <a:schemeClr val="bg1"/>
                </a:solidFill>
              </a:rPr>
              <a:t>writenewick</a:t>
            </a:r>
            <a:r>
              <a:rPr lang="en-GB" sz="2400" dirty="0">
                <a:solidFill>
                  <a:schemeClr val="bg1"/>
                </a:solidFill>
              </a:rPr>
              <a:t>(net, "bestnet_h1.tre")</a:t>
            </a:r>
            <a:r>
              <a:rPr lang="en-US" sz="2400" dirty="0">
                <a:solidFill>
                  <a:schemeClr val="bg1"/>
                </a:solidFill>
              </a:rPr>
              <a:t> </a:t>
            </a:r>
            <a:r>
              <a:rPr lang="en-US" altLang="zh-CN" sz="2400" dirty="0">
                <a:solidFill>
                  <a:schemeClr val="bg1"/>
                </a:solidFill>
              </a:rPr>
              <a:t># writes to file: creates or overwrites file</a:t>
            </a:r>
          </a:p>
        </p:txBody>
      </p:sp>
      <p:sp>
        <p:nvSpPr>
          <p:cNvPr id="3" name="TextBox 2">
            <a:extLst>
              <a:ext uri="{FF2B5EF4-FFF2-40B4-BE49-F238E27FC236}">
                <a16:creationId xmlns:a16="http://schemas.microsoft.com/office/drawing/2014/main" id="{72C08588-82E6-25F9-F97E-4511233AF57E}"/>
              </a:ext>
            </a:extLst>
          </p:cNvPr>
          <p:cNvSpPr txBox="1"/>
          <p:nvPr/>
        </p:nvSpPr>
        <p:spPr>
          <a:xfrm>
            <a:off x="392207" y="4155166"/>
            <a:ext cx="11488791" cy="1938992"/>
          </a:xfrm>
          <a:prstGeom prst="rect">
            <a:avLst/>
          </a:prstGeom>
          <a:solidFill>
            <a:schemeClr val="tx1"/>
          </a:solidFill>
        </p:spPr>
        <p:txBody>
          <a:bodyPr wrap="square" rtlCol="0">
            <a:spAutoFit/>
          </a:bodyPr>
          <a:lstStyle/>
          <a:p>
            <a:r>
              <a:rPr lang="en-US" altLang="zh-CN" sz="2400" dirty="0">
                <a:solidFill>
                  <a:schemeClr val="bg1"/>
                </a:solidFill>
              </a:rPr>
              <a:t>$ net1 = </a:t>
            </a:r>
            <a:r>
              <a:rPr lang="en-US" altLang="zh-CN" sz="2400" dirty="0" err="1">
                <a:solidFill>
                  <a:schemeClr val="bg1"/>
                </a:solidFill>
              </a:rPr>
              <a:t>readnewick</a:t>
            </a:r>
            <a:r>
              <a:rPr lang="en-US" altLang="zh-CN" sz="2400" dirty="0">
                <a:solidFill>
                  <a:schemeClr val="bg1"/>
                </a:solidFill>
              </a:rPr>
              <a:t>("bestnet_h1.tre") </a:t>
            </a:r>
          </a:p>
          <a:p>
            <a:r>
              <a:rPr lang="en-US" altLang="zh-CN" sz="2400" dirty="0">
                <a:solidFill>
                  <a:schemeClr val="bg1"/>
                </a:solidFill>
              </a:rPr>
              <a:t>$ </a:t>
            </a:r>
            <a:r>
              <a:rPr lang="en-US" altLang="zh-CN" sz="2400" dirty="0" err="1">
                <a:solidFill>
                  <a:schemeClr val="bg1"/>
                </a:solidFill>
              </a:rPr>
              <a:t>rootatnode</a:t>
            </a:r>
            <a:r>
              <a:rPr lang="en-US" altLang="zh-CN" sz="2400" dirty="0">
                <a:solidFill>
                  <a:schemeClr val="bg1"/>
                </a:solidFill>
              </a:rPr>
              <a:t>!(net1, "Outgroup") </a:t>
            </a:r>
            <a:br>
              <a:rPr lang="zh-CN" altLang="en-US" sz="2400" dirty="0">
                <a:solidFill>
                  <a:schemeClr val="bg1"/>
                </a:solidFill>
              </a:rPr>
            </a:br>
            <a:r>
              <a:rPr lang="en-US" altLang="zh-CN" sz="2400" dirty="0">
                <a:solidFill>
                  <a:schemeClr val="bg1"/>
                </a:solidFill>
              </a:rPr>
              <a:t>$ net1_reroot = </a:t>
            </a:r>
            <a:r>
              <a:rPr lang="en-US" altLang="zh-CN" sz="2400" dirty="0" err="1">
                <a:solidFill>
                  <a:schemeClr val="bg1"/>
                </a:solidFill>
              </a:rPr>
              <a:t>rootatnode</a:t>
            </a:r>
            <a:r>
              <a:rPr lang="en-US" altLang="zh-CN" sz="2400" dirty="0">
                <a:solidFill>
                  <a:schemeClr val="bg1"/>
                </a:solidFill>
              </a:rPr>
              <a:t>!(net1,"Outgroup") </a:t>
            </a:r>
            <a:br>
              <a:rPr lang="en-US" altLang="zh-CN" sz="2400" dirty="0">
                <a:solidFill>
                  <a:schemeClr val="bg1"/>
                </a:solidFill>
              </a:rPr>
            </a:br>
            <a:r>
              <a:rPr lang="en-US" altLang="zh-CN" sz="2400" dirty="0">
                <a:solidFill>
                  <a:schemeClr val="bg1"/>
                </a:solidFill>
              </a:rPr>
              <a:t>$ </a:t>
            </a:r>
            <a:r>
              <a:rPr lang="en-US" altLang="zh-CN" sz="2400" dirty="0" err="1">
                <a:solidFill>
                  <a:schemeClr val="bg1"/>
                </a:solidFill>
              </a:rPr>
              <a:t>writenewick</a:t>
            </a:r>
            <a:r>
              <a:rPr lang="en-US" altLang="zh-CN" sz="2400" dirty="0">
                <a:solidFill>
                  <a:schemeClr val="bg1"/>
                </a:solidFill>
              </a:rPr>
              <a:t>(net1_reroot) </a:t>
            </a:r>
            <a:br>
              <a:rPr lang="zh-CN" altLang="en-US" sz="2400" dirty="0">
                <a:solidFill>
                  <a:schemeClr val="bg1"/>
                </a:solidFill>
              </a:rPr>
            </a:br>
            <a:r>
              <a:rPr lang="en-US" altLang="zh-CN" sz="2400" dirty="0">
                <a:solidFill>
                  <a:schemeClr val="bg1"/>
                </a:solidFill>
              </a:rPr>
              <a:t>$ </a:t>
            </a:r>
            <a:r>
              <a:rPr lang="en-US" altLang="zh-CN" sz="2400" dirty="0" err="1">
                <a:solidFill>
                  <a:schemeClr val="bg1"/>
                </a:solidFill>
              </a:rPr>
              <a:t>writenewick</a:t>
            </a:r>
            <a:r>
              <a:rPr lang="en-US" altLang="zh-CN" sz="2400" dirty="0">
                <a:solidFill>
                  <a:schemeClr val="bg1"/>
                </a:solidFill>
              </a:rPr>
              <a:t>(net1_reroot, "net1_reroot.tre")</a:t>
            </a:r>
            <a:endParaRPr lang="zh-CN" altLang="en-US" sz="2400" dirty="0">
              <a:solidFill>
                <a:schemeClr val="bg1"/>
              </a:solidFill>
            </a:endParaRPr>
          </a:p>
        </p:txBody>
      </p:sp>
    </p:spTree>
    <p:extLst>
      <p:ext uri="{BB962C8B-B14F-4D97-AF65-F5344CB8AC3E}">
        <p14:creationId xmlns:p14="http://schemas.microsoft.com/office/powerpoint/2010/main" val="311520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21156-3C89-F7A0-CD9D-C01DBD81B767}"/>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10A71C67-14D6-918C-7E58-32D9EF89C5B8}"/>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1EE4D86D-7343-6F4B-52D8-1E8FF91BEB7D}"/>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CF79CEE9-D1C2-6FD8-62B0-081CD0F64BE3}"/>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6C14AFE1-4FCC-BB84-41F6-14B3CF5AA74E}"/>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框 6">
            <a:extLst>
              <a:ext uri="{FF2B5EF4-FFF2-40B4-BE49-F238E27FC236}">
                <a16:creationId xmlns:a16="http://schemas.microsoft.com/office/drawing/2014/main" id="{04E1C948-BE60-A3E5-AEC7-5DF6EF2A93DB}"/>
              </a:ext>
            </a:extLst>
          </p:cNvPr>
          <p:cNvSpPr txBox="1">
            <a:spLocks noChangeArrowheads="1"/>
          </p:cNvSpPr>
          <p:nvPr/>
        </p:nvSpPr>
        <p:spPr bwMode="auto">
          <a:xfrm>
            <a:off x="1022081" y="140931"/>
            <a:ext cx="1301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err="1">
                <a:ln>
                  <a:noFill/>
                </a:ln>
                <a:solidFill>
                  <a:srgbClr val="0B4189"/>
                </a:solidFill>
                <a:effectLst/>
                <a:latin typeface="Arial" panose="020B0604020202020204" pitchFamily="34" charset="0"/>
              </a:rPr>
              <a:t>SNaQ</a:t>
            </a:r>
            <a:endParaRPr kumimoji="0" lang="en-US" altLang="en-US" sz="3200" b="1" i="0" u="none" strike="noStrike" cap="none" normalizeH="0" baseline="0" dirty="0">
              <a:ln>
                <a:noFill/>
              </a:ln>
              <a:solidFill>
                <a:srgbClr val="0B4189"/>
              </a:solidFill>
              <a:effectLst/>
              <a:latin typeface="Arial" panose="020B0604020202020204" pitchFamily="34" charset="0"/>
            </a:endParaRPr>
          </a:p>
        </p:txBody>
      </p:sp>
      <p:sp>
        <p:nvSpPr>
          <p:cNvPr id="15" name="TextBox 9">
            <a:extLst>
              <a:ext uri="{FF2B5EF4-FFF2-40B4-BE49-F238E27FC236}">
                <a16:creationId xmlns:a16="http://schemas.microsoft.com/office/drawing/2014/main" id="{8493615D-AA69-7313-3C62-E38BAC0C893F}"/>
              </a:ext>
            </a:extLst>
          </p:cNvPr>
          <p:cNvSpPr txBox="1"/>
          <p:nvPr/>
        </p:nvSpPr>
        <p:spPr>
          <a:xfrm>
            <a:off x="392209" y="834135"/>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err="1">
                <a:solidFill>
                  <a:srgbClr val="0B4189"/>
                </a:solidFill>
                <a:latin typeface="Times New Roman MT Bold"/>
                <a:ea typeface="Times New Roman MT Bold"/>
                <a:cs typeface="Times New Roman MT Bold"/>
                <a:sym typeface="Times New Roman MT Bold"/>
              </a:rPr>
              <a:t>Visualise</a:t>
            </a:r>
            <a:r>
              <a:rPr lang="en-US" sz="2400" b="1" dirty="0">
                <a:solidFill>
                  <a:srgbClr val="0B4189"/>
                </a:solidFill>
                <a:latin typeface="Times New Roman MT Bold"/>
                <a:ea typeface="Times New Roman MT Bold"/>
                <a:cs typeface="Times New Roman MT Bold"/>
                <a:sym typeface="Times New Roman MT Bold"/>
              </a:rPr>
              <a:t> the final tree</a:t>
            </a:r>
          </a:p>
        </p:txBody>
      </p:sp>
      <p:sp>
        <p:nvSpPr>
          <p:cNvPr id="3" name="TextBox 2">
            <a:extLst>
              <a:ext uri="{FF2B5EF4-FFF2-40B4-BE49-F238E27FC236}">
                <a16:creationId xmlns:a16="http://schemas.microsoft.com/office/drawing/2014/main" id="{E0668008-1D70-64A1-928E-80208B1E301F}"/>
              </a:ext>
            </a:extLst>
          </p:cNvPr>
          <p:cNvSpPr txBox="1"/>
          <p:nvPr/>
        </p:nvSpPr>
        <p:spPr>
          <a:xfrm>
            <a:off x="392208" y="1324349"/>
            <a:ext cx="11464431" cy="1938992"/>
          </a:xfrm>
          <a:prstGeom prst="rect">
            <a:avLst/>
          </a:prstGeom>
          <a:solidFill>
            <a:schemeClr val="tx1"/>
          </a:solidFill>
        </p:spPr>
        <p:txBody>
          <a:bodyPr wrap="square" rtlCol="0">
            <a:spAutoFit/>
          </a:bodyPr>
          <a:lstStyle/>
          <a:p>
            <a:r>
              <a:rPr lang="en-US" altLang="zh-CN" sz="2400" dirty="0">
                <a:solidFill>
                  <a:schemeClr val="bg1"/>
                </a:solidFill>
              </a:rPr>
              <a:t>$ </a:t>
            </a:r>
            <a:r>
              <a:rPr lang="en-US" altLang="zh-CN" sz="2400" dirty="0" err="1">
                <a:solidFill>
                  <a:schemeClr val="bg1"/>
                </a:solidFill>
              </a:rPr>
              <a:t>imagefilename</a:t>
            </a:r>
            <a:r>
              <a:rPr lang="en-US" altLang="zh-CN" sz="2400" dirty="0">
                <a:solidFill>
                  <a:schemeClr val="bg1"/>
                </a:solidFill>
              </a:rPr>
              <a:t> = "net1_10.svg" </a:t>
            </a:r>
          </a:p>
          <a:p>
            <a:r>
              <a:rPr lang="en-US" altLang="zh-CN" sz="2400" dirty="0">
                <a:solidFill>
                  <a:schemeClr val="bg1"/>
                </a:solidFill>
              </a:rPr>
              <a:t>$ </a:t>
            </a:r>
            <a:r>
              <a:rPr lang="en-US" altLang="zh-CN" sz="2400" dirty="0" err="1">
                <a:solidFill>
                  <a:schemeClr val="bg1"/>
                </a:solidFill>
              </a:rPr>
              <a:t>R"svg</a:t>
            </a:r>
            <a:r>
              <a:rPr lang="en-US" altLang="zh-CN" sz="2400" dirty="0">
                <a:solidFill>
                  <a:schemeClr val="bg1"/>
                </a:solidFill>
              </a:rPr>
              <a:t>"(</a:t>
            </a:r>
            <a:r>
              <a:rPr lang="en-US" altLang="zh-CN" sz="2400" dirty="0" err="1">
                <a:solidFill>
                  <a:schemeClr val="bg1"/>
                </a:solidFill>
              </a:rPr>
              <a:t>imagefilename</a:t>
            </a:r>
            <a:r>
              <a:rPr lang="en-US" altLang="zh-CN" sz="2400" dirty="0">
                <a:solidFill>
                  <a:schemeClr val="bg1"/>
                </a:solidFill>
              </a:rPr>
              <a:t>, width=6, height=3)</a:t>
            </a:r>
          </a:p>
          <a:p>
            <a:r>
              <a:rPr lang="en-US" altLang="zh-CN" sz="2400" dirty="0">
                <a:solidFill>
                  <a:schemeClr val="bg1"/>
                </a:solidFill>
              </a:rPr>
              <a:t>$ </a:t>
            </a:r>
            <a:r>
              <a:rPr lang="en-US" altLang="zh-CN" sz="2400" dirty="0" err="1">
                <a:solidFill>
                  <a:schemeClr val="bg1"/>
                </a:solidFill>
              </a:rPr>
              <a:t>R"par</a:t>
            </a:r>
            <a:r>
              <a:rPr lang="en-US" altLang="zh-CN" sz="2400" dirty="0">
                <a:solidFill>
                  <a:schemeClr val="bg1"/>
                </a:solidFill>
              </a:rPr>
              <a:t>"(mar=[0,0,0,0])</a:t>
            </a:r>
          </a:p>
          <a:p>
            <a:r>
              <a:rPr lang="en-US" altLang="zh-CN" sz="2400" dirty="0">
                <a:solidFill>
                  <a:schemeClr val="bg1"/>
                </a:solidFill>
              </a:rPr>
              <a:t>$ plot(net1_reroot, </a:t>
            </a:r>
            <a:r>
              <a:rPr lang="en-US" altLang="zh-CN" sz="2400" dirty="0" err="1">
                <a:solidFill>
                  <a:schemeClr val="bg1"/>
                </a:solidFill>
              </a:rPr>
              <a:t>showgamma</a:t>
            </a:r>
            <a:r>
              <a:rPr lang="en-US" altLang="zh-CN" sz="2400" dirty="0">
                <a:solidFill>
                  <a:schemeClr val="bg1"/>
                </a:solidFill>
              </a:rPr>
              <a:t>=true, </a:t>
            </a:r>
            <a:r>
              <a:rPr lang="en-US" altLang="zh-CN" sz="2400" dirty="0" err="1">
                <a:solidFill>
                  <a:schemeClr val="bg1"/>
                </a:solidFill>
              </a:rPr>
              <a:t>showedgenumber</a:t>
            </a:r>
            <a:r>
              <a:rPr lang="en-US" altLang="zh-CN" sz="2400" dirty="0">
                <a:solidFill>
                  <a:schemeClr val="bg1"/>
                </a:solidFill>
              </a:rPr>
              <a:t>=true); </a:t>
            </a:r>
          </a:p>
          <a:p>
            <a:r>
              <a:rPr lang="en-US" altLang="zh-CN" sz="2400" dirty="0">
                <a:solidFill>
                  <a:schemeClr val="bg1"/>
                </a:solidFill>
              </a:rPr>
              <a:t>$ </a:t>
            </a:r>
            <a:r>
              <a:rPr lang="en-US" altLang="zh-CN" sz="2400" dirty="0" err="1">
                <a:solidFill>
                  <a:schemeClr val="bg1"/>
                </a:solidFill>
              </a:rPr>
              <a:t>R"dev.off</a:t>
            </a:r>
            <a:r>
              <a:rPr lang="en-US" altLang="zh-CN" sz="2400" dirty="0">
                <a:solidFill>
                  <a:schemeClr val="bg1"/>
                </a:solidFill>
              </a:rPr>
              <a:t>()"; # wrap up and save image file</a:t>
            </a:r>
            <a:endParaRPr lang="zh-CN" altLang="en-US" sz="2400" dirty="0">
              <a:solidFill>
                <a:schemeClr val="bg1"/>
              </a:solidFill>
            </a:endParaRPr>
          </a:p>
        </p:txBody>
      </p:sp>
    </p:spTree>
    <p:extLst>
      <p:ext uri="{BB962C8B-B14F-4D97-AF65-F5344CB8AC3E}">
        <p14:creationId xmlns:p14="http://schemas.microsoft.com/office/powerpoint/2010/main" val="429462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7A498-5D92-BCD1-F460-7FE52247655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B1DA4E0-A5C6-9EBF-9EE5-4259B77F5077}"/>
              </a:ext>
            </a:extLst>
          </p:cNvPr>
          <p:cNvPicPr>
            <a:picLocks noChangeAspect="1"/>
          </p:cNvPicPr>
          <p:nvPr/>
        </p:nvPicPr>
        <p:blipFill>
          <a:blip r:embed="rId3"/>
          <a:stretch>
            <a:fillRect/>
          </a:stretch>
        </p:blipFill>
        <p:spPr>
          <a:xfrm>
            <a:off x="0" y="944994"/>
            <a:ext cx="11550078" cy="5554135"/>
          </a:xfrm>
          <a:prstGeom prst="rect">
            <a:avLst/>
          </a:prstGeom>
        </p:spPr>
      </p:pic>
      <p:grpSp>
        <p:nvGrpSpPr>
          <p:cNvPr id="4" name="组合 3">
            <a:extLst>
              <a:ext uri="{FF2B5EF4-FFF2-40B4-BE49-F238E27FC236}">
                <a16:creationId xmlns:a16="http://schemas.microsoft.com/office/drawing/2014/main" id="{47C411A4-E0A6-32D8-4E8B-956956AA72E0}"/>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DD318C16-17F1-5B3B-DC7C-30E619B04CD6}"/>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F433929F-85CA-AEEA-1FEB-2D73BB53593E}"/>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D02C519B-B92A-C502-C52B-FFCEA3685683}"/>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文本框 6">
            <a:extLst>
              <a:ext uri="{FF2B5EF4-FFF2-40B4-BE49-F238E27FC236}">
                <a16:creationId xmlns:a16="http://schemas.microsoft.com/office/drawing/2014/main" id="{49B3B58A-5F19-97D8-D2CE-F90B96E8ED5B}"/>
              </a:ext>
            </a:extLst>
          </p:cNvPr>
          <p:cNvSpPr txBox="1">
            <a:spLocks noChangeArrowheads="1"/>
          </p:cNvSpPr>
          <p:nvPr/>
        </p:nvSpPr>
        <p:spPr bwMode="auto">
          <a:xfrm>
            <a:off x="1022081" y="140931"/>
            <a:ext cx="1301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err="1">
                <a:ln>
                  <a:noFill/>
                </a:ln>
                <a:solidFill>
                  <a:srgbClr val="0B4189"/>
                </a:solidFill>
                <a:effectLst/>
                <a:latin typeface="Arial" panose="020B0604020202020204" pitchFamily="34" charset="0"/>
              </a:rPr>
              <a:t>SNaQ</a:t>
            </a:r>
            <a:endParaRPr kumimoji="0" lang="en-US" altLang="en-US" sz="3200" b="1" i="0" u="none" strike="noStrike" cap="none" normalizeH="0" baseline="0" dirty="0">
              <a:ln>
                <a:noFill/>
              </a:ln>
              <a:solidFill>
                <a:srgbClr val="0B4189"/>
              </a:solidFill>
              <a:effectLst/>
              <a:latin typeface="Arial" panose="020B0604020202020204" pitchFamily="34" charset="0"/>
            </a:endParaRPr>
          </a:p>
        </p:txBody>
      </p:sp>
      <p:sp>
        <p:nvSpPr>
          <p:cNvPr id="15" name="TextBox 9">
            <a:extLst>
              <a:ext uri="{FF2B5EF4-FFF2-40B4-BE49-F238E27FC236}">
                <a16:creationId xmlns:a16="http://schemas.microsoft.com/office/drawing/2014/main" id="{A1B9F03D-B562-4E96-2F8C-98588BB92570}"/>
              </a:ext>
            </a:extLst>
          </p:cNvPr>
          <p:cNvSpPr txBox="1"/>
          <p:nvPr/>
        </p:nvSpPr>
        <p:spPr>
          <a:xfrm>
            <a:off x="392209" y="834135"/>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Result</a:t>
            </a:r>
          </a:p>
        </p:txBody>
      </p:sp>
    </p:spTree>
    <p:extLst>
      <p:ext uri="{BB962C8B-B14F-4D97-AF65-F5344CB8AC3E}">
        <p14:creationId xmlns:p14="http://schemas.microsoft.com/office/powerpoint/2010/main" val="1216501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26DFE4A-2676-F113-69F9-B46E2D6EB46B}"/>
              </a:ext>
            </a:extLst>
          </p:cNvPr>
          <p:cNvPicPr>
            <a:picLocks noChangeAspect="1"/>
          </p:cNvPicPr>
          <p:nvPr/>
        </p:nvPicPr>
        <p:blipFill rotWithShape="1">
          <a:blip r:embed="rId4">
            <a:extLst>
              <a:ext uri="{28A0092B-C50C-407E-A947-70E740481C1C}">
                <a14:useLocalDpi xmlns:a14="http://schemas.microsoft.com/office/drawing/2010/main" val="0"/>
              </a:ext>
            </a:extLst>
          </a:blip>
          <a:srcRect t="20055" b="19909"/>
          <a:stretch/>
        </p:blipFill>
        <p:spPr>
          <a:xfrm>
            <a:off x="191342" y="110466"/>
            <a:ext cx="11809308" cy="5226782"/>
          </a:xfrm>
          <a:prstGeom prst="rect">
            <a:avLst/>
          </a:prstGeom>
        </p:spPr>
      </p:pic>
      <p:sp>
        <p:nvSpPr>
          <p:cNvPr id="7" name="矩形 6"/>
          <p:cNvSpPr/>
          <p:nvPr/>
        </p:nvSpPr>
        <p:spPr>
          <a:xfrm>
            <a:off x="191345" y="110465"/>
            <a:ext cx="11809309" cy="5226782"/>
          </a:xfrm>
          <a:prstGeom prst="rect">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平行四边形 9"/>
          <p:cNvSpPr/>
          <p:nvPr/>
        </p:nvSpPr>
        <p:spPr>
          <a:xfrm>
            <a:off x="4949527" y="5155867"/>
            <a:ext cx="2292946" cy="383827"/>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平行四边形 10"/>
          <p:cNvSpPr/>
          <p:nvPr/>
        </p:nvSpPr>
        <p:spPr>
          <a:xfrm>
            <a:off x="4713697" y="5881647"/>
            <a:ext cx="2764598" cy="48723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占位符 30"/>
          <p:cNvSpPr txBox="1"/>
          <p:nvPr/>
        </p:nvSpPr>
        <p:spPr>
          <a:xfrm>
            <a:off x="4835973" y="5980298"/>
            <a:ext cx="2609850" cy="296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defRPr/>
            </a:pPr>
            <a:r>
              <a:rPr lang="en-US" altLang="zh-CN" dirty="0">
                <a:solidFill>
                  <a:sysClr val="window" lastClr="FFFFFF"/>
                </a:solidFill>
              </a:rPr>
              <a:t>FAM YI QING </a:t>
            </a:r>
            <a:r>
              <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范扆溱</a:t>
            </a:r>
          </a:p>
        </p:txBody>
      </p:sp>
      <p:sp>
        <p:nvSpPr>
          <p:cNvPr id="17" name="文本占位符 32"/>
          <p:cNvSpPr txBox="1"/>
          <p:nvPr/>
        </p:nvSpPr>
        <p:spPr>
          <a:xfrm>
            <a:off x="4791075" y="5213102"/>
            <a:ext cx="2609850" cy="296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800"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defRPr/>
            </a:pPr>
            <a:r>
              <a:rPr kumimoji="0" lang="en-US" altLang="zh-CN" sz="18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2025</a:t>
            </a:r>
            <a:r>
              <a:rPr lang="en-US" altLang="zh-CN" dirty="0">
                <a:solidFill>
                  <a:schemeClr val="accent2"/>
                </a:solidFill>
              </a:rPr>
              <a:t>.</a:t>
            </a:r>
            <a:r>
              <a:rPr kumimoji="0" lang="en-MY" altLang="zh-CN" sz="18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0</a:t>
            </a:r>
            <a:r>
              <a:rPr kumimoji="0" lang="en-US" altLang="zh-CN" sz="18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1</a:t>
            </a:r>
            <a:r>
              <a:rPr lang="en-US" altLang="zh-CN" dirty="0">
                <a:solidFill>
                  <a:schemeClr val="accent2"/>
                </a:solidFill>
              </a:rPr>
              <a:t>.</a:t>
            </a:r>
            <a:r>
              <a:rPr lang="en-MY" altLang="zh-CN" dirty="0">
                <a:solidFill>
                  <a:schemeClr val="accent2"/>
                </a:solidFill>
              </a:rPr>
              <a:t>14</a:t>
            </a:r>
            <a:endParaRPr kumimoji="0" lang="zh-CN" altLang="en-US" sz="18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cxnSp>
        <p:nvCxnSpPr>
          <p:cNvPr id="31" name="直接连接符 30"/>
          <p:cNvCxnSpPr/>
          <p:nvPr/>
        </p:nvCxnSpPr>
        <p:spPr>
          <a:xfrm>
            <a:off x="2207568" y="4173792"/>
            <a:ext cx="76328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占位符 24"/>
          <p:cNvSpPr txBox="1"/>
          <p:nvPr/>
        </p:nvSpPr>
        <p:spPr>
          <a:xfrm>
            <a:off x="191347" y="2324320"/>
            <a:ext cx="11809308" cy="14156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5000"/>
              </a:lnSpc>
              <a:spcBef>
                <a:spcPts val="1000"/>
              </a:spcBef>
              <a:spcAft>
                <a:spcPts val="0"/>
              </a:spcAft>
              <a:buClrTx/>
              <a:buSzTx/>
              <a:buFont typeface="Arial" panose="020B0604020202020204" pitchFamily="34" charset="0"/>
              <a:buNone/>
              <a:defRPr/>
            </a:pPr>
            <a:r>
              <a:rPr kumimoji="0" lang="en-US" altLang="zh-CN" sz="72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7200" b="1" i="1"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pic>
        <p:nvPicPr>
          <p:cNvPr id="6" name="图片 5">
            <a:extLst>
              <a:ext uri="{FF2B5EF4-FFF2-40B4-BE49-F238E27FC236}">
                <a16:creationId xmlns:a16="http://schemas.microsoft.com/office/drawing/2014/main" id="{E7D093E7-C464-802B-149C-516E85849AD5}"/>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p:blipFill>
        <p:spPr>
          <a:xfrm>
            <a:off x="3937364" y="1049823"/>
            <a:ext cx="4317273" cy="10166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3"/>
          <p:cNvSpPr txBox="1"/>
          <p:nvPr/>
        </p:nvSpPr>
        <p:spPr>
          <a:xfrm>
            <a:off x="6436079" y="779207"/>
            <a:ext cx="4256684" cy="1612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b="1" kern="1200">
                <a:gradFill>
                  <a:gsLst>
                    <a:gs pos="36000">
                      <a:srgbClr val="024282"/>
                    </a:gs>
                    <a:gs pos="100000">
                      <a:srgbClr val="2764A7">
                        <a:lumMod val="15000"/>
                        <a:lumOff val="85000"/>
                        <a:alpha val="27000"/>
                      </a:srgbClr>
                    </a:gs>
                  </a:gsLst>
                  <a:lin ang="5400000" scaled="0"/>
                </a:gra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9900" b="1" i="0" u="none" strike="noStrike" kern="1200" cap="none" spc="0" normalizeH="0" baseline="0" noProof="0" dirty="0">
                <a:ln>
                  <a:noFill/>
                </a:ln>
                <a:gradFill flip="none" rotWithShape="1">
                  <a:gsLst>
                    <a:gs pos="36000">
                      <a:schemeClr val="accent2"/>
                    </a:gs>
                    <a:gs pos="100000">
                      <a:srgbClr val="2764A7">
                        <a:lumMod val="15000"/>
                        <a:lumOff val="85000"/>
                        <a:alpha val="27000"/>
                      </a:srgbClr>
                    </a:gs>
                  </a:gsLst>
                  <a:lin ang="5400000" scaled="0"/>
                  <a:tileRect/>
                </a:gradFill>
                <a:effectLst/>
                <a:uLnTx/>
                <a:uFillTx/>
                <a:latin typeface="Arial Black" panose="020B0A04020102020204" pitchFamily="34" charset="0"/>
                <a:ea typeface="微软雅黑" panose="020B0503020204020204" pitchFamily="34" charset="-122"/>
                <a:cs typeface="+mn-cs"/>
              </a:rPr>
              <a:t>01</a:t>
            </a:r>
            <a:endParaRPr kumimoji="0" lang="zh-CN" altLang="en-US" sz="19900" b="1" i="0" u="none" strike="noStrike" kern="1200" cap="none" spc="0" normalizeH="0" baseline="0" noProof="0" dirty="0">
              <a:ln>
                <a:noFill/>
              </a:ln>
              <a:gradFill flip="none" rotWithShape="1">
                <a:gsLst>
                  <a:gs pos="36000">
                    <a:schemeClr val="accent2"/>
                  </a:gs>
                  <a:gs pos="100000">
                    <a:srgbClr val="2764A7">
                      <a:lumMod val="15000"/>
                      <a:lumOff val="85000"/>
                      <a:alpha val="27000"/>
                    </a:srgbClr>
                  </a:gs>
                </a:gsLst>
                <a:lin ang="5400000" scaled="0"/>
                <a:tileRect/>
              </a:gradFill>
              <a:effectLst/>
              <a:uLnTx/>
              <a:uFillTx/>
              <a:latin typeface="Arial Black" panose="020B0A04020102020204" pitchFamily="34" charset="0"/>
              <a:ea typeface="微软雅黑" panose="020B0503020204020204" pitchFamily="34" charset="-122"/>
              <a:cs typeface="+mn-cs"/>
            </a:endParaRPr>
          </a:p>
        </p:txBody>
      </p:sp>
      <p:sp>
        <p:nvSpPr>
          <p:cNvPr id="3" name="文本占位符 4"/>
          <p:cNvSpPr txBox="1"/>
          <p:nvPr/>
        </p:nvSpPr>
        <p:spPr>
          <a:xfrm>
            <a:off x="484672" y="3924182"/>
            <a:ext cx="8303652" cy="660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4800" b="1" i="0" u="none" strike="noStrike" cap="none" normalizeH="0" baseline="0" dirty="0">
                <a:ln>
                  <a:noFill/>
                </a:ln>
                <a:solidFill>
                  <a:srgbClr val="0B4189"/>
                </a:solidFill>
                <a:effectLst/>
                <a:latin typeface="Microsoft YaHei" panose="020B0503020204020204" pitchFamily="34" charset="-122"/>
                <a:ea typeface="Microsoft YaHei" panose="020B0503020204020204" pitchFamily="34" charset="-122"/>
              </a:rPr>
              <a:t>General Introduction</a:t>
            </a:r>
          </a:p>
        </p:txBody>
      </p:sp>
      <p:grpSp>
        <p:nvGrpSpPr>
          <p:cNvPr id="4" name="组合 3"/>
          <p:cNvGrpSpPr/>
          <p:nvPr/>
        </p:nvGrpSpPr>
        <p:grpSpPr>
          <a:xfrm>
            <a:off x="-3049556" y="-2033814"/>
            <a:ext cx="7489372" cy="4795157"/>
            <a:chOff x="-3802743" y="-2148114"/>
            <a:chExt cx="7489372" cy="4795157"/>
          </a:xfrm>
        </p:grpSpPr>
        <p:sp>
          <p:nvSpPr>
            <p:cNvPr id="5" name="平行四边形 4"/>
            <p:cNvSpPr/>
            <p:nvPr/>
          </p:nvSpPr>
          <p:spPr>
            <a:xfrm>
              <a:off x="-3802743" y="-2148114"/>
              <a:ext cx="7489372" cy="4795157"/>
            </a:xfrm>
            <a:prstGeom prst="parallelogram">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483429" y="-1482271"/>
              <a:ext cx="6429829" cy="362857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 name="组合 6"/>
          <p:cNvGrpSpPr/>
          <p:nvPr/>
        </p:nvGrpSpPr>
        <p:grpSpPr>
          <a:xfrm flipH="1" flipV="1">
            <a:off x="7824192" y="4149080"/>
            <a:ext cx="7489372" cy="4651141"/>
            <a:chOff x="-3802743" y="-2004098"/>
            <a:chExt cx="7489372" cy="4651141"/>
          </a:xfrm>
        </p:grpSpPr>
        <p:sp>
          <p:nvSpPr>
            <p:cNvPr id="8" name="平行四边形 7"/>
            <p:cNvSpPr/>
            <p:nvPr/>
          </p:nvSpPr>
          <p:spPr>
            <a:xfrm>
              <a:off x="-3802743" y="-2004098"/>
              <a:ext cx="7489372" cy="4651141"/>
            </a:xfrm>
            <a:prstGeom prst="parallelogram">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平行四边形 8"/>
            <p:cNvSpPr/>
            <p:nvPr/>
          </p:nvSpPr>
          <p:spPr>
            <a:xfrm>
              <a:off x="-3483429" y="-1482271"/>
              <a:ext cx="6429829" cy="362857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16" name="直接连接符 15"/>
          <p:cNvCxnSpPr/>
          <p:nvPr/>
        </p:nvCxnSpPr>
        <p:spPr>
          <a:xfrm>
            <a:off x="1257279" y="4812656"/>
            <a:ext cx="669674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3828A-D38E-C3EA-2501-E62A7B05BDAF}"/>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98FB1FF2-3A03-AB8C-7220-91990C9C5A5A}"/>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4F116767-FFA5-6144-76F3-57BB76E04C43}"/>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F31C651B-2C46-2ADC-8608-6E37D35CA88D}"/>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F06D5549-AF5B-068D-2392-8B6B7AF1BF75}"/>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6">
            <a:extLst>
              <a:ext uri="{FF2B5EF4-FFF2-40B4-BE49-F238E27FC236}">
                <a16:creationId xmlns:a16="http://schemas.microsoft.com/office/drawing/2014/main" id="{3E11FF7A-3FCE-1833-E7F4-3386794B8541}"/>
              </a:ext>
            </a:extLst>
          </p:cNvPr>
          <p:cNvSpPr txBox="1">
            <a:spLocks noChangeArrowheads="1"/>
          </p:cNvSpPr>
          <p:nvPr/>
        </p:nvSpPr>
        <p:spPr bwMode="auto">
          <a:xfrm>
            <a:off x="1022081" y="140931"/>
            <a:ext cx="4213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0B4189"/>
                </a:solidFill>
                <a:effectLst/>
                <a:latin typeface="Arial" panose="020B0604020202020204" pitchFamily="34" charset="0"/>
              </a:rPr>
              <a:t>General Introduction</a:t>
            </a:r>
          </a:p>
        </p:txBody>
      </p:sp>
      <p:pic>
        <p:nvPicPr>
          <p:cNvPr id="8" name="Picture 7">
            <a:extLst>
              <a:ext uri="{FF2B5EF4-FFF2-40B4-BE49-F238E27FC236}">
                <a16:creationId xmlns:a16="http://schemas.microsoft.com/office/drawing/2014/main" id="{83A5BB57-331B-7559-C3D4-CFF9632A26F5}"/>
              </a:ext>
            </a:extLst>
          </p:cNvPr>
          <p:cNvPicPr>
            <a:picLocks noChangeAspect="1"/>
          </p:cNvPicPr>
          <p:nvPr/>
        </p:nvPicPr>
        <p:blipFill>
          <a:blip r:embed="rId3" cstate="print">
            <a:extLst>
              <a:ext uri="{28A0092B-C50C-407E-A947-70E740481C1C}">
                <a14:useLocalDpi xmlns:a14="http://schemas.microsoft.com/office/drawing/2010/main" val="0"/>
              </a:ext>
            </a:extLst>
          </a:blip>
          <a:srcRect t="1" r="33274" b="-5400"/>
          <a:stretch>
            <a:fillRect/>
          </a:stretch>
        </p:blipFill>
        <p:spPr>
          <a:xfrm>
            <a:off x="2099089" y="1275593"/>
            <a:ext cx="9224231" cy="5441476"/>
          </a:xfrm>
          <a:prstGeom prst="rect">
            <a:avLst/>
          </a:prstGeom>
        </p:spPr>
      </p:pic>
    </p:spTree>
    <p:extLst>
      <p:ext uri="{BB962C8B-B14F-4D97-AF65-F5344CB8AC3E}">
        <p14:creationId xmlns:p14="http://schemas.microsoft.com/office/powerpoint/2010/main" val="41210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3AC05-28EA-331C-6E56-DC1E5F899FE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88F3BB4-4B9E-E7E8-DE3A-B7F83FD55005}"/>
              </a:ext>
            </a:extLst>
          </p:cNvPr>
          <p:cNvPicPr>
            <a:picLocks noChangeAspect="1"/>
          </p:cNvPicPr>
          <p:nvPr/>
        </p:nvPicPr>
        <p:blipFill>
          <a:blip r:embed="rId3"/>
          <a:stretch>
            <a:fillRect/>
          </a:stretch>
        </p:blipFill>
        <p:spPr>
          <a:xfrm>
            <a:off x="755270" y="669949"/>
            <a:ext cx="10378447" cy="6016372"/>
          </a:xfrm>
          <a:prstGeom prst="rect">
            <a:avLst/>
          </a:prstGeom>
        </p:spPr>
      </p:pic>
      <p:grpSp>
        <p:nvGrpSpPr>
          <p:cNvPr id="4" name="组合 3">
            <a:extLst>
              <a:ext uri="{FF2B5EF4-FFF2-40B4-BE49-F238E27FC236}">
                <a16:creationId xmlns:a16="http://schemas.microsoft.com/office/drawing/2014/main" id="{A75135A8-C658-D139-0E32-3C7E48C8679F}"/>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DB1771EB-3D2A-BC5B-E91E-8F9E72A5DDAB}"/>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7E2FBC46-58FA-C67B-B73E-799464E622A4}"/>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EACB2A4B-624D-053C-FEC3-7D66B698E318}"/>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6">
            <a:extLst>
              <a:ext uri="{FF2B5EF4-FFF2-40B4-BE49-F238E27FC236}">
                <a16:creationId xmlns:a16="http://schemas.microsoft.com/office/drawing/2014/main" id="{E073AE15-0481-2E3D-064A-EEBB16E7CE35}"/>
              </a:ext>
            </a:extLst>
          </p:cNvPr>
          <p:cNvSpPr txBox="1">
            <a:spLocks noChangeArrowheads="1"/>
          </p:cNvSpPr>
          <p:nvPr/>
        </p:nvSpPr>
        <p:spPr bwMode="auto">
          <a:xfrm>
            <a:off x="1022081" y="140931"/>
            <a:ext cx="4213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0B4189"/>
                </a:solidFill>
                <a:effectLst/>
                <a:latin typeface="Arial" panose="020B0604020202020204" pitchFamily="34" charset="0"/>
              </a:rPr>
              <a:t>General Introduction</a:t>
            </a:r>
          </a:p>
        </p:txBody>
      </p:sp>
    </p:spTree>
    <p:extLst>
      <p:ext uri="{BB962C8B-B14F-4D97-AF65-F5344CB8AC3E}">
        <p14:creationId xmlns:p14="http://schemas.microsoft.com/office/powerpoint/2010/main" val="303187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230C-3D1A-A03A-0D27-D30C0AA97F1D}"/>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7E515F3-A898-9AE4-F953-8EE8D9188849}"/>
              </a:ext>
            </a:extLst>
          </p:cNvPr>
          <p:cNvSpPr/>
          <p:nvPr/>
        </p:nvSpPr>
        <p:spPr>
          <a:xfrm>
            <a:off x="752805" y="1485947"/>
            <a:ext cx="5212262" cy="4113872"/>
          </a:xfrm>
          <a:prstGeom prst="roundRect">
            <a:avLst/>
          </a:prstGeom>
          <a:noFill/>
          <a:ln>
            <a:solidFill>
              <a:srgbClr val="0B41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组合 3">
            <a:extLst>
              <a:ext uri="{FF2B5EF4-FFF2-40B4-BE49-F238E27FC236}">
                <a16:creationId xmlns:a16="http://schemas.microsoft.com/office/drawing/2014/main" id="{47493F49-1D71-4608-9600-1CCB45D0FDAF}"/>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77750AAC-9FE4-DFD5-6779-51BA01D75090}"/>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E67D0278-C29C-AEBB-59EF-48ADBCE0FA90}"/>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147D0D49-A00D-9045-A247-789F52081279}"/>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6">
            <a:extLst>
              <a:ext uri="{FF2B5EF4-FFF2-40B4-BE49-F238E27FC236}">
                <a16:creationId xmlns:a16="http://schemas.microsoft.com/office/drawing/2014/main" id="{CA518F61-82E9-584B-8636-AA6A2B61DD67}"/>
              </a:ext>
            </a:extLst>
          </p:cNvPr>
          <p:cNvSpPr txBox="1">
            <a:spLocks noChangeArrowheads="1"/>
          </p:cNvSpPr>
          <p:nvPr/>
        </p:nvSpPr>
        <p:spPr bwMode="auto">
          <a:xfrm>
            <a:off x="1022081" y="140931"/>
            <a:ext cx="4213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0B4189"/>
                </a:solidFill>
                <a:effectLst/>
                <a:latin typeface="Arial" panose="020B0604020202020204" pitchFamily="34" charset="0"/>
              </a:rPr>
              <a:t>General Introduction</a:t>
            </a:r>
          </a:p>
        </p:txBody>
      </p:sp>
      <p:sp>
        <p:nvSpPr>
          <p:cNvPr id="44" name="Freeform 6">
            <a:extLst>
              <a:ext uri="{FF2B5EF4-FFF2-40B4-BE49-F238E27FC236}">
                <a16:creationId xmlns:a16="http://schemas.microsoft.com/office/drawing/2014/main" id="{8E4F5B15-D567-6D4D-756F-F0F2A45005E4}"/>
              </a:ext>
            </a:extLst>
          </p:cNvPr>
          <p:cNvSpPr/>
          <p:nvPr/>
        </p:nvSpPr>
        <p:spPr>
          <a:xfrm>
            <a:off x="1694541" y="1063467"/>
            <a:ext cx="3309017" cy="750707"/>
          </a:xfrm>
          <a:custGeom>
            <a:avLst/>
            <a:gdLst/>
            <a:ahLst/>
            <a:cxnLst/>
            <a:rect l="l" t="t" r="r" b="b"/>
            <a:pathLst>
              <a:path w="4239577" h="1973212">
                <a:moveTo>
                  <a:pt x="0" y="0"/>
                </a:moveTo>
                <a:lnTo>
                  <a:pt x="4239577" y="0"/>
                </a:lnTo>
                <a:lnTo>
                  <a:pt x="4239577" y="1973212"/>
                </a:lnTo>
                <a:lnTo>
                  <a:pt x="0" y="19732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5" name="TextBox 44">
            <a:extLst>
              <a:ext uri="{FF2B5EF4-FFF2-40B4-BE49-F238E27FC236}">
                <a16:creationId xmlns:a16="http://schemas.microsoft.com/office/drawing/2014/main" id="{A3A7115B-ED8F-F968-30D3-CBE34C17EE84}"/>
              </a:ext>
            </a:extLst>
          </p:cNvPr>
          <p:cNvSpPr txBox="1"/>
          <p:nvPr/>
        </p:nvSpPr>
        <p:spPr>
          <a:xfrm>
            <a:off x="2472305" y="1213147"/>
            <a:ext cx="1753488" cy="545599"/>
          </a:xfrm>
          <a:prstGeom prst="rect">
            <a:avLst/>
          </a:prstGeom>
          <a:noFill/>
        </p:spPr>
        <p:txBody>
          <a:bodyPr wrap="square">
            <a:spAutoFit/>
          </a:bodyPr>
          <a:lstStyle/>
          <a:p>
            <a:pPr algn="ctr">
              <a:lnSpc>
                <a:spcPts val="3920"/>
              </a:lnSpc>
            </a:pPr>
            <a:r>
              <a:rPr lang="en-US" sz="2600" b="1" dirty="0">
                <a:solidFill>
                  <a:schemeClr val="bg1"/>
                </a:solidFill>
                <a:latin typeface="Times New Roman MT Bold"/>
                <a:ea typeface="Times New Roman MT Bold"/>
                <a:cs typeface="Times New Roman MT Bold"/>
                <a:sym typeface="Times New Roman MT Bold"/>
              </a:rPr>
              <a:t>D-suite</a:t>
            </a:r>
          </a:p>
        </p:txBody>
      </p:sp>
      <p:sp>
        <p:nvSpPr>
          <p:cNvPr id="49" name="TextBox 48">
            <a:extLst>
              <a:ext uri="{FF2B5EF4-FFF2-40B4-BE49-F238E27FC236}">
                <a16:creationId xmlns:a16="http://schemas.microsoft.com/office/drawing/2014/main" id="{F2566535-ECD6-E485-152A-4A9AB8EFBC0C}"/>
              </a:ext>
            </a:extLst>
          </p:cNvPr>
          <p:cNvSpPr txBox="1"/>
          <p:nvPr/>
        </p:nvSpPr>
        <p:spPr>
          <a:xfrm>
            <a:off x="752805" y="1991689"/>
            <a:ext cx="5212262" cy="1785104"/>
          </a:xfrm>
          <a:prstGeom prst="rect">
            <a:avLst/>
          </a:prstGeom>
          <a:noFill/>
        </p:spPr>
        <p:txBody>
          <a:bodyPr wrap="square">
            <a:spAutoFit/>
          </a:bodyPr>
          <a:lstStyle/>
          <a:p>
            <a:pPr marL="712161" lvl="1" indent="-356080">
              <a:buFont typeface="Arial"/>
              <a:buChar char="•"/>
            </a:pPr>
            <a:r>
              <a:rPr lang="en-US" sz="2200" dirty="0">
                <a:solidFill>
                  <a:srgbClr val="0B4189"/>
                </a:solidFill>
                <a:latin typeface="Times New Roman MT Bold"/>
                <a:ea typeface="Times New Roman MT Bold"/>
                <a:cs typeface="Times New Roman MT Bold"/>
                <a:sym typeface="Times New Roman MT Bold"/>
              </a:rPr>
              <a:t>Statistical test for introgression detection</a:t>
            </a:r>
          </a:p>
          <a:p>
            <a:pPr marL="712161" lvl="1" indent="-356080">
              <a:buFont typeface="Arial"/>
              <a:buChar char="•"/>
            </a:pPr>
            <a:endParaRPr lang="en-US" sz="2200" dirty="0">
              <a:solidFill>
                <a:srgbClr val="0B4189"/>
              </a:solidFill>
              <a:latin typeface="Times New Roman MT Bold"/>
              <a:ea typeface="Times New Roman MT Bold"/>
              <a:cs typeface="Times New Roman MT Bold"/>
              <a:sym typeface="Times New Roman MT Bold"/>
            </a:endParaRPr>
          </a:p>
          <a:p>
            <a:pPr marL="712161" lvl="1" indent="-356080">
              <a:buFont typeface="Arial"/>
              <a:buChar char="•"/>
            </a:pPr>
            <a:r>
              <a:rPr lang="en-US" sz="2200" dirty="0">
                <a:solidFill>
                  <a:srgbClr val="0B4189"/>
                </a:solidFill>
                <a:latin typeface="Times New Roman MT Bold"/>
                <a:ea typeface="Times New Roman MT Bold"/>
                <a:cs typeface="Times New Roman MT Bold"/>
                <a:sym typeface="Times New Roman MT Bold"/>
              </a:rPr>
              <a:t>Based on ABBA–BABA (D statistic) and f-statistics</a:t>
            </a:r>
          </a:p>
        </p:txBody>
      </p:sp>
      <p:sp>
        <p:nvSpPr>
          <p:cNvPr id="8" name="Rectangle: Rounded Corners 7">
            <a:extLst>
              <a:ext uri="{FF2B5EF4-FFF2-40B4-BE49-F238E27FC236}">
                <a16:creationId xmlns:a16="http://schemas.microsoft.com/office/drawing/2014/main" id="{FFD37B98-5092-5E31-2574-C268D035B1F3}"/>
              </a:ext>
            </a:extLst>
          </p:cNvPr>
          <p:cNvSpPr/>
          <p:nvPr/>
        </p:nvSpPr>
        <p:spPr>
          <a:xfrm>
            <a:off x="6226935" y="1406069"/>
            <a:ext cx="5212260" cy="4193749"/>
          </a:xfrm>
          <a:prstGeom prst="roundRect">
            <a:avLst/>
          </a:prstGeom>
          <a:noFill/>
          <a:ln>
            <a:solidFill>
              <a:srgbClr val="0B41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6">
            <a:extLst>
              <a:ext uri="{FF2B5EF4-FFF2-40B4-BE49-F238E27FC236}">
                <a16:creationId xmlns:a16="http://schemas.microsoft.com/office/drawing/2014/main" id="{98057C4B-4531-B689-060D-D639DD74681C}"/>
              </a:ext>
            </a:extLst>
          </p:cNvPr>
          <p:cNvSpPr/>
          <p:nvPr/>
        </p:nvSpPr>
        <p:spPr>
          <a:xfrm>
            <a:off x="7269271" y="983591"/>
            <a:ext cx="3309017" cy="750707"/>
          </a:xfrm>
          <a:custGeom>
            <a:avLst/>
            <a:gdLst/>
            <a:ahLst/>
            <a:cxnLst/>
            <a:rect l="l" t="t" r="r" b="b"/>
            <a:pathLst>
              <a:path w="4239577" h="1973212">
                <a:moveTo>
                  <a:pt x="0" y="0"/>
                </a:moveTo>
                <a:lnTo>
                  <a:pt x="4239577" y="0"/>
                </a:lnTo>
                <a:lnTo>
                  <a:pt x="4239577" y="1973212"/>
                </a:lnTo>
                <a:lnTo>
                  <a:pt x="0" y="19732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0">
            <a:extLst>
              <a:ext uri="{FF2B5EF4-FFF2-40B4-BE49-F238E27FC236}">
                <a16:creationId xmlns:a16="http://schemas.microsoft.com/office/drawing/2014/main" id="{0F5D5C05-A756-54DC-C647-D634BEC4FE39}"/>
              </a:ext>
            </a:extLst>
          </p:cNvPr>
          <p:cNvSpPr txBox="1"/>
          <p:nvPr/>
        </p:nvSpPr>
        <p:spPr>
          <a:xfrm>
            <a:off x="8047035" y="1133261"/>
            <a:ext cx="1753488" cy="545599"/>
          </a:xfrm>
          <a:prstGeom prst="rect">
            <a:avLst/>
          </a:prstGeom>
          <a:noFill/>
        </p:spPr>
        <p:txBody>
          <a:bodyPr wrap="square">
            <a:spAutoFit/>
          </a:bodyPr>
          <a:lstStyle/>
          <a:p>
            <a:pPr algn="ctr">
              <a:lnSpc>
                <a:spcPts val="3920"/>
              </a:lnSpc>
            </a:pPr>
            <a:r>
              <a:rPr lang="en-US" sz="2600" b="1" dirty="0" err="1">
                <a:solidFill>
                  <a:schemeClr val="bg1"/>
                </a:solidFill>
                <a:latin typeface="Times New Roman MT Bold"/>
                <a:ea typeface="Times New Roman MT Bold"/>
                <a:cs typeface="Times New Roman MT Bold"/>
                <a:sym typeface="Times New Roman MT Bold"/>
              </a:rPr>
              <a:t>SNaQ</a:t>
            </a:r>
            <a:endParaRPr lang="en-US" sz="2600" b="1" dirty="0">
              <a:solidFill>
                <a:schemeClr val="bg1"/>
              </a:solidFill>
              <a:latin typeface="Times New Roman MT Bold"/>
              <a:ea typeface="Times New Roman MT Bold"/>
              <a:cs typeface="Times New Roman MT Bold"/>
              <a:sym typeface="Times New Roman MT Bold"/>
            </a:endParaRPr>
          </a:p>
        </p:txBody>
      </p:sp>
      <p:sp>
        <p:nvSpPr>
          <p:cNvPr id="12" name="TextBox 11">
            <a:extLst>
              <a:ext uri="{FF2B5EF4-FFF2-40B4-BE49-F238E27FC236}">
                <a16:creationId xmlns:a16="http://schemas.microsoft.com/office/drawing/2014/main" id="{79948F3A-B038-F536-8DE7-9D9E28B81909}"/>
              </a:ext>
            </a:extLst>
          </p:cNvPr>
          <p:cNvSpPr txBox="1"/>
          <p:nvPr/>
        </p:nvSpPr>
        <p:spPr>
          <a:xfrm>
            <a:off x="6226935" y="1745534"/>
            <a:ext cx="5212260" cy="3816429"/>
          </a:xfrm>
          <a:prstGeom prst="rect">
            <a:avLst/>
          </a:prstGeom>
          <a:noFill/>
        </p:spPr>
        <p:txBody>
          <a:bodyPr wrap="square">
            <a:spAutoFit/>
          </a:bodyPr>
          <a:lstStyle/>
          <a:p>
            <a:pPr marL="712161" lvl="1" indent="-356080">
              <a:buFont typeface="Arial"/>
              <a:buChar char="•"/>
            </a:pPr>
            <a:r>
              <a:rPr lang="en-US" sz="2200" dirty="0">
                <a:solidFill>
                  <a:srgbClr val="0B4189"/>
                </a:solidFill>
                <a:latin typeface="Times New Roman MT Bold"/>
                <a:ea typeface="Times New Roman MT Bold"/>
                <a:cs typeface="Times New Roman MT Bold"/>
                <a:sym typeface="Times New Roman MT Bold"/>
              </a:rPr>
              <a:t>Phylogenetic network inference method</a:t>
            </a:r>
          </a:p>
          <a:p>
            <a:pPr marL="712161" lvl="1" indent="-356080">
              <a:buFont typeface="Arial"/>
              <a:buChar char="•"/>
            </a:pPr>
            <a:endParaRPr lang="en-US" sz="2200" dirty="0">
              <a:solidFill>
                <a:srgbClr val="0B4189"/>
              </a:solidFill>
              <a:latin typeface="Times New Roman MT Bold"/>
              <a:ea typeface="Times New Roman MT Bold"/>
              <a:cs typeface="Times New Roman MT Bold"/>
              <a:sym typeface="Times New Roman MT Bold"/>
            </a:endParaRPr>
          </a:p>
          <a:p>
            <a:pPr marL="712161" lvl="1" indent="-356080">
              <a:buFont typeface="Arial"/>
              <a:buChar char="•"/>
            </a:pPr>
            <a:r>
              <a:rPr lang="en-US" sz="2200" dirty="0">
                <a:solidFill>
                  <a:srgbClr val="0B4189"/>
                </a:solidFill>
                <a:latin typeface="Times New Roman MT Bold"/>
                <a:ea typeface="Times New Roman MT Bold"/>
                <a:cs typeface="Times New Roman MT Bold"/>
                <a:sym typeface="Times New Roman MT Bold"/>
              </a:rPr>
              <a:t>Infers: Network topology + Hybridization edges + Inheritance probabilities (</a:t>
            </a:r>
            <a:r>
              <a:rPr lang="el-GR" sz="2200" dirty="0">
                <a:solidFill>
                  <a:srgbClr val="0B4189"/>
                </a:solidFill>
                <a:latin typeface="Times New Roman MT Bold"/>
                <a:ea typeface="Times New Roman MT Bold"/>
                <a:cs typeface="Times New Roman MT Bold"/>
                <a:sym typeface="Times New Roman MT Bold"/>
              </a:rPr>
              <a:t>γ)</a:t>
            </a:r>
            <a:endParaRPr lang="en-US" sz="2200" dirty="0">
              <a:solidFill>
                <a:srgbClr val="0B4189"/>
              </a:solidFill>
              <a:latin typeface="Times New Roman MT Bold"/>
              <a:ea typeface="Times New Roman MT Bold"/>
              <a:cs typeface="Times New Roman MT Bold"/>
              <a:sym typeface="Times New Roman MT Bold"/>
            </a:endParaRPr>
          </a:p>
          <a:p>
            <a:pPr marL="712161" lvl="1" indent="-356080">
              <a:buFont typeface="Arial"/>
              <a:buChar char="•"/>
            </a:pPr>
            <a:endParaRPr lang="el-GR" sz="2200" dirty="0">
              <a:solidFill>
                <a:srgbClr val="0B4189"/>
              </a:solidFill>
              <a:latin typeface="Times New Roman MT Bold"/>
              <a:ea typeface="Times New Roman MT Bold"/>
              <a:cs typeface="Times New Roman MT Bold"/>
              <a:sym typeface="Times New Roman MT Bold"/>
            </a:endParaRPr>
          </a:p>
          <a:p>
            <a:pPr marL="712161" lvl="1" indent="-356080">
              <a:buFont typeface="Arial"/>
              <a:buChar char="•"/>
            </a:pPr>
            <a:r>
              <a:rPr lang="en-US" sz="2200" dirty="0">
                <a:solidFill>
                  <a:srgbClr val="0B4189"/>
                </a:solidFill>
                <a:latin typeface="Times New Roman MT Bold"/>
                <a:ea typeface="Times New Roman MT Bold"/>
                <a:cs typeface="Times New Roman MT Bold"/>
                <a:sym typeface="Times New Roman MT Bold"/>
              </a:rPr>
              <a:t>Allows multiple hybridization events</a:t>
            </a:r>
          </a:p>
          <a:p>
            <a:pPr marL="356081" lvl="1"/>
            <a:endParaRPr lang="en-US" sz="2200" dirty="0">
              <a:solidFill>
                <a:srgbClr val="0B4189"/>
              </a:solidFill>
              <a:latin typeface="Times New Roman MT Bold"/>
              <a:ea typeface="Times New Roman MT Bold"/>
              <a:cs typeface="Times New Roman MT Bold"/>
              <a:sym typeface="Times New Roman MT Bold"/>
            </a:endParaRPr>
          </a:p>
          <a:p>
            <a:pPr marL="712161" lvl="1" indent="-356080">
              <a:buFont typeface="Arial"/>
              <a:buChar char="•"/>
            </a:pPr>
            <a:r>
              <a:rPr lang="en-US" sz="2200" dirty="0">
                <a:solidFill>
                  <a:srgbClr val="0B4189"/>
                </a:solidFill>
                <a:latin typeface="Times New Roman MT Bold"/>
                <a:ea typeface="Times New Roman MT Bold"/>
                <a:cs typeface="Times New Roman MT Bold"/>
                <a:sym typeface="Times New Roman MT Bold"/>
              </a:rPr>
              <a:t>Best suited for reconstructing reticulate evolutionary histories</a:t>
            </a:r>
          </a:p>
        </p:txBody>
      </p:sp>
      <p:sp>
        <p:nvSpPr>
          <p:cNvPr id="14" name="TextBox 16">
            <a:extLst>
              <a:ext uri="{FF2B5EF4-FFF2-40B4-BE49-F238E27FC236}">
                <a16:creationId xmlns:a16="http://schemas.microsoft.com/office/drawing/2014/main" id="{59A9D533-4658-0AEA-10CF-BAC773367F2B}"/>
              </a:ext>
            </a:extLst>
          </p:cNvPr>
          <p:cNvSpPr txBox="1"/>
          <p:nvPr/>
        </p:nvSpPr>
        <p:spPr>
          <a:xfrm>
            <a:off x="1748329" y="5888435"/>
            <a:ext cx="11184082" cy="615553"/>
          </a:xfrm>
          <a:prstGeom prst="rect">
            <a:avLst/>
          </a:prstGeom>
        </p:spPr>
        <p:txBody>
          <a:bodyPr lIns="0" tIns="0" rIns="0" bIns="0" rtlCol="0" anchor="t">
            <a:spAutoFit/>
          </a:bodyPr>
          <a:lstStyle/>
          <a:p>
            <a:pPr marL="604519" lvl="1" indent="-302260" algn="l">
              <a:buFont typeface="Arial"/>
              <a:buChar char="•"/>
            </a:pPr>
            <a:r>
              <a:rPr lang="en-US" sz="2000" b="1" dirty="0" err="1">
                <a:solidFill>
                  <a:srgbClr val="E2322C"/>
                </a:solidFill>
                <a:latin typeface="Times New Roman MT Bold"/>
                <a:ea typeface="Times New Roman MT Bold"/>
                <a:cs typeface="Times New Roman MT Bold"/>
                <a:sym typeface="Times New Roman MT Bold"/>
              </a:rPr>
              <a:t>Dsuite</a:t>
            </a:r>
            <a:r>
              <a:rPr lang="en-US" sz="2000" b="1" dirty="0">
                <a:solidFill>
                  <a:srgbClr val="E2322C"/>
                </a:solidFill>
                <a:latin typeface="Times New Roman MT Bold"/>
                <a:ea typeface="Times New Roman MT Bold"/>
                <a:cs typeface="Times New Roman MT Bold"/>
                <a:sym typeface="Times New Roman MT Bold"/>
              </a:rPr>
              <a:t> detects whether and where introgression signals exist</a:t>
            </a:r>
          </a:p>
          <a:p>
            <a:pPr marL="604519" lvl="1" indent="-302260" algn="l">
              <a:buFont typeface="Arial"/>
              <a:buChar char="•"/>
            </a:pPr>
            <a:r>
              <a:rPr lang="en-US" sz="2000" b="1" dirty="0" err="1">
                <a:solidFill>
                  <a:srgbClr val="E2322C"/>
                </a:solidFill>
                <a:latin typeface="Times New Roman MT Bold"/>
                <a:ea typeface="Times New Roman MT Bold"/>
                <a:cs typeface="Times New Roman MT Bold"/>
                <a:sym typeface="Times New Roman MT Bold"/>
              </a:rPr>
              <a:t>SNaQ</a:t>
            </a:r>
            <a:r>
              <a:rPr lang="en-US" sz="2000" b="1" dirty="0">
                <a:solidFill>
                  <a:srgbClr val="E2322C"/>
                </a:solidFill>
                <a:latin typeface="Times New Roman MT Bold"/>
                <a:ea typeface="Times New Roman MT Bold"/>
                <a:cs typeface="Times New Roman MT Bold"/>
                <a:sym typeface="Times New Roman MT Bold"/>
              </a:rPr>
              <a:t> models how hybridization is embedded in the phylogenetic history</a:t>
            </a:r>
          </a:p>
        </p:txBody>
      </p:sp>
    </p:spTree>
    <p:extLst>
      <p:ext uri="{BB962C8B-B14F-4D97-AF65-F5344CB8AC3E}">
        <p14:creationId xmlns:p14="http://schemas.microsoft.com/office/powerpoint/2010/main" val="196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1CF62-D913-F03F-8E57-65A410AF4A0C}"/>
            </a:ext>
          </a:extLst>
        </p:cNvPr>
        <p:cNvGrpSpPr/>
        <p:nvPr/>
      </p:nvGrpSpPr>
      <p:grpSpPr>
        <a:xfrm>
          <a:off x="0" y="0"/>
          <a:ext cx="0" cy="0"/>
          <a:chOff x="0" y="0"/>
          <a:chExt cx="0" cy="0"/>
        </a:xfrm>
      </p:grpSpPr>
      <p:sp>
        <p:nvSpPr>
          <p:cNvPr id="2" name="文本占位符 3">
            <a:extLst>
              <a:ext uri="{FF2B5EF4-FFF2-40B4-BE49-F238E27FC236}">
                <a16:creationId xmlns:a16="http://schemas.microsoft.com/office/drawing/2014/main" id="{ED2E9B87-C248-D6BB-07E7-C040596A0A13}"/>
              </a:ext>
            </a:extLst>
          </p:cNvPr>
          <p:cNvSpPr txBox="1"/>
          <p:nvPr/>
        </p:nvSpPr>
        <p:spPr>
          <a:xfrm>
            <a:off x="6436079" y="779207"/>
            <a:ext cx="4256684" cy="1612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b="1" kern="1200">
                <a:gradFill>
                  <a:gsLst>
                    <a:gs pos="36000">
                      <a:srgbClr val="024282"/>
                    </a:gs>
                    <a:gs pos="100000">
                      <a:srgbClr val="2764A7">
                        <a:lumMod val="15000"/>
                        <a:lumOff val="85000"/>
                        <a:alpha val="27000"/>
                      </a:srgbClr>
                    </a:gs>
                  </a:gsLst>
                  <a:lin ang="5400000" scaled="0"/>
                </a:gra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9900" b="1" i="0" u="none" strike="noStrike" kern="1200" cap="none" spc="0" normalizeH="0" baseline="0" noProof="0" dirty="0">
                <a:ln>
                  <a:noFill/>
                </a:ln>
                <a:gradFill flip="none" rotWithShape="1">
                  <a:gsLst>
                    <a:gs pos="36000">
                      <a:schemeClr val="accent2"/>
                    </a:gs>
                    <a:gs pos="100000">
                      <a:srgbClr val="2764A7">
                        <a:lumMod val="15000"/>
                        <a:lumOff val="85000"/>
                        <a:alpha val="27000"/>
                      </a:srgbClr>
                    </a:gs>
                  </a:gsLst>
                  <a:lin ang="5400000" scaled="0"/>
                  <a:tileRect/>
                </a:gradFill>
                <a:effectLst/>
                <a:uLnTx/>
                <a:uFillTx/>
                <a:latin typeface="Arial Black" panose="020B0A04020102020204" pitchFamily="34" charset="0"/>
                <a:ea typeface="微软雅黑" panose="020B0503020204020204" pitchFamily="34" charset="-122"/>
                <a:cs typeface="+mn-cs"/>
              </a:rPr>
              <a:t>02</a:t>
            </a:r>
            <a:endParaRPr kumimoji="0" lang="zh-CN" altLang="en-US" sz="19900" b="1" i="0" u="none" strike="noStrike" kern="1200" cap="none" spc="0" normalizeH="0" baseline="0" noProof="0" dirty="0">
              <a:ln>
                <a:noFill/>
              </a:ln>
              <a:gradFill flip="none" rotWithShape="1">
                <a:gsLst>
                  <a:gs pos="36000">
                    <a:schemeClr val="accent2"/>
                  </a:gs>
                  <a:gs pos="100000">
                    <a:srgbClr val="2764A7">
                      <a:lumMod val="15000"/>
                      <a:lumOff val="85000"/>
                      <a:alpha val="27000"/>
                    </a:srgbClr>
                  </a:gs>
                </a:gsLst>
                <a:lin ang="5400000" scaled="0"/>
                <a:tileRect/>
              </a:gradFill>
              <a:effectLst/>
              <a:uLnTx/>
              <a:uFillTx/>
              <a:latin typeface="Arial Black" panose="020B0A04020102020204" pitchFamily="34" charset="0"/>
              <a:ea typeface="微软雅黑" panose="020B0503020204020204" pitchFamily="34" charset="-122"/>
              <a:cs typeface="+mn-cs"/>
            </a:endParaRPr>
          </a:p>
        </p:txBody>
      </p:sp>
      <p:sp>
        <p:nvSpPr>
          <p:cNvPr id="3" name="文本占位符 4">
            <a:extLst>
              <a:ext uri="{FF2B5EF4-FFF2-40B4-BE49-F238E27FC236}">
                <a16:creationId xmlns:a16="http://schemas.microsoft.com/office/drawing/2014/main" id="{C492D188-CB64-44B7-FEF4-E33F96E0D384}"/>
              </a:ext>
            </a:extLst>
          </p:cNvPr>
          <p:cNvSpPr txBox="1"/>
          <p:nvPr/>
        </p:nvSpPr>
        <p:spPr>
          <a:xfrm>
            <a:off x="423253" y="3635265"/>
            <a:ext cx="8303652" cy="660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6600" b="1" i="0" u="none" strike="noStrike" cap="none" normalizeH="0" baseline="0" dirty="0">
                <a:ln>
                  <a:noFill/>
                </a:ln>
                <a:solidFill>
                  <a:srgbClr val="0B4189"/>
                </a:solidFill>
                <a:effectLst/>
                <a:latin typeface="Microsoft YaHei" panose="020B0503020204020204" pitchFamily="34" charset="-122"/>
                <a:ea typeface="Microsoft YaHei" panose="020B0503020204020204" pitchFamily="34" charset="-122"/>
              </a:rPr>
              <a:t>D-suite</a:t>
            </a:r>
          </a:p>
        </p:txBody>
      </p:sp>
      <p:grpSp>
        <p:nvGrpSpPr>
          <p:cNvPr id="4" name="组合 3">
            <a:extLst>
              <a:ext uri="{FF2B5EF4-FFF2-40B4-BE49-F238E27FC236}">
                <a16:creationId xmlns:a16="http://schemas.microsoft.com/office/drawing/2014/main" id="{2ED0FC20-2D8D-F168-B114-2E1DB14714EA}"/>
              </a:ext>
            </a:extLst>
          </p:cNvPr>
          <p:cNvGrpSpPr/>
          <p:nvPr/>
        </p:nvGrpSpPr>
        <p:grpSpPr>
          <a:xfrm>
            <a:off x="-3049556" y="-2033814"/>
            <a:ext cx="7489372" cy="4795157"/>
            <a:chOff x="-3802743" y="-2148114"/>
            <a:chExt cx="7489372" cy="4795157"/>
          </a:xfrm>
        </p:grpSpPr>
        <p:sp>
          <p:nvSpPr>
            <p:cNvPr id="5" name="平行四边形 4">
              <a:extLst>
                <a:ext uri="{FF2B5EF4-FFF2-40B4-BE49-F238E27FC236}">
                  <a16:creationId xmlns:a16="http://schemas.microsoft.com/office/drawing/2014/main" id="{32E37CE6-DE31-ECC5-989F-5102BBC05BEE}"/>
                </a:ext>
              </a:extLst>
            </p:cNvPr>
            <p:cNvSpPr/>
            <p:nvPr/>
          </p:nvSpPr>
          <p:spPr>
            <a:xfrm>
              <a:off x="-3802743" y="-2148114"/>
              <a:ext cx="7489372" cy="4795157"/>
            </a:xfrm>
            <a:prstGeom prst="parallelogram">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9BF65AA8-26EE-5369-CF5F-19708FBCC45E}"/>
                </a:ext>
              </a:extLst>
            </p:cNvPr>
            <p:cNvSpPr/>
            <p:nvPr/>
          </p:nvSpPr>
          <p:spPr>
            <a:xfrm>
              <a:off x="-3483429" y="-1482271"/>
              <a:ext cx="6429829" cy="362857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 name="组合 6">
            <a:extLst>
              <a:ext uri="{FF2B5EF4-FFF2-40B4-BE49-F238E27FC236}">
                <a16:creationId xmlns:a16="http://schemas.microsoft.com/office/drawing/2014/main" id="{F2A80396-6EFE-8321-68C0-8C2B65BC3D93}"/>
              </a:ext>
            </a:extLst>
          </p:cNvPr>
          <p:cNvGrpSpPr/>
          <p:nvPr/>
        </p:nvGrpSpPr>
        <p:grpSpPr>
          <a:xfrm flipH="1" flipV="1">
            <a:off x="7824192" y="4149080"/>
            <a:ext cx="7489372" cy="4651141"/>
            <a:chOff x="-3802743" y="-2004098"/>
            <a:chExt cx="7489372" cy="4651141"/>
          </a:xfrm>
        </p:grpSpPr>
        <p:sp>
          <p:nvSpPr>
            <p:cNvPr id="8" name="平行四边形 7">
              <a:extLst>
                <a:ext uri="{FF2B5EF4-FFF2-40B4-BE49-F238E27FC236}">
                  <a16:creationId xmlns:a16="http://schemas.microsoft.com/office/drawing/2014/main" id="{D2900394-9B21-DFEF-B337-B4200C33F6A6}"/>
                </a:ext>
              </a:extLst>
            </p:cNvPr>
            <p:cNvSpPr/>
            <p:nvPr/>
          </p:nvSpPr>
          <p:spPr>
            <a:xfrm>
              <a:off x="-3802743" y="-2004098"/>
              <a:ext cx="7489372" cy="4651141"/>
            </a:xfrm>
            <a:prstGeom prst="parallelogram">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平行四边形 8">
              <a:extLst>
                <a:ext uri="{FF2B5EF4-FFF2-40B4-BE49-F238E27FC236}">
                  <a16:creationId xmlns:a16="http://schemas.microsoft.com/office/drawing/2014/main" id="{BA9ACC3E-5A4C-D6BD-3033-DC68611D84E5}"/>
                </a:ext>
              </a:extLst>
            </p:cNvPr>
            <p:cNvSpPr/>
            <p:nvPr/>
          </p:nvSpPr>
          <p:spPr>
            <a:xfrm>
              <a:off x="-3483429" y="-1482271"/>
              <a:ext cx="6429829" cy="362857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16" name="直接连接符 15">
            <a:extLst>
              <a:ext uri="{FF2B5EF4-FFF2-40B4-BE49-F238E27FC236}">
                <a16:creationId xmlns:a16="http://schemas.microsoft.com/office/drawing/2014/main" id="{A1A40889-967A-5ABF-2C75-1F752FF77F67}"/>
              </a:ext>
            </a:extLst>
          </p:cNvPr>
          <p:cNvCxnSpPr/>
          <p:nvPr/>
        </p:nvCxnSpPr>
        <p:spPr>
          <a:xfrm>
            <a:off x="1257279" y="4812656"/>
            <a:ext cx="669674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23C082-87E0-B707-7FF8-C30DB9831B01}"/>
              </a:ext>
            </a:extLst>
          </p:cNvPr>
          <p:cNvSpPr txBox="1"/>
          <p:nvPr/>
        </p:nvSpPr>
        <p:spPr>
          <a:xfrm>
            <a:off x="2436894" y="4892492"/>
            <a:ext cx="4337513" cy="646331"/>
          </a:xfrm>
          <a:prstGeom prst="rect">
            <a:avLst/>
          </a:prstGeom>
          <a:noFill/>
        </p:spPr>
        <p:txBody>
          <a:bodyPr wrap="square">
            <a:spAutoFit/>
          </a:bodyPr>
          <a:lstStyle/>
          <a:p>
            <a:pPr algn="ctr"/>
            <a:r>
              <a:rPr kumimoji="0" lang="en-US" altLang="en-US" sz="3600" b="1" i="0" u="none" strike="noStrike" cap="none" normalizeH="0" baseline="0" dirty="0">
                <a:ln>
                  <a:noFill/>
                </a:ln>
                <a:solidFill>
                  <a:srgbClr val="0B4189"/>
                </a:solidFill>
                <a:effectLst/>
                <a:latin typeface="Microsoft YaHei" panose="020B0503020204020204" pitchFamily="34" charset="-122"/>
                <a:ea typeface="Microsoft YaHei" panose="020B0503020204020204" pitchFamily="34" charset="-122"/>
              </a:rPr>
              <a:t>(D-statistic)</a:t>
            </a:r>
            <a:endParaRPr lang="en-GB" sz="3600" dirty="0"/>
          </a:p>
        </p:txBody>
      </p:sp>
    </p:spTree>
    <p:extLst>
      <p:ext uri="{BB962C8B-B14F-4D97-AF65-F5344CB8AC3E}">
        <p14:creationId xmlns:p14="http://schemas.microsoft.com/office/powerpoint/2010/main" val="22230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75553-6C90-7A6E-8F5E-295C4B731376}"/>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AB451C6F-9095-A699-2866-FAB5B30B19D0}"/>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3BE4BC10-4FA1-8E49-038B-D0FB49B135CD}"/>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8097005C-2509-88AE-D566-CDA45BD9BDDE}"/>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A47FFFB9-5CA3-599F-718F-D073F9DA0296}"/>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6">
            <a:extLst>
              <a:ext uri="{FF2B5EF4-FFF2-40B4-BE49-F238E27FC236}">
                <a16:creationId xmlns:a16="http://schemas.microsoft.com/office/drawing/2014/main" id="{64F0C5E8-AF82-DDFE-8D70-503794042C3B}"/>
              </a:ext>
            </a:extLst>
          </p:cNvPr>
          <p:cNvSpPr txBox="1">
            <a:spLocks noChangeArrowheads="1"/>
          </p:cNvSpPr>
          <p:nvPr/>
        </p:nvSpPr>
        <p:spPr bwMode="auto">
          <a:xfrm>
            <a:off x="1022081" y="140931"/>
            <a:ext cx="1572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0B4189"/>
                </a:solidFill>
                <a:effectLst/>
                <a:latin typeface="Arial" panose="020B0604020202020204" pitchFamily="34" charset="0"/>
              </a:rPr>
              <a:t>D-suite</a:t>
            </a:r>
          </a:p>
        </p:txBody>
      </p:sp>
      <p:sp>
        <p:nvSpPr>
          <p:cNvPr id="10" name="Freeform 4">
            <a:extLst>
              <a:ext uri="{FF2B5EF4-FFF2-40B4-BE49-F238E27FC236}">
                <a16:creationId xmlns:a16="http://schemas.microsoft.com/office/drawing/2014/main" id="{D8149866-6CE0-4982-A96A-D3B22CB7A94F}"/>
              </a:ext>
            </a:extLst>
          </p:cNvPr>
          <p:cNvSpPr/>
          <p:nvPr/>
        </p:nvSpPr>
        <p:spPr>
          <a:xfrm rot="5400000">
            <a:off x="15372754" y="1698217"/>
            <a:ext cx="79681" cy="317569"/>
          </a:xfrm>
          <a:custGeom>
            <a:avLst/>
            <a:gdLst/>
            <a:ahLst/>
            <a:cxnLst/>
            <a:rect l="l" t="t" r="r" b="b"/>
            <a:pathLst>
              <a:path w="214720" h="855768">
                <a:moveTo>
                  <a:pt x="0" y="0"/>
                </a:moveTo>
                <a:lnTo>
                  <a:pt x="214720" y="0"/>
                </a:lnTo>
                <a:lnTo>
                  <a:pt x="214720" y="855768"/>
                </a:lnTo>
                <a:lnTo>
                  <a:pt x="0" y="855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7">
            <a:extLst>
              <a:ext uri="{FF2B5EF4-FFF2-40B4-BE49-F238E27FC236}">
                <a16:creationId xmlns:a16="http://schemas.microsoft.com/office/drawing/2014/main" id="{A54AC394-1CE2-1374-E293-82548E2ECE31}"/>
              </a:ext>
            </a:extLst>
          </p:cNvPr>
          <p:cNvSpPr/>
          <p:nvPr/>
        </p:nvSpPr>
        <p:spPr>
          <a:xfrm>
            <a:off x="404890" y="2259675"/>
            <a:ext cx="4696462" cy="3788651"/>
          </a:xfrm>
          <a:custGeom>
            <a:avLst/>
            <a:gdLst/>
            <a:ahLst/>
            <a:cxnLst/>
            <a:rect l="l" t="t" r="r" b="b"/>
            <a:pathLst>
              <a:path w="6513164" h="5254190">
                <a:moveTo>
                  <a:pt x="0" y="0"/>
                </a:moveTo>
                <a:lnTo>
                  <a:pt x="6513164" y="0"/>
                </a:lnTo>
                <a:lnTo>
                  <a:pt x="6513164" y="5254190"/>
                </a:lnTo>
                <a:lnTo>
                  <a:pt x="0" y="5254190"/>
                </a:lnTo>
                <a:lnTo>
                  <a:pt x="0" y="0"/>
                </a:lnTo>
                <a:close/>
              </a:path>
            </a:pathLst>
          </a:custGeom>
          <a:blipFill>
            <a:blip r:embed="rId5"/>
            <a:stretch>
              <a:fillRect t="-9128" r="-178370"/>
            </a:stretch>
          </a:blipFill>
        </p:spPr>
      </p:sp>
      <p:sp>
        <p:nvSpPr>
          <p:cNvPr id="15" name="TextBox 8">
            <a:extLst>
              <a:ext uri="{FF2B5EF4-FFF2-40B4-BE49-F238E27FC236}">
                <a16:creationId xmlns:a16="http://schemas.microsoft.com/office/drawing/2014/main" id="{7662FF9A-DB2B-15A5-0F6E-F0E43E445561}"/>
              </a:ext>
            </a:extLst>
          </p:cNvPr>
          <p:cNvSpPr txBox="1"/>
          <p:nvPr/>
        </p:nvSpPr>
        <p:spPr>
          <a:xfrm>
            <a:off x="4953000" y="1861156"/>
            <a:ext cx="6834110" cy="4308872"/>
          </a:xfrm>
          <a:prstGeom prst="rect">
            <a:avLst/>
          </a:prstGeom>
        </p:spPr>
        <p:txBody>
          <a:bodyPr wrap="square" lIns="0" tIns="0" rIns="0" bIns="0" rtlCol="0" anchor="t">
            <a:spAutoFit/>
          </a:bodyPr>
          <a:lstStyle/>
          <a:p>
            <a:pPr marL="604518" lvl="1" indent="-302259" algn="l">
              <a:buFont typeface="Arial"/>
              <a:buChar char="•"/>
            </a:pPr>
            <a:r>
              <a:rPr lang="en-US" sz="2000" dirty="0">
                <a:solidFill>
                  <a:srgbClr val="0B4189"/>
                </a:solidFill>
                <a:latin typeface="Times New Roman MT"/>
                <a:ea typeface="Times New Roman MT"/>
                <a:cs typeface="Times New Roman MT"/>
                <a:sym typeface="Times New Roman MT"/>
              </a:rPr>
              <a:t>Null hypothesis = no gene flow; ABBA and BABA = expected equal frequencies</a:t>
            </a:r>
          </a:p>
          <a:p>
            <a:pPr marL="604518" lvl="1" indent="-302259" algn="l">
              <a:buFont typeface="Arial"/>
              <a:buChar char="•"/>
            </a:pPr>
            <a:endParaRPr lang="en-US" sz="2000" dirty="0">
              <a:solidFill>
                <a:srgbClr val="0B4189"/>
              </a:solidFill>
              <a:latin typeface="Times New Roman MT"/>
              <a:ea typeface="Times New Roman MT"/>
              <a:cs typeface="Times New Roman MT"/>
              <a:sym typeface="Times New Roman MT"/>
            </a:endParaRPr>
          </a:p>
          <a:p>
            <a:pPr marL="604518" lvl="1" indent="-302259" algn="l">
              <a:buFont typeface="Arial"/>
              <a:buChar char="•"/>
            </a:pPr>
            <a:r>
              <a:rPr lang="en-US" sz="2000" dirty="0">
                <a:solidFill>
                  <a:srgbClr val="0B4189"/>
                </a:solidFill>
                <a:latin typeface="Times New Roman MT"/>
                <a:ea typeface="Times New Roman MT"/>
                <a:cs typeface="Times New Roman MT"/>
                <a:sym typeface="Times New Roman MT"/>
              </a:rPr>
              <a:t>Significant deviation from equal ABBA and BABA frequencies  = introgression between P3 and either P1 or P2.</a:t>
            </a:r>
          </a:p>
          <a:p>
            <a:pPr algn="l"/>
            <a:endParaRPr lang="en-US" sz="2000" dirty="0">
              <a:solidFill>
                <a:srgbClr val="0B4189"/>
              </a:solidFill>
              <a:latin typeface="Times New Roman MT"/>
              <a:ea typeface="Times New Roman MT"/>
              <a:cs typeface="Times New Roman MT"/>
              <a:sym typeface="Times New Roman MT"/>
            </a:endParaRPr>
          </a:p>
          <a:p>
            <a:pPr algn="l"/>
            <a:endParaRPr lang="en-US" sz="2000" dirty="0">
              <a:solidFill>
                <a:srgbClr val="0B4189"/>
              </a:solidFill>
              <a:latin typeface="Times New Roman MT"/>
              <a:ea typeface="Times New Roman MT"/>
              <a:cs typeface="Times New Roman MT"/>
              <a:sym typeface="Times New Roman MT"/>
            </a:endParaRPr>
          </a:p>
          <a:p>
            <a:pPr marL="604518" lvl="1" indent="-302259" algn="l">
              <a:buFont typeface="Arial"/>
              <a:buChar char="•"/>
            </a:pPr>
            <a:r>
              <a:rPr lang="en-US" sz="2000" dirty="0">
                <a:solidFill>
                  <a:srgbClr val="0B4189"/>
                </a:solidFill>
                <a:latin typeface="Times New Roman MT"/>
                <a:ea typeface="Times New Roman MT"/>
                <a:cs typeface="Times New Roman MT"/>
                <a:sym typeface="Times New Roman MT"/>
              </a:rPr>
              <a:t>Interpretation of D values:</a:t>
            </a:r>
          </a:p>
          <a:p>
            <a:pPr marL="604518" lvl="1" indent="-302259" algn="l">
              <a:buFont typeface="Arial"/>
              <a:buChar char="•"/>
            </a:pPr>
            <a:r>
              <a:rPr lang="en-US" sz="2000" dirty="0">
                <a:solidFill>
                  <a:srgbClr val="0B4189"/>
                </a:solidFill>
                <a:latin typeface="Times New Roman MT"/>
                <a:ea typeface="Times New Roman MT"/>
                <a:cs typeface="Times New Roman MT"/>
                <a:sym typeface="Times New Roman MT"/>
              </a:rPr>
              <a:t>D ≈ 0: no evidence of introgression</a:t>
            </a:r>
          </a:p>
          <a:p>
            <a:pPr marL="604518" lvl="1" indent="-302259" algn="l">
              <a:buFont typeface="Arial"/>
              <a:buChar char="•"/>
            </a:pPr>
            <a:r>
              <a:rPr lang="en-US" sz="2000" dirty="0">
                <a:solidFill>
                  <a:srgbClr val="0B4189"/>
                </a:solidFill>
                <a:latin typeface="Times New Roman MT"/>
                <a:ea typeface="Times New Roman MT"/>
                <a:cs typeface="Times New Roman MT"/>
                <a:sym typeface="Times New Roman MT"/>
              </a:rPr>
              <a:t>D &gt; 0 (ABBA &gt; BABA) - excess allele sharing between P2 and P3</a:t>
            </a:r>
          </a:p>
          <a:p>
            <a:pPr marL="604518" lvl="1" indent="-302259" algn="l">
              <a:buFont typeface="Arial"/>
              <a:buChar char="•"/>
            </a:pPr>
            <a:r>
              <a:rPr lang="en-US" sz="2000" dirty="0">
                <a:solidFill>
                  <a:srgbClr val="0B4189"/>
                </a:solidFill>
                <a:latin typeface="Times New Roman MT"/>
                <a:ea typeface="Times New Roman MT"/>
                <a:cs typeface="Times New Roman MT"/>
                <a:sym typeface="Times New Roman MT"/>
              </a:rPr>
              <a:t>D &lt; 0 (BABA &gt; ABBA) - excess allele sharing between P1 and P3</a:t>
            </a:r>
          </a:p>
        </p:txBody>
      </p:sp>
      <p:sp>
        <p:nvSpPr>
          <p:cNvPr id="16" name="TextBox 9">
            <a:extLst>
              <a:ext uri="{FF2B5EF4-FFF2-40B4-BE49-F238E27FC236}">
                <a16:creationId xmlns:a16="http://schemas.microsoft.com/office/drawing/2014/main" id="{20941646-2B47-1F27-3B22-8BF00061E973}"/>
              </a:ext>
            </a:extLst>
          </p:cNvPr>
          <p:cNvSpPr txBox="1"/>
          <p:nvPr/>
        </p:nvSpPr>
        <p:spPr>
          <a:xfrm>
            <a:off x="404890" y="944994"/>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D-suite calculates the D and f4-ratio statistics using biallelic SNPs</a:t>
            </a:r>
          </a:p>
        </p:txBody>
      </p:sp>
    </p:spTree>
    <p:extLst>
      <p:ext uri="{BB962C8B-B14F-4D97-AF65-F5344CB8AC3E}">
        <p14:creationId xmlns:p14="http://schemas.microsoft.com/office/powerpoint/2010/main" val="345211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CE31E-2642-4B56-5792-9929180E9B27}"/>
            </a:ext>
          </a:extLst>
        </p:cNvPr>
        <p:cNvGrpSpPr/>
        <p:nvPr/>
      </p:nvGrpSpPr>
      <p:grpSpPr>
        <a:xfrm>
          <a:off x="0" y="0"/>
          <a:ext cx="0" cy="0"/>
          <a:chOff x="0" y="0"/>
          <a:chExt cx="0" cy="0"/>
        </a:xfrm>
      </p:grpSpPr>
      <p:grpSp>
        <p:nvGrpSpPr>
          <p:cNvPr id="4" name="组合 3">
            <a:extLst>
              <a:ext uri="{FF2B5EF4-FFF2-40B4-BE49-F238E27FC236}">
                <a16:creationId xmlns:a16="http://schemas.microsoft.com/office/drawing/2014/main" id="{684E0017-4AE8-6990-CEF9-236AFBCAF046}"/>
              </a:ext>
            </a:extLst>
          </p:cNvPr>
          <p:cNvGrpSpPr/>
          <p:nvPr/>
        </p:nvGrpSpPr>
        <p:grpSpPr>
          <a:xfrm>
            <a:off x="335361" y="116633"/>
            <a:ext cx="629872" cy="612768"/>
            <a:chOff x="3070727" y="196457"/>
            <a:chExt cx="692047" cy="673255"/>
          </a:xfrm>
        </p:grpSpPr>
        <p:sp>
          <p:nvSpPr>
            <p:cNvPr id="5" name="平行四边形 4">
              <a:extLst>
                <a:ext uri="{FF2B5EF4-FFF2-40B4-BE49-F238E27FC236}">
                  <a16:creationId xmlns:a16="http://schemas.microsoft.com/office/drawing/2014/main" id="{2A44E381-CDB2-62D8-609F-00FE44D49A50}"/>
                </a:ext>
              </a:extLst>
            </p:cNvPr>
            <p:cNvSpPr/>
            <p:nvPr/>
          </p:nvSpPr>
          <p:spPr>
            <a:xfrm>
              <a:off x="3070727" y="196457"/>
              <a:ext cx="629587" cy="612775"/>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a:extLst>
                <a:ext uri="{FF2B5EF4-FFF2-40B4-BE49-F238E27FC236}">
                  <a16:creationId xmlns:a16="http://schemas.microsoft.com/office/drawing/2014/main" id="{50940394-CB97-CBA1-6305-29A78014F949}"/>
                </a:ext>
              </a:extLst>
            </p:cNvPr>
            <p:cNvSpPr/>
            <p:nvPr/>
          </p:nvSpPr>
          <p:spPr>
            <a:xfrm>
              <a:off x="3133187" y="256937"/>
              <a:ext cx="629587" cy="612775"/>
            </a:xfrm>
            <a:prstGeom prst="parallelogram">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a:extLst>
              <a:ext uri="{FF2B5EF4-FFF2-40B4-BE49-F238E27FC236}">
                <a16:creationId xmlns:a16="http://schemas.microsoft.com/office/drawing/2014/main" id="{167EBDF3-2CE2-A049-4E69-BEDFA6C324EE}"/>
              </a:ext>
            </a:extLst>
          </p:cNvPr>
          <p:cNvCxnSpPr/>
          <p:nvPr/>
        </p:nvCxnSpPr>
        <p:spPr>
          <a:xfrm>
            <a:off x="367840" y="809674"/>
            <a:ext cx="11488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8998B270-2C28-E216-1778-0EEAC9B51CBA}"/>
              </a:ext>
            </a:extLst>
          </p:cNvPr>
          <p:cNvSpPr txBox="1"/>
          <p:nvPr/>
        </p:nvSpPr>
        <p:spPr>
          <a:xfrm>
            <a:off x="11133717" y="6368215"/>
            <a:ext cx="8544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lumMod val="75000"/>
                  </a:prstClr>
                </a:solidFill>
                <a:effectLst/>
                <a:uLnTx/>
                <a:uFillTx/>
                <a:latin typeface="Calibri" panose="020F0502020204030204"/>
                <a:ea typeface="宋体" panose="02010600030101010101" pitchFamily="2" charset="-122"/>
                <a:cs typeface="+mn-cs"/>
              </a:rPr>
              <a:t>JAN 6</a:t>
            </a:r>
            <a:r>
              <a:rPr kumimoji="0" lang="en-US" altLang="zh-CN"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rPr>
              <a:t>th</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文本框 6">
            <a:extLst>
              <a:ext uri="{FF2B5EF4-FFF2-40B4-BE49-F238E27FC236}">
                <a16:creationId xmlns:a16="http://schemas.microsoft.com/office/drawing/2014/main" id="{A3AEA25E-F30A-3EF3-9A23-04FC32344399}"/>
              </a:ext>
            </a:extLst>
          </p:cNvPr>
          <p:cNvSpPr txBox="1">
            <a:spLocks noChangeArrowheads="1"/>
          </p:cNvSpPr>
          <p:nvPr/>
        </p:nvSpPr>
        <p:spPr bwMode="auto">
          <a:xfrm>
            <a:off x="1022081" y="140931"/>
            <a:ext cx="1572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0B4189"/>
                </a:solidFill>
                <a:effectLst/>
                <a:latin typeface="Arial" panose="020B0604020202020204" pitchFamily="34" charset="0"/>
              </a:rPr>
              <a:t>D-suite</a:t>
            </a:r>
          </a:p>
        </p:txBody>
      </p:sp>
      <p:sp>
        <p:nvSpPr>
          <p:cNvPr id="10" name="Freeform 4">
            <a:extLst>
              <a:ext uri="{FF2B5EF4-FFF2-40B4-BE49-F238E27FC236}">
                <a16:creationId xmlns:a16="http://schemas.microsoft.com/office/drawing/2014/main" id="{5FD40BE1-521B-F9D3-310C-CA65DE2854ED}"/>
              </a:ext>
            </a:extLst>
          </p:cNvPr>
          <p:cNvSpPr/>
          <p:nvPr/>
        </p:nvSpPr>
        <p:spPr>
          <a:xfrm rot="5400000">
            <a:off x="15372754" y="1698217"/>
            <a:ext cx="79681" cy="317569"/>
          </a:xfrm>
          <a:custGeom>
            <a:avLst/>
            <a:gdLst/>
            <a:ahLst/>
            <a:cxnLst/>
            <a:rect l="l" t="t" r="r" b="b"/>
            <a:pathLst>
              <a:path w="214720" h="855768">
                <a:moveTo>
                  <a:pt x="0" y="0"/>
                </a:moveTo>
                <a:lnTo>
                  <a:pt x="214720" y="0"/>
                </a:lnTo>
                <a:lnTo>
                  <a:pt x="214720" y="855768"/>
                </a:lnTo>
                <a:lnTo>
                  <a:pt x="0" y="855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8">
            <a:extLst>
              <a:ext uri="{FF2B5EF4-FFF2-40B4-BE49-F238E27FC236}">
                <a16:creationId xmlns:a16="http://schemas.microsoft.com/office/drawing/2014/main" id="{8DC0853D-CB2D-8E8C-417E-0EF8D7ECAB04}"/>
              </a:ext>
            </a:extLst>
          </p:cNvPr>
          <p:cNvSpPr txBox="1"/>
          <p:nvPr/>
        </p:nvSpPr>
        <p:spPr>
          <a:xfrm>
            <a:off x="186365" y="1896842"/>
            <a:ext cx="6610675" cy="1477328"/>
          </a:xfrm>
          <a:prstGeom prst="rect">
            <a:avLst/>
          </a:prstGeom>
        </p:spPr>
        <p:txBody>
          <a:bodyPr wrap="square" lIns="0" tIns="0" rIns="0" bIns="0" rtlCol="0" anchor="t">
            <a:spAutoFit/>
          </a:bodyPr>
          <a:lstStyle/>
          <a:p>
            <a:pPr marL="302259" lvl="1" algn="l"/>
            <a:r>
              <a:rPr lang="en-US" sz="3200" b="1" dirty="0">
                <a:solidFill>
                  <a:srgbClr val="0B4189"/>
                </a:solidFill>
                <a:latin typeface="Times New Roman MT"/>
                <a:ea typeface="Times New Roman MT"/>
                <a:cs typeface="Times New Roman MT"/>
                <a:sym typeface="Times New Roman MT"/>
              </a:rPr>
              <a:t>Required files:</a:t>
            </a:r>
          </a:p>
          <a:p>
            <a:pPr marL="302259" lvl="1" algn="l"/>
            <a:r>
              <a:rPr lang="en-US" sz="3200" dirty="0">
                <a:solidFill>
                  <a:srgbClr val="0B4189"/>
                </a:solidFill>
                <a:latin typeface="Times New Roman MT"/>
                <a:ea typeface="Times New Roman MT"/>
                <a:cs typeface="Times New Roman MT"/>
                <a:sym typeface="Times New Roman MT"/>
              </a:rPr>
              <a:t>1. VCF file – (filtered SNP .</a:t>
            </a:r>
            <a:r>
              <a:rPr lang="en-US" sz="3200" dirty="0" err="1">
                <a:solidFill>
                  <a:srgbClr val="0B4189"/>
                </a:solidFill>
                <a:latin typeface="Times New Roman MT"/>
                <a:ea typeface="Times New Roman MT"/>
                <a:cs typeface="Times New Roman MT"/>
                <a:sym typeface="Times New Roman MT"/>
              </a:rPr>
              <a:t>vcf</a:t>
            </a:r>
            <a:r>
              <a:rPr lang="en-US" sz="3200" dirty="0">
                <a:solidFill>
                  <a:srgbClr val="0B4189"/>
                </a:solidFill>
                <a:latin typeface="Times New Roman MT"/>
                <a:ea typeface="Times New Roman MT"/>
                <a:cs typeface="Times New Roman MT"/>
                <a:sym typeface="Times New Roman MT"/>
              </a:rPr>
              <a:t>)</a:t>
            </a:r>
          </a:p>
          <a:p>
            <a:pPr marL="302259" lvl="1" algn="l"/>
            <a:r>
              <a:rPr lang="en-US" sz="3200" dirty="0">
                <a:solidFill>
                  <a:srgbClr val="0B4189"/>
                </a:solidFill>
                <a:latin typeface="Times New Roman MT"/>
                <a:ea typeface="Times New Roman MT"/>
                <a:cs typeface="Times New Roman MT"/>
                <a:sym typeface="Times New Roman MT"/>
              </a:rPr>
              <a:t>2. Population/species map SETS.txt</a:t>
            </a:r>
          </a:p>
        </p:txBody>
      </p:sp>
      <p:sp>
        <p:nvSpPr>
          <p:cNvPr id="16" name="TextBox 9">
            <a:extLst>
              <a:ext uri="{FF2B5EF4-FFF2-40B4-BE49-F238E27FC236}">
                <a16:creationId xmlns:a16="http://schemas.microsoft.com/office/drawing/2014/main" id="{4EBEDAA1-11FA-EB2B-1699-AAC4A270C481}"/>
              </a:ext>
            </a:extLst>
          </p:cNvPr>
          <p:cNvSpPr txBox="1"/>
          <p:nvPr/>
        </p:nvSpPr>
        <p:spPr>
          <a:xfrm>
            <a:off x="392208" y="1056761"/>
            <a:ext cx="10931111" cy="445250"/>
          </a:xfrm>
          <a:prstGeom prst="rect">
            <a:avLst/>
          </a:prstGeom>
        </p:spPr>
        <p:txBody>
          <a:bodyPr wrap="square" lIns="0" tIns="0" rIns="0" bIns="0" rtlCol="0" anchor="t">
            <a:spAutoFit/>
          </a:bodyPr>
          <a:lstStyle/>
          <a:p>
            <a:pPr algn="just">
              <a:lnSpc>
                <a:spcPts val="3919"/>
              </a:lnSpc>
              <a:spcBef>
                <a:spcPct val="0"/>
              </a:spcBef>
            </a:pPr>
            <a:r>
              <a:rPr lang="en-US" sz="2400" b="1" dirty="0">
                <a:solidFill>
                  <a:srgbClr val="0B4189"/>
                </a:solidFill>
                <a:latin typeface="Times New Roman MT Bold"/>
                <a:ea typeface="Times New Roman MT Bold"/>
                <a:cs typeface="Times New Roman MT Bold"/>
                <a:sym typeface="Times New Roman MT Bold"/>
              </a:rPr>
              <a:t>D-suite calculates the D and f4-ratio statistics using biallelic SNPs</a:t>
            </a:r>
          </a:p>
        </p:txBody>
      </p:sp>
      <p:sp>
        <p:nvSpPr>
          <p:cNvPr id="3" name="Freeform 5">
            <a:extLst>
              <a:ext uri="{FF2B5EF4-FFF2-40B4-BE49-F238E27FC236}">
                <a16:creationId xmlns:a16="http://schemas.microsoft.com/office/drawing/2014/main" id="{0F8C4BCB-2FD9-7BFB-EBA6-AC0A13550ADD}"/>
              </a:ext>
            </a:extLst>
          </p:cNvPr>
          <p:cNvSpPr/>
          <p:nvPr/>
        </p:nvSpPr>
        <p:spPr>
          <a:xfrm>
            <a:off x="6641237" y="1817161"/>
            <a:ext cx="4183749" cy="4633154"/>
          </a:xfrm>
          <a:custGeom>
            <a:avLst/>
            <a:gdLst/>
            <a:ahLst/>
            <a:cxnLst/>
            <a:rect l="l" t="t" r="r" b="b"/>
            <a:pathLst>
              <a:path w="6439517" h="7131230">
                <a:moveTo>
                  <a:pt x="0" y="0"/>
                </a:moveTo>
                <a:lnTo>
                  <a:pt x="6439517" y="0"/>
                </a:lnTo>
                <a:lnTo>
                  <a:pt x="6439517" y="7131230"/>
                </a:lnTo>
                <a:lnTo>
                  <a:pt x="0" y="7131230"/>
                </a:lnTo>
                <a:lnTo>
                  <a:pt x="0" y="0"/>
                </a:lnTo>
                <a:close/>
              </a:path>
            </a:pathLst>
          </a:custGeom>
          <a:blipFill>
            <a:blip r:embed="rId5"/>
            <a:stretch>
              <a:fillRect/>
            </a:stretch>
          </a:blipFill>
        </p:spPr>
      </p:sp>
    </p:spTree>
    <p:extLst>
      <p:ext uri="{BB962C8B-B14F-4D97-AF65-F5344CB8AC3E}">
        <p14:creationId xmlns:p14="http://schemas.microsoft.com/office/powerpoint/2010/main" val="3348323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f2660095-1412-4de3-82c3-8cc48b93c150"/>
  <p:tag name="COMMONDATA" val="eyJoZGlkIjoiNWRkODIxNmNlMWQwOGQ5ZWM2NDdjYjliN2MxOTE4YTk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rgbClr val="000000"/>
      </a:dk1>
      <a:lt1>
        <a:srgbClr val="FFFFFF"/>
      </a:lt1>
      <a:dk2>
        <a:srgbClr val="1F497D"/>
      </a:dk2>
      <a:lt2>
        <a:srgbClr val="EEECE1"/>
      </a:lt2>
      <a:accent1>
        <a:srgbClr val="4F81BD"/>
      </a:accent1>
      <a:accent2>
        <a:srgbClr val="0B418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0B4189"/>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0B4189"/>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0B4189"/>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6248</TotalTime>
  <Words>1093</Words>
  <Application>Microsoft Office PowerPoint</Application>
  <PresentationFormat>Widescreen</PresentationFormat>
  <Paragraphs>146</Paragraphs>
  <Slides>23</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ACaslonPro</vt:lpstr>
      <vt:lpstr>等线</vt:lpstr>
      <vt:lpstr>方正舒体</vt:lpstr>
      <vt:lpstr>Microsoft YaHei</vt:lpstr>
      <vt:lpstr>Microsoft YaHei</vt:lpstr>
      <vt:lpstr>Times New Roman MT</vt:lpstr>
      <vt:lpstr>Times New Roman MT Bold</vt:lpstr>
      <vt:lpstr>Arial</vt:lpstr>
      <vt:lpstr>Arial Black</vt:lpstr>
      <vt:lpstr>Calibri</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YQ Fam</cp:lastModifiedBy>
  <cp:revision>110</cp:revision>
  <dcterms:created xsi:type="dcterms:W3CDTF">2020-07-27T01:08:00Z</dcterms:created>
  <dcterms:modified xsi:type="dcterms:W3CDTF">2026-01-14T02:21:12Z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CCF481C3590946A4BDF2AB2E0F1F665E_13</vt:lpwstr>
  </property>
  <property fmtid="{D5CDD505-2E9C-101B-9397-08002B2CF9AE}" pid="3" name="KSOProductBuildVer">
    <vt:lpwstr>2052-11.1.0.14309</vt:lpwstr>
  </property>
</Properties>
</file>