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84" r:id="rId2"/>
    <p:sldId id="385" r:id="rId3"/>
    <p:sldId id="424" r:id="rId4"/>
    <p:sldId id="386" r:id="rId5"/>
    <p:sldId id="387" r:id="rId6"/>
    <p:sldId id="388" r:id="rId7"/>
    <p:sldId id="389" r:id="rId8"/>
    <p:sldId id="390" r:id="rId9"/>
    <p:sldId id="423" r:id="rId10"/>
    <p:sldId id="391" r:id="rId11"/>
    <p:sldId id="392" r:id="rId12"/>
    <p:sldId id="393" r:id="rId13"/>
    <p:sldId id="394" r:id="rId14"/>
    <p:sldId id="395" r:id="rId15"/>
    <p:sldId id="422" r:id="rId16"/>
    <p:sldId id="396" r:id="rId17"/>
    <p:sldId id="397" r:id="rId18"/>
    <p:sldId id="39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C74E3-F5B9-425B-98D3-76F8AC12632E}" type="datetimeFigureOut">
              <a:rPr lang="zh-CN" altLang="en-US" smtClean="0"/>
              <a:t>2026/1/14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92335-52A5-4AB2-9506-64AD29D77723}" type="slidenum">
              <a:rPr lang="zh-CN" altLang="en-US" smtClean="0"/>
              <a:t>‹#›</a:t>
            </a:fld>
            <a:endParaRPr lang="zh-CN" altLang="en-US"/>
          </a:p>
        </p:txBody>
      </p:sp>
    </p:spTree>
    <p:extLst>
      <p:ext uri="{BB962C8B-B14F-4D97-AF65-F5344CB8AC3E}">
        <p14:creationId xmlns:p14="http://schemas.microsoft.com/office/powerpoint/2010/main" val="29760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t>1</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Times New Roman Regular" panose="02020603050405020304" charset="0"/>
                <a:ea typeface="微软雅黑" panose="020B0503020204020204" pitchFamily="34" charset="-122"/>
                <a:cs typeface="Times New Roman Regular" panose="02020603050405020304" charset="0"/>
                <a:sym typeface="+mn-ea"/>
              </a:rPr>
              <a:t>In the above result, we can see that DEC+J has the highest AICc_wt value of 0.41. We will use this model in the subsequent analysis</a:t>
            </a:r>
            <a:r>
              <a:rPr lang="en-US" altLang="zh-CN" dirty="0">
                <a:latin typeface="Times New Roman Regular" panose="02020603050405020304" charset="0"/>
                <a:ea typeface="微软雅黑" panose="020B0503020204020204" pitchFamily="34" charset="-122"/>
                <a:cs typeface="Times New Roman Regular" panose="02020603050405020304" charset="0"/>
                <a:sym typeface="+mn-ea"/>
              </a:rPr>
              <a:t>.</a:t>
            </a:r>
            <a:endParaRPr lang="en-US" altLang="zh-CN" dirty="0">
              <a:latin typeface="Times New Roman Regular" panose="02020603050405020304" charset="0"/>
              <a:ea typeface="微软雅黑" panose="020B0503020204020204" pitchFamily="34" charset="-122"/>
              <a:cs typeface="Times New Roman Regular" panose="02020603050405020304" charset="0"/>
            </a:endParaRPr>
          </a:p>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l"/>
            <a:r>
              <a:rPr lang="en-US">
                <a:latin typeface="Times New Roman" panose="02020603050405020304" pitchFamily="18" charset="0"/>
                <a:cs typeface="Times New Roman" panose="02020603050405020304" pitchFamily="18" charset="0"/>
                <a:sym typeface="+mn-ea"/>
              </a:rPr>
              <a:t>We can randomly subsample trees to decrease the calculation time. You can change the default values (select 100 trees from the trees file) in the upper right of main window. </a:t>
            </a:r>
            <a:endParaRPr lang="en-US">
              <a:solidFill>
                <a:srgbClr val="70AD47"/>
              </a:solidFill>
              <a:latin typeface="Times New Roman Regular" panose="02020603050405020304" charset="0"/>
              <a:cs typeface="Times New Roman Regular" panose="02020603050405020304" charset="0"/>
              <a:sym typeface="+mn-ea"/>
            </a:endParaRPr>
          </a:p>
          <a:p>
            <a:pPr marL="0" indent="0" algn="l"/>
            <a:endParaRPr lang="en-US">
              <a:solidFill>
                <a:srgbClr val="70AD47"/>
              </a:solidFill>
              <a:latin typeface="Times New Roman Regular" panose="02020603050405020304" charset="0"/>
              <a:cs typeface="Times New Roman Regular" panose="02020603050405020304" charset="0"/>
              <a:sym typeface="+mn-ea"/>
            </a:endParaRPr>
          </a:p>
          <a:p>
            <a:pPr marL="0" indent="0" algn="l"/>
            <a:r>
              <a:rPr lang="en-US">
                <a:solidFill>
                  <a:srgbClr val="70AD47"/>
                </a:solidFill>
                <a:latin typeface="Times New Roman Regular" panose="02020603050405020304" charset="0"/>
                <a:cs typeface="Times New Roman Regular" panose="02020603050405020304" charset="0"/>
                <a:sym typeface="+mn-ea"/>
              </a:rPr>
              <a:t>NOTE: Users can set a larger value for “Threads” to speed up the analysis if you have a multicore CPU.</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NOTE: Users can open and edit the distribution.csv file with Excel. The columns in distribution.csv are the ID, species names and distribution (state). The species names need to be exactly the same as those in the RASP window, but the order of species names does not.</a:t>
            </a:r>
          </a:p>
          <a:p>
            <a:r>
              <a:rPr lang="zh-CN" altLang="en-US"/>
              <a:t>NOTE: The A, B, C and D in the distribution.csv file indicate different distribution areas. If a species is distributed in both A and C, the distribution should be AC. RASP requires users to use continuous letters to represent distribution areas. For instance, if you have four areas, they should be A, B, C and D, but not A, C, D, E.</a:t>
            </a: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The value of "Max areas at each node" can be set as the maximum number of unit areas of current species or even the total number of your areas. However, these settings may also lead to a wide distribution at the root node. Users can restrict this value to obtain a more meaningful result.</a:t>
            </a:r>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nSpc>
                <a:spcPct val="130000"/>
              </a:lnSpc>
            </a:pP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5B0CA-F3E1-1458-35E1-187397700C8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1F2BC-53AF-EC4A-D020-582B7A255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04D3B77-4CB4-9D83-29BC-49A75EF78787}"/>
              </a:ext>
            </a:extLst>
          </p:cNvPr>
          <p:cNvSpPr>
            <a:spLocks noGrp="1"/>
          </p:cNvSpPr>
          <p:nvPr>
            <p:ph type="dt" sz="half" idx="10"/>
          </p:nvPr>
        </p:nvSpPr>
        <p:spPr/>
        <p:txBody>
          <a:bodyPr/>
          <a:lstStyle/>
          <a:p>
            <a:fld id="{C861D71F-C4D4-4D0D-AE1D-8E3F1D775AB9}"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FFF94524-FE58-5373-41C1-77FF48EA6B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D68E07-C79B-8B88-535B-389986CA163D}"/>
              </a:ext>
            </a:extLst>
          </p:cNvPr>
          <p:cNvSpPr>
            <a:spLocks noGrp="1"/>
          </p:cNvSpPr>
          <p:nvPr>
            <p:ph type="sldNum" sz="quarter" idx="12"/>
          </p:nvPr>
        </p:nvSpPr>
        <p:spPr/>
        <p:txBody>
          <a:body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369190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89911F-7173-233D-D142-36A176157F3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FDE676-EFFC-1188-738C-752D035CC5D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C9A8685-52B2-7E19-15DC-0D726637D7EA}"/>
              </a:ext>
            </a:extLst>
          </p:cNvPr>
          <p:cNvSpPr>
            <a:spLocks noGrp="1"/>
          </p:cNvSpPr>
          <p:nvPr>
            <p:ph type="dt" sz="half" idx="10"/>
          </p:nvPr>
        </p:nvSpPr>
        <p:spPr/>
        <p:txBody>
          <a:bodyPr/>
          <a:lstStyle/>
          <a:p>
            <a:fld id="{C861D71F-C4D4-4D0D-AE1D-8E3F1D775AB9}"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43922036-452F-A3C4-29EA-5F206F46D7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E71893-2800-BDC6-621A-59F761579BF6}"/>
              </a:ext>
            </a:extLst>
          </p:cNvPr>
          <p:cNvSpPr>
            <a:spLocks noGrp="1"/>
          </p:cNvSpPr>
          <p:nvPr>
            <p:ph type="sldNum" sz="quarter" idx="12"/>
          </p:nvPr>
        </p:nvSpPr>
        <p:spPr/>
        <p:txBody>
          <a:body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133757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8E9A1DD-A450-3D16-314C-55CE293F264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9B95F96-41BE-9360-2764-ADFB56536C0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BBC8960-0EEC-12C0-84CC-1AF23FD67203}"/>
              </a:ext>
            </a:extLst>
          </p:cNvPr>
          <p:cNvSpPr>
            <a:spLocks noGrp="1"/>
          </p:cNvSpPr>
          <p:nvPr>
            <p:ph type="dt" sz="half" idx="10"/>
          </p:nvPr>
        </p:nvSpPr>
        <p:spPr/>
        <p:txBody>
          <a:bodyPr/>
          <a:lstStyle/>
          <a:p>
            <a:fld id="{C861D71F-C4D4-4D0D-AE1D-8E3F1D775AB9}"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24E3B4EE-A8C6-37F8-CB76-ABCFF07A79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155254-AF04-2A8A-1584-2D0EF1A6ED8E}"/>
              </a:ext>
            </a:extLst>
          </p:cNvPr>
          <p:cNvSpPr>
            <a:spLocks noGrp="1"/>
          </p:cNvSpPr>
          <p:nvPr>
            <p:ph type="sldNum" sz="quarter" idx="12"/>
          </p:nvPr>
        </p:nvSpPr>
        <p:spPr/>
        <p:txBody>
          <a:body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359899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14" name="文本框 13"/>
          <p:cNvSpPr txBox="1"/>
          <p:nvPr userDrawn="1"/>
        </p:nvSpPr>
        <p:spPr>
          <a:xfrm>
            <a:off x="55602" y="6442595"/>
            <a:ext cx="2546083" cy="398780"/>
          </a:xfrm>
          <a:prstGeom prst="rect">
            <a:avLst/>
          </a:prstGeom>
          <a:noFill/>
        </p:spPr>
        <p:txBody>
          <a:bodyPr wrap="square" rtlCol="0">
            <a:spAutoFit/>
          </a:bodyPr>
          <a:lstStyle/>
          <a:p>
            <a:r>
              <a:rPr lang="zh-CN" altLang="en-US" sz="2000" dirty="0">
                <a:latin typeface="方正舒体" panose="02010601030101010101" pitchFamily="2" charset="-122"/>
                <a:ea typeface="方正舒体" panose="02010601030101010101" pitchFamily="2" charset="-122"/>
              </a:rPr>
              <a:t>勤朴忠实</a:t>
            </a:r>
          </a:p>
        </p:txBody>
      </p:sp>
      <p:pic>
        <p:nvPicPr>
          <p:cNvPr id="8" name="图片 7"/>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a:xfrm>
            <a:off x="10124927" y="147554"/>
            <a:ext cx="1853565" cy="436484"/>
          </a:xfrm>
          <a:prstGeom prst="rect">
            <a:avLst/>
          </a:prstGeom>
        </p:spPr>
      </p:pic>
    </p:spTree>
    <p:extLst>
      <p:ext uri="{BB962C8B-B14F-4D97-AF65-F5344CB8AC3E}">
        <p14:creationId xmlns:p14="http://schemas.microsoft.com/office/powerpoint/2010/main" val="73596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2641CB-A573-8B7F-3378-9A873152F77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9B3648-F0E9-C3B1-F5FD-DF889508E67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B84B23-8DC9-D9D6-5629-3BADE51382EA}"/>
              </a:ext>
            </a:extLst>
          </p:cNvPr>
          <p:cNvSpPr>
            <a:spLocks noGrp="1"/>
          </p:cNvSpPr>
          <p:nvPr>
            <p:ph type="dt" sz="half" idx="10"/>
          </p:nvPr>
        </p:nvSpPr>
        <p:spPr/>
        <p:txBody>
          <a:bodyPr/>
          <a:lstStyle/>
          <a:p>
            <a:fld id="{C861D71F-C4D4-4D0D-AE1D-8E3F1D775AB9}"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96E38249-2889-EC13-9BB1-201294850E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2BDEF6-4DE2-85C8-A48C-E915D7ABDFD9}"/>
              </a:ext>
            </a:extLst>
          </p:cNvPr>
          <p:cNvSpPr>
            <a:spLocks noGrp="1"/>
          </p:cNvSpPr>
          <p:nvPr>
            <p:ph type="sldNum" sz="quarter" idx="12"/>
          </p:nvPr>
        </p:nvSpPr>
        <p:spPr/>
        <p:txBody>
          <a:body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110267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5696ED-C816-8DFD-093F-69399F1CC23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2B9022A-F4AC-7FB0-A411-964805CCFE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448BFC4-7B54-8113-02D5-EE6F17BAA801}"/>
              </a:ext>
            </a:extLst>
          </p:cNvPr>
          <p:cNvSpPr>
            <a:spLocks noGrp="1"/>
          </p:cNvSpPr>
          <p:nvPr>
            <p:ph type="dt" sz="half" idx="10"/>
          </p:nvPr>
        </p:nvSpPr>
        <p:spPr/>
        <p:txBody>
          <a:bodyPr/>
          <a:lstStyle/>
          <a:p>
            <a:fld id="{C861D71F-C4D4-4D0D-AE1D-8E3F1D775AB9}"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F1BEDD46-021F-06F3-F1D7-EC24F78BEE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E5356E-83BA-5315-0860-8587689BFB04}"/>
              </a:ext>
            </a:extLst>
          </p:cNvPr>
          <p:cNvSpPr>
            <a:spLocks noGrp="1"/>
          </p:cNvSpPr>
          <p:nvPr>
            <p:ph type="sldNum" sz="quarter" idx="12"/>
          </p:nvPr>
        </p:nvSpPr>
        <p:spPr/>
        <p:txBody>
          <a:body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163096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91C769-2805-8474-C23E-41F8D0F02A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A81D3C3-112B-B8D1-3FB7-413729C2A37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35C313-17C7-D751-601A-A4B11D2E294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9BB2788-9980-7836-A8B8-7295C301D554}"/>
              </a:ext>
            </a:extLst>
          </p:cNvPr>
          <p:cNvSpPr>
            <a:spLocks noGrp="1"/>
          </p:cNvSpPr>
          <p:nvPr>
            <p:ph type="dt" sz="half" idx="10"/>
          </p:nvPr>
        </p:nvSpPr>
        <p:spPr/>
        <p:txBody>
          <a:bodyPr/>
          <a:lstStyle/>
          <a:p>
            <a:fld id="{C861D71F-C4D4-4D0D-AE1D-8E3F1D775AB9}" type="datetimeFigureOut">
              <a:rPr lang="zh-CN" altLang="en-US" smtClean="0"/>
              <a:t>2026/1/14</a:t>
            </a:fld>
            <a:endParaRPr lang="zh-CN" altLang="en-US"/>
          </a:p>
        </p:txBody>
      </p:sp>
      <p:sp>
        <p:nvSpPr>
          <p:cNvPr id="6" name="页脚占位符 5">
            <a:extLst>
              <a:ext uri="{FF2B5EF4-FFF2-40B4-BE49-F238E27FC236}">
                <a16:creationId xmlns:a16="http://schemas.microsoft.com/office/drawing/2014/main" id="{F0CC8220-157A-5CF3-226E-C099DD1AAA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7A8C25-D794-6BF1-C509-A78A9B7B5192}"/>
              </a:ext>
            </a:extLst>
          </p:cNvPr>
          <p:cNvSpPr>
            <a:spLocks noGrp="1"/>
          </p:cNvSpPr>
          <p:nvPr>
            <p:ph type="sldNum" sz="quarter" idx="12"/>
          </p:nvPr>
        </p:nvSpPr>
        <p:spPr/>
        <p:txBody>
          <a:body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287321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2CD6CC-12E6-A7F1-0A19-61BD0BA61F8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24ED19B-4184-20E7-E4FC-3B96D35DF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67C584D-88B1-B673-1342-6DE0C9C5BB6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F7AEA5-2EBF-74CB-ECB1-01D629A999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D65BADE-7AD4-CED4-195E-E08B0C88DA4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6766557-2112-2BA2-DF64-703C5F7EA22F}"/>
              </a:ext>
            </a:extLst>
          </p:cNvPr>
          <p:cNvSpPr>
            <a:spLocks noGrp="1"/>
          </p:cNvSpPr>
          <p:nvPr>
            <p:ph type="dt" sz="half" idx="10"/>
          </p:nvPr>
        </p:nvSpPr>
        <p:spPr/>
        <p:txBody>
          <a:bodyPr/>
          <a:lstStyle/>
          <a:p>
            <a:fld id="{C861D71F-C4D4-4D0D-AE1D-8E3F1D775AB9}" type="datetimeFigureOut">
              <a:rPr lang="zh-CN" altLang="en-US" smtClean="0"/>
              <a:t>2026/1/14</a:t>
            </a:fld>
            <a:endParaRPr lang="zh-CN" altLang="en-US"/>
          </a:p>
        </p:txBody>
      </p:sp>
      <p:sp>
        <p:nvSpPr>
          <p:cNvPr id="8" name="页脚占位符 7">
            <a:extLst>
              <a:ext uri="{FF2B5EF4-FFF2-40B4-BE49-F238E27FC236}">
                <a16:creationId xmlns:a16="http://schemas.microsoft.com/office/drawing/2014/main" id="{0BB4654B-989A-2148-8082-F7646034805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F197663-146D-020B-9EA8-B65B4BE76081}"/>
              </a:ext>
            </a:extLst>
          </p:cNvPr>
          <p:cNvSpPr>
            <a:spLocks noGrp="1"/>
          </p:cNvSpPr>
          <p:nvPr>
            <p:ph type="sldNum" sz="quarter" idx="12"/>
          </p:nvPr>
        </p:nvSpPr>
        <p:spPr/>
        <p:txBody>
          <a:body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109139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121EA1-995E-D610-FABE-479B4CFC434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3456E1-84B0-7CA2-19CC-1FEBBAB3C4CD}"/>
              </a:ext>
            </a:extLst>
          </p:cNvPr>
          <p:cNvSpPr>
            <a:spLocks noGrp="1"/>
          </p:cNvSpPr>
          <p:nvPr>
            <p:ph type="dt" sz="half" idx="10"/>
          </p:nvPr>
        </p:nvSpPr>
        <p:spPr/>
        <p:txBody>
          <a:bodyPr/>
          <a:lstStyle/>
          <a:p>
            <a:fld id="{C861D71F-C4D4-4D0D-AE1D-8E3F1D775AB9}" type="datetimeFigureOut">
              <a:rPr lang="zh-CN" altLang="en-US" smtClean="0"/>
              <a:t>2026/1/14</a:t>
            </a:fld>
            <a:endParaRPr lang="zh-CN" altLang="en-US"/>
          </a:p>
        </p:txBody>
      </p:sp>
      <p:sp>
        <p:nvSpPr>
          <p:cNvPr id="4" name="页脚占位符 3">
            <a:extLst>
              <a:ext uri="{FF2B5EF4-FFF2-40B4-BE49-F238E27FC236}">
                <a16:creationId xmlns:a16="http://schemas.microsoft.com/office/drawing/2014/main" id="{01211BCB-A118-73E3-9AB0-59CE2BAA303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66968DA-218A-DD86-819E-8FEDC0DEC18C}"/>
              </a:ext>
            </a:extLst>
          </p:cNvPr>
          <p:cNvSpPr>
            <a:spLocks noGrp="1"/>
          </p:cNvSpPr>
          <p:nvPr>
            <p:ph type="sldNum" sz="quarter" idx="12"/>
          </p:nvPr>
        </p:nvSpPr>
        <p:spPr/>
        <p:txBody>
          <a:body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36893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8AC75B2-67B5-D58D-2C90-5CD6E5E53951}"/>
              </a:ext>
            </a:extLst>
          </p:cNvPr>
          <p:cNvSpPr>
            <a:spLocks noGrp="1"/>
          </p:cNvSpPr>
          <p:nvPr>
            <p:ph type="dt" sz="half" idx="10"/>
          </p:nvPr>
        </p:nvSpPr>
        <p:spPr/>
        <p:txBody>
          <a:bodyPr/>
          <a:lstStyle/>
          <a:p>
            <a:fld id="{C861D71F-C4D4-4D0D-AE1D-8E3F1D775AB9}" type="datetimeFigureOut">
              <a:rPr lang="zh-CN" altLang="en-US" smtClean="0"/>
              <a:t>2026/1/14</a:t>
            </a:fld>
            <a:endParaRPr lang="zh-CN" altLang="en-US"/>
          </a:p>
        </p:txBody>
      </p:sp>
      <p:sp>
        <p:nvSpPr>
          <p:cNvPr id="3" name="页脚占位符 2">
            <a:extLst>
              <a:ext uri="{FF2B5EF4-FFF2-40B4-BE49-F238E27FC236}">
                <a16:creationId xmlns:a16="http://schemas.microsoft.com/office/drawing/2014/main" id="{C9928F90-8BA0-7C0D-0164-DB6AE46C3E4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452799C-C7D1-2AC9-8D64-DA43C3295C79}"/>
              </a:ext>
            </a:extLst>
          </p:cNvPr>
          <p:cNvSpPr>
            <a:spLocks noGrp="1"/>
          </p:cNvSpPr>
          <p:nvPr>
            <p:ph type="sldNum" sz="quarter" idx="12"/>
          </p:nvPr>
        </p:nvSpPr>
        <p:spPr/>
        <p:txBody>
          <a:body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124261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23BD79-D4BE-B3F9-6601-C41C7C9F6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B81E49B-79AC-8D70-EA04-F883FBE8D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9B4F2FE-79FC-9FE3-A3FF-E94A9D6E4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9072F9B-A6FE-274F-395F-F3F46D3F1C6F}"/>
              </a:ext>
            </a:extLst>
          </p:cNvPr>
          <p:cNvSpPr>
            <a:spLocks noGrp="1"/>
          </p:cNvSpPr>
          <p:nvPr>
            <p:ph type="dt" sz="half" idx="10"/>
          </p:nvPr>
        </p:nvSpPr>
        <p:spPr/>
        <p:txBody>
          <a:bodyPr/>
          <a:lstStyle/>
          <a:p>
            <a:fld id="{C861D71F-C4D4-4D0D-AE1D-8E3F1D775AB9}" type="datetimeFigureOut">
              <a:rPr lang="zh-CN" altLang="en-US" smtClean="0"/>
              <a:t>2026/1/14</a:t>
            </a:fld>
            <a:endParaRPr lang="zh-CN" altLang="en-US"/>
          </a:p>
        </p:txBody>
      </p:sp>
      <p:sp>
        <p:nvSpPr>
          <p:cNvPr id="6" name="页脚占位符 5">
            <a:extLst>
              <a:ext uri="{FF2B5EF4-FFF2-40B4-BE49-F238E27FC236}">
                <a16:creationId xmlns:a16="http://schemas.microsoft.com/office/drawing/2014/main" id="{40BEAEEA-4910-3B61-FC1C-E39F862492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C6DE7D-8C42-8093-1D94-D3C7DD8DD2FD}"/>
              </a:ext>
            </a:extLst>
          </p:cNvPr>
          <p:cNvSpPr>
            <a:spLocks noGrp="1"/>
          </p:cNvSpPr>
          <p:nvPr>
            <p:ph type="sldNum" sz="quarter" idx="12"/>
          </p:nvPr>
        </p:nvSpPr>
        <p:spPr/>
        <p:txBody>
          <a:body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61951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EC9B88-4E40-6D76-3397-E90CEC88D76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BF0F19E-FA3C-16FB-1C39-1BC0D118C2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349199E-028F-E76D-EB07-AFBADF750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DEFA74-39E2-3356-2DF5-7F0A883F764A}"/>
              </a:ext>
            </a:extLst>
          </p:cNvPr>
          <p:cNvSpPr>
            <a:spLocks noGrp="1"/>
          </p:cNvSpPr>
          <p:nvPr>
            <p:ph type="dt" sz="half" idx="10"/>
          </p:nvPr>
        </p:nvSpPr>
        <p:spPr/>
        <p:txBody>
          <a:bodyPr/>
          <a:lstStyle/>
          <a:p>
            <a:fld id="{C861D71F-C4D4-4D0D-AE1D-8E3F1D775AB9}" type="datetimeFigureOut">
              <a:rPr lang="zh-CN" altLang="en-US" smtClean="0"/>
              <a:t>2026/1/14</a:t>
            </a:fld>
            <a:endParaRPr lang="zh-CN" altLang="en-US"/>
          </a:p>
        </p:txBody>
      </p:sp>
      <p:sp>
        <p:nvSpPr>
          <p:cNvPr id="6" name="页脚占位符 5">
            <a:extLst>
              <a:ext uri="{FF2B5EF4-FFF2-40B4-BE49-F238E27FC236}">
                <a16:creationId xmlns:a16="http://schemas.microsoft.com/office/drawing/2014/main" id="{2F266DF9-F388-8C2D-01A1-926235464C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A133CF-4FDC-2820-DFDB-3E3B9CE56A29}"/>
              </a:ext>
            </a:extLst>
          </p:cNvPr>
          <p:cNvSpPr>
            <a:spLocks noGrp="1"/>
          </p:cNvSpPr>
          <p:nvPr>
            <p:ph type="sldNum" sz="quarter" idx="12"/>
          </p:nvPr>
        </p:nvSpPr>
        <p:spPr/>
        <p:txBody>
          <a:body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83977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40832E9-8F7F-BB5E-0FE8-EB35A68165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5B4C537-5F95-3539-283F-D04A713C0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74A810-9C6A-2E7B-8235-3EE9A9482C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1D71F-C4D4-4D0D-AE1D-8E3F1D775AB9}"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E5CA9998-9E6C-D575-FE2F-655EEE0BF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55F1CFC-0CB1-4763-7578-DC1E60AEA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FC5AB-EF81-4582-AE2B-58A3DAAE3099}" type="slidenum">
              <a:rPr lang="zh-CN" altLang="en-US" smtClean="0"/>
              <a:t>‹#›</a:t>
            </a:fld>
            <a:endParaRPr lang="zh-CN" altLang="en-US"/>
          </a:p>
        </p:txBody>
      </p:sp>
    </p:spTree>
    <p:extLst>
      <p:ext uri="{BB962C8B-B14F-4D97-AF65-F5344CB8AC3E}">
        <p14:creationId xmlns:p14="http://schemas.microsoft.com/office/powerpoint/2010/main" val="1032845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9.xml"/><Relationship Id="rId7" Type="http://schemas.openxmlformats.org/officeDocument/2006/relationships/image" Target="../media/image1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1.png"/><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notesSlide" Target="../notesSlides/notesSlide8.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slideLayout" Target="../slideLayouts/slideLayout1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18.png"/><Relationship Id="rId5" Type="http://schemas.openxmlformats.org/officeDocument/2006/relationships/tags" Target="../tags/tag50.xml"/><Relationship Id="rId10" Type="http://schemas.openxmlformats.org/officeDocument/2006/relationships/image" Target="../media/image17.png"/><Relationship Id="rId4" Type="http://schemas.openxmlformats.org/officeDocument/2006/relationships/tags" Target="../tags/tag49.xml"/><Relationship Id="rId9"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5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12.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7116745" y="1213934"/>
            <a:ext cx="4974831" cy="4974831"/>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372002" y="642039"/>
            <a:ext cx="4244291" cy="999462"/>
          </a:xfrm>
          <a:prstGeom prst="rect">
            <a:avLst/>
          </a:prstGeom>
        </p:spPr>
      </p:pic>
      <p:sp>
        <p:nvSpPr>
          <p:cNvPr id="19" name="文本框 7"/>
          <p:cNvSpPr txBox="1"/>
          <p:nvPr>
            <p:custDataLst>
              <p:tags r:id="rId1"/>
            </p:custDataLst>
          </p:nvPr>
        </p:nvSpPr>
        <p:spPr>
          <a:xfrm>
            <a:off x="1885950" y="1940560"/>
            <a:ext cx="8032750" cy="197167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50000"/>
              </a:lnSpc>
              <a:spcBef>
                <a:spcPts val="0"/>
              </a:spcBef>
              <a:spcAft>
                <a:spcPts val="0"/>
              </a:spcAft>
              <a:buClrTx/>
              <a:buSzTx/>
              <a:buFontTx/>
              <a:buNone/>
              <a:defRPr/>
            </a:pPr>
            <a:r>
              <a:rPr kumimoji="0" sz="5400" b="1" i="0" u="none" strike="noStrike" kern="0" cap="none" spc="0" normalizeH="0" baseline="0" noProof="0" dirty="0">
                <a:ln>
                  <a:noFill/>
                </a:ln>
                <a:gradFill flip="none" rotWithShape="1">
                  <a:gsLst>
                    <a:gs pos="0">
                      <a:prstClr val="black"/>
                    </a:gs>
                    <a:gs pos="100000">
                      <a:srgbClr val="595959"/>
                    </a:gs>
                  </a:gsLst>
                  <a:lin ang="5400000" scaled="1"/>
                  <a:tileRect/>
                </a:gradFill>
                <a:effectLst/>
                <a:uLnTx/>
                <a:uFillTx/>
              </a:rPr>
              <a:t>Biogeography</a:t>
            </a:r>
          </a:p>
          <a:p>
            <a:pPr marL="0" marR="0" lvl="0" indent="0" algn="ctr" defTabSz="914400" eaLnBrk="1" fontAlgn="auto" latinLnBrk="0" hangingPunct="1">
              <a:lnSpc>
                <a:spcPct val="150000"/>
              </a:lnSpc>
              <a:spcBef>
                <a:spcPts val="0"/>
              </a:spcBef>
              <a:spcAft>
                <a:spcPts val="0"/>
              </a:spcAft>
              <a:buClrTx/>
              <a:buSzTx/>
              <a:buFontTx/>
              <a:buNone/>
              <a:defRPr/>
            </a:pPr>
            <a:r>
              <a:rPr kumimoji="0" sz="5400" b="1" i="0" u="none" strike="noStrike" kern="0" cap="none" spc="0" normalizeH="0" baseline="0" noProof="0" dirty="0">
                <a:ln>
                  <a:noFill/>
                </a:ln>
                <a:gradFill flip="none" rotWithShape="1">
                  <a:gsLst>
                    <a:gs pos="0">
                      <a:prstClr val="black"/>
                    </a:gs>
                    <a:gs pos="100000">
                      <a:srgbClr val="595959"/>
                    </a:gs>
                  </a:gsLst>
                  <a:lin ang="5400000" scaled="1"/>
                  <a:tileRect/>
                </a:gradFill>
                <a:effectLst/>
                <a:uLnTx/>
                <a:uFillTx/>
              </a:rPr>
              <a:t>(BioGEOBEARS + RASP)</a:t>
            </a:r>
          </a:p>
        </p:txBody>
      </p:sp>
      <p:sp>
        <p:nvSpPr>
          <p:cNvPr id="7" name="文本框 6"/>
          <p:cNvSpPr txBox="1"/>
          <p:nvPr/>
        </p:nvSpPr>
        <p:spPr>
          <a:xfrm>
            <a:off x="5023404" y="4689475"/>
            <a:ext cx="1757212" cy="1685846"/>
          </a:xfrm>
          <a:prstGeom prst="rect">
            <a:avLst/>
          </a:prstGeom>
          <a:noFill/>
        </p:spPr>
        <p:txBody>
          <a:bodyPr wrap="none" rtlCol="0">
            <a:spAutoFit/>
          </a:bodyPr>
          <a:lstStyle/>
          <a:p>
            <a:pPr algn="ctr" defTabSz="914400" fontAlgn="auto">
              <a:lnSpc>
                <a:spcPct val="150000"/>
              </a:lnSpc>
              <a:spcBef>
                <a:spcPts val="0"/>
              </a:spcBef>
              <a:spcAft>
                <a:spcPts val="0"/>
              </a:spcAft>
              <a:buClrTx/>
              <a:buSzTx/>
              <a:buFontTx/>
              <a:defRPr/>
            </a:pPr>
            <a:r>
              <a:rPr lang="en-US" sz="2400" b="1" kern="0" noProof="0" dirty="0">
                <a:ln>
                  <a:noFill/>
                </a:ln>
                <a:gradFill flip="none" rotWithShape="1">
                  <a:gsLst>
                    <a:gs pos="0">
                      <a:prstClr val="black"/>
                    </a:gs>
                    <a:gs pos="100000">
                      <a:srgbClr val="595959"/>
                    </a:gs>
                  </a:gsLst>
                  <a:lin ang="5400000" scaled="1"/>
                  <a:tileRect/>
                </a:gradFill>
                <a:effectLst/>
                <a:uLnTx/>
                <a:uFillTx/>
                <a:latin typeface="Arial Bold" panose="020B0604020202090204" charset="0"/>
                <a:cs typeface="Arial Bold" panose="020B0604020202090204" charset="0"/>
              </a:rPr>
              <a:t>Jiantao Hu</a:t>
            </a:r>
            <a:endParaRPr sz="2400" b="1" kern="0" noProof="0" dirty="0">
              <a:ln>
                <a:noFill/>
              </a:ln>
              <a:gradFill flip="none" rotWithShape="1">
                <a:gsLst>
                  <a:gs pos="0">
                    <a:prstClr val="black"/>
                  </a:gs>
                  <a:gs pos="100000">
                    <a:srgbClr val="595959"/>
                  </a:gs>
                </a:gsLst>
                <a:lin ang="5400000" scaled="1"/>
                <a:tileRect/>
              </a:gradFill>
              <a:effectLst/>
              <a:uLnTx/>
              <a:uFillTx/>
              <a:latin typeface="Arial Bold" panose="020B0604020202090204" charset="0"/>
              <a:cs typeface="Arial Bold" panose="020B0604020202090204" charset="0"/>
            </a:endParaRPr>
          </a:p>
          <a:p>
            <a:pPr algn="ctr" defTabSz="914400" fontAlgn="auto">
              <a:lnSpc>
                <a:spcPct val="150000"/>
              </a:lnSpc>
              <a:spcBef>
                <a:spcPts val="0"/>
              </a:spcBef>
              <a:spcAft>
                <a:spcPts val="0"/>
              </a:spcAft>
              <a:buClrTx/>
              <a:buSzTx/>
              <a:buFontTx/>
              <a:defRPr/>
            </a:pPr>
            <a:r>
              <a:rPr sz="2400" b="1" kern="0" noProof="0" dirty="0">
                <a:ln>
                  <a:noFill/>
                </a:ln>
                <a:gradFill flip="none" rotWithShape="1">
                  <a:gsLst>
                    <a:gs pos="0">
                      <a:prstClr val="black"/>
                    </a:gs>
                    <a:gs pos="100000">
                      <a:srgbClr val="595959"/>
                    </a:gs>
                  </a:gsLst>
                  <a:lin ang="5400000" scaled="1"/>
                  <a:tileRect/>
                </a:gradFill>
                <a:effectLst/>
                <a:uLnTx/>
                <a:uFillTx/>
                <a:latin typeface="Arial Bold" panose="020B0604020202090204" charset="0"/>
                <a:cs typeface="Arial Bold" panose="020B0604020202090204" charset="0"/>
              </a:rPr>
              <a:t>LMSE</a:t>
            </a:r>
          </a:p>
          <a:p>
            <a:pPr algn="ctr" defTabSz="914400" fontAlgn="auto">
              <a:lnSpc>
                <a:spcPct val="150000"/>
              </a:lnSpc>
              <a:spcBef>
                <a:spcPts val="0"/>
              </a:spcBef>
              <a:spcAft>
                <a:spcPts val="0"/>
              </a:spcAft>
              <a:buClrTx/>
              <a:buSzTx/>
              <a:buFontTx/>
              <a:defRPr/>
            </a:pPr>
            <a:r>
              <a:rPr lang="en-US" sz="2400" b="1" kern="0" noProof="0" dirty="0">
                <a:ln>
                  <a:noFill/>
                </a:ln>
                <a:gradFill flip="none" rotWithShape="1">
                  <a:gsLst>
                    <a:gs pos="0">
                      <a:prstClr val="black"/>
                    </a:gs>
                    <a:gs pos="100000">
                      <a:srgbClr val="595959"/>
                    </a:gs>
                  </a:gsLst>
                  <a:lin ang="5400000" scaled="1"/>
                  <a:tileRect/>
                </a:gradFill>
                <a:effectLst/>
                <a:uLnTx/>
                <a:uFillTx/>
                <a:latin typeface="Arial Bold" panose="020B0604020202090204" charset="0"/>
                <a:cs typeface="Arial Bold" panose="020B0604020202090204" charset="0"/>
              </a:rPr>
              <a:t>2026</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552450" y="1644650"/>
            <a:ext cx="5870575" cy="4454525"/>
          </a:xfrm>
          <a:prstGeom prst="rect">
            <a:avLst/>
          </a:prstGeom>
          <a:noFill/>
          <a:ln>
            <a:noFill/>
          </a:ln>
        </p:spPr>
      </p:pic>
      <p:sp>
        <p:nvSpPr>
          <p:cNvPr id="100" name="文本框 99"/>
          <p:cNvSpPr txBox="1"/>
          <p:nvPr/>
        </p:nvSpPr>
        <p:spPr>
          <a:xfrm>
            <a:off x="6722745" y="1946910"/>
            <a:ext cx="4806950" cy="3169285"/>
          </a:xfrm>
          <a:prstGeom prst="rect">
            <a:avLst/>
          </a:prstGeom>
          <a:noFill/>
          <a:ln w="9525">
            <a:noFill/>
          </a:ln>
        </p:spPr>
        <p:txBody>
          <a:bodyPr wrap="square">
            <a:spAutoFit/>
          </a:bodyPr>
          <a:lstStyle/>
          <a:p>
            <a:pPr indent="0"/>
            <a:r>
              <a:rPr lang="en-US" sz="2000" b="1">
                <a:latin typeface="Times New Roman Bold" panose="02020603050405020304" charset="0"/>
                <a:cs typeface="Times New Roman Bold" panose="02020603050405020304" charset="0"/>
              </a:rPr>
              <a:t>Max areas at each node</a:t>
            </a:r>
            <a:r>
              <a:rPr lang="en-US" sz="2000" b="1">
                <a:latin typeface="Times New Roman Regular" panose="02020603050405020304" charset="0"/>
                <a:cs typeface="Times New Roman Regular" panose="02020603050405020304" charset="0"/>
              </a:rPr>
              <a:t>:</a:t>
            </a:r>
            <a:r>
              <a:rPr lang="en-US" sz="2000">
                <a:latin typeface="Times New Roman Regular" panose="02020603050405020304" charset="0"/>
                <a:cs typeface="Times New Roman Regular" panose="02020603050405020304" charset="0"/>
              </a:rPr>
              <a:t> It defines the number of unit areas allowed in ancestral distributions. </a:t>
            </a:r>
          </a:p>
          <a:p>
            <a:pPr indent="0"/>
            <a:endParaRPr lang="en-US" sz="2000">
              <a:latin typeface="Times New Roman Regular" panose="02020603050405020304" charset="0"/>
              <a:cs typeface="Times New Roman Regular" panose="02020603050405020304" charset="0"/>
            </a:endParaRPr>
          </a:p>
          <a:p>
            <a:pPr indent="0"/>
            <a:r>
              <a:rPr lang="en-US" sz="2000">
                <a:latin typeface="Times New Roman Regular" panose="02020603050405020304" charset="0"/>
                <a:cs typeface="Times New Roman Regular" panose="02020603050405020304" charset="0"/>
              </a:rPr>
              <a:t>The list of “</a:t>
            </a:r>
            <a:r>
              <a:rPr lang="en-US" sz="2000" b="1">
                <a:latin typeface="Times New Roman Bold" panose="02020603050405020304" charset="0"/>
                <a:cs typeface="Times New Roman Bold" panose="02020603050405020304" charset="0"/>
              </a:rPr>
              <a:t>Include</a:t>
            </a:r>
            <a:r>
              <a:rPr lang="en-US" sz="2000">
                <a:latin typeface="Times New Roman Regular" panose="02020603050405020304" charset="0"/>
                <a:cs typeface="Times New Roman Regular" panose="02020603050405020304" charset="0"/>
              </a:rPr>
              <a:t>” will be updated when you change the value of "Max areas at each node ".</a:t>
            </a:r>
          </a:p>
          <a:p>
            <a:pPr indent="0"/>
            <a:endParaRPr lang="en-US" altLang="en-US" sz="2000">
              <a:latin typeface="Times New Roman Regular" panose="02020603050405020304" charset="0"/>
              <a:cs typeface="Times New Roman Regular" panose="02020603050405020304" charset="0"/>
            </a:endParaRPr>
          </a:p>
          <a:p>
            <a:pPr indent="0"/>
            <a:r>
              <a:rPr lang="en-US" altLang="en-US" sz="2000" b="1">
                <a:latin typeface="Times New Roman Bold" panose="02020603050405020304" charset="0"/>
                <a:cs typeface="Times New Roman Bold" panose="02020603050405020304" charset="0"/>
              </a:rPr>
              <a:t>Threads</a:t>
            </a:r>
            <a:r>
              <a:rPr lang="en-US" altLang="en-US" sz="2000">
                <a:latin typeface="Times New Roman Regular" panose="02020603050405020304" charset="0"/>
                <a:cs typeface="Times New Roman Regular" panose="02020603050405020304" charset="0"/>
              </a:rPr>
              <a:t>: increase the speed of analyses that are more computationally intensive.</a:t>
            </a:r>
          </a:p>
        </p:txBody>
      </p:sp>
      <p:sp>
        <p:nvSpPr>
          <p:cNvPr id="16" name="圆角矩形 15"/>
          <p:cNvSpPr/>
          <p:nvPr/>
        </p:nvSpPr>
        <p:spPr>
          <a:xfrm>
            <a:off x="647700" y="4843780"/>
            <a:ext cx="1418590" cy="259715"/>
          </a:xfrm>
          <a:prstGeom prst="roundRect">
            <a:avLst/>
          </a:prstGeom>
          <a:noFill/>
          <a:ln w="31750">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文本框 2"/>
          <p:cNvSpPr txBox="1"/>
          <p:nvPr/>
        </p:nvSpPr>
        <p:spPr>
          <a:xfrm>
            <a:off x="552450" y="513080"/>
            <a:ext cx="10068560" cy="891540"/>
          </a:xfrm>
          <a:prstGeom prst="rect">
            <a:avLst/>
          </a:prstGeom>
          <a:noFill/>
        </p:spPr>
        <p:txBody>
          <a:bodyPr wrap="square" rtlCol="0">
            <a:spAutoFit/>
          </a:bodyPr>
          <a:lstStyle/>
          <a:p>
            <a:pPr>
              <a:lnSpc>
                <a:spcPct val="130000"/>
              </a:lnSpc>
            </a:pPr>
            <a:r>
              <a:rPr lang="zh-CN" altLang="en-US" sz="2000" b="1" dirty="0">
                <a:latin typeface="Times New Roman Bold" panose="02020603050405020304" charset="0"/>
                <a:ea typeface="微软雅黑" panose="020B0503020204020204" pitchFamily="34" charset="-122"/>
                <a:cs typeface="Times New Roman Bold" panose="02020603050405020304" charset="0"/>
                <a:sym typeface="+mn-ea"/>
              </a:rPr>
              <a:t>Running a classical S-DIVA model</a:t>
            </a:r>
            <a:endParaRPr lang="zh-CN" altLang="en-US" sz="2000" b="1" dirty="0">
              <a:latin typeface="Times New Roman Bold" panose="02020603050405020304" charset="0"/>
              <a:ea typeface="微软雅黑" panose="020B0503020204020204" pitchFamily="34" charset="-122"/>
              <a:cs typeface="Times New Roman Bold" panose="02020603050405020304" charset="0"/>
            </a:endParaRPr>
          </a:p>
          <a:p>
            <a:pPr>
              <a:lnSpc>
                <a:spcPct val="130000"/>
              </a:lnSpc>
            </a:pPr>
            <a:r>
              <a:rPr lang="zh-CN" altLang="en-US" sz="2000" dirty="0">
                <a:latin typeface="Times New Roman Regular" panose="02020603050405020304" charset="0"/>
                <a:ea typeface="微软雅黑" panose="020B0503020204020204" pitchFamily="34" charset="-122"/>
                <a:cs typeface="Times New Roman Regular" panose="02020603050405020304" charset="0"/>
              </a:rPr>
              <a:t>Open [Reconstruction&gt; On Trees&gt; Statistical Dispersal-Vicariance Analysis (S-DIVA)]</a:t>
            </a:r>
          </a:p>
        </p:txBody>
      </p:sp>
      <p:sp>
        <p:nvSpPr>
          <p:cNvPr id="5" name="圆角矩形 4"/>
          <p:cNvSpPr/>
          <p:nvPr>
            <p:custDataLst>
              <p:tags r:id="rId1"/>
            </p:custDataLst>
          </p:nvPr>
        </p:nvSpPr>
        <p:spPr>
          <a:xfrm>
            <a:off x="552450" y="5813425"/>
            <a:ext cx="1263650" cy="259080"/>
          </a:xfrm>
          <a:prstGeom prst="roundRect">
            <a:avLst/>
          </a:prstGeom>
          <a:noFill/>
          <a:ln w="31750">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 name="圆角矩形 5"/>
          <p:cNvSpPr/>
          <p:nvPr>
            <p:custDataLst>
              <p:tags r:id="rId2"/>
            </p:custDataLst>
          </p:nvPr>
        </p:nvSpPr>
        <p:spPr>
          <a:xfrm>
            <a:off x="4022090" y="2172970"/>
            <a:ext cx="862330" cy="1892300"/>
          </a:xfrm>
          <a:prstGeom prst="roundRect">
            <a:avLst/>
          </a:prstGeom>
          <a:noFill/>
          <a:ln w="31750">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257810" y="323215"/>
            <a:ext cx="5095240" cy="1476375"/>
          </a:xfrm>
          <a:prstGeom prst="rect">
            <a:avLst/>
          </a:prstGeom>
          <a:noFill/>
          <a:ln w="9525">
            <a:noFill/>
          </a:ln>
        </p:spPr>
        <p:txBody>
          <a:bodyPr wrap="square">
            <a:spAutoFit/>
          </a:bodyPr>
          <a:lstStyle/>
          <a:p>
            <a:pPr marL="0" indent="0" algn="l">
              <a:lnSpc>
                <a:spcPct val="150000"/>
              </a:lnSpc>
            </a:pPr>
            <a:r>
              <a:rPr lang="en-US" sz="2000" b="1">
                <a:latin typeface="Times New Roman Bold" panose="02020603050405020304" charset="0"/>
                <a:cs typeface="Times New Roman Bold" panose="02020603050405020304" charset="0"/>
              </a:rPr>
              <a:t>Visualizing the result</a:t>
            </a:r>
            <a:endParaRPr lang="en-US" sz="2000">
              <a:latin typeface="Times New Roman" panose="02020603050405020304" pitchFamily="18" charset="0"/>
              <a:cs typeface="Times New Roman" panose="02020603050405020304" pitchFamily="18" charset="0"/>
            </a:endParaRPr>
          </a:p>
          <a:p>
            <a:pPr marL="0" indent="0" algn="l">
              <a:lnSpc>
                <a:spcPct val="150000"/>
              </a:lnSpc>
            </a:pPr>
            <a:r>
              <a:rPr lang="en-US" sz="2000">
                <a:latin typeface="Times New Roman" panose="02020603050405020304" pitchFamily="18" charset="0"/>
                <a:cs typeface="Times New Roman" panose="02020603050405020304" pitchFamily="18" charset="0"/>
              </a:rPr>
              <a:t>Open [Graphic-&gt;Tree View] </a:t>
            </a:r>
          </a:p>
          <a:p>
            <a:pPr marL="0" indent="0" algn="l">
              <a:lnSpc>
                <a:spcPct val="150000"/>
              </a:lnSpc>
            </a:pPr>
            <a:r>
              <a:rPr lang="en-US" sz="2000">
                <a:latin typeface="Times New Roman" panose="02020603050405020304" pitchFamily="18" charset="0"/>
                <a:cs typeface="Times New Roman" panose="02020603050405020304" pitchFamily="18" charset="0"/>
              </a:rPr>
              <a:t>and you will see a window like this</a:t>
            </a:r>
            <a:endParaRPr lang="en-US" altLang="en-US" sz="2000">
              <a:latin typeface="Times New Roman" panose="02020603050405020304" pitchFamily="18" charset="0"/>
              <a:cs typeface="Times New Roman" panose="02020603050405020304" pitchFamily="18" charset="0"/>
            </a:endParaRPr>
          </a:p>
        </p:txBody>
      </p:sp>
      <p:sp>
        <p:nvSpPr>
          <p:cNvPr id="5" name="文本框 4"/>
          <p:cNvSpPr txBox="1"/>
          <p:nvPr>
            <p:custDataLst>
              <p:tags r:id="rId1"/>
            </p:custDataLst>
          </p:nvPr>
        </p:nvSpPr>
        <p:spPr>
          <a:xfrm>
            <a:off x="5989955" y="427990"/>
            <a:ext cx="5798820" cy="1691640"/>
          </a:xfrm>
          <a:prstGeom prst="rect">
            <a:avLst/>
          </a:prstGeom>
          <a:noFill/>
        </p:spPr>
        <p:txBody>
          <a:bodyPr wrap="square" rtlCol="0">
            <a:spAutoFit/>
          </a:bodyPr>
          <a:lstStyle/>
          <a:p>
            <a:pPr>
              <a:lnSpc>
                <a:spcPct val="130000"/>
              </a:lnSpc>
            </a:pPr>
            <a:r>
              <a:rPr lang="zh-CN" altLang="en-US" sz="2000" dirty="0">
                <a:latin typeface="Times New Roman Regular" panose="02020603050405020304" charset="0"/>
                <a:ea typeface="微软雅黑" panose="020B0503020204020204" pitchFamily="34" charset="-122"/>
                <a:cs typeface="Times New Roman Regular" panose="02020603050405020304" charset="0"/>
              </a:rPr>
              <a:t>Open [File&gt; Save Result] to save the result. </a:t>
            </a:r>
          </a:p>
          <a:p>
            <a:pPr>
              <a:lnSpc>
                <a:spcPct val="130000"/>
              </a:lnSpc>
            </a:pPr>
            <a:r>
              <a:rPr lang="zh-CN" altLang="en-US" sz="2000" dirty="0">
                <a:latin typeface="Times New Roman Regular" panose="02020603050405020304" charset="0"/>
                <a:ea typeface="微软雅黑" panose="020B0503020204020204" pitchFamily="34" charset="-122"/>
                <a:cs typeface="Times New Roman Regular" panose="02020603050405020304" charset="0"/>
              </a:rPr>
              <a:t>Open [File&gt; Export Graphic&gt; Export Tree] </a:t>
            </a:r>
          </a:p>
          <a:p>
            <a:pPr>
              <a:lnSpc>
                <a:spcPct val="130000"/>
              </a:lnSpc>
            </a:pPr>
            <a:r>
              <a:rPr lang="zh-CN" altLang="en-US" sz="2000" dirty="0">
                <a:latin typeface="Times New Roman Regular" panose="02020603050405020304" charset="0"/>
                <a:ea typeface="微软雅黑" panose="020B0503020204020204" pitchFamily="34" charset="-122"/>
                <a:cs typeface="Times New Roman Regular" panose="02020603050405020304" charset="0"/>
              </a:rPr>
              <a:t>and [File&gt; Export Graphic&gt; Export Legend] to save the tree and legend, respectively.</a:t>
            </a:r>
          </a:p>
        </p:txBody>
      </p:sp>
      <p:pic>
        <p:nvPicPr>
          <p:cNvPr id="6" name="图片 5" descr="截屏2025-01-06 10.31.40"/>
          <p:cNvPicPr>
            <a:picLocks noChangeAspect="1"/>
          </p:cNvPicPr>
          <p:nvPr>
            <p:custDataLst>
              <p:tags r:id="rId2"/>
            </p:custDataLst>
          </p:nvPr>
        </p:nvPicPr>
        <p:blipFill>
          <a:blip r:embed="rId6"/>
          <a:stretch>
            <a:fillRect/>
          </a:stretch>
        </p:blipFill>
        <p:spPr>
          <a:xfrm>
            <a:off x="10668635" y="2100580"/>
            <a:ext cx="974090" cy="4145915"/>
          </a:xfrm>
          <a:prstGeom prst="rect">
            <a:avLst/>
          </a:prstGeom>
        </p:spPr>
      </p:pic>
      <p:pic>
        <p:nvPicPr>
          <p:cNvPr id="7" name="图片 6" descr="截屏2025-01-06 10.31.45"/>
          <p:cNvPicPr>
            <a:picLocks noChangeAspect="1"/>
          </p:cNvPicPr>
          <p:nvPr>
            <p:custDataLst>
              <p:tags r:id="rId3"/>
            </p:custDataLst>
          </p:nvPr>
        </p:nvPicPr>
        <p:blipFill>
          <a:blip r:embed="rId7"/>
          <a:srcRect r="6565" b="1236"/>
          <a:stretch>
            <a:fillRect/>
          </a:stretch>
        </p:blipFill>
        <p:spPr>
          <a:xfrm>
            <a:off x="6096000" y="2219325"/>
            <a:ext cx="4031615" cy="4312920"/>
          </a:xfrm>
          <a:prstGeom prst="rect">
            <a:avLst/>
          </a:prstGeom>
        </p:spPr>
      </p:pic>
      <p:pic>
        <p:nvPicPr>
          <p:cNvPr id="8" name="图片 7" descr="截屏2025-01-06 10.36.37"/>
          <p:cNvPicPr>
            <a:picLocks noChangeAspect="1"/>
          </p:cNvPicPr>
          <p:nvPr/>
        </p:nvPicPr>
        <p:blipFill>
          <a:blip r:embed="rId8"/>
          <a:stretch>
            <a:fillRect/>
          </a:stretch>
        </p:blipFill>
        <p:spPr>
          <a:xfrm>
            <a:off x="92710" y="1904365"/>
            <a:ext cx="5660390" cy="4907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250" y="1358265"/>
            <a:ext cx="4734560" cy="4246245"/>
          </a:xfrm>
          <a:prstGeom prst="rect">
            <a:avLst/>
          </a:prstGeom>
          <a:noFill/>
        </p:spPr>
        <p:txBody>
          <a:bodyPr wrap="square" rtlCol="0">
            <a:spAutoFit/>
          </a:bodyPr>
          <a:lstStyle/>
          <a:p>
            <a:pPr>
              <a:lnSpc>
                <a:spcPct val="150000"/>
              </a:lnSpc>
            </a:pPr>
            <a:r>
              <a:rPr lang="zh-CN" altLang="en-US" sz="2000" dirty="0">
                <a:latin typeface="Times New Roman Regular" panose="02020603050405020304" charset="0"/>
                <a:ea typeface="微软雅黑" panose="020B0503020204020204" pitchFamily="34" charset="-122"/>
                <a:cs typeface="Times New Roman Regular" panose="02020603050405020304" charset="0"/>
                <a:sym typeface="+mn-ea"/>
              </a:rPr>
              <a:t>If you are using a dated tree, you could go to the “Time” tab and click “Calculate”.</a:t>
            </a:r>
          </a:p>
          <a:p>
            <a:pPr>
              <a:lnSpc>
                <a:spcPct val="150000"/>
              </a:lnSpc>
            </a:pPr>
            <a:endParaRPr lang="zh-CN" altLang="en-US" sz="2000" dirty="0">
              <a:latin typeface="Times New Roman Regular" panose="02020603050405020304" charset="0"/>
              <a:ea typeface="微软雅黑" panose="020B0503020204020204" pitchFamily="34" charset="-122"/>
              <a:cs typeface="Times New Roman Regular" panose="02020603050405020304" charset="0"/>
              <a:sym typeface="+mn-ea"/>
            </a:endParaRPr>
          </a:p>
          <a:p>
            <a:pPr>
              <a:lnSpc>
                <a:spcPct val="150000"/>
              </a:lnSpc>
            </a:pPr>
            <a:r>
              <a:rPr lang="zh-CN" altLang="en-US" sz="2000" dirty="0">
                <a:latin typeface="Times New Roman Regular" panose="02020603050405020304" charset="0"/>
                <a:ea typeface="微软雅黑" panose="020B0503020204020204" pitchFamily="34" charset="-122"/>
                <a:cs typeface="Times New Roman Regular" panose="02020603050405020304" charset="0"/>
                <a:sym typeface="+mn-ea"/>
              </a:rPr>
              <a:t>In the image below, the X-axis represents time and the Y-axis is the density of different events on the tree.</a:t>
            </a:r>
          </a:p>
          <a:p>
            <a:pPr>
              <a:lnSpc>
                <a:spcPct val="150000"/>
              </a:lnSpc>
            </a:pPr>
            <a:endParaRPr lang="zh-CN" altLang="en-US" sz="2000" dirty="0">
              <a:latin typeface="Times New Roman Regular" panose="02020603050405020304" charset="0"/>
              <a:ea typeface="微软雅黑" panose="020B0503020204020204" pitchFamily="34" charset="-122"/>
              <a:cs typeface="Times New Roman Regular" panose="02020603050405020304" charset="0"/>
              <a:sym typeface="+mn-ea"/>
            </a:endParaRPr>
          </a:p>
          <a:p>
            <a:pPr>
              <a:lnSpc>
                <a:spcPct val="150000"/>
              </a:lnSpc>
            </a:pPr>
            <a:r>
              <a:rPr lang="zh-CN" altLang="en-US" sz="2000" dirty="0">
                <a:latin typeface="Times New Roman Regular" panose="02020603050405020304" charset="0"/>
                <a:ea typeface="微软雅黑" panose="020B0503020204020204" pitchFamily="34" charset="-122"/>
                <a:cs typeface="Times New Roman Regular" panose="02020603050405020304" charset="0"/>
                <a:sym typeface="+mn-ea"/>
              </a:rPr>
              <a:t>Open [File&gt; Export Graphic&gt; Export Diagram] to save the graphic. </a:t>
            </a:r>
          </a:p>
        </p:txBody>
      </p:sp>
      <p:pic>
        <p:nvPicPr>
          <p:cNvPr id="8" name="图片 7" descr="截屏2025-01-06 10.33.12"/>
          <p:cNvPicPr>
            <a:picLocks noChangeAspect="1"/>
          </p:cNvPicPr>
          <p:nvPr/>
        </p:nvPicPr>
        <p:blipFill>
          <a:blip r:embed="rId4"/>
          <a:stretch>
            <a:fillRect/>
          </a:stretch>
        </p:blipFill>
        <p:spPr>
          <a:xfrm>
            <a:off x="4956810" y="873760"/>
            <a:ext cx="6904355" cy="5605780"/>
          </a:xfrm>
          <a:prstGeom prst="rect">
            <a:avLst/>
          </a:prstGeom>
        </p:spPr>
      </p:pic>
      <p:sp>
        <p:nvSpPr>
          <p:cNvPr id="9" name="圆角矩形 8"/>
          <p:cNvSpPr/>
          <p:nvPr/>
        </p:nvSpPr>
        <p:spPr>
          <a:xfrm>
            <a:off x="6267450" y="5756275"/>
            <a:ext cx="670560" cy="395605"/>
          </a:xfrm>
          <a:prstGeom prst="roundRect">
            <a:avLst/>
          </a:prstGeom>
          <a:ln w="38100" cap="flat" cmpd="sng">
            <a:solidFill>
              <a:srgbClr val="C00000"/>
            </a:solidFill>
            <a:prstDash val="solid"/>
            <a:miter lim="800000"/>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 name="圆角矩形 9"/>
          <p:cNvSpPr/>
          <p:nvPr>
            <p:custDataLst>
              <p:tags r:id="rId1"/>
            </p:custDataLst>
          </p:nvPr>
        </p:nvSpPr>
        <p:spPr>
          <a:xfrm>
            <a:off x="6111240" y="1358265"/>
            <a:ext cx="433070" cy="307340"/>
          </a:xfrm>
          <a:prstGeom prst="roundRect">
            <a:avLst/>
          </a:prstGeom>
          <a:ln w="38100" cap="flat" cmpd="sng">
            <a:solidFill>
              <a:srgbClr val="C00000"/>
            </a:solidFill>
            <a:prstDash val="solid"/>
            <a:miter lim="800000"/>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圆角矩形 4"/>
          <p:cNvGrpSpPr/>
          <p:nvPr/>
        </p:nvGrpSpPr>
        <p:grpSpPr>
          <a:xfrm>
            <a:off x="5395728" y="705012"/>
            <a:ext cx="506414" cy="504827"/>
            <a:chOff x="0" y="34607"/>
            <a:chExt cx="506413" cy="504826"/>
          </a:xfrm>
          <a:solidFill>
            <a:srgbClr val="0B4189"/>
          </a:solidFill>
        </p:grpSpPr>
        <p:sp>
          <p:nvSpPr>
            <p:cNvPr id="213"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214" name="1"/>
            <p:cNvSpPr txBox="1"/>
            <p:nvPr/>
          </p:nvSpPr>
          <p:spPr>
            <a:xfrm>
              <a:off x="24765" y="79057"/>
              <a:ext cx="457199" cy="42481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1</a:t>
              </a:r>
            </a:p>
          </p:txBody>
        </p:sp>
      </p:grpSp>
      <p:sp>
        <p:nvSpPr>
          <p:cNvPr id="216" name="矩形 5"/>
          <p:cNvSpPr txBox="1"/>
          <p:nvPr/>
        </p:nvSpPr>
        <p:spPr>
          <a:xfrm>
            <a:off x="6089417" y="636472"/>
            <a:ext cx="1750060" cy="57086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lnSpc>
                <a:spcPct val="130000"/>
              </a:lnSpc>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Introduction</a:t>
            </a:r>
          </a:p>
        </p:txBody>
      </p:sp>
      <p:grpSp>
        <p:nvGrpSpPr>
          <p:cNvPr id="219" name="圆角矩形 6"/>
          <p:cNvGrpSpPr/>
          <p:nvPr/>
        </p:nvGrpSpPr>
        <p:grpSpPr>
          <a:xfrm>
            <a:off x="5413508" y="1494634"/>
            <a:ext cx="506414" cy="504827"/>
            <a:chOff x="0" y="34607"/>
            <a:chExt cx="506413" cy="504826"/>
          </a:xfrm>
          <a:solidFill>
            <a:srgbClr val="0B4189"/>
          </a:solidFill>
        </p:grpSpPr>
        <p:sp>
          <p:nvSpPr>
            <p:cNvPr id="217"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218" name="2"/>
            <p:cNvSpPr txBox="1"/>
            <p:nvPr/>
          </p:nvSpPr>
          <p:spPr>
            <a:xfrm>
              <a:off x="24765" y="72707"/>
              <a:ext cx="457199" cy="42862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2</a:t>
              </a:r>
            </a:p>
          </p:txBody>
        </p:sp>
      </p:grpSp>
      <p:grpSp>
        <p:nvGrpSpPr>
          <p:cNvPr id="223" name="圆角矩形 8"/>
          <p:cNvGrpSpPr/>
          <p:nvPr/>
        </p:nvGrpSpPr>
        <p:grpSpPr>
          <a:xfrm>
            <a:off x="5413508" y="2248697"/>
            <a:ext cx="506414" cy="504827"/>
            <a:chOff x="0" y="34607"/>
            <a:chExt cx="506413" cy="504826"/>
          </a:xfrm>
          <a:solidFill>
            <a:srgbClr val="0B4189"/>
          </a:solidFill>
        </p:grpSpPr>
        <p:sp>
          <p:nvSpPr>
            <p:cNvPr id="221"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222" name="3"/>
            <p:cNvSpPr txBox="1"/>
            <p:nvPr/>
          </p:nvSpPr>
          <p:spPr>
            <a:xfrm>
              <a:off x="24765" y="69532"/>
              <a:ext cx="457199" cy="41338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3</a:t>
              </a:r>
            </a:p>
          </p:txBody>
        </p:sp>
      </p:grpSp>
      <p:grpSp>
        <p:nvGrpSpPr>
          <p:cNvPr id="227" name="圆角矩形 10"/>
          <p:cNvGrpSpPr/>
          <p:nvPr/>
        </p:nvGrpSpPr>
        <p:grpSpPr>
          <a:xfrm>
            <a:off x="5413508" y="3002759"/>
            <a:ext cx="506414" cy="504827"/>
            <a:chOff x="0" y="34607"/>
            <a:chExt cx="506413" cy="504826"/>
          </a:xfrm>
          <a:solidFill>
            <a:srgbClr val="0B4189"/>
          </a:solidFill>
        </p:grpSpPr>
        <p:sp>
          <p:nvSpPr>
            <p:cNvPr id="225"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226" name="4"/>
            <p:cNvSpPr txBox="1"/>
            <p:nvPr/>
          </p:nvSpPr>
          <p:spPr>
            <a:xfrm>
              <a:off x="24765" y="73342"/>
              <a:ext cx="457199" cy="42862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4</a:t>
              </a:r>
            </a:p>
          </p:txBody>
        </p:sp>
      </p:grpSp>
      <p:grpSp>
        <p:nvGrpSpPr>
          <p:cNvPr id="231" name="圆角矩形 12"/>
          <p:cNvGrpSpPr/>
          <p:nvPr/>
        </p:nvGrpSpPr>
        <p:grpSpPr>
          <a:xfrm>
            <a:off x="5413508" y="3756821"/>
            <a:ext cx="506414" cy="504827"/>
            <a:chOff x="0" y="34607"/>
            <a:chExt cx="506413" cy="504826"/>
          </a:xfrm>
          <a:solidFill>
            <a:srgbClr val="0B4189"/>
          </a:solidFill>
        </p:grpSpPr>
        <p:sp>
          <p:nvSpPr>
            <p:cNvPr id="229"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230" name="5"/>
            <p:cNvSpPr txBox="1"/>
            <p:nvPr/>
          </p:nvSpPr>
          <p:spPr>
            <a:xfrm>
              <a:off x="24765" y="91122"/>
              <a:ext cx="457199" cy="414019"/>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5</a:t>
              </a:r>
            </a:p>
          </p:txBody>
        </p:sp>
      </p:grpSp>
      <p:grpSp>
        <p:nvGrpSpPr>
          <p:cNvPr id="235" name="矩形 33"/>
          <p:cNvGrpSpPr/>
          <p:nvPr/>
        </p:nvGrpSpPr>
        <p:grpSpPr>
          <a:xfrm>
            <a:off x="0" y="0"/>
            <a:ext cx="3721100" cy="6858000"/>
            <a:chOff x="0" y="0"/>
            <a:chExt cx="3721100" cy="6858000"/>
          </a:xfrm>
        </p:grpSpPr>
        <p:sp>
          <p:nvSpPr>
            <p:cNvPr id="233" name="矩形"/>
            <p:cNvSpPr/>
            <p:nvPr/>
          </p:nvSpPr>
          <p:spPr>
            <a:xfrm>
              <a:off x="0" y="0"/>
              <a:ext cx="3721100" cy="6858000"/>
            </a:xfrm>
            <a:prstGeom prst="rect">
              <a:avLst/>
            </a:prstGeom>
            <a:solidFill>
              <a:srgbClr val="0B4189"/>
            </a:solidFill>
            <a:ln w="12700" cap="flat">
              <a:noFill/>
              <a:miter lim="400000"/>
            </a:ln>
            <a:effectLst/>
          </p:spPr>
          <p:txBody>
            <a:bodyPr wrap="square" lIns="45719" tIns="45719" rIns="45719" bIns="45719" numCol="1" anchor="ctr">
              <a:noAutofit/>
            </a:bodyPr>
            <a:lstStyle/>
            <a:p>
              <a:pPr algn="ctr">
                <a:defRPr sz="2400">
                  <a:solidFill>
                    <a:srgbClr val="FFFFFF"/>
                  </a:solidFill>
                  <a:latin typeface="黑体"/>
                  <a:ea typeface="黑体"/>
                  <a:cs typeface="黑体"/>
                  <a:sym typeface="黑体"/>
                </a:defRPr>
              </a:pPr>
              <a:endParaRPr sz="1800"/>
            </a:p>
          </p:txBody>
        </p:sp>
        <p:sp>
          <p:nvSpPr>
            <p:cNvPr id="234" name="文本"/>
            <p:cNvSpPr txBox="1"/>
            <p:nvPr/>
          </p:nvSpPr>
          <p:spPr>
            <a:xfrm>
              <a:off x="0" y="3156962"/>
              <a:ext cx="3721100" cy="544076"/>
            </a:xfrm>
            <a:prstGeom prst="rect">
              <a:avLst/>
            </a:prstGeom>
            <a:noFill/>
            <a:ln w="12700" cap="flat">
              <a:noFill/>
              <a:miter lim="400000"/>
            </a:ln>
            <a:effectLst/>
          </p:spPr>
          <p:txBody>
            <a:bodyPr wrap="square" lIns="45719" tIns="45719" rIns="45719" bIns="45719" numCol="1" anchor="ctr">
              <a:spAutoFit/>
            </a:bodyPr>
            <a:lstStyle>
              <a:lvl1pPr algn="ctr">
                <a:defRPr sz="32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          </a:t>
              </a:r>
            </a:p>
          </p:txBody>
        </p:sp>
      </p:grpSp>
      <p:sp>
        <p:nvSpPr>
          <p:cNvPr id="10" name="右箭头 9"/>
          <p:cNvSpPr/>
          <p:nvPr/>
        </p:nvSpPr>
        <p:spPr>
          <a:xfrm>
            <a:off x="4030345" y="2142490"/>
            <a:ext cx="1005205" cy="651510"/>
          </a:xfrm>
          <a:prstGeom prst="rightArrow">
            <a:avLst/>
          </a:prstGeom>
          <a:solidFill>
            <a:srgbClr val="0B4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txBox="1"/>
          <p:nvPr>
            <p:custDataLst>
              <p:tags r:id="rId1"/>
            </p:custDataLst>
          </p:nvPr>
        </p:nvSpPr>
        <p:spPr>
          <a:xfrm>
            <a:off x="6089734" y="1399107"/>
            <a:ext cx="5127625" cy="57086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lnSpc>
                <a:spcPct val="130000"/>
              </a:lnSpc>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1. Getting started with RASP</a:t>
            </a:r>
            <a:r>
              <a:rPr lang="zh-CN" altLang="en-US" sz="2400" b="1" dirty="0">
                <a:latin typeface="Times New Roman Bold" panose="02020603050405020304" charset="0"/>
                <a:ea typeface="微软雅黑" panose="020B0503020204020204" pitchFamily="34" charset="-122"/>
                <a:cs typeface="Times New Roman Bold" panose="02020603050405020304" charset="0"/>
              </a:rPr>
              <a:t> </a:t>
            </a:r>
          </a:p>
        </p:txBody>
      </p:sp>
      <p:sp>
        <p:nvSpPr>
          <p:cNvPr id="6" name="矩形 5"/>
          <p:cNvSpPr txBox="1"/>
          <p:nvPr>
            <p:custDataLst>
              <p:tags r:id="rId2"/>
            </p:custDataLst>
          </p:nvPr>
        </p:nvSpPr>
        <p:spPr>
          <a:xfrm>
            <a:off x="6089417" y="2277312"/>
            <a:ext cx="5998210" cy="46037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2. Selecting the biogeographic model</a:t>
            </a:r>
            <a:endParaRPr lang="zh-CN" altLang="en-US" sz="2400" b="1" dirty="0">
              <a:latin typeface="Times New Roman Bold" panose="02020603050405020304" charset="0"/>
              <a:ea typeface="微软雅黑" panose="020B0503020204020204" pitchFamily="34" charset="-122"/>
              <a:cs typeface="Times New Roman Bold" panose="02020603050405020304" charset="0"/>
            </a:endParaRPr>
          </a:p>
        </p:txBody>
      </p:sp>
      <p:sp>
        <p:nvSpPr>
          <p:cNvPr id="7" name="矩形 5"/>
          <p:cNvSpPr txBox="1"/>
          <p:nvPr>
            <p:custDataLst>
              <p:tags r:id="rId3"/>
            </p:custDataLst>
          </p:nvPr>
        </p:nvSpPr>
        <p:spPr>
          <a:xfrm>
            <a:off x="6089417" y="3045027"/>
            <a:ext cx="4669790" cy="46037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3. Test phylogenetic signal</a:t>
            </a:r>
            <a:endParaRPr lang="zh-CN" altLang="en-US" sz="2400" b="1" dirty="0">
              <a:latin typeface="Times New Roman Bold" panose="02020603050405020304" charset="0"/>
              <a:ea typeface="微软雅黑" panose="020B0503020204020204" pitchFamily="34" charset="-122"/>
              <a:cs typeface="Times New Roman Bold" panose="02020603050405020304" charset="0"/>
            </a:endParaRPr>
          </a:p>
        </p:txBody>
      </p:sp>
      <p:grpSp>
        <p:nvGrpSpPr>
          <p:cNvPr id="8" name="圆角矩形 12"/>
          <p:cNvGrpSpPr/>
          <p:nvPr/>
        </p:nvGrpSpPr>
        <p:grpSpPr>
          <a:xfrm>
            <a:off x="5420493" y="4534696"/>
            <a:ext cx="506414" cy="504827"/>
            <a:chOff x="0" y="34607"/>
            <a:chExt cx="506413" cy="504826"/>
          </a:xfrm>
          <a:solidFill>
            <a:srgbClr val="0B4189"/>
          </a:solidFill>
        </p:grpSpPr>
        <p:sp>
          <p:nvSpPr>
            <p:cNvPr id="9" name="圆角矩形"/>
            <p:cNvSpPr/>
            <p:nvPr>
              <p:custDataLst>
                <p:tags r:id="rId10"/>
              </p:custDataLst>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11" name="5"/>
            <p:cNvSpPr txBox="1"/>
            <p:nvPr>
              <p:custDataLst>
                <p:tags r:id="rId11"/>
              </p:custDataLst>
            </p:nvPr>
          </p:nvSpPr>
          <p:spPr>
            <a:xfrm>
              <a:off x="24765" y="91122"/>
              <a:ext cx="457199" cy="414019"/>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rPr lang="en-US"/>
                <a:t>6</a:t>
              </a:r>
            </a:p>
          </p:txBody>
        </p:sp>
      </p:grpSp>
      <p:grpSp>
        <p:nvGrpSpPr>
          <p:cNvPr id="13" name="圆角矩形 12"/>
          <p:cNvGrpSpPr/>
          <p:nvPr/>
        </p:nvGrpSpPr>
        <p:grpSpPr>
          <a:xfrm>
            <a:off x="5421128" y="5369086"/>
            <a:ext cx="506414" cy="504827"/>
            <a:chOff x="0" y="34607"/>
            <a:chExt cx="506413" cy="504826"/>
          </a:xfrm>
          <a:solidFill>
            <a:srgbClr val="0B4189"/>
          </a:solidFill>
        </p:grpSpPr>
        <p:sp>
          <p:nvSpPr>
            <p:cNvPr id="14" name="圆角矩形"/>
            <p:cNvSpPr/>
            <p:nvPr>
              <p:custDataLst>
                <p:tags r:id="rId8"/>
              </p:custDataLst>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15" name="5"/>
            <p:cNvSpPr txBox="1"/>
            <p:nvPr>
              <p:custDataLst>
                <p:tags r:id="rId9"/>
              </p:custDataLst>
            </p:nvPr>
          </p:nvSpPr>
          <p:spPr>
            <a:xfrm>
              <a:off x="24765" y="91122"/>
              <a:ext cx="457199" cy="414019"/>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rPr lang="en-US"/>
                <a:t>7</a:t>
              </a:r>
            </a:p>
          </p:txBody>
        </p:sp>
      </p:grpSp>
      <p:sp>
        <p:nvSpPr>
          <p:cNvPr id="16" name="矩形 5"/>
          <p:cNvSpPr txBox="1"/>
          <p:nvPr>
            <p:custDataLst>
              <p:tags r:id="rId4"/>
            </p:custDataLst>
          </p:nvPr>
        </p:nvSpPr>
        <p:spPr>
          <a:xfrm>
            <a:off x="6020435" y="4486275"/>
            <a:ext cx="4670425" cy="829945"/>
          </a:xfrm>
          <a:prstGeom prst="rect">
            <a:avLst/>
          </a:prstGeom>
          <a:ln w="12700">
            <a:miter lim="400000"/>
          </a:ln>
        </p:spPr>
        <p:txBody>
          <a:bodyPr wrap="square" lIns="45719" rIns="45719">
            <a:spAutoFit/>
          </a:bodyPr>
          <a:lstStyle>
            <a:lvl1pPr algn="ctr">
              <a:defRPr>
                <a:latin typeface="微软雅黑"/>
                <a:ea typeface="微软雅黑"/>
                <a:cs typeface="微软雅黑"/>
                <a:sym typeface="微软雅黑"/>
              </a:defRPr>
            </a:lvl1pPr>
          </a:lstStyle>
          <a:p>
            <a:pPr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Tutorial 5. Compare trees derived </a:t>
            </a:r>
          </a:p>
          <a:p>
            <a:pPr marL="914400" lvl="2" indent="457200"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from different genes</a:t>
            </a:r>
          </a:p>
        </p:txBody>
      </p:sp>
      <p:sp>
        <p:nvSpPr>
          <p:cNvPr id="17" name="矩形 5"/>
          <p:cNvSpPr txBox="1"/>
          <p:nvPr>
            <p:custDataLst>
              <p:tags r:id="rId5"/>
            </p:custDataLst>
          </p:nvPr>
        </p:nvSpPr>
        <p:spPr>
          <a:xfrm>
            <a:off x="6113547" y="5390717"/>
            <a:ext cx="4577080" cy="46037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Tutorial 6. Modify trees and states</a:t>
            </a:r>
          </a:p>
        </p:txBody>
      </p:sp>
      <p:sp>
        <p:nvSpPr>
          <p:cNvPr id="18" name="矩形 5"/>
          <p:cNvSpPr txBox="1"/>
          <p:nvPr>
            <p:custDataLst>
              <p:tags r:id="rId6"/>
            </p:custDataLst>
          </p:nvPr>
        </p:nvSpPr>
        <p:spPr>
          <a:xfrm>
            <a:off x="6089734" y="3656532"/>
            <a:ext cx="3509645" cy="57086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lnSpc>
                <a:spcPct val="130000"/>
              </a:lnSpc>
            </a:pP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4.</a:t>
            </a:r>
            <a:r>
              <a:rPr lang="en-US" altLang="zh-CN" sz="2400" b="1" dirty="0">
                <a:latin typeface="Times New Roman Bold" panose="02020603050405020304" charset="0"/>
                <a:ea typeface="微软雅黑" panose="020B0503020204020204" pitchFamily="34" charset="-122"/>
                <a:cs typeface="Times New Roman Bold" panose="02020603050405020304" charset="0"/>
                <a:sym typeface="+mn-ea"/>
              </a:rPr>
              <a:t> </a:t>
            </a: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Trait evolution</a:t>
            </a:r>
          </a:p>
        </p:txBody>
      </p:sp>
      <p:sp>
        <p:nvSpPr>
          <p:cNvPr id="2" name="矩形 35"/>
          <p:cNvSpPr txBox="1"/>
          <p:nvPr>
            <p:custDataLst>
              <p:tags r:id="rId7"/>
            </p:custDataLst>
          </p:nvPr>
        </p:nvSpPr>
        <p:spPr>
          <a:xfrm>
            <a:off x="856693" y="3051840"/>
            <a:ext cx="2037080" cy="706755"/>
          </a:xfrm>
          <a:prstGeom prst="rect">
            <a:avLst/>
          </a:prstGeom>
          <a:ln w="12700">
            <a:miter lim="400000"/>
          </a:ln>
        </p:spPr>
        <p:txBody>
          <a:bodyPr wrap="none" lIns="45719" rIns="45719">
            <a:spAutoFit/>
          </a:bodyPr>
          <a:lstStyle>
            <a:lvl1pPr algn="ctr">
              <a:defRPr sz="32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rPr sz="4000" b="1">
                <a:latin typeface="Times New Roman Bold" panose="02020603050405020304" charset="0"/>
                <a:cs typeface="Times New Roman Bold" panose="02020603050405020304" charset="0"/>
              </a:rPr>
              <a:t>Contents</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7965" y="1043940"/>
            <a:ext cx="5000625" cy="4809490"/>
          </a:xfrm>
          <a:prstGeom prst="rect">
            <a:avLst/>
          </a:prstGeom>
          <a:noFill/>
        </p:spPr>
        <p:txBody>
          <a:bodyPr wrap="square" rtlCol="0">
            <a:noAutofit/>
          </a:bodyPr>
          <a:lstStyle/>
          <a:p>
            <a:pPr marL="342900" indent="-342900">
              <a:lnSpc>
                <a:spcPct val="150000"/>
              </a:lnSpc>
              <a:buFont typeface="Wingdings" panose="05000000000000000000" charset="0"/>
              <a:buChar char=""/>
            </a:pPr>
            <a:r>
              <a:rPr lang="zh-CN" altLang="en-US" sz="2000" b="1" dirty="0">
                <a:latin typeface="Times New Roman Bold" panose="02020603050405020304" charset="0"/>
                <a:ea typeface="微软雅黑" panose="020B0503020204020204" pitchFamily="34" charset="-122"/>
                <a:cs typeface="Times New Roman Bold" panose="02020603050405020304" charset="0"/>
              </a:rPr>
              <a:t>Loading the data files</a:t>
            </a:r>
          </a:p>
          <a:p>
            <a:pPr indent="457200">
              <a:lnSpc>
                <a:spcPct val="150000"/>
              </a:lnSpc>
              <a:buFont typeface="Wingdings" panose="05000000000000000000" charset="0"/>
              <a:buNone/>
            </a:pPr>
            <a:endParaRPr lang="en-US" altLang="zh-CN" sz="2000" b="1" dirty="0">
              <a:latin typeface="Times New Roman Bold" panose="02020603050405020304" charset="0"/>
              <a:ea typeface="微软雅黑" panose="020B0503020204020204" pitchFamily="34" charset="-122"/>
              <a:cs typeface="Times New Roman Bold" panose="02020603050405020304" charset="0"/>
            </a:endParaRPr>
          </a:p>
          <a:p>
            <a:pPr marL="342900" indent="-342900">
              <a:lnSpc>
                <a:spcPct val="150000"/>
              </a:lnSpc>
              <a:buFont typeface="Wingdings" panose="05000000000000000000" charset="0"/>
              <a:buChar char=""/>
            </a:pPr>
            <a:r>
              <a:rPr lang="en-US" altLang="zh-CN" sz="2000" b="1" dirty="0">
                <a:latin typeface="Times New Roman Bold" panose="02020603050405020304" charset="0"/>
                <a:ea typeface="微软雅黑" panose="020B0503020204020204" pitchFamily="34" charset="-122"/>
                <a:cs typeface="Times New Roman Bold" panose="02020603050405020304" charset="0"/>
              </a:rPr>
              <a:t>Selecting the biogeographic model</a:t>
            </a:r>
          </a:p>
          <a:p>
            <a:pPr indent="457200">
              <a:lnSpc>
                <a:spcPct val="150000"/>
              </a:lnSpc>
              <a:buFont typeface="Wingdings" panose="05000000000000000000" charset="0"/>
              <a:buNone/>
            </a:pPr>
            <a:r>
              <a:rPr lang="en-US" altLang="zh-CN" sz="2000" dirty="0">
                <a:latin typeface="Times New Roman Regular" panose="02020603050405020304" charset="0"/>
                <a:ea typeface="微软雅黑" panose="020B0503020204020204" pitchFamily="34" charset="-122"/>
                <a:cs typeface="Times New Roman Regular" panose="02020603050405020304" charset="0"/>
              </a:rPr>
              <a:t>In RASP, we use the R package ‘BioGeoBEARS’ (Matzke 2014) to select the historical biogeography model.</a:t>
            </a:r>
          </a:p>
          <a:p>
            <a:pPr indent="457200">
              <a:lnSpc>
                <a:spcPct val="150000"/>
              </a:lnSpc>
              <a:buFont typeface="Wingdings" panose="05000000000000000000" charset="0"/>
              <a:buNone/>
            </a:pPr>
            <a:r>
              <a:rPr lang="en-US" altLang="zh-CN" sz="2000" dirty="0">
                <a:latin typeface="Times New Roman Regular" panose="02020603050405020304" charset="0"/>
                <a:ea typeface="微软雅黑" panose="020B0503020204020204" pitchFamily="34" charset="-122"/>
                <a:cs typeface="Times New Roman Regular" panose="02020603050405020304" charset="0"/>
              </a:rPr>
              <a:t>Open [Reconstruction&gt; Model Test&gt; Compare Six Models Using BioGeoBEARS], </a:t>
            </a:r>
          </a:p>
        </p:txBody>
      </p:sp>
      <p:pic>
        <p:nvPicPr>
          <p:cNvPr id="6" name="图片 5" descr="截屏2025-01-06 10.52.36"/>
          <p:cNvPicPr>
            <a:picLocks noChangeAspect="1"/>
          </p:cNvPicPr>
          <p:nvPr/>
        </p:nvPicPr>
        <p:blipFill>
          <a:blip r:embed="rId3"/>
          <a:stretch>
            <a:fillRect/>
          </a:stretch>
        </p:blipFill>
        <p:spPr>
          <a:xfrm>
            <a:off x="5283835" y="868680"/>
            <a:ext cx="6811645" cy="5172075"/>
          </a:xfrm>
          <a:prstGeom prst="rect">
            <a:avLst/>
          </a:prstGeom>
        </p:spPr>
      </p:pic>
      <p:sp>
        <p:nvSpPr>
          <p:cNvPr id="9" name="圆角矩形 8"/>
          <p:cNvSpPr/>
          <p:nvPr/>
        </p:nvSpPr>
        <p:spPr>
          <a:xfrm>
            <a:off x="10061575" y="5589905"/>
            <a:ext cx="588010" cy="371475"/>
          </a:xfrm>
          <a:prstGeom prst="roundRect">
            <a:avLst/>
          </a:prstGeom>
          <a:ln w="38100" cap="flat" cmpd="sng">
            <a:solidFill>
              <a:srgbClr val="C00000"/>
            </a:solidFill>
            <a:prstDash val="solid"/>
            <a:miter lim="800000"/>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7" name="文本框 6"/>
          <p:cNvSpPr txBox="1"/>
          <p:nvPr/>
        </p:nvSpPr>
        <p:spPr>
          <a:xfrm>
            <a:off x="6657975" y="6172200"/>
            <a:ext cx="4064000" cy="370840"/>
          </a:xfrm>
          <a:prstGeom prst="rect">
            <a:avLst/>
          </a:prstGeom>
          <a:noFill/>
        </p:spPr>
        <p:txBody>
          <a:bodyPr wrap="square" rtlCol="0">
            <a:spAutoFit/>
          </a:bodyPr>
          <a:lstStyle/>
          <a:p>
            <a:pPr>
              <a:lnSpc>
                <a:spcPct val="130000"/>
              </a:lnSpc>
            </a:pPr>
            <a:r>
              <a:rPr lang="zh-CN" altLang="en-US" sz="1400">
                <a:sym typeface="+mn-ea"/>
              </a:rPr>
              <a:t>Keep everything as default and click </a:t>
            </a:r>
            <a:r>
              <a:rPr lang="en-US" altLang="zh-CN" sz="1400">
                <a:sym typeface="+mn-ea"/>
              </a:rPr>
              <a:t>“</a:t>
            </a:r>
            <a:r>
              <a:rPr lang="zh-CN" altLang="en-US" sz="1400">
                <a:sym typeface="+mn-ea"/>
              </a:rPr>
              <a:t>OK</a:t>
            </a:r>
            <a:r>
              <a:rPr lang="en-US" altLang="zh-CN" sz="1400">
                <a:sym typeface="+mn-ea"/>
              </a:rPr>
              <a:t>”.</a:t>
            </a:r>
            <a:endParaRPr lang="en-US" altLang="zh-CN" sz="1400" dirty="0">
              <a:latin typeface="Arial" panose="020B0604020202090204" pitchFamily="34" charset="0"/>
              <a:ea typeface="微软雅黑" panose="020B0503020204020204" pitchFamily="34" charset="-122"/>
              <a:sym typeface="+mn-ea"/>
            </a:endParaRPr>
          </a:p>
        </p:txBody>
      </p:sp>
      <p:sp>
        <p:nvSpPr>
          <p:cNvPr id="2" name="文本框 1"/>
          <p:cNvSpPr txBox="1"/>
          <p:nvPr/>
        </p:nvSpPr>
        <p:spPr>
          <a:xfrm>
            <a:off x="5706110" y="477520"/>
            <a:ext cx="4064000" cy="398780"/>
          </a:xfrm>
          <a:prstGeom prst="rect">
            <a:avLst/>
          </a:prstGeom>
          <a:noFill/>
        </p:spPr>
        <p:txBody>
          <a:bodyPr wrap="square" rtlCol="0">
            <a:spAutoFit/>
          </a:bodyPr>
          <a:lstStyle/>
          <a:p>
            <a:r>
              <a:rPr lang="en-US" altLang="zh-CN" sz="2000" dirty="0">
                <a:latin typeface="Times New Roman Regular" panose="02020603050405020304" charset="0"/>
                <a:ea typeface="微软雅黑" panose="020B0503020204020204" pitchFamily="34" charset="-122"/>
                <a:cs typeface="Times New Roman Regular" panose="02020603050405020304" charset="0"/>
                <a:sym typeface="+mn-ea"/>
              </a:rPr>
              <a:t>you will see a window like this:</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63525" y="788670"/>
            <a:ext cx="5019675" cy="5172710"/>
          </a:xfrm>
          <a:prstGeom prst="rect">
            <a:avLst/>
          </a:prstGeom>
          <a:noFill/>
        </p:spPr>
        <p:txBody>
          <a:bodyPr wrap="square" rtlCol="0">
            <a:noAutofit/>
          </a:bodyPr>
          <a:lstStyle/>
          <a:p>
            <a:pPr algn="l">
              <a:lnSpc>
                <a:spcPct val="150000"/>
              </a:lnSpc>
            </a:pPr>
            <a:r>
              <a:rPr lang="zh-CN" altLang="en-US" sz="2000" b="1">
                <a:solidFill>
                  <a:srgbClr val="C00000"/>
                </a:solidFill>
                <a:latin typeface="Times New Roman Bold" panose="02020603050405020304" charset="0"/>
                <a:cs typeface="Times New Roman Bold" panose="02020603050405020304" charset="0"/>
                <a:sym typeface="+mn-ea"/>
              </a:rPr>
              <a:t>BioGeoBEARS</a:t>
            </a:r>
            <a:r>
              <a:rPr lang="zh-CN" altLang="en-US" sz="2000">
                <a:latin typeface="Times New Roman Regular" panose="02020603050405020304" charset="0"/>
                <a:cs typeface="Times New Roman Regular" panose="02020603050405020304" charset="0"/>
                <a:sym typeface="+mn-ea"/>
              </a:rPr>
              <a:t> adds an additional cladogenic event: </a:t>
            </a:r>
            <a:r>
              <a:rPr lang="zh-CN" altLang="en-US" sz="2000" b="1">
                <a:latin typeface="Times New Roman Bold" panose="02020603050405020304" charset="0"/>
                <a:cs typeface="Times New Roman Bold" panose="02020603050405020304" charset="0"/>
                <a:sym typeface="+mn-ea"/>
              </a:rPr>
              <a:t>founder-event speciation (the new species jumps to a range outside of the ancestral range)</a:t>
            </a:r>
            <a:r>
              <a:rPr lang="en-US" altLang="zh-CN" sz="2000" b="1">
                <a:latin typeface="Times New Roman Bold" panose="02020603050405020304" charset="0"/>
                <a:cs typeface="Times New Roman Bold" panose="02020603050405020304" charset="0"/>
                <a:sym typeface="+mn-ea"/>
              </a:rPr>
              <a:t>(+J)</a:t>
            </a:r>
            <a:r>
              <a:rPr lang="zh-CN" altLang="en-US" sz="2000">
                <a:latin typeface="Times New Roman Regular" panose="02020603050405020304" charset="0"/>
                <a:cs typeface="Times New Roman Regular" panose="02020603050405020304" charset="0"/>
                <a:sym typeface="+mn-ea"/>
              </a:rPr>
              <a:t>, and also allows the relative weighting of the different sorts of events</a:t>
            </a:r>
            <a:r>
              <a:rPr lang="en-US" altLang="zh-CN" sz="2000">
                <a:latin typeface="Times New Roman Regular" panose="02020603050405020304" charset="0"/>
                <a:cs typeface="Times New Roman Regular" panose="02020603050405020304" charset="0"/>
                <a:sym typeface="+mn-ea"/>
              </a:rPr>
              <a:t> </a:t>
            </a:r>
            <a:r>
              <a:rPr lang="zh-CN" altLang="en-US" sz="2000">
                <a:latin typeface="Times New Roman Regular" panose="02020603050405020304" charset="0"/>
                <a:cs typeface="Times New Roman Regular" panose="02020603050405020304" charset="0"/>
                <a:sym typeface="+mn-ea"/>
              </a:rPr>
              <a:t> to be made into free parameters, allowing optimization and standard model choice procedures to pick the best model. The relative probability of different descendent range sizes is also parameterized and thus can also be specified or estimated. </a:t>
            </a:r>
            <a:endParaRPr lang="zh-CN" altLang="en-US" sz="2000">
              <a:latin typeface="Times New Roman Regular" panose="02020603050405020304" charset="0"/>
              <a:cs typeface="Times New Roman Regular" panose="02020603050405020304" charset="0"/>
            </a:endParaRPr>
          </a:p>
          <a:p>
            <a:pPr algn="l">
              <a:lnSpc>
                <a:spcPct val="150000"/>
              </a:lnSpc>
            </a:pPr>
            <a:endParaRPr lang="zh-CN" altLang="en-US" sz="2000" dirty="0">
              <a:latin typeface="Times New Roman Regular" panose="02020603050405020304" charset="0"/>
              <a:ea typeface="微软雅黑" panose="020B0503020204020204" pitchFamily="34" charset="-122"/>
              <a:cs typeface="Times New Roman Regular" panose="02020603050405020304" charset="0"/>
            </a:endParaRPr>
          </a:p>
        </p:txBody>
      </p:sp>
      <p:pic>
        <p:nvPicPr>
          <p:cNvPr id="6" name="图片 5" descr="截屏2025-01-06 10.52.36"/>
          <p:cNvPicPr>
            <a:picLocks noChangeAspect="1"/>
          </p:cNvPicPr>
          <p:nvPr>
            <p:custDataLst>
              <p:tags r:id="rId1"/>
            </p:custDataLst>
          </p:nvPr>
        </p:nvPicPr>
        <p:blipFill>
          <a:blip r:embed="rId4"/>
          <a:stretch>
            <a:fillRect/>
          </a:stretch>
        </p:blipFill>
        <p:spPr>
          <a:xfrm>
            <a:off x="5283835" y="868680"/>
            <a:ext cx="6811645" cy="5172075"/>
          </a:xfrm>
          <a:prstGeom prst="rect">
            <a:avLst/>
          </a:prstGeom>
        </p:spPr>
      </p:pic>
      <p:sp>
        <p:nvSpPr>
          <p:cNvPr id="11" name="圆角矩形 10"/>
          <p:cNvSpPr/>
          <p:nvPr>
            <p:custDataLst>
              <p:tags r:id="rId2"/>
            </p:custDataLst>
          </p:nvPr>
        </p:nvSpPr>
        <p:spPr>
          <a:xfrm>
            <a:off x="5574030" y="5589905"/>
            <a:ext cx="1139190" cy="371475"/>
          </a:xfrm>
          <a:prstGeom prst="roundRect">
            <a:avLst/>
          </a:prstGeom>
          <a:ln w="38100" cap="flat" cmpd="sng">
            <a:solidFill>
              <a:srgbClr val="C00000"/>
            </a:solidFill>
            <a:prstDash val="solid"/>
            <a:miter lim="800000"/>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000" y="728345"/>
            <a:ext cx="3677920" cy="5292725"/>
          </a:xfrm>
          <a:prstGeom prst="rect">
            <a:avLst/>
          </a:prstGeom>
          <a:noFill/>
        </p:spPr>
        <p:txBody>
          <a:bodyPr wrap="square" rtlCol="0">
            <a:spAutoFit/>
          </a:bodyPr>
          <a:lstStyle/>
          <a:p>
            <a:pPr>
              <a:lnSpc>
                <a:spcPct val="130000"/>
              </a:lnSpc>
            </a:pPr>
            <a:r>
              <a:rPr lang="zh-CN" altLang="en-US" sz="2000">
                <a:latin typeface="Times New Roman Regular" panose="02020603050405020304" charset="0"/>
                <a:cs typeface="Times New Roman Regular" panose="02020603050405020304" charset="0"/>
                <a:sym typeface="+mn-ea"/>
              </a:rPr>
              <a:t>Variation in dispersal can be specified by time periods in which particular constraints can be enforced. </a:t>
            </a:r>
          </a:p>
          <a:p>
            <a:pPr>
              <a:lnSpc>
                <a:spcPct val="130000"/>
              </a:lnSpc>
            </a:pPr>
            <a:endParaRPr lang="zh-CN" altLang="en-US" sz="2000">
              <a:latin typeface="Times New Roman Regular" panose="02020603050405020304" charset="0"/>
              <a:cs typeface="Times New Roman Regular" panose="02020603050405020304" charset="0"/>
              <a:sym typeface="+mn-ea"/>
            </a:endParaRPr>
          </a:p>
          <a:p>
            <a:pPr marL="285750" indent="-285750">
              <a:lnSpc>
                <a:spcPct val="130000"/>
              </a:lnSpc>
              <a:buFont typeface="Wingdings" panose="05000000000000000000" charset="0"/>
              <a:buChar char=""/>
            </a:pPr>
            <a:r>
              <a:rPr lang="en-US" altLang="zh-CN" sz="2000">
                <a:latin typeface="Times New Roman Regular" panose="02020603050405020304" charset="0"/>
                <a:cs typeface="Times New Roman Regular" panose="02020603050405020304" charset="0"/>
                <a:sym typeface="+mn-ea"/>
              </a:rPr>
              <a:t>L</a:t>
            </a:r>
            <a:r>
              <a:rPr lang="zh-CN" altLang="en-US" sz="2000">
                <a:latin typeface="Times New Roman Regular" panose="02020603050405020304" charset="0"/>
                <a:cs typeface="Times New Roman Regular" panose="02020603050405020304" charset="0"/>
                <a:sym typeface="+mn-ea"/>
              </a:rPr>
              <a:t>oad a time‐stratification file under the Time-Stratified tab. </a:t>
            </a:r>
          </a:p>
          <a:p>
            <a:pPr marL="285750" indent="-285750">
              <a:lnSpc>
                <a:spcPct val="130000"/>
              </a:lnSpc>
              <a:buFont typeface="Wingdings" panose="05000000000000000000" charset="0"/>
              <a:buChar char=""/>
            </a:pPr>
            <a:endParaRPr lang="zh-CN" altLang="en-US" sz="2000">
              <a:latin typeface="Times New Roman Regular" panose="02020603050405020304" charset="0"/>
              <a:cs typeface="Times New Roman Regular" panose="02020603050405020304" charset="0"/>
              <a:sym typeface="+mn-ea"/>
            </a:endParaRPr>
          </a:p>
          <a:p>
            <a:pPr marL="285750" indent="-285750">
              <a:lnSpc>
                <a:spcPct val="130000"/>
              </a:lnSpc>
              <a:buFont typeface="Wingdings" panose="05000000000000000000" charset="0"/>
              <a:buChar char=""/>
            </a:pPr>
            <a:r>
              <a:rPr lang="zh-CN" altLang="en-US" sz="2000">
                <a:latin typeface="Times New Roman Regular" panose="02020603050405020304" charset="0"/>
                <a:cs typeface="Times New Roman Regular" panose="02020603050405020304" charset="0"/>
                <a:sym typeface="+mn-ea"/>
              </a:rPr>
              <a:t>Click [Import] button in Time-Stratified tab, navigate to</a:t>
            </a:r>
            <a:r>
              <a:rPr lang="en-US" altLang="zh-CN" sz="2000">
                <a:latin typeface="Times New Roman Regular" panose="02020603050405020304" charset="0"/>
                <a:cs typeface="Times New Roman Regular" panose="02020603050405020304" charset="0"/>
                <a:sym typeface="+mn-ea"/>
              </a:rPr>
              <a:t> </a:t>
            </a:r>
            <a:r>
              <a:rPr lang="zh-CN" altLang="en-US" sz="2000">
                <a:latin typeface="Times New Roman Regular" panose="02020603050405020304" charset="0"/>
                <a:cs typeface="Times New Roman Regular" panose="02020603050405020304" charset="0"/>
                <a:sym typeface="+mn-ea"/>
              </a:rPr>
              <a:t>examples/Psychotria/States/ti</a:t>
            </a:r>
            <a:r>
              <a:rPr lang="en-US" altLang="zh-CN" sz="2000">
                <a:latin typeface="Times New Roman Regular" panose="02020603050405020304" charset="0"/>
                <a:cs typeface="Times New Roman Regular" panose="02020603050405020304" charset="0"/>
                <a:sym typeface="+mn-ea"/>
              </a:rPr>
              <a:t>m</a:t>
            </a:r>
            <a:r>
              <a:rPr lang="zh-CN" altLang="en-US" sz="2000">
                <a:latin typeface="Times New Roman Regular" panose="02020603050405020304" charset="0"/>
                <a:cs typeface="Times New Roman Regular" panose="02020603050405020304" charset="0"/>
                <a:sym typeface="+mn-ea"/>
              </a:rPr>
              <a:t>eperiods.txt and select it.</a:t>
            </a:r>
            <a:endParaRPr lang="zh-CN" altLang="en-US" sz="2000">
              <a:latin typeface="Times New Roman Regular" panose="02020603050405020304" charset="0"/>
              <a:cs typeface="Times New Roman Regular" panose="02020603050405020304" charset="0"/>
            </a:endParaRPr>
          </a:p>
          <a:p>
            <a:pPr marL="285750" indent="-285750">
              <a:lnSpc>
                <a:spcPct val="130000"/>
              </a:lnSpc>
              <a:buFont typeface="Wingdings" panose="05000000000000000000" charset="0"/>
              <a:buChar char=""/>
            </a:pPr>
            <a:endParaRPr lang="zh-CN" altLang="en-US" sz="2000" dirty="0">
              <a:latin typeface="Times New Roman Regular" panose="02020603050405020304" charset="0"/>
              <a:ea typeface="微软雅黑" panose="020B0503020204020204" pitchFamily="34" charset="-122"/>
              <a:cs typeface="Times New Roman Regular" panose="02020603050405020304" charset="0"/>
            </a:endParaRPr>
          </a:p>
        </p:txBody>
      </p:sp>
      <p:pic>
        <p:nvPicPr>
          <p:cNvPr id="4" name="图片 3" descr="截屏2025-01-06 11.08.43"/>
          <p:cNvPicPr>
            <a:picLocks noChangeAspect="1"/>
          </p:cNvPicPr>
          <p:nvPr/>
        </p:nvPicPr>
        <p:blipFill>
          <a:blip r:embed="rId5"/>
          <a:stretch>
            <a:fillRect/>
          </a:stretch>
        </p:blipFill>
        <p:spPr>
          <a:xfrm>
            <a:off x="3804285" y="728345"/>
            <a:ext cx="7907655" cy="5534660"/>
          </a:xfrm>
          <a:prstGeom prst="rect">
            <a:avLst/>
          </a:prstGeom>
        </p:spPr>
      </p:pic>
      <p:sp>
        <p:nvSpPr>
          <p:cNvPr id="11" name="圆角矩形 10"/>
          <p:cNvSpPr/>
          <p:nvPr>
            <p:custDataLst>
              <p:tags r:id="rId1"/>
            </p:custDataLst>
          </p:nvPr>
        </p:nvSpPr>
        <p:spPr>
          <a:xfrm>
            <a:off x="4688840" y="5339080"/>
            <a:ext cx="1139190" cy="371475"/>
          </a:xfrm>
          <a:prstGeom prst="roundRect">
            <a:avLst/>
          </a:prstGeom>
          <a:ln w="38100" cap="flat" cmpd="sng">
            <a:solidFill>
              <a:srgbClr val="C00000"/>
            </a:solidFill>
            <a:prstDash val="solid"/>
            <a:miter lim="800000"/>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5" name="圆角矩形 4"/>
          <p:cNvSpPr/>
          <p:nvPr>
            <p:custDataLst>
              <p:tags r:id="rId2"/>
            </p:custDataLst>
          </p:nvPr>
        </p:nvSpPr>
        <p:spPr>
          <a:xfrm>
            <a:off x="5212715" y="1352550"/>
            <a:ext cx="1139190" cy="371475"/>
          </a:xfrm>
          <a:prstGeom prst="roundRect">
            <a:avLst/>
          </a:prstGeom>
          <a:ln w="38100" cap="flat" cmpd="sng">
            <a:solidFill>
              <a:srgbClr val="C00000"/>
            </a:solidFill>
            <a:prstDash val="solid"/>
            <a:miter lim="800000"/>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a:xfrm>
            <a:off x="87630" y="729933"/>
            <a:ext cx="5274310" cy="4595495"/>
          </a:xfrm>
          <a:prstGeom prst="rect">
            <a:avLst/>
          </a:prstGeom>
          <a:noFill/>
          <a:ln>
            <a:noFill/>
          </a:ln>
        </p:spPr>
      </p:pic>
      <p:sp>
        <p:nvSpPr>
          <p:cNvPr id="2" name="文本框 1"/>
          <p:cNvSpPr txBox="1"/>
          <p:nvPr/>
        </p:nvSpPr>
        <p:spPr>
          <a:xfrm>
            <a:off x="87630" y="238760"/>
            <a:ext cx="5118735" cy="491490"/>
          </a:xfrm>
          <a:prstGeom prst="rect">
            <a:avLst/>
          </a:prstGeom>
          <a:noFill/>
        </p:spPr>
        <p:txBody>
          <a:bodyPr wrap="square" rtlCol="0">
            <a:spAutoFit/>
          </a:bodyPr>
          <a:lstStyle/>
          <a:p>
            <a:pPr>
              <a:lnSpc>
                <a:spcPct val="130000"/>
              </a:lnSpc>
            </a:pPr>
            <a:r>
              <a:rPr lang="zh-CN" altLang="en-US" sz="2000" dirty="0">
                <a:latin typeface="Times New Roman Regular" panose="02020603050405020304" charset="0"/>
                <a:ea typeface="微软雅黑" panose="020B0503020204020204" pitchFamily="34" charset="-122"/>
                <a:cs typeface="Times New Roman Regular" panose="02020603050405020304" charset="0"/>
              </a:rPr>
              <a:t>Open [Graphic&gt; Tree View] and you will see:</a:t>
            </a:r>
          </a:p>
        </p:txBody>
      </p:sp>
      <p:sp>
        <p:nvSpPr>
          <p:cNvPr id="3" name="文本框 2"/>
          <p:cNvSpPr txBox="1"/>
          <p:nvPr/>
        </p:nvSpPr>
        <p:spPr>
          <a:xfrm>
            <a:off x="5654675" y="616585"/>
            <a:ext cx="6323965" cy="2491740"/>
          </a:xfrm>
          <a:prstGeom prst="rect">
            <a:avLst/>
          </a:prstGeom>
          <a:noFill/>
        </p:spPr>
        <p:txBody>
          <a:bodyPr wrap="square" rtlCol="0">
            <a:spAutoFit/>
          </a:bodyPr>
          <a:lstStyle/>
          <a:p>
            <a:pPr>
              <a:lnSpc>
                <a:spcPct val="130000"/>
              </a:lnSpc>
            </a:pPr>
            <a:r>
              <a:rPr lang="zh-CN" altLang="en-US" sz="2000" dirty="0">
                <a:latin typeface="Times New Roman Regular" panose="02020603050405020304" charset="0"/>
                <a:ea typeface="微软雅黑" panose="020B0503020204020204" pitchFamily="34" charset="-122"/>
                <a:cs typeface="Times New Roman Regular" panose="02020603050405020304" charset="0"/>
              </a:rPr>
              <a:t>To select the best fit model, click the Supplement tab to see the details of the model test. </a:t>
            </a:r>
          </a:p>
          <a:p>
            <a:pPr>
              <a:lnSpc>
                <a:spcPct val="130000"/>
              </a:lnSpc>
            </a:pPr>
            <a:endParaRPr lang="zh-CN" altLang="en-US" sz="2000" dirty="0">
              <a:latin typeface="Times New Roman Regular" panose="02020603050405020304" charset="0"/>
              <a:ea typeface="微软雅黑" panose="020B0503020204020204" pitchFamily="34" charset="-122"/>
              <a:cs typeface="Times New Roman Regular" panose="02020603050405020304" charset="0"/>
            </a:endParaRPr>
          </a:p>
          <a:p>
            <a:pPr>
              <a:lnSpc>
                <a:spcPct val="130000"/>
              </a:lnSpc>
            </a:pPr>
            <a:r>
              <a:rPr lang="zh-CN" altLang="en-US" sz="2000" dirty="0">
                <a:latin typeface="Times New Roman Regular" panose="02020603050405020304" charset="0"/>
                <a:ea typeface="微软雅黑" panose="020B0503020204020204" pitchFamily="34" charset="-122"/>
                <a:cs typeface="Times New Roman Regular" panose="02020603050405020304" charset="0"/>
              </a:rPr>
              <a:t>Results can be saved using [File&gt; Save Info&gt; Supplement Information] in this window and then opened in Excel. See Results/model_test.xls.</a:t>
            </a:r>
          </a:p>
        </p:txBody>
      </p:sp>
      <p:pic>
        <p:nvPicPr>
          <p:cNvPr id="7" name="图片 7"/>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r="43264" b="53"/>
          <a:stretch>
            <a:fillRect/>
          </a:stretch>
        </p:blipFill>
        <p:spPr>
          <a:xfrm>
            <a:off x="5654675" y="3283585"/>
            <a:ext cx="6403340" cy="2470785"/>
          </a:xfrm>
          <a:prstGeom prst="rect">
            <a:avLst/>
          </a:prstGeom>
          <a:noFill/>
          <a:ln>
            <a:noFill/>
          </a:ln>
        </p:spPr>
      </p:pic>
      <p:sp>
        <p:nvSpPr>
          <p:cNvPr id="11" name="圆角矩形 10"/>
          <p:cNvSpPr/>
          <p:nvPr>
            <p:custDataLst>
              <p:tags r:id="rId3"/>
            </p:custDataLst>
          </p:nvPr>
        </p:nvSpPr>
        <p:spPr>
          <a:xfrm>
            <a:off x="5653405" y="4478020"/>
            <a:ext cx="2717165" cy="227330"/>
          </a:xfrm>
          <a:prstGeom prst="roundRect">
            <a:avLst/>
          </a:prstGeom>
          <a:ln w="19050" cap="flat" cmpd="sng">
            <a:solidFill>
              <a:srgbClr val="C00000"/>
            </a:solidFill>
            <a:prstDash val="solid"/>
            <a:miter lim="800000"/>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6" name="圆角矩形 5"/>
          <p:cNvSpPr/>
          <p:nvPr>
            <p:custDataLst>
              <p:tags r:id="rId4"/>
            </p:custDataLst>
          </p:nvPr>
        </p:nvSpPr>
        <p:spPr>
          <a:xfrm>
            <a:off x="5654675" y="5398135"/>
            <a:ext cx="4732020" cy="356235"/>
          </a:xfrm>
          <a:prstGeom prst="roundRect">
            <a:avLst/>
          </a:prstGeom>
          <a:ln w="19050" cap="flat" cmpd="sng">
            <a:solidFill>
              <a:srgbClr val="C00000"/>
            </a:solidFill>
            <a:prstDash val="solid"/>
            <a:miter lim="800000"/>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8" name="文本框 7"/>
          <p:cNvSpPr txBox="1"/>
          <p:nvPr/>
        </p:nvSpPr>
        <p:spPr>
          <a:xfrm>
            <a:off x="87630" y="5460365"/>
            <a:ext cx="5118735" cy="810260"/>
          </a:xfrm>
          <a:prstGeom prst="rect">
            <a:avLst/>
          </a:prstGeom>
          <a:noFill/>
        </p:spPr>
        <p:txBody>
          <a:bodyPr wrap="square" rtlCol="0" anchor="t">
            <a:spAutoFit/>
          </a:bodyPr>
          <a:lstStyle/>
          <a:p>
            <a:pPr>
              <a:lnSpc>
                <a:spcPct val="130000"/>
              </a:lnSpc>
            </a:pPr>
            <a:r>
              <a:rPr lang="zh-CN" altLang="en-US" dirty="0">
                <a:latin typeface="Times New Roman Regular" panose="02020603050405020304" charset="0"/>
                <a:ea typeface="微软雅黑" panose="020B0503020204020204" pitchFamily="34" charset="-122"/>
                <a:cs typeface="Times New Roman Regular" panose="02020603050405020304" charset="0"/>
                <a:sym typeface="+mn-ea"/>
              </a:rPr>
              <a:t>The list to the left shows the inferred biogeographic history on the consensus tree with different models. </a:t>
            </a:r>
          </a:p>
        </p:txBody>
      </p:sp>
      <p:sp>
        <p:nvSpPr>
          <p:cNvPr id="9" name="圆角矩形 8"/>
          <p:cNvSpPr/>
          <p:nvPr>
            <p:custDataLst>
              <p:tags r:id="rId5"/>
            </p:custDataLst>
          </p:nvPr>
        </p:nvSpPr>
        <p:spPr>
          <a:xfrm>
            <a:off x="86995" y="1031875"/>
            <a:ext cx="1221740" cy="2569845"/>
          </a:xfrm>
          <a:prstGeom prst="roundRect">
            <a:avLst/>
          </a:prstGeom>
          <a:ln w="38100" cap="flat" cmpd="sng">
            <a:solidFill>
              <a:srgbClr val="C00000"/>
            </a:solidFill>
            <a:prstDash val="solid"/>
            <a:miter lim="800000"/>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 name="圆角矩形 9"/>
          <p:cNvSpPr/>
          <p:nvPr>
            <p:custDataLst>
              <p:tags r:id="rId6"/>
            </p:custDataLst>
          </p:nvPr>
        </p:nvSpPr>
        <p:spPr>
          <a:xfrm>
            <a:off x="5653405" y="3749040"/>
            <a:ext cx="416560" cy="153035"/>
          </a:xfrm>
          <a:prstGeom prst="roundRect">
            <a:avLst/>
          </a:prstGeom>
          <a:ln w="19050" cap="flat" cmpd="sng">
            <a:solidFill>
              <a:srgbClr val="C00000"/>
            </a:solidFill>
            <a:prstDash val="solid"/>
            <a:miter lim="800000"/>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2" name="圆角矩形 11"/>
          <p:cNvSpPr/>
          <p:nvPr>
            <p:custDataLst>
              <p:tags r:id="rId7"/>
            </p:custDataLst>
          </p:nvPr>
        </p:nvSpPr>
        <p:spPr>
          <a:xfrm>
            <a:off x="10386695" y="3741420"/>
            <a:ext cx="272415" cy="174625"/>
          </a:xfrm>
          <a:prstGeom prst="roundRect">
            <a:avLst/>
          </a:prstGeom>
          <a:ln w="19050" cap="flat" cmpd="sng">
            <a:solidFill>
              <a:srgbClr val="C00000"/>
            </a:solidFill>
            <a:prstDash val="solid"/>
            <a:miter lim="800000"/>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5415" y="408940"/>
            <a:ext cx="11811635" cy="1938020"/>
          </a:xfrm>
          <a:prstGeom prst="rect">
            <a:avLst/>
          </a:prstGeom>
          <a:noFill/>
          <a:ln w="9525">
            <a:noFill/>
          </a:ln>
        </p:spPr>
        <p:txBody>
          <a:bodyPr wrap="square">
            <a:spAutoFit/>
          </a:bodyPr>
          <a:lstStyle/>
          <a:p>
            <a:pPr indent="0"/>
            <a:r>
              <a:rPr lang="en-US" sz="2000" b="1">
                <a:latin typeface="Times New Roman Bold" panose="02020603050405020304" charset="0"/>
                <a:cs typeface="Times New Roman Bold" panose="02020603050405020304" charset="0"/>
              </a:rPr>
              <a:t>Apply the model on trees dataset</a:t>
            </a:r>
          </a:p>
          <a:p>
            <a:pPr indent="0"/>
            <a:r>
              <a:rPr lang="en-US" sz="2000">
                <a:latin typeface="Times New Roman" panose="02020603050405020304" pitchFamily="18" charset="0"/>
                <a:cs typeface="Times New Roman" panose="02020603050405020304" pitchFamily="18" charset="0"/>
              </a:rPr>
              <a:t>Usually, the trees dataset contains hundreds or thousands of trees. </a:t>
            </a:r>
          </a:p>
          <a:p>
            <a:pPr indent="0"/>
            <a:r>
              <a:rPr lang="en-US" sz="2000">
                <a:solidFill>
                  <a:srgbClr val="70AD47"/>
                </a:solidFill>
                <a:latin typeface="Times New Roman" panose="02020603050405020304" pitchFamily="18" charset="0"/>
                <a:cs typeface="Times New Roman" panose="02020603050405020304" pitchFamily="18" charset="0"/>
              </a:rPr>
              <a:t>NOTE: Users can define a seed for the random method in [Tools&gt; Seed For Random Trees]</a:t>
            </a:r>
            <a:endParaRPr lang="en-US" sz="2000">
              <a:latin typeface="Times New Roman" panose="02020603050405020304" pitchFamily="18" charset="0"/>
              <a:cs typeface="Times New Roman" panose="02020603050405020304" pitchFamily="18" charset="0"/>
            </a:endParaRPr>
          </a:p>
          <a:p>
            <a:pPr indent="0"/>
            <a:r>
              <a:rPr lang="en-US" sz="2000">
                <a:latin typeface="Times New Roman" panose="02020603050405020304" pitchFamily="18" charset="0"/>
                <a:cs typeface="Times New Roman" panose="02020603050405020304" pitchFamily="18" charset="0"/>
              </a:rPr>
              <a:t> </a:t>
            </a:r>
          </a:p>
          <a:p>
            <a:pPr indent="0"/>
            <a:r>
              <a:rPr lang="en-US" sz="2000">
                <a:latin typeface="Times New Roman" panose="02020603050405020304" pitchFamily="18" charset="0"/>
                <a:cs typeface="Times New Roman" panose="02020603050405020304" pitchFamily="18" charset="0"/>
              </a:rPr>
              <a:t>Open [Reconstruction&gt; On Trees&gt; Statistical DIVALIKE/DEC/BAYAREALIKE in BioGeoBEARS (S-BGB)], you will see:</a:t>
            </a:r>
            <a:endParaRPr lang="en-US" altLang="en-US" sz="2000">
              <a:latin typeface="Times New Roman" panose="02020603050405020304" pitchFamily="18" charset="0"/>
              <a:cs typeface="Times New Roman" panose="02020603050405020304" pitchFamily="18" charset="0"/>
            </a:endParaRPr>
          </a:p>
        </p:txBody>
      </p:sp>
      <p:pic>
        <p:nvPicPr>
          <p:cNvPr id="8" name="图片 8"/>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a:xfrm>
            <a:off x="145415" y="2588260"/>
            <a:ext cx="6012180" cy="4211320"/>
          </a:xfrm>
          <a:prstGeom prst="rect">
            <a:avLst/>
          </a:prstGeom>
          <a:noFill/>
          <a:ln>
            <a:noFill/>
          </a:ln>
        </p:spPr>
      </p:pic>
      <p:sp>
        <p:nvSpPr>
          <p:cNvPr id="2" name="文本框 1"/>
          <p:cNvSpPr txBox="1"/>
          <p:nvPr/>
        </p:nvSpPr>
        <p:spPr>
          <a:xfrm>
            <a:off x="6403975" y="3332480"/>
            <a:ext cx="5553075" cy="1630045"/>
          </a:xfrm>
          <a:prstGeom prst="rect">
            <a:avLst/>
          </a:prstGeom>
          <a:noFill/>
          <a:ln w="9525">
            <a:noFill/>
          </a:ln>
        </p:spPr>
        <p:txBody>
          <a:bodyPr wrap="square">
            <a:spAutoFit/>
          </a:bodyPr>
          <a:lstStyle/>
          <a:p>
            <a:pPr marL="0" indent="0" algn="l"/>
            <a:r>
              <a:rPr lang="en-US" sz="2000" b="0">
                <a:latin typeface="Times New Roman Regular" panose="02020603050405020304" charset="0"/>
                <a:cs typeface="Times New Roman Regular" panose="02020603050405020304" charset="0"/>
              </a:rPr>
              <a:t>Select “DEC+J” model in the selection box at the left bottom.</a:t>
            </a:r>
          </a:p>
          <a:p>
            <a:pPr marL="0" indent="0" algn="l"/>
            <a:endParaRPr lang="en-US" sz="2000" b="0">
              <a:latin typeface="Times New Roman Regular" panose="02020603050405020304" charset="0"/>
              <a:cs typeface="Times New Roman Regular" panose="02020603050405020304" charset="0"/>
            </a:endParaRPr>
          </a:p>
          <a:p>
            <a:pPr marL="0" indent="0" algn="l"/>
            <a:r>
              <a:rPr lang="en-US" sz="2000" b="0">
                <a:latin typeface="Times New Roman Regular" panose="02020603050405020304" charset="0"/>
                <a:cs typeface="Times New Roman Regular" panose="02020603050405020304" charset="0"/>
              </a:rPr>
              <a:t>Open [Graphic-&gt;Tree View] to see the results.</a:t>
            </a:r>
          </a:p>
          <a:p>
            <a:endParaRPr lang="en-US" altLang="en-US" sz="2000" b="0">
              <a:solidFill>
                <a:srgbClr val="70AD47"/>
              </a:solidFill>
              <a:latin typeface="Times New Roman Regular" panose="02020603050405020304" charset="0"/>
              <a:cs typeface="Times New Roman Regular"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圆角矩形 4"/>
          <p:cNvGrpSpPr/>
          <p:nvPr/>
        </p:nvGrpSpPr>
        <p:grpSpPr>
          <a:xfrm>
            <a:off x="5395728" y="705012"/>
            <a:ext cx="506414" cy="504827"/>
            <a:chOff x="0" y="34607"/>
            <a:chExt cx="506413" cy="504826"/>
          </a:xfrm>
          <a:solidFill>
            <a:srgbClr val="0B4189"/>
          </a:solidFill>
        </p:grpSpPr>
        <p:sp>
          <p:nvSpPr>
            <p:cNvPr id="213"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a:p>
          </p:txBody>
        </p:sp>
        <p:sp>
          <p:nvSpPr>
            <p:cNvPr id="214" name="1"/>
            <p:cNvSpPr txBox="1"/>
            <p:nvPr/>
          </p:nvSpPr>
          <p:spPr>
            <a:xfrm>
              <a:off x="24765" y="79057"/>
              <a:ext cx="457199" cy="42481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1</a:t>
              </a:r>
            </a:p>
          </p:txBody>
        </p:sp>
      </p:grpSp>
      <p:sp>
        <p:nvSpPr>
          <p:cNvPr id="216" name="矩形 5"/>
          <p:cNvSpPr txBox="1"/>
          <p:nvPr/>
        </p:nvSpPr>
        <p:spPr>
          <a:xfrm>
            <a:off x="6089417" y="636472"/>
            <a:ext cx="1750060" cy="57086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lnSpc>
                <a:spcPct val="130000"/>
              </a:lnSpc>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Introduction</a:t>
            </a:r>
          </a:p>
        </p:txBody>
      </p:sp>
      <p:grpSp>
        <p:nvGrpSpPr>
          <p:cNvPr id="219" name="圆角矩形 6"/>
          <p:cNvGrpSpPr/>
          <p:nvPr/>
        </p:nvGrpSpPr>
        <p:grpSpPr>
          <a:xfrm>
            <a:off x="5413508" y="1494634"/>
            <a:ext cx="506414" cy="504827"/>
            <a:chOff x="0" y="34607"/>
            <a:chExt cx="506413" cy="504826"/>
          </a:xfrm>
          <a:solidFill>
            <a:srgbClr val="0B4189"/>
          </a:solidFill>
        </p:grpSpPr>
        <p:sp>
          <p:nvSpPr>
            <p:cNvPr id="217"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a:p>
          </p:txBody>
        </p:sp>
        <p:sp>
          <p:nvSpPr>
            <p:cNvPr id="218" name="2"/>
            <p:cNvSpPr txBox="1"/>
            <p:nvPr/>
          </p:nvSpPr>
          <p:spPr>
            <a:xfrm>
              <a:off x="24765" y="72707"/>
              <a:ext cx="457199" cy="42862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2</a:t>
              </a:r>
            </a:p>
          </p:txBody>
        </p:sp>
      </p:grpSp>
      <p:grpSp>
        <p:nvGrpSpPr>
          <p:cNvPr id="223" name="圆角矩形 8"/>
          <p:cNvGrpSpPr/>
          <p:nvPr/>
        </p:nvGrpSpPr>
        <p:grpSpPr>
          <a:xfrm>
            <a:off x="5413508" y="2248697"/>
            <a:ext cx="506414" cy="504827"/>
            <a:chOff x="0" y="34607"/>
            <a:chExt cx="506413" cy="504826"/>
          </a:xfrm>
          <a:solidFill>
            <a:srgbClr val="0B4189"/>
          </a:solidFill>
        </p:grpSpPr>
        <p:sp>
          <p:nvSpPr>
            <p:cNvPr id="221"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a:p>
          </p:txBody>
        </p:sp>
        <p:sp>
          <p:nvSpPr>
            <p:cNvPr id="222" name="3"/>
            <p:cNvSpPr txBox="1"/>
            <p:nvPr/>
          </p:nvSpPr>
          <p:spPr>
            <a:xfrm>
              <a:off x="24765" y="69532"/>
              <a:ext cx="457199" cy="41338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3</a:t>
              </a:r>
            </a:p>
          </p:txBody>
        </p:sp>
      </p:grpSp>
      <p:grpSp>
        <p:nvGrpSpPr>
          <p:cNvPr id="227" name="圆角矩形 10"/>
          <p:cNvGrpSpPr/>
          <p:nvPr/>
        </p:nvGrpSpPr>
        <p:grpSpPr>
          <a:xfrm>
            <a:off x="5413508" y="3002759"/>
            <a:ext cx="506414" cy="504827"/>
            <a:chOff x="0" y="34607"/>
            <a:chExt cx="506413" cy="504826"/>
          </a:xfrm>
          <a:solidFill>
            <a:srgbClr val="0B4189"/>
          </a:solidFill>
        </p:grpSpPr>
        <p:sp>
          <p:nvSpPr>
            <p:cNvPr id="225"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a:p>
          </p:txBody>
        </p:sp>
        <p:sp>
          <p:nvSpPr>
            <p:cNvPr id="226" name="4"/>
            <p:cNvSpPr txBox="1"/>
            <p:nvPr/>
          </p:nvSpPr>
          <p:spPr>
            <a:xfrm>
              <a:off x="24765" y="73342"/>
              <a:ext cx="457199" cy="42862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4</a:t>
              </a:r>
            </a:p>
          </p:txBody>
        </p:sp>
      </p:grpSp>
      <p:grpSp>
        <p:nvGrpSpPr>
          <p:cNvPr id="231" name="圆角矩形 12"/>
          <p:cNvGrpSpPr/>
          <p:nvPr/>
        </p:nvGrpSpPr>
        <p:grpSpPr>
          <a:xfrm>
            <a:off x="5413508" y="3756821"/>
            <a:ext cx="506414" cy="504827"/>
            <a:chOff x="0" y="34607"/>
            <a:chExt cx="506413" cy="504826"/>
          </a:xfrm>
          <a:solidFill>
            <a:srgbClr val="0B4189"/>
          </a:solidFill>
        </p:grpSpPr>
        <p:sp>
          <p:nvSpPr>
            <p:cNvPr id="229"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a:p>
          </p:txBody>
        </p:sp>
        <p:sp>
          <p:nvSpPr>
            <p:cNvPr id="230" name="5"/>
            <p:cNvSpPr txBox="1"/>
            <p:nvPr/>
          </p:nvSpPr>
          <p:spPr>
            <a:xfrm>
              <a:off x="24765" y="91122"/>
              <a:ext cx="457199" cy="414019"/>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5</a:t>
              </a:r>
            </a:p>
          </p:txBody>
        </p:sp>
      </p:grpSp>
      <p:grpSp>
        <p:nvGrpSpPr>
          <p:cNvPr id="235" name="矩形 33"/>
          <p:cNvGrpSpPr/>
          <p:nvPr/>
        </p:nvGrpSpPr>
        <p:grpSpPr>
          <a:xfrm>
            <a:off x="0" y="0"/>
            <a:ext cx="3721100" cy="6858000"/>
            <a:chOff x="0" y="0"/>
            <a:chExt cx="3721100" cy="6858000"/>
          </a:xfrm>
        </p:grpSpPr>
        <p:sp>
          <p:nvSpPr>
            <p:cNvPr id="233" name="矩形"/>
            <p:cNvSpPr/>
            <p:nvPr/>
          </p:nvSpPr>
          <p:spPr>
            <a:xfrm>
              <a:off x="0" y="0"/>
              <a:ext cx="3721100" cy="6858000"/>
            </a:xfrm>
            <a:prstGeom prst="rect">
              <a:avLst/>
            </a:prstGeom>
            <a:solidFill>
              <a:srgbClr val="0B4189"/>
            </a:solidFill>
            <a:ln w="12700" cap="flat">
              <a:noFill/>
              <a:miter lim="400000"/>
            </a:ln>
            <a:effectLst/>
          </p:spPr>
          <p:txBody>
            <a:bodyPr wrap="square" lIns="45719" tIns="45719" rIns="45719" bIns="45719" numCol="1" anchor="ctr">
              <a:noAutofit/>
            </a:bodyPr>
            <a:lstStyle/>
            <a:p>
              <a:pPr algn="ctr">
                <a:defRPr sz="2400">
                  <a:solidFill>
                    <a:srgbClr val="FFFFFF"/>
                  </a:solidFill>
                  <a:latin typeface="黑体"/>
                  <a:ea typeface="黑体"/>
                  <a:cs typeface="黑体"/>
                  <a:sym typeface="黑体"/>
                </a:defRPr>
              </a:pPr>
              <a:endParaRPr/>
            </a:p>
          </p:txBody>
        </p:sp>
        <p:sp>
          <p:nvSpPr>
            <p:cNvPr id="234" name="文本"/>
            <p:cNvSpPr txBox="1"/>
            <p:nvPr/>
          </p:nvSpPr>
          <p:spPr>
            <a:xfrm>
              <a:off x="0" y="3156962"/>
              <a:ext cx="3721100" cy="544076"/>
            </a:xfrm>
            <a:prstGeom prst="rect">
              <a:avLst/>
            </a:prstGeom>
            <a:noFill/>
            <a:ln w="12700" cap="flat">
              <a:noFill/>
              <a:miter lim="400000"/>
            </a:ln>
            <a:effectLst/>
          </p:spPr>
          <p:txBody>
            <a:bodyPr wrap="square" lIns="45719" tIns="45719" rIns="45719" bIns="45719" numCol="1" anchor="ctr">
              <a:spAutoFit/>
            </a:bodyPr>
            <a:lstStyle>
              <a:lvl1pPr algn="ctr">
                <a:defRPr sz="32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          </a:t>
              </a:r>
            </a:p>
          </p:txBody>
        </p:sp>
      </p:grpSp>
      <p:sp>
        <p:nvSpPr>
          <p:cNvPr id="10" name="右箭头 9"/>
          <p:cNvSpPr/>
          <p:nvPr/>
        </p:nvSpPr>
        <p:spPr>
          <a:xfrm>
            <a:off x="4030345" y="623570"/>
            <a:ext cx="1005205" cy="651510"/>
          </a:xfrm>
          <a:prstGeom prst="rightArrow">
            <a:avLst/>
          </a:prstGeom>
          <a:solidFill>
            <a:srgbClr val="0B4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txBox="1"/>
          <p:nvPr>
            <p:custDataLst>
              <p:tags r:id="rId1"/>
            </p:custDataLst>
          </p:nvPr>
        </p:nvSpPr>
        <p:spPr>
          <a:xfrm>
            <a:off x="6089734" y="1399107"/>
            <a:ext cx="5127625" cy="57086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lnSpc>
                <a:spcPct val="130000"/>
              </a:lnSpc>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1. Getting started with RASP</a:t>
            </a:r>
            <a:r>
              <a:rPr lang="zh-CN" altLang="en-US" sz="2400" b="1" dirty="0">
                <a:latin typeface="Times New Roman Bold" panose="02020603050405020304" charset="0"/>
                <a:ea typeface="微软雅黑" panose="020B0503020204020204" pitchFamily="34" charset="-122"/>
                <a:cs typeface="Times New Roman Bold" panose="02020603050405020304" charset="0"/>
              </a:rPr>
              <a:t> </a:t>
            </a:r>
          </a:p>
        </p:txBody>
      </p:sp>
      <p:sp>
        <p:nvSpPr>
          <p:cNvPr id="6" name="矩形 5"/>
          <p:cNvSpPr txBox="1"/>
          <p:nvPr>
            <p:custDataLst>
              <p:tags r:id="rId2"/>
            </p:custDataLst>
          </p:nvPr>
        </p:nvSpPr>
        <p:spPr>
          <a:xfrm>
            <a:off x="6089417" y="2277312"/>
            <a:ext cx="5998210" cy="46037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2. Selecting the biogeographic model</a:t>
            </a:r>
            <a:endParaRPr lang="zh-CN" altLang="en-US" sz="2400" b="1" dirty="0">
              <a:latin typeface="Times New Roman Bold" panose="02020603050405020304" charset="0"/>
              <a:ea typeface="微软雅黑" panose="020B0503020204020204" pitchFamily="34" charset="-122"/>
              <a:cs typeface="Times New Roman Bold" panose="02020603050405020304" charset="0"/>
            </a:endParaRPr>
          </a:p>
        </p:txBody>
      </p:sp>
      <p:sp>
        <p:nvSpPr>
          <p:cNvPr id="7" name="矩形 5"/>
          <p:cNvSpPr txBox="1"/>
          <p:nvPr>
            <p:custDataLst>
              <p:tags r:id="rId3"/>
            </p:custDataLst>
          </p:nvPr>
        </p:nvSpPr>
        <p:spPr>
          <a:xfrm>
            <a:off x="6089417" y="3045027"/>
            <a:ext cx="4669790" cy="46037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3. Test phylogenetic signal</a:t>
            </a:r>
            <a:endParaRPr lang="zh-CN" altLang="en-US" sz="2400" b="1" dirty="0">
              <a:latin typeface="Times New Roman Bold" panose="02020603050405020304" charset="0"/>
              <a:ea typeface="微软雅黑" panose="020B0503020204020204" pitchFamily="34" charset="-122"/>
              <a:cs typeface="Times New Roman Bold" panose="02020603050405020304" charset="0"/>
            </a:endParaRPr>
          </a:p>
        </p:txBody>
      </p:sp>
      <p:grpSp>
        <p:nvGrpSpPr>
          <p:cNvPr id="8" name="圆角矩形 12"/>
          <p:cNvGrpSpPr/>
          <p:nvPr/>
        </p:nvGrpSpPr>
        <p:grpSpPr>
          <a:xfrm>
            <a:off x="5420493" y="4534696"/>
            <a:ext cx="506414" cy="504827"/>
            <a:chOff x="0" y="34607"/>
            <a:chExt cx="506413" cy="504826"/>
          </a:xfrm>
          <a:solidFill>
            <a:srgbClr val="0B4189"/>
          </a:solidFill>
        </p:grpSpPr>
        <p:sp>
          <p:nvSpPr>
            <p:cNvPr id="9" name="圆角矩形"/>
            <p:cNvSpPr/>
            <p:nvPr>
              <p:custDataLst>
                <p:tags r:id="rId10"/>
              </p:custDataLst>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a:p>
          </p:txBody>
        </p:sp>
        <p:sp>
          <p:nvSpPr>
            <p:cNvPr id="11" name="5"/>
            <p:cNvSpPr txBox="1"/>
            <p:nvPr>
              <p:custDataLst>
                <p:tags r:id="rId11"/>
              </p:custDataLst>
            </p:nvPr>
          </p:nvSpPr>
          <p:spPr>
            <a:xfrm>
              <a:off x="24765" y="91122"/>
              <a:ext cx="457199" cy="414019"/>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rPr lang="en-US"/>
                <a:t>6</a:t>
              </a:r>
            </a:p>
          </p:txBody>
        </p:sp>
      </p:grpSp>
      <p:grpSp>
        <p:nvGrpSpPr>
          <p:cNvPr id="13" name="圆角矩形 12"/>
          <p:cNvGrpSpPr/>
          <p:nvPr/>
        </p:nvGrpSpPr>
        <p:grpSpPr>
          <a:xfrm>
            <a:off x="5421128" y="5369086"/>
            <a:ext cx="506414" cy="504827"/>
            <a:chOff x="0" y="34607"/>
            <a:chExt cx="506413" cy="504826"/>
          </a:xfrm>
          <a:solidFill>
            <a:srgbClr val="0B4189"/>
          </a:solidFill>
        </p:grpSpPr>
        <p:sp>
          <p:nvSpPr>
            <p:cNvPr id="14" name="圆角矩形"/>
            <p:cNvSpPr/>
            <p:nvPr>
              <p:custDataLst>
                <p:tags r:id="rId8"/>
              </p:custDataLst>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a:p>
          </p:txBody>
        </p:sp>
        <p:sp>
          <p:nvSpPr>
            <p:cNvPr id="15" name="5"/>
            <p:cNvSpPr txBox="1"/>
            <p:nvPr>
              <p:custDataLst>
                <p:tags r:id="rId9"/>
              </p:custDataLst>
            </p:nvPr>
          </p:nvSpPr>
          <p:spPr>
            <a:xfrm>
              <a:off x="24765" y="91122"/>
              <a:ext cx="457199" cy="414019"/>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rPr lang="en-US"/>
                <a:t>7</a:t>
              </a:r>
            </a:p>
          </p:txBody>
        </p:sp>
      </p:grpSp>
      <p:sp>
        <p:nvSpPr>
          <p:cNvPr id="16" name="矩形 5"/>
          <p:cNvSpPr txBox="1"/>
          <p:nvPr>
            <p:custDataLst>
              <p:tags r:id="rId4"/>
            </p:custDataLst>
          </p:nvPr>
        </p:nvSpPr>
        <p:spPr>
          <a:xfrm>
            <a:off x="6020435" y="4486275"/>
            <a:ext cx="4670425" cy="829945"/>
          </a:xfrm>
          <a:prstGeom prst="rect">
            <a:avLst/>
          </a:prstGeom>
          <a:ln w="12700">
            <a:miter lim="400000"/>
          </a:ln>
        </p:spPr>
        <p:txBody>
          <a:bodyPr wrap="square" lIns="45719" rIns="45719">
            <a:spAutoFit/>
          </a:bodyPr>
          <a:lstStyle>
            <a:lvl1pPr algn="ctr">
              <a:defRPr>
                <a:latin typeface="微软雅黑"/>
                <a:ea typeface="微软雅黑"/>
                <a:cs typeface="微软雅黑"/>
                <a:sym typeface="微软雅黑"/>
              </a:defRPr>
            </a:lvl1pPr>
          </a:lstStyle>
          <a:p>
            <a:pPr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Tutorial 5. Compare trees derived </a:t>
            </a:r>
          </a:p>
          <a:p>
            <a:pPr marL="914400" lvl="2" indent="457200"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from different genes</a:t>
            </a:r>
          </a:p>
        </p:txBody>
      </p:sp>
      <p:sp>
        <p:nvSpPr>
          <p:cNvPr id="17" name="矩形 5"/>
          <p:cNvSpPr txBox="1"/>
          <p:nvPr>
            <p:custDataLst>
              <p:tags r:id="rId5"/>
            </p:custDataLst>
          </p:nvPr>
        </p:nvSpPr>
        <p:spPr>
          <a:xfrm>
            <a:off x="6113547" y="5390717"/>
            <a:ext cx="4577080" cy="46037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Tutorial 6. Modify trees and states</a:t>
            </a:r>
          </a:p>
        </p:txBody>
      </p:sp>
      <p:sp>
        <p:nvSpPr>
          <p:cNvPr id="18" name="矩形 5"/>
          <p:cNvSpPr txBox="1"/>
          <p:nvPr>
            <p:custDataLst>
              <p:tags r:id="rId6"/>
            </p:custDataLst>
          </p:nvPr>
        </p:nvSpPr>
        <p:spPr>
          <a:xfrm>
            <a:off x="6089734" y="3656532"/>
            <a:ext cx="3509645" cy="57086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lnSpc>
                <a:spcPct val="130000"/>
              </a:lnSpc>
            </a:pP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4.</a:t>
            </a:r>
            <a:r>
              <a:rPr lang="en-US" altLang="zh-CN" sz="2400" b="1" dirty="0">
                <a:latin typeface="Times New Roman Bold" panose="02020603050405020304" charset="0"/>
                <a:ea typeface="微软雅黑" panose="020B0503020204020204" pitchFamily="34" charset="-122"/>
                <a:cs typeface="Times New Roman Bold" panose="02020603050405020304" charset="0"/>
                <a:sym typeface="+mn-ea"/>
              </a:rPr>
              <a:t> </a:t>
            </a: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Trait evolution</a:t>
            </a:r>
          </a:p>
        </p:txBody>
      </p:sp>
      <p:sp>
        <p:nvSpPr>
          <p:cNvPr id="2" name="矩形 35"/>
          <p:cNvSpPr txBox="1"/>
          <p:nvPr>
            <p:custDataLst>
              <p:tags r:id="rId7"/>
            </p:custDataLst>
          </p:nvPr>
        </p:nvSpPr>
        <p:spPr>
          <a:xfrm>
            <a:off x="856693" y="3051840"/>
            <a:ext cx="2037080" cy="706755"/>
          </a:xfrm>
          <a:prstGeom prst="rect">
            <a:avLst/>
          </a:prstGeom>
          <a:ln w="12700">
            <a:miter lim="400000"/>
          </a:ln>
        </p:spPr>
        <p:txBody>
          <a:bodyPr wrap="none" lIns="45719" rIns="45719">
            <a:spAutoFit/>
          </a:bodyPr>
          <a:lstStyle>
            <a:lvl1pPr algn="ctr">
              <a:defRPr sz="32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rPr sz="4000" b="1">
                <a:latin typeface="Times New Roman Bold" panose="02020603050405020304" charset="0"/>
                <a:cs typeface="Times New Roman Bold" panose="02020603050405020304" charset="0"/>
              </a:rPr>
              <a:t>Contents</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860AFE0-FB5E-1449-004E-B07B4503C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191" y="1477780"/>
            <a:ext cx="7236974" cy="4330123"/>
          </a:xfrm>
          <a:prstGeom prst="rect">
            <a:avLst/>
          </a:prstGeom>
        </p:spPr>
      </p:pic>
      <p:sp>
        <p:nvSpPr>
          <p:cNvPr id="3" name="文本框 2">
            <a:extLst>
              <a:ext uri="{FF2B5EF4-FFF2-40B4-BE49-F238E27FC236}">
                <a16:creationId xmlns:a16="http://schemas.microsoft.com/office/drawing/2014/main" id="{1DE8E422-6E90-5F86-E185-E0DD51556E6E}"/>
              </a:ext>
            </a:extLst>
          </p:cNvPr>
          <p:cNvSpPr txBox="1"/>
          <p:nvPr/>
        </p:nvSpPr>
        <p:spPr>
          <a:xfrm>
            <a:off x="8170302" y="2963441"/>
            <a:ext cx="3706091" cy="2031325"/>
          </a:xfrm>
          <a:prstGeom prst="rect">
            <a:avLst/>
          </a:prstGeom>
          <a:noFill/>
        </p:spPr>
        <p:txBody>
          <a:bodyPr wrap="square" rtlCol="0">
            <a:spAutoFit/>
          </a:bodyPr>
          <a:lstStyle/>
          <a:p>
            <a:pPr marL="342900" indent="-342900">
              <a:buAutoNum type="alphaUcParenBoth"/>
            </a:pPr>
            <a:r>
              <a:rPr lang="en-US" altLang="zh-CN" dirty="0">
                <a:latin typeface="Arial" panose="020B0604020202020204" pitchFamily="34" charset="0"/>
                <a:ea typeface="黑体" panose="02010609060101010101" pitchFamily="49" charset="-122"/>
                <a:cs typeface="Arial" panose="020B0604020202020204" pitchFamily="34" charset="0"/>
              </a:rPr>
              <a:t>Allopatric           </a:t>
            </a:r>
            <a:r>
              <a:rPr lang="zh-CN" altLang="en-US" dirty="0">
                <a:latin typeface="Arial" panose="020B0604020202020204" pitchFamily="34" charset="0"/>
                <a:ea typeface="黑体" panose="02010609060101010101" pitchFamily="49" charset="-122"/>
                <a:cs typeface="Arial" panose="020B0604020202020204" pitchFamily="34" charset="0"/>
              </a:rPr>
              <a:t>异域种化</a:t>
            </a:r>
            <a:endParaRPr lang="en-US" altLang="zh-CN" dirty="0">
              <a:latin typeface="Arial" panose="020B0604020202020204" pitchFamily="34" charset="0"/>
              <a:ea typeface="黑体" panose="02010609060101010101" pitchFamily="49" charset="-122"/>
              <a:cs typeface="Arial" panose="020B0604020202020204" pitchFamily="34" charset="0"/>
            </a:endParaRPr>
          </a:p>
          <a:p>
            <a:pPr marL="342900" indent="-342900">
              <a:buAutoNum type="alphaUcParenBoth"/>
            </a:pPr>
            <a:endParaRPr lang="en-US" altLang="zh-CN" dirty="0">
              <a:latin typeface="Arial" panose="020B0604020202020204" pitchFamily="34" charset="0"/>
              <a:ea typeface="黑体" panose="02010609060101010101" pitchFamily="49" charset="-122"/>
              <a:cs typeface="Arial" panose="020B0604020202020204" pitchFamily="34" charset="0"/>
            </a:endParaRPr>
          </a:p>
          <a:p>
            <a:pPr marL="342900" indent="-342900">
              <a:buAutoNum type="alphaUcParenBoth"/>
            </a:pPr>
            <a:r>
              <a:rPr lang="en-US" altLang="zh-CN" dirty="0">
                <a:latin typeface="Arial" panose="020B0604020202020204" pitchFamily="34" charset="0"/>
                <a:ea typeface="黑体" panose="02010609060101010101" pitchFamily="49" charset="-122"/>
                <a:cs typeface="Arial" panose="020B0604020202020204" pitchFamily="34" charset="0"/>
              </a:rPr>
              <a:t>Founder Effect  </a:t>
            </a:r>
            <a:r>
              <a:rPr lang="zh-CN" altLang="en-US" dirty="0">
                <a:latin typeface="Arial" panose="020B0604020202020204" pitchFamily="34" charset="0"/>
                <a:ea typeface="黑体" panose="02010609060101010101" pitchFamily="49" charset="-122"/>
                <a:cs typeface="Arial" panose="020B0604020202020204" pitchFamily="34" charset="0"/>
              </a:rPr>
              <a:t>奠基者效应</a:t>
            </a:r>
            <a:endParaRPr lang="en-US" altLang="zh-CN" dirty="0">
              <a:latin typeface="Arial" panose="020B0604020202020204" pitchFamily="34" charset="0"/>
              <a:ea typeface="黑体" panose="02010609060101010101" pitchFamily="49" charset="-122"/>
              <a:cs typeface="Arial" panose="020B0604020202020204" pitchFamily="34" charset="0"/>
            </a:endParaRPr>
          </a:p>
          <a:p>
            <a:pPr marL="342900" indent="-342900">
              <a:buAutoNum type="alphaUcParenBoth"/>
            </a:pPr>
            <a:endParaRPr lang="en-US" altLang="zh-CN" dirty="0">
              <a:latin typeface="Arial" panose="020B0604020202020204" pitchFamily="34" charset="0"/>
              <a:ea typeface="黑体" panose="02010609060101010101" pitchFamily="49" charset="-122"/>
              <a:cs typeface="Arial" panose="020B0604020202020204" pitchFamily="34" charset="0"/>
            </a:endParaRPr>
          </a:p>
          <a:p>
            <a:pPr marL="342900" indent="-342900">
              <a:buAutoNum type="alphaUcParenBoth"/>
            </a:pPr>
            <a:r>
              <a:rPr lang="en-US" altLang="zh-CN" dirty="0" err="1">
                <a:latin typeface="Arial" panose="020B0604020202020204" pitchFamily="34" charset="0"/>
                <a:ea typeface="黑体" panose="02010609060101010101" pitchFamily="49" charset="-122"/>
                <a:cs typeface="Arial" panose="020B0604020202020204" pitchFamily="34" charset="0"/>
              </a:rPr>
              <a:t>Parapatric</a:t>
            </a:r>
            <a:r>
              <a:rPr lang="en-US" altLang="zh-CN" dirty="0">
                <a:latin typeface="Arial" panose="020B0604020202020204" pitchFamily="34" charset="0"/>
                <a:ea typeface="黑体" panose="02010609060101010101" pitchFamily="49" charset="-122"/>
                <a:cs typeface="Arial" panose="020B0604020202020204" pitchFamily="34" charset="0"/>
              </a:rPr>
              <a:t>          </a:t>
            </a:r>
            <a:r>
              <a:rPr lang="zh-CN" altLang="en-US" dirty="0">
                <a:latin typeface="Arial" panose="020B0604020202020204" pitchFamily="34" charset="0"/>
                <a:ea typeface="黑体" panose="02010609060101010101" pitchFamily="49" charset="-122"/>
                <a:cs typeface="Arial" panose="020B0604020202020204" pitchFamily="34" charset="0"/>
              </a:rPr>
              <a:t>邻域种化</a:t>
            </a:r>
            <a:endParaRPr lang="en-US" altLang="zh-CN" dirty="0">
              <a:latin typeface="Arial" panose="020B0604020202020204" pitchFamily="34" charset="0"/>
              <a:ea typeface="黑体" panose="02010609060101010101" pitchFamily="49" charset="-122"/>
              <a:cs typeface="Arial" panose="020B0604020202020204" pitchFamily="34" charset="0"/>
            </a:endParaRPr>
          </a:p>
          <a:p>
            <a:pPr marL="342900" indent="-342900">
              <a:buAutoNum type="alphaUcParenBoth"/>
            </a:pPr>
            <a:endParaRPr lang="en-US" altLang="zh-CN" dirty="0">
              <a:latin typeface="Arial" panose="020B0604020202020204" pitchFamily="34" charset="0"/>
              <a:ea typeface="黑体" panose="02010609060101010101" pitchFamily="49" charset="-122"/>
              <a:cs typeface="Arial" panose="020B0604020202020204" pitchFamily="34" charset="0"/>
            </a:endParaRPr>
          </a:p>
          <a:p>
            <a:pPr marL="342900" indent="-342900">
              <a:buAutoNum type="alphaUcParenBoth"/>
            </a:pPr>
            <a:r>
              <a:rPr lang="en-US" altLang="zh-CN" dirty="0">
                <a:latin typeface="Arial" panose="020B0604020202020204" pitchFamily="34" charset="0"/>
                <a:ea typeface="黑体" panose="02010609060101010101" pitchFamily="49" charset="-122"/>
                <a:cs typeface="Arial" panose="020B0604020202020204" pitchFamily="34" charset="0"/>
              </a:rPr>
              <a:t>Sympatric          </a:t>
            </a:r>
            <a:r>
              <a:rPr lang="zh-CN" altLang="en-US" dirty="0">
                <a:latin typeface="Arial" panose="020B0604020202020204" pitchFamily="34" charset="0"/>
                <a:ea typeface="黑体" panose="02010609060101010101" pitchFamily="49" charset="-122"/>
                <a:cs typeface="Arial" panose="020B0604020202020204" pitchFamily="34" charset="0"/>
              </a:rPr>
              <a:t>同域种化</a:t>
            </a:r>
          </a:p>
        </p:txBody>
      </p:sp>
    </p:spTree>
    <p:extLst>
      <p:ext uri="{BB962C8B-B14F-4D97-AF65-F5344CB8AC3E}">
        <p14:creationId xmlns:p14="http://schemas.microsoft.com/office/powerpoint/2010/main" val="3337267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截屏2023-02-03 13.34.25"/>
          <p:cNvPicPr>
            <a:picLocks noChangeAspect="1"/>
          </p:cNvPicPr>
          <p:nvPr/>
        </p:nvPicPr>
        <p:blipFill>
          <a:blip r:embed="rId4">
            <a:clrChange>
              <a:clrFrom>
                <a:srgbClr val="FFFFFF">
                  <a:alpha val="100000"/>
                </a:srgbClr>
              </a:clrFrom>
              <a:clrTo>
                <a:srgbClr val="FFFFFF">
                  <a:alpha val="100000"/>
                  <a:alpha val="0"/>
                </a:srgbClr>
              </a:clrTo>
            </a:clrChange>
            <a:grayscl/>
          </a:blip>
          <a:stretch>
            <a:fillRect/>
          </a:stretch>
        </p:blipFill>
        <p:spPr>
          <a:xfrm>
            <a:off x="987425" y="443865"/>
            <a:ext cx="10895330" cy="2811780"/>
          </a:xfrm>
          <a:prstGeom prst="rect">
            <a:avLst/>
          </a:prstGeom>
        </p:spPr>
      </p:pic>
      <p:sp>
        <p:nvSpPr>
          <p:cNvPr id="69" name="文本框 7"/>
          <p:cNvSpPr txBox="1"/>
          <p:nvPr/>
        </p:nvSpPr>
        <p:spPr>
          <a:xfrm>
            <a:off x="3488055" y="116840"/>
            <a:ext cx="5215890" cy="5835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sz="3200" b="1" kern="0" noProof="0" dirty="0">
                <a:ln>
                  <a:noFill/>
                </a:ln>
                <a:gradFill flip="none" rotWithShape="1">
                  <a:gsLst>
                    <a:gs pos="0">
                      <a:prstClr val="black"/>
                    </a:gs>
                    <a:gs pos="100000">
                      <a:srgbClr val="595959"/>
                    </a:gs>
                  </a:gsLst>
                  <a:lin ang="5400000" scaled="1"/>
                  <a:tileRect/>
                </a:gradFill>
                <a:effectLst/>
                <a:uLnTx/>
                <a:uFillTx/>
                <a:sym typeface="+mn-ea"/>
              </a:rPr>
              <a:t>Ancestral</a:t>
            </a:r>
            <a:r>
              <a:rPr lang="en-US" sz="3200" b="1" kern="0" noProof="0" dirty="0">
                <a:ln>
                  <a:noFill/>
                </a:ln>
                <a:gradFill flip="none" rotWithShape="1">
                  <a:gsLst>
                    <a:gs pos="0">
                      <a:prstClr val="black"/>
                    </a:gs>
                    <a:gs pos="100000">
                      <a:srgbClr val="595959"/>
                    </a:gs>
                  </a:gsLst>
                  <a:lin ang="5400000" scaled="1"/>
                  <a:tileRect/>
                </a:gradFill>
                <a:effectLst/>
                <a:uLnTx/>
                <a:uFillTx/>
                <a:sym typeface="+mn-ea"/>
              </a:rPr>
              <a:t> D</a:t>
            </a:r>
            <a:r>
              <a:rPr sz="3200" b="1" kern="0" noProof="0" dirty="0">
                <a:ln>
                  <a:noFill/>
                </a:ln>
                <a:gradFill flip="none" rotWithShape="1">
                  <a:gsLst>
                    <a:gs pos="0">
                      <a:prstClr val="black"/>
                    </a:gs>
                    <a:gs pos="100000">
                      <a:srgbClr val="595959"/>
                    </a:gs>
                  </a:gsLst>
                  <a:lin ang="5400000" scaled="1"/>
                  <a:tileRect/>
                </a:gradFill>
                <a:effectLst/>
                <a:uLnTx/>
                <a:uFillTx/>
                <a:sym typeface="+mn-ea"/>
              </a:rPr>
              <a:t>istribution</a:t>
            </a:r>
            <a:endParaRPr lang="zh-CN" altLang="en-US" sz="3200" b="1" kern="0" dirty="0">
              <a:gradFill flip="none" rotWithShape="1">
                <a:gsLst>
                  <a:gs pos="0">
                    <a:prstClr val="black"/>
                  </a:gs>
                  <a:gs pos="100000">
                    <a:srgbClr val="595959"/>
                  </a:gs>
                </a:gsLst>
                <a:lin ang="5400000" scaled="1"/>
                <a:tileRect/>
              </a:gradFill>
            </a:endParaRPr>
          </a:p>
        </p:txBody>
      </p:sp>
      <p:cxnSp>
        <p:nvCxnSpPr>
          <p:cNvPr id="12" name="直接箭头连接符 11"/>
          <p:cNvCxnSpPr/>
          <p:nvPr/>
        </p:nvCxnSpPr>
        <p:spPr>
          <a:xfrm flipH="1">
            <a:off x="6245860" y="650875"/>
            <a:ext cx="379730" cy="52006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625590" y="650875"/>
            <a:ext cx="1649730" cy="368300"/>
          </a:xfrm>
          <a:prstGeom prst="rect">
            <a:avLst/>
          </a:prstGeom>
          <a:noFill/>
        </p:spPr>
        <p:txBody>
          <a:bodyPr wrap="none" rtlCol="0">
            <a:spAutoFit/>
          </a:bodyPr>
          <a:lstStyle/>
          <a:p>
            <a:r>
              <a:rPr lang="en-US" altLang="zh-CN" b="1">
                <a:latin typeface="Times New Roman Bold" panose="02020603050405020304" charset="0"/>
                <a:cs typeface="Times New Roman Bold" panose="02020603050405020304" charset="0"/>
              </a:rPr>
              <a:t>important part</a:t>
            </a:r>
          </a:p>
        </p:txBody>
      </p:sp>
      <p:sp>
        <p:nvSpPr>
          <p:cNvPr id="100" name="文本框 99"/>
          <p:cNvSpPr txBox="1"/>
          <p:nvPr/>
        </p:nvSpPr>
        <p:spPr>
          <a:xfrm>
            <a:off x="626745" y="2372995"/>
            <a:ext cx="11256010" cy="2999740"/>
          </a:xfrm>
          <a:prstGeom prst="rect">
            <a:avLst/>
          </a:prstGeom>
          <a:noFill/>
          <a:ln w="9525">
            <a:noFill/>
          </a:ln>
        </p:spPr>
        <p:txBody>
          <a:bodyPr wrap="square">
            <a:spAutoFit/>
          </a:bodyPr>
          <a:lstStyle/>
          <a:p>
            <a:pPr indent="0" fontAlgn="auto">
              <a:lnSpc>
                <a:spcPct val="150000"/>
              </a:lnSpc>
              <a:buFont typeface="Wingdings" panose="05000000000000000000" charset="0"/>
              <a:buNone/>
            </a:pPr>
            <a:r>
              <a:rPr lang="en-US" altLang="zh-CN" b="0">
                <a:cs typeface="宋体" charset="0"/>
              </a:rPr>
              <a:t>models</a:t>
            </a:r>
            <a:r>
              <a:rPr lang="zh-CN" altLang="en-US" b="0">
                <a:cs typeface="宋体" charset="0"/>
              </a:rPr>
              <a:t>：</a:t>
            </a:r>
            <a:endParaRPr lang="zh-CN" b="0">
              <a:cs typeface="宋体" charset="0"/>
            </a:endParaRPr>
          </a:p>
          <a:p>
            <a:pPr marL="285750" indent="-285750" fontAlgn="auto">
              <a:lnSpc>
                <a:spcPct val="150000"/>
              </a:lnSpc>
              <a:buFont typeface="Wingdings" panose="05000000000000000000" charset="0"/>
              <a:buChar char=""/>
            </a:pPr>
            <a:r>
              <a:rPr lang="zh-CN" b="0">
                <a:cs typeface="宋体" charset="0"/>
              </a:rPr>
              <a:t>扩散</a:t>
            </a:r>
            <a:r>
              <a:rPr lang="en-US" b="0">
                <a:latin typeface="Times New Roman" panose="02020603050405020304" pitchFamily="18" charset="0"/>
                <a:cs typeface="宋体" charset="0"/>
              </a:rPr>
              <a:t>-</a:t>
            </a:r>
            <a:r>
              <a:rPr lang="zh-CN" b="0">
                <a:cs typeface="宋体" charset="0"/>
              </a:rPr>
              <a:t>灭绝分支进化模型（</a:t>
            </a:r>
            <a:r>
              <a:rPr lang="en-US" b="0">
                <a:latin typeface="Times New Roman" panose="02020603050405020304" pitchFamily="18" charset="0"/>
                <a:cs typeface="宋体" charset="0"/>
              </a:rPr>
              <a:t>Disperasl-Extinction Cladogenesis, DEC</a:t>
            </a:r>
            <a:r>
              <a:rPr lang="zh-CN" b="0">
                <a:cs typeface="宋体" charset="0"/>
              </a:rPr>
              <a:t>）</a:t>
            </a:r>
            <a:r>
              <a:rPr lang="en-US" b="0">
                <a:latin typeface="Times New Roman" panose="02020603050405020304" pitchFamily="18" charset="0"/>
                <a:cs typeface="宋体" charset="0"/>
              </a:rPr>
              <a:t>(Ree, 2005, 2008)</a:t>
            </a:r>
          </a:p>
          <a:p>
            <a:pPr marL="285750" indent="-285750" fontAlgn="auto">
              <a:lnSpc>
                <a:spcPct val="150000"/>
              </a:lnSpc>
              <a:buFont typeface="Wingdings" panose="05000000000000000000" charset="0"/>
              <a:buChar char=""/>
            </a:pPr>
            <a:r>
              <a:rPr lang="zh-CN" b="0">
                <a:cs typeface="宋体" charset="0"/>
              </a:rPr>
              <a:t>基于统计的扩散</a:t>
            </a:r>
            <a:r>
              <a:rPr lang="en-US" b="0">
                <a:latin typeface="Times New Roman" panose="02020603050405020304" pitchFamily="18" charset="0"/>
                <a:cs typeface="宋体" charset="0"/>
              </a:rPr>
              <a:t>-</a:t>
            </a:r>
            <a:r>
              <a:rPr lang="zh-CN" b="0">
                <a:cs typeface="宋体" charset="0"/>
              </a:rPr>
              <a:t>灭绝分支进化模型（</a:t>
            </a:r>
            <a:r>
              <a:rPr lang="en-US" b="0">
                <a:latin typeface="Times New Roman" panose="02020603050405020304" pitchFamily="18" charset="0"/>
                <a:cs typeface="宋体" charset="0"/>
              </a:rPr>
              <a:t>Statistical Dispersal-Extinction Cladogenesis, S-DEC</a:t>
            </a:r>
            <a:r>
              <a:rPr lang="zh-CN" b="0">
                <a:cs typeface="宋体" charset="0"/>
              </a:rPr>
              <a:t>）</a:t>
            </a:r>
            <a:r>
              <a:rPr lang="en-US" b="0">
                <a:latin typeface="Times New Roman" panose="02020603050405020304" pitchFamily="18" charset="0"/>
                <a:cs typeface="宋体" charset="0"/>
              </a:rPr>
              <a:t>(Yan Yu et el., 2015)</a:t>
            </a:r>
          </a:p>
          <a:p>
            <a:pPr marL="285750" indent="-285750" fontAlgn="auto">
              <a:lnSpc>
                <a:spcPct val="150000"/>
              </a:lnSpc>
              <a:buFont typeface="Wingdings" panose="05000000000000000000" charset="0"/>
              <a:buChar char=""/>
            </a:pPr>
            <a:r>
              <a:rPr lang="zh-CN" b="0">
                <a:cs typeface="宋体" charset="0"/>
              </a:rPr>
              <a:t>扩散</a:t>
            </a:r>
            <a:r>
              <a:rPr lang="en-US" b="0">
                <a:latin typeface="Times New Roman" panose="02020603050405020304" pitchFamily="18" charset="0"/>
                <a:cs typeface="宋体" charset="0"/>
              </a:rPr>
              <a:t>-</a:t>
            </a:r>
            <a:r>
              <a:rPr lang="zh-CN" b="0">
                <a:cs typeface="宋体" charset="0"/>
              </a:rPr>
              <a:t>隔离分析模型（</a:t>
            </a:r>
            <a:r>
              <a:rPr lang="en-US" b="0">
                <a:latin typeface="Times New Roman" panose="02020603050405020304" pitchFamily="18" charset="0"/>
                <a:cs typeface="宋体" charset="0"/>
              </a:rPr>
              <a:t>Dispersal-Vicariance Aanlyses, DIVA</a:t>
            </a:r>
            <a:r>
              <a:rPr lang="zh-CN" b="0">
                <a:cs typeface="宋体" charset="0"/>
              </a:rPr>
              <a:t>）</a:t>
            </a:r>
            <a:r>
              <a:rPr lang="en-US" b="0">
                <a:latin typeface="Times New Roman" panose="02020603050405020304" pitchFamily="18" charset="0"/>
                <a:cs typeface="宋体" charset="0"/>
              </a:rPr>
              <a:t>(Ronquist, 1997)</a:t>
            </a:r>
          </a:p>
          <a:p>
            <a:pPr marL="285750" indent="-285750" fontAlgn="auto">
              <a:lnSpc>
                <a:spcPct val="150000"/>
              </a:lnSpc>
              <a:buFont typeface="Wingdings" panose="05000000000000000000" charset="0"/>
              <a:buChar char=""/>
            </a:pPr>
            <a:r>
              <a:rPr lang="zh-CN" b="0">
                <a:cs typeface="宋体" charset="0"/>
              </a:rPr>
              <a:t>基于统计学的扩散</a:t>
            </a:r>
            <a:r>
              <a:rPr lang="en-US" b="0">
                <a:latin typeface="Times New Roman" panose="02020603050405020304" pitchFamily="18" charset="0"/>
                <a:cs typeface="宋体" charset="0"/>
              </a:rPr>
              <a:t>-</a:t>
            </a:r>
            <a:r>
              <a:rPr lang="zh-CN" b="0">
                <a:cs typeface="宋体" charset="0"/>
              </a:rPr>
              <a:t>隔离分析模型（</a:t>
            </a:r>
            <a:r>
              <a:rPr lang="en-US" b="0">
                <a:latin typeface="Times New Roman" panose="02020603050405020304" pitchFamily="18" charset="0"/>
                <a:cs typeface="宋体" charset="0"/>
              </a:rPr>
              <a:t>Statistical Dispersal-Vicariciance Analyses, S-DIVA</a:t>
            </a:r>
            <a:r>
              <a:rPr lang="zh-CN" b="0">
                <a:cs typeface="宋体" charset="0"/>
              </a:rPr>
              <a:t>）（</a:t>
            </a:r>
            <a:r>
              <a:rPr lang="en-US" b="0">
                <a:latin typeface="Times New Roman" panose="02020603050405020304" pitchFamily="18" charset="0"/>
                <a:cs typeface="宋体" charset="0"/>
              </a:rPr>
              <a:t>Yan Yu</a:t>
            </a:r>
            <a:r>
              <a:rPr lang="en-US" altLang="zh-CN" b="0">
                <a:latin typeface="Times New Roman" panose="02020603050405020304" pitchFamily="18" charset="0"/>
                <a:cs typeface="宋体" charset="0"/>
              </a:rPr>
              <a:t>, </a:t>
            </a:r>
            <a:r>
              <a:rPr lang="en-US" b="0">
                <a:latin typeface="Times New Roman" panose="02020603050405020304" pitchFamily="18" charset="0"/>
                <a:cs typeface="宋体" charset="0"/>
              </a:rPr>
              <a:t>2010</a:t>
            </a:r>
            <a:r>
              <a:rPr lang="zh-CN" altLang="en-US" b="0">
                <a:latin typeface="Times New Roman" panose="02020603050405020304" pitchFamily="18" charset="0"/>
                <a:cs typeface="宋体" charset="0"/>
              </a:rPr>
              <a:t>）</a:t>
            </a:r>
            <a:endParaRPr lang="en-US" b="0">
              <a:latin typeface="Times New Roman" panose="02020603050405020304" pitchFamily="18" charset="0"/>
              <a:cs typeface="宋体" charset="0"/>
            </a:endParaRPr>
          </a:p>
          <a:p>
            <a:pPr marL="285750" indent="-285750" fontAlgn="auto">
              <a:lnSpc>
                <a:spcPct val="150000"/>
              </a:lnSpc>
              <a:buFont typeface="Wingdings" panose="05000000000000000000" charset="0"/>
              <a:buChar char=""/>
            </a:pPr>
            <a:r>
              <a:rPr lang="en-US" b="0">
                <a:latin typeface="Times New Roman" panose="02020603050405020304" pitchFamily="18" charset="0"/>
                <a:cs typeface="宋体" charset="0"/>
              </a:rPr>
              <a:t>BayArea</a:t>
            </a:r>
            <a:r>
              <a:rPr lang="zh-CN" b="0">
                <a:cs typeface="宋体" charset="0"/>
              </a:rPr>
              <a:t>模型 </a:t>
            </a:r>
            <a:r>
              <a:rPr lang="en-US" b="0">
                <a:latin typeface="Times New Roman" panose="02020603050405020304" pitchFamily="18" charset="0"/>
                <a:cs typeface="宋体" charset="0"/>
              </a:rPr>
              <a:t>(Landis, 2013)</a:t>
            </a:r>
            <a:endParaRPr lang="zh-CN" b="0">
              <a:cs typeface="宋体" charset="0"/>
            </a:endParaRPr>
          </a:p>
          <a:p>
            <a:pPr marL="285750" indent="-285750" fontAlgn="auto">
              <a:lnSpc>
                <a:spcPct val="150000"/>
              </a:lnSpc>
              <a:buFont typeface="Wingdings" panose="05000000000000000000" charset="0"/>
              <a:buChar char=""/>
            </a:pPr>
            <a:r>
              <a:rPr lang="en-US" altLang="zh-CN" b="0">
                <a:cs typeface="宋体" charset="0"/>
              </a:rPr>
              <a:t>......</a:t>
            </a:r>
          </a:p>
        </p:txBody>
      </p:sp>
      <p:graphicFrame>
        <p:nvGraphicFramePr>
          <p:cNvPr id="15" name="表格 14"/>
          <p:cNvGraphicFramePr/>
          <p:nvPr>
            <p:custDataLst>
              <p:tags r:id="rId1"/>
            </p:custDataLst>
          </p:nvPr>
        </p:nvGraphicFramePr>
        <p:xfrm>
          <a:off x="1223010" y="5372735"/>
          <a:ext cx="9745980" cy="1464480"/>
        </p:xfrm>
        <a:graphic>
          <a:graphicData uri="http://schemas.openxmlformats.org/drawingml/2006/table">
            <a:tbl>
              <a:tblPr firstRow="1" bandRow="1">
                <a:tableStyleId>{9D7B26C5-4107-4FEC-AEDC-1716B250A1EF}</a:tableStyleId>
              </a:tblPr>
              <a:tblGrid>
                <a:gridCol w="4872990">
                  <a:extLst>
                    <a:ext uri="{9D8B030D-6E8A-4147-A177-3AD203B41FA5}">
                      <a16:colId xmlns:a16="http://schemas.microsoft.com/office/drawing/2014/main" val="20000"/>
                    </a:ext>
                  </a:extLst>
                </a:gridCol>
                <a:gridCol w="4872990">
                  <a:extLst>
                    <a:ext uri="{9D8B030D-6E8A-4147-A177-3AD203B41FA5}">
                      <a16:colId xmlns:a16="http://schemas.microsoft.com/office/drawing/2014/main" val="20001"/>
                    </a:ext>
                  </a:extLst>
                </a:gridCol>
              </a:tblGrid>
              <a:tr h="365760">
                <a:tc>
                  <a:txBody>
                    <a:bodyPr/>
                    <a:lstStyle/>
                    <a:p>
                      <a:pPr>
                        <a:buNone/>
                      </a:pPr>
                      <a:r>
                        <a:rPr lang="en-US" altLang="zh-CN"/>
                        <a:t>software</a:t>
                      </a:r>
                    </a:p>
                  </a:txBody>
                  <a:tcPr/>
                </a:tc>
                <a:tc>
                  <a:txBody>
                    <a:bodyPr/>
                    <a:lstStyle/>
                    <a:p>
                      <a:pPr>
                        <a:buNone/>
                      </a:pPr>
                      <a:r>
                        <a:rPr lang="en-US" altLang="zh-CN"/>
                        <a:t>model</a:t>
                      </a:r>
                    </a:p>
                  </a:txBody>
                  <a:tcPr/>
                </a:tc>
                <a:extLst>
                  <a:ext uri="{0D108BD9-81ED-4DB2-BD59-A6C34878D82A}">
                    <a16:rowId xmlns:a16="http://schemas.microsoft.com/office/drawing/2014/main" val="10000"/>
                  </a:ext>
                </a:extLst>
              </a:tr>
              <a:tr h="365760">
                <a:tc>
                  <a:txBody>
                    <a:bodyPr/>
                    <a:lstStyle/>
                    <a:p>
                      <a:pPr>
                        <a:buNone/>
                      </a:pPr>
                      <a:r>
                        <a:rPr lang="zh-CN" altLang="en-US" sz="1800" kern="0"/>
                        <a:t>Lagrange</a:t>
                      </a:r>
                    </a:p>
                  </a:txBody>
                  <a:tcPr/>
                </a:tc>
                <a:tc>
                  <a:txBody>
                    <a:bodyPr/>
                    <a:lstStyle/>
                    <a:p>
                      <a:pPr>
                        <a:buNone/>
                      </a:pPr>
                      <a:r>
                        <a:rPr lang="zh-CN" altLang="en-US" sz="1800" kern="0"/>
                        <a:t>DEC</a:t>
                      </a:r>
                    </a:p>
                  </a:txBody>
                  <a:tcPr/>
                </a:tc>
                <a:extLst>
                  <a:ext uri="{0D108BD9-81ED-4DB2-BD59-A6C34878D82A}">
                    <a16:rowId xmlns:a16="http://schemas.microsoft.com/office/drawing/2014/main" val="10001"/>
                  </a:ext>
                </a:extLst>
              </a:tr>
              <a:tr h="365760">
                <a:tc>
                  <a:txBody>
                    <a:bodyPr/>
                    <a:lstStyle/>
                    <a:p>
                      <a:pPr>
                        <a:buNone/>
                      </a:pPr>
                      <a:r>
                        <a:rPr lang="zh-CN" altLang="en-US" sz="1800" kern="0"/>
                        <a:t>RASP</a:t>
                      </a:r>
                    </a:p>
                  </a:txBody>
                  <a:tcPr/>
                </a:tc>
                <a:tc>
                  <a:txBody>
                    <a:bodyPr/>
                    <a:lstStyle/>
                    <a:p>
                      <a:pPr>
                        <a:buNone/>
                      </a:pPr>
                      <a:r>
                        <a:rPr lang="zh-CN" altLang="en-US" sz="1800" kern="0"/>
                        <a:t>S-DIVA, DEC, S-DEC, BayArea</a:t>
                      </a:r>
                    </a:p>
                  </a:txBody>
                  <a:tcPr/>
                </a:tc>
                <a:extLst>
                  <a:ext uri="{0D108BD9-81ED-4DB2-BD59-A6C34878D82A}">
                    <a16:rowId xmlns:a16="http://schemas.microsoft.com/office/drawing/2014/main" val="10002"/>
                  </a:ext>
                </a:extLst>
              </a:tr>
              <a:tr h="367200">
                <a:tc>
                  <a:txBody>
                    <a:bodyPr/>
                    <a:lstStyle/>
                    <a:p>
                      <a:pPr>
                        <a:buNone/>
                      </a:pPr>
                      <a:r>
                        <a:rPr lang="zh-CN" altLang="en-US" sz="1800" kern="0"/>
                        <a:t>BioGeoBEARS（</a:t>
                      </a:r>
                      <a:r>
                        <a:rPr lang="en-US" altLang="zh-CN" sz="1800" kern="0"/>
                        <a:t>R</a:t>
                      </a:r>
                      <a:r>
                        <a:rPr lang="zh-CN" altLang="en-US" sz="1800" kern="0"/>
                        <a:t>）</a:t>
                      </a:r>
                    </a:p>
                  </a:txBody>
                  <a:tcPr/>
                </a:tc>
                <a:tc>
                  <a:txBody>
                    <a:bodyPr/>
                    <a:lstStyle/>
                    <a:p>
                      <a:pPr>
                        <a:buNone/>
                      </a:pPr>
                      <a:r>
                        <a:rPr lang="zh-CN" altLang="en-US" sz="1800" kern="0"/>
                        <a:t>DIVE, DIVAj, DEC, DECj, BayArea, BayAreaj</a:t>
                      </a: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313690" y="135255"/>
            <a:ext cx="4419600" cy="758825"/>
          </a:xfrm>
        </p:spPr>
        <p:txBody>
          <a:bodyPr>
            <a:normAutofit/>
          </a:bodyPr>
          <a:lstStyle/>
          <a:p>
            <a:pPr algn="ctr">
              <a:buClrTx/>
              <a:buSzTx/>
              <a:buFontTx/>
              <a:defRPr/>
            </a:pPr>
            <a:r>
              <a:rPr sz="3200" b="1" kern="0" noProof="0" dirty="0">
                <a:ln>
                  <a:noFill/>
                </a:ln>
                <a:gradFill flip="none" rotWithShape="1">
                  <a:gsLst>
                    <a:gs pos="0">
                      <a:prstClr val="black"/>
                    </a:gs>
                    <a:gs pos="100000">
                      <a:srgbClr val="595959"/>
                    </a:gs>
                  </a:gsLst>
                  <a:lin ang="5400000" scaled="1"/>
                  <a:tileRect/>
                </a:gradFill>
                <a:effectLst/>
                <a:uLnTx/>
                <a:uFillTx/>
                <a:latin typeface="+mn-lt"/>
                <a:ea typeface="+mn-ea"/>
                <a:cs typeface="+mn-cs"/>
              </a:rPr>
              <a:t>How to download</a:t>
            </a:r>
          </a:p>
        </p:txBody>
      </p:sp>
      <p:sp>
        <p:nvSpPr>
          <p:cNvPr id="6" name="文本框 5"/>
          <p:cNvSpPr txBox="1"/>
          <p:nvPr/>
        </p:nvSpPr>
        <p:spPr>
          <a:xfrm>
            <a:off x="687705" y="937260"/>
            <a:ext cx="11049000" cy="5834380"/>
          </a:xfrm>
          <a:prstGeom prst="rect">
            <a:avLst/>
          </a:prstGeom>
          <a:noFill/>
        </p:spPr>
        <p:txBody>
          <a:bodyPr wrap="square" rtlCol="0">
            <a:noAutofit/>
          </a:bodyPr>
          <a:lstStyle/>
          <a:p>
            <a:r>
              <a:rPr lang="zh-CN" altLang="en-US" sz="2400" dirty="0">
                <a:latin typeface="Times New Roman Regular" panose="02020603050405020304" charset="0"/>
                <a:cs typeface="Times New Roman Regular" panose="02020603050405020304" charset="0"/>
                <a:sym typeface="+mn-ea"/>
              </a:rPr>
              <a:t>download from sourceforge</a:t>
            </a:r>
            <a:r>
              <a:rPr lang="en-US" altLang="zh-CN" sz="2400" dirty="0">
                <a:latin typeface="Times New Roman Regular" panose="02020603050405020304" charset="0"/>
                <a:cs typeface="Times New Roman Regular" panose="02020603050405020304" charset="0"/>
                <a:sym typeface="+mn-ea"/>
              </a:rPr>
              <a:t>: </a:t>
            </a:r>
            <a:r>
              <a:rPr lang="en-US" altLang="zh-CN" sz="2400" b="1" dirty="0">
                <a:latin typeface="Times New Roman Bold" panose="02020603050405020304" charset="0"/>
                <a:cs typeface="Times New Roman Bold" panose="02020603050405020304" charset="0"/>
                <a:sym typeface="+mn-ea"/>
              </a:rPr>
              <a:t>https://sourceforge.net/projects/rasp2/files/</a:t>
            </a:r>
            <a:endParaRPr lang="en-US" altLang="zh-CN" sz="2400" b="1" dirty="0">
              <a:latin typeface="Times New Roman Bold" panose="02020603050405020304" charset="0"/>
              <a:cs typeface="Times New Roman Bold" panose="02020603050405020304" charset="0"/>
            </a:endParaRPr>
          </a:p>
          <a:p>
            <a:r>
              <a:rPr lang="zh-CN" altLang="en-US" sz="2400" dirty="0">
                <a:latin typeface="Times New Roman Regular" panose="02020603050405020304" charset="0"/>
                <a:cs typeface="Times New Roman Regular" panose="02020603050405020304" charset="0"/>
                <a:sym typeface="+mn-ea"/>
              </a:rPr>
              <a:t>or </a:t>
            </a:r>
            <a:r>
              <a:rPr lang="en-US" altLang="zh-CN" sz="2400" dirty="0" err="1">
                <a:latin typeface="Times New Roman Regular" panose="02020603050405020304" charset="0"/>
                <a:cs typeface="Times New Roman Regular" panose="02020603050405020304" charset="0"/>
                <a:sym typeface="+mn-ea"/>
              </a:rPr>
              <a:t>github</a:t>
            </a:r>
            <a:r>
              <a:rPr lang="en-US" altLang="zh-CN" sz="2400" dirty="0">
                <a:latin typeface="Times New Roman Regular" panose="02020603050405020304" charset="0"/>
                <a:cs typeface="Times New Roman Regular" panose="02020603050405020304" charset="0"/>
                <a:sym typeface="+mn-ea"/>
              </a:rPr>
              <a:t>: https://github.com/sculab/RASP</a:t>
            </a:r>
            <a:endParaRPr lang="en-US" altLang="zh-CN" sz="2400" dirty="0">
              <a:latin typeface="Times New Roman Regular" panose="02020603050405020304" charset="0"/>
              <a:cs typeface="Times New Roman Regular" panose="02020603050405020304" charset="0"/>
            </a:endParaRPr>
          </a:p>
          <a:p>
            <a:endParaRPr lang="zh-CN" altLang="en-US" sz="2000" dirty="0">
              <a:latin typeface="Times New Roman Regular" panose="02020603050405020304" charset="0"/>
              <a:cs typeface="Times New Roman Regular" panose="02020603050405020304" charset="0"/>
            </a:endParaRPr>
          </a:p>
          <a:p>
            <a:r>
              <a:rPr lang="zh-CN" altLang="en-US" sz="2000" b="1" dirty="0">
                <a:latin typeface="Times New Roman Bold" panose="02020603050405020304" charset="0"/>
                <a:cs typeface="Times New Roman Bold" panose="02020603050405020304" charset="0"/>
              </a:rPr>
              <a:t>Windows</a:t>
            </a:r>
          </a:p>
          <a:p>
            <a:r>
              <a:rPr lang="zh-CN" altLang="en-US" sz="2000" dirty="0">
                <a:latin typeface="Times New Roman Regular" panose="02020603050405020304" charset="0"/>
                <a:cs typeface="Times New Roman Regular" panose="02020603050405020304" charset="0"/>
              </a:rPr>
              <a:t>System Requirement:</a:t>
            </a:r>
            <a:r>
              <a:rPr lang="en-US" altLang="zh-CN" sz="2000" dirty="0">
                <a:latin typeface="Times New Roman Regular" panose="02020603050405020304" charset="0"/>
                <a:cs typeface="Times New Roman Regular" panose="02020603050405020304" charset="0"/>
              </a:rPr>
              <a:t> </a:t>
            </a:r>
            <a:r>
              <a:rPr lang="zh-CN" altLang="en-US" sz="2000" dirty="0">
                <a:latin typeface="Times New Roman Regular" panose="02020603050405020304" charset="0"/>
                <a:cs typeface="Times New Roman Regular" panose="02020603050405020304" charset="0"/>
              </a:rPr>
              <a:t>If you are using Windows 2000, 2003 or XP, please make sure that Microsoft® .NET 2 Framework is installed on your computer. </a:t>
            </a:r>
          </a:p>
          <a:p>
            <a:endParaRPr lang="zh-CN" altLang="en-US" sz="2000" dirty="0">
              <a:latin typeface="Times New Roman Regular" panose="02020603050405020304" charset="0"/>
              <a:cs typeface="Times New Roman Regular" panose="02020603050405020304" charset="0"/>
            </a:endParaRPr>
          </a:p>
          <a:p>
            <a:r>
              <a:rPr lang="zh-CN" altLang="en-US" sz="2000" b="1" dirty="0">
                <a:latin typeface="Times New Roman Bold" panose="02020603050405020304" charset="0"/>
                <a:cs typeface="Times New Roman Bold" panose="02020603050405020304" charset="0"/>
              </a:rPr>
              <a:t>Mac OS</a:t>
            </a:r>
          </a:p>
          <a:p>
            <a:r>
              <a:rPr lang="zh-CN" altLang="en-US" sz="2000" dirty="0">
                <a:latin typeface="Times New Roman Regular" panose="02020603050405020304" charset="0"/>
                <a:cs typeface="Times New Roman Regular" panose="02020603050405020304" charset="0"/>
              </a:rPr>
              <a:t>System Requirement:</a:t>
            </a:r>
            <a:r>
              <a:rPr lang="en-US" altLang="zh-CN" sz="2000" dirty="0">
                <a:latin typeface="Times New Roman Regular" panose="02020603050405020304" charset="0"/>
                <a:cs typeface="Times New Roman Regular" panose="02020603050405020304" charset="0"/>
              </a:rPr>
              <a:t> </a:t>
            </a:r>
            <a:r>
              <a:rPr lang="zh-CN" altLang="en-US" sz="2000" dirty="0">
                <a:latin typeface="Times New Roman Regular" panose="02020603050405020304" charset="0"/>
                <a:cs typeface="Times New Roman Regular" panose="02020603050405020304" charset="0"/>
              </a:rPr>
              <a:t>This version of RASP is developed for use on Mac OS X versions 10.6 and above on computers with Intel processors only. RASP for Mac uses the Wineskin program in order for RASP to run.</a:t>
            </a:r>
          </a:p>
          <a:p>
            <a:endParaRPr lang="zh-CN" altLang="en-US" sz="2000" dirty="0">
              <a:latin typeface="Times New Roman Regular" panose="02020603050405020304" charset="0"/>
              <a:cs typeface="Times New Roman Regular" panose="02020603050405020304" charset="0"/>
            </a:endParaRPr>
          </a:p>
          <a:p>
            <a:r>
              <a:rPr lang="zh-CN" altLang="en-US" sz="2000" b="1" dirty="0">
                <a:latin typeface="Times New Roman Bold" panose="02020603050405020304" charset="0"/>
                <a:cs typeface="Times New Roman Bold" panose="02020603050405020304" charset="0"/>
              </a:rPr>
              <a:t>Linux</a:t>
            </a:r>
          </a:p>
          <a:p>
            <a:r>
              <a:rPr lang="zh-CN" altLang="en-US" sz="2000" dirty="0">
                <a:latin typeface="Times New Roman Regular" panose="02020603050405020304" charset="0"/>
                <a:cs typeface="Times New Roman Regular" panose="02020603050405020304" charset="0"/>
              </a:rPr>
              <a:t>For Linux users, one could use Wine and Winetricks to run RASP for Win (recommended). Using following command to install Winesticks and .NET framework:</a:t>
            </a:r>
            <a:r>
              <a:rPr lang="en-US" altLang="zh-CN" sz="2000" dirty="0">
                <a:latin typeface="Times New Roman Regular" panose="02020603050405020304" charset="0"/>
                <a:cs typeface="Times New Roman Regular" panose="02020603050405020304" charset="0"/>
              </a:rPr>
              <a:t> </a:t>
            </a:r>
            <a:r>
              <a:rPr lang="zh-CN" altLang="en-US" sz="2000" dirty="0">
                <a:latin typeface="Times New Roman Regular" panose="02020603050405020304" charset="0"/>
                <a:cs typeface="Times New Roman Regular" panose="02020603050405020304" charset="0"/>
              </a:rPr>
              <a:t>wget http://kegel.com/wine/winetricks</a:t>
            </a:r>
          </a:p>
          <a:p>
            <a:r>
              <a:rPr lang="zh-CN" altLang="en-US" sz="2000" dirty="0">
                <a:latin typeface="Times New Roman Regular" panose="02020603050405020304" charset="0"/>
                <a:cs typeface="Times New Roman Regular" panose="02020603050405020304" charset="0"/>
              </a:rPr>
              <a:t>sh winetricks dotnet20</a:t>
            </a:r>
          </a:p>
          <a:p>
            <a:endParaRPr lang="zh-CN" altLang="en-US" sz="2000" dirty="0">
              <a:latin typeface="Times New Roman Regular" panose="02020603050405020304" charset="0"/>
              <a:cs typeface="Times New Roman Regular" panose="02020603050405020304" charset="0"/>
            </a:endParaRPr>
          </a:p>
          <a:p>
            <a:endParaRPr lang="zh-CN" altLang="en-US" sz="2000" dirty="0">
              <a:latin typeface="Times New Roman Regular" panose="02020603050405020304" charset="0"/>
              <a:cs typeface="Times New Roman Regular" panose="02020603050405020304" charset="0"/>
            </a:endParaRPr>
          </a:p>
        </p:txBody>
      </p:sp>
      <p:pic>
        <p:nvPicPr>
          <p:cNvPr id="4" name="图片 3" descr="截屏2025-01-07 07.33.19"/>
          <p:cNvPicPr>
            <a:picLocks noChangeAspect="1"/>
          </p:cNvPicPr>
          <p:nvPr/>
        </p:nvPicPr>
        <p:blipFill>
          <a:blip r:embed="rId2"/>
          <a:srcRect l="12943" t="11345" r="16291" b="5488"/>
          <a:stretch>
            <a:fillRect/>
          </a:stretch>
        </p:blipFill>
        <p:spPr>
          <a:xfrm>
            <a:off x="10357485" y="896620"/>
            <a:ext cx="1483360" cy="2436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圆角矩形 4"/>
          <p:cNvGrpSpPr/>
          <p:nvPr/>
        </p:nvGrpSpPr>
        <p:grpSpPr>
          <a:xfrm>
            <a:off x="5395728" y="705012"/>
            <a:ext cx="506414" cy="504827"/>
            <a:chOff x="0" y="34607"/>
            <a:chExt cx="506413" cy="504826"/>
          </a:xfrm>
          <a:solidFill>
            <a:srgbClr val="0B4189"/>
          </a:solidFill>
        </p:grpSpPr>
        <p:sp>
          <p:nvSpPr>
            <p:cNvPr id="213"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214" name="1"/>
            <p:cNvSpPr txBox="1"/>
            <p:nvPr/>
          </p:nvSpPr>
          <p:spPr>
            <a:xfrm>
              <a:off x="24765" y="79057"/>
              <a:ext cx="457199" cy="42481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1</a:t>
              </a:r>
            </a:p>
          </p:txBody>
        </p:sp>
      </p:grpSp>
      <p:sp>
        <p:nvSpPr>
          <p:cNvPr id="216" name="矩形 5"/>
          <p:cNvSpPr txBox="1"/>
          <p:nvPr/>
        </p:nvSpPr>
        <p:spPr>
          <a:xfrm>
            <a:off x="6089417" y="636472"/>
            <a:ext cx="1750060" cy="57086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lnSpc>
                <a:spcPct val="130000"/>
              </a:lnSpc>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Introduction</a:t>
            </a:r>
          </a:p>
        </p:txBody>
      </p:sp>
      <p:grpSp>
        <p:nvGrpSpPr>
          <p:cNvPr id="219" name="圆角矩形 6"/>
          <p:cNvGrpSpPr/>
          <p:nvPr/>
        </p:nvGrpSpPr>
        <p:grpSpPr>
          <a:xfrm>
            <a:off x="5413508" y="1494634"/>
            <a:ext cx="506414" cy="504827"/>
            <a:chOff x="0" y="34607"/>
            <a:chExt cx="506413" cy="504826"/>
          </a:xfrm>
          <a:solidFill>
            <a:srgbClr val="0B4189"/>
          </a:solidFill>
        </p:grpSpPr>
        <p:sp>
          <p:nvSpPr>
            <p:cNvPr id="217"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218" name="2"/>
            <p:cNvSpPr txBox="1"/>
            <p:nvPr/>
          </p:nvSpPr>
          <p:spPr>
            <a:xfrm>
              <a:off x="24765" y="72707"/>
              <a:ext cx="457199" cy="42862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2</a:t>
              </a:r>
            </a:p>
          </p:txBody>
        </p:sp>
      </p:grpSp>
      <p:grpSp>
        <p:nvGrpSpPr>
          <p:cNvPr id="223" name="圆角矩形 8"/>
          <p:cNvGrpSpPr/>
          <p:nvPr/>
        </p:nvGrpSpPr>
        <p:grpSpPr>
          <a:xfrm>
            <a:off x="5413508" y="2248697"/>
            <a:ext cx="506414" cy="504827"/>
            <a:chOff x="0" y="34607"/>
            <a:chExt cx="506413" cy="504826"/>
          </a:xfrm>
          <a:solidFill>
            <a:srgbClr val="0B4189"/>
          </a:solidFill>
        </p:grpSpPr>
        <p:sp>
          <p:nvSpPr>
            <p:cNvPr id="221"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222" name="3"/>
            <p:cNvSpPr txBox="1"/>
            <p:nvPr/>
          </p:nvSpPr>
          <p:spPr>
            <a:xfrm>
              <a:off x="24765" y="69532"/>
              <a:ext cx="457199" cy="41338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3</a:t>
              </a:r>
            </a:p>
          </p:txBody>
        </p:sp>
      </p:grpSp>
      <p:grpSp>
        <p:nvGrpSpPr>
          <p:cNvPr id="227" name="圆角矩形 10"/>
          <p:cNvGrpSpPr/>
          <p:nvPr/>
        </p:nvGrpSpPr>
        <p:grpSpPr>
          <a:xfrm>
            <a:off x="5413508" y="3002759"/>
            <a:ext cx="506414" cy="504827"/>
            <a:chOff x="0" y="34607"/>
            <a:chExt cx="506413" cy="504826"/>
          </a:xfrm>
          <a:solidFill>
            <a:srgbClr val="0B4189"/>
          </a:solidFill>
        </p:grpSpPr>
        <p:sp>
          <p:nvSpPr>
            <p:cNvPr id="225"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226" name="4"/>
            <p:cNvSpPr txBox="1"/>
            <p:nvPr/>
          </p:nvSpPr>
          <p:spPr>
            <a:xfrm>
              <a:off x="24765" y="73342"/>
              <a:ext cx="457199" cy="428624"/>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4</a:t>
              </a:r>
            </a:p>
          </p:txBody>
        </p:sp>
      </p:grpSp>
      <p:grpSp>
        <p:nvGrpSpPr>
          <p:cNvPr id="231" name="圆角矩形 12"/>
          <p:cNvGrpSpPr/>
          <p:nvPr/>
        </p:nvGrpSpPr>
        <p:grpSpPr>
          <a:xfrm>
            <a:off x="5413508" y="3756821"/>
            <a:ext cx="506414" cy="504827"/>
            <a:chOff x="0" y="34607"/>
            <a:chExt cx="506413" cy="504826"/>
          </a:xfrm>
          <a:solidFill>
            <a:srgbClr val="0B4189"/>
          </a:solidFill>
        </p:grpSpPr>
        <p:sp>
          <p:nvSpPr>
            <p:cNvPr id="229" name="圆角矩形"/>
            <p:cNvSpPr/>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230" name="5"/>
            <p:cNvSpPr txBox="1"/>
            <p:nvPr/>
          </p:nvSpPr>
          <p:spPr>
            <a:xfrm>
              <a:off x="24765" y="91122"/>
              <a:ext cx="457199" cy="414019"/>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t>5</a:t>
              </a:r>
            </a:p>
          </p:txBody>
        </p:sp>
      </p:grpSp>
      <p:grpSp>
        <p:nvGrpSpPr>
          <p:cNvPr id="235" name="矩形 33"/>
          <p:cNvGrpSpPr/>
          <p:nvPr/>
        </p:nvGrpSpPr>
        <p:grpSpPr>
          <a:xfrm>
            <a:off x="0" y="0"/>
            <a:ext cx="3721100" cy="6858000"/>
            <a:chOff x="0" y="0"/>
            <a:chExt cx="3721100" cy="6858000"/>
          </a:xfrm>
        </p:grpSpPr>
        <p:sp>
          <p:nvSpPr>
            <p:cNvPr id="233" name="矩形"/>
            <p:cNvSpPr/>
            <p:nvPr/>
          </p:nvSpPr>
          <p:spPr>
            <a:xfrm>
              <a:off x="0" y="0"/>
              <a:ext cx="3721100" cy="6858000"/>
            </a:xfrm>
            <a:prstGeom prst="rect">
              <a:avLst/>
            </a:prstGeom>
            <a:solidFill>
              <a:srgbClr val="0B4189"/>
            </a:solidFill>
            <a:ln w="12700" cap="flat">
              <a:noFill/>
              <a:miter lim="400000"/>
            </a:ln>
            <a:effectLst/>
          </p:spPr>
          <p:txBody>
            <a:bodyPr wrap="square" lIns="45719" tIns="45719" rIns="45719" bIns="45719" numCol="1" anchor="ctr">
              <a:noAutofit/>
            </a:bodyPr>
            <a:lstStyle/>
            <a:p>
              <a:pPr algn="ctr">
                <a:defRPr sz="2400">
                  <a:solidFill>
                    <a:srgbClr val="FFFFFF"/>
                  </a:solidFill>
                  <a:latin typeface="黑体"/>
                  <a:ea typeface="黑体"/>
                  <a:cs typeface="黑体"/>
                  <a:sym typeface="黑体"/>
                </a:defRPr>
              </a:pPr>
              <a:endParaRPr sz="1800"/>
            </a:p>
          </p:txBody>
        </p:sp>
        <p:sp>
          <p:nvSpPr>
            <p:cNvPr id="234" name="文本"/>
            <p:cNvSpPr txBox="1"/>
            <p:nvPr/>
          </p:nvSpPr>
          <p:spPr>
            <a:xfrm>
              <a:off x="0" y="3156962"/>
              <a:ext cx="3721100" cy="544076"/>
            </a:xfrm>
            <a:prstGeom prst="rect">
              <a:avLst/>
            </a:prstGeom>
            <a:noFill/>
            <a:ln w="12700" cap="flat">
              <a:noFill/>
              <a:miter lim="400000"/>
            </a:ln>
            <a:effectLst/>
          </p:spPr>
          <p:txBody>
            <a:bodyPr wrap="square" lIns="45719" tIns="45719" rIns="45719" bIns="45719" numCol="1" anchor="ctr">
              <a:spAutoFit/>
            </a:bodyPr>
            <a:lstStyle>
              <a:lvl1pPr algn="ctr">
                <a:defRPr sz="32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          </a:t>
              </a:r>
            </a:p>
          </p:txBody>
        </p:sp>
      </p:grpSp>
      <p:sp>
        <p:nvSpPr>
          <p:cNvPr id="237" name="矩形 35"/>
          <p:cNvSpPr txBox="1"/>
          <p:nvPr/>
        </p:nvSpPr>
        <p:spPr>
          <a:xfrm>
            <a:off x="856693" y="3051840"/>
            <a:ext cx="2037080" cy="706755"/>
          </a:xfrm>
          <a:prstGeom prst="rect">
            <a:avLst/>
          </a:prstGeom>
          <a:ln w="12700">
            <a:miter lim="400000"/>
          </a:ln>
        </p:spPr>
        <p:txBody>
          <a:bodyPr wrap="none" lIns="45719" rIns="45719">
            <a:spAutoFit/>
          </a:bodyPr>
          <a:lstStyle>
            <a:lvl1pPr algn="ctr">
              <a:defRPr sz="3200">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rPr sz="4000" b="1">
                <a:latin typeface="Times New Roman Bold" panose="02020603050405020304" charset="0"/>
                <a:cs typeface="Times New Roman Bold" panose="02020603050405020304" charset="0"/>
              </a:rPr>
              <a:t>Contents</a:t>
            </a:r>
          </a:p>
        </p:txBody>
      </p:sp>
      <p:sp>
        <p:nvSpPr>
          <p:cNvPr id="10" name="右箭头 9"/>
          <p:cNvSpPr/>
          <p:nvPr/>
        </p:nvSpPr>
        <p:spPr>
          <a:xfrm>
            <a:off x="4030345" y="1366520"/>
            <a:ext cx="1005205" cy="651510"/>
          </a:xfrm>
          <a:prstGeom prst="rightArrow">
            <a:avLst/>
          </a:prstGeom>
          <a:solidFill>
            <a:srgbClr val="0B4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txBox="1"/>
          <p:nvPr>
            <p:custDataLst>
              <p:tags r:id="rId1"/>
            </p:custDataLst>
          </p:nvPr>
        </p:nvSpPr>
        <p:spPr>
          <a:xfrm>
            <a:off x="6089734" y="1399107"/>
            <a:ext cx="5127625" cy="57086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lnSpc>
                <a:spcPct val="130000"/>
              </a:lnSpc>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1. Getting started with RASP</a:t>
            </a:r>
            <a:r>
              <a:rPr lang="zh-CN" altLang="en-US" sz="2400" b="1" dirty="0">
                <a:latin typeface="Times New Roman Bold" panose="02020603050405020304" charset="0"/>
                <a:ea typeface="微软雅黑" panose="020B0503020204020204" pitchFamily="34" charset="-122"/>
                <a:cs typeface="Times New Roman Bold" panose="02020603050405020304" charset="0"/>
              </a:rPr>
              <a:t> </a:t>
            </a:r>
          </a:p>
        </p:txBody>
      </p:sp>
      <p:sp>
        <p:nvSpPr>
          <p:cNvPr id="6" name="矩形 5"/>
          <p:cNvSpPr txBox="1"/>
          <p:nvPr>
            <p:custDataLst>
              <p:tags r:id="rId2"/>
            </p:custDataLst>
          </p:nvPr>
        </p:nvSpPr>
        <p:spPr>
          <a:xfrm>
            <a:off x="6089417" y="2277312"/>
            <a:ext cx="5998210" cy="46037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2. Selecting the biogeographic model</a:t>
            </a:r>
            <a:endParaRPr lang="zh-CN" altLang="en-US" sz="2400" b="1" dirty="0">
              <a:latin typeface="Times New Roman Bold" panose="02020603050405020304" charset="0"/>
              <a:ea typeface="微软雅黑" panose="020B0503020204020204" pitchFamily="34" charset="-122"/>
              <a:cs typeface="Times New Roman Bold" panose="02020603050405020304" charset="0"/>
            </a:endParaRPr>
          </a:p>
        </p:txBody>
      </p:sp>
      <p:sp>
        <p:nvSpPr>
          <p:cNvPr id="7" name="矩形 5"/>
          <p:cNvSpPr txBox="1"/>
          <p:nvPr>
            <p:custDataLst>
              <p:tags r:id="rId3"/>
            </p:custDataLst>
          </p:nvPr>
        </p:nvSpPr>
        <p:spPr>
          <a:xfrm>
            <a:off x="6089417" y="3045027"/>
            <a:ext cx="4669790" cy="46037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3. Test phylogenetic signal</a:t>
            </a:r>
            <a:endParaRPr lang="zh-CN" altLang="en-US" sz="2400" b="1" dirty="0">
              <a:latin typeface="Times New Roman Bold" panose="02020603050405020304" charset="0"/>
              <a:ea typeface="微软雅黑" panose="020B0503020204020204" pitchFamily="34" charset="-122"/>
              <a:cs typeface="Times New Roman Bold" panose="02020603050405020304" charset="0"/>
            </a:endParaRPr>
          </a:p>
        </p:txBody>
      </p:sp>
      <p:grpSp>
        <p:nvGrpSpPr>
          <p:cNvPr id="8" name="圆角矩形 12"/>
          <p:cNvGrpSpPr/>
          <p:nvPr/>
        </p:nvGrpSpPr>
        <p:grpSpPr>
          <a:xfrm>
            <a:off x="5420493" y="4534696"/>
            <a:ext cx="506414" cy="504827"/>
            <a:chOff x="0" y="34607"/>
            <a:chExt cx="506413" cy="504826"/>
          </a:xfrm>
          <a:solidFill>
            <a:srgbClr val="0B4189"/>
          </a:solidFill>
        </p:grpSpPr>
        <p:sp>
          <p:nvSpPr>
            <p:cNvPr id="9" name="圆角矩形"/>
            <p:cNvSpPr/>
            <p:nvPr>
              <p:custDataLst>
                <p:tags r:id="rId9"/>
              </p:custDataLst>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11" name="5"/>
            <p:cNvSpPr txBox="1"/>
            <p:nvPr>
              <p:custDataLst>
                <p:tags r:id="rId10"/>
              </p:custDataLst>
            </p:nvPr>
          </p:nvSpPr>
          <p:spPr>
            <a:xfrm>
              <a:off x="24765" y="91122"/>
              <a:ext cx="457199" cy="414019"/>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rPr lang="en-US"/>
                <a:t>6</a:t>
              </a:r>
            </a:p>
          </p:txBody>
        </p:sp>
      </p:grpSp>
      <p:grpSp>
        <p:nvGrpSpPr>
          <p:cNvPr id="13" name="圆角矩形 12"/>
          <p:cNvGrpSpPr/>
          <p:nvPr/>
        </p:nvGrpSpPr>
        <p:grpSpPr>
          <a:xfrm>
            <a:off x="5421128" y="5369086"/>
            <a:ext cx="506414" cy="504827"/>
            <a:chOff x="0" y="34607"/>
            <a:chExt cx="506413" cy="504826"/>
          </a:xfrm>
          <a:solidFill>
            <a:srgbClr val="0B4189"/>
          </a:solidFill>
        </p:grpSpPr>
        <p:sp>
          <p:nvSpPr>
            <p:cNvPr id="14" name="圆角矩形"/>
            <p:cNvSpPr/>
            <p:nvPr>
              <p:custDataLst>
                <p:tags r:id="rId7"/>
              </p:custDataLst>
            </p:nvPr>
          </p:nvSpPr>
          <p:spPr>
            <a:xfrm>
              <a:off x="0" y="34607"/>
              <a:ext cx="506413" cy="504826"/>
            </a:xfrm>
            <a:prstGeom prst="roundRect">
              <a:avLst>
                <a:gd name="adj" fmla="val 16667"/>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p>
              <a:pPr algn="ctr">
                <a:defRPr sz="3200">
                  <a:solidFill>
                    <a:srgbClr val="FFFFFF"/>
                  </a:solidFill>
                  <a:latin typeface="Calibri Light"/>
                  <a:ea typeface="Calibri Light"/>
                  <a:cs typeface="Calibri Light"/>
                  <a:sym typeface="Calibri Light"/>
                </a:defRPr>
              </a:pPr>
              <a:endParaRPr sz="1800"/>
            </a:p>
          </p:txBody>
        </p:sp>
        <p:sp>
          <p:nvSpPr>
            <p:cNvPr id="15" name="5"/>
            <p:cNvSpPr txBox="1"/>
            <p:nvPr>
              <p:custDataLst>
                <p:tags r:id="rId8"/>
              </p:custDataLst>
            </p:nvPr>
          </p:nvSpPr>
          <p:spPr>
            <a:xfrm>
              <a:off x="24765" y="91122"/>
              <a:ext cx="457199" cy="414019"/>
            </a:xfrm>
            <a:prstGeom prst="rect">
              <a:avLst/>
            </a:prstGeom>
            <a:grpFill/>
          </p:spPr>
          <p:style>
            <a:lnRef idx="0">
              <a:srgbClr val="FFFFFF"/>
            </a:lnRef>
            <a:fillRef idx="1">
              <a:schemeClr val="accent1"/>
            </a:fillRef>
            <a:effectRef idx="0">
              <a:srgbClr val="FFFFFF"/>
            </a:effectRef>
            <a:fontRef idx="minor">
              <a:schemeClr val="lt1"/>
            </a:fontRef>
          </p:style>
          <p:txBody>
            <a:bodyPr wrap="square" lIns="45719" tIns="45719" rIns="45719" bIns="45719" numCol="1" anchor="ctr">
              <a:noAutofit/>
            </a:bodyPr>
            <a:lstStyle>
              <a:lvl1pPr algn="ctr">
                <a:defRPr sz="3200">
                  <a:solidFill>
                    <a:srgbClr val="FFFFFF"/>
                  </a:solidFill>
                  <a:latin typeface="Calibri Light"/>
                  <a:ea typeface="Calibri Light"/>
                  <a:cs typeface="Calibri Light"/>
                  <a:sym typeface="Calibri Light"/>
                </a:defRPr>
              </a:lvl1pPr>
            </a:lstStyle>
            <a:p>
              <a:r>
                <a:rPr lang="en-US"/>
                <a:t>7</a:t>
              </a:r>
            </a:p>
          </p:txBody>
        </p:sp>
      </p:grpSp>
      <p:sp>
        <p:nvSpPr>
          <p:cNvPr id="16" name="矩形 5"/>
          <p:cNvSpPr txBox="1"/>
          <p:nvPr>
            <p:custDataLst>
              <p:tags r:id="rId4"/>
            </p:custDataLst>
          </p:nvPr>
        </p:nvSpPr>
        <p:spPr>
          <a:xfrm>
            <a:off x="6020435" y="4486275"/>
            <a:ext cx="4670425" cy="829945"/>
          </a:xfrm>
          <a:prstGeom prst="rect">
            <a:avLst/>
          </a:prstGeom>
          <a:ln w="12700">
            <a:miter lim="400000"/>
          </a:ln>
        </p:spPr>
        <p:txBody>
          <a:bodyPr wrap="square" lIns="45719" rIns="45719">
            <a:spAutoFit/>
          </a:bodyPr>
          <a:lstStyle>
            <a:lvl1pPr algn="ctr">
              <a:defRPr>
                <a:latin typeface="微软雅黑"/>
                <a:ea typeface="微软雅黑"/>
                <a:cs typeface="微软雅黑"/>
                <a:sym typeface="微软雅黑"/>
              </a:defRPr>
            </a:lvl1pPr>
          </a:lstStyle>
          <a:p>
            <a:pPr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Tutorial 5. Compare trees derived </a:t>
            </a:r>
          </a:p>
          <a:p>
            <a:pPr marL="914400" lvl="2" indent="457200"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from different genes</a:t>
            </a:r>
          </a:p>
        </p:txBody>
      </p:sp>
      <p:sp>
        <p:nvSpPr>
          <p:cNvPr id="17" name="矩形 5"/>
          <p:cNvSpPr txBox="1"/>
          <p:nvPr>
            <p:custDataLst>
              <p:tags r:id="rId5"/>
            </p:custDataLst>
          </p:nvPr>
        </p:nvSpPr>
        <p:spPr>
          <a:xfrm>
            <a:off x="6113547" y="5390717"/>
            <a:ext cx="4577080" cy="46037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buClrTx/>
              <a:buSzTx/>
              <a:buFontTx/>
            </a:pPr>
            <a:r>
              <a:rPr lang="zh-CN" altLang="en-US" sz="2400" b="1" dirty="0">
                <a:latin typeface="Times New Roman Bold" panose="02020603050405020304" charset="0"/>
                <a:ea typeface="微软雅黑" panose="020B0503020204020204" pitchFamily="34" charset="-122"/>
                <a:cs typeface="Times New Roman Bold" panose="02020603050405020304" charset="0"/>
              </a:rPr>
              <a:t>Tutorial 6. Modify trees and states</a:t>
            </a:r>
          </a:p>
        </p:txBody>
      </p:sp>
      <p:sp>
        <p:nvSpPr>
          <p:cNvPr id="18" name="矩形 5"/>
          <p:cNvSpPr txBox="1"/>
          <p:nvPr>
            <p:custDataLst>
              <p:tags r:id="rId6"/>
            </p:custDataLst>
          </p:nvPr>
        </p:nvSpPr>
        <p:spPr>
          <a:xfrm>
            <a:off x="6089734" y="3656532"/>
            <a:ext cx="3509645" cy="570865"/>
          </a:xfrm>
          <a:prstGeom prst="rect">
            <a:avLst/>
          </a:prstGeom>
          <a:ln w="12700">
            <a:miter lim="400000"/>
          </a:ln>
        </p:spPr>
        <p:txBody>
          <a:bodyPr wrap="none" lIns="45719" rIns="45719">
            <a:spAutoFit/>
          </a:bodyPr>
          <a:lstStyle>
            <a:lvl1pPr algn="ctr">
              <a:defRPr>
                <a:latin typeface="微软雅黑"/>
                <a:ea typeface="微软雅黑"/>
                <a:cs typeface="微软雅黑"/>
                <a:sym typeface="微软雅黑"/>
              </a:defRPr>
            </a:lvl1pPr>
          </a:lstStyle>
          <a:p>
            <a:pPr algn="ctr">
              <a:lnSpc>
                <a:spcPct val="130000"/>
              </a:lnSpc>
            </a:pP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Tutorial 4.</a:t>
            </a:r>
            <a:r>
              <a:rPr lang="en-US" altLang="zh-CN" sz="2400" b="1" dirty="0">
                <a:latin typeface="Times New Roman Bold" panose="02020603050405020304" charset="0"/>
                <a:ea typeface="微软雅黑" panose="020B0503020204020204" pitchFamily="34" charset="-122"/>
                <a:cs typeface="Times New Roman Bold" panose="02020603050405020304" charset="0"/>
                <a:sym typeface="+mn-ea"/>
              </a:rPr>
              <a:t> </a:t>
            </a:r>
            <a:r>
              <a:rPr lang="zh-CN" altLang="en-US" sz="2400" b="1" dirty="0">
                <a:latin typeface="Times New Roman Bold" panose="02020603050405020304" charset="0"/>
                <a:ea typeface="微软雅黑" panose="020B0503020204020204" pitchFamily="34" charset="-122"/>
                <a:cs typeface="Times New Roman Bold" panose="02020603050405020304" charset="0"/>
                <a:sym typeface="+mn-ea"/>
              </a:rPr>
              <a:t>Trait evolution</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63880" y="4719320"/>
            <a:ext cx="5045710" cy="1630045"/>
          </a:xfrm>
          <a:prstGeom prst="rect">
            <a:avLst/>
          </a:prstGeom>
          <a:noFill/>
        </p:spPr>
        <p:txBody>
          <a:bodyPr wrap="square" rtlCol="0">
            <a:spAutoFit/>
          </a:bodyPr>
          <a:lstStyle/>
          <a:p>
            <a:pPr indent="0">
              <a:buFont typeface="Wingdings" panose="05000000000000000000" charset="0"/>
              <a:buNone/>
            </a:pPr>
            <a:r>
              <a:rPr lang="en-US" altLang="zh-CN" sz="2000" b="1" dirty="0">
                <a:latin typeface="Times New Roman Regular" panose="02020603050405020304" charset="0"/>
                <a:cs typeface="Times New Roman Regular" panose="02020603050405020304" charset="0"/>
              </a:rPr>
              <a:t>Prepare file and information</a:t>
            </a:r>
            <a:r>
              <a:rPr lang="zh-CN" altLang="en-US" sz="2000" b="1" dirty="0">
                <a:latin typeface="Times New Roman Regular" panose="02020603050405020304" charset="0"/>
                <a:cs typeface="Times New Roman Regular" panose="02020603050405020304" charset="0"/>
              </a:rPr>
              <a:t>：</a:t>
            </a:r>
          </a:p>
          <a:p>
            <a:pPr marL="342900" indent="-342900">
              <a:buFont typeface="Wingdings" panose="05000000000000000000" charset="0"/>
              <a:buChar char=""/>
            </a:pPr>
            <a:r>
              <a:rPr sz="2000" b="1" dirty="0">
                <a:latin typeface="Times New Roman Regular" panose="02020603050405020304" charset="0"/>
                <a:cs typeface="Times New Roman Regular" panose="02020603050405020304" charset="0"/>
              </a:rPr>
              <a:t>Trees data set</a:t>
            </a:r>
          </a:p>
          <a:p>
            <a:pPr marL="342900" indent="-342900">
              <a:buFont typeface="Wingdings" panose="05000000000000000000" charset="0"/>
              <a:buChar char=""/>
            </a:pPr>
            <a:r>
              <a:rPr sz="2000" b="1" dirty="0">
                <a:latin typeface="Times New Roman Regular" panose="02020603050405020304" charset="0"/>
                <a:cs typeface="Times New Roman Regular" panose="02020603050405020304" charset="0"/>
              </a:rPr>
              <a:t>Condensed tree</a:t>
            </a:r>
          </a:p>
          <a:p>
            <a:pPr marL="342900" indent="-342900">
              <a:buFont typeface="Wingdings" panose="05000000000000000000" charset="0"/>
              <a:buChar char=""/>
            </a:pPr>
            <a:r>
              <a:rPr sz="2000" dirty="0">
                <a:latin typeface="Times New Roman Regular" panose="02020603050405020304" charset="0"/>
                <a:cs typeface="Times New Roman Regular" panose="02020603050405020304" charset="0"/>
              </a:rPr>
              <a:t>States (Distributions) file (not required).</a:t>
            </a:r>
          </a:p>
          <a:p>
            <a:pPr indent="0">
              <a:buFont typeface="Wingdings" panose="05000000000000000000" charset="0"/>
              <a:buNone/>
            </a:pPr>
            <a:r>
              <a:rPr sz="2000" dirty="0">
                <a:solidFill>
                  <a:srgbClr val="C00000"/>
                </a:solidFill>
                <a:latin typeface="Times New Roman Regular" panose="02020603050405020304" charset="0"/>
                <a:cs typeface="Times New Roman Regular" panose="02020603050405020304" charset="0"/>
              </a:rPr>
              <a:t>examples/</a:t>
            </a:r>
            <a:r>
              <a:rPr sz="2000" dirty="0" err="1">
                <a:solidFill>
                  <a:srgbClr val="C00000"/>
                </a:solidFill>
                <a:latin typeface="Times New Roman Regular" panose="02020603050405020304" charset="0"/>
                <a:cs typeface="Times New Roman Regular" panose="02020603050405020304" charset="0"/>
              </a:rPr>
              <a:t>Psychotria</a:t>
            </a:r>
            <a:r>
              <a:rPr sz="2000" dirty="0">
                <a:solidFill>
                  <a:srgbClr val="C00000"/>
                </a:solidFill>
                <a:latin typeface="Times New Roman Regular" panose="02020603050405020304" charset="0"/>
                <a:cs typeface="Times New Roman Regular" panose="02020603050405020304" charset="0"/>
              </a:rPr>
              <a:t>/</a:t>
            </a:r>
            <a:r>
              <a:rPr sz="2000" dirty="0" err="1">
                <a:solidFill>
                  <a:srgbClr val="C00000"/>
                </a:solidFill>
                <a:latin typeface="Times New Roman Regular" panose="02020603050405020304" charset="0"/>
                <a:cs typeface="Times New Roman Regular" panose="02020603050405020304" charset="0"/>
              </a:rPr>
              <a:t>Trees_States</a:t>
            </a:r>
            <a:endParaRPr sz="2000" dirty="0">
              <a:solidFill>
                <a:srgbClr val="C00000"/>
              </a:solidFill>
              <a:latin typeface="Times New Roman Regular" panose="02020603050405020304" charset="0"/>
              <a:cs typeface="Times New Roman Regular" panose="02020603050405020304" charset="0"/>
            </a:endParaRPr>
          </a:p>
        </p:txBody>
      </p:sp>
      <p:pic>
        <p:nvPicPr>
          <p:cNvPr id="3" name="图片 2" descr="截屏2025-01-06 10.08.40"/>
          <p:cNvPicPr>
            <a:picLocks noChangeAspect="1"/>
          </p:cNvPicPr>
          <p:nvPr/>
        </p:nvPicPr>
        <p:blipFill>
          <a:blip r:embed="rId3"/>
          <a:stretch>
            <a:fillRect/>
          </a:stretch>
        </p:blipFill>
        <p:spPr>
          <a:xfrm>
            <a:off x="174625" y="320040"/>
            <a:ext cx="5921375" cy="4495165"/>
          </a:xfrm>
          <a:prstGeom prst="rect">
            <a:avLst/>
          </a:prstGeom>
        </p:spPr>
      </p:pic>
      <p:sp>
        <p:nvSpPr>
          <p:cNvPr id="4" name="文本框 3"/>
          <p:cNvSpPr txBox="1"/>
          <p:nvPr/>
        </p:nvSpPr>
        <p:spPr>
          <a:xfrm>
            <a:off x="6043930" y="671830"/>
            <a:ext cx="6214745" cy="5513070"/>
          </a:xfrm>
          <a:prstGeom prst="rect">
            <a:avLst/>
          </a:prstGeom>
          <a:noFill/>
        </p:spPr>
        <p:txBody>
          <a:bodyPr wrap="square" rtlCol="0">
            <a:spAutoFit/>
          </a:bodyPr>
          <a:lstStyle/>
          <a:p>
            <a:pPr>
              <a:lnSpc>
                <a:spcPct val="140000"/>
              </a:lnSpc>
              <a:spcBef>
                <a:spcPts val="0"/>
              </a:spcBef>
              <a:spcAft>
                <a:spcPts val="0"/>
              </a:spcAft>
            </a:pPr>
            <a:r>
              <a:rPr lang="zh-CN" altLang="en-US" b="1" u="sng" dirty="0">
                <a:latin typeface="Times New Roman Bold" panose="02020603050405020304" charset="0"/>
                <a:ea typeface="微软雅黑" panose="020B0503020204020204" pitchFamily="34" charset="-122"/>
                <a:cs typeface="Times New Roman Bold" panose="02020603050405020304" charset="0"/>
              </a:rPr>
              <a:t>Binary trees</a:t>
            </a:r>
            <a:r>
              <a:rPr lang="zh-CN" altLang="en-US" dirty="0">
                <a:latin typeface="Times New Roman Regular" panose="02020603050405020304" charset="0"/>
                <a:ea typeface="微软雅黑" panose="020B0503020204020204" pitchFamily="34" charset="-122"/>
                <a:cs typeface="Times New Roman Regular" panose="02020603050405020304" charset="0"/>
              </a:rPr>
              <a:t>: The total number of binary trees in your trees data set. </a:t>
            </a:r>
            <a:r>
              <a:rPr lang="en-US" altLang="zh-CN" dirty="0">
                <a:latin typeface="Times New Roman Regular" panose="02020603050405020304" charset="0"/>
                <a:ea typeface="微软雅黑" panose="020B0503020204020204" pitchFamily="34" charset="-122"/>
                <a:cs typeface="Times New Roman Regular" panose="02020603050405020304" charset="0"/>
              </a:rPr>
              <a:t>(from bootstrap file of </a:t>
            </a:r>
            <a:r>
              <a:rPr lang="en-US" altLang="zh-CN" dirty="0" err="1">
                <a:latin typeface="Times New Roman Regular" panose="02020603050405020304" charset="0"/>
                <a:ea typeface="微软雅黑" panose="020B0503020204020204" pitchFamily="34" charset="-122"/>
                <a:cs typeface="Times New Roman Regular" panose="02020603050405020304" charset="0"/>
              </a:rPr>
              <a:t>raxml</a:t>
            </a:r>
            <a:r>
              <a:rPr lang="en-US" altLang="zh-CN" dirty="0">
                <a:latin typeface="Times New Roman Regular" panose="02020603050405020304" charset="0"/>
                <a:ea typeface="微软雅黑" panose="020B0503020204020204" pitchFamily="34" charset="-122"/>
                <a:cs typeface="Times New Roman Regular" panose="02020603050405020304" charset="0"/>
              </a:rPr>
              <a:t>/trees from BEAST runs)</a:t>
            </a:r>
            <a:endParaRPr lang="zh-CN" altLang="en-US" dirty="0">
              <a:latin typeface="Times New Roman Regular" panose="02020603050405020304" charset="0"/>
              <a:ea typeface="微软雅黑" panose="020B0503020204020204" pitchFamily="34" charset="-122"/>
              <a:cs typeface="Times New Roman Regular" panose="02020603050405020304" charset="0"/>
            </a:endParaRPr>
          </a:p>
          <a:p>
            <a:pPr>
              <a:lnSpc>
                <a:spcPct val="140000"/>
              </a:lnSpc>
              <a:spcBef>
                <a:spcPts val="0"/>
              </a:spcBef>
              <a:spcAft>
                <a:spcPts val="0"/>
              </a:spcAft>
            </a:pPr>
            <a:r>
              <a:rPr lang="zh-CN" altLang="en-US" b="1" u="sng" dirty="0">
                <a:latin typeface="Times New Roman Bold" panose="02020603050405020304" charset="0"/>
                <a:ea typeface="微软雅黑" panose="020B0503020204020204" pitchFamily="34" charset="-122"/>
                <a:cs typeface="Times New Roman Bold" panose="02020603050405020304" charset="0"/>
              </a:rPr>
              <a:t>Amount of trees</a:t>
            </a:r>
            <a:r>
              <a:rPr lang="zh-CN" altLang="en-US" dirty="0">
                <a:latin typeface="Times New Roman Regular" panose="02020603050405020304" charset="0"/>
                <a:ea typeface="微软雅黑" panose="020B0503020204020204" pitchFamily="34" charset="-122"/>
                <a:cs typeface="Times New Roman Regular" panose="02020603050405020304" charset="0"/>
              </a:rPr>
              <a:t>: The total number of trees in your trees data set. </a:t>
            </a:r>
          </a:p>
          <a:p>
            <a:pPr>
              <a:lnSpc>
                <a:spcPct val="140000"/>
              </a:lnSpc>
              <a:spcBef>
                <a:spcPts val="0"/>
              </a:spcBef>
              <a:spcAft>
                <a:spcPts val="0"/>
              </a:spcAft>
            </a:pPr>
            <a:r>
              <a:rPr lang="zh-CN" altLang="en-US" b="1" u="sng" dirty="0">
                <a:latin typeface="Times New Roman Bold" panose="02020603050405020304" charset="0"/>
                <a:ea typeface="微软雅黑" panose="020B0503020204020204" pitchFamily="34" charset="-122"/>
                <a:cs typeface="Times New Roman Bold" panose="02020603050405020304" charset="0"/>
              </a:rPr>
              <a:t>Discard trees</a:t>
            </a:r>
            <a:r>
              <a:rPr lang="zh-CN" altLang="en-US" dirty="0">
                <a:latin typeface="Times New Roman Regular" panose="02020603050405020304" charset="0"/>
                <a:ea typeface="微软雅黑" panose="020B0503020204020204" pitchFamily="34" charset="-122"/>
                <a:cs typeface="Times New Roman Regular" panose="02020603050405020304" charset="0"/>
              </a:rPr>
              <a:t>: The number of trees that will be discarded from the beginning of the trees data set; equivalent to a burnin.</a:t>
            </a:r>
          </a:p>
          <a:p>
            <a:pPr>
              <a:lnSpc>
                <a:spcPct val="140000"/>
              </a:lnSpc>
              <a:spcBef>
                <a:spcPts val="0"/>
              </a:spcBef>
              <a:spcAft>
                <a:spcPts val="0"/>
              </a:spcAft>
            </a:pPr>
            <a:r>
              <a:rPr lang="zh-CN" altLang="en-US" b="1" u="sng" dirty="0">
                <a:latin typeface="Times New Roman Bold" panose="02020603050405020304" charset="0"/>
                <a:ea typeface="微软雅黑" panose="020B0503020204020204" pitchFamily="34" charset="-122"/>
                <a:cs typeface="Times New Roman Bold" panose="02020603050405020304" charset="0"/>
              </a:rPr>
              <a:t>Random tree</a:t>
            </a:r>
            <a:r>
              <a:rPr lang="zh-CN" altLang="en-US" dirty="0">
                <a:latin typeface="Times New Roman Regular" panose="02020603050405020304" charset="0"/>
                <a:ea typeface="微软雅黑" panose="020B0503020204020204" pitchFamily="34" charset="-122"/>
                <a:cs typeface="Times New Roman Regular" panose="02020603050405020304" charset="0"/>
              </a:rPr>
              <a:t>: Select random trees form trees dataset to run the </a:t>
            </a:r>
            <a:r>
              <a:rPr lang="zh-CN" altLang="en-US" dirty="0">
                <a:solidFill>
                  <a:srgbClr val="C00000"/>
                </a:solidFill>
                <a:latin typeface="Times New Roman Regular" panose="02020603050405020304" charset="0"/>
                <a:ea typeface="微软雅黑" panose="020B0503020204020204" pitchFamily="34" charset="-122"/>
                <a:cs typeface="Times New Roman Regular" panose="02020603050405020304" charset="0"/>
              </a:rPr>
              <a:t>Statistical Method</a:t>
            </a:r>
            <a:r>
              <a:rPr lang="zh-CN" altLang="en-US" dirty="0">
                <a:latin typeface="Times New Roman Regular" panose="02020603050405020304" charset="0"/>
                <a:ea typeface="微软雅黑" panose="020B0503020204020204" pitchFamily="34" charset="-122"/>
                <a:cs typeface="Times New Roman Regular" panose="02020603050405020304" charset="0"/>
              </a:rPr>
              <a:t>. Trees will be selected from between </a:t>
            </a:r>
            <a:r>
              <a:rPr lang="zh-CN" altLang="en-US" b="1" dirty="0">
                <a:latin typeface="Times New Roman Bold" panose="02020603050405020304" charset="0"/>
                <a:ea typeface="微软雅黑" panose="020B0503020204020204" pitchFamily="34" charset="-122"/>
                <a:cs typeface="Times New Roman Bold" panose="02020603050405020304" charset="0"/>
              </a:rPr>
              <a:t>Discard Trees</a:t>
            </a:r>
            <a:r>
              <a:rPr lang="zh-CN" altLang="en-US" dirty="0">
                <a:latin typeface="Times New Roman Regular" panose="02020603050405020304" charset="0"/>
                <a:ea typeface="微软雅黑" panose="020B0503020204020204" pitchFamily="34" charset="-122"/>
                <a:cs typeface="Times New Roman Regular" panose="02020603050405020304" charset="0"/>
              </a:rPr>
              <a:t> and </a:t>
            </a:r>
            <a:r>
              <a:rPr lang="zh-CN" altLang="en-US" b="1" dirty="0">
                <a:latin typeface="Times New Roman Bold" panose="02020603050405020304" charset="0"/>
                <a:ea typeface="微软雅黑" panose="020B0503020204020204" pitchFamily="34" charset="-122"/>
                <a:cs typeface="Times New Roman Bold" panose="02020603050405020304" charset="0"/>
              </a:rPr>
              <a:t>Amount of trees</a:t>
            </a:r>
            <a:r>
              <a:rPr lang="zh-CN" altLang="en-US" dirty="0">
                <a:latin typeface="Times New Roman Regular" panose="02020603050405020304" charset="0"/>
                <a:ea typeface="微软雅黑" panose="020B0503020204020204" pitchFamily="34" charset="-122"/>
                <a:cs typeface="Times New Roman Regular" panose="02020603050405020304" charset="0"/>
              </a:rPr>
              <a:t>. You can save the randomly selected trees to a new file with [File&gt;Export Trees -&gt;Random </a:t>
            </a:r>
          </a:p>
          <a:p>
            <a:pPr>
              <a:lnSpc>
                <a:spcPct val="140000"/>
              </a:lnSpc>
              <a:spcBef>
                <a:spcPts val="0"/>
              </a:spcBef>
              <a:spcAft>
                <a:spcPts val="0"/>
              </a:spcAft>
            </a:pPr>
            <a:r>
              <a:rPr lang="zh-CN" altLang="en-US" dirty="0">
                <a:latin typeface="Times New Roman Regular" panose="02020603050405020304" charset="0"/>
                <a:ea typeface="微软雅黑" panose="020B0503020204020204" pitchFamily="34" charset="-122"/>
                <a:cs typeface="Times New Roman Regular" panose="02020603050405020304" charset="0"/>
              </a:rPr>
              <a:t>Trees] after analysis has been done.</a:t>
            </a:r>
          </a:p>
          <a:p>
            <a:pPr>
              <a:lnSpc>
                <a:spcPct val="140000"/>
              </a:lnSpc>
              <a:spcBef>
                <a:spcPts val="0"/>
              </a:spcBef>
              <a:spcAft>
                <a:spcPts val="0"/>
              </a:spcAft>
            </a:pPr>
            <a:r>
              <a:rPr lang="zh-CN" altLang="en-US" b="1" u="sng" dirty="0">
                <a:latin typeface="Times New Roman Bold" panose="02020603050405020304" charset="0"/>
                <a:ea typeface="微软雅黑" panose="020B0503020204020204" pitchFamily="34" charset="-122"/>
                <a:cs typeface="Times New Roman Bold" panose="02020603050405020304" charset="0"/>
              </a:rPr>
              <a:t>Current Condensed tree</a:t>
            </a:r>
            <a:r>
              <a:rPr lang="zh-CN" altLang="en-US" dirty="0">
                <a:latin typeface="Times New Roman Regular" panose="02020603050405020304" charset="0"/>
                <a:ea typeface="微软雅黑" panose="020B0503020204020204" pitchFamily="34" charset="-122"/>
                <a:cs typeface="Times New Roman Regular" panose="02020603050405020304" charset="0"/>
              </a:rPr>
              <a:t>: Show the condensed tree in text. You could view your </a:t>
            </a:r>
          </a:p>
          <a:p>
            <a:pPr>
              <a:lnSpc>
                <a:spcPct val="140000"/>
              </a:lnSpc>
              <a:spcBef>
                <a:spcPts val="0"/>
              </a:spcBef>
              <a:spcAft>
                <a:spcPts val="0"/>
              </a:spcAft>
            </a:pPr>
            <a:r>
              <a:rPr lang="zh-CN" altLang="en-US" dirty="0">
                <a:latin typeface="Times New Roman Regular" panose="02020603050405020304" charset="0"/>
                <a:ea typeface="微软雅黑" panose="020B0503020204020204" pitchFamily="34" charset="-122"/>
                <a:cs typeface="Times New Roman Regular" panose="02020603050405020304" charset="0"/>
              </a:rPr>
              <a:t>condensed tree in graphic form [Graphic &gt; Tree View]</a:t>
            </a:r>
          </a:p>
          <a:p>
            <a:pPr>
              <a:lnSpc>
                <a:spcPct val="140000"/>
              </a:lnSpc>
              <a:spcBef>
                <a:spcPts val="0"/>
              </a:spcBef>
              <a:spcAft>
                <a:spcPts val="0"/>
              </a:spcAft>
            </a:pPr>
            <a:r>
              <a:rPr lang="zh-CN" altLang="en-US" b="1" u="sng" dirty="0">
                <a:latin typeface="Times New Roman Bold" panose="02020603050405020304" charset="0"/>
                <a:ea typeface="微软雅黑" panose="020B0503020204020204" pitchFamily="34" charset="-122"/>
                <a:cs typeface="Times New Roman Bold" panose="02020603050405020304" charset="0"/>
              </a:rPr>
              <a:t>CHECK STATUS</a:t>
            </a:r>
            <a:r>
              <a:rPr lang="zh-CN" altLang="en-US" dirty="0">
                <a:latin typeface="Times New Roman Regular" panose="02020603050405020304" charset="0"/>
                <a:ea typeface="微软雅黑" panose="020B0503020204020204" pitchFamily="34" charset="-122"/>
                <a:cs typeface="Times New Roman Regular" panose="02020603050405020304" charset="0"/>
              </a:rPr>
              <a:t>: Check the current status of RASP</a:t>
            </a:r>
          </a:p>
        </p:txBody>
      </p:sp>
      <p:sp>
        <p:nvSpPr>
          <p:cNvPr id="2" name="圆角矩形 1"/>
          <p:cNvSpPr/>
          <p:nvPr/>
        </p:nvSpPr>
        <p:spPr>
          <a:xfrm>
            <a:off x="4338955" y="701040"/>
            <a:ext cx="1736090" cy="1418590"/>
          </a:xfrm>
          <a:prstGeom prst="roundRect">
            <a:avLst/>
          </a:prstGeom>
          <a:ln>
            <a:solidFill>
              <a:srgbClr val="C00000"/>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35280" y="550545"/>
            <a:ext cx="5461000" cy="5115311"/>
          </a:xfrm>
          <a:prstGeom prst="rect">
            <a:avLst/>
          </a:prstGeom>
          <a:noFill/>
          <a:ln w="9525">
            <a:noFill/>
          </a:ln>
        </p:spPr>
        <p:txBody>
          <a:bodyPr wrap="square">
            <a:spAutoFit/>
          </a:bodyPr>
          <a:lstStyle/>
          <a:p>
            <a:pPr indent="0">
              <a:lnSpc>
                <a:spcPct val="150000"/>
              </a:lnSpc>
            </a:pPr>
            <a:r>
              <a:rPr lang="en-US" sz="2000" b="1" dirty="0">
                <a:latin typeface="Times New Roman Bold" panose="02020603050405020304" charset="0"/>
                <a:cs typeface="Times New Roman Bold" panose="02020603050405020304" charset="0"/>
              </a:rPr>
              <a:t>Loading the tree files</a:t>
            </a:r>
          </a:p>
          <a:p>
            <a:pPr marL="342900" indent="-342900">
              <a:lnSpc>
                <a:spcPct val="150000"/>
              </a:lnSpc>
              <a:buFont typeface="Wingdings" panose="05000000000000000000" charset="0"/>
              <a:buChar char=""/>
            </a:pPr>
            <a:r>
              <a:rPr lang="en-US" sz="2000" b="0" dirty="0">
                <a:latin typeface="Times New Roman Regular" panose="02020603050405020304" charset="0"/>
                <a:cs typeface="Times New Roman Regular" panose="02020603050405020304" charset="0"/>
              </a:rPr>
              <a:t>Open [File &gt; Load Trees&gt; Load Trees (more format)] and navigate to </a:t>
            </a:r>
            <a:r>
              <a:rPr lang="en-US" sz="2000" b="0" dirty="0" err="1">
                <a:latin typeface="Times New Roman Regular" panose="02020603050405020304" charset="0"/>
                <a:cs typeface="Times New Roman Regular" panose="02020603050405020304" charset="0"/>
              </a:rPr>
              <a:t>dataset.trees</a:t>
            </a:r>
            <a:r>
              <a:rPr lang="en-US" sz="2000" b="0" dirty="0">
                <a:latin typeface="Times New Roman Regular" panose="02020603050405020304" charset="0"/>
                <a:cs typeface="Times New Roman Regular" panose="02020603050405020304" charset="0"/>
              </a:rPr>
              <a:t> and select it.</a:t>
            </a:r>
          </a:p>
          <a:p>
            <a:pPr marL="342900" indent="-342900">
              <a:lnSpc>
                <a:spcPct val="150000"/>
              </a:lnSpc>
              <a:buFont typeface="Wingdings" panose="05000000000000000000" charset="0"/>
              <a:buChar char=""/>
            </a:pPr>
            <a:r>
              <a:rPr lang="en-US" sz="2000" b="0" dirty="0">
                <a:latin typeface="Times New Roman Regular" panose="02020603050405020304" charset="0"/>
                <a:cs typeface="Times New Roman Regular" panose="02020603050405020304" charset="0"/>
              </a:rPr>
              <a:t>Open [File&gt; Load Consensus Tree&gt; Load name-specified Tree] and navigate to </a:t>
            </a:r>
            <a:r>
              <a:rPr lang="en-US" sz="2000" b="0" dirty="0" err="1">
                <a:latin typeface="Times New Roman Regular" panose="02020603050405020304" charset="0"/>
                <a:cs typeface="Times New Roman Regular" panose="02020603050405020304" charset="0"/>
              </a:rPr>
              <a:t>name.tree</a:t>
            </a:r>
            <a:r>
              <a:rPr lang="en-US" sz="2000" b="0" dirty="0">
                <a:latin typeface="Times New Roman Regular" panose="02020603050405020304" charset="0"/>
                <a:cs typeface="Times New Roman Regular" panose="02020603050405020304" charset="0"/>
              </a:rPr>
              <a:t> and select it.</a:t>
            </a:r>
          </a:p>
          <a:p>
            <a:pPr indent="0">
              <a:lnSpc>
                <a:spcPct val="150000"/>
              </a:lnSpc>
            </a:pPr>
            <a:endParaRPr lang="en-US" sz="2000" b="0" dirty="0">
              <a:latin typeface="Times New Roman Regular" panose="02020603050405020304" charset="0"/>
              <a:cs typeface="Times New Roman Regular" panose="02020603050405020304" charset="0"/>
            </a:endParaRPr>
          </a:p>
          <a:p>
            <a:pPr indent="0">
              <a:lnSpc>
                <a:spcPct val="150000"/>
              </a:lnSpc>
            </a:pPr>
            <a:r>
              <a:rPr lang="en-US" altLang="zh-CN" sz="2000" b="1" dirty="0">
                <a:latin typeface="Times New Roman Bold" panose="02020603050405020304" charset="0"/>
                <a:cs typeface="Times New Roman Bold" panose="02020603050405020304" charset="0"/>
              </a:rPr>
              <a:t>Edit</a:t>
            </a:r>
            <a:r>
              <a:rPr lang="zh-CN" altLang="en-US" sz="2000" b="1" dirty="0">
                <a:latin typeface="Times New Roman Bold" panose="02020603050405020304" charset="0"/>
                <a:cs typeface="Times New Roman Bold" panose="02020603050405020304" charset="0"/>
              </a:rPr>
              <a:t>ing the distribution </a:t>
            </a:r>
            <a:r>
              <a:rPr lang="en-US" altLang="zh-CN" sz="2000" b="1" dirty="0">
                <a:latin typeface="Times New Roman Bold" panose="02020603050405020304" charset="0"/>
                <a:cs typeface="Times New Roman Bold" panose="02020603050405020304" charset="0"/>
              </a:rPr>
              <a:t>state with build in editor (or load from .csv)</a:t>
            </a:r>
            <a:endParaRPr lang="zh-CN" altLang="en-US" sz="2000" b="1" dirty="0">
              <a:latin typeface="Times New Roman Bold" panose="02020603050405020304" charset="0"/>
              <a:cs typeface="Times New Roman Bold" panose="02020603050405020304" charset="0"/>
            </a:endParaRPr>
          </a:p>
          <a:p>
            <a:pPr indent="0">
              <a:lnSpc>
                <a:spcPct val="150000"/>
              </a:lnSpc>
            </a:pPr>
            <a:endParaRPr lang="zh-CN" altLang="en-US" sz="2000" dirty="0">
              <a:latin typeface="Times New Roman" panose="02020603050405020304" pitchFamily="18" charset="0"/>
              <a:cs typeface="Times New Roman" panose="02020603050405020304" pitchFamily="18" charset="0"/>
            </a:endParaRPr>
          </a:p>
        </p:txBody>
      </p:sp>
      <p:pic>
        <p:nvPicPr>
          <p:cNvPr id="4" name="图片 3" descr="截屏2025-01-06 10.08.12"/>
          <p:cNvPicPr>
            <a:picLocks noChangeAspect="1"/>
          </p:cNvPicPr>
          <p:nvPr/>
        </p:nvPicPr>
        <p:blipFill>
          <a:blip r:embed="rId3"/>
          <a:stretch>
            <a:fillRect/>
          </a:stretch>
        </p:blipFill>
        <p:spPr>
          <a:xfrm>
            <a:off x="5758180" y="1026795"/>
            <a:ext cx="6249670" cy="4737100"/>
          </a:xfrm>
          <a:prstGeom prst="rect">
            <a:avLst/>
          </a:prstGeom>
        </p:spPr>
      </p:pic>
      <p:sp>
        <p:nvSpPr>
          <p:cNvPr id="2" name="文本框 1"/>
          <p:cNvSpPr txBox="1"/>
          <p:nvPr/>
        </p:nvSpPr>
        <p:spPr>
          <a:xfrm>
            <a:off x="6013450" y="598170"/>
            <a:ext cx="4064000" cy="398780"/>
          </a:xfrm>
          <a:prstGeom prst="rect">
            <a:avLst/>
          </a:prstGeom>
          <a:noFill/>
        </p:spPr>
        <p:txBody>
          <a:bodyPr wrap="square" rtlCol="0">
            <a:spAutoFit/>
          </a:bodyPr>
          <a:lstStyle/>
          <a:p>
            <a:r>
              <a:rPr lang="zh-CN" altLang="en-US" sz="2000">
                <a:latin typeface="Times New Roman" panose="02020603050405020304" pitchFamily="18" charset="0"/>
                <a:cs typeface="Times New Roman" panose="02020603050405020304" pitchFamily="18" charset="0"/>
                <a:sym typeface="+mn-ea"/>
              </a:rPr>
              <a:t>Now you will see a window like this:</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D948A6C-5800-62A0-C74E-E5424DA1BB94}"/>
              </a:ext>
            </a:extLst>
          </p:cNvPr>
          <p:cNvSpPr txBox="1"/>
          <p:nvPr/>
        </p:nvSpPr>
        <p:spPr>
          <a:xfrm>
            <a:off x="308113" y="501133"/>
            <a:ext cx="6102626" cy="646331"/>
          </a:xfrm>
          <a:prstGeom prst="rect">
            <a:avLst/>
          </a:prstGeom>
          <a:noFill/>
        </p:spPr>
        <p:txBody>
          <a:bodyPr wrap="square">
            <a:spAutoFit/>
          </a:bodyPr>
          <a:lstStyle/>
          <a:p>
            <a:r>
              <a:rPr lang="zh-CN" altLang="en-US" sz="3600" b="1" dirty="0">
                <a:latin typeface="Times New Roman Bold" panose="02020603050405020304" charset="0"/>
                <a:cs typeface="Times New Roman Bold" panose="02020603050405020304" charset="0"/>
              </a:rPr>
              <a:t>distribution </a:t>
            </a:r>
            <a:r>
              <a:rPr lang="en-US" altLang="zh-CN" sz="3600" b="1" dirty="0">
                <a:latin typeface="Times New Roman Bold" panose="02020603050405020304" charset="0"/>
                <a:cs typeface="Times New Roman Bold" panose="02020603050405020304" charset="0"/>
              </a:rPr>
              <a:t>state</a:t>
            </a:r>
            <a:endParaRPr lang="zh-CN" altLang="en-US" sz="3600" dirty="0"/>
          </a:p>
        </p:txBody>
      </p:sp>
      <p:pic>
        <p:nvPicPr>
          <p:cNvPr id="5" name="图片 4">
            <a:extLst>
              <a:ext uri="{FF2B5EF4-FFF2-40B4-BE49-F238E27FC236}">
                <a16:creationId xmlns:a16="http://schemas.microsoft.com/office/drawing/2014/main" id="{5AA9E607-3BCB-E26C-6474-A14B6AE3F46D}"/>
              </a:ext>
            </a:extLst>
          </p:cNvPr>
          <p:cNvPicPr>
            <a:picLocks noChangeAspect="1"/>
          </p:cNvPicPr>
          <p:nvPr/>
        </p:nvPicPr>
        <p:blipFill>
          <a:blip r:embed="rId2"/>
          <a:stretch>
            <a:fillRect/>
          </a:stretch>
        </p:blipFill>
        <p:spPr>
          <a:xfrm>
            <a:off x="5701299" y="774438"/>
            <a:ext cx="6182588" cy="5582429"/>
          </a:xfrm>
          <a:prstGeom prst="rect">
            <a:avLst/>
          </a:prstGeom>
        </p:spPr>
      </p:pic>
      <p:sp>
        <p:nvSpPr>
          <p:cNvPr id="6" name="文本框 5">
            <a:extLst>
              <a:ext uri="{FF2B5EF4-FFF2-40B4-BE49-F238E27FC236}">
                <a16:creationId xmlns:a16="http://schemas.microsoft.com/office/drawing/2014/main" id="{23C80752-8679-F48E-A3EB-4F4ADF3C48B1}"/>
              </a:ext>
            </a:extLst>
          </p:cNvPr>
          <p:cNvSpPr txBox="1"/>
          <p:nvPr/>
        </p:nvSpPr>
        <p:spPr>
          <a:xfrm>
            <a:off x="397565" y="1600200"/>
            <a:ext cx="4999383" cy="3477875"/>
          </a:xfrm>
          <a:prstGeom prst="rect">
            <a:avLst/>
          </a:prstGeom>
          <a:noFill/>
        </p:spPr>
        <p:txBody>
          <a:bodyPr wrap="square" rtlCol="0">
            <a:spAutoFit/>
          </a:bodyPr>
          <a:lstStyle/>
          <a:p>
            <a:r>
              <a:rPr lang="en-US" altLang="zh-CN" sz="4400" dirty="0"/>
              <a:t>Geographically isolated either in present or past</a:t>
            </a:r>
          </a:p>
          <a:p>
            <a:endParaRPr lang="en-US" altLang="zh-CN" sz="4400" dirty="0"/>
          </a:p>
          <a:p>
            <a:endParaRPr lang="zh-CN" altLang="en-US" sz="4400" dirty="0"/>
          </a:p>
        </p:txBody>
      </p:sp>
    </p:spTree>
    <p:extLst>
      <p:ext uri="{BB962C8B-B14F-4D97-AF65-F5344CB8AC3E}">
        <p14:creationId xmlns:p14="http://schemas.microsoft.com/office/powerpoint/2010/main" val="1041917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0f9dfd66-e602-4a13-ae76-23fb4d180ce0}"/>
  <p:tag name="TABLE_ENDDRAG_ORIGIN_RECT" val="767*124"/>
  <p:tag name="TABLE_ENDDRAG_RECT" val="144*368*767*124"/>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1578</Words>
  <Application>Microsoft Office PowerPoint</Application>
  <PresentationFormat>宽屏</PresentationFormat>
  <Paragraphs>169</Paragraphs>
  <Slides>18</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Times New Roman Regular</vt:lpstr>
      <vt:lpstr>等线</vt:lpstr>
      <vt:lpstr>等线 Light</vt:lpstr>
      <vt:lpstr>方正舒体</vt:lpstr>
      <vt:lpstr>宋体</vt:lpstr>
      <vt:lpstr>Arial</vt:lpstr>
      <vt:lpstr>Arial Bold</vt:lpstr>
      <vt:lpstr>Calibri</vt:lpstr>
      <vt:lpstr>Times New Roman</vt:lpstr>
      <vt:lpstr>Times New Roman Bold</vt:lpstr>
      <vt:lpstr>Wingdings</vt:lpstr>
      <vt:lpstr>Office 主题​​</vt:lpstr>
      <vt:lpstr>PowerPoint 演示文稿</vt:lpstr>
      <vt:lpstr>PowerPoint 演示文稿</vt:lpstr>
      <vt:lpstr>PowerPoint 演示文稿</vt:lpstr>
      <vt:lpstr>PowerPoint 演示文稿</vt:lpstr>
      <vt:lpstr>How to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Jiantao Hu</dc:creator>
  <cp:lastModifiedBy>Jiantao Hu</cp:lastModifiedBy>
  <cp:revision>2</cp:revision>
  <dcterms:created xsi:type="dcterms:W3CDTF">2026-01-11T13:12:03Z</dcterms:created>
  <dcterms:modified xsi:type="dcterms:W3CDTF">2026-01-14T01:05:27Z</dcterms:modified>
</cp:coreProperties>
</file>