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81" r:id="rId4"/>
    <p:sldId id="295" r:id="rId6"/>
    <p:sldId id="258" r:id="rId7"/>
    <p:sldId id="283" r:id="rId8"/>
    <p:sldId id="259" r:id="rId9"/>
    <p:sldId id="285" r:id="rId10"/>
    <p:sldId id="286" r:id="rId11"/>
    <p:sldId id="287" r:id="rId12"/>
    <p:sldId id="260" r:id="rId13"/>
    <p:sldId id="261" r:id="rId14"/>
    <p:sldId id="296" r:id="rId15"/>
    <p:sldId id="288" r:id="rId16"/>
    <p:sldId id="263" r:id="rId17"/>
    <p:sldId id="264" r:id="rId18"/>
    <p:sldId id="265" r:id="rId19"/>
    <p:sldId id="266" r:id="rId20"/>
    <p:sldId id="289" r:id="rId21"/>
    <p:sldId id="292" r:id="rId22"/>
    <p:sldId id="293" r:id="rId23"/>
    <p:sldId id="297" r:id="rId24"/>
    <p:sldId id="290" r:id="rId25"/>
    <p:sldId id="267" r:id="rId26"/>
    <p:sldId id="268" r:id="rId27"/>
    <p:sldId id="269" r:id="rId28"/>
    <p:sldId id="291" r:id="rId29"/>
    <p:sldId id="270" r:id="rId30"/>
    <p:sldId id="280"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7"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18D"/>
    <a:srgbClr val="FFFFFF"/>
    <a:srgbClr val="0B418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977"/>
        <p:guide pos="38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gs" Target="tags/tag148.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单系群（</a:t>
            </a:r>
            <a:r>
              <a:rPr lang="en-US" altLang="zh-CN"/>
              <a:t>monophyletic group</a:t>
            </a:r>
            <a:r>
              <a:rPr lang="zh-CN" altLang="en-US"/>
              <a:t>）是系统发育学中的一个核心概念，指的是一个分类单元组，它包含了一个共同祖先的所有已知后代，且不包含任何其他生物。</a:t>
            </a:r>
            <a:endParaRPr lang="zh-CN" altLang="en-US"/>
          </a:p>
          <a:p>
            <a:r>
              <a:rPr lang="zh-CN" altLang="en-US" b="1">
                <a:solidFill>
                  <a:srgbClr val="000000"/>
                </a:solidFill>
                <a:latin typeface="Times New Roman" panose="02020603050405020304" charset="0"/>
                <a:ea typeface="Arial" panose="020B0604020202020204"/>
                <a:cs typeface="Times New Roman" panose="02020603050405020304" charset="0"/>
                <a:sym typeface="+mn-ea"/>
              </a:rPr>
              <a:t>偏移量设置为最小的年龄，下限已设好，接着设上限。最大不能超过多少</a:t>
            </a:r>
            <a:endParaRPr lang="zh-CN" altLang="en-US" b="1">
              <a:solidFill>
                <a:srgbClr val="000000"/>
              </a:solidFill>
              <a:latin typeface="Times New Roman" panose="02020603050405020304" charset="0"/>
              <a:ea typeface="Arial" panose="020B0604020202020204"/>
              <a:cs typeface="Times New Roman" panose="02020603050405020304" charset="0"/>
            </a:endParaRPr>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Yule Model	                           </a:t>
            </a:r>
            <a:r>
              <a:rPr lang="zh-CN" altLang="en-US"/>
              <a:t>物种树模型</a:t>
            </a:r>
            <a:r>
              <a:rPr lang="en-US" altLang="zh-CN"/>
              <a:t>	</a:t>
            </a:r>
            <a:r>
              <a:rPr lang="zh-CN" altLang="en-US"/>
              <a:t>只有物种形成（恒定速率），无灭绝，无种群动态</a:t>
            </a:r>
            <a:r>
              <a:rPr lang="en-US" altLang="zh-CN"/>
              <a:t>	</a:t>
            </a:r>
            <a:r>
              <a:rPr lang="zh-CN" altLang="en-US"/>
              <a:t>估算物种分化时间，构建系统发育树</a:t>
            </a:r>
            <a:r>
              <a:rPr lang="en-US" altLang="zh-CN"/>
              <a:t>	</a:t>
            </a:r>
            <a:r>
              <a:rPr lang="zh-CN" altLang="en-US"/>
              <a:t>低</a:t>
            </a:r>
            <a:endParaRPr lang="zh-CN" altLang="en-US"/>
          </a:p>
          <a:p>
            <a:r>
              <a:rPr lang="en-US" altLang="zh-CN"/>
              <a:t>Calibrated Yule Model	</a:t>
            </a:r>
            <a:r>
              <a:rPr lang="zh-CN" altLang="en-US"/>
              <a:t>物种树模型</a:t>
            </a:r>
            <a:r>
              <a:rPr lang="en-US" altLang="zh-CN"/>
              <a:t>	</a:t>
            </a:r>
            <a:r>
              <a:rPr lang="zh-CN" altLang="en-US"/>
              <a:t>在</a:t>
            </a:r>
            <a:r>
              <a:rPr lang="en-US" altLang="zh-CN"/>
              <a:t>Yule</a:t>
            </a:r>
            <a:r>
              <a:rPr lang="zh-CN" altLang="en-US"/>
              <a:t>模型基础上，引入外部时间标定点（如化石、地质事件）</a:t>
            </a:r>
            <a:r>
              <a:rPr lang="en-US" altLang="zh-CN"/>
              <a:t>	</a:t>
            </a:r>
            <a:r>
              <a:rPr lang="zh-CN" altLang="en-US"/>
              <a:t>校准系统发育树的时间尺度，估算绝对分化时间</a:t>
            </a:r>
            <a:r>
              <a:rPr lang="en-US" altLang="zh-CN"/>
              <a:t>	</a:t>
            </a:r>
            <a:r>
              <a:rPr lang="zh-CN" altLang="en-US"/>
              <a:t>中</a:t>
            </a:r>
            <a:endParaRPr lang="zh-CN" altLang="en-US"/>
          </a:p>
          <a:p>
            <a:r>
              <a:rPr lang="en-US" altLang="zh-CN"/>
              <a:t>Birth-Death Model	</a:t>
            </a:r>
            <a:r>
              <a:rPr lang="zh-CN" altLang="en-US"/>
              <a:t>物种树模型</a:t>
            </a:r>
            <a:r>
              <a:rPr lang="en-US" altLang="zh-CN"/>
              <a:t>	</a:t>
            </a:r>
            <a:r>
              <a:rPr lang="zh-CN" altLang="en-US"/>
              <a:t>同时考虑物种形成和灭绝（恒定或变化速率）</a:t>
            </a:r>
            <a:r>
              <a:rPr lang="en-US" altLang="zh-CN"/>
              <a:t>	</a:t>
            </a:r>
            <a:r>
              <a:rPr lang="zh-CN" altLang="en-US"/>
              <a:t>更真实地模拟宏观进化过程，估计净多样化速率</a:t>
            </a:r>
            <a:r>
              <a:rPr lang="en-US" altLang="zh-CN"/>
              <a:t>	</a:t>
            </a:r>
            <a:r>
              <a:rPr lang="zh-CN" altLang="en-US"/>
              <a:t>中</a:t>
            </a:r>
            <a:endParaRPr lang="zh-CN" altLang="en-US"/>
          </a:p>
          <a:p>
            <a:r>
              <a:rPr lang="en-US" altLang="zh-CN"/>
              <a:t>Coalescent Constant Population	</a:t>
            </a:r>
            <a:r>
              <a:rPr lang="zh-CN" altLang="en-US"/>
              <a:t>种群合并模型</a:t>
            </a:r>
            <a:r>
              <a:rPr lang="en-US" altLang="zh-CN"/>
              <a:t>	</a:t>
            </a:r>
            <a:r>
              <a:rPr lang="zh-CN" altLang="en-US"/>
              <a:t>种群大小在历史上恒定，基因谱系在恒定种群中随机合并</a:t>
            </a:r>
            <a:r>
              <a:rPr lang="en-US" altLang="zh-CN"/>
              <a:t>	</a:t>
            </a:r>
            <a:r>
              <a:rPr lang="zh-CN" altLang="en-US"/>
              <a:t>从基因数据推断近期种群历史，估计种群大小</a:t>
            </a:r>
            <a:r>
              <a:rPr lang="en-US" altLang="zh-CN"/>
              <a:t>	</a:t>
            </a:r>
            <a:r>
              <a:rPr lang="zh-CN" altLang="en-US"/>
              <a:t>低</a:t>
            </a:r>
            <a:endParaRPr lang="zh-CN" altLang="en-US"/>
          </a:p>
          <a:p>
            <a:r>
              <a:rPr lang="en-US" altLang="zh-CN"/>
              <a:t>Coalescent Exponential Population	</a:t>
            </a:r>
            <a:r>
              <a:rPr lang="zh-CN" altLang="en-US"/>
              <a:t>种群合并模型</a:t>
            </a:r>
            <a:r>
              <a:rPr lang="en-US" altLang="zh-CN"/>
              <a:t>	</a:t>
            </a:r>
            <a:r>
              <a:rPr lang="zh-CN" altLang="en-US"/>
              <a:t>种群大小呈指数增长或衰减</a:t>
            </a:r>
            <a:r>
              <a:rPr lang="en-US" altLang="zh-CN"/>
              <a:t>	</a:t>
            </a:r>
            <a:r>
              <a:rPr lang="zh-CN" altLang="en-US"/>
              <a:t>推断种群扩张或收缩的历史和速率</a:t>
            </a:r>
            <a:r>
              <a:rPr lang="en-US" altLang="zh-CN"/>
              <a:t>	</a:t>
            </a:r>
            <a:r>
              <a:rPr lang="zh-CN" altLang="en-US"/>
              <a:t>中</a:t>
            </a:r>
            <a:endParaRPr lang="zh-CN" altLang="en-US"/>
          </a:p>
          <a:p>
            <a:r>
              <a:rPr lang="en-US" altLang="zh-CN"/>
              <a:t>Coalescent Bayesian Skyline	</a:t>
            </a:r>
            <a:r>
              <a:rPr lang="zh-CN" altLang="en-US"/>
              <a:t>种群合并模型</a:t>
            </a:r>
            <a:r>
              <a:rPr lang="en-US" altLang="zh-CN"/>
              <a:t>	</a:t>
            </a:r>
            <a:r>
              <a:rPr lang="zh-CN" altLang="en-US"/>
              <a:t>种群大小在多个离散时间段内可以变化（分段恒定）</a:t>
            </a:r>
            <a:r>
              <a:rPr lang="en-US" altLang="zh-CN"/>
              <a:t>	</a:t>
            </a:r>
            <a:r>
              <a:rPr lang="zh-CN" altLang="en-US"/>
              <a:t>重建种群大小的动态变化历史（如瓶颈、增长）</a:t>
            </a:r>
            <a:r>
              <a:rPr lang="en-US" altLang="zh-CN"/>
              <a:t>	</a:t>
            </a:r>
            <a:r>
              <a:rPr lang="zh-CN" altLang="en-US"/>
              <a:t>高</a:t>
            </a:r>
            <a:endParaRPr lang="zh-CN" altLang="en-US"/>
          </a:p>
          <a:p>
            <a:r>
              <a:rPr lang="en-US" altLang="zh-CN"/>
              <a:t>Coalescent Extended Bayesian Skyline	</a:t>
            </a:r>
            <a:r>
              <a:rPr lang="zh-CN" altLang="en-US"/>
              <a:t>种群合并模型</a:t>
            </a:r>
            <a:r>
              <a:rPr lang="en-US" altLang="zh-CN"/>
              <a:t>	</a:t>
            </a:r>
            <a:r>
              <a:rPr lang="zh-CN" altLang="en-US"/>
              <a:t>在贝叶斯天际线基础上，允许不同基因座有不同的谱系历史（多物种树）</a:t>
            </a:r>
            <a:r>
              <a:rPr lang="en-US" altLang="zh-CN"/>
              <a:t>	</a:t>
            </a:r>
            <a:r>
              <a:rPr lang="zh-CN" altLang="en-US"/>
              <a:t>在种群结构或基因流存在时，更灵活地推断种群历史</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分位点</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分位点</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链越长，采样越充分，但计算时间越长。</a:t>
            </a:r>
            <a:endParaRPr lang="zh-CN" altLang="en-US"/>
          </a:p>
          <a:p>
            <a:r>
              <a:rPr lang="zh-CN" altLang="en-US"/>
              <a:t>记录间隔</a:t>
            </a:r>
            <a:r>
              <a:rPr lang="en-US" altLang="zh-CN"/>
              <a:t>	</a:t>
            </a:r>
            <a:r>
              <a:rPr lang="zh-CN" altLang="en-US"/>
              <a:t>每隔</a:t>
            </a:r>
            <a:r>
              <a:rPr lang="en-US" altLang="zh-CN"/>
              <a:t> 1000 </a:t>
            </a:r>
            <a:r>
              <a:rPr lang="zh-CN" altLang="en-US"/>
              <a:t>步</a:t>
            </a:r>
            <a:r>
              <a:rPr lang="en-US" altLang="zh-CN"/>
              <a:t> </a:t>
            </a:r>
            <a:r>
              <a:rPr lang="zh-CN" altLang="en-US"/>
              <a:t>将参数值（如后验概率、似然值等）记录到日志文件中。</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MCMC </a:t>
            </a:r>
            <a:r>
              <a:rPr lang="zh-CN" altLang="en-US"/>
              <a:t>算法需要一个起始点（一组初始参数值）。如果起始点选得不好，可能位于后验分布的低概率区域，链需要一段时间</a:t>
            </a:r>
            <a:r>
              <a:rPr lang="en-US" altLang="zh-CN"/>
              <a:t>“</a:t>
            </a:r>
            <a:r>
              <a:rPr lang="zh-CN" altLang="en-US"/>
              <a:t>探索</a:t>
            </a:r>
            <a:r>
              <a:rPr lang="en-US" altLang="zh-CN"/>
              <a:t>”</a:t>
            </a:r>
            <a:r>
              <a:rPr lang="zh-CN" altLang="en-US"/>
              <a:t>才能找到并稳定在高概率区域（即真正的后验分布）</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r=D/2T</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r8s</a:t>
            </a:r>
            <a:r>
              <a:rPr lang="zh-CN" altLang="en-US"/>
              <a:t>的核心功能是进行发散时间估计。</a:t>
            </a:r>
            <a:r>
              <a:rPr lang="en-US" altLang="zh-CN"/>
              <a:t>r8s</a:t>
            </a:r>
            <a:r>
              <a:rPr lang="zh-CN" altLang="en-US"/>
              <a:t>通过运用惩罚似然（</a:t>
            </a:r>
            <a:r>
              <a:rPr lang="en-US" altLang="zh-CN"/>
              <a:t> Penalized Likelihood</a:t>
            </a:r>
            <a:r>
              <a:rPr lang="zh-CN" altLang="en-US"/>
              <a:t>）、最大似然（</a:t>
            </a:r>
            <a:r>
              <a:rPr lang="en-US" altLang="zh-CN"/>
              <a:t>Maximum Likelihood</a:t>
            </a:r>
            <a:r>
              <a:rPr lang="zh-CN" altLang="en-US"/>
              <a:t>）以及非参数率平滑（</a:t>
            </a:r>
            <a:r>
              <a:rPr lang="en-US" altLang="zh-CN"/>
              <a:t>Non-parametric Rate Smoothing</a:t>
            </a:r>
            <a:r>
              <a:rPr lang="zh-CN" altLang="en-US"/>
              <a:t>）等统计方法，能够在考虑遗传漂变和序列变异的基础上，对物种的分化时间进行精确估计。</a:t>
            </a:r>
            <a:endParaRPr lang="en-US" altLang="zh-CN"/>
          </a:p>
          <a:p>
            <a:r>
              <a:rPr lang="en-US" altLang="zh-CN"/>
              <a:t>1. </a:t>
            </a:r>
            <a:r>
              <a:rPr lang="zh-CN" altLang="en-US"/>
              <a:t>惩罚似然：这是一种平衡拟合度与复杂度的方法，通过引入一个正则化因子来避免过拟合。在</a:t>
            </a:r>
            <a:r>
              <a:rPr lang="en-US" altLang="zh-CN"/>
              <a:t>r8s</a:t>
            </a:r>
            <a:r>
              <a:rPr lang="zh-CN" altLang="en-US"/>
              <a:t>中，它用于调整树的复杂度，使模型更加稳定可靠。</a:t>
            </a:r>
            <a:endParaRPr lang="en-US" altLang="zh-CN"/>
          </a:p>
          <a:p>
            <a:r>
              <a:rPr lang="en-US" altLang="zh-CN"/>
              <a:t>2. </a:t>
            </a:r>
            <a:r>
              <a:rPr lang="zh-CN" altLang="en-US"/>
              <a:t>最大似然：这是一种统计推断方法，通过找到最可能生成观测数据的模型参数，来估计物种间的分化时间。</a:t>
            </a:r>
            <a:r>
              <a:rPr lang="en-US" altLang="zh-CN"/>
              <a:t>r8s</a:t>
            </a:r>
            <a:r>
              <a:rPr lang="zh-CN" altLang="en-US"/>
              <a:t>利用最大似然准则优化树的拓扑结构和节点时间，以最大化数据的似然性。</a:t>
            </a:r>
            <a:endParaRPr lang="en-US" altLang="zh-CN"/>
          </a:p>
          <a:p>
            <a:r>
              <a:rPr lang="en-US" altLang="zh-CN"/>
              <a:t>3. </a:t>
            </a:r>
            <a:r>
              <a:rPr lang="zh-CN" altLang="en-US"/>
              <a:t>非参数率平滑：这种方法允许在</a:t>
            </a:r>
            <a:r>
              <a:rPr lang="zh-CN" altLang="en-US" b="1"/>
              <a:t>不预先设定特定的进化速率模型的情况下，对进化速率进行灵活的估计</a:t>
            </a:r>
            <a:r>
              <a:rPr lang="zh-CN" altLang="en-US"/>
              <a:t>。</a:t>
            </a:r>
            <a:r>
              <a:rPr lang="en-US" altLang="zh-CN"/>
              <a:t>r8s</a:t>
            </a:r>
            <a:r>
              <a:rPr lang="zh-CN" altLang="en-US"/>
              <a:t>通过滑动窗口或局部线性回归等技术，对不同分支上的进化速率进行平滑处理（</a:t>
            </a:r>
            <a:r>
              <a:rPr lang="zh-CN" altLang="en-US" b="1"/>
              <a:t>假设进化速率不会在相邻分支间突然剧烈变化</a:t>
            </a:r>
            <a:r>
              <a:rPr lang="zh-CN" altLang="en-US"/>
              <a:t>），从而得到更准确的分化时间</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a:p>
            <a:endParaRPr lang="en-US" altLang="zh-CN"/>
          </a:p>
          <a:p>
            <a:endParaRPr lang="en-US" altLang="zh-CN"/>
          </a:p>
          <a:p>
            <a:r>
              <a:rPr lang="zh-CN" altLang="en-US"/>
              <a:t>设置校准点</a:t>
            </a:r>
            <a:endParaRPr lang="zh-CN" altLang="en-US"/>
          </a:p>
          <a:p>
            <a:r>
              <a:rPr lang="zh-CN" altLang="en-US"/>
              <a:t>（需要</a:t>
            </a:r>
            <a:r>
              <a:rPr lang="en-US" altLang="zh-CN"/>
              <a:t> &gt;3 </a:t>
            </a:r>
            <a:r>
              <a:rPr lang="zh-CN" altLang="en-US"/>
              <a:t>个点，其中</a:t>
            </a:r>
            <a:r>
              <a:rPr lang="en-US" altLang="zh-CN"/>
              <a:t> 1 </a:t>
            </a:r>
            <a:r>
              <a:rPr lang="zh-CN" altLang="en-US"/>
              <a:t>个固定，</a:t>
            </a:r>
            <a:r>
              <a:rPr lang="en-US" altLang="zh-CN"/>
              <a:t>2 </a:t>
            </a:r>
            <a:r>
              <a:rPr lang="zh-CN" altLang="en-US"/>
              <a:t>个约束）</a:t>
            </a:r>
            <a:endParaRPr lang="en-US" altLang="zh-CN"/>
          </a:p>
          <a:p>
            <a:r>
              <a:rPr lang="en-US" altLang="zh-CN"/>
              <a:t>Newick </a:t>
            </a:r>
            <a:r>
              <a:rPr lang="zh-CN" altLang="en-US"/>
              <a:t>格式：括号表示亲缘关系，冒号后的数字是分支长度（遗传距离，单位是每个位点的平均替换数）。</a:t>
            </a:r>
            <a:endParaRPr lang="zh-CN" altLang="en-US"/>
          </a:p>
          <a:p>
            <a:r>
              <a:rPr lang="zh-CN" altLang="en-US"/>
              <a:t>数据格式说明：</a:t>
            </a:r>
            <a:endParaRPr lang="zh-CN" altLang="en-US"/>
          </a:p>
          <a:p>
            <a:r>
              <a:rPr lang="en-US" altLang="zh-CN"/>
              <a:t>nsites=220449</a:t>
            </a:r>
            <a:r>
              <a:rPr lang="zh-CN" altLang="en-US"/>
              <a:t>：构建这棵树所用的序列数据长度为</a:t>
            </a:r>
            <a:r>
              <a:rPr lang="en-US" altLang="zh-CN"/>
              <a:t> 220,449 </a:t>
            </a:r>
            <a:r>
              <a:rPr lang="zh-CN" altLang="en-US"/>
              <a:t>个位点。</a:t>
            </a:r>
            <a:endParaRPr lang="zh-CN" altLang="en-US"/>
          </a:p>
          <a:p>
            <a:r>
              <a:rPr lang="en-US" altLang="zh-CN"/>
              <a:t>lengths=persite</a:t>
            </a:r>
            <a:r>
              <a:rPr lang="zh-CN" altLang="en-US"/>
              <a:t>：树中的分支长度代表每个位点的平均替换数。</a:t>
            </a:r>
            <a:endParaRPr lang="en-US" altLang="zh-CN"/>
          </a:p>
          <a:p>
            <a:r>
              <a:rPr lang="en-US" altLang="zh-CN"/>
              <a:t>ulrametric=no</a:t>
            </a:r>
            <a:r>
              <a:rPr lang="zh-CN" altLang="en-US"/>
              <a:t>：这不是一棵超度量树（即分支长度不等，不是时间树）。</a:t>
            </a:r>
            <a:endParaRPr lang="zh-CN" altLang="en-US"/>
          </a:p>
          <a:p>
            <a:r>
              <a:rPr lang="zh-CN" altLang="en-US"/>
              <a:t>指定定年方法：（</a:t>
            </a:r>
            <a:r>
              <a:rPr lang="en-US" altLang="zh-CN"/>
              <a:t>PL</a:t>
            </a:r>
            <a:r>
              <a:rPr lang="zh-CN" altLang="en-US"/>
              <a:t>）</a:t>
            </a:r>
            <a:r>
              <a:rPr lang="en-US" altLang="zh-CN"/>
              <a:t> </a:t>
            </a:r>
            <a:r>
              <a:rPr lang="zh-CN" altLang="en-US"/>
              <a:t>惩罚似然法、</a:t>
            </a:r>
            <a:r>
              <a:rPr lang="en-US" altLang="zh-CN"/>
              <a:t>(TN)</a:t>
            </a:r>
            <a:r>
              <a:rPr lang="zh-CN" altLang="en-US"/>
              <a:t>截断牛顿算法、</a:t>
            </a:r>
            <a:endParaRPr lang="zh-CN" altLang="en-US"/>
          </a:p>
          <a:p>
            <a:r>
              <a:rPr lang="en-US" altLang="zh-CN"/>
              <a:t>                          </a:t>
            </a:r>
            <a:r>
              <a:rPr lang="zh-CN" altLang="en-US"/>
              <a:t>（</a:t>
            </a:r>
            <a:r>
              <a:rPr lang="en-US" altLang="zh-CN"/>
              <a:t>crossv</a:t>
            </a:r>
            <a:r>
              <a:rPr lang="zh-CN" altLang="en-US"/>
              <a:t>）</a:t>
            </a:r>
            <a:r>
              <a:rPr lang="en-US" altLang="zh-CN"/>
              <a:t>cross-validation</a:t>
            </a:r>
            <a:r>
              <a:rPr lang="zh-CN" altLang="en-US"/>
              <a:t>交叉验证、（</a:t>
            </a:r>
            <a:r>
              <a:rPr lang="en-US" altLang="zh-CN"/>
              <a:t>cvstart</a:t>
            </a:r>
            <a:r>
              <a:rPr lang="zh-CN" altLang="en-US"/>
              <a:t>）交叉验证的起始值、（</a:t>
            </a:r>
            <a:r>
              <a:rPr lang="en-US" altLang="zh-CN"/>
              <a:t>cvinc</a:t>
            </a:r>
            <a:r>
              <a:rPr lang="zh-CN" altLang="en-US"/>
              <a:t>）值的搜索步长、（</a:t>
            </a:r>
            <a:r>
              <a:rPr lang="en-US" altLang="zh-CN"/>
              <a:t>cvnum</a:t>
            </a:r>
            <a:r>
              <a:rPr lang="zh-CN" altLang="en-US"/>
              <a:t>）测试值的</a:t>
            </a:r>
            <a:r>
              <a:rPr lang="zh-CN" altLang="en-US"/>
              <a:t>数量</a:t>
            </a:r>
            <a:endParaRPr lang="zh-CN" altLang="en-US"/>
          </a:p>
          <a:p>
            <a:endParaRPr lang="zh-CN" altLang="en-US"/>
          </a:p>
          <a:p>
            <a:r>
              <a:rPr lang="en-US" altLang="zh-CN"/>
              <a:t>λ </a:t>
            </a:r>
            <a:r>
              <a:rPr lang="zh-CN" altLang="en-US"/>
              <a:t>控制着速率平滑的强度：（设置分子钟</a:t>
            </a:r>
            <a:r>
              <a:rPr lang="zh-CN" altLang="en-US"/>
              <a:t>模型）</a:t>
            </a:r>
            <a:endParaRPr lang="en-US" altLang="zh-CN"/>
          </a:p>
          <a:p>
            <a:r>
              <a:rPr lang="en-US" altLang="zh-CN"/>
              <a:t>λ = 0</a:t>
            </a:r>
            <a:r>
              <a:rPr lang="zh-CN" altLang="en-US"/>
              <a:t>：完全不惩罚速率变化</a:t>
            </a:r>
            <a:r>
              <a:rPr lang="en-US" altLang="zh-CN"/>
              <a:t> </a:t>
            </a:r>
            <a:r>
              <a:rPr lang="en-US" altLang="en-US"/>
              <a:t>→</a:t>
            </a:r>
            <a:r>
              <a:rPr lang="en-US" altLang="zh-CN"/>
              <a:t> </a:t>
            </a:r>
            <a:r>
              <a:rPr lang="zh-CN" altLang="en-US"/>
              <a:t>接近放松分子钟（各支系速率可自由变化）</a:t>
            </a:r>
            <a:endParaRPr lang="en-US" altLang="zh-CN"/>
          </a:p>
          <a:p>
            <a:r>
              <a:rPr lang="en-US" altLang="zh-CN"/>
              <a:t>λ = </a:t>
            </a:r>
            <a:r>
              <a:rPr lang="zh-CN" altLang="en-US"/>
              <a:t>小值：轻度平滑</a:t>
            </a:r>
            <a:r>
              <a:rPr lang="en-US" altLang="zh-CN"/>
              <a:t> </a:t>
            </a:r>
            <a:r>
              <a:rPr lang="en-US" altLang="en-US"/>
              <a:t>→</a:t>
            </a:r>
            <a:r>
              <a:rPr lang="en-US" altLang="zh-CN"/>
              <a:t> </a:t>
            </a:r>
            <a:r>
              <a:rPr lang="zh-CN" altLang="en-US"/>
              <a:t>允许较多速率变化</a:t>
            </a:r>
            <a:endParaRPr lang="en-US" altLang="zh-CN"/>
          </a:p>
          <a:p>
            <a:r>
              <a:rPr lang="en-US" altLang="zh-CN"/>
              <a:t>λ = </a:t>
            </a:r>
            <a:r>
              <a:rPr lang="zh-CN" altLang="en-US"/>
              <a:t>大值：强力平滑</a:t>
            </a:r>
            <a:r>
              <a:rPr lang="en-US" altLang="zh-CN"/>
              <a:t> </a:t>
            </a:r>
            <a:r>
              <a:rPr lang="en-US" altLang="en-US"/>
              <a:t>→</a:t>
            </a:r>
            <a:r>
              <a:rPr lang="en-US" altLang="zh-CN"/>
              <a:t> </a:t>
            </a:r>
            <a:r>
              <a:rPr lang="zh-CN" altLang="en-US"/>
              <a:t>强制各支系速率相似，接近严格分子钟</a:t>
            </a:r>
            <a:endParaRPr lang="en-US" altLang="zh-CN"/>
          </a:p>
          <a:p>
            <a:r>
              <a:rPr lang="en-US" altLang="zh-CN"/>
              <a:t>λ </a:t>
            </a:r>
            <a:r>
              <a:rPr lang="en-US" altLang="en-US"/>
              <a:t>→</a:t>
            </a:r>
            <a:r>
              <a:rPr lang="en-US" altLang="zh-CN"/>
              <a:t> ∞</a:t>
            </a:r>
            <a:r>
              <a:rPr lang="zh-CN" altLang="en-US"/>
              <a:t>：完全平滑</a:t>
            </a:r>
            <a:r>
              <a:rPr lang="en-US" altLang="zh-CN"/>
              <a:t> </a:t>
            </a:r>
            <a:r>
              <a:rPr lang="en-US" altLang="en-US"/>
              <a:t>→</a:t>
            </a:r>
            <a:r>
              <a:rPr lang="en-US" altLang="zh-CN"/>
              <a:t> </a:t>
            </a:r>
            <a:r>
              <a:rPr lang="zh-CN" altLang="en-US"/>
              <a:t>所有支系速率相同（严格分子钟）</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solidFill>
                  <a:srgbClr val="000000"/>
                </a:solidFill>
                <a:latin typeface="Times New Roman" panose="02020603050405020304" charset="0"/>
                <a:ea typeface="Arial" panose="020B0604020202020204"/>
                <a:cs typeface="Times New Roman" panose="02020603050405020304" charset="0"/>
                <a:sym typeface="+mn-ea"/>
              </a:rPr>
              <a:t>约束分子钟模型和起始树的拓扑结构</a:t>
            </a:r>
            <a:endParaRPr lang="zh-CN" altLang="en-US" b="1">
              <a:solidFill>
                <a:srgbClr val="000000"/>
              </a:solidFill>
              <a:latin typeface="Times New Roman" panose="02020603050405020304" charset="0"/>
              <a:ea typeface="Arial" panose="020B0604020202020204"/>
              <a:cs typeface="Times New Roman" panose="02020603050405020304" charset="0"/>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进化速率异质性？</a:t>
            </a:r>
            <a:endParaRPr lang="zh-CN" altLang="en-US"/>
          </a:p>
          <a:p>
            <a:r>
              <a:rPr lang="zh-CN" altLang="en-US"/>
              <a:t>在</a:t>
            </a:r>
            <a:r>
              <a:rPr lang="en-US" altLang="zh-CN"/>
              <a:t>DNA</a:t>
            </a:r>
            <a:r>
              <a:rPr lang="zh-CN" altLang="en-US"/>
              <a:t>或蛋白质序列中，不同位点的进化速率不同：</a:t>
            </a:r>
            <a:endParaRPr lang="zh-CN" altLang="en-US"/>
          </a:p>
          <a:p>
            <a:r>
              <a:rPr lang="zh-CN" altLang="en-US"/>
              <a:t>保守位点：进化慢（如功能重要的密码子位置）</a:t>
            </a:r>
            <a:endParaRPr lang="zh-CN" altLang="en-US"/>
          </a:p>
          <a:p>
            <a:r>
              <a:rPr lang="zh-CN" altLang="en-US"/>
              <a:t>可变位点：进化快（如中性区域）</a:t>
            </a:r>
            <a:endParaRPr lang="zh-CN" altLang="en-US"/>
          </a:p>
          <a:p>
            <a:endParaRPr lang="zh-CN" altLang="en-US"/>
          </a:p>
          <a:p>
            <a:r>
              <a:rPr lang="en-US" altLang="zh-CN"/>
              <a:t>Gamma Site Model </a:t>
            </a:r>
            <a:r>
              <a:rPr lang="zh-CN" altLang="en-US"/>
              <a:t>是系统发育分析中建模</a:t>
            </a:r>
            <a:r>
              <a:rPr lang="zh-CN" altLang="en-US">
                <a:highlight>
                  <a:srgbClr val="FFFF00"/>
                </a:highlight>
              </a:rPr>
              <a:t>位点间速率</a:t>
            </a:r>
            <a:r>
              <a:rPr lang="zh-CN" altLang="en-US"/>
              <a:t>异质性的标准方法</a:t>
            </a:r>
            <a:endParaRPr lang="zh-CN" altLang="en-US"/>
          </a:p>
          <a:p>
            <a:endParaRPr lang="zh-CN" altLang="en-US"/>
          </a:p>
          <a:p>
            <a:r>
              <a:rPr lang="zh-CN" altLang="en-US">
                <a:solidFill>
                  <a:srgbClr val="191919"/>
                </a:solidFill>
                <a:latin typeface="PingFang SC"/>
                <a:ea typeface="PingFang SC"/>
                <a:sym typeface="+mn-ea"/>
              </a:rPr>
              <a:t>碱基替代速率变化等级：</a:t>
            </a:r>
            <a:endParaRPr lang="zh-CN" altLang="en-US"/>
          </a:p>
          <a:p>
            <a:r>
              <a:rPr lang="zh-CN" altLang="en-US"/>
              <a:t>类别</a:t>
            </a:r>
            <a:r>
              <a:rPr lang="en-US" altLang="zh-CN"/>
              <a:t>1: </a:t>
            </a:r>
            <a:r>
              <a:rPr lang="zh-CN" altLang="en-US"/>
              <a:t>慢速位点（速率</a:t>
            </a:r>
            <a:r>
              <a:rPr lang="en-US" altLang="zh-CN"/>
              <a:t> ~0.1</a:t>
            </a:r>
            <a:r>
              <a:rPr lang="en-US" altLang="en-US"/>
              <a:t>×</a:t>
            </a:r>
            <a:r>
              <a:rPr lang="zh-CN" altLang="en-US"/>
              <a:t>平均）</a:t>
            </a:r>
            <a:endParaRPr lang="zh-CN" altLang="en-US"/>
          </a:p>
          <a:p>
            <a:r>
              <a:rPr lang="zh-CN" altLang="en-US"/>
              <a:t>类别</a:t>
            </a:r>
            <a:r>
              <a:rPr lang="en-US" altLang="zh-CN"/>
              <a:t>2: </a:t>
            </a:r>
            <a:r>
              <a:rPr lang="zh-CN" altLang="en-US"/>
              <a:t>中慢位点（速率</a:t>
            </a:r>
            <a:r>
              <a:rPr lang="en-US" altLang="zh-CN"/>
              <a:t> ~0.5</a:t>
            </a:r>
            <a:r>
              <a:rPr lang="en-US" altLang="en-US"/>
              <a:t>×</a:t>
            </a:r>
            <a:r>
              <a:rPr lang="zh-CN" altLang="en-US"/>
              <a:t>平均）</a:t>
            </a:r>
            <a:r>
              <a:rPr lang="en-US" altLang="zh-CN"/>
              <a:t>  </a:t>
            </a:r>
            <a:endParaRPr lang="en-US" altLang="zh-CN"/>
          </a:p>
          <a:p>
            <a:r>
              <a:rPr lang="zh-CN" altLang="en-US"/>
              <a:t>类别</a:t>
            </a:r>
            <a:r>
              <a:rPr lang="en-US" altLang="zh-CN"/>
              <a:t>3: </a:t>
            </a:r>
            <a:r>
              <a:rPr lang="zh-CN" altLang="en-US"/>
              <a:t>中快位点（速率</a:t>
            </a:r>
            <a:r>
              <a:rPr lang="en-US" altLang="zh-CN"/>
              <a:t> ~1.5</a:t>
            </a:r>
            <a:r>
              <a:rPr lang="en-US" altLang="en-US"/>
              <a:t>×</a:t>
            </a:r>
            <a:r>
              <a:rPr lang="zh-CN" altLang="en-US"/>
              <a:t>平均）</a:t>
            </a:r>
            <a:endParaRPr lang="zh-CN" altLang="en-US"/>
          </a:p>
          <a:p>
            <a:r>
              <a:rPr lang="zh-CN" altLang="en-US"/>
              <a:t>类别</a:t>
            </a:r>
            <a:r>
              <a:rPr lang="en-US" altLang="zh-CN"/>
              <a:t>4: </a:t>
            </a:r>
            <a:r>
              <a:rPr lang="zh-CN" altLang="en-US"/>
              <a:t>快速位点（速率</a:t>
            </a:r>
            <a:r>
              <a:rPr lang="en-US" altLang="zh-CN"/>
              <a:t> ~3.0</a:t>
            </a:r>
            <a:r>
              <a:rPr lang="en-US" altLang="en-US"/>
              <a:t>×</a:t>
            </a:r>
            <a:r>
              <a:rPr lang="zh-CN" altLang="en-US"/>
              <a:t>平均）</a:t>
            </a:r>
            <a:endParaRPr lang="zh-CN" altLang="en-US"/>
          </a:p>
          <a:p>
            <a:endParaRPr lang="zh-CN" altLang="en-US"/>
          </a:p>
          <a:p>
            <a:r>
              <a:rPr lang="zh-CN" altLang="en-US"/>
              <a:t>形状参数</a:t>
            </a:r>
            <a:r>
              <a:rPr lang="en-US" altLang="zh-CN"/>
              <a:t> α</a:t>
            </a:r>
            <a:r>
              <a:rPr lang="zh-CN" altLang="en-US"/>
              <a:t>：</a:t>
            </a:r>
            <a:endParaRPr lang="zh-CN" altLang="en-US"/>
          </a:p>
          <a:p>
            <a:r>
              <a:rPr lang="en-US" altLang="zh-CN"/>
              <a:t>α </a:t>
            </a:r>
            <a:r>
              <a:rPr lang="en-US" altLang="en-US"/>
              <a:t>→</a:t>
            </a:r>
            <a:r>
              <a:rPr lang="en-US" altLang="zh-CN"/>
              <a:t> ∞	</a:t>
            </a:r>
            <a:r>
              <a:rPr lang="zh-CN" altLang="en-US"/>
              <a:t>无变异</a:t>
            </a:r>
            <a:r>
              <a:rPr lang="en-US" altLang="zh-CN"/>
              <a:t>	</a:t>
            </a:r>
            <a:r>
              <a:rPr lang="zh-CN" altLang="en-US"/>
              <a:t>所有位点进化速率相同</a:t>
            </a:r>
            <a:endParaRPr lang="zh-CN" altLang="en-US"/>
          </a:p>
          <a:p>
            <a:r>
              <a:rPr lang="en-US" altLang="zh-CN"/>
              <a:t>α &gt; 1	</a:t>
            </a:r>
            <a:r>
              <a:rPr lang="zh-CN" altLang="en-US"/>
              <a:t>低变异</a:t>
            </a:r>
            <a:r>
              <a:rPr lang="en-US" altLang="zh-CN"/>
              <a:t>	</a:t>
            </a:r>
            <a:r>
              <a:rPr lang="zh-CN" altLang="en-US"/>
              <a:t>钟形分布，多数位点速率相近</a:t>
            </a:r>
            <a:endParaRPr lang="zh-CN" altLang="en-US"/>
          </a:p>
          <a:p>
            <a:r>
              <a:rPr lang="en-US" altLang="zh-CN"/>
              <a:t>α = 1	</a:t>
            </a:r>
            <a:r>
              <a:rPr lang="zh-CN" altLang="en-US"/>
              <a:t>中等变异</a:t>
            </a:r>
            <a:r>
              <a:rPr lang="en-US" altLang="zh-CN"/>
              <a:t>	</a:t>
            </a:r>
            <a:r>
              <a:rPr lang="zh-CN" altLang="en-US"/>
              <a:t>指数分布</a:t>
            </a:r>
            <a:endParaRPr lang="zh-CN" altLang="en-US"/>
          </a:p>
          <a:p>
            <a:r>
              <a:rPr lang="en-US" altLang="zh-CN"/>
              <a:t>α &lt; 1	</a:t>
            </a:r>
            <a:r>
              <a:rPr lang="zh-CN" altLang="en-US"/>
              <a:t>高变异</a:t>
            </a:r>
            <a:r>
              <a:rPr lang="en-US" altLang="zh-CN"/>
              <a:t>	L</a:t>
            </a:r>
            <a:r>
              <a:rPr lang="zh-CN" altLang="en-US"/>
              <a:t>形分布，少数位点极快，多数极慢</a:t>
            </a:r>
            <a:endParaRPr lang="zh-CN" altLang="en-US"/>
          </a:p>
          <a:p>
            <a:endParaRPr lang="zh-CN" altLang="en-US"/>
          </a:p>
          <a:p>
            <a:r>
              <a:rPr lang="zh-CN" altLang="en-US"/>
              <a:t>初始值：从</a:t>
            </a:r>
            <a:r>
              <a:rPr lang="en-US" altLang="zh-CN"/>
              <a:t> α=1.0 </a:t>
            </a:r>
            <a:r>
              <a:rPr lang="zh-CN" altLang="en-US"/>
              <a:t>开始</a:t>
            </a:r>
            <a:endParaRPr lang="en-US" altLang="zh-CN"/>
          </a:p>
          <a:p>
            <a:r>
              <a:rPr lang="zh-CN" altLang="en-US"/>
              <a:t>估计：勾选了</a:t>
            </a:r>
            <a:r>
              <a:rPr lang="en-US" altLang="zh-CN"/>
              <a:t>estimate </a:t>
            </a:r>
            <a:r>
              <a:rPr lang="en-US" altLang="en-US"/>
              <a:t>→</a:t>
            </a:r>
            <a:r>
              <a:rPr lang="en-US" altLang="zh-CN"/>
              <a:t> BEAST</a:t>
            </a:r>
            <a:r>
              <a:rPr lang="zh-CN" altLang="en-US"/>
              <a:t>会在</a:t>
            </a:r>
            <a:r>
              <a:rPr lang="en-US" altLang="zh-CN"/>
              <a:t>MCMC</a:t>
            </a:r>
            <a:r>
              <a:rPr lang="zh-CN" altLang="en-US"/>
              <a:t>过程中调整这个值</a:t>
            </a:r>
            <a:endParaRPr lang="en-US" altLang="zh-CN"/>
          </a:p>
          <a:p>
            <a:r>
              <a:rPr lang="zh-CN" altLang="en-US"/>
              <a:t>最终：收敛到数据支持的最佳</a:t>
            </a:r>
            <a:r>
              <a:rPr lang="en-US" altLang="zh-CN"/>
              <a:t>α</a:t>
            </a:r>
            <a:r>
              <a:rPr lang="zh-CN" altLang="en-US"/>
              <a:t>值</a:t>
            </a:r>
            <a:endParaRPr lang="zh-CN" altLang="en-US"/>
          </a:p>
          <a:p>
            <a:endParaRPr lang="zh-CN" altLang="en-US"/>
          </a:p>
          <a:p>
            <a:r>
              <a:rPr lang="zh-CN" altLang="en-US"/>
              <a:t>以固定</a:t>
            </a:r>
            <a:r>
              <a:rPr lang="en-US" altLang="zh-CN"/>
              <a:t>CT</a:t>
            </a:r>
            <a:r>
              <a:rPr lang="zh-CN" altLang="en-US"/>
              <a:t>值，以</a:t>
            </a:r>
            <a:r>
              <a:rPr lang="en-US" altLang="zh-CN"/>
              <a:t>CT</a:t>
            </a:r>
            <a:r>
              <a:rPr lang="zh-CN" altLang="en-US"/>
              <a:t>值为分析的基准，其他替换率相对于这个值而</a:t>
            </a:r>
            <a:r>
              <a:rPr lang="zh-CN" altLang="en-US"/>
              <a:t>变化</a:t>
            </a:r>
            <a:endParaRPr lang="zh-CN" altLang="en-US"/>
          </a:p>
          <a:p>
            <a:endParaRPr lang="en-US" altLang="zh-CN"/>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允许每个支系有自己的进化速率</a:t>
            </a:r>
            <a:endParaRPr lang="zh-CN" altLang="en-US"/>
          </a:p>
          <a:p>
            <a:r>
              <a:rPr lang="zh-CN" altLang="en-US"/>
              <a:t>但这些速率围绕一个平均速率呈对数正态分布</a:t>
            </a:r>
            <a:endParaRPr lang="zh-CN" altLang="en-US"/>
          </a:p>
          <a:p>
            <a:endParaRPr lang="zh-CN" altLang="en-US"/>
          </a:p>
          <a:p>
            <a:r>
              <a:rPr lang="zh-CN" altLang="en-US"/>
              <a:t>离散速率类别数：</a:t>
            </a:r>
            <a:r>
              <a:rPr lang="en-US" altLang="zh-CN"/>
              <a:t>-1     </a:t>
            </a:r>
            <a:r>
              <a:rPr lang="zh-CN" altLang="en-US"/>
              <a:t>自动模式：类别数</a:t>
            </a:r>
            <a:r>
              <a:rPr lang="en-US" altLang="zh-CN"/>
              <a:t> = </a:t>
            </a:r>
            <a:r>
              <a:rPr lang="zh-CN" altLang="en-US"/>
              <a:t>树的分支数</a:t>
            </a:r>
            <a:endParaRPr lang="zh-CN" altLang="en-US"/>
          </a:p>
          <a:p>
            <a:endParaRPr lang="zh-CN" altLang="en-US"/>
          </a:p>
          <a:p>
            <a:r>
              <a:rPr lang="zh-CN" altLang="en-US"/>
              <a:t>在放松分子钟模型中，我们假设：</a:t>
            </a:r>
            <a:endParaRPr lang="en-US" altLang="zh-CN"/>
          </a:p>
          <a:p>
            <a:r>
              <a:rPr lang="zh-CN" altLang="en-US"/>
              <a:t>每个分支都有自己独特的进化速率</a:t>
            </a:r>
            <a:endParaRPr lang="en-US" altLang="zh-CN"/>
          </a:p>
          <a:p>
            <a:r>
              <a:rPr lang="zh-CN" altLang="en-US"/>
              <a:t>这些速率服从一个连续分布（如对数正态分布）</a:t>
            </a:r>
            <a:endParaRPr lang="en-US" altLang="zh-CN"/>
          </a:p>
          <a:p>
            <a:r>
              <a:rPr lang="zh-CN" altLang="en-US"/>
              <a:t>但连续分布在计算上极其复杂且耗时。</a:t>
            </a:r>
            <a:endParaRPr lang="zh-CN" altLang="en-US"/>
          </a:p>
          <a:p>
            <a:endParaRPr lang="en-US" altLang="zh-CN"/>
          </a:p>
          <a:p>
            <a:r>
              <a:rPr lang="zh-CN" altLang="en-US"/>
              <a:t>解决方案：离散化：</a:t>
            </a:r>
            <a:endParaRPr lang="zh-CN" altLang="en-US"/>
          </a:p>
          <a:p>
            <a:r>
              <a:rPr lang="zh-CN" altLang="en-US"/>
              <a:t>将连续的速率分布切割成有限数量的</a:t>
            </a:r>
            <a:r>
              <a:rPr lang="en-US" altLang="zh-CN"/>
              <a:t>"</a:t>
            </a:r>
            <a:r>
              <a:rPr lang="zh-CN" altLang="en-US"/>
              <a:t>类别</a:t>
            </a:r>
            <a:r>
              <a:rPr lang="en-US" altLang="zh-CN"/>
              <a:t>"</a:t>
            </a:r>
            <a:r>
              <a:rPr lang="zh-CN" altLang="en-US"/>
              <a:t>，每个类别用一个代表性速率值来近似。</a:t>
            </a:r>
            <a:endParaRPr lang="zh-CN" altLang="en-US"/>
          </a:p>
          <a:p>
            <a:endParaRPr lang="zh-CN" altLang="en-US"/>
          </a:p>
          <a:p>
            <a:endParaRPr lang="zh-CN" altLang="en-US"/>
          </a:p>
          <a:p>
            <a:r>
              <a:rPr lang="zh-CN" altLang="en-US"/>
              <a:t>强迫树上所有分支的进化速率的数学平均值，必须精确等于你设定的那个数值，</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a:t>
            </a:r>
            <a:r>
              <a:rPr lang="en-US" altLang="zh-CN"/>
              <a:t>Newick</a:t>
            </a:r>
            <a:r>
              <a:rPr lang="zh-CN" altLang="en-US"/>
              <a:t>格式的树文件中，分类单元标签可以用数字代替。如果使用数字表示分类单元，那么</a:t>
            </a:r>
            <a:r>
              <a:rPr lang="en-US" altLang="zh-CN"/>
              <a:t>offset</a:t>
            </a:r>
            <a:r>
              <a:rPr lang="zh-CN" altLang="en-US"/>
              <a:t>（偏移量）参数决定了最低分类单元数字的起始值，默认是</a:t>
            </a:r>
            <a:r>
              <a:rPr lang="en-US" altLang="zh-CN"/>
              <a:t>1</a:t>
            </a:r>
            <a:r>
              <a:rPr lang="zh-CN" altLang="en-US"/>
              <a:t>。如果最低编号的分类单元是</a:t>
            </a:r>
            <a:r>
              <a:rPr lang="en-US" altLang="zh-CN"/>
              <a:t>0</a:t>
            </a:r>
            <a:r>
              <a:rPr lang="zh-CN" altLang="en-US"/>
              <a:t>，请将此值改为</a:t>
            </a:r>
            <a:r>
              <a:rPr lang="en-US" altLang="zh-CN"/>
              <a:t>0</a:t>
            </a:r>
            <a:r>
              <a:rPr lang="zh-CN" altLang="en-US"/>
              <a:t>。</a:t>
            </a:r>
            <a:endParaRPr lang="zh-CN" altLang="en-US"/>
          </a:p>
          <a:p>
            <a:endParaRPr lang="zh-CN" altLang="en-US"/>
          </a:p>
          <a:p>
            <a:r>
              <a:rPr lang="zh-CN" altLang="en-US"/>
              <a:t>在</a:t>
            </a:r>
            <a:r>
              <a:rPr lang="en-US" altLang="zh-CN"/>
              <a:t>Newick</a:t>
            </a:r>
            <a:r>
              <a:rPr lang="zh-CN" altLang="en-US"/>
              <a:t>树中，</a:t>
            </a:r>
            <a:r>
              <a:rPr lang="en-US" altLang="zh-CN"/>
              <a:t>singlechild </a:t>
            </a:r>
            <a:r>
              <a:rPr lang="zh-CN" altLang="en-US"/>
              <a:t>是一个标志参数，用于指示是否</a:t>
            </a:r>
            <a:r>
              <a:rPr lang="zh-CN" altLang="en-US">
                <a:highlight>
                  <a:srgbClr val="FFFF00"/>
                </a:highlight>
              </a:rPr>
              <a:t>允许</a:t>
            </a:r>
            <a:r>
              <a:rPr lang="zh-CN" altLang="en-US"/>
              <a:t>单子节点（只有一个直接子节点的内部节点）。</a:t>
            </a:r>
            <a:endParaRPr lang="zh-CN" altLang="en-US"/>
          </a:p>
          <a:p>
            <a:endParaRPr lang="zh-CN" altLang="en-US"/>
          </a:p>
          <a:p>
            <a:r>
              <a:rPr lang="en-US" altLang="zh-CN"/>
              <a:t>scale </a:t>
            </a:r>
            <a:r>
              <a:rPr lang="zh-CN" altLang="en-US"/>
              <a:t>在这里的意思是</a:t>
            </a:r>
            <a:r>
              <a:rPr lang="en-US" altLang="zh-CN"/>
              <a:t>"</a:t>
            </a:r>
            <a:r>
              <a:rPr lang="zh-CN" altLang="en-US"/>
              <a:t>缩放因子</a:t>
            </a:r>
            <a:r>
              <a:rPr lang="en-US" altLang="zh-CN"/>
              <a:t>"</a:t>
            </a:r>
            <a:r>
              <a:rPr lang="zh-CN" altLang="en-US"/>
              <a:t>或</a:t>
            </a:r>
            <a:r>
              <a:rPr lang="en-US" altLang="zh-CN"/>
              <a:t>"</a:t>
            </a:r>
            <a:r>
              <a:rPr lang="zh-CN" altLang="en-US"/>
              <a:t>比例系数</a:t>
            </a:r>
            <a:r>
              <a:rPr lang="en-US" altLang="zh-CN"/>
              <a:t>"</a:t>
            </a:r>
            <a:r>
              <a:rPr lang="zh-CN" altLang="en-US"/>
              <a:t>，就是一个乘法系数，用来调整树文件中所有分支长度（时间）的大小。</a:t>
            </a:r>
            <a:endParaRPr lang="zh-CN" altLang="en-US"/>
          </a:p>
          <a:p>
            <a:endParaRPr lang="zh-CN" altLang="en-US"/>
          </a:p>
          <a:p>
            <a:r>
              <a:rPr lang="en-US" altLang="zh-CN"/>
              <a:t>"binarize multifurcations" </a:t>
            </a:r>
            <a:r>
              <a:rPr lang="zh-CN" altLang="en-US"/>
              <a:t>翻译为：</a:t>
            </a:r>
            <a:r>
              <a:rPr lang="en-US" altLang="zh-CN"/>
              <a:t>"</a:t>
            </a:r>
            <a:r>
              <a:rPr lang="zh-CN" altLang="en-US"/>
              <a:t>将多分叉结构二叉化</a:t>
            </a:r>
            <a:r>
              <a:rPr lang="en-US" altLang="zh-CN"/>
              <a:t>"</a:t>
            </a:r>
            <a:endParaRPr lang="en-US" altLang="zh-CN"/>
          </a:p>
          <a:p>
            <a:endParaRPr lang="en-US" altLang="zh-CN"/>
          </a:p>
          <a:p>
            <a:r>
              <a:rPr lang="zh-CN" altLang="en-US"/>
              <a:t>调整树节点高度：如果设为</a:t>
            </a:r>
            <a:r>
              <a:rPr lang="en-US" altLang="zh-CN"/>
              <a:t> true</a:t>
            </a:r>
            <a:r>
              <a:rPr lang="zh-CN" altLang="en-US"/>
              <a:t>（默认值），则会调整树节点高度以避免非正分支长度。</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Bactrian Subtree Slide: Tree.t:1stops</a:t>
            </a:r>
            <a:r>
              <a:rPr lang="zh-CN" altLang="en-US"/>
              <a:t>：执行对树</a:t>
            </a:r>
            <a:r>
              <a:rPr lang="en-US" altLang="zh-CN"/>
              <a:t> t:1stops </a:t>
            </a:r>
            <a:r>
              <a:rPr lang="zh-CN" altLang="en-US"/>
              <a:t>的子树滑动重排</a:t>
            </a:r>
            <a:endParaRPr lang="zh-CN" altLang="en-US"/>
          </a:p>
          <a:p>
            <a:r>
              <a:rPr lang="zh-CN" altLang="en-US"/>
              <a:t>窄交换（</a:t>
            </a:r>
            <a:r>
              <a:rPr lang="en-US" altLang="zh-CN"/>
              <a:t>Narrow exchange</a:t>
            </a:r>
            <a:r>
              <a:rPr lang="zh-CN" altLang="en-US"/>
              <a:t>）对树</a:t>
            </a:r>
            <a:r>
              <a:rPr lang="en-US" altLang="zh-CN"/>
              <a:t> t:1stops </a:t>
            </a:r>
            <a:r>
              <a:rPr lang="zh-CN" altLang="en-US"/>
              <a:t>执行局部重排</a:t>
            </a:r>
            <a:endParaRPr lang="zh-CN" altLang="en-US"/>
          </a:p>
          <a:p>
            <a:r>
              <a:rPr lang="zh-CN" altLang="en-US"/>
              <a:t>宽交换（</a:t>
            </a:r>
            <a:r>
              <a:rPr lang="en-US" altLang="zh-CN"/>
              <a:t>Wide exchange</a:t>
            </a:r>
            <a:r>
              <a:rPr lang="zh-CN" altLang="en-US"/>
              <a:t>）对树</a:t>
            </a:r>
            <a:r>
              <a:rPr lang="en-US" altLang="zh-CN"/>
              <a:t> t:1stops </a:t>
            </a:r>
            <a:r>
              <a:rPr lang="zh-CN" altLang="en-US"/>
              <a:t>执行全局重排</a:t>
            </a:r>
            <a:endParaRPr lang="zh-CN" altLang="en-US"/>
          </a:p>
          <a:p>
            <a:r>
              <a:rPr lang="zh-CN" altLang="en-US"/>
              <a:t>对树</a:t>
            </a:r>
            <a:r>
              <a:rPr lang="en-US" altLang="zh-CN"/>
              <a:t> t:1stops </a:t>
            </a:r>
            <a:r>
              <a:rPr lang="zh-CN" altLang="en-US"/>
              <a:t>执行</a:t>
            </a:r>
            <a:r>
              <a:rPr lang="en-US" altLang="zh-CN"/>
              <a:t> Wilson-Balding </a:t>
            </a:r>
            <a:r>
              <a:rPr lang="zh-CN" altLang="en-US"/>
              <a:t>全局重排</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08.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4.pn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image" Target="../media/image26.pn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tags" Target="../tags/tag126.xml"/><Relationship Id="rId5" Type="http://schemas.openxmlformats.org/officeDocument/2006/relationships/image" Target="../media/image33.png"/><Relationship Id="rId4" Type="http://schemas.openxmlformats.org/officeDocument/2006/relationships/image" Target="../media/image31.png"/><Relationship Id="rId3"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30.xml"/><Relationship Id="rId3" Type="http://schemas.openxmlformats.org/officeDocument/2006/relationships/image" Target="../media/image35.png"/><Relationship Id="rId2" Type="http://schemas.openxmlformats.org/officeDocument/2006/relationships/tags" Target="../tags/tag129.xml"/><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4.xml"/><Relationship Id="rId5" Type="http://schemas.openxmlformats.org/officeDocument/2006/relationships/image" Target="../media/image39.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tags" Target="../tags/tag133.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13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tags" Target="../tags/tag136.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0.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tags" Target="../tags/tag139.xml"/><Relationship Id="rId1" Type="http://schemas.openxmlformats.org/officeDocument/2006/relationships/tags" Target="../tags/tag138.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3.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tags" Target="../tags/tag142.xml"/><Relationship Id="rId1" Type="http://schemas.openxmlformats.org/officeDocument/2006/relationships/tags" Target="../tags/tag141.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7.xml"/><Relationship Id="rId2" Type="http://schemas.openxmlformats.org/officeDocument/2006/relationships/image" Target="../media/image1.jpeg"/><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ags" Target="../tags/tag76.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media/image4.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8.xml"/><Relationship Id="rId5" Type="http://schemas.openxmlformats.org/officeDocument/2006/relationships/image" Target="../media/image10.png"/><Relationship Id="rId4" Type="http://schemas.openxmlformats.org/officeDocument/2006/relationships/tags" Target="../tags/tag87.xml"/><Relationship Id="rId3" Type="http://schemas.openxmlformats.org/officeDocument/2006/relationships/image" Target="../media/image9.png"/><Relationship Id="rId2" Type="http://schemas.openxmlformats.org/officeDocument/2006/relationships/tags" Target="../tags/tag86.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image" Target="../media/image11.png"/><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2" Type="http://schemas.openxmlformats.org/officeDocument/2006/relationships/slideLayout" Target="../slideLayouts/slideLayout1.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90.xml"/><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image" Target="../media/image15.png"/><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image" Target="../media/image14.png"/><Relationship Id="rId13" Type="http://schemas.openxmlformats.org/officeDocument/2006/relationships/tags" Target="../tags/tag98.xml"/><Relationship Id="rId12" Type="http://schemas.openxmlformats.org/officeDocument/2006/relationships/image" Target="../media/image13.png"/><Relationship Id="rId11" Type="http://schemas.openxmlformats.org/officeDocument/2006/relationships/tags" Target="../tags/tag97.xml"/><Relationship Id="rId10" Type="http://schemas.openxmlformats.org/officeDocument/2006/relationships/image" Target="../media/image12.png"/><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5605"/>
            <a:ext cx="12192000" cy="2652395"/>
          </a:xfrm>
          <a:prstGeom prst="rect">
            <a:avLst/>
          </a:prstGeom>
          <a:solidFill>
            <a:srgbClr val="0B4189"/>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custDataLst>
              <p:tags r:id="rId1"/>
            </p:custDataLst>
          </p:nvPr>
        </p:nvSpPr>
        <p:spPr>
          <a:xfrm>
            <a:off x="4351020" y="4695825"/>
            <a:ext cx="3470910" cy="2564765"/>
          </a:xfrm>
          <a:prstGeom prst="rect">
            <a:avLst/>
          </a:prstGeom>
          <a:noFill/>
        </p:spPr>
        <p:txBody>
          <a:bodyPr wrap="square" rtlCol="0">
            <a:spAutoFit/>
          </a:bodyPr>
          <a:p>
            <a:pPr lvl="0" algn="ctr">
              <a:lnSpc>
                <a:spcPct val="140000"/>
              </a:lnSpc>
              <a:buClrTx/>
              <a:buSzTx/>
              <a:buFontTx/>
            </a:pP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课题组：</a:t>
            </a:r>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LMSE</a:t>
            </a:r>
            <a:endPar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lvl="0" algn="ctr">
              <a:lnSpc>
                <a:spcPct val="140000"/>
              </a:lnSpc>
              <a:buClrTx/>
              <a:buSzTx/>
              <a:buFontTx/>
            </a:pP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汇报人：吴丽贤</a:t>
            </a:r>
            <a:endPar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lvl="0" algn="ctr">
              <a:lnSpc>
                <a:spcPct val="140000"/>
              </a:lnSpc>
              <a:buClrTx/>
              <a:buSzTx/>
              <a:buFontTx/>
            </a:pPr>
            <a:r>
              <a:rPr lang="zh-CN" altLang="en-US"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汇报日期：</a:t>
            </a:r>
            <a:r>
              <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2026.01.14</a:t>
            </a:r>
            <a:endParaRPr lang="en-US" altLang="zh-CN" sz="2400" b="1">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a:p>
            <a:pPr lvl="0" algn="l">
              <a:buClrTx/>
              <a:buSzTx/>
              <a:buFontTx/>
            </a:pPr>
            <a:endParaRPr lang="zh-CN" altLang="en-US" sz="2000" b="1">
              <a:solidFill>
                <a:schemeClr val="bg1"/>
              </a:solidFill>
              <a:sym typeface="+mn-ea"/>
            </a:endParaRPr>
          </a:p>
          <a:p>
            <a:pPr lvl="0" algn="l">
              <a:buClrTx/>
              <a:buSzTx/>
              <a:buFontTx/>
            </a:pPr>
            <a:endParaRPr lang="en-US" altLang="zh-CN" sz="2000">
              <a:solidFill>
                <a:schemeClr val="bg1"/>
              </a:solidFill>
              <a:sym typeface="+mn-ea"/>
            </a:endParaRPr>
          </a:p>
          <a:p>
            <a:pPr lvl="0" algn="l">
              <a:buClrTx/>
              <a:buSzTx/>
              <a:buFontTx/>
            </a:pPr>
            <a:endParaRPr lang="en-US" altLang="zh-CN" sz="2000">
              <a:solidFill>
                <a:schemeClr val="bg1"/>
              </a:solidFill>
              <a:sym typeface="+mn-ea"/>
            </a:endParaRPr>
          </a:p>
        </p:txBody>
      </p:sp>
      <p:sp>
        <p:nvSpPr>
          <p:cNvPr id="11" name="文本框 10"/>
          <p:cNvSpPr txBox="1"/>
          <p:nvPr/>
        </p:nvSpPr>
        <p:spPr>
          <a:xfrm>
            <a:off x="734695" y="1717040"/>
            <a:ext cx="10762615" cy="1753235"/>
          </a:xfrm>
          <a:prstGeom prst="rect">
            <a:avLst/>
          </a:prstGeom>
          <a:noFill/>
        </p:spPr>
        <p:txBody>
          <a:bodyPr wrap="square" rtlCol="0">
            <a:spAutoFit/>
          </a:bodyPr>
          <a:p>
            <a:pPr algn="ctr"/>
            <a:r>
              <a:rPr lang="en-US" sz="6000" b="1">
                <a:latin typeface="Arial" panose="020B0604020202020204" pitchFamily="34" charset="0"/>
                <a:cs typeface="Arial" panose="020B0604020202020204" pitchFamily="34" charset="0"/>
              </a:rPr>
              <a:t>Time tree: node dating</a:t>
            </a:r>
            <a:endParaRPr lang="en-US" sz="6000" b="1">
              <a:latin typeface="Arial" panose="020B0604020202020204" pitchFamily="34" charset="0"/>
              <a:cs typeface="Arial" panose="020B0604020202020204" pitchFamily="34" charset="0"/>
            </a:endParaRPr>
          </a:p>
          <a:p>
            <a:pPr algn="ctr"/>
            <a:r>
              <a:rPr lang="en-US" sz="4800" i="1">
                <a:latin typeface="Times New Roman" panose="02020603050405020304" charset="0"/>
                <a:cs typeface="Times New Roman" panose="02020603050405020304" charset="0"/>
              </a:rPr>
              <a:t>r8s &amp; BEAST2</a:t>
            </a:r>
            <a:endParaRPr lang="en-US" sz="4800" i="1">
              <a:latin typeface="Times New Roman" panose="02020603050405020304" charset="0"/>
              <a:cs typeface="Times New Roman" panose="02020603050405020304" charset="0"/>
            </a:endParaRPr>
          </a:p>
        </p:txBody>
      </p:sp>
      <p:sp>
        <p:nvSpPr>
          <p:cNvPr id="12" name="矩形 11"/>
          <p:cNvSpPr/>
          <p:nvPr/>
        </p:nvSpPr>
        <p:spPr>
          <a:xfrm>
            <a:off x="487680" y="1771650"/>
            <a:ext cx="76200" cy="1621790"/>
          </a:xfrm>
          <a:prstGeom prst="rect">
            <a:avLst/>
          </a:prstGeom>
          <a:solidFill>
            <a:srgbClr val="0A418D"/>
          </a:solidFill>
          <a:ln>
            <a:solidFill>
              <a:srgbClr val="0A418D"/>
            </a:solidFill>
          </a:ln>
          <a:effectLst>
            <a:outerShdw blurRad="101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2"/>
          <a:srcRect l="11011" t="37197" r="11230" b="37701"/>
          <a:stretch>
            <a:fillRect/>
          </a:stretch>
        </p:blipFill>
        <p:spPr>
          <a:xfrm>
            <a:off x="145415" y="190500"/>
            <a:ext cx="4071620" cy="949325"/>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1"/>
            </p:custDataLst>
          </p:nvPr>
        </p:nvSpPr>
        <p:spPr>
          <a:xfrm>
            <a:off x="764540" y="2355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2"/>
          <a:stretch>
            <a:fillRect/>
          </a:stretch>
        </p:blipFill>
        <p:spPr>
          <a:xfrm>
            <a:off x="565785" y="1781175"/>
            <a:ext cx="2587625" cy="3572510"/>
          </a:xfrm>
          <a:prstGeom prst="rect">
            <a:avLst/>
          </a:prstGeom>
        </p:spPr>
      </p:pic>
      <p:pic>
        <p:nvPicPr>
          <p:cNvPr id="13" name="图片 12"/>
          <p:cNvPicPr>
            <a:picLocks noChangeAspect="1"/>
          </p:cNvPicPr>
          <p:nvPr/>
        </p:nvPicPr>
        <p:blipFill>
          <a:blip r:embed="rId3"/>
          <a:stretch>
            <a:fillRect/>
          </a:stretch>
        </p:blipFill>
        <p:spPr>
          <a:xfrm>
            <a:off x="4163695" y="942975"/>
            <a:ext cx="7898765" cy="4399915"/>
          </a:xfrm>
          <a:prstGeom prst="rect">
            <a:avLst/>
          </a:prstGeom>
        </p:spPr>
      </p:pic>
      <p:sp>
        <p:nvSpPr>
          <p:cNvPr id="14" name="文本框 13"/>
          <p:cNvSpPr txBox="1"/>
          <p:nvPr/>
        </p:nvSpPr>
        <p:spPr>
          <a:xfrm>
            <a:off x="427990" y="869950"/>
            <a:ext cx="3465830" cy="829945"/>
          </a:xfrm>
          <a:prstGeom prst="rect">
            <a:avLst/>
          </a:prstGeom>
        </p:spPr>
        <p:txBody>
          <a:bodyPr wrap="square">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2.1 Import .nex file with partition information</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15" name="矩形 14"/>
          <p:cNvSpPr/>
          <p:nvPr/>
        </p:nvSpPr>
        <p:spPr>
          <a:xfrm>
            <a:off x="475615" y="2498090"/>
            <a:ext cx="298323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4196080" y="1161415"/>
            <a:ext cx="2160905" cy="12700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右箭头 16"/>
          <p:cNvSpPr/>
          <p:nvPr/>
        </p:nvSpPr>
        <p:spPr>
          <a:xfrm>
            <a:off x="3336290" y="3011805"/>
            <a:ext cx="691515" cy="252095"/>
          </a:xfrm>
          <a:prstGeom prst="right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9" name="图片 18"/>
          <p:cNvPicPr>
            <a:picLocks noChangeAspect="1"/>
          </p:cNvPicPr>
          <p:nvPr/>
        </p:nvPicPr>
        <p:blipFill>
          <a:blip r:embed="rId4"/>
          <a:srcRect t="40566" r="-711" b="15977"/>
          <a:stretch>
            <a:fillRect/>
          </a:stretch>
        </p:blipFill>
        <p:spPr>
          <a:xfrm>
            <a:off x="1501775" y="5461000"/>
            <a:ext cx="10690225" cy="1283335"/>
          </a:xfrm>
          <a:prstGeom prst="rect">
            <a:avLst/>
          </a:prstGeom>
        </p:spPr>
      </p:pic>
      <p:sp>
        <p:nvSpPr>
          <p:cNvPr id="20" name="下箭头 19"/>
          <p:cNvSpPr/>
          <p:nvPr/>
        </p:nvSpPr>
        <p:spPr>
          <a:xfrm>
            <a:off x="8168005" y="4757420"/>
            <a:ext cx="256540" cy="662940"/>
          </a:xfrm>
          <a:prstGeom prst="down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1" name="矩形 20"/>
          <p:cNvSpPr/>
          <p:nvPr/>
        </p:nvSpPr>
        <p:spPr>
          <a:xfrm>
            <a:off x="5766435" y="5461000"/>
            <a:ext cx="5321300" cy="12700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文本框 3"/>
          <p:cNvSpPr txBox="1"/>
          <p:nvPr/>
        </p:nvSpPr>
        <p:spPr>
          <a:xfrm>
            <a:off x="67945" y="913447"/>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2.1 Set site model</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pic>
        <p:nvPicPr>
          <p:cNvPr id="6" name="图片 5"/>
          <p:cNvPicPr>
            <a:picLocks noChangeAspect="1"/>
          </p:cNvPicPr>
          <p:nvPr/>
        </p:nvPicPr>
        <p:blipFill>
          <a:blip r:embed="rId1"/>
          <a:stretch>
            <a:fillRect/>
          </a:stretch>
        </p:blipFill>
        <p:spPr>
          <a:xfrm>
            <a:off x="2550160" y="941705"/>
            <a:ext cx="9392285" cy="5701665"/>
          </a:xfrm>
          <a:prstGeom prst="rect">
            <a:avLst/>
          </a:prstGeom>
        </p:spPr>
      </p:pic>
      <p:sp>
        <p:nvSpPr>
          <p:cNvPr id="13" name="矩形 12"/>
          <p:cNvSpPr/>
          <p:nvPr/>
        </p:nvSpPr>
        <p:spPr>
          <a:xfrm>
            <a:off x="2550160" y="1801495"/>
            <a:ext cx="570865" cy="6775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4887595" y="2317115"/>
            <a:ext cx="298323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4886960" y="3429000"/>
            <a:ext cx="298323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4044315" y="1334770"/>
            <a:ext cx="932180" cy="354330"/>
          </a:xfrm>
          <a:prstGeom prst="rect">
            <a:avLst/>
          </a:prstGeom>
          <a:ln w="25400">
            <a:solidFill>
              <a:srgbClr val="0A418D"/>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2"/>
            </p:custDataLst>
          </p:nvPr>
        </p:nvSpPr>
        <p:spPr>
          <a:xfrm>
            <a:off x="764540" y="2355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
        <p:nvSpPr>
          <p:cNvPr id="5" name="文本框 4"/>
          <p:cNvSpPr txBox="1"/>
          <p:nvPr/>
        </p:nvSpPr>
        <p:spPr>
          <a:xfrm>
            <a:off x="8063865" y="2316798"/>
            <a:ext cx="5080000" cy="337185"/>
          </a:xfrm>
          <a:prstGeom prst="rect">
            <a:avLst/>
          </a:prstGeom>
        </p:spPr>
        <p:txBody>
          <a:bodyPr>
            <a:spAutoFit/>
          </a:bodyPr>
          <a:p>
            <a:pPr marL="0" indent="0" algn="l"/>
            <a:r>
              <a:rPr lang="zh-CN" altLang="en-US" sz="1600" b="0" i="0">
                <a:solidFill>
                  <a:srgbClr val="191919"/>
                </a:solidFill>
                <a:latin typeface="PingFang SC"/>
                <a:ea typeface="PingFang SC"/>
              </a:rPr>
              <a:t>碱基替代速率变化等级</a:t>
            </a:r>
            <a:endParaRPr lang="zh-CN" altLang="en-US" sz="1600" b="0" i="0">
              <a:solidFill>
                <a:srgbClr val="191919"/>
              </a:solidFill>
              <a:latin typeface="PingFang SC"/>
              <a:ea typeface="PingFang SC"/>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文本框 3"/>
          <p:cNvSpPr txBox="1"/>
          <p:nvPr/>
        </p:nvSpPr>
        <p:spPr>
          <a:xfrm>
            <a:off x="419100" y="1143317"/>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2.3 Set clock model</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pic>
        <p:nvPicPr>
          <p:cNvPr id="6" name="图片 5"/>
          <p:cNvPicPr>
            <a:picLocks noChangeAspect="1"/>
          </p:cNvPicPr>
          <p:nvPr/>
        </p:nvPicPr>
        <p:blipFill>
          <a:blip r:embed="rId1"/>
          <a:stretch>
            <a:fillRect/>
          </a:stretch>
        </p:blipFill>
        <p:spPr>
          <a:xfrm>
            <a:off x="1581150" y="1945640"/>
            <a:ext cx="9067800" cy="3981450"/>
          </a:xfrm>
          <a:prstGeom prst="rect">
            <a:avLst/>
          </a:prstGeom>
        </p:spPr>
      </p:pic>
      <p:sp>
        <p:nvSpPr>
          <p:cNvPr id="8" name="矩形 7"/>
          <p:cNvSpPr/>
          <p:nvPr/>
        </p:nvSpPr>
        <p:spPr>
          <a:xfrm>
            <a:off x="5358765" y="2696210"/>
            <a:ext cx="1557655" cy="354330"/>
          </a:xfrm>
          <a:prstGeom prst="rect">
            <a:avLst/>
          </a:prstGeom>
          <a:ln w="25400">
            <a:solidFill>
              <a:srgbClr val="0A418D"/>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矩形 16"/>
          <p:cNvSpPr/>
          <p:nvPr/>
        </p:nvSpPr>
        <p:spPr>
          <a:xfrm>
            <a:off x="1696085" y="4481195"/>
            <a:ext cx="298323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custDataLst>
              <p:tags r:id="rId2"/>
            </p:custDataLst>
          </p:nvPr>
        </p:nvSpPr>
        <p:spPr>
          <a:xfrm>
            <a:off x="751840" y="2863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文本框 3"/>
          <p:cNvSpPr txBox="1"/>
          <p:nvPr/>
        </p:nvSpPr>
        <p:spPr>
          <a:xfrm>
            <a:off x="276225" y="87217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2.4 Set starting tree</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pic>
        <p:nvPicPr>
          <p:cNvPr id="5" name="图片 4"/>
          <p:cNvPicPr>
            <a:picLocks noChangeAspect="1"/>
          </p:cNvPicPr>
          <p:nvPr/>
        </p:nvPicPr>
        <p:blipFill>
          <a:blip r:embed="rId1"/>
          <a:srcRect r="57687"/>
          <a:stretch>
            <a:fillRect/>
          </a:stretch>
        </p:blipFill>
        <p:spPr>
          <a:xfrm>
            <a:off x="313690" y="1463040"/>
            <a:ext cx="3164840" cy="4882515"/>
          </a:xfrm>
          <a:prstGeom prst="rect">
            <a:avLst/>
          </a:prstGeom>
        </p:spPr>
      </p:pic>
      <p:pic>
        <p:nvPicPr>
          <p:cNvPr id="7" name="图片 6"/>
          <p:cNvPicPr>
            <a:picLocks noChangeAspect="1"/>
          </p:cNvPicPr>
          <p:nvPr/>
        </p:nvPicPr>
        <p:blipFill>
          <a:blip r:embed="rId2"/>
          <a:stretch>
            <a:fillRect/>
          </a:stretch>
        </p:blipFill>
        <p:spPr>
          <a:xfrm>
            <a:off x="4083050" y="1689735"/>
            <a:ext cx="8108950" cy="4533900"/>
          </a:xfrm>
          <a:prstGeom prst="rect">
            <a:avLst/>
          </a:prstGeom>
        </p:spPr>
      </p:pic>
      <p:sp>
        <p:nvSpPr>
          <p:cNvPr id="9" name="矩形 8"/>
          <p:cNvSpPr/>
          <p:nvPr/>
        </p:nvSpPr>
        <p:spPr>
          <a:xfrm>
            <a:off x="1318895" y="3114675"/>
            <a:ext cx="177673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5702935" y="2527300"/>
            <a:ext cx="1262380" cy="9906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7764145" y="2169795"/>
            <a:ext cx="1097280" cy="290830"/>
          </a:xfrm>
          <a:prstGeom prst="rect">
            <a:avLst/>
          </a:prstGeom>
          <a:ln w="25400">
            <a:solidFill>
              <a:srgbClr val="0A418D"/>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矩形 11"/>
          <p:cNvSpPr/>
          <p:nvPr/>
        </p:nvSpPr>
        <p:spPr>
          <a:xfrm>
            <a:off x="4163695" y="2872105"/>
            <a:ext cx="1378585" cy="3263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6965315" y="3176905"/>
            <a:ext cx="4311015"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7845425" y="3603308"/>
            <a:ext cx="5080000" cy="337185"/>
          </a:xfrm>
          <a:prstGeom prst="rect">
            <a:avLst/>
          </a:prstGeom>
        </p:spPr>
        <p:txBody>
          <a:bodyPr>
            <a:spAutoFit/>
          </a:bodyPr>
          <a:p>
            <a:r>
              <a:rPr lang="en-US" altLang="zh-CN" sz="1600">
                <a:solidFill>
                  <a:srgbClr val="FF0000"/>
                </a:solidFill>
                <a:latin typeface="Arial" panose="020B0604020202020204"/>
                <a:ea typeface="Arial" panose="020B0604020202020204"/>
              </a:rPr>
              <a:t>Paste resulting newick tree from r8s</a:t>
            </a:r>
            <a:endParaRPr lang="en-US" altLang="zh-CN" sz="1600">
              <a:solidFill>
                <a:srgbClr val="FF0000"/>
              </a:solidFill>
              <a:latin typeface="Arial" panose="020B0604020202020204"/>
              <a:ea typeface="Arial" panose="020B0604020202020204"/>
            </a:endParaRPr>
          </a:p>
        </p:txBody>
      </p:sp>
      <p:sp>
        <p:nvSpPr>
          <p:cNvPr id="15" name="右箭头 14"/>
          <p:cNvSpPr/>
          <p:nvPr/>
        </p:nvSpPr>
        <p:spPr>
          <a:xfrm>
            <a:off x="3556635" y="3883660"/>
            <a:ext cx="515620" cy="230505"/>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custDataLst>
              <p:tags r:id="rId3"/>
            </p:custDataLst>
          </p:nvPr>
        </p:nvSpPr>
        <p:spPr>
          <a:xfrm>
            <a:off x="764540" y="2863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
        <p:nvSpPr>
          <p:cNvPr id="3" name="文本框 2"/>
          <p:cNvSpPr txBox="1"/>
          <p:nvPr/>
        </p:nvSpPr>
        <p:spPr>
          <a:xfrm>
            <a:off x="3556635" y="3262313"/>
            <a:ext cx="5080000" cy="337185"/>
          </a:xfrm>
          <a:prstGeom prst="rect">
            <a:avLst/>
          </a:prstGeom>
        </p:spPr>
        <p:txBody>
          <a:bodyPr>
            <a:spAutoFit/>
          </a:bodyPr>
          <a:p>
            <a:pPr marL="0" indent="0"/>
            <a:r>
              <a:rPr lang="zh-CN" altLang="en-US" sz="1600" b="0" i="0">
                <a:solidFill>
                  <a:srgbClr val="0F1115"/>
                </a:solidFill>
                <a:latin typeface="quote-cjk-patch"/>
                <a:ea typeface="quote-cjk-patch"/>
              </a:rPr>
              <a:t>这棵树是带标签的格式。</a:t>
            </a:r>
            <a:endParaRPr lang="zh-CN" altLang="en-US" sz="1600" b="0" i="0">
              <a:solidFill>
                <a:srgbClr val="0F1115"/>
              </a:solidFill>
              <a:latin typeface="quote-cjk-patch"/>
              <a:ea typeface="quote-cjk-patch"/>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5" name="图片 4"/>
          <p:cNvPicPr>
            <a:picLocks noChangeAspect="1"/>
          </p:cNvPicPr>
          <p:nvPr/>
        </p:nvPicPr>
        <p:blipFill>
          <a:blip r:embed="rId1"/>
          <a:srcRect r="65704" b="28577"/>
          <a:stretch>
            <a:fillRect/>
          </a:stretch>
        </p:blipFill>
        <p:spPr>
          <a:xfrm>
            <a:off x="424815" y="1477645"/>
            <a:ext cx="3284220" cy="5258435"/>
          </a:xfrm>
          <a:prstGeom prst="rect">
            <a:avLst/>
          </a:prstGeom>
        </p:spPr>
      </p:pic>
      <p:pic>
        <p:nvPicPr>
          <p:cNvPr id="9" name="图片 8"/>
          <p:cNvPicPr>
            <a:picLocks noChangeAspect="1"/>
          </p:cNvPicPr>
          <p:nvPr/>
        </p:nvPicPr>
        <p:blipFill>
          <a:blip r:embed="rId2"/>
          <a:srcRect r="4213"/>
          <a:stretch>
            <a:fillRect/>
          </a:stretch>
        </p:blipFill>
        <p:spPr>
          <a:xfrm>
            <a:off x="4163695" y="1903095"/>
            <a:ext cx="8032750" cy="4401820"/>
          </a:xfrm>
          <a:prstGeom prst="rect">
            <a:avLst/>
          </a:prstGeom>
        </p:spPr>
      </p:pic>
      <p:sp>
        <p:nvSpPr>
          <p:cNvPr id="14" name="矩形 13"/>
          <p:cNvSpPr/>
          <p:nvPr/>
        </p:nvSpPr>
        <p:spPr>
          <a:xfrm>
            <a:off x="1444625" y="3794760"/>
            <a:ext cx="202819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4163695" y="3429635"/>
            <a:ext cx="8033385" cy="16046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右箭头 15"/>
          <p:cNvSpPr/>
          <p:nvPr/>
        </p:nvSpPr>
        <p:spPr>
          <a:xfrm>
            <a:off x="3709035" y="4113530"/>
            <a:ext cx="429895" cy="23622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424815" y="915670"/>
            <a:ext cx="6821805" cy="460375"/>
          </a:xfrm>
          <a:prstGeom prst="rect">
            <a:avLst/>
          </a:prstGeom>
        </p:spPr>
        <p:txBody>
          <a:bodyPr wrap="square">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2.5 Set Operators (tree parameter)</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19" name="文本框 18"/>
          <p:cNvSpPr txBox="1"/>
          <p:nvPr/>
        </p:nvSpPr>
        <p:spPr>
          <a:xfrm>
            <a:off x="9652635" y="6275388"/>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Fix tree topology</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21" name="文本框 20"/>
          <p:cNvSpPr txBox="1"/>
          <p:nvPr>
            <p:custDataLst>
              <p:tags r:id="rId3"/>
            </p:custDataLst>
          </p:nvPr>
        </p:nvSpPr>
        <p:spPr>
          <a:xfrm>
            <a:off x="764540" y="2609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cxnSp>
        <p:nvCxnSpPr>
          <p:cNvPr id="4" name="直接箭头连接符 3"/>
          <p:cNvCxnSpPr/>
          <p:nvPr/>
        </p:nvCxnSpPr>
        <p:spPr>
          <a:xfrm>
            <a:off x="11331575" y="5069840"/>
            <a:ext cx="0" cy="141732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文本框 3"/>
          <p:cNvSpPr txBox="1"/>
          <p:nvPr/>
        </p:nvSpPr>
        <p:spPr>
          <a:xfrm>
            <a:off x="641350" y="101060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2.6 Set priors</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pic>
        <p:nvPicPr>
          <p:cNvPr id="6" name="图片 5"/>
          <p:cNvPicPr>
            <a:picLocks noChangeAspect="1"/>
          </p:cNvPicPr>
          <p:nvPr/>
        </p:nvPicPr>
        <p:blipFill>
          <a:blip r:embed="rId1"/>
          <a:srcRect l="21825" r="43521" b="55925"/>
          <a:stretch>
            <a:fillRect/>
          </a:stretch>
        </p:blipFill>
        <p:spPr>
          <a:xfrm>
            <a:off x="180975" y="1933575"/>
            <a:ext cx="4400550" cy="3454400"/>
          </a:xfrm>
          <a:prstGeom prst="rect">
            <a:avLst/>
          </a:prstGeom>
        </p:spPr>
      </p:pic>
      <p:pic>
        <p:nvPicPr>
          <p:cNvPr id="8" name="图片 7"/>
          <p:cNvPicPr>
            <a:picLocks noChangeAspect="1"/>
          </p:cNvPicPr>
          <p:nvPr/>
        </p:nvPicPr>
        <p:blipFill>
          <a:blip r:embed="rId2"/>
          <a:srcRect l="43822" t="4727" r="21601" b="9743"/>
          <a:stretch>
            <a:fillRect/>
          </a:stretch>
        </p:blipFill>
        <p:spPr>
          <a:xfrm>
            <a:off x="8151495" y="664210"/>
            <a:ext cx="3890010" cy="6177915"/>
          </a:xfrm>
          <a:prstGeom prst="rect">
            <a:avLst/>
          </a:prstGeom>
        </p:spPr>
      </p:pic>
      <p:pic>
        <p:nvPicPr>
          <p:cNvPr id="9" name="图片 8"/>
          <p:cNvPicPr>
            <a:picLocks noChangeAspect="1"/>
          </p:cNvPicPr>
          <p:nvPr/>
        </p:nvPicPr>
        <p:blipFill>
          <a:blip r:embed="rId3"/>
          <a:srcRect l="47798" t="96157" r="43896" b="-171"/>
          <a:stretch>
            <a:fillRect/>
          </a:stretch>
        </p:blipFill>
        <p:spPr>
          <a:xfrm>
            <a:off x="5384165" y="3541395"/>
            <a:ext cx="1962785" cy="596900"/>
          </a:xfrm>
          <a:prstGeom prst="rect">
            <a:avLst/>
          </a:prstGeom>
        </p:spPr>
      </p:pic>
      <p:sp>
        <p:nvSpPr>
          <p:cNvPr id="15" name="矩形 14"/>
          <p:cNvSpPr/>
          <p:nvPr/>
        </p:nvSpPr>
        <p:spPr>
          <a:xfrm>
            <a:off x="352425" y="3743960"/>
            <a:ext cx="3247390"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5292725" y="3528695"/>
            <a:ext cx="2179955" cy="6140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8182610" y="953135"/>
            <a:ext cx="2332355" cy="3479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10982325" y="1708150"/>
            <a:ext cx="771525" cy="34715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4700905" y="374015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右箭头 20"/>
          <p:cNvSpPr/>
          <p:nvPr/>
        </p:nvSpPr>
        <p:spPr>
          <a:xfrm>
            <a:off x="7558405" y="374015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4"/>
            </p:custDataLst>
          </p:nvPr>
        </p:nvSpPr>
        <p:spPr>
          <a:xfrm>
            <a:off x="764540" y="235585"/>
            <a:ext cx="9662160"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BEAUti—prepare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9588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5" name="图片 4"/>
          <p:cNvPicPr>
            <a:picLocks noChangeAspect="1"/>
          </p:cNvPicPr>
          <p:nvPr/>
        </p:nvPicPr>
        <p:blipFill>
          <a:blip r:embed="rId1"/>
          <a:srcRect r="8295"/>
          <a:stretch>
            <a:fillRect/>
          </a:stretch>
        </p:blipFill>
        <p:spPr>
          <a:xfrm>
            <a:off x="2931795" y="610235"/>
            <a:ext cx="9048750" cy="6082665"/>
          </a:xfrm>
          <a:prstGeom prst="rect">
            <a:avLst/>
          </a:prstGeom>
        </p:spPr>
      </p:pic>
      <p:sp>
        <p:nvSpPr>
          <p:cNvPr id="16" name="矩形 15"/>
          <p:cNvSpPr/>
          <p:nvPr/>
        </p:nvSpPr>
        <p:spPr>
          <a:xfrm>
            <a:off x="4293235" y="1381760"/>
            <a:ext cx="100774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5991225" y="1381760"/>
            <a:ext cx="101155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222250" y="101060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2.6 Set priors—F0</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9" name="文本框 8"/>
          <p:cNvSpPr txBox="1"/>
          <p:nvPr>
            <p:custDataLst>
              <p:tags r:id="rId2"/>
            </p:custDataLst>
          </p:nvPr>
        </p:nvSpPr>
        <p:spPr>
          <a:xfrm>
            <a:off x="764540" y="641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 </a:t>
            </a:r>
            <a:r>
              <a:rPr lang="en-US" altLang="zh-CN" sz="2800" b="1">
                <a:solidFill>
                  <a:srgbClr val="0A418D"/>
                </a:solidFill>
                <a:latin typeface="微软雅黑" panose="020B0503020204020204" charset="-122"/>
                <a:ea typeface="微软雅黑" panose="020B0503020204020204" charset="-122"/>
                <a:sym typeface="+mn-ea"/>
              </a:rPr>
              <a:t>BEAUti—p</a:t>
            </a:r>
            <a:r>
              <a:rPr lang="en-US" altLang="zh-CN" sz="2800" b="1">
                <a:solidFill>
                  <a:srgbClr val="0A418D"/>
                </a:solidFill>
                <a:latin typeface="微软雅黑" panose="020B0503020204020204" charset="-122"/>
                <a:ea typeface="微软雅黑" panose="020B0503020204020204" charset="-122"/>
              </a:rPr>
              <a:t>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
        <p:nvSpPr>
          <p:cNvPr id="11" name="矩形 10"/>
          <p:cNvSpPr/>
          <p:nvPr/>
        </p:nvSpPr>
        <p:spPr>
          <a:xfrm>
            <a:off x="4922520" y="2033270"/>
            <a:ext cx="1007745" cy="14293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6" name="图片 5"/>
          <p:cNvPicPr>
            <a:picLocks noChangeAspect="1"/>
          </p:cNvPicPr>
          <p:nvPr/>
        </p:nvPicPr>
        <p:blipFill>
          <a:blip r:embed="rId1"/>
          <a:srcRect l="41192" t="4269" r="25628" b="33676"/>
          <a:stretch>
            <a:fillRect/>
          </a:stretch>
        </p:blipFill>
        <p:spPr>
          <a:xfrm>
            <a:off x="2736850" y="1939290"/>
            <a:ext cx="3747135" cy="4255770"/>
          </a:xfrm>
          <a:prstGeom prst="rect">
            <a:avLst/>
          </a:prstGeom>
        </p:spPr>
      </p:pic>
      <p:pic>
        <p:nvPicPr>
          <p:cNvPr id="9" name="图片 8"/>
          <p:cNvPicPr>
            <a:picLocks noChangeAspect="1"/>
          </p:cNvPicPr>
          <p:nvPr/>
        </p:nvPicPr>
        <p:blipFill>
          <a:blip r:embed="rId2"/>
          <a:srcRect l="47798" t="96157" r="43896" b="-171"/>
          <a:stretch>
            <a:fillRect/>
          </a:stretch>
        </p:blipFill>
        <p:spPr>
          <a:xfrm>
            <a:off x="130175" y="3648710"/>
            <a:ext cx="1962785" cy="596900"/>
          </a:xfrm>
          <a:prstGeom prst="rect">
            <a:avLst/>
          </a:prstGeom>
        </p:spPr>
      </p:pic>
      <p:pic>
        <p:nvPicPr>
          <p:cNvPr id="8" name="图片 7"/>
          <p:cNvPicPr>
            <a:picLocks noChangeAspect="1"/>
          </p:cNvPicPr>
          <p:nvPr/>
        </p:nvPicPr>
        <p:blipFill>
          <a:blip r:embed="rId3"/>
          <a:srcRect t="11880" r="54064" b="44796"/>
          <a:stretch>
            <a:fillRect/>
          </a:stretch>
        </p:blipFill>
        <p:spPr>
          <a:xfrm>
            <a:off x="7071360" y="2334260"/>
            <a:ext cx="5168265" cy="2971165"/>
          </a:xfrm>
          <a:prstGeom prst="rect">
            <a:avLst/>
          </a:prstGeom>
        </p:spPr>
      </p:pic>
      <p:sp>
        <p:nvSpPr>
          <p:cNvPr id="14" name="文本框 13"/>
          <p:cNvSpPr txBox="1"/>
          <p:nvPr/>
        </p:nvSpPr>
        <p:spPr>
          <a:xfrm>
            <a:off x="377190" y="101060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2.6 Set priors—F1</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19" name="右箭头 18"/>
          <p:cNvSpPr/>
          <p:nvPr/>
        </p:nvSpPr>
        <p:spPr>
          <a:xfrm>
            <a:off x="2163445" y="383286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右箭头 14"/>
          <p:cNvSpPr/>
          <p:nvPr/>
        </p:nvSpPr>
        <p:spPr>
          <a:xfrm>
            <a:off x="6549390" y="383286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3831590" y="2180590"/>
            <a:ext cx="100774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2671445" y="2882265"/>
            <a:ext cx="100774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5457190" y="2882265"/>
            <a:ext cx="1007745" cy="331216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7057390" y="2882265"/>
            <a:ext cx="4961890"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9335135" y="3594735"/>
            <a:ext cx="1103630" cy="158559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文本框 23"/>
          <p:cNvSpPr txBox="1"/>
          <p:nvPr>
            <p:custDataLst>
              <p:tags r:id="rId4"/>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 </a:t>
            </a:r>
            <a:r>
              <a:rPr lang="en-US" altLang="zh-CN" sz="2800" b="1">
                <a:solidFill>
                  <a:srgbClr val="0A418D"/>
                </a:solidFill>
                <a:latin typeface="微软雅黑" panose="020B0503020204020204" charset="-122"/>
                <a:ea typeface="微软雅黑" panose="020B0503020204020204" charset="-122"/>
                <a:sym typeface="+mn-ea"/>
              </a:rPr>
              <a:t>BEAUti—p</a:t>
            </a:r>
            <a:r>
              <a:rPr lang="en-US" altLang="zh-CN" sz="2800" b="1">
                <a:solidFill>
                  <a:srgbClr val="0A418D"/>
                </a:solidFill>
                <a:latin typeface="微软雅黑" panose="020B0503020204020204" charset="-122"/>
                <a:ea typeface="微软雅黑" panose="020B0503020204020204" charset="-122"/>
              </a:rPr>
              <a:t>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9" name="图片 8"/>
          <p:cNvPicPr>
            <a:picLocks noChangeAspect="1"/>
          </p:cNvPicPr>
          <p:nvPr/>
        </p:nvPicPr>
        <p:blipFill>
          <a:blip r:embed="rId1"/>
          <a:srcRect l="47798" t="96157" r="43896" b="-171"/>
          <a:stretch>
            <a:fillRect/>
          </a:stretch>
        </p:blipFill>
        <p:spPr>
          <a:xfrm>
            <a:off x="241935" y="3611880"/>
            <a:ext cx="1962785" cy="596900"/>
          </a:xfrm>
          <a:prstGeom prst="rect">
            <a:avLst/>
          </a:prstGeom>
        </p:spPr>
      </p:pic>
      <p:pic>
        <p:nvPicPr>
          <p:cNvPr id="4" name="图片 3"/>
          <p:cNvPicPr>
            <a:picLocks noChangeAspect="1"/>
          </p:cNvPicPr>
          <p:nvPr/>
        </p:nvPicPr>
        <p:blipFill>
          <a:blip r:embed="rId2"/>
          <a:srcRect l="43443" t="4982" r="22735" b="27749"/>
          <a:stretch>
            <a:fillRect/>
          </a:stretch>
        </p:blipFill>
        <p:spPr>
          <a:xfrm>
            <a:off x="2903855" y="1875790"/>
            <a:ext cx="3232150" cy="4069080"/>
          </a:xfrm>
          <a:prstGeom prst="rect">
            <a:avLst/>
          </a:prstGeom>
        </p:spPr>
      </p:pic>
      <p:pic>
        <p:nvPicPr>
          <p:cNvPr id="5" name="图片 4"/>
          <p:cNvPicPr>
            <a:picLocks noChangeAspect="1"/>
          </p:cNvPicPr>
          <p:nvPr/>
        </p:nvPicPr>
        <p:blipFill>
          <a:blip r:embed="rId3"/>
          <a:srcRect t="22676" r="56627" b="40231"/>
          <a:stretch>
            <a:fillRect/>
          </a:stretch>
        </p:blipFill>
        <p:spPr>
          <a:xfrm>
            <a:off x="6963410" y="2513330"/>
            <a:ext cx="4979035" cy="2543810"/>
          </a:xfrm>
          <a:prstGeom prst="rect">
            <a:avLst/>
          </a:prstGeom>
        </p:spPr>
      </p:pic>
      <p:sp>
        <p:nvSpPr>
          <p:cNvPr id="14" name="文本框 13"/>
          <p:cNvSpPr txBox="1"/>
          <p:nvPr/>
        </p:nvSpPr>
        <p:spPr>
          <a:xfrm>
            <a:off x="377190" y="101060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2.6 Set priors—F2</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sp>
        <p:nvSpPr>
          <p:cNvPr id="22" name="文本框 21"/>
          <p:cNvSpPr txBox="1"/>
          <p:nvPr>
            <p:custDataLst>
              <p:tags r:id="rId4"/>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 </a:t>
            </a:r>
            <a:r>
              <a:rPr lang="en-US" altLang="zh-CN" sz="2800" b="1">
                <a:solidFill>
                  <a:srgbClr val="0A418D"/>
                </a:solidFill>
                <a:latin typeface="微软雅黑" panose="020B0503020204020204" charset="-122"/>
                <a:ea typeface="微软雅黑" panose="020B0503020204020204" charset="-122"/>
                <a:sym typeface="+mn-ea"/>
              </a:rPr>
              <a:t>BEAUti—p</a:t>
            </a:r>
            <a:r>
              <a:rPr lang="en-US" altLang="zh-CN" sz="2800" b="1">
                <a:solidFill>
                  <a:srgbClr val="0A418D"/>
                </a:solidFill>
                <a:latin typeface="微软雅黑" panose="020B0503020204020204" charset="-122"/>
                <a:ea typeface="微软雅黑" panose="020B0503020204020204" charset="-122"/>
              </a:rPr>
              <a:t>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
        <p:nvSpPr>
          <p:cNvPr id="16" name="矩形 15"/>
          <p:cNvSpPr/>
          <p:nvPr/>
        </p:nvSpPr>
        <p:spPr>
          <a:xfrm>
            <a:off x="3821430" y="2034540"/>
            <a:ext cx="100774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2839085" y="2709545"/>
            <a:ext cx="1007745" cy="22009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5197475" y="2709545"/>
            <a:ext cx="1007745" cy="12484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7449185" y="2513330"/>
            <a:ext cx="4365625" cy="4502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9197975" y="3171190"/>
            <a:ext cx="1170940" cy="16421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右箭头 18"/>
          <p:cNvSpPr/>
          <p:nvPr/>
        </p:nvSpPr>
        <p:spPr>
          <a:xfrm>
            <a:off x="2268220" y="383286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右箭头 12"/>
          <p:cNvSpPr/>
          <p:nvPr/>
        </p:nvSpPr>
        <p:spPr>
          <a:xfrm>
            <a:off x="6349365" y="383286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2" name="文本框 21"/>
          <p:cNvSpPr txBox="1"/>
          <p:nvPr>
            <p:custDataLst>
              <p:tags r:id="rId1"/>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tips</a:t>
            </a:r>
            <a:endParaRPr lang="en-US" altLang="zh-CN" sz="2800" b="1">
              <a:solidFill>
                <a:srgbClr val="0A418D"/>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1623060" y="195580"/>
            <a:ext cx="5748020" cy="3208655"/>
          </a:xfrm>
          <a:prstGeom prst="rect">
            <a:avLst/>
          </a:prstGeom>
        </p:spPr>
      </p:pic>
      <p:pic>
        <p:nvPicPr>
          <p:cNvPr id="8" name="图片 7"/>
          <p:cNvPicPr>
            <a:picLocks noChangeAspect="1"/>
          </p:cNvPicPr>
          <p:nvPr/>
        </p:nvPicPr>
        <p:blipFill>
          <a:blip r:embed="rId3"/>
          <a:srcRect l="43822" t="4727" r="21601" b="33969"/>
          <a:stretch>
            <a:fillRect/>
          </a:stretch>
        </p:blipFill>
        <p:spPr>
          <a:xfrm>
            <a:off x="107315" y="3482340"/>
            <a:ext cx="2755900" cy="3138170"/>
          </a:xfrm>
          <a:prstGeom prst="rect">
            <a:avLst/>
          </a:prstGeom>
        </p:spPr>
      </p:pic>
      <p:pic>
        <p:nvPicPr>
          <p:cNvPr id="6" name="图片 5"/>
          <p:cNvPicPr>
            <a:picLocks noChangeAspect="1"/>
          </p:cNvPicPr>
          <p:nvPr/>
        </p:nvPicPr>
        <p:blipFill>
          <a:blip r:embed="rId4"/>
          <a:srcRect l="41192" t="4269" r="25628" b="33676"/>
          <a:stretch>
            <a:fillRect/>
          </a:stretch>
        </p:blipFill>
        <p:spPr>
          <a:xfrm>
            <a:off x="3261360" y="3472815"/>
            <a:ext cx="2762250" cy="3137535"/>
          </a:xfrm>
          <a:prstGeom prst="rect">
            <a:avLst/>
          </a:prstGeom>
        </p:spPr>
      </p:pic>
      <p:pic>
        <p:nvPicPr>
          <p:cNvPr id="15" name="图片 14"/>
          <p:cNvPicPr>
            <a:picLocks noChangeAspect="1"/>
          </p:cNvPicPr>
          <p:nvPr/>
        </p:nvPicPr>
        <p:blipFill>
          <a:blip r:embed="rId5"/>
          <a:srcRect l="43443" t="4982" r="22735" b="33281"/>
          <a:stretch>
            <a:fillRect/>
          </a:stretch>
        </p:blipFill>
        <p:spPr>
          <a:xfrm>
            <a:off x="6445885" y="3473450"/>
            <a:ext cx="2661285" cy="3074670"/>
          </a:xfrm>
          <a:prstGeom prst="rect">
            <a:avLst/>
          </a:prstGeom>
        </p:spPr>
      </p:pic>
      <p:sp>
        <p:nvSpPr>
          <p:cNvPr id="17" name="文本框 16"/>
          <p:cNvSpPr txBox="1"/>
          <p:nvPr/>
        </p:nvSpPr>
        <p:spPr>
          <a:xfrm>
            <a:off x="7816215" y="1256030"/>
            <a:ext cx="5080000" cy="1087755"/>
          </a:xfrm>
          <a:prstGeom prst="rect">
            <a:avLst/>
          </a:prstGeom>
        </p:spPr>
        <p:txBody>
          <a:bodyPr>
            <a:spAutoFit/>
          </a:bodyPr>
          <a:p>
            <a:pPr>
              <a:lnSpc>
                <a:spcPct val="120000"/>
              </a:lnSpc>
            </a:pPr>
            <a:r>
              <a:rPr lang="en-US" altLang="zh-CN">
                <a:solidFill>
                  <a:schemeClr val="tx1"/>
                </a:solidFill>
                <a:latin typeface="Arial" panose="020B0604020202020204"/>
                <a:ea typeface="Arial" panose="020B0604020202020204"/>
              </a:rPr>
              <a:t>F0: Fossil A (F43</a:t>
            </a:r>
            <a:r>
              <a:rPr lang="zh-CN" altLang="en-US">
                <a:solidFill>
                  <a:schemeClr val="tx1"/>
                </a:solidFill>
                <a:latin typeface="Arial" panose="020B0604020202020204"/>
                <a:ea typeface="宋体" panose="02010600030101010101" pitchFamily="2" charset="-122"/>
              </a:rPr>
              <a:t>、</a:t>
            </a:r>
            <a:r>
              <a:rPr lang="en-US" altLang="zh-CN">
                <a:solidFill>
                  <a:schemeClr val="tx1"/>
                </a:solidFill>
                <a:latin typeface="Arial" panose="020B0604020202020204"/>
                <a:ea typeface="宋体" panose="02010600030101010101" pitchFamily="2" charset="-122"/>
              </a:rPr>
              <a:t>F37</a:t>
            </a:r>
            <a:r>
              <a:rPr lang="en-US" altLang="zh-CN">
                <a:solidFill>
                  <a:schemeClr val="tx1"/>
                </a:solidFill>
                <a:latin typeface="Arial" panose="020B0604020202020204"/>
                <a:ea typeface="Arial" panose="020B0604020202020204"/>
              </a:rPr>
              <a:t>) (40 Ma) </a:t>
            </a:r>
            <a:endParaRPr lang="en-US" altLang="zh-CN">
              <a:solidFill>
                <a:srgbClr val="FF0000"/>
              </a:solidFill>
              <a:latin typeface="Arial" panose="020B0604020202020204"/>
              <a:ea typeface="Arial" panose="020B0604020202020204"/>
            </a:endParaRPr>
          </a:p>
          <a:p>
            <a:pPr>
              <a:lnSpc>
                <a:spcPct val="120000"/>
              </a:lnSpc>
            </a:pPr>
            <a:r>
              <a:rPr lang="en-US" altLang="zh-CN">
                <a:solidFill>
                  <a:srgbClr val="0A418D"/>
                </a:solidFill>
                <a:latin typeface="Arial" panose="020B0604020202020204"/>
                <a:ea typeface="Arial" panose="020B0604020202020204"/>
              </a:rPr>
              <a:t>F1: Fossil B (F38</a:t>
            </a:r>
            <a:r>
              <a:rPr lang="zh-CN" altLang="en-US">
                <a:solidFill>
                  <a:srgbClr val="0A418D"/>
                </a:solidFill>
                <a:latin typeface="Arial" panose="020B0604020202020204"/>
                <a:ea typeface="宋体" panose="02010600030101010101" pitchFamily="2" charset="-122"/>
              </a:rPr>
              <a:t>、</a:t>
            </a:r>
            <a:r>
              <a:rPr lang="en-US" altLang="zh-CN">
                <a:solidFill>
                  <a:srgbClr val="0A418D"/>
                </a:solidFill>
                <a:latin typeface="Arial" panose="020B0604020202020204"/>
                <a:ea typeface="宋体" panose="02010600030101010101" pitchFamily="2" charset="-122"/>
              </a:rPr>
              <a:t>F21</a:t>
            </a:r>
            <a:r>
              <a:rPr lang="en-US" altLang="zh-CN">
                <a:solidFill>
                  <a:srgbClr val="0A418D"/>
                </a:solidFill>
                <a:latin typeface="Arial" panose="020B0604020202020204"/>
                <a:ea typeface="Arial" panose="020B0604020202020204"/>
              </a:rPr>
              <a:t>) (35-30 Ma)</a:t>
            </a:r>
            <a:endParaRPr lang="en-US" altLang="zh-CN">
              <a:solidFill>
                <a:srgbClr val="0A418D"/>
              </a:solidFill>
              <a:latin typeface="Arial" panose="020B0604020202020204"/>
              <a:ea typeface="Arial" panose="020B0604020202020204"/>
            </a:endParaRPr>
          </a:p>
          <a:p>
            <a:pPr>
              <a:lnSpc>
                <a:spcPct val="120000"/>
              </a:lnSpc>
            </a:pPr>
            <a:r>
              <a:rPr lang="en-US" altLang="zh-CN">
                <a:solidFill>
                  <a:srgbClr val="FF0000"/>
                </a:solidFill>
                <a:latin typeface="Arial" panose="020B0604020202020204"/>
                <a:ea typeface="Arial" panose="020B0604020202020204"/>
              </a:rPr>
              <a:t>F2: Fossil C (F39</a:t>
            </a:r>
            <a:r>
              <a:rPr lang="zh-CN" altLang="en-US">
                <a:solidFill>
                  <a:srgbClr val="FF0000"/>
                </a:solidFill>
                <a:latin typeface="Arial" panose="020B0604020202020204"/>
                <a:ea typeface="宋体" panose="02010600030101010101" pitchFamily="2" charset="-122"/>
              </a:rPr>
              <a:t>、</a:t>
            </a:r>
            <a:r>
              <a:rPr lang="en-US" altLang="zh-CN">
                <a:solidFill>
                  <a:srgbClr val="FF0000"/>
                </a:solidFill>
                <a:latin typeface="Arial" panose="020B0604020202020204"/>
                <a:ea typeface="Arial" panose="020B0604020202020204"/>
              </a:rPr>
              <a:t>F29) (25-21 Ma)</a:t>
            </a:r>
            <a:endParaRPr lang="en-US" altLang="zh-CN">
              <a:solidFill>
                <a:srgbClr val="FF0000"/>
              </a:solidFill>
              <a:latin typeface="Arial" panose="020B0604020202020204"/>
              <a:ea typeface="Arial" panose="020B0604020202020204"/>
            </a:endParaRPr>
          </a:p>
        </p:txBody>
      </p:sp>
      <p:sp>
        <p:nvSpPr>
          <p:cNvPr id="24" name="椭圆 23"/>
          <p:cNvSpPr/>
          <p:nvPr/>
        </p:nvSpPr>
        <p:spPr>
          <a:xfrm>
            <a:off x="1562100" y="2275840"/>
            <a:ext cx="144000" cy="144000"/>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椭圆 24"/>
          <p:cNvSpPr/>
          <p:nvPr/>
        </p:nvSpPr>
        <p:spPr>
          <a:xfrm>
            <a:off x="6043295" y="1369060"/>
            <a:ext cx="144000" cy="144000"/>
          </a:xfrm>
          <a:prstGeom prst="ellipse">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椭圆 25"/>
          <p:cNvSpPr/>
          <p:nvPr/>
        </p:nvSpPr>
        <p:spPr>
          <a:xfrm>
            <a:off x="6170295" y="628650"/>
            <a:ext cx="144000" cy="144000"/>
          </a:xfrm>
          <a:prstGeom prst="ellipse">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9325610" y="4270375"/>
            <a:ext cx="2799715" cy="1630045"/>
          </a:xfrm>
          <a:prstGeom prst="rect">
            <a:avLst/>
          </a:prstGeom>
        </p:spPr>
        <p:txBody>
          <a:bodyPr wrap="square">
            <a:spAutoFit/>
          </a:bodyPr>
          <a:p>
            <a:pPr marL="0" indent="0"/>
            <a:r>
              <a:rPr lang="en-US" altLang="zh-CN" sz="2000" b="1" i="0">
                <a:solidFill>
                  <a:srgbClr val="FF0000"/>
                </a:solidFill>
                <a:latin typeface="Times New Roman" panose="02020603050405020304" charset="0"/>
                <a:ea typeface="quote-cjk-patch"/>
                <a:cs typeface="Times New Roman" panose="02020603050405020304" charset="0"/>
              </a:rPr>
              <a:t>Select only the individuals from the specific lineage associated with the fossil calibration point.</a:t>
            </a:r>
            <a:endParaRPr lang="en-US" altLang="zh-CN" sz="2000" b="1" i="0">
              <a:solidFill>
                <a:srgbClr val="FF0000"/>
              </a:solidFill>
              <a:latin typeface="Times New Roman" panose="02020603050405020304" charset="0"/>
              <a:ea typeface="quote-cjk-patch"/>
              <a:cs typeface="Times New Roman" panose="02020603050405020304" charset="0"/>
            </a:endParaRPr>
          </a:p>
        </p:txBody>
      </p:sp>
      <p:cxnSp>
        <p:nvCxnSpPr>
          <p:cNvPr id="30" name="直接箭头连接符 29"/>
          <p:cNvCxnSpPr/>
          <p:nvPr/>
        </p:nvCxnSpPr>
        <p:spPr>
          <a:xfrm>
            <a:off x="1668780" y="3884930"/>
            <a:ext cx="481330" cy="3365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2" name="直接箭头连接符 31"/>
          <p:cNvCxnSpPr/>
          <p:nvPr/>
        </p:nvCxnSpPr>
        <p:spPr>
          <a:xfrm>
            <a:off x="4826635" y="3884930"/>
            <a:ext cx="481330" cy="3365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33" name="直接箭头连接符 32"/>
          <p:cNvCxnSpPr/>
          <p:nvPr/>
        </p:nvCxnSpPr>
        <p:spPr>
          <a:xfrm>
            <a:off x="7984490" y="3884930"/>
            <a:ext cx="481330" cy="33655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1449070" y="2530475"/>
            <a:ext cx="6096000" cy="337185"/>
          </a:xfrm>
          <a:prstGeom prst="rect">
            <a:avLst/>
          </a:prstGeom>
          <a:noFill/>
        </p:spPr>
        <p:txBody>
          <a:bodyPr wrap="square" rtlCol="0" anchor="t">
            <a:spAutoFit/>
          </a:bodyPr>
          <a:p>
            <a:r>
              <a:rPr lang="en-US" altLang="zh-CN" sz="1600">
                <a:latin typeface="Arial" panose="020B0604020202020204"/>
                <a:ea typeface="Arial" panose="020B0604020202020204"/>
                <a:sym typeface="+mn-ea"/>
              </a:rPr>
              <a:t>F0:40 Ma</a:t>
            </a:r>
            <a:endParaRPr lang="en-US" altLang="zh-CN" sz="1600">
              <a:latin typeface="Arial" panose="020B0604020202020204"/>
              <a:ea typeface="Arial" panose="020B0604020202020204"/>
              <a:sym typeface="+mn-ea"/>
            </a:endParaRPr>
          </a:p>
        </p:txBody>
      </p:sp>
      <p:sp>
        <p:nvSpPr>
          <p:cNvPr id="7" name="文本框 6"/>
          <p:cNvSpPr txBox="1"/>
          <p:nvPr/>
        </p:nvSpPr>
        <p:spPr>
          <a:xfrm>
            <a:off x="5018405" y="1566545"/>
            <a:ext cx="4064000" cy="337185"/>
          </a:xfrm>
          <a:prstGeom prst="rect">
            <a:avLst/>
          </a:prstGeom>
          <a:noFill/>
        </p:spPr>
        <p:txBody>
          <a:bodyPr wrap="square" rtlCol="0">
            <a:spAutoFit/>
          </a:bodyPr>
          <a:p>
            <a:pPr algn="l">
              <a:buClrTx/>
              <a:buSzTx/>
              <a:buFontTx/>
            </a:pPr>
            <a:r>
              <a:rPr lang="en-US" altLang="zh-CN" sz="1600">
                <a:solidFill>
                  <a:srgbClr val="0A418D"/>
                </a:solidFill>
                <a:latin typeface="Arial" panose="020B0604020202020204"/>
                <a:ea typeface="Arial" panose="020B0604020202020204"/>
              </a:rPr>
              <a:t>F1:</a:t>
            </a:r>
            <a:r>
              <a:rPr lang="en-US" altLang="zh-CN" sz="1600">
                <a:solidFill>
                  <a:srgbClr val="0A418D"/>
                </a:solidFill>
                <a:latin typeface="Arial" panose="020B0604020202020204"/>
                <a:ea typeface="Arial" panose="020B0604020202020204"/>
                <a:sym typeface="+mn-ea"/>
              </a:rPr>
              <a:t>35-30 Ma</a:t>
            </a:r>
            <a:endParaRPr lang="en-US" altLang="zh-CN" sz="1600">
              <a:solidFill>
                <a:srgbClr val="0A418D"/>
              </a:solidFill>
              <a:latin typeface="Arial" panose="020B0604020202020204"/>
              <a:ea typeface="Arial" panose="020B0604020202020204"/>
            </a:endParaRPr>
          </a:p>
        </p:txBody>
      </p:sp>
      <p:sp>
        <p:nvSpPr>
          <p:cNvPr id="9" name="文本框 8"/>
          <p:cNvSpPr txBox="1"/>
          <p:nvPr/>
        </p:nvSpPr>
        <p:spPr>
          <a:xfrm>
            <a:off x="4826635" y="521335"/>
            <a:ext cx="4064000" cy="337185"/>
          </a:xfrm>
          <a:prstGeom prst="rect">
            <a:avLst/>
          </a:prstGeom>
          <a:noFill/>
        </p:spPr>
        <p:txBody>
          <a:bodyPr wrap="square" rtlCol="0">
            <a:spAutoFit/>
          </a:bodyPr>
          <a:p>
            <a:r>
              <a:rPr lang="en-US" altLang="zh-CN" sz="1600">
                <a:solidFill>
                  <a:srgbClr val="FF0000"/>
                </a:solidFill>
                <a:latin typeface="Arial" panose="020B0604020202020204"/>
                <a:ea typeface="Arial" panose="020B0604020202020204"/>
                <a:sym typeface="+mn-ea"/>
              </a:rPr>
              <a:t>F2:25-21 Ma</a:t>
            </a:r>
            <a:endParaRPr lang="en-US" altLang="zh-CN" sz="1600">
              <a:solidFill>
                <a:srgbClr val="FF0000"/>
              </a:solidFill>
              <a:latin typeface="Arial" panose="020B0604020202020204"/>
              <a:ea typeface="Arial" panose="020B0604020202020204"/>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rcRect l="442" t="1382" b="1240"/>
          <a:stretch>
            <a:fillRect/>
          </a:stretch>
        </p:blipFill>
        <p:spPr>
          <a:xfrm>
            <a:off x="6341110" y="995680"/>
            <a:ext cx="5722620" cy="3208020"/>
          </a:xfrm>
          <a:prstGeom prst="rect">
            <a:avLst/>
          </a:prstGeom>
        </p:spPr>
      </p:pic>
      <p:sp>
        <p:nvSpPr>
          <p:cNvPr id="21" name="文本框 20"/>
          <p:cNvSpPr txBox="1"/>
          <p:nvPr/>
        </p:nvSpPr>
        <p:spPr>
          <a:xfrm>
            <a:off x="1493520" y="4230370"/>
            <a:ext cx="406400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Gene Tree / Species Tree</a:t>
            </a:r>
            <a:endParaRPr lang="en-US" altLang="zh-CN" sz="2000" b="1">
              <a:latin typeface="Times New Roman" panose="02020603050405020304" charset="0"/>
              <a:cs typeface="Times New Roman" panose="02020603050405020304" charset="0"/>
            </a:endParaRPr>
          </a:p>
        </p:txBody>
      </p:sp>
      <p:sp>
        <p:nvSpPr>
          <p:cNvPr id="22" name="文本框 21"/>
          <p:cNvSpPr txBox="1"/>
          <p:nvPr/>
        </p:nvSpPr>
        <p:spPr>
          <a:xfrm>
            <a:off x="8694420" y="4211955"/>
            <a:ext cx="406400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Time Tree</a:t>
            </a:r>
            <a:endParaRPr lang="en-US" altLang="zh-CN" sz="2000" b="1">
              <a:latin typeface="Times New Roman" panose="02020603050405020304" charset="0"/>
              <a:cs typeface="Times New Roman" panose="02020603050405020304" charset="0"/>
            </a:endParaRPr>
          </a:p>
        </p:txBody>
      </p:sp>
      <p:graphicFrame>
        <p:nvGraphicFramePr>
          <p:cNvPr id="24" name="表格 23"/>
          <p:cNvGraphicFramePr/>
          <p:nvPr>
            <p:custDataLst>
              <p:tags r:id="rId2"/>
            </p:custDataLst>
          </p:nvPr>
        </p:nvGraphicFramePr>
        <p:xfrm>
          <a:off x="641350" y="5001895"/>
          <a:ext cx="10916285" cy="1188720"/>
        </p:xfrm>
        <a:graphic>
          <a:graphicData uri="http://schemas.openxmlformats.org/drawingml/2006/table">
            <a:tbl>
              <a:tblPr firstRow="1" bandRow="1">
                <a:tableStyleId>{5C22544A-7EE6-4342-B048-85BDC9FD1C3A}</a:tableStyleId>
              </a:tblPr>
              <a:tblGrid>
                <a:gridCol w="2281555"/>
                <a:gridCol w="4391660"/>
                <a:gridCol w="4243070"/>
              </a:tblGrid>
              <a:tr h="381000">
                <a:tc>
                  <a:txBody>
                    <a:bodyPr/>
                    <a:p>
                      <a:pPr>
                        <a:buNone/>
                      </a:pPr>
                      <a:endParaRPr lang="zh-CN" altLang="en-US" sz="2000">
                        <a:latin typeface="Times New Roman" panose="02020603050405020304" charset="0"/>
                        <a:cs typeface="Times New Roman" panose="02020603050405020304" charset="0"/>
                      </a:endParaRPr>
                    </a:p>
                  </a:txBody>
                  <a:tcPr>
                    <a:solidFill>
                      <a:srgbClr val="0B4189"/>
                    </a:solidFill>
                  </a:tcPr>
                </a:tc>
                <a:tc>
                  <a:txBody>
                    <a:bodyPr/>
                    <a:p>
                      <a:pPr algn="ctr">
                        <a:buNone/>
                      </a:pPr>
                      <a:r>
                        <a:rPr lang="en-US" altLang="zh-CN" sz="2000">
                          <a:latin typeface="Times New Roman" panose="02020603050405020304" charset="0"/>
                          <a:cs typeface="Times New Roman" panose="02020603050405020304" charset="0"/>
                          <a:sym typeface="+mn-ea"/>
                        </a:rPr>
                        <a:t>Gene Tree / Species Tree</a:t>
                      </a:r>
                      <a:endParaRPr lang="en-US" altLang="zh-CN" sz="2000">
                        <a:latin typeface="Times New Roman" panose="02020603050405020304" charset="0"/>
                        <a:cs typeface="Times New Roman" panose="02020603050405020304" charset="0"/>
                        <a:sym typeface="+mn-ea"/>
                      </a:endParaRPr>
                    </a:p>
                  </a:txBody>
                  <a:tcPr>
                    <a:solidFill>
                      <a:srgbClr val="0A418D"/>
                    </a:solidFill>
                  </a:tcPr>
                </a:tc>
                <a:tc>
                  <a:txBody>
                    <a:bodyPr/>
                    <a:p>
                      <a:pPr algn="ctr">
                        <a:buNone/>
                      </a:pPr>
                      <a:r>
                        <a:rPr lang="en-US" altLang="zh-CN" sz="2000">
                          <a:latin typeface="Times New Roman" panose="02020603050405020304" charset="0"/>
                          <a:cs typeface="Times New Roman" panose="02020603050405020304" charset="0"/>
                          <a:sym typeface="+mn-ea"/>
                        </a:rPr>
                        <a:t>Time Tree</a:t>
                      </a:r>
                      <a:endParaRPr lang="en-US" altLang="zh-CN" sz="2000">
                        <a:latin typeface="Times New Roman" panose="02020603050405020304" charset="0"/>
                        <a:cs typeface="Times New Roman" panose="02020603050405020304" charset="0"/>
                        <a:sym typeface="+mn-ea"/>
                      </a:endParaRPr>
                    </a:p>
                  </a:txBody>
                  <a:tcPr>
                    <a:solidFill>
                      <a:srgbClr val="0B4189"/>
                    </a:solidFill>
                  </a:tcPr>
                </a:tc>
              </a:tr>
              <a:tr h="381000">
                <a:tc>
                  <a:txBody>
                    <a:bodyPr/>
                    <a:p>
                      <a:pPr>
                        <a:buNone/>
                      </a:pPr>
                      <a:r>
                        <a:rPr lang="en-US" altLang="zh-CN" sz="2000" b="1">
                          <a:solidFill>
                            <a:srgbClr val="0F1115"/>
                          </a:solidFill>
                          <a:latin typeface="Times New Roman" panose="02020603050405020304" charset="0"/>
                          <a:ea typeface="宋体" panose="02010600030101010101" pitchFamily="2" charset="-122"/>
                          <a:cs typeface="Times New Roman" panose="02020603050405020304" charset="0"/>
                          <a:sym typeface="+mn-ea"/>
                        </a:rPr>
                        <a:t>Branch Length</a:t>
                      </a:r>
                      <a:endParaRPr lang="en-US" altLang="zh-CN" sz="2000" b="1">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c>
                  <a:txBody>
                    <a:bodyPr/>
                    <a:p>
                      <a:pPr>
                        <a:buNone/>
                      </a:pPr>
                      <a:r>
                        <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rPr>
                        <a:t>Genetic Distance</a:t>
                      </a:r>
                      <a:endParaRPr lang="zh-CN" altLang="en-US" sz="2000">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c>
                  <a:txBody>
                    <a:bodyPr/>
                    <a:p>
                      <a:pPr>
                        <a:buNone/>
                      </a:pPr>
                      <a:r>
                        <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rPr>
                        <a:t>Time</a:t>
                      </a:r>
                      <a:endPar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r>
              <a:tr h="381000">
                <a:tc>
                  <a:txBody>
                    <a:bodyPr/>
                    <a:p>
                      <a:pPr>
                        <a:buNone/>
                      </a:pPr>
                      <a:r>
                        <a:rPr lang="en-US" altLang="zh-CN" sz="2000" b="1">
                          <a:solidFill>
                            <a:srgbClr val="0F1115"/>
                          </a:solidFill>
                          <a:latin typeface="Times New Roman" panose="02020603050405020304" charset="0"/>
                          <a:ea typeface="宋体" panose="02010600030101010101" pitchFamily="2" charset="-122"/>
                          <a:cs typeface="Times New Roman" panose="02020603050405020304" charset="0"/>
                          <a:sym typeface="+mn-ea"/>
                        </a:rPr>
                        <a:t>Central Questions</a:t>
                      </a:r>
                      <a:endParaRPr lang="en-US" altLang="zh-CN" sz="2000" b="1">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c>
                  <a:txBody>
                    <a:bodyPr/>
                    <a:p>
                      <a:pPr>
                        <a:buNone/>
                      </a:pPr>
                      <a:r>
                        <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rPr>
                        <a:t>What are the evolutionary relationships? </a:t>
                      </a:r>
                      <a:endPar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c>
                  <a:txBody>
                    <a:bodyPr/>
                    <a:p>
                      <a:pPr>
                        <a:buNone/>
                      </a:pPr>
                      <a:r>
                        <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rPr>
                        <a:t> when did the divergences occur?</a:t>
                      </a:r>
                      <a:endParaRPr lang="en-US" altLang="zh-CN" sz="2000">
                        <a:solidFill>
                          <a:srgbClr val="0F1115"/>
                        </a:solidFill>
                        <a:latin typeface="Times New Roman" panose="02020603050405020304" charset="0"/>
                        <a:ea typeface="宋体" panose="02010600030101010101" pitchFamily="2" charset="-122"/>
                        <a:cs typeface="Times New Roman" panose="02020603050405020304" charset="0"/>
                        <a:sym typeface="+mn-ea"/>
                      </a:endParaRPr>
                    </a:p>
                  </a:txBody>
                  <a:tcPr>
                    <a:solidFill>
                      <a:srgbClr val="F0F0F0"/>
                    </a:solidFill>
                  </a:tcPr>
                </a:tc>
              </a:tr>
            </a:tbl>
          </a:graphicData>
        </a:graphic>
      </p:graphicFrame>
      <p:sp>
        <p:nvSpPr>
          <p:cNvPr id="26" name="右箭头 25"/>
          <p:cNvSpPr/>
          <p:nvPr/>
        </p:nvSpPr>
        <p:spPr>
          <a:xfrm>
            <a:off x="5957570" y="2501900"/>
            <a:ext cx="346075" cy="211455"/>
          </a:xfrm>
          <a:prstGeom prst="rightArrow">
            <a:avLst/>
          </a:prstGeom>
          <a:solidFill>
            <a:srgbClr val="0B418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文本框 26"/>
          <p:cNvSpPr txBox="1"/>
          <p:nvPr/>
        </p:nvSpPr>
        <p:spPr>
          <a:xfrm>
            <a:off x="3060065" y="153035"/>
            <a:ext cx="6096000" cy="768350"/>
          </a:xfrm>
          <a:prstGeom prst="rect">
            <a:avLst/>
          </a:prstGeom>
          <a:noFill/>
        </p:spPr>
        <p:txBody>
          <a:bodyPr wrap="square" rtlCol="0" anchor="t">
            <a:spAutoFit/>
          </a:bodyPr>
          <a:p>
            <a:pPr algn="ctr">
              <a:lnSpc>
                <a:spcPct val="110000"/>
              </a:lnSpc>
            </a:pPr>
            <a:r>
              <a:rPr lang="en-US" altLang="zh-CN" sz="2000" b="1">
                <a:solidFill>
                  <a:srgbClr val="FF0000"/>
                </a:solidFill>
                <a:latin typeface="Times New Roman" panose="02020603050405020304" charset="0"/>
                <a:ea typeface="quote-cjk-patch"/>
                <a:cs typeface="Times New Roman" panose="02020603050405020304" charset="0"/>
                <a:sym typeface="+mn-ea"/>
              </a:rPr>
              <a:t>Fossil calibration points + Molecular clock </a:t>
            </a:r>
            <a:endParaRPr lang="en-US" altLang="zh-CN" sz="2000" b="1">
              <a:solidFill>
                <a:srgbClr val="FF0000"/>
              </a:solidFill>
              <a:latin typeface="Times New Roman" panose="02020603050405020304" charset="0"/>
              <a:ea typeface="quote-cjk-patch"/>
              <a:cs typeface="Times New Roman" panose="02020603050405020304" charset="0"/>
              <a:sym typeface="+mn-ea"/>
            </a:endParaRPr>
          </a:p>
          <a:p>
            <a:pPr algn="ctr">
              <a:lnSpc>
                <a:spcPct val="110000"/>
              </a:lnSpc>
            </a:pPr>
            <a:r>
              <a:rPr lang="zh-CN" altLang="en-US" sz="2000" b="1">
                <a:solidFill>
                  <a:srgbClr val="FF0000"/>
                </a:solidFill>
                <a:latin typeface="Times New Roman" panose="02020603050405020304" charset="0"/>
                <a:ea typeface="quote-cjk-patch"/>
                <a:cs typeface="Times New Roman" panose="02020603050405020304" charset="0"/>
                <a:sym typeface="+mn-ea"/>
              </a:rPr>
              <a:t>化石校准点</a:t>
            </a:r>
            <a:r>
              <a:rPr lang="en-US" altLang="zh-CN" sz="2000" b="1">
                <a:solidFill>
                  <a:srgbClr val="FF0000"/>
                </a:solidFill>
                <a:latin typeface="Times New Roman" panose="02020603050405020304" charset="0"/>
                <a:ea typeface="quote-cjk-patch"/>
                <a:cs typeface="Times New Roman" panose="02020603050405020304" charset="0"/>
                <a:sym typeface="+mn-ea"/>
              </a:rPr>
              <a:t> + </a:t>
            </a:r>
            <a:r>
              <a:rPr lang="zh-CN" altLang="en-US" sz="2000" b="1">
                <a:solidFill>
                  <a:srgbClr val="FF0000"/>
                </a:solidFill>
                <a:latin typeface="Times New Roman" panose="02020603050405020304" charset="0"/>
                <a:ea typeface="quote-cjk-patch"/>
                <a:cs typeface="Times New Roman" panose="02020603050405020304" charset="0"/>
                <a:sym typeface="+mn-ea"/>
              </a:rPr>
              <a:t>分子钟</a:t>
            </a:r>
            <a:endParaRPr lang="zh-CN" altLang="en-US" sz="2000" b="1">
              <a:solidFill>
                <a:srgbClr val="FF0000"/>
              </a:solidFill>
              <a:latin typeface="Times New Roman" panose="02020603050405020304" charset="0"/>
              <a:ea typeface="quote-cjk-patch"/>
              <a:cs typeface="Times New Roman" panose="02020603050405020304" charset="0"/>
              <a:sym typeface="+mn-ea"/>
            </a:endParaRPr>
          </a:p>
        </p:txBody>
      </p:sp>
      <p:pic>
        <p:nvPicPr>
          <p:cNvPr id="4" name="图片 3"/>
          <p:cNvPicPr>
            <a:picLocks noChangeAspect="1"/>
          </p:cNvPicPr>
          <p:nvPr/>
        </p:nvPicPr>
        <p:blipFill>
          <a:blip r:embed="rId3"/>
          <a:srcRect l="17286" t="14873" r="1726" b="6035"/>
          <a:stretch>
            <a:fillRect/>
          </a:stretch>
        </p:blipFill>
        <p:spPr>
          <a:xfrm>
            <a:off x="166370" y="995680"/>
            <a:ext cx="5626100" cy="3190240"/>
          </a:xfrm>
          <a:prstGeom prst="rect">
            <a:avLst/>
          </a:prstGeom>
        </p:spPr>
      </p:pic>
      <p:sp>
        <p:nvSpPr>
          <p:cNvPr id="7" name="矩形 6"/>
          <p:cNvSpPr/>
          <p:nvPr/>
        </p:nvSpPr>
        <p:spPr>
          <a:xfrm>
            <a:off x="-2540" y="1784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cxnSp>
        <p:nvCxnSpPr>
          <p:cNvPr id="8" name="直接箭头连接符 7"/>
          <p:cNvCxnSpPr>
            <a:stCxn id="27" idx="2"/>
          </p:cNvCxnSpPr>
          <p:nvPr/>
        </p:nvCxnSpPr>
        <p:spPr>
          <a:xfrm>
            <a:off x="6108065" y="921385"/>
            <a:ext cx="5715" cy="82296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2540" y="1348740"/>
            <a:ext cx="7924165" cy="4160520"/>
          </a:xfrm>
          <a:prstGeom prst="rect">
            <a:avLst/>
          </a:prstGeom>
        </p:spPr>
      </p:pic>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2" name="文本框 21"/>
          <p:cNvSpPr txBox="1"/>
          <p:nvPr>
            <p:custDataLst>
              <p:tags r:id="rId2"/>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tips</a:t>
            </a:r>
            <a:endParaRPr lang="en-US" altLang="zh-CN" sz="2800" b="1">
              <a:solidFill>
                <a:srgbClr val="0A418D"/>
              </a:solidFill>
              <a:latin typeface="微软雅黑" panose="020B0503020204020204" charset="-122"/>
              <a:ea typeface="微软雅黑" panose="020B0503020204020204" charset="-122"/>
            </a:endParaRPr>
          </a:p>
        </p:txBody>
      </p:sp>
      <p:sp>
        <p:nvSpPr>
          <p:cNvPr id="27" name="文本框 26"/>
          <p:cNvSpPr txBox="1"/>
          <p:nvPr/>
        </p:nvSpPr>
        <p:spPr>
          <a:xfrm>
            <a:off x="8154035" y="1696085"/>
            <a:ext cx="3683635" cy="3338195"/>
          </a:xfrm>
          <a:prstGeom prst="rect">
            <a:avLst/>
          </a:prstGeom>
        </p:spPr>
        <p:txBody>
          <a:bodyPr wrap="square">
            <a:spAutoFit/>
          </a:bodyPr>
          <a:p>
            <a:pPr marL="0" indent="0">
              <a:lnSpc>
                <a:spcPct val="110000"/>
              </a:lnSpc>
            </a:pPr>
            <a:r>
              <a:rPr lang="en-US" altLang="zh-CN" sz="1600" b="1" i="0">
                <a:solidFill>
                  <a:schemeClr val="tx1"/>
                </a:solidFill>
                <a:latin typeface="Times New Roman" panose="02020603050405020304" charset="0"/>
                <a:ea typeface="quote-cjk-patch"/>
                <a:cs typeface="Times New Roman" panose="02020603050405020304" charset="0"/>
              </a:rPr>
              <a:t>How to set M and S? </a:t>
            </a:r>
            <a:endParaRPr lang="en-US" altLang="zh-CN" sz="1600" b="1"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en-US" altLang="zh-CN" sz="1600" i="0">
                <a:solidFill>
                  <a:schemeClr val="tx1"/>
                </a:solidFill>
                <a:latin typeface="Times New Roman" panose="02020603050405020304" charset="0"/>
                <a:ea typeface="quote-cjk-patch"/>
                <a:cs typeface="Times New Roman" panose="02020603050405020304" charset="0"/>
              </a:rPr>
              <a:t>Taking F1 as an example:</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en-US" altLang="zh-CN" sz="1600" i="0">
                <a:solidFill>
                  <a:schemeClr val="tx1"/>
                </a:solidFill>
                <a:latin typeface="Times New Roman" panose="02020603050405020304" charset="0"/>
                <a:ea typeface="quote-cjk-patch"/>
                <a:cs typeface="Times New Roman" panose="02020603050405020304" charset="0"/>
              </a:rPr>
              <a:t> </a:t>
            </a:r>
            <a:r>
              <a:rPr lang="zh-CN" altLang="en-US" sz="1600" i="0">
                <a:solidFill>
                  <a:schemeClr val="tx1"/>
                </a:solidFill>
                <a:latin typeface="Times New Roman" panose="02020603050405020304" charset="0"/>
                <a:ea typeface="quote-cjk-patch"/>
                <a:cs typeface="Times New Roman" panose="02020603050405020304" charset="0"/>
              </a:rPr>
              <a:t>①</a:t>
            </a:r>
            <a:r>
              <a:rPr lang="en-US" altLang="zh-CN" sz="1600" i="0">
                <a:solidFill>
                  <a:schemeClr val="tx1"/>
                </a:solidFill>
                <a:latin typeface="Times New Roman" panose="02020603050405020304" charset="0"/>
                <a:ea typeface="quote-cjk-patch"/>
                <a:cs typeface="Times New Roman" panose="02020603050405020304" charset="0"/>
              </a:rPr>
              <a:t> set the Offset value, which is the hard min(</a:t>
            </a:r>
            <a:r>
              <a:rPr lang="en-US" altLang="zh-CN" sz="1600" i="0">
                <a:solidFill>
                  <a:srgbClr val="FF0000"/>
                </a:solidFill>
                <a:latin typeface="Times New Roman" panose="02020603050405020304" charset="0"/>
                <a:ea typeface="quote-cjk-patch"/>
                <a:cs typeface="Times New Roman" panose="02020603050405020304" charset="0"/>
              </a:rPr>
              <a:t>30ma</a:t>
            </a:r>
            <a:r>
              <a:rPr lang="en-US" altLang="zh-CN" sz="1600" i="0">
                <a:solidFill>
                  <a:schemeClr val="tx1"/>
                </a:solidFill>
                <a:latin typeface="Times New Roman" panose="02020603050405020304" charset="0"/>
                <a:ea typeface="quote-cjk-patch"/>
                <a:cs typeface="Times New Roman" panose="02020603050405020304" charset="0"/>
              </a:rPr>
              <a:t>).</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②</a:t>
            </a:r>
            <a:r>
              <a:rPr lang="en-US" altLang="zh-CN" sz="1600" i="0">
                <a:solidFill>
                  <a:schemeClr val="tx1"/>
                </a:solidFill>
                <a:latin typeface="Times New Roman" panose="02020603050405020304" charset="0"/>
                <a:ea typeface="quote-cjk-patch"/>
                <a:cs typeface="Times New Roman" panose="02020603050405020304" charset="0"/>
              </a:rPr>
              <a:t> calculate the median fossil age for that node, e.g., for F1 the median is (35+30) / 2 = 32.5.</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③</a:t>
            </a:r>
            <a:r>
              <a:rPr lang="en-US" altLang="zh-CN" sz="1600" i="0">
                <a:solidFill>
                  <a:schemeClr val="tx1"/>
                </a:solidFill>
                <a:latin typeface="Times New Roman" panose="02020603050405020304" charset="0"/>
                <a:ea typeface="quote-cjk-patch"/>
                <a:cs typeface="Times New Roman" panose="02020603050405020304" charset="0"/>
              </a:rPr>
              <a:t>adjust the </a:t>
            </a:r>
            <a:r>
              <a:rPr lang="en-US" altLang="zh-CN" sz="1600" i="0">
                <a:solidFill>
                  <a:srgbClr val="FF0000"/>
                </a:solidFill>
                <a:latin typeface="Times New Roman" panose="02020603050405020304" charset="0"/>
                <a:ea typeface="quote-cjk-patch"/>
                <a:cs typeface="Times New Roman" panose="02020603050405020304" charset="0"/>
              </a:rPr>
              <a:t>M</a:t>
            </a:r>
            <a:r>
              <a:rPr lang="en-US" altLang="zh-CN" sz="1600" i="0">
                <a:solidFill>
                  <a:schemeClr val="tx1"/>
                </a:solidFill>
                <a:latin typeface="Times New Roman" panose="02020603050405020304" charset="0"/>
                <a:ea typeface="quote-cjk-patch"/>
                <a:cs typeface="Times New Roman" panose="02020603050405020304" charset="0"/>
              </a:rPr>
              <a:t> value so that the </a:t>
            </a:r>
            <a:r>
              <a:rPr lang="en-US" altLang="zh-CN" sz="1600" i="0">
                <a:solidFill>
                  <a:srgbClr val="FF0000"/>
                </a:solidFill>
                <a:latin typeface="Times New Roman" panose="02020603050405020304" charset="0"/>
                <a:ea typeface="quote-cjk-patch"/>
                <a:cs typeface="Times New Roman" panose="02020603050405020304" charset="0"/>
              </a:rPr>
              <a:t>median of the soft max</a:t>
            </a:r>
            <a:r>
              <a:rPr lang="en-US" altLang="zh-CN" sz="1600" i="0">
                <a:solidFill>
                  <a:schemeClr val="tx1"/>
                </a:solidFill>
                <a:latin typeface="Times New Roman" panose="02020603050405020304" charset="0"/>
                <a:ea typeface="quote-cjk-patch"/>
                <a:cs typeface="Times New Roman" panose="02020603050405020304" charset="0"/>
              </a:rPr>
              <a:t> is exactly 32.5. </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④</a:t>
            </a:r>
            <a:r>
              <a:rPr lang="en-US" altLang="zh-CN" sz="1600" i="0">
                <a:solidFill>
                  <a:schemeClr val="tx1"/>
                </a:solidFill>
                <a:latin typeface="Times New Roman" panose="02020603050405020304" charset="0"/>
                <a:ea typeface="quote-cjk-patch"/>
                <a:cs typeface="Times New Roman" panose="02020603050405020304" charset="0"/>
              </a:rPr>
              <a:t>adjust the </a:t>
            </a:r>
            <a:r>
              <a:rPr lang="en-US" altLang="zh-CN" sz="1600" i="0">
                <a:solidFill>
                  <a:srgbClr val="FF0000"/>
                </a:solidFill>
                <a:latin typeface="Times New Roman" panose="02020603050405020304" charset="0"/>
                <a:ea typeface="quote-cjk-patch"/>
                <a:cs typeface="Times New Roman" panose="02020603050405020304" charset="0"/>
              </a:rPr>
              <a:t>S</a:t>
            </a:r>
            <a:r>
              <a:rPr lang="en-US" altLang="zh-CN" sz="1600" i="0">
                <a:solidFill>
                  <a:schemeClr val="tx1"/>
                </a:solidFill>
                <a:latin typeface="Times New Roman" panose="02020603050405020304" charset="0"/>
                <a:ea typeface="quote-cjk-patch"/>
                <a:cs typeface="Times New Roman" panose="02020603050405020304" charset="0"/>
              </a:rPr>
              <a:t> value so that </a:t>
            </a:r>
            <a:r>
              <a:rPr lang="en-US" altLang="zh-CN" sz="1600">
                <a:latin typeface="Times New Roman" panose="02020603050405020304" charset="0"/>
                <a:ea typeface="quote-cjk-patch"/>
                <a:cs typeface="Times New Roman" panose="02020603050405020304" charset="0"/>
                <a:sym typeface="+mn-ea"/>
              </a:rPr>
              <a:t>the range of the fossil's age constraints</a:t>
            </a:r>
            <a:r>
              <a:rPr lang="en-US" altLang="zh-CN" sz="1600" i="0">
                <a:solidFill>
                  <a:schemeClr val="tx1"/>
                </a:solidFill>
                <a:latin typeface="Times New Roman" panose="02020603050405020304" charset="0"/>
                <a:ea typeface="quote-cjk-patch"/>
                <a:cs typeface="Times New Roman" panose="02020603050405020304" charset="0"/>
              </a:rPr>
              <a:t> </a:t>
            </a:r>
            <a:r>
              <a:rPr lang="en-US" altLang="zh-CN" sz="1600">
                <a:latin typeface="Times New Roman" panose="02020603050405020304" charset="0"/>
                <a:ea typeface="quote-cjk-patch"/>
                <a:cs typeface="Times New Roman" panose="02020603050405020304" charset="0"/>
                <a:sym typeface="+mn-ea"/>
              </a:rPr>
              <a:t>within </a:t>
            </a:r>
            <a:r>
              <a:rPr lang="en-US" altLang="zh-CN" sz="1600" i="0">
                <a:solidFill>
                  <a:schemeClr val="tx1"/>
                </a:solidFill>
                <a:latin typeface="Times New Roman" panose="02020603050405020304" charset="0"/>
                <a:ea typeface="quote-cjk-patch"/>
                <a:cs typeface="Times New Roman" panose="02020603050405020304" charset="0"/>
              </a:rPr>
              <a:t>the 5% and 95% quantiles fall precisely.</a:t>
            </a:r>
            <a:endParaRPr lang="en-US" altLang="zh-CN" sz="1600" i="0">
              <a:solidFill>
                <a:schemeClr val="tx1"/>
              </a:solidFill>
              <a:latin typeface="Times New Roman" panose="02020603050405020304" charset="0"/>
              <a:ea typeface="quote-cjk-patch"/>
              <a:cs typeface="Times New Roman" panose="02020603050405020304" charset="0"/>
            </a:endParaRPr>
          </a:p>
        </p:txBody>
      </p:sp>
      <p:sp>
        <p:nvSpPr>
          <p:cNvPr id="4" name="文本框 3"/>
          <p:cNvSpPr txBox="1"/>
          <p:nvPr/>
        </p:nvSpPr>
        <p:spPr>
          <a:xfrm>
            <a:off x="1708785" y="3075305"/>
            <a:ext cx="1183640" cy="337185"/>
          </a:xfrm>
          <a:prstGeom prst="rect">
            <a:avLst/>
          </a:prstGeom>
        </p:spPr>
        <p:txBody>
          <a:bodyPr wrap="square">
            <a:spAutoFit/>
          </a:bodyPr>
          <a:p>
            <a:r>
              <a:rPr lang="en-US" altLang="zh-CN" sz="1600" b="1">
                <a:solidFill>
                  <a:srgbClr val="FF0000"/>
                </a:solidFill>
                <a:latin typeface="Times New Roman" panose="02020603050405020304" charset="0"/>
                <a:ea typeface="Arial" panose="020B0604020202020204"/>
                <a:cs typeface="Times New Roman" panose="02020603050405020304" charset="0"/>
              </a:rPr>
              <a:t>Hard min</a:t>
            </a:r>
            <a:endParaRPr lang="en-US" altLang="zh-CN" sz="1600" b="1">
              <a:solidFill>
                <a:srgbClr val="FF0000"/>
              </a:solidFill>
              <a:latin typeface="Times New Roman" panose="02020603050405020304" charset="0"/>
              <a:ea typeface="Arial" panose="020B0604020202020204"/>
              <a:cs typeface="Times New Roman" panose="02020603050405020304" charset="0"/>
            </a:endParaRPr>
          </a:p>
        </p:txBody>
      </p:sp>
      <p:sp>
        <p:nvSpPr>
          <p:cNvPr id="7" name="文本框 6"/>
          <p:cNvSpPr txBox="1"/>
          <p:nvPr/>
        </p:nvSpPr>
        <p:spPr>
          <a:xfrm>
            <a:off x="4871085" y="5488940"/>
            <a:ext cx="1019810" cy="337185"/>
          </a:xfrm>
          <a:prstGeom prst="rect">
            <a:avLst/>
          </a:prstGeom>
        </p:spPr>
        <p:txBody>
          <a:bodyPr wrap="square">
            <a:spAutoFit/>
          </a:bodyPr>
          <a:p>
            <a:pPr algn="l">
              <a:buClrTx/>
              <a:buSzTx/>
              <a:buFontTx/>
            </a:pPr>
            <a:r>
              <a:rPr lang="en-US" altLang="zh-CN" sz="1600" b="1">
                <a:solidFill>
                  <a:srgbClr val="FF0000"/>
                </a:solidFill>
                <a:latin typeface="Times New Roman" panose="02020603050405020304" charset="0"/>
                <a:ea typeface="Arial" panose="020B0604020202020204"/>
                <a:cs typeface="Times New Roman" panose="02020603050405020304" charset="0"/>
              </a:rPr>
              <a:t>Soft max</a:t>
            </a:r>
            <a:endParaRPr lang="en-US" altLang="zh-CN" sz="1600" b="1">
              <a:solidFill>
                <a:srgbClr val="FF0000"/>
              </a:solidFill>
              <a:latin typeface="Times New Roman" panose="02020603050405020304" charset="0"/>
              <a:ea typeface="Arial" panose="020B0604020202020204"/>
              <a:cs typeface="Times New Roman" panose="02020603050405020304" charset="0"/>
            </a:endParaRPr>
          </a:p>
        </p:txBody>
      </p:sp>
      <p:sp>
        <p:nvSpPr>
          <p:cNvPr id="16" name="矩形 15"/>
          <p:cNvSpPr/>
          <p:nvPr/>
        </p:nvSpPr>
        <p:spPr>
          <a:xfrm>
            <a:off x="4871085" y="4959350"/>
            <a:ext cx="1007745" cy="5505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708785" y="2760980"/>
            <a:ext cx="1007745" cy="3778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3277870" y="5826125"/>
            <a:ext cx="4064000" cy="922020"/>
          </a:xfrm>
          <a:prstGeom prst="rect">
            <a:avLst/>
          </a:prstGeom>
          <a:noFill/>
        </p:spPr>
        <p:txBody>
          <a:bodyPr wrap="square" rtlCol="0">
            <a:spAutoFit/>
          </a:bodyPr>
          <a:p>
            <a:r>
              <a:rPr lang="en-US" altLang="zh-CN"/>
              <a:t>Median:32.5</a:t>
            </a:r>
            <a:endParaRPr lang="en-US" altLang="zh-CN"/>
          </a:p>
          <a:p>
            <a:r>
              <a:rPr lang="en-US" altLang="zh-CN"/>
              <a:t>5% Quantile:31.3</a:t>
            </a:r>
            <a:endParaRPr lang="en-US" altLang="zh-CN"/>
          </a:p>
          <a:p>
            <a:r>
              <a:rPr lang="en-US" altLang="zh-CN"/>
              <a:t>95% </a:t>
            </a:r>
            <a:r>
              <a:rPr lang="en-US" altLang="zh-CN">
                <a:sym typeface="+mn-ea"/>
              </a:rPr>
              <a:t>Quantile:35.0</a:t>
            </a:r>
            <a:endParaRPr lang="en-US" altLang="zh-CN"/>
          </a:p>
        </p:txBody>
      </p:sp>
      <p:cxnSp>
        <p:nvCxnSpPr>
          <p:cNvPr id="5" name="直接箭头连接符 4"/>
          <p:cNvCxnSpPr/>
          <p:nvPr/>
        </p:nvCxnSpPr>
        <p:spPr>
          <a:xfrm flipH="1">
            <a:off x="4588510" y="5488940"/>
            <a:ext cx="282575" cy="3263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2540" y="1348740"/>
            <a:ext cx="7924165" cy="4160520"/>
          </a:xfrm>
          <a:prstGeom prst="rect">
            <a:avLst/>
          </a:prstGeom>
        </p:spPr>
      </p:pic>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22" name="文本框 21"/>
          <p:cNvSpPr txBox="1"/>
          <p:nvPr>
            <p:custDataLst>
              <p:tags r:id="rId2"/>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tips</a:t>
            </a:r>
            <a:endParaRPr lang="en-US" altLang="zh-CN" sz="2800" b="1">
              <a:solidFill>
                <a:srgbClr val="0A418D"/>
              </a:solidFill>
              <a:latin typeface="微软雅黑" panose="020B0503020204020204" charset="-122"/>
              <a:ea typeface="微软雅黑" panose="020B0503020204020204" charset="-122"/>
            </a:endParaRPr>
          </a:p>
        </p:txBody>
      </p:sp>
      <p:sp>
        <p:nvSpPr>
          <p:cNvPr id="27" name="文本框 26"/>
          <p:cNvSpPr txBox="1"/>
          <p:nvPr/>
        </p:nvSpPr>
        <p:spPr>
          <a:xfrm>
            <a:off x="8154035" y="3515995"/>
            <a:ext cx="3683635" cy="3338195"/>
          </a:xfrm>
          <a:prstGeom prst="rect">
            <a:avLst/>
          </a:prstGeom>
        </p:spPr>
        <p:txBody>
          <a:bodyPr wrap="square">
            <a:spAutoFit/>
          </a:bodyPr>
          <a:p>
            <a:pPr marL="0" indent="0">
              <a:lnSpc>
                <a:spcPct val="110000"/>
              </a:lnSpc>
            </a:pPr>
            <a:r>
              <a:rPr lang="en-US" altLang="zh-CN" sz="1600" b="1" i="0">
                <a:solidFill>
                  <a:schemeClr val="tx1"/>
                </a:solidFill>
                <a:latin typeface="Times New Roman" panose="02020603050405020304" charset="0"/>
                <a:ea typeface="quote-cjk-patch"/>
                <a:cs typeface="Times New Roman" panose="02020603050405020304" charset="0"/>
              </a:rPr>
              <a:t>How to set M and S? </a:t>
            </a:r>
            <a:endParaRPr lang="en-US" altLang="zh-CN" sz="1600" b="1"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en-US" altLang="zh-CN" sz="1600" i="0">
                <a:solidFill>
                  <a:schemeClr val="tx1"/>
                </a:solidFill>
                <a:latin typeface="Times New Roman" panose="02020603050405020304" charset="0"/>
                <a:ea typeface="quote-cjk-patch"/>
                <a:cs typeface="Times New Roman" panose="02020603050405020304" charset="0"/>
              </a:rPr>
              <a:t>Taking F1 as an example:</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en-US" altLang="zh-CN" sz="1600" i="0">
                <a:solidFill>
                  <a:schemeClr val="tx1"/>
                </a:solidFill>
                <a:latin typeface="Times New Roman" panose="02020603050405020304" charset="0"/>
                <a:ea typeface="quote-cjk-patch"/>
                <a:cs typeface="Times New Roman" panose="02020603050405020304" charset="0"/>
              </a:rPr>
              <a:t> </a:t>
            </a:r>
            <a:r>
              <a:rPr lang="zh-CN" altLang="en-US" sz="1600" i="0">
                <a:solidFill>
                  <a:schemeClr val="tx1"/>
                </a:solidFill>
                <a:latin typeface="Times New Roman" panose="02020603050405020304" charset="0"/>
                <a:ea typeface="quote-cjk-patch"/>
                <a:cs typeface="Times New Roman" panose="02020603050405020304" charset="0"/>
              </a:rPr>
              <a:t>①</a:t>
            </a:r>
            <a:r>
              <a:rPr lang="en-US" altLang="zh-CN" sz="1600" i="0">
                <a:solidFill>
                  <a:schemeClr val="tx1"/>
                </a:solidFill>
                <a:latin typeface="Times New Roman" panose="02020603050405020304" charset="0"/>
                <a:ea typeface="quote-cjk-patch"/>
                <a:cs typeface="Times New Roman" panose="02020603050405020304" charset="0"/>
              </a:rPr>
              <a:t> set the Offset value, which is the hard min(</a:t>
            </a:r>
            <a:r>
              <a:rPr lang="en-US" altLang="zh-CN" sz="1600" i="0">
                <a:solidFill>
                  <a:srgbClr val="FF0000"/>
                </a:solidFill>
                <a:latin typeface="Times New Roman" panose="02020603050405020304" charset="0"/>
                <a:ea typeface="quote-cjk-patch"/>
                <a:cs typeface="Times New Roman" panose="02020603050405020304" charset="0"/>
              </a:rPr>
              <a:t>30ma</a:t>
            </a:r>
            <a:r>
              <a:rPr lang="en-US" altLang="zh-CN" sz="1600" i="0">
                <a:solidFill>
                  <a:schemeClr val="tx1"/>
                </a:solidFill>
                <a:latin typeface="Times New Roman" panose="02020603050405020304" charset="0"/>
                <a:ea typeface="quote-cjk-patch"/>
                <a:cs typeface="Times New Roman" panose="02020603050405020304" charset="0"/>
              </a:rPr>
              <a:t>).</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②</a:t>
            </a:r>
            <a:r>
              <a:rPr lang="en-US" altLang="zh-CN" sz="1600" i="0">
                <a:solidFill>
                  <a:schemeClr val="tx1"/>
                </a:solidFill>
                <a:latin typeface="Times New Roman" panose="02020603050405020304" charset="0"/>
                <a:ea typeface="quote-cjk-patch"/>
                <a:cs typeface="Times New Roman" panose="02020603050405020304" charset="0"/>
              </a:rPr>
              <a:t> calculate the median fossil age for that node, e.g., for F1 the median is (35+30) / 2 = 32.5.</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③</a:t>
            </a:r>
            <a:r>
              <a:rPr lang="en-US" altLang="zh-CN" sz="1600" i="0">
                <a:solidFill>
                  <a:schemeClr val="tx1"/>
                </a:solidFill>
                <a:latin typeface="Times New Roman" panose="02020603050405020304" charset="0"/>
                <a:ea typeface="quote-cjk-patch"/>
                <a:cs typeface="Times New Roman" panose="02020603050405020304" charset="0"/>
              </a:rPr>
              <a:t>adjust the </a:t>
            </a:r>
            <a:r>
              <a:rPr lang="en-US" altLang="zh-CN" sz="1600" i="0">
                <a:solidFill>
                  <a:srgbClr val="FF0000"/>
                </a:solidFill>
                <a:latin typeface="Times New Roman" panose="02020603050405020304" charset="0"/>
                <a:ea typeface="quote-cjk-patch"/>
                <a:cs typeface="Times New Roman" panose="02020603050405020304" charset="0"/>
              </a:rPr>
              <a:t>M</a:t>
            </a:r>
            <a:r>
              <a:rPr lang="en-US" altLang="zh-CN" sz="1600" i="0">
                <a:solidFill>
                  <a:schemeClr val="tx1"/>
                </a:solidFill>
                <a:latin typeface="Times New Roman" panose="02020603050405020304" charset="0"/>
                <a:ea typeface="quote-cjk-patch"/>
                <a:cs typeface="Times New Roman" panose="02020603050405020304" charset="0"/>
              </a:rPr>
              <a:t> value so that the </a:t>
            </a:r>
            <a:r>
              <a:rPr lang="en-US" altLang="zh-CN" sz="1600" i="0">
                <a:solidFill>
                  <a:srgbClr val="FF0000"/>
                </a:solidFill>
                <a:latin typeface="Times New Roman" panose="02020603050405020304" charset="0"/>
                <a:ea typeface="quote-cjk-patch"/>
                <a:cs typeface="Times New Roman" panose="02020603050405020304" charset="0"/>
              </a:rPr>
              <a:t>median of the soft max</a:t>
            </a:r>
            <a:r>
              <a:rPr lang="en-US" altLang="zh-CN" sz="1600" i="0">
                <a:solidFill>
                  <a:schemeClr val="tx1"/>
                </a:solidFill>
                <a:latin typeface="Times New Roman" panose="02020603050405020304" charset="0"/>
                <a:ea typeface="quote-cjk-patch"/>
                <a:cs typeface="Times New Roman" panose="02020603050405020304" charset="0"/>
              </a:rPr>
              <a:t> is exactly 32.5. </a:t>
            </a:r>
            <a:endParaRPr lang="en-US" altLang="zh-CN" sz="1600" i="0">
              <a:solidFill>
                <a:schemeClr val="tx1"/>
              </a:solidFill>
              <a:latin typeface="Times New Roman" panose="02020603050405020304" charset="0"/>
              <a:ea typeface="quote-cjk-patch"/>
              <a:cs typeface="Times New Roman" panose="02020603050405020304" charset="0"/>
            </a:endParaRPr>
          </a:p>
          <a:p>
            <a:pPr marL="0" indent="0">
              <a:lnSpc>
                <a:spcPct val="110000"/>
              </a:lnSpc>
            </a:pPr>
            <a:r>
              <a:rPr lang="zh-CN" altLang="en-US" sz="1600" i="0">
                <a:solidFill>
                  <a:schemeClr val="tx1"/>
                </a:solidFill>
                <a:latin typeface="Times New Roman" panose="02020603050405020304" charset="0"/>
                <a:ea typeface="quote-cjk-patch"/>
                <a:cs typeface="Times New Roman" panose="02020603050405020304" charset="0"/>
              </a:rPr>
              <a:t>④</a:t>
            </a:r>
            <a:r>
              <a:rPr lang="en-US" altLang="zh-CN" sz="1600" i="0">
                <a:solidFill>
                  <a:schemeClr val="tx1"/>
                </a:solidFill>
                <a:latin typeface="Times New Roman" panose="02020603050405020304" charset="0"/>
                <a:ea typeface="quote-cjk-patch"/>
                <a:cs typeface="Times New Roman" panose="02020603050405020304" charset="0"/>
              </a:rPr>
              <a:t>adjust the </a:t>
            </a:r>
            <a:r>
              <a:rPr lang="en-US" altLang="zh-CN" sz="1600" i="0">
                <a:solidFill>
                  <a:srgbClr val="FF0000"/>
                </a:solidFill>
                <a:latin typeface="Times New Roman" panose="02020603050405020304" charset="0"/>
                <a:ea typeface="quote-cjk-patch"/>
                <a:cs typeface="Times New Roman" panose="02020603050405020304" charset="0"/>
              </a:rPr>
              <a:t>S</a:t>
            </a:r>
            <a:r>
              <a:rPr lang="en-US" altLang="zh-CN" sz="1600" i="0">
                <a:solidFill>
                  <a:schemeClr val="tx1"/>
                </a:solidFill>
                <a:latin typeface="Times New Roman" panose="02020603050405020304" charset="0"/>
                <a:ea typeface="quote-cjk-patch"/>
                <a:cs typeface="Times New Roman" panose="02020603050405020304" charset="0"/>
              </a:rPr>
              <a:t> value so that </a:t>
            </a:r>
            <a:r>
              <a:rPr lang="en-US" altLang="zh-CN" sz="1600">
                <a:latin typeface="Times New Roman" panose="02020603050405020304" charset="0"/>
                <a:ea typeface="quote-cjk-patch"/>
                <a:cs typeface="Times New Roman" panose="02020603050405020304" charset="0"/>
                <a:sym typeface="+mn-ea"/>
              </a:rPr>
              <a:t>the range of the fossil's age constraints</a:t>
            </a:r>
            <a:r>
              <a:rPr lang="en-US" altLang="zh-CN" sz="1600" i="0">
                <a:solidFill>
                  <a:schemeClr val="tx1"/>
                </a:solidFill>
                <a:latin typeface="Times New Roman" panose="02020603050405020304" charset="0"/>
                <a:ea typeface="quote-cjk-patch"/>
                <a:cs typeface="Times New Roman" panose="02020603050405020304" charset="0"/>
              </a:rPr>
              <a:t> </a:t>
            </a:r>
            <a:r>
              <a:rPr lang="en-US" altLang="zh-CN" sz="1600">
                <a:latin typeface="Times New Roman" panose="02020603050405020304" charset="0"/>
                <a:ea typeface="quote-cjk-patch"/>
                <a:cs typeface="Times New Roman" panose="02020603050405020304" charset="0"/>
                <a:sym typeface="+mn-ea"/>
              </a:rPr>
              <a:t>within </a:t>
            </a:r>
            <a:r>
              <a:rPr lang="en-US" altLang="zh-CN" sz="1600" i="0">
                <a:solidFill>
                  <a:schemeClr val="tx1"/>
                </a:solidFill>
                <a:latin typeface="Times New Roman" panose="02020603050405020304" charset="0"/>
                <a:ea typeface="quote-cjk-patch"/>
                <a:cs typeface="Times New Roman" panose="02020603050405020304" charset="0"/>
              </a:rPr>
              <a:t>the 5% and 95% quantiles fall precisely.</a:t>
            </a:r>
            <a:endParaRPr lang="en-US" altLang="zh-CN" sz="1600" i="0">
              <a:solidFill>
                <a:schemeClr val="tx1"/>
              </a:solidFill>
              <a:latin typeface="Times New Roman" panose="02020603050405020304" charset="0"/>
              <a:ea typeface="quote-cjk-patch"/>
              <a:cs typeface="Times New Roman" panose="02020603050405020304" charset="0"/>
            </a:endParaRPr>
          </a:p>
        </p:txBody>
      </p:sp>
      <p:sp>
        <p:nvSpPr>
          <p:cNvPr id="4" name="文本框 3"/>
          <p:cNvSpPr txBox="1"/>
          <p:nvPr/>
        </p:nvSpPr>
        <p:spPr>
          <a:xfrm>
            <a:off x="1708785" y="3075305"/>
            <a:ext cx="1183640" cy="337185"/>
          </a:xfrm>
          <a:prstGeom prst="rect">
            <a:avLst/>
          </a:prstGeom>
        </p:spPr>
        <p:txBody>
          <a:bodyPr wrap="square">
            <a:spAutoFit/>
          </a:bodyPr>
          <a:p>
            <a:r>
              <a:rPr lang="en-US" altLang="zh-CN" sz="1600" b="1">
                <a:solidFill>
                  <a:srgbClr val="FF0000"/>
                </a:solidFill>
                <a:latin typeface="Times New Roman" panose="02020603050405020304" charset="0"/>
                <a:ea typeface="Arial" panose="020B0604020202020204"/>
                <a:cs typeface="Times New Roman" panose="02020603050405020304" charset="0"/>
              </a:rPr>
              <a:t>Hard min</a:t>
            </a:r>
            <a:endParaRPr lang="en-US" altLang="zh-CN" sz="1600" b="1">
              <a:solidFill>
                <a:srgbClr val="FF0000"/>
              </a:solidFill>
              <a:latin typeface="Times New Roman" panose="02020603050405020304" charset="0"/>
              <a:ea typeface="Arial" panose="020B0604020202020204"/>
              <a:cs typeface="Times New Roman" panose="02020603050405020304" charset="0"/>
            </a:endParaRPr>
          </a:p>
        </p:txBody>
      </p:sp>
      <p:sp>
        <p:nvSpPr>
          <p:cNvPr id="7" name="文本框 6"/>
          <p:cNvSpPr txBox="1"/>
          <p:nvPr/>
        </p:nvSpPr>
        <p:spPr>
          <a:xfrm>
            <a:off x="4871085" y="5488940"/>
            <a:ext cx="1019810" cy="337185"/>
          </a:xfrm>
          <a:prstGeom prst="rect">
            <a:avLst/>
          </a:prstGeom>
        </p:spPr>
        <p:txBody>
          <a:bodyPr wrap="square">
            <a:spAutoFit/>
          </a:bodyPr>
          <a:p>
            <a:pPr algn="l">
              <a:buClrTx/>
              <a:buSzTx/>
              <a:buFontTx/>
            </a:pPr>
            <a:r>
              <a:rPr lang="en-US" altLang="zh-CN" sz="1600" b="1">
                <a:solidFill>
                  <a:srgbClr val="FF0000"/>
                </a:solidFill>
                <a:latin typeface="Times New Roman" panose="02020603050405020304" charset="0"/>
                <a:ea typeface="Arial" panose="020B0604020202020204"/>
                <a:cs typeface="Times New Roman" panose="02020603050405020304" charset="0"/>
              </a:rPr>
              <a:t>Soft max</a:t>
            </a:r>
            <a:endParaRPr lang="en-US" altLang="zh-CN" sz="1600" b="1">
              <a:solidFill>
                <a:srgbClr val="FF0000"/>
              </a:solidFill>
              <a:latin typeface="Times New Roman" panose="02020603050405020304" charset="0"/>
              <a:ea typeface="Arial" panose="020B0604020202020204"/>
              <a:cs typeface="Times New Roman" panose="02020603050405020304" charset="0"/>
            </a:endParaRPr>
          </a:p>
        </p:txBody>
      </p:sp>
      <p:sp>
        <p:nvSpPr>
          <p:cNvPr id="16" name="矩形 15"/>
          <p:cNvSpPr/>
          <p:nvPr/>
        </p:nvSpPr>
        <p:spPr>
          <a:xfrm>
            <a:off x="4871085" y="4959350"/>
            <a:ext cx="1007745" cy="5505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708785" y="2760980"/>
            <a:ext cx="1007745" cy="3778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3277870" y="5826125"/>
            <a:ext cx="4064000" cy="922020"/>
          </a:xfrm>
          <a:prstGeom prst="rect">
            <a:avLst/>
          </a:prstGeom>
          <a:noFill/>
        </p:spPr>
        <p:txBody>
          <a:bodyPr wrap="square" rtlCol="0">
            <a:spAutoFit/>
          </a:bodyPr>
          <a:p>
            <a:r>
              <a:rPr lang="en-US" altLang="zh-CN"/>
              <a:t>Median:32.5</a:t>
            </a:r>
            <a:endParaRPr lang="en-US" altLang="zh-CN"/>
          </a:p>
          <a:p>
            <a:r>
              <a:rPr lang="en-US" altLang="zh-CN"/>
              <a:t>5% Quantile:31.3</a:t>
            </a:r>
            <a:endParaRPr lang="en-US" altLang="zh-CN"/>
          </a:p>
          <a:p>
            <a:r>
              <a:rPr lang="en-US" altLang="zh-CN"/>
              <a:t>95% </a:t>
            </a:r>
            <a:r>
              <a:rPr lang="en-US" altLang="zh-CN">
                <a:sym typeface="+mn-ea"/>
              </a:rPr>
              <a:t>Quantile:35.0</a:t>
            </a:r>
            <a:endParaRPr lang="en-US" altLang="zh-CN"/>
          </a:p>
        </p:txBody>
      </p:sp>
      <p:cxnSp>
        <p:nvCxnSpPr>
          <p:cNvPr id="5" name="直接箭头连接符 4"/>
          <p:cNvCxnSpPr/>
          <p:nvPr/>
        </p:nvCxnSpPr>
        <p:spPr>
          <a:xfrm flipH="1">
            <a:off x="4588510" y="5488940"/>
            <a:ext cx="282575" cy="3263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pic>
        <p:nvPicPr>
          <p:cNvPr id="14" name="图片 13"/>
          <p:cNvPicPr>
            <a:picLocks noChangeAspect="1"/>
          </p:cNvPicPr>
          <p:nvPr/>
        </p:nvPicPr>
        <p:blipFill>
          <a:blip r:embed="rId3"/>
          <a:stretch>
            <a:fillRect/>
          </a:stretch>
        </p:blipFill>
        <p:spPr>
          <a:xfrm>
            <a:off x="6261735" y="195580"/>
            <a:ext cx="5748020" cy="3208655"/>
          </a:xfrm>
          <a:prstGeom prst="rect">
            <a:avLst/>
          </a:prstGeom>
        </p:spPr>
      </p:pic>
      <p:sp>
        <p:nvSpPr>
          <p:cNvPr id="15" name="文本框 14"/>
          <p:cNvSpPr txBox="1"/>
          <p:nvPr/>
        </p:nvSpPr>
        <p:spPr>
          <a:xfrm>
            <a:off x="2189480" y="195580"/>
            <a:ext cx="5080000" cy="1087755"/>
          </a:xfrm>
          <a:prstGeom prst="rect">
            <a:avLst/>
          </a:prstGeom>
        </p:spPr>
        <p:txBody>
          <a:bodyPr>
            <a:spAutoFit/>
          </a:bodyPr>
          <a:p>
            <a:pPr>
              <a:lnSpc>
                <a:spcPct val="120000"/>
              </a:lnSpc>
            </a:pPr>
            <a:r>
              <a:rPr lang="en-US" altLang="zh-CN">
                <a:solidFill>
                  <a:schemeClr val="tx1"/>
                </a:solidFill>
                <a:latin typeface="Arial" panose="020B0604020202020204"/>
                <a:ea typeface="Arial" panose="020B0604020202020204"/>
              </a:rPr>
              <a:t>F0: Fossil A (F43</a:t>
            </a:r>
            <a:r>
              <a:rPr lang="zh-CN" altLang="en-US">
                <a:solidFill>
                  <a:schemeClr val="tx1"/>
                </a:solidFill>
                <a:latin typeface="Arial" panose="020B0604020202020204"/>
                <a:ea typeface="宋体" panose="02010600030101010101" pitchFamily="2" charset="-122"/>
              </a:rPr>
              <a:t>、</a:t>
            </a:r>
            <a:r>
              <a:rPr lang="en-US" altLang="zh-CN">
                <a:solidFill>
                  <a:schemeClr val="tx1"/>
                </a:solidFill>
                <a:latin typeface="Arial" panose="020B0604020202020204"/>
                <a:ea typeface="宋体" panose="02010600030101010101" pitchFamily="2" charset="-122"/>
              </a:rPr>
              <a:t>F37</a:t>
            </a:r>
            <a:r>
              <a:rPr lang="en-US" altLang="zh-CN">
                <a:solidFill>
                  <a:schemeClr val="tx1"/>
                </a:solidFill>
                <a:latin typeface="Arial" panose="020B0604020202020204"/>
                <a:ea typeface="Arial" panose="020B0604020202020204"/>
              </a:rPr>
              <a:t>) (40 Ma) </a:t>
            </a:r>
            <a:endParaRPr lang="en-US" altLang="zh-CN">
              <a:solidFill>
                <a:srgbClr val="FF0000"/>
              </a:solidFill>
              <a:latin typeface="Arial" panose="020B0604020202020204"/>
              <a:ea typeface="Arial" panose="020B0604020202020204"/>
            </a:endParaRPr>
          </a:p>
          <a:p>
            <a:pPr>
              <a:lnSpc>
                <a:spcPct val="120000"/>
              </a:lnSpc>
            </a:pPr>
            <a:r>
              <a:rPr lang="en-US" altLang="zh-CN">
                <a:solidFill>
                  <a:srgbClr val="0A418D"/>
                </a:solidFill>
                <a:latin typeface="Arial" panose="020B0604020202020204"/>
                <a:ea typeface="Arial" panose="020B0604020202020204"/>
              </a:rPr>
              <a:t>F1: Fossil B (F38</a:t>
            </a:r>
            <a:r>
              <a:rPr lang="zh-CN" altLang="en-US">
                <a:solidFill>
                  <a:srgbClr val="0A418D"/>
                </a:solidFill>
                <a:latin typeface="Arial" panose="020B0604020202020204"/>
                <a:ea typeface="宋体" panose="02010600030101010101" pitchFamily="2" charset="-122"/>
              </a:rPr>
              <a:t>、</a:t>
            </a:r>
            <a:r>
              <a:rPr lang="en-US" altLang="zh-CN">
                <a:solidFill>
                  <a:srgbClr val="0A418D"/>
                </a:solidFill>
                <a:latin typeface="Arial" panose="020B0604020202020204"/>
                <a:ea typeface="宋体" panose="02010600030101010101" pitchFamily="2" charset="-122"/>
              </a:rPr>
              <a:t>F21</a:t>
            </a:r>
            <a:r>
              <a:rPr lang="en-US" altLang="zh-CN">
                <a:solidFill>
                  <a:srgbClr val="0A418D"/>
                </a:solidFill>
                <a:latin typeface="Arial" panose="020B0604020202020204"/>
                <a:ea typeface="Arial" panose="020B0604020202020204"/>
              </a:rPr>
              <a:t>) (35-30 Ma)</a:t>
            </a:r>
            <a:endParaRPr lang="en-US" altLang="zh-CN">
              <a:solidFill>
                <a:srgbClr val="0A418D"/>
              </a:solidFill>
              <a:latin typeface="Arial" panose="020B0604020202020204"/>
              <a:ea typeface="Arial" panose="020B0604020202020204"/>
            </a:endParaRPr>
          </a:p>
          <a:p>
            <a:pPr>
              <a:lnSpc>
                <a:spcPct val="120000"/>
              </a:lnSpc>
            </a:pPr>
            <a:r>
              <a:rPr lang="en-US" altLang="zh-CN">
                <a:solidFill>
                  <a:srgbClr val="FF0000"/>
                </a:solidFill>
                <a:latin typeface="Arial" panose="020B0604020202020204"/>
                <a:ea typeface="Arial" panose="020B0604020202020204"/>
              </a:rPr>
              <a:t>F2: Fossil C (F39</a:t>
            </a:r>
            <a:r>
              <a:rPr lang="zh-CN" altLang="en-US">
                <a:solidFill>
                  <a:srgbClr val="FF0000"/>
                </a:solidFill>
                <a:latin typeface="Arial" panose="020B0604020202020204"/>
                <a:ea typeface="宋体" panose="02010600030101010101" pitchFamily="2" charset="-122"/>
              </a:rPr>
              <a:t>、</a:t>
            </a:r>
            <a:r>
              <a:rPr lang="en-US" altLang="zh-CN">
                <a:solidFill>
                  <a:srgbClr val="FF0000"/>
                </a:solidFill>
                <a:latin typeface="Arial" panose="020B0604020202020204"/>
                <a:ea typeface="Arial" panose="020B0604020202020204"/>
              </a:rPr>
              <a:t>F29) (25-21 Ma)</a:t>
            </a:r>
            <a:endParaRPr lang="en-US" altLang="zh-CN">
              <a:solidFill>
                <a:srgbClr val="FF0000"/>
              </a:solidFill>
              <a:latin typeface="Arial" panose="020B0604020202020204"/>
              <a:ea typeface="Arial" panose="020B0604020202020204"/>
            </a:endParaRPr>
          </a:p>
        </p:txBody>
      </p:sp>
      <p:sp>
        <p:nvSpPr>
          <p:cNvPr id="18" name="文本框 17"/>
          <p:cNvSpPr txBox="1"/>
          <p:nvPr/>
        </p:nvSpPr>
        <p:spPr>
          <a:xfrm>
            <a:off x="9457055" y="1156335"/>
            <a:ext cx="4064000" cy="337185"/>
          </a:xfrm>
          <a:prstGeom prst="rect">
            <a:avLst/>
          </a:prstGeom>
          <a:noFill/>
        </p:spPr>
        <p:txBody>
          <a:bodyPr wrap="square" rtlCol="0">
            <a:spAutoFit/>
          </a:bodyPr>
          <a:p>
            <a:pPr algn="l">
              <a:buClrTx/>
              <a:buSzTx/>
              <a:buFontTx/>
            </a:pPr>
            <a:r>
              <a:rPr lang="en-US" altLang="zh-CN" sz="1600">
                <a:solidFill>
                  <a:srgbClr val="0A418D"/>
                </a:solidFill>
                <a:latin typeface="Arial" panose="020B0604020202020204"/>
                <a:ea typeface="Arial" panose="020B0604020202020204"/>
              </a:rPr>
              <a:t>F1:</a:t>
            </a:r>
            <a:r>
              <a:rPr lang="en-US" altLang="zh-CN" sz="1600">
                <a:solidFill>
                  <a:srgbClr val="0A418D"/>
                </a:solidFill>
                <a:latin typeface="Arial" panose="020B0604020202020204"/>
                <a:ea typeface="Arial" panose="020B0604020202020204"/>
                <a:sym typeface="+mn-ea"/>
              </a:rPr>
              <a:t>35-30 Ma</a:t>
            </a:r>
            <a:endParaRPr lang="en-US" altLang="zh-CN" sz="1600">
              <a:solidFill>
                <a:srgbClr val="0A418D"/>
              </a:solidFill>
              <a:latin typeface="Arial" panose="020B0604020202020204"/>
              <a:ea typeface="Arial" panose="020B0604020202020204"/>
            </a:endParaRPr>
          </a:p>
        </p:txBody>
      </p:sp>
      <p:sp>
        <p:nvSpPr>
          <p:cNvPr id="19" name="文本框 18"/>
          <p:cNvSpPr txBox="1"/>
          <p:nvPr/>
        </p:nvSpPr>
        <p:spPr>
          <a:xfrm>
            <a:off x="6684010" y="2230755"/>
            <a:ext cx="4064000" cy="337185"/>
          </a:xfrm>
          <a:prstGeom prst="rect">
            <a:avLst/>
          </a:prstGeom>
          <a:noFill/>
        </p:spPr>
        <p:txBody>
          <a:bodyPr wrap="square" rtlCol="0">
            <a:spAutoFit/>
          </a:bodyPr>
          <a:p>
            <a:pPr algn="l">
              <a:buClrTx/>
              <a:buSzTx/>
              <a:buFontTx/>
            </a:pPr>
            <a:r>
              <a:rPr lang="en-US" altLang="zh-CN" sz="1600">
                <a:solidFill>
                  <a:srgbClr val="0A418D"/>
                </a:solidFill>
                <a:latin typeface="Arial" panose="020B0604020202020204"/>
                <a:ea typeface="Arial" panose="020B0604020202020204"/>
              </a:rPr>
              <a:t>F0:</a:t>
            </a:r>
            <a:r>
              <a:rPr lang="en-US" altLang="zh-CN" sz="1600">
                <a:solidFill>
                  <a:srgbClr val="0A418D"/>
                </a:solidFill>
                <a:latin typeface="Arial" panose="020B0604020202020204"/>
                <a:ea typeface="Arial" panose="020B0604020202020204"/>
                <a:sym typeface="+mn-ea"/>
              </a:rPr>
              <a:t>40</a:t>
            </a:r>
            <a:r>
              <a:rPr lang="en-US" altLang="zh-CN" sz="1600">
                <a:solidFill>
                  <a:srgbClr val="0A418D"/>
                </a:solidFill>
                <a:latin typeface="Arial" panose="020B0604020202020204"/>
                <a:ea typeface="Arial" panose="020B0604020202020204"/>
                <a:sym typeface="+mn-ea"/>
              </a:rPr>
              <a:t> Ma</a:t>
            </a:r>
            <a:endParaRPr lang="en-US" altLang="zh-CN" sz="1600">
              <a:solidFill>
                <a:srgbClr val="0A418D"/>
              </a:solidFill>
              <a:latin typeface="Arial" panose="020B0604020202020204"/>
              <a:ea typeface="Arial" panose="020B0604020202020204"/>
            </a:endParaRPr>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6" name="图片 5"/>
          <p:cNvPicPr>
            <a:picLocks noChangeAspect="1"/>
          </p:cNvPicPr>
          <p:nvPr/>
        </p:nvPicPr>
        <p:blipFill>
          <a:blip r:embed="rId1"/>
          <a:srcRect r="20853" b="30676"/>
          <a:stretch>
            <a:fillRect/>
          </a:stretch>
        </p:blipFill>
        <p:spPr>
          <a:xfrm>
            <a:off x="10160" y="1247140"/>
            <a:ext cx="8524240" cy="5610860"/>
          </a:xfrm>
          <a:prstGeom prst="rect">
            <a:avLst/>
          </a:prstGeom>
        </p:spPr>
      </p:pic>
      <p:sp>
        <p:nvSpPr>
          <p:cNvPr id="16" name="矩形 15"/>
          <p:cNvSpPr/>
          <p:nvPr/>
        </p:nvSpPr>
        <p:spPr>
          <a:xfrm>
            <a:off x="2573655" y="2531110"/>
            <a:ext cx="9302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137795" y="4222750"/>
            <a:ext cx="114490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2573655" y="5153660"/>
            <a:ext cx="9302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116840" y="794702"/>
            <a:ext cx="5080000" cy="460375"/>
          </a:xfrm>
          <a:prstGeom prst="rect">
            <a:avLst/>
          </a:prstGeom>
        </p:spPr>
        <p:txBody>
          <a:bodyPr>
            <a:spAutoFit/>
          </a:bodyPr>
          <a:p>
            <a:r>
              <a:rPr lang="en-US" altLang="zh-CN" sz="2400" b="1">
                <a:solidFill>
                  <a:srgbClr val="000000"/>
                </a:solidFill>
                <a:latin typeface="Times New Roman" panose="02020603050405020304" charset="0"/>
                <a:ea typeface="Arial" panose="020B0604020202020204"/>
                <a:cs typeface="Times New Roman" panose="02020603050405020304" charset="0"/>
              </a:rPr>
              <a:t>2.7 Set MCMC parameter</a:t>
            </a:r>
            <a:endParaRPr lang="en-US" altLang="zh-CN" sz="2400" b="1">
              <a:solidFill>
                <a:srgbClr val="000000"/>
              </a:solidFill>
              <a:latin typeface="Times New Roman" panose="02020603050405020304" charset="0"/>
              <a:ea typeface="Arial" panose="020B0604020202020204"/>
              <a:cs typeface="Times New Roman" panose="02020603050405020304" charset="0"/>
            </a:endParaRPr>
          </a:p>
        </p:txBody>
      </p:sp>
      <p:pic>
        <p:nvPicPr>
          <p:cNvPr id="11" name="图片 10"/>
          <p:cNvPicPr>
            <a:picLocks noChangeAspect="1"/>
          </p:cNvPicPr>
          <p:nvPr/>
        </p:nvPicPr>
        <p:blipFill>
          <a:blip r:embed="rId2"/>
          <a:srcRect r="74877" b="19444"/>
          <a:stretch>
            <a:fillRect/>
          </a:stretch>
        </p:blipFill>
        <p:spPr>
          <a:xfrm>
            <a:off x="9629775" y="1254760"/>
            <a:ext cx="2233295" cy="3975100"/>
          </a:xfrm>
          <a:prstGeom prst="rect">
            <a:avLst/>
          </a:prstGeom>
        </p:spPr>
      </p:pic>
      <p:sp>
        <p:nvSpPr>
          <p:cNvPr id="21" name="右箭头 20"/>
          <p:cNvSpPr/>
          <p:nvPr/>
        </p:nvSpPr>
        <p:spPr>
          <a:xfrm>
            <a:off x="8886825" y="340995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3"/>
          <a:stretch>
            <a:fillRect/>
          </a:stretch>
        </p:blipFill>
        <p:spPr>
          <a:xfrm>
            <a:off x="9629775" y="5989955"/>
            <a:ext cx="2255520" cy="746125"/>
          </a:xfrm>
          <a:prstGeom prst="rect">
            <a:avLst/>
          </a:prstGeom>
        </p:spPr>
      </p:pic>
      <p:sp>
        <p:nvSpPr>
          <p:cNvPr id="15" name="右箭头 14"/>
          <p:cNvSpPr/>
          <p:nvPr/>
        </p:nvSpPr>
        <p:spPr>
          <a:xfrm rot="5400000">
            <a:off x="10492105" y="5704840"/>
            <a:ext cx="508000" cy="22860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4"/>
            </p:custDataLst>
          </p:nvPr>
        </p:nvSpPr>
        <p:spPr>
          <a:xfrm>
            <a:off x="764540" y="292735"/>
            <a:ext cx="960437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2: </a:t>
            </a:r>
            <a:r>
              <a:rPr lang="en-US" altLang="zh-CN" sz="2800" b="1">
                <a:solidFill>
                  <a:srgbClr val="0A418D"/>
                </a:solidFill>
                <a:latin typeface="微软雅黑" panose="020B0503020204020204" charset="-122"/>
                <a:ea typeface="微软雅黑" panose="020B0503020204020204" charset="-122"/>
                <a:sym typeface="+mn-ea"/>
              </a:rPr>
              <a:t>BEAUti—p</a:t>
            </a:r>
            <a:r>
              <a:rPr lang="en-US" altLang="zh-CN" sz="2800" b="1">
                <a:solidFill>
                  <a:srgbClr val="0A418D"/>
                </a:solidFill>
                <a:latin typeface="微软雅黑" panose="020B0503020204020204" charset="-122"/>
                <a:ea typeface="微软雅黑" panose="020B0503020204020204" charset="-122"/>
              </a:rPr>
              <a:t>repare the input file for BEAST</a:t>
            </a:r>
            <a:endParaRPr lang="en-US" altLang="zh-CN" sz="2800" b="1">
              <a:solidFill>
                <a:srgbClr val="0A418D"/>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1"/>
            </p:custDataLst>
          </p:nvPr>
        </p:nvSpPr>
        <p:spPr>
          <a:xfrm>
            <a:off x="764540" y="292735"/>
            <a:ext cx="652970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sym typeface="+mn-ea"/>
              </a:rPr>
              <a:t>Step 3: BEAST</a:t>
            </a:r>
            <a:endParaRPr lang="en-US" altLang="zh-CN" sz="2800" b="1">
              <a:solidFill>
                <a:schemeClr val="tx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2"/>
          <a:srcRect l="40294" t="19167" r="9980" b="11329"/>
          <a:stretch>
            <a:fillRect/>
          </a:stretch>
        </p:blipFill>
        <p:spPr>
          <a:xfrm>
            <a:off x="191135" y="1693545"/>
            <a:ext cx="6282055" cy="4705985"/>
          </a:xfrm>
          <a:prstGeom prst="rect">
            <a:avLst/>
          </a:prstGeom>
        </p:spPr>
      </p:pic>
      <p:sp>
        <p:nvSpPr>
          <p:cNvPr id="6" name="文本框 5"/>
          <p:cNvSpPr txBox="1"/>
          <p:nvPr/>
        </p:nvSpPr>
        <p:spPr>
          <a:xfrm>
            <a:off x="6727190" y="4156710"/>
            <a:ext cx="1209040" cy="337185"/>
          </a:xfrm>
          <a:prstGeom prst="rect">
            <a:avLst/>
          </a:prstGeom>
          <a:noFill/>
        </p:spPr>
        <p:txBody>
          <a:bodyPr wrap="square" rtlCol="0" anchor="t">
            <a:spAutoFit/>
          </a:bodyPr>
          <a:p>
            <a:r>
              <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rPr>
              <a:t>Run it twice</a:t>
            </a:r>
            <a:endPar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endParaRPr>
          </a:p>
        </p:txBody>
      </p:sp>
      <p:pic>
        <p:nvPicPr>
          <p:cNvPr id="8" name="图片 7"/>
          <p:cNvPicPr>
            <a:picLocks noChangeAspect="1"/>
          </p:cNvPicPr>
          <p:nvPr/>
        </p:nvPicPr>
        <p:blipFill>
          <a:blip r:embed="rId3"/>
          <a:stretch>
            <a:fillRect/>
          </a:stretch>
        </p:blipFill>
        <p:spPr>
          <a:xfrm>
            <a:off x="7945755" y="3787775"/>
            <a:ext cx="2809875" cy="1323975"/>
          </a:xfrm>
          <a:prstGeom prst="rect">
            <a:avLst/>
          </a:prstGeom>
        </p:spPr>
      </p:pic>
      <p:pic>
        <p:nvPicPr>
          <p:cNvPr id="9" name="图片 8"/>
          <p:cNvPicPr>
            <a:picLocks noChangeAspect="1"/>
          </p:cNvPicPr>
          <p:nvPr/>
        </p:nvPicPr>
        <p:blipFill>
          <a:blip r:embed="rId4"/>
          <a:stretch>
            <a:fillRect/>
          </a:stretch>
        </p:blipFill>
        <p:spPr>
          <a:xfrm>
            <a:off x="9881235" y="3843655"/>
            <a:ext cx="2129155" cy="1268095"/>
          </a:xfrm>
          <a:prstGeom prst="rect">
            <a:avLst/>
          </a:prstGeom>
        </p:spPr>
      </p:pic>
      <p:sp>
        <p:nvSpPr>
          <p:cNvPr id="14" name="文本框 13"/>
          <p:cNvSpPr txBox="1"/>
          <p:nvPr/>
        </p:nvSpPr>
        <p:spPr>
          <a:xfrm>
            <a:off x="764540" y="926465"/>
            <a:ext cx="7769860" cy="521970"/>
          </a:xfrm>
          <a:prstGeom prst="rect">
            <a:avLst/>
          </a:prstGeom>
          <a:noFill/>
        </p:spPr>
        <p:txBody>
          <a:bodyPr wrap="square" rtlCol="0" anchor="t">
            <a:spAutoFit/>
          </a:bodyPr>
          <a:p>
            <a:r>
              <a:rPr lang="en-US" altLang="zh-CN" sz="2800" b="1">
                <a:latin typeface="Times New Roman" panose="02020603050405020304" charset="0"/>
                <a:ea typeface="微软雅黑" panose="020B0503020204020204" charset="-122"/>
                <a:cs typeface="Times New Roman" panose="02020603050405020304" charset="0"/>
                <a:sym typeface="+mn-ea"/>
              </a:rPr>
              <a:t>Run analysis</a:t>
            </a:r>
            <a:r>
              <a:rPr lang="zh-CN" altLang="en-US" sz="2800" b="1">
                <a:latin typeface="Times New Roman" panose="02020603050405020304" charset="0"/>
                <a:ea typeface="微软雅黑" panose="020B0503020204020204" charset="-122"/>
                <a:cs typeface="Times New Roman" panose="02020603050405020304" charset="0"/>
                <a:sym typeface="+mn-ea"/>
              </a:rPr>
              <a:t>：</a:t>
            </a:r>
            <a:r>
              <a:rPr lang="en-US" altLang="zh-CN" sz="2800" b="1">
                <a:latin typeface="Times New Roman" panose="02020603050405020304" charset="0"/>
                <a:ea typeface="微软雅黑" panose="020B0503020204020204" charset="-122"/>
                <a:cs typeface="Times New Roman" panose="02020603050405020304" charset="0"/>
                <a:sym typeface="+mn-ea"/>
              </a:rPr>
              <a:t>(.xml→.log &amp; .trees)</a:t>
            </a:r>
            <a:endParaRPr lang="en-US" altLang="zh-CN" sz="2800" b="1">
              <a:latin typeface="Times New Roman" panose="02020603050405020304" charset="0"/>
              <a:ea typeface="微软雅黑" panose="020B0503020204020204" charset="-122"/>
              <a:cs typeface="Times New Roman" panose="02020603050405020304" charset="0"/>
              <a:sym typeface="+mn-ea"/>
            </a:endParaRPr>
          </a:p>
        </p:txBody>
      </p:sp>
      <p:sp>
        <p:nvSpPr>
          <p:cNvPr id="19" name="右箭头 18"/>
          <p:cNvSpPr/>
          <p:nvPr/>
        </p:nvSpPr>
        <p:spPr>
          <a:xfrm>
            <a:off x="6635750" y="4493895"/>
            <a:ext cx="1392555" cy="17145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5"/>
          <a:stretch>
            <a:fillRect/>
          </a:stretch>
        </p:blipFill>
        <p:spPr>
          <a:xfrm>
            <a:off x="6709410" y="1985645"/>
            <a:ext cx="1907540" cy="631190"/>
          </a:xfrm>
          <a:prstGeom prst="rect">
            <a:avLst/>
          </a:prstGeom>
        </p:spPr>
      </p:pic>
      <p:sp>
        <p:nvSpPr>
          <p:cNvPr id="16" name="右箭头 15"/>
          <p:cNvSpPr/>
          <p:nvPr/>
        </p:nvSpPr>
        <p:spPr>
          <a:xfrm rot="10800000">
            <a:off x="6037580" y="2233930"/>
            <a:ext cx="709930" cy="18923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4575175" y="2119630"/>
            <a:ext cx="13620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3625850" y="5969000"/>
            <a:ext cx="123761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8134350" y="4671695"/>
            <a:ext cx="1776095" cy="411480"/>
          </a:xfrm>
          <a:prstGeom prst="rect">
            <a:avLst/>
          </a:prstGeom>
          <a:noFill/>
          <a:ln w="28575">
            <a:solidFill>
              <a:srgbClr val="0A418D"/>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矩形 24"/>
          <p:cNvSpPr/>
          <p:nvPr/>
        </p:nvSpPr>
        <p:spPr>
          <a:xfrm>
            <a:off x="8144510" y="3843655"/>
            <a:ext cx="1078865" cy="411480"/>
          </a:xfrm>
          <a:prstGeom prst="rect">
            <a:avLst/>
          </a:prstGeom>
          <a:noFill/>
          <a:ln w="28575">
            <a:solidFill>
              <a:srgbClr val="0A418D"/>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9977120" y="3843655"/>
            <a:ext cx="1141730" cy="411480"/>
          </a:xfrm>
          <a:prstGeom prst="rect">
            <a:avLst/>
          </a:prstGeom>
          <a:noFill/>
          <a:ln w="28575">
            <a:solidFill>
              <a:srgbClr val="0A418D"/>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矩形 26"/>
          <p:cNvSpPr/>
          <p:nvPr/>
        </p:nvSpPr>
        <p:spPr>
          <a:xfrm>
            <a:off x="10015855" y="4662170"/>
            <a:ext cx="1748155" cy="411480"/>
          </a:xfrm>
          <a:prstGeom prst="rect">
            <a:avLst/>
          </a:prstGeom>
          <a:noFill/>
          <a:ln w="28575">
            <a:solidFill>
              <a:srgbClr val="0A418D"/>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31"/>
          <p:cNvSpPr/>
          <p:nvPr>
            <p:custDataLst>
              <p:tags r:id="rId1"/>
            </p:custDataLst>
          </p:nvPr>
        </p:nvSpPr>
        <p:spPr>
          <a:xfrm>
            <a:off x="5070475" y="283210"/>
            <a:ext cx="6379845" cy="139954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2"/>
            </p:custDataLst>
          </p:nvPr>
        </p:nvSpPr>
        <p:spPr>
          <a:xfrm>
            <a:off x="764540" y="168910"/>
            <a:ext cx="4182745" cy="1777365"/>
          </a:xfrm>
          <a:prstGeom prst="rect">
            <a:avLst/>
          </a:prstGeom>
          <a:noFill/>
        </p:spPr>
        <p:txBody>
          <a:bodyPr wrap="square" rtlCol="0">
            <a:spAutoFit/>
          </a:bodyPr>
          <a:p>
            <a:pPr>
              <a:lnSpc>
                <a:spcPct val="120000"/>
              </a:lnSpc>
            </a:pPr>
            <a:r>
              <a:rPr lang="en-US" altLang="zh-CN" sz="2800" b="1">
                <a:solidFill>
                  <a:srgbClr val="0A418D"/>
                </a:solidFill>
                <a:latin typeface="微软雅黑" panose="020B0503020204020204" charset="-122"/>
                <a:ea typeface="微软雅黑" panose="020B0503020204020204" charset="-122"/>
              </a:rPr>
              <a:t>Step 4</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sym typeface="+mn-ea"/>
              </a:rPr>
              <a:t>LogCombiner</a:t>
            </a:r>
            <a:endParaRPr lang="en-US" altLang="zh-CN" sz="2800" b="1">
              <a:solidFill>
                <a:srgbClr val="0A418D"/>
              </a:solidFill>
              <a:latin typeface="微软雅黑" panose="020B0503020204020204" charset="-122"/>
              <a:ea typeface="微软雅黑" panose="020B0503020204020204" charset="-122"/>
              <a:sym typeface="+mn-ea"/>
            </a:endParaRPr>
          </a:p>
          <a:p>
            <a:pPr algn="l">
              <a:lnSpc>
                <a:spcPct val="100000"/>
              </a:lnSpc>
              <a:buClrTx/>
              <a:buSzTx/>
              <a:buFontTx/>
            </a:pPr>
            <a:r>
              <a:rPr lang="en-US" altLang="zh-CN" sz="2800" b="1">
                <a:solidFill>
                  <a:schemeClr val="tx1"/>
                </a:solidFill>
                <a:latin typeface="Times New Roman" panose="02020603050405020304" charset="0"/>
                <a:ea typeface="微软雅黑" panose="020B0503020204020204" charset="-122"/>
                <a:cs typeface="Times New Roman" panose="02020603050405020304" charset="0"/>
                <a:sym typeface="+mn-ea"/>
              </a:rPr>
              <a:t>Merge two .log files</a:t>
            </a:r>
            <a:endParaRPr lang="en-US" altLang="zh-CN" sz="28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algn="l">
              <a:lnSpc>
                <a:spcPct val="100000"/>
              </a:lnSpc>
              <a:buClrTx/>
              <a:buSzTx/>
              <a:buFontTx/>
            </a:pPr>
            <a:r>
              <a:rPr lang="en-US" altLang="zh-CN" sz="2800" b="1">
                <a:solidFill>
                  <a:schemeClr val="tx1"/>
                </a:solidFill>
                <a:latin typeface="Times New Roman" panose="02020603050405020304" charset="0"/>
                <a:ea typeface="微软雅黑" panose="020B0503020204020204" charset="-122"/>
                <a:cs typeface="Times New Roman" panose="02020603050405020304" charset="0"/>
                <a:sym typeface="+mn-ea"/>
              </a:rPr>
              <a:t>Merge two .trees files</a:t>
            </a:r>
            <a:endParaRPr lang="en-US" altLang="zh-CN" sz="2800" b="1">
              <a:solidFill>
                <a:schemeClr val="tx1"/>
              </a:solidFill>
              <a:latin typeface="Times New Roman" panose="02020603050405020304" charset="0"/>
              <a:ea typeface="微软雅黑" panose="020B0503020204020204" charset="-122"/>
              <a:cs typeface="Times New Roman" panose="02020603050405020304" charset="0"/>
              <a:sym typeface="+mn-ea"/>
            </a:endParaRPr>
          </a:p>
          <a:p>
            <a:endParaRPr lang="en-US" altLang="zh-CN" sz="2000">
              <a:solidFill>
                <a:schemeClr val="tx1"/>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3"/>
          <a:stretch>
            <a:fillRect/>
          </a:stretch>
        </p:blipFill>
        <p:spPr>
          <a:xfrm>
            <a:off x="1184275" y="1762125"/>
            <a:ext cx="4565015" cy="4737100"/>
          </a:xfrm>
          <a:prstGeom prst="rect">
            <a:avLst/>
          </a:prstGeom>
        </p:spPr>
      </p:pic>
      <p:pic>
        <p:nvPicPr>
          <p:cNvPr id="5" name="图片 4"/>
          <p:cNvPicPr>
            <a:picLocks noChangeAspect="1"/>
          </p:cNvPicPr>
          <p:nvPr/>
        </p:nvPicPr>
        <p:blipFill>
          <a:blip r:embed="rId4"/>
          <a:stretch>
            <a:fillRect/>
          </a:stretch>
        </p:blipFill>
        <p:spPr>
          <a:xfrm>
            <a:off x="5982335" y="1762125"/>
            <a:ext cx="4509135" cy="4711065"/>
          </a:xfrm>
          <a:prstGeom prst="rect">
            <a:avLst/>
          </a:prstGeom>
        </p:spPr>
      </p:pic>
      <p:sp>
        <p:nvSpPr>
          <p:cNvPr id="17" name="矩形 16"/>
          <p:cNvSpPr/>
          <p:nvPr/>
        </p:nvSpPr>
        <p:spPr>
          <a:xfrm>
            <a:off x="2485390" y="2531110"/>
            <a:ext cx="13620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2567940" y="5698490"/>
            <a:ext cx="248856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7235190" y="2754630"/>
            <a:ext cx="13620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7294245" y="5755640"/>
            <a:ext cx="256349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4862195" y="3615055"/>
            <a:ext cx="708660" cy="5905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9678670" y="3615690"/>
            <a:ext cx="698500" cy="5803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9" name="图片 18"/>
          <p:cNvPicPr>
            <a:picLocks noChangeAspect="1"/>
          </p:cNvPicPr>
          <p:nvPr/>
        </p:nvPicPr>
        <p:blipFill>
          <a:blip r:embed="rId5"/>
          <a:srcRect l="5446" t="9688" r="52768" b="66331"/>
          <a:stretch>
            <a:fillRect/>
          </a:stretch>
        </p:blipFill>
        <p:spPr>
          <a:xfrm>
            <a:off x="-1270" y="3616325"/>
            <a:ext cx="1174115" cy="317500"/>
          </a:xfrm>
          <a:prstGeom prst="rect">
            <a:avLst/>
          </a:prstGeom>
        </p:spPr>
      </p:pic>
      <p:pic>
        <p:nvPicPr>
          <p:cNvPr id="20" name="图片 19"/>
          <p:cNvPicPr>
            <a:picLocks noChangeAspect="1"/>
          </p:cNvPicPr>
          <p:nvPr/>
        </p:nvPicPr>
        <p:blipFill>
          <a:blip r:embed="rId5"/>
          <a:srcRect l="6870" t="70887" r="29288" b="4412"/>
          <a:stretch>
            <a:fillRect/>
          </a:stretch>
        </p:blipFill>
        <p:spPr>
          <a:xfrm>
            <a:off x="10396220" y="3616325"/>
            <a:ext cx="1793875" cy="327025"/>
          </a:xfrm>
          <a:prstGeom prst="rect">
            <a:avLst/>
          </a:prstGeom>
        </p:spPr>
      </p:pic>
      <p:pic>
        <p:nvPicPr>
          <p:cNvPr id="22" name="图片 21"/>
          <p:cNvPicPr>
            <a:picLocks noChangeAspect="1"/>
          </p:cNvPicPr>
          <p:nvPr/>
        </p:nvPicPr>
        <p:blipFill>
          <a:blip r:embed="rId6"/>
          <a:srcRect l="1730" t="8413" r="46287" b="71607"/>
          <a:stretch>
            <a:fillRect/>
          </a:stretch>
        </p:blipFill>
        <p:spPr>
          <a:xfrm>
            <a:off x="-1270" y="3933825"/>
            <a:ext cx="1145540" cy="262255"/>
          </a:xfrm>
          <a:prstGeom prst="rect">
            <a:avLst/>
          </a:prstGeom>
        </p:spPr>
      </p:pic>
      <p:pic>
        <p:nvPicPr>
          <p:cNvPr id="24" name="图片 23"/>
          <p:cNvPicPr>
            <a:picLocks noChangeAspect="1"/>
          </p:cNvPicPr>
          <p:nvPr/>
        </p:nvPicPr>
        <p:blipFill>
          <a:blip r:embed="rId6"/>
          <a:srcRect l="3996" t="67702" r="11065" b="8012"/>
          <a:stretch>
            <a:fillRect/>
          </a:stretch>
        </p:blipFill>
        <p:spPr>
          <a:xfrm>
            <a:off x="10396220" y="3935730"/>
            <a:ext cx="1808480" cy="307975"/>
          </a:xfrm>
          <a:prstGeom prst="rect">
            <a:avLst/>
          </a:prstGeom>
        </p:spPr>
      </p:pic>
      <p:sp>
        <p:nvSpPr>
          <p:cNvPr id="7" name="文本框 6"/>
          <p:cNvSpPr txBox="1"/>
          <p:nvPr/>
        </p:nvSpPr>
        <p:spPr>
          <a:xfrm>
            <a:off x="5303520" y="381635"/>
            <a:ext cx="6096000" cy="1198880"/>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Burn-in is a core concept in MCMC (Markov Chain Monte Carlo) analysis. It refers to the practice of discarding the initial portion of an MCMC chain's output before formally recording samples for statistical inference.</a:t>
            </a:r>
            <a:endParaRPr lang="zh-CN" altLang="en-US">
              <a:latin typeface="Times New Roman" panose="02020603050405020304" charset="0"/>
              <a:cs typeface="Times New Roman" panose="02020603050405020304" charset="0"/>
            </a:endParaRPr>
          </a:p>
        </p:txBody>
      </p:sp>
      <p:cxnSp>
        <p:nvCxnSpPr>
          <p:cNvPr id="10" name="直接箭头连接符 9"/>
          <p:cNvCxnSpPr>
            <a:endCxn id="14" idx="0"/>
          </p:cNvCxnSpPr>
          <p:nvPr/>
        </p:nvCxnSpPr>
        <p:spPr>
          <a:xfrm flipH="1">
            <a:off x="5216525" y="1543050"/>
            <a:ext cx="417195" cy="207200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31"/>
          <p:cNvSpPr/>
          <p:nvPr>
            <p:custDataLst>
              <p:tags r:id="rId1"/>
            </p:custDataLst>
          </p:nvPr>
        </p:nvSpPr>
        <p:spPr>
          <a:xfrm>
            <a:off x="5953760" y="0"/>
            <a:ext cx="6113145" cy="156337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2"/>
            </p:custDataLst>
          </p:nvPr>
        </p:nvSpPr>
        <p:spPr>
          <a:xfrm>
            <a:off x="764540" y="292735"/>
            <a:ext cx="3399155" cy="521970"/>
          </a:xfrm>
          <a:prstGeom prst="rect">
            <a:avLst/>
          </a:prstGeom>
          <a:noFill/>
        </p:spPr>
        <p:txBody>
          <a:bodyPr wrap="square" rtlCol="0">
            <a:spAutoFit/>
          </a:bodyPr>
          <a:p>
            <a:r>
              <a:rPr lang="en-US" altLang="zh-CN" sz="2800" b="1">
                <a:solidFill>
                  <a:srgbClr val="0A418D"/>
                </a:solidFill>
                <a:latin typeface="微软雅黑" panose="020B0503020204020204" charset="-122"/>
                <a:ea typeface="微软雅黑" panose="020B0503020204020204" charset="-122"/>
              </a:rPr>
              <a:t>Step 5</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Tracer</a:t>
            </a:r>
            <a:endParaRPr lang="zh-CN" altLang="en-US" sz="2800" b="1">
              <a:solidFill>
                <a:srgbClr val="0A418D"/>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srcRect r="74057" b="53604"/>
          <a:stretch>
            <a:fillRect/>
          </a:stretch>
        </p:blipFill>
        <p:spPr>
          <a:xfrm>
            <a:off x="-2540" y="2378075"/>
            <a:ext cx="2721610" cy="2738120"/>
          </a:xfrm>
          <a:prstGeom prst="rect">
            <a:avLst/>
          </a:prstGeom>
        </p:spPr>
      </p:pic>
      <p:pic>
        <p:nvPicPr>
          <p:cNvPr id="6" name="图片 5"/>
          <p:cNvPicPr>
            <a:picLocks noChangeAspect="1"/>
          </p:cNvPicPr>
          <p:nvPr/>
        </p:nvPicPr>
        <p:blipFill>
          <a:blip r:embed="rId4"/>
          <a:stretch>
            <a:fillRect/>
          </a:stretch>
        </p:blipFill>
        <p:spPr>
          <a:xfrm>
            <a:off x="3128645" y="1727835"/>
            <a:ext cx="9109075" cy="5149215"/>
          </a:xfrm>
          <a:prstGeom prst="rect">
            <a:avLst/>
          </a:prstGeom>
        </p:spPr>
      </p:pic>
      <p:sp>
        <p:nvSpPr>
          <p:cNvPr id="21" name="右箭头 20"/>
          <p:cNvSpPr/>
          <p:nvPr/>
        </p:nvSpPr>
        <p:spPr>
          <a:xfrm>
            <a:off x="2769235" y="3776345"/>
            <a:ext cx="400685" cy="189230"/>
          </a:xfrm>
          <a:prstGeom prst="rightArrow">
            <a:avLst/>
          </a:prstGeom>
          <a:solidFill>
            <a:srgbClr val="0A418D"/>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111125" y="2917825"/>
            <a:ext cx="1362075"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767580" y="2276475"/>
            <a:ext cx="881380" cy="41148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5" name="图片 24"/>
          <p:cNvPicPr>
            <a:picLocks noChangeAspect="1"/>
          </p:cNvPicPr>
          <p:nvPr/>
        </p:nvPicPr>
        <p:blipFill>
          <a:blip r:embed="rId5"/>
          <a:stretch>
            <a:fillRect/>
          </a:stretch>
        </p:blipFill>
        <p:spPr>
          <a:xfrm>
            <a:off x="111125" y="1617980"/>
            <a:ext cx="1795145" cy="473075"/>
          </a:xfrm>
          <a:prstGeom prst="rect">
            <a:avLst/>
          </a:prstGeom>
        </p:spPr>
      </p:pic>
      <p:cxnSp>
        <p:nvCxnSpPr>
          <p:cNvPr id="9" name="直接箭头连接符 8"/>
          <p:cNvCxnSpPr/>
          <p:nvPr/>
        </p:nvCxnSpPr>
        <p:spPr>
          <a:xfrm>
            <a:off x="811530" y="2072005"/>
            <a:ext cx="9525" cy="81788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641350" y="814705"/>
            <a:ext cx="6083300" cy="521970"/>
          </a:xfrm>
          <a:prstGeom prst="rect">
            <a:avLst/>
          </a:prstGeom>
        </p:spPr>
        <p:txBody>
          <a:bodyPr wrap="square">
            <a:spAutoFit/>
          </a:bodyPr>
          <a:p>
            <a:pPr marL="0" algn="l">
              <a:buClrTx/>
              <a:buSzTx/>
              <a:buNone/>
            </a:pPr>
            <a:r>
              <a:rPr lang="en-US" altLang="zh-CN" sz="2800" b="1" i="0">
                <a:latin typeface="Times New Roman" panose="02020603050405020304" charset="0"/>
                <a:ea typeface="微软雅黑" panose="020B0503020204020204" charset="-122"/>
                <a:cs typeface="Times New Roman" panose="02020603050405020304" charset="0"/>
              </a:rPr>
              <a:t>Check convergence of the </a:t>
            </a:r>
            <a:r>
              <a:rPr lang="en-US" altLang="zh-CN" sz="2800" b="1" i="0">
                <a:latin typeface="Times New Roman" panose="02020603050405020304" charset="0"/>
                <a:ea typeface="微软雅黑" panose="020B0503020204020204" charset="-122"/>
                <a:cs typeface="Times New Roman" panose="02020603050405020304" charset="0"/>
              </a:rPr>
              <a:t>results</a:t>
            </a:r>
            <a:endParaRPr lang="en-US" altLang="zh-CN" sz="2800" b="1" i="0">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nvSpPr>
        <p:spPr>
          <a:xfrm>
            <a:off x="6108700" y="113665"/>
            <a:ext cx="6096000" cy="1476375"/>
          </a:xfrm>
          <a:prstGeom prst="rect">
            <a:avLst/>
          </a:prstGeom>
          <a:noFill/>
        </p:spPr>
        <p:txBody>
          <a:bodyPr wrap="square" rtlCol="0" anchor="t">
            <a:spAutoFit/>
          </a:bodyPr>
          <a:p>
            <a:r>
              <a:rPr lang="en-US" altLang="zh-CN">
                <a:latin typeface="Times New Roman" panose="02020603050405020304" charset="0"/>
                <a:cs typeface="Times New Roman" panose="02020603050405020304" charset="0"/>
              </a:rPr>
              <a:t>Convergence is primarily assessed using the Effective Sample Size (ESS). Generally, an ESS value</a:t>
            </a:r>
            <a:r>
              <a:rPr lang="en-US" altLang="zh-CN">
                <a:solidFill>
                  <a:srgbClr val="FF0000"/>
                </a:solidFill>
                <a:latin typeface="Times New Roman" panose="02020603050405020304" charset="0"/>
                <a:cs typeface="Times New Roman" panose="02020603050405020304" charset="0"/>
              </a:rPr>
              <a:t> &gt;200</a:t>
            </a:r>
            <a:r>
              <a:rPr lang="en-US" altLang="zh-CN">
                <a:latin typeface="Times New Roman" panose="02020603050405020304" charset="0"/>
                <a:cs typeface="Times New Roman" panose="02020603050405020304" charset="0"/>
              </a:rPr>
              <a:t> is considered indicative of good convergence. Due to the relatively short chain length set in this MCMC analysis, the results did not achieve a state of convergence.</a:t>
            </a:r>
            <a:endParaRPr lang="zh-CN" altLang="en-US">
              <a:latin typeface="Times New Roman" panose="02020603050405020304" charset="0"/>
              <a:cs typeface="Times New Roman" panose="02020603050405020304" charset="0"/>
            </a:endParaRPr>
          </a:p>
        </p:txBody>
      </p:sp>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31"/>
          <p:cNvSpPr/>
          <p:nvPr>
            <p:custDataLst>
              <p:tags r:id="rId1"/>
            </p:custDataLst>
          </p:nvPr>
        </p:nvSpPr>
        <p:spPr>
          <a:xfrm>
            <a:off x="8098155" y="1753235"/>
            <a:ext cx="3662680" cy="246253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2"/>
            </p:custDataLst>
          </p:nvPr>
        </p:nvSpPr>
        <p:spPr>
          <a:xfrm>
            <a:off x="764540" y="292735"/>
            <a:ext cx="6332855" cy="521970"/>
          </a:xfrm>
          <a:prstGeom prst="rect">
            <a:avLst/>
          </a:prstGeom>
          <a:noFill/>
        </p:spPr>
        <p:txBody>
          <a:bodyPr wrap="square" rtlCol="0">
            <a:spAutoFit/>
          </a:bodyPr>
          <a:p>
            <a:r>
              <a:rPr lang="en-US" sz="2800" b="1">
                <a:solidFill>
                  <a:srgbClr val="0A418D"/>
                </a:solidFill>
                <a:latin typeface="微软雅黑" panose="020B0503020204020204" charset="-122"/>
                <a:ea typeface="微软雅黑" panose="020B0503020204020204" charset="-122"/>
              </a:rPr>
              <a:t>Step 6</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TreeA</a:t>
            </a:r>
            <a:r>
              <a:rPr lang="en-US" altLang="zh-CN" sz="2800" b="1">
                <a:solidFill>
                  <a:srgbClr val="0A418D"/>
                </a:solidFill>
                <a:latin typeface="微软雅黑" panose="020B0503020204020204" charset="-122"/>
                <a:ea typeface="微软雅黑" panose="020B0503020204020204" charset="-122"/>
              </a:rPr>
              <a:t>nnotator</a:t>
            </a:r>
            <a:endParaRPr lang="en-US" altLang="zh-CN" sz="2800" b="1">
              <a:solidFill>
                <a:srgbClr val="0A418D"/>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3"/>
          <a:stretch>
            <a:fillRect/>
          </a:stretch>
        </p:blipFill>
        <p:spPr>
          <a:xfrm>
            <a:off x="323850" y="1539875"/>
            <a:ext cx="7466965" cy="5318125"/>
          </a:xfrm>
          <a:prstGeom prst="rect">
            <a:avLst/>
          </a:prstGeom>
        </p:spPr>
      </p:pic>
      <p:pic>
        <p:nvPicPr>
          <p:cNvPr id="7" name="图片 6"/>
          <p:cNvPicPr>
            <a:picLocks noChangeAspect="1"/>
          </p:cNvPicPr>
          <p:nvPr/>
        </p:nvPicPr>
        <p:blipFill>
          <a:blip r:embed="rId4"/>
          <a:stretch>
            <a:fillRect/>
          </a:stretch>
        </p:blipFill>
        <p:spPr>
          <a:xfrm>
            <a:off x="7790815" y="4489450"/>
            <a:ext cx="3142615" cy="763270"/>
          </a:xfrm>
          <a:prstGeom prst="rect">
            <a:avLst/>
          </a:prstGeom>
        </p:spPr>
      </p:pic>
      <p:cxnSp>
        <p:nvCxnSpPr>
          <p:cNvPr id="8" name="直接箭头连接符 7"/>
          <p:cNvCxnSpPr/>
          <p:nvPr/>
        </p:nvCxnSpPr>
        <p:spPr>
          <a:xfrm flipH="1">
            <a:off x="7350760" y="4805045"/>
            <a:ext cx="640080" cy="127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9" name="矩形 8"/>
          <p:cNvSpPr/>
          <p:nvPr/>
        </p:nvSpPr>
        <p:spPr>
          <a:xfrm>
            <a:off x="6055360" y="4610735"/>
            <a:ext cx="1193165" cy="3803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6068060" y="5069840"/>
            <a:ext cx="1193165" cy="3803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5659755" y="6426835"/>
            <a:ext cx="949960" cy="3803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2680970" y="1943735"/>
            <a:ext cx="1109345" cy="3803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2702560" y="3345815"/>
            <a:ext cx="1193165" cy="3803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8072120" y="2019935"/>
            <a:ext cx="3814445" cy="1938020"/>
          </a:xfrm>
          <a:prstGeom prst="rect">
            <a:avLst/>
          </a:prstGeom>
          <a:noFill/>
        </p:spPr>
        <p:txBody>
          <a:bodyPr wrap="square" rtlCol="0" anchor="t">
            <a:spAutoFit/>
          </a:bodyPr>
          <a:p>
            <a:pPr algn="l"/>
            <a:r>
              <a:rPr lang="en-US" altLang="zh-CN" sz="2400">
                <a:latin typeface="Times New Roman" panose="02020603050405020304" charset="0"/>
                <a:cs typeface="Times New Roman" panose="02020603050405020304" charset="0"/>
              </a:rPr>
              <a:t>Summarize all posterior trees from MCMC sampling to generate a statistically supported, interpretable consensus tree.</a:t>
            </a:r>
            <a:endParaRPr lang="en-US" altLang="zh-CN" sz="2400">
              <a:latin typeface="Times New Roman" panose="02020603050405020304" charset="0"/>
              <a:cs typeface="Times New Roman" panose="02020603050405020304" charset="0"/>
            </a:endParaRPr>
          </a:p>
        </p:txBody>
      </p:sp>
      <p:sp>
        <p:nvSpPr>
          <p:cNvPr id="15" name="文本框 14"/>
          <p:cNvSpPr txBox="1"/>
          <p:nvPr/>
        </p:nvSpPr>
        <p:spPr>
          <a:xfrm>
            <a:off x="883285" y="932815"/>
            <a:ext cx="6096000" cy="521970"/>
          </a:xfrm>
          <a:prstGeom prst="rect">
            <a:avLst/>
          </a:prstGeom>
          <a:noFill/>
        </p:spPr>
        <p:txBody>
          <a:bodyPr wrap="square" rtlCol="0" anchor="t">
            <a:spAutoFit/>
          </a:bodyPr>
          <a:p>
            <a:r>
              <a:rPr lang="en-US" altLang="zh-CN" sz="2800" b="1">
                <a:latin typeface="Times New Roman" panose="02020603050405020304" charset="0"/>
                <a:ea typeface="微软雅黑" panose="020B0503020204020204" charset="-122"/>
                <a:cs typeface="Times New Roman" panose="02020603050405020304" charset="0"/>
                <a:sym typeface="+mn-ea"/>
              </a:rPr>
              <a:t>Output the result</a:t>
            </a:r>
            <a:endParaRPr lang="en-US" altLang="zh-CN" sz="2800" b="1">
              <a:latin typeface="Times New Roman" panose="02020603050405020304" charset="0"/>
              <a:ea typeface="微软雅黑" panose="020B0503020204020204" charset="-122"/>
              <a:cs typeface="Times New Roman" panose="02020603050405020304" charset="0"/>
              <a:sym typeface="+mn-ea"/>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1"/>
            </p:custDataLst>
          </p:nvPr>
        </p:nvSpPr>
        <p:spPr>
          <a:xfrm>
            <a:off x="764540" y="292735"/>
            <a:ext cx="3399155" cy="521970"/>
          </a:xfrm>
          <a:prstGeom prst="rect">
            <a:avLst/>
          </a:prstGeom>
          <a:noFill/>
        </p:spPr>
        <p:txBody>
          <a:bodyPr wrap="square" rtlCol="0">
            <a:spAutoFit/>
          </a:bodyPr>
          <a:p>
            <a:r>
              <a:rPr lang="en-US" sz="2800" b="1">
                <a:solidFill>
                  <a:srgbClr val="0A418D"/>
                </a:solidFill>
                <a:latin typeface="微软雅黑" panose="020B0503020204020204" charset="-122"/>
                <a:ea typeface="微软雅黑" panose="020B0503020204020204" charset="-122"/>
              </a:rPr>
              <a:t>Step 7</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FigT</a:t>
            </a:r>
            <a:r>
              <a:rPr lang="en-US" altLang="zh-CN" sz="2800" b="1">
                <a:solidFill>
                  <a:srgbClr val="0A418D"/>
                </a:solidFill>
                <a:latin typeface="微软雅黑" panose="020B0503020204020204" charset="-122"/>
                <a:ea typeface="微软雅黑" panose="020B0503020204020204" charset="-122"/>
              </a:rPr>
              <a:t>ree</a:t>
            </a:r>
            <a:endParaRPr lang="en-US" altLang="zh-CN" sz="2800" b="1">
              <a:solidFill>
                <a:srgbClr val="0A418D"/>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2938145" y="1587500"/>
            <a:ext cx="9069070" cy="4608195"/>
          </a:xfrm>
          <a:prstGeom prst="rect">
            <a:avLst/>
          </a:prstGeom>
        </p:spPr>
      </p:pic>
      <p:pic>
        <p:nvPicPr>
          <p:cNvPr id="8" name="图片 7"/>
          <p:cNvPicPr>
            <a:picLocks noChangeAspect="1"/>
          </p:cNvPicPr>
          <p:nvPr/>
        </p:nvPicPr>
        <p:blipFill>
          <a:blip r:embed="rId3"/>
          <a:srcRect l="4224" t="-6404" r="3809" b="10714"/>
          <a:stretch>
            <a:fillRect/>
          </a:stretch>
        </p:blipFill>
        <p:spPr>
          <a:xfrm>
            <a:off x="-2540" y="1511935"/>
            <a:ext cx="2392045" cy="493395"/>
          </a:xfrm>
          <a:prstGeom prst="rect">
            <a:avLst/>
          </a:prstGeom>
        </p:spPr>
      </p:pic>
      <p:cxnSp>
        <p:nvCxnSpPr>
          <p:cNvPr id="9" name="直接箭头连接符 8"/>
          <p:cNvCxnSpPr/>
          <p:nvPr/>
        </p:nvCxnSpPr>
        <p:spPr>
          <a:xfrm>
            <a:off x="2447925" y="1831975"/>
            <a:ext cx="438785" cy="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nvSpPr>
        <p:spPr>
          <a:xfrm>
            <a:off x="2886710" y="5176520"/>
            <a:ext cx="1559560" cy="37401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2886710" y="4849495"/>
            <a:ext cx="1560195" cy="2286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883920" y="902335"/>
            <a:ext cx="5126990" cy="521970"/>
          </a:xfrm>
          <a:prstGeom prst="rect">
            <a:avLst/>
          </a:prstGeom>
          <a:noFill/>
        </p:spPr>
        <p:txBody>
          <a:bodyPr wrap="square" rtlCol="0" anchor="t">
            <a:spAutoFit/>
          </a:bodyPr>
          <a:p>
            <a:r>
              <a:rPr lang="en-US" altLang="zh-CN" sz="2800" b="1">
                <a:latin typeface="Times New Roman" panose="02020603050405020304" charset="0"/>
                <a:ea typeface="微软雅黑" panose="020B0503020204020204" charset="-122"/>
                <a:cs typeface="Times New Roman" panose="02020603050405020304" charset="0"/>
              </a:rPr>
              <a:t>Visualize the time tree</a:t>
            </a:r>
            <a:endParaRPr lang="en-US" altLang="zh-CN" sz="2800" b="1">
              <a:latin typeface="Times New Roman" panose="02020603050405020304" charset="0"/>
              <a:ea typeface="微软雅黑" panose="020B0503020204020204" charset="-122"/>
              <a:cs typeface="Times New Roman" panose="02020603050405020304" charset="0"/>
            </a:endParaRPr>
          </a:p>
        </p:txBody>
      </p:sp>
      <p:sp>
        <p:nvSpPr>
          <p:cNvPr id="17" name="文本框 16"/>
          <p:cNvSpPr txBox="1"/>
          <p:nvPr/>
        </p:nvSpPr>
        <p:spPr>
          <a:xfrm>
            <a:off x="4446905" y="6212840"/>
            <a:ext cx="6096000" cy="645160"/>
          </a:xfrm>
          <a:prstGeom prst="rect">
            <a:avLst/>
          </a:prstGeom>
          <a:noFill/>
        </p:spPr>
        <p:txBody>
          <a:bodyPr wrap="square" rtlCol="0" anchor="t">
            <a:spAutoFit/>
          </a:bodyPr>
          <a:p>
            <a:pPr>
              <a:buNone/>
            </a:pPr>
            <a:r>
              <a:rPr lang="en-US" altLang="zh-CN">
                <a:solidFill>
                  <a:srgbClr val="0F1115"/>
                </a:solidFill>
                <a:latin typeface="Times New Roman" panose="02020603050405020304" charset="0"/>
                <a:ea typeface="宋体" panose="02010600030101010101" pitchFamily="2" charset="-122"/>
                <a:cs typeface="Times New Roman" panose="02020603050405020304" charset="0"/>
                <a:sym typeface="+mn-ea"/>
              </a:rPr>
              <a:t>Median estimate &amp; </a:t>
            </a:r>
            <a:endParaRPr lang="en-US" altLang="zh-CN" sz="1800">
              <a:solidFill>
                <a:srgbClr val="0F1115"/>
              </a:solidFill>
              <a:latin typeface="Times New Roman" panose="02020603050405020304" charset="0"/>
              <a:ea typeface="宋体" panose="02010600030101010101" pitchFamily="2" charset="-122"/>
              <a:cs typeface="Times New Roman" panose="02020603050405020304" charset="0"/>
              <a:sym typeface="+mn-ea"/>
            </a:endParaRPr>
          </a:p>
          <a:p>
            <a:pPr>
              <a:buNone/>
            </a:pPr>
            <a:r>
              <a:rPr lang="en-US" altLang="zh-CN">
                <a:solidFill>
                  <a:srgbClr val="0F1115"/>
                </a:solidFill>
                <a:latin typeface="Times New Roman" panose="02020603050405020304" charset="0"/>
                <a:ea typeface="宋体" panose="02010600030101010101" pitchFamily="2" charset="-122"/>
                <a:cs typeface="Times New Roman" panose="02020603050405020304" charset="0"/>
                <a:sym typeface="+mn-ea"/>
              </a:rPr>
              <a:t>95% highest posterior density interval (95% HPD)</a:t>
            </a:r>
            <a:endParaRPr lang="en-US" altLang="zh-CN">
              <a:solidFill>
                <a:srgbClr val="0F1115"/>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4" name="直接箭头连接符 3"/>
          <p:cNvCxnSpPr/>
          <p:nvPr/>
        </p:nvCxnSpPr>
        <p:spPr>
          <a:xfrm flipH="1">
            <a:off x="4944110" y="4991100"/>
            <a:ext cx="12700" cy="13462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836420"/>
            <a:ext cx="12192000" cy="2926715"/>
          </a:xfrm>
          <a:prstGeom prst="rect">
            <a:avLst/>
          </a:prstGeom>
          <a:solidFill>
            <a:srgbClr val="0B4189"/>
          </a:solidFill>
          <a:ln>
            <a:solidFill>
              <a:srgbClr val="0A418D"/>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1229995" y="2658745"/>
            <a:ext cx="9755505" cy="1014730"/>
          </a:xfrm>
          <a:prstGeom prst="rect">
            <a:avLst/>
          </a:prstGeom>
          <a:noFill/>
        </p:spPr>
        <p:txBody>
          <a:bodyPr wrap="square" rtlCol="0">
            <a:spAutoFit/>
          </a:bodyPr>
          <a:p>
            <a:pPr algn="ctr"/>
            <a:r>
              <a:rPr lang="en-US" altLang="zh-CN" sz="6000" b="1">
                <a:solidFill>
                  <a:schemeClr val="bg1"/>
                </a:solidFill>
                <a:latin typeface="微软雅黑" panose="020B0503020204020204" charset="-122"/>
                <a:ea typeface="微软雅黑" panose="020B0503020204020204" charset="-122"/>
                <a:cs typeface="Arial" panose="020B0604020202020204" pitchFamily="34" charset="0"/>
              </a:rPr>
              <a:t>Thank </a:t>
            </a:r>
            <a:r>
              <a:rPr lang="en-US" altLang="zh-CN" sz="6000" b="1">
                <a:solidFill>
                  <a:schemeClr val="bg1"/>
                </a:solidFill>
                <a:latin typeface="微软雅黑" panose="020B0503020204020204" charset="-122"/>
                <a:ea typeface="微软雅黑" panose="020B0503020204020204" charset="-122"/>
                <a:cs typeface="Arial" panose="020B0604020202020204" pitchFamily="34" charset="0"/>
              </a:rPr>
              <a:t>you</a:t>
            </a:r>
            <a:endParaRPr lang="en-US" altLang="zh-CN" sz="60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0" name="文本框 19"/>
          <p:cNvSpPr txBox="1"/>
          <p:nvPr>
            <p:custDataLst>
              <p:tags r:id="rId1"/>
            </p:custDataLst>
          </p:nvPr>
        </p:nvSpPr>
        <p:spPr>
          <a:xfrm>
            <a:off x="1719580" y="6029960"/>
            <a:ext cx="8752840" cy="410845"/>
          </a:xfrm>
          <a:prstGeom prst="rect">
            <a:avLst/>
          </a:prstGeom>
          <a:noFill/>
          <a:ln w="9525">
            <a:noFill/>
          </a:ln>
        </p:spPr>
        <p:txBody>
          <a:bodyPr wrap="square">
            <a:spAutoFit/>
          </a:bodyPr>
          <a:p>
            <a:pPr indent="0" algn="ctr">
              <a:lnSpc>
                <a:spcPct val="130000"/>
              </a:lnSpc>
              <a:spcBef>
                <a:spcPts val="0"/>
              </a:spcBef>
              <a:spcAft>
                <a:spcPts val="0"/>
              </a:spcAft>
              <a:buNone/>
            </a:pPr>
            <a:r>
              <a:rPr lang="en-US" sz="1600">
                <a:latin typeface="微软雅黑" panose="020B0503020204020204" charset="-122"/>
                <a:ea typeface="微软雅黑" panose="020B0503020204020204" charset="-122"/>
                <a:cs typeface="微软雅黑" panose="020B0503020204020204" charset="-122"/>
                <a:sym typeface="+mn-ea"/>
              </a:rPr>
              <a:t>2026.01.14</a:t>
            </a:r>
            <a:endParaRPr lang="en-US" sz="1600">
              <a:latin typeface="微软雅黑" panose="020B0503020204020204" charset="-122"/>
              <a:ea typeface="微软雅黑" panose="020B0503020204020204" charset="-122"/>
              <a:cs typeface="微软雅黑" panose="020B0503020204020204" charset="-122"/>
              <a:sym typeface="+mn-ea"/>
            </a:endParaRPr>
          </a:p>
        </p:txBody>
      </p:sp>
      <p:pic>
        <p:nvPicPr>
          <p:cNvPr id="13" name="图片 12"/>
          <p:cNvPicPr>
            <a:picLocks noChangeAspect="1"/>
          </p:cNvPicPr>
          <p:nvPr/>
        </p:nvPicPr>
        <p:blipFill>
          <a:blip r:embed="rId2"/>
          <a:srcRect l="11011" t="37197" r="11230" b="37701"/>
          <a:stretch>
            <a:fillRect/>
          </a:stretch>
        </p:blipFill>
        <p:spPr>
          <a:xfrm>
            <a:off x="145415" y="190500"/>
            <a:ext cx="4071620" cy="94932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grpSp>
        <p:nvGrpSpPr>
          <p:cNvPr id="13" name="组合 12"/>
          <p:cNvGrpSpPr/>
          <p:nvPr/>
        </p:nvGrpSpPr>
        <p:grpSpPr>
          <a:xfrm>
            <a:off x="728093" y="692899"/>
            <a:ext cx="11201315" cy="4376719"/>
            <a:chOff x="303" y="218"/>
            <a:chExt cx="18037" cy="3946"/>
          </a:xfrm>
        </p:grpSpPr>
        <p:grpSp>
          <p:nvGrpSpPr>
            <p:cNvPr id="12" name="组合 11"/>
            <p:cNvGrpSpPr/>
            <p:nvPr/>
          </p:nvGrpSpPr>
          <p:grpSpPr>
            <a:xfrm>
              <a:off x="1114" y="878"/>
              <a:ext cx="17226" cy="3286"/>
              <a:chOff x="1114" y="878"/>
              <a:chExt cx="17226" cy="3286"/>
            </a:xfrm>
          </p:grpSpPr>
          <p:sp>
            <p:nvSpPr>
              <p:cNvPr id="11" name="Rectangle 31"/>
              <p:cNvSpPr/>
              <p:nvPr>
                <p:custDataLst>
                  <p:tags r:id="rId1"/>
                </p:custDataLst>
              </p:nvPr>
            </p:nvSpPr>
            <p:spPr>
              <a:xfrm>
                <a:off x="1114" y="910"/>
                <a:ext cx="17226" cy="3254"/>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1549" y="878"/>
                <a:ext cx="16235" cy="1946"/>
              </a:xfrm>
              <a:prstGeom prst="rect">
                <a:avLst/>
              </a:prstGeom>
              <a:noFill/>
            </p:spPr>
            <p:txBody>
              <a:bodyPr wrap="square" rtlCol="0" anchor="t">
                <a:spAutoFit/>
              </a:bodyPr>
              <a:p>
                <a:pPr>
                  <a:lnSpc>
                    <a:spcPct val="130000"/>
                  </a:lnSpc>
                </a:pPr>
                <a:r>
                  <a:rPr lang="zh-CN" altLang="en-US" sz="2400" b="1">
                    <a:solidFill>
                      <a:srgbClr val="0A418D"/>
                    </a:solidFill>
                    <a:latin typeface="Times New Roman" panose="02020603050405020304" charset="0"/>
                    <a:cs typeface="Times New Roman" panose="02020603050405020304" charset="0"/>
                  </a:rPr>
                  <a:t>▲</a:t>
                </a:r>
                <a:r>
                  <a:rPr lang="en-US" altLang="zh-CN" sz="2400" b="1">
                    <a:solidFill>
                      <a:srgbClr val="0A418D"/>
                    </a:solidFill>
                    <a:latin typeface="Times New Roman" panose="02020603050405020304" charset="0"/>
                    <a:cs typeface="Times New Roman" panose="02020603050405020304" charset="0"/>
                  </a:rPr>
                  <a:t>Strict M</a:t>
                </a:r>
                <a:r>
                  <a:rPr lang="en-US" altLang="zh-CN" sz="2400" b="1">
                    <a:solidFill>
                      <a:srgbClr val="0A418D"/>
                    </a:solidFill>
                    <a:latin typeface="Times New Roman" panose="02020603050405020304" charset="0"/>
                    <a:cs typeface="Times New Roman" panose="02020603050405020304" charset="0"/>
                  </a:rPr>
                  <a:t>olecular Clock</a:t>
                </a:r>
                <a:r>
                  <a:rPr lang="zh-CN" altLang="en-US" sz="2400" b="1">
                    <a:solidFill>
                      <a:srgbClr val="0A418D"/>
                    </a:solidFill>
                    <a:latin typeface="Times New Roman" panose="02020603050405020304" charset="0"/>
                    <a:cs typeface="Times New Roman" panose="02020603050405020304" charset="0"/>
                  </a:rPr>
                  <a:t>：</a:t>
                </a:r>
                <a:endParaRPr lang="zh-CN" altLang="en-US" sz="2400" b="1">
                  <a:solidFill>
                    <a:srgbClr val="0A418D"/>
                  </a:solidFill>
                  <a:latin typeface="Times New Roman" panose="02020603050405020304" charset="0"/>
                  <a:cs typeface="Times New Roman" panose="02020603050405020304" charset="0"/>
                </a:endParaRPr>
              </a:p>
              <a:p>
                <a:pPr>
                  <a:lnSpc>
                    <a:spcPct val="140000"/>
                  </a:lnSpc>
                </a:pPr>
                <a:r>
                  <a:rPr lang="en-US" altLang="zh-CN" sz="2400" b="1">
                    <a:solidFill>
                      <a:srgbClr val="FF0000"/>
                    </a:solidFill>
                    <a:latin typeface="Times New Roman" panose="02020603050405020304" charset="0"/>
                    <a:cs typeface="Times New Roman" panose="02020603050405020304" charset="0"/>
                    <a:sym typeface="+mn-ea"/>
                  </a:rPr>
                  <a:t>Constant evolutionary rate</a:t>
                </a:r>
                <a:r>
                  <a:rPr lang="en-US" altLang="zh-CN" sz="2400">
                    <a:latin typeface="Times New Roman" panose="02020603050405020304" charset="0"/>
                    <a:cs typeface="Times New Roman" panose="02020603050405020304" charset="0"/>
                    <a:sym typeface="+mn-ea"/>
                  </a:rPr>
                  <a:t> of DNA/protein sequences across time and lineages.</a:t>
                </a:r>
                <a:endParaRPr lang="en-US" altLang="zh-CN" sz="2400">
                  <a:latin typeface="Times New Roman" panose="02020603050405020304" charset="0"/>
                  <a:cs typeface="Times New Roman" panose="02020603050405020304" charset="0"/>
                  <a:sym typeface="+mn-ea"/>
                </a:endParaRPr>
              </a:p>
              <a:p>
                <a:pPr>
                  <a:lnSpc>
                    <a:spcPct val="140000"/>
                  </a:lnSpc>
                </a:pPr>
                <a:r>
                  <a:rPr lang="en-US" altLang="zh-CN" sz="2400">
                    <a:latin typeface="Times New Roman" panose="02020603050405020304" charset="0"/>
                    <a:ea typeface="宋体" panose="02010600030101010101" pitchFamily="2" charset="-122"/>
                    <a:cs typeface="Times New Roman" panose="02020603050405020304" charset="0"/>
                    <a:sym typeface="+mn-ea"/>
                  </a:rPr>
                  <a:t>DNA</a:t>
                </a:r>
                <a:r>
                  <a:rPr lang="zh-CN" altLang="en-US" sz="2400">
                    <a:latin typeface="Times New Roman" panose="02020603050405020304" charset="0"/>
                    <a:ea typeface="宋体" panose="02010600030101010101" pitchFamily="2" charset="-122"/>
                    <a:cs typeface="Times New Roman" panose="02020603050405020304" charset="0"/>
                    <a:sym typeface="+mn-ea"/>
                  </a:rPr>
                  <a:t>或蛋白质序列的进化速率随时间或进化谱系保持恒定。</a:t>
                </a:r>
                <a:endParaRPr lang="zh-CN" altLang="en-US" sz="2400">
                  <a:latin typeface="Times New Roman" panose="02020603050405020304" charset="0"/>
                  <a:ea typeface="宋体" panose="02010600030101010101" pitchFamily="2" charset="-122"/>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p:txBody>
          </p:sp>
        </p:grpSp>
        <p:grpSp>
          <p:nvGrpSpPr>
            <p:cNvPr id="4" name="组合 3"/>
            <p:cNvGrpSpPr/>
            <p:nvPr/>
          </p:nvGrpSpPr>
          <p:grpSpPr>
            <a:xfrm>
              <a:off x="303" y="218"/>
              <a:ext cx="16894" cy="3879"/>
              <a:chOff x="303" y="218"/>
              <a:chExt cx="16894" cy="3879"/>
            </a:xfrm>
          </p:grpSpPr>
          <p:sp>
            <p:nvSpPr>
              <p:cNvPr id="5" name="文本框 4"/>
              <p:cNvSpPr txBox="1"/>
              <p:nvPr/>
            </p:nvSpPr>
            <p:spPr>
              <a:xfrm>
                <a:off x="303" y="218"/>
                <a:ext cx="8000" cy="582"/>
              </a:xfrm>
              <a:prstGeom prst="rect">
                <a:avLst/>
              </a:prstGeom>
            </p:spPr>
            <p:txBody>
              <a:bodyPr>
                <a:spAutoFit/>
              </a:bodyPr>
              <a:p>
                <a:pPr marL="0" indent="0"/>
                <a:r>
                  <a:rPr lang="en-US" altLang="zh-CN" sz="3600" b="1" i="0">
                    <a:solidFill>
                      <a:srgbClr val="191B1F"/>
                    </a:solidFill>
                    <a:latin typeface="Times New Roman" panose="02020603050405020304" charset="0"/>
                    <a:ea typeface="-apple-system"/>
                    <a:cs typeface="Times New Roman" panose="02020603050405020304" charset="0"/>
                  </a:rPr>
                  <a:t>·</a:t>
                </a:r>
                <a:r>
                  <a:rPr lang="en-US" altLang="zh-CN" sz="2800" b="1" i="0">
                    <a:solidFill>
                      <a:srgbClr val="191B1F"/>
                    </a:solidFill>
                    <a:latin typeface="Times New Roman" panose="02020603050405020304" charset="0"/>
                    <a:ea typeface="-apple-system"/>
                    <a:cs typeface="Times New Roman" panose="02020603050405020304" charset="0"/>
                  </a:rPr>
                  <a:t>Molecular clock</a:t>
                </a:r>
                <a:endParaRPr lang="en-US" altLang="zh-CN" sz="2800" b="1" i="0">
                  <a:solidFill>
                    <a:srgbClr val="191B1F"/>
                  </a:solidFill>
                  <a:latin typeface="Times New Roman" panose="02020603050405020304" charset="0"/>
                  <a:ea typeface="-apple-system"/>
                  <a:cs typeface="Times New Roman" panose="02020603050405020304" charset="0"/>
                </a:endParaRPr>
              </a:p>
            </p:txBody>
          </p:sp>
          <p:sp>
            <p:nvSpPr>
              <p:cNvPr id="6" name="文本框 5"/>
              <p:cNvSpPr txBox="1"/>
              <p:nvPr/>
            </p:nvSpPr>
            <p:spPr>
              <a:xfrm>
                <a:off x="1549" y="3216"/>
                <a:ext cx="13393" cy="881"/>
              </a:xfrm>
              <a:prstGeom prst="rect">
                <a:avLst/>
              </a:prstGeom>
            </p:spPr>
            <p:txBody>
              <a:bodyPr wrap="square">
                <a:spAutoFit/>
              </a:bodyPr>
              <a:p>
                <a:pPr marL="0" algn="l">
                  <a:lnSpc>
                    <a:spcPct val="120000"/>
                  </a:lnSpc>
                  <a:buClrTx/>
                  <a:buSzTx/>
                  <a:buFontTx/>
                </a:pPr>
                <a:r>
                  <a:rPr lang="zh-CN" altLang="en-US" sz="2400" b="1">
                    <a:solidFill>
                      <a:srgbClr val="0A418D"/>
                    </a:solidFill>
                    <a:latin typeface="Times New Roman" panose="02020603050405020304" charset="0"/>
                    <a:cs typeface="Times New Roman" panose="02020603050405020304" charset="0"/>
                    <a:sym typeface="+mn-ea"/>
                  </a:rPr>
                  <a:t>▲</a:t>
                </a:r>
                <a:r>
                  <a:rPr lang="zh-CN" altLang="en-US" sz="2400" b="1" i="0">
                    <a:solidFill>
                      <a:srgbClr val="0A418D"/>
                    </a:solidFill>
                    <a:latin typeface="Times New Roman" panose="02020603050405020304" charset="0"/>
                    <a:cs typeface="Times New Roman" panose="02020603050405020304" charset="0"/>
                  </a:rPr>
                  <a:t>Relaxed</a:t>
                </a:r>
                <a:r>
                  <a:rPr lang="en-US" altLang="zh-CN" sz="2400" b="1" i="0">
                    <a:solidFill>
                      <a:srgbClr val="0A418D"/>
                    </a:solidFill>
                    <a:latin typeface="Times New Roman" panose="02020603050405020304" charset="0"/>
                    <a:cs typeface="Times New Roman" panose="02020603050405020304" charset="0"/>
                  </a:rPr>
                  <a:t> </a:t>
                </a:r>
                <a:r>
                  <a:rPr lang="en-US" altLang="zh-CN" sz="2400" b="1">
                    <a:solidFill>
                      <a:srgbClr val="0A418D"/>
                    </a:solidFill>
                    <a:latin typeface="Times New Roman" panose="02020603050405020304" charset="0"/>
                    <a:cs typeface="Times New Roman" panose="02020603050405020304" charset="0"/>
                    <a:sym typeface="+mn-ea"/>
                  </a:rPr>
                  <a:t>Molecular</a:t>
                </a:r>
                <a:r>
                  <a:rPr lang="zh-CN" altLang="en-US" sz="2400" b="1" i="0">
                    <a:solidFill>
                      <a:srgbClr val="0A418D"/>
                    </a:solidFill>
                    <a:latin typeface="Times New Roman" panose="02020603050405020304" charset="0"/>
                    <a:cs typeface="Times New Roman" panose="02020603050405020304" charset="0"/>
                  </a:rPr>
                  <a:t> Clock：</a:t>
                </a:r>
                <a:endParaRPr lang="zh-CN" altLang="en-US" sz="2400" b="1" i="0">
                  <a:solidFill>
                    <a:srgbClr val="0A418D"/>
                  </a:solidFill>
                  <a:latin typeface="Times New Roman" panose="02020603050405020304" charset="0"/>
                  <a:cs typeface="Times New Roman" panose="02020603050405020304" charset="0"/>
                </a:endParaRPr>
              </a:p>
              <a:p>
                <a:pPr marL="0" indent="0">
                  <a:lnSpc>
                    <a:spcPct val="120000"/>
                  </a:lnSpc>
                </a:pPr>
                <a:r>
                  <a:rPr lang="en-US" altLang="zh-CN" sz="2400" b="0" i="0">
                    <a:latin typeface="Times New Roman" panose="02020603050405020304" charset="0"/>
                    <a:cs typeface="Times New Roman" panose="02020603050405020304" charset="0"/>
                  </a:rPr>
                  <a:t>Acknowledges that </a:t>
                </a:r>
                <a:r>
                  <a:rPr lang="en-US" altLang="zh-CN" sz="2400" b="1" i="0">
                    <a:solidFill>
                      <a:srgbClr val="FF0000"/>
                    </a:solidFill>
                    <a:latin typeface="Times New Roman" panose="02020603050405020304" charset="0"/>
                    <a:cs typeface="Times New Roman" panose="02020603050405020304" charset="0"/>
                  </a:rPr>
                  <a:t>evolutionary rates are variable</a:t>
                </a:r>
                <a:r>
                  <a:rPr lang="en-US" altLang="zh-CN" sz="2400" b="0" i="0">
                    <a:latin typeface="Times New Roman" panose="02020603050405020304" charset="0"/>
                    <a:cs typeface="Times New Roman" panose="02020603050405020304" charset="0"/>
                  </a:rPr>
                  <a:t>.</a:t>
                </a:r>
                <a:endParaRPr lang="en-US" altLang="zh-CN" sz="2400" b="0" i="0">
                  <a:latin typeface="Times New Roman" panose="02020603050405020304" charset="0"/>
                  <a:cs typeface="Times New Roman" panose="02020603050405020304" charset="0"/>
                </a:endParaRPr>
              </a:p>
            </p:txBody>
          </p:sp>
          <p:sp>
            <p:nvSpPr>
              <p:cNvPr id="8" name="文本框 7"/>
              <p:cNvSpPr txBox="1"/>
              <p:nvPr/>
            </p:nvSpPr>
            <p:spPr>
              <a:xfrm>
                <a:off x="10176" y="2458"/>
                <a:ext cx="7021" cy="944"/>
              </a:xfrm>
              <a:prstGeom prst="rect">
                <a:avLst/>
              </a:prstGeom>
            </p:spPr>
            <p:txBody>
              <a:bodyPr wrap="square">
                <a:noAutofit/>
              </a:bodyPr>
              <a:p>
                <a:pPr>
                  <a:lnSpc>
                    <a:spcPct val="120000"/>
                  </a:lnSpc>
                </a:pPr>
                <a:r>
                  <a:rPr lang="en-US" altLang="zh-CN">
                    <a:solidFill>
                      <a:srgbClr val="000000"/>
                    </a:solidFill>
                    <a:latin typeface="Times New Roman" panose="02020603050405020304" charset="0"/>
                    <a:ea typeface="等线" panose="02010600030101010101" charset="-122"/>
                    <a:cs typeface="Times New Roman" panose="02020603050405020304" charset="0"/>
                  </a:rPr>
                  <a:t>However,molecular evolution can </a:t>
                </a:r>
                <a:r>
                  <a:rPr lang="en-US" altLang="zh-CN" b="1">
                    <a:solidFill>
                      <a:srgbClr val="000000"/>
                    </a:solidFill>
                    <a:latin typeface="Times New Roman" panose="02020603050405020304" charset="0"/>
                    <a:ea typeface="DengXian-Bold"/>
                    <a:cs typeface="Times New Roman" panose="02020603050405020304" charset="0"/>
                  </a:rPr>
                  <a:t>vary significantly </a:t>
                </a:r>
                <a:r>
                  <a:rPr lang="en-US" altLang="zh-CN">
                    <a:solidFill>
                      <a:srgbClr val="000000"/>
                    </a:solidFill>
                    <a:latin typeface="Times New Roman" panose="02020603050405020304" charset="0"/>
                    <a:ea typeface="等线" panose="02010600030101010101" charset="-122"/>
                    <a:cs typeface="Times New Roman" panose="02020603050405020304" charset="0"/>
                  </a:rPr>
                  <a:t>among organisms.</a:t>
                </a:r>
                <a:endParaRPr lang="en-US" altLang="zh-CN">
                  <a:solidFill>
                    <a:srgbClr val="000000"/>
                  </a:solidFill>
                  <a:latin typeface="Times New Roman" panose="02020603050405020304" charset="0"/>
                  <a:ea typeface="等线" panose="02010600030101010101" charset="-122"/>
                  <a:cs typeface="Times New Roman" panose="02020603050405020304" charset="0"/>
                </a:endParaRPr>
              </a:p>
            </p:txBody>
          </p:sp>
          <p:sp>
            <p:nvSpPr>
              <p:cNvPr id="10" name="下箭头 9"/>
              <p:cNvSpPr/>
              <p:nvPr/>
            </p:nvSpPr>
            <p:spPr>
              <a:xfrm>
                <a:off x="9451" y="2360"/>
                <a:ext cx="415" cy="759"/>
              </a:xfrm>
              <a:prstGeom prst="down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grpSp>
        <p:nvGrpSpPr>
          <p:cNvPr id="18" name="组合 17"/>
          <p:cNvGrpSpPr/>
          <p:nvPr/>
        </p:nvGrpSpPr>
        <p:grpSpPr>
          <a:xfrm>
            <a:off x="641350" y="5289550"/>
            <a:ext cx="7721600" cy="1083310"/>
            <a:chOff x="518" y="8609"/>
            <a:chExt cx="12160" cy="1706"/>
          </a:xfrm>
        </p:grpSpPr>
        <p:sp>
          <p:nvSpPr>
            <p:cNvPr id="17" name="文本框 16"/>
            <p:cNvSpPr txBox="1"/>
            <p:nvPr/>
          </p:nvSpPr>
          <p:spPr>
            <a:xfrm>
              <a:off x="518" y="8609"/>
              <a:ext cx="12160" cy="1016"/>
            </a:xfrm>
            <a:prstGeom prst="rect">
              <a:avLst/>
            </a:prstGeom>
            <a:noFill/>
          </p:spPr>
          <p:txBody>
            <a:bodyPr wrap="square" rtlCol="0" anchor="t">
              <a:spAutoFit/>
            </a:bodyPr>
            <a:p>
              <a:r>
                <a:rPr lang="en-US" altLang="zh-CN" sz="3600" b="1">
                  <a:solidFill>
                    <a:srgbClr val="191B1F"/>
                  </a:solidFill>
                  <a:latin typeface="Times New Roman" panose="02020603050405020304" charset="0"/>
                  <a:ea typeface="-apple-system"/>
                  <a:cs typeface="Times New Roman" panose="02020603050405020304" charset="0"/>
                </a:rPr>
                <a:t>·</a:t>
              </a:r>
              <a:r>
                <a:rPr lang="en-US" altLang="zh-CN" sz="2800" b="1">
                  <a:latin typeface="Times New Roman" panose="02020603050405020304" charset="0"/>
                  <a:cs typeface="Times New Roman" panose="02020603050405020304" charset="0"/>
                </a:rPr>
                <a:t>How </a:t>
              </a:r>
              <a:r>
                <a:rPr lang="en-US" altLang="zh-CN" sz="2800" b="1">
                  <a:latin typeface="Times New Roman" panose="02020603050405020304" charset="0"/>
                  <a:cs typeface="Times New Roman" panose="02020603050405020304" charset="0"/>
                </a:rPr>
                <a:t>can we obtain fossil calibration points?</a:t>
              </a:r>
              <a:endParaRPr lang="en-US" altLang="zh-CN" sz="2800" b="1">
                <a:latin typeface="Times New Roman" panose="02020603050405020304" charset="0"/>
                <a:cs typeface="Times New Roman" panose="02020603050405020304" charset="0"/>
              </a:endParaRPr>
            </a:p>
          </p:txBody>
        </p:sp>
        <p:sp>
          <p:nvSpPr>
            <p:cNvPr id="16" name="文本框 15"/>
            <p:cNvSpPr txBox="1"/>
            <p:nvPr/>
          </p:nvSpPr>
          <p:spPr>
            <a:xfrm>
              <a:off x="1592" y="9493"/>
              <a:ext cx="9600" cy="822"/>
            </a:xfrm>
            <a:prstGeom prst="rect">
              <a:avLst/>
            </a:prstGeom>
            <a:noFill/>
          </p:spPr>
          <p:txBody>
            <a:bodyPr wrap="square" rtlCol="0" anchor="t">
              <a:spAutoFit/>
            </a:bodyPr>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https://timetree.org/   &amp;  </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article  </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
          <p:cNvSpPr/>
          <p:nvPr>
            <p:custDataLst>
              <p:tags r:id="rId1"/>
            </p:custDataLst>
          </p:nvPr>
        </p:nvSpPr>
        <p:spPr>
          <a:xfrm>
            <a:off x="514985" y="4130040"/>
            <a:ext cx="6009005" cy="216662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1" name="Rectangle 31"/>
          <p:cNvSpPr/>
          <p:nvPr>
            <p:custDataLst>
              <p:tags r:id="rId2"/>
            </p:custDataLst>
          </p:nvPr>
        </p:nvSpPr>
        <p:spPr>
          <a:xfrm>
            <a:off x="6801485" y="3562350"/>
            <a:ext cx="4622165" cy="2693035"/>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82" name="Rectangle 31"/>
          <p:cNvSpPr/>
          <p:nvPr>
            <p:custDataLst>
              <p:tags r:id="rId3"/>
            </p:custDataLst>
          </p:nvPr>
        </p:nvSpPr>
        <p:spPr>
          <a:xfrm>
            <a:off x="6801485" y="1357630"/>
            <a:ext cx="4622165" cy="1557655"/>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4"/>
            </p:custDataLst>
          </p:nvPr>
        </p:nvSpPr>
        <p:spPr>
          <a:xfrm>
            <a:off x="764540" y="292735"/>
            <a:ext cx="5331460" cy="521970"/>
          </a:xfrm>
          <a:prstGeom prst="rect">
            <a:avLst/>
          </a:prstGeom>
          <a:noFill/>
        </p:spPr>
        <p:txBody>
          <a:bodyPr wrap="square" rtlCol="0">
            <a:spAutoFit/>
          </a:bodyPr>
          <a:p>
            <a:pPr algn="l"/>
            <a:r>
              <a:rPr lang="en-US" altLang="zh-CN" sz="2800" b="1">
                <a:solidFill>
                  <a:srgbClr val="0A418D"/>
                </a:solidFill>
                <a:latin typeface="Times New Roman" panose="02020603050405020304" charset="0"/>
                <a:ea typeface="微软雅黑" panose="020B0503020204020204" charset="-122"/>
                <a:cs typeface="Times New Roman" panose="02020603050405020304" charset="0"/>
                <a:sym typeface="+mn-ea"/>
              </a:rPr>
              <a:t>Software </a:t>
            </a:r>
            <a:endParaRPr lang="zh-CN" altLang="en-US" sz="2800" b="1">
              <a:solidFill>
                <a:srgbClr val="0A418D"/>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6725285" y="887095"/>
            <a:ext cx="4130675" cy="521970"/>
          </a:xfrm>
          <a:prstGeom prst="rect">
            <a:avLst/>
          </a:prstGeom>
          <a:noFill/>
        </p:spPr>
        <p:txBody>
          <a:bodyPr wrap="square" rtlCol="0">
            <a:spAutoFit/>
          </a:bodyPr>
          <a:p>
            <a:pPr algn="l"/>
            <a:r>
              <a:rPr lang="en-US" altLang="zh-CN" sz="2800" b="1">
                <a:solidFill>
                  <a:srgbClr val="0A418D"/>
                </a:solidFill>
                <a:latin typeface="Calibri" panose="020F0502020204030204" charset="0"/>
                <a:ea typeface="微软雅黑" panose="020B0503020204020204" charset="-122"/>
                <a:cs typeface="Calibri" panose="020F0502020204030204" charset="0"/>
              </a:rPr>
              <a:t>r8</a:t>
            </a:r>
            <a:r>
              <a:rPr lang="en-US" altLang="zh-CN" sz="2800" b="1">
                <a:solidFill>
                  <a:srgbClr val="0A418D"/>
                </a:solidFill>
                <a:latin typeface="Calibri" panose="020F0502020204030204" charset="0"/>
                <a:ea typeface="微软雅黑" panose="020B0503020204020204" charset="-122"/>
                <a:cs typeface="Calibri" panose="020F0502020204030204" charset="0"/>
              </a:rPr>
              <a:t>s</a:t>
            </a:r>
            <a:endParaRPr lang="en-US" altLang="zh-CN" sz="2800" b="1">
              <a:solidFill>
                <a:srgbClr val="0A418D"/>
              </a:solidFill>
              <a:latin typeface="Calibri" panose="020F0502020204030204" charset="0"/>
              <a:ea typeface="微软雅黑" panose="020B0503020204020204" charset="-122"/>
              <a:cs typeface="Calibri" panose="020F0502020204030204" charset="0"/>
            </a:endParaRPr>
          </a:p>
        </p:txBody>
      </p:sp>
      <p:cxnSp>
        <p:nvCxnSpPr>
          <p:cNvPr id="8" name="直接连接符 7"/>
          <p:cNvCxnSpPr/>
          <p:nvPr/>
        </p:nvCxnSpPr>
        <p:spPr>
          <a:xfrm flipV="1">
            <a:off x="6800850" y="1346835"/>
            <a:ext cx="4582160" cy="10795"/>
          </a:xfrm>
          <a:prstGeom prst="line">
            <a:avLst/>
          </a:prstGeom>
          <a:ln w="19050">
            <a:solidFill>
              <a:srgbClr val="0B4189"/>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6496685" y="1370965"/>
            <a:ext cx="4898390" cy="1587500"/>
          </a:xfrm>
          <a:prstGeom prst="rect">
            <a:avLst/>
          </a:prstGeom>
          <a:noFill/>
        </p:spPr>
        <p:txBody>
          <a:bodyPr wrap="square" rtlCol="0">
            <a:noAutofit/>
          </a:bodyPr>
          <a:p>
            <a:pPr marL="285750" indent="-285750" fontAlgn="auto">
              <a:lnSpc>
                <a:spcPct val="130000"/>
              </a:lnSpc>
              <a:buFont typeface="Arial" panose="020B0604020202020204" pitchFamily="34" charset="0"/>
              <a:buChar char="•"/>
            </a:pPr>
            <a:r>
              <a:rPr lang="en-US" altLang="zh-CN">
                <a:latin typeface="Times New Roman" panose="02020603050405020304" charset="0"/>
                <a:ea typeface="微软雅黑" panose="020B0503020204020204" charset="-122"/>
                <a:cs typeface="Times New Roman" panose="02020603050405020304" charset="0"/>
                <a:sym typeface="+mn-ea"/>
              </a:rPr>
              <a:t>r8s estimates divergence times by applying non-parametric rate smoothing under a molecular clock framework, using fossil calibrations to date phylogenetic nodes.</a:t>
            </a:r>
            <a:endParaRPr lang="en-US" altLang="zh-CN">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custDataLst>
              <p:tags r:id="rId6"/>
            </p:custDataLst>
          </p:nvPr>
        </p:nvSpPr>
        <p:spPr>
          <a:xfrm>
            <a:off x="6725285" y="3140710"/>
            <a:ext cx="3399155" cy="706755"/>
          </a:xfrm>
          <a:prstGeom prst="rect">
            <a:avLst/>
          </a:prstGeom>
          <a:noFill/>
        </p:spPr>
        <p:txBody>
          <a:bodyPr wrap="square" rtlCol="0">
            <a:spAutoFit/>
          </a:bodyPr>
          <a:p>
            <a:pPr algn="l"/>
            <a:r>
              <a:rPr lang="en-US" altLang="zh-CN" sz="2000" b="1">
                <a:solidFill>
                  <a:srgbClr val="0A418D"/>
                </a:solidFill>
                <a:latin typeface="微软雅黑" panose="020B0503020204020204" charset="-122"/>
                <a:ea typeface="微软雅黑" panose="020B0503020204020204" charset="-122"/>
              </a:rPr>
              <a:t>BEAST2</a:t>
            </a:r>
            <a:endParaRPr lang="en-US" altLang="zh-CN" sz="2000" b="1">
              <a:solidFill>
                <a:srgbClr val="0A418D"/>
              </a:solidFill>
              <a:latin typeface="微软雅黑" panose="020B0503020204020204" charset="-122"/>
              <a:ea typeface="微软雅黑" panose="020B0503020204020204" charset="-122"/>
            </a:endParaRPr>
          </a:p>
          <a:p>
            <a:pPr algn="l"/>
            <a:endParaRPr lang="en-US" altLang="zh-CN" sz="2000" b="1">
              <a:solidFill>
                <a:srgbClr val="0A418D"/>
              </a:solidFill>
              <a:latin typeface="微软雅黑" panose="020B0503020204020204" charset="-122"/>
              <a:ea typeface="微软雅黑" panose="020B0503020204020204" charset="-122"/>
            </a:endParaRPr>
          </a:p>
        </p:txBody>
      </p:sp>
      <p:cxnSp>
        <p:nvCxnSpPr>
          <p:cNvPr id="11" name="直接连接符 10"/>
          <p:cNvCxnSpPr/>
          <p:nvPr>
            <p:custDataLst>
              <p:tags r:id="rId7"/>
            </p:custDataLst>
          </p:nvPr>
        </p:nvCxnSpPr>
        <p:spPr>
          <a:xfrm flipV="1">
            <a:off x="6800850" y="3524250"/>
            <a:ext cx="4582160" cy="10795"/>
          </a:xfrm>
          <a:prstGeom prst="line">
            <a:avLst/>
          </a:prstGeom>
          <a:ln w="19050">
            <a:solidFill>
              <a:srgbClr val="0B4189"/>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6524625" y="3536315"/>
            <a:ext cx="5128260" cy="524510"/>
          </a:xfrm>
          <a:prstGeom prst="rect">
            <a:avLst/>
          </a:prstGeom>
          <a:noFill/>
        </p:spPr>
        <p:txBody>
          <a:bodyPr wrap="square" rtlCol="0">
            <a:noAutofit/>
          </a:bodyPr>
          <a:p>
            <a:pPr marL="285750" indent="-285750" fontAlgn="auto">
              <a:lnSpc>
                <a:spcPct val="130000"/>
              </a:lnSpc>
              <a:buFont typeface="Arial" panose="020B0604020202020204" pitchFamily="34" charset="0"/>
              <a:buChar char="•"/>
            </a:pPr>
            <a:r>
              <a:rPr lang="en-US" altLang="zh-CN">
                <a:latin typeface="Times New Roman" panose="02020603050405020304" charset="0"/>
                <a:ea typeface="微软雅黑" panose="020B0503020204020204" charset="-122"/>
                <a:cs typeface="Times New Roman" panose="02020603050405020304" charset="0"/>
              </a:rPr>
              <a:t>BEAST 2 (Bayesian Evolutionary Analysis) estimates species divergence times using a Bayesian framework. Its core principle integrates molecular sequences, fossil calibrations, and molecular clock models, employing MCMC sampling from the posterior distribution to infer phylogenetic trees and divergence times.</a:t>
            </a:r>
            <a:endParaRPr lang="en-US" altLang="zh-CN">
              <a:latin typeface="Times New Roman" panose="02020603050405020304" charset="0"/>
              <a:ea typeface="微软雅黑" panose="020B0503020204020204" charset="-122"/>
              <a:cs typeface="Times New Roman" panose="02020603050405020304" charset="0"/>
            </a:endParaRPr>
          </a:p>
        </p:txBody>
      </p:sp>
      <p:pic>
        <p:nvPicPr>
          <p:cNvPr id="14" name="图片 13"/>
          <p:cNvPicPr>
            <a:picLocks noChangeAspect="1"/>
          </p:cNvPicPr>
          <p:nvPr/>
        </p:nvPicPr>
        <p:blipFill>
          <a:blip r:embed="rId8"/>
          <a:stretch>
            <a:fillRect/>
          </a:stretch>
        </p:blipFill>
        <p:spPr>
          <a:xfrm>
            <a:off x="1149350" y="1057910"/>
            <a:ext cx="4192270" cy="1527810"/>
          </a:xfrm>
          <a:prstGeom prst="rect">
            <a:avLst/>
          </a:prstGeom>
        </p:spPr>
      </p:pic>
      <p:pic>
        <p:nvPicPr>
          <p:cNvPr id="17" name="图片 16"/>
          <p:cNvPicPr>
            <a:picLocks noChangeAspect="1"/>
          </p:cNvPicPr>
          <p:nvPr/>
        </p:nvPicPr>
        <p:blipFill>
          <a:blip r:embed="rId9"/>
          <a:srcRect l="886" t="4303" r="910"/>
          <a:stretch>
            <a:fillRect/>
          </a:stretch>
        </p:blipFill>
        <p:spPr>
          <a:xfrm>
            <a:off x="830580" y="3051810"/>
            <a:ext cx="5278120" cy="889635"/>
          </a:xfrm>
          <a:prstGeom prst="rect">
            <a:avLst/>
          </a:prstGeom>
        </p:spPr>
      </p:pic>
      <p:sp>
        <p:nvSpPr>
          <p:cNvPr id="4" name="文本框 3"/>
          <p:cNvSpPr txBox="1"/>
          <p:nvPr/>
        </p:nvSpPr>
        <p:spPr>
          <a:xfrm>
            <a:off x="657225" y="4374515"/>
            <a:ext cx="6146800" cy="2074545"/>
          </a:xfrm>
          <a:prstGeom prst="rect">
            <a:avLst/>
          </a:prstGeom>
          <a:noFill/>
        </p:spPr>
        <p:txBody>
          <a:bodyPr wrap="square" rtlCol="0" anchor="t">
            <a:noAutofit/>
          </a:bodyPr>
          <a:p>
            <a:pPr marL="0" indent="0">
              <a:spcBef>
                <a:spcPts val="800"/>
              </a:spcBef>
              <a:spcAft>
                <a:spcPct val="0"/>
              </a:spcAft>
            </a:pPr>
            <a:r>
              <a:rPr lang="zh-CN" altLang="en-US"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化石校准点（先验） </a:t>
            </a:r>
            <a:r>
              <a:rPr lang="en-US" altLang="zh-CN"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分子钟模型 </a:t>
            </a:r>
            <a:r>
              <a:rPr lang="en-US" altLang="zh-CN"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序列数据 </a:t>
            </a:r>
            <a:r>
              <a:rPr lang="en-US" altLang="zh-CN"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系统发育模型 </a:t>
            </a:r>
            <a:r>
              <a:rPr lang="en-US" altLang="zh-CN" sz="2000" b="1">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0F1115"/>
                </a:solidFill>
                <a:latin typeface="宋体" panose="02010600030101010101" pitchFamily="2" charset="-122"/>
                <a:ea typeface="宋体" panose="02010600030101010101" pitchFamily="2" charset="-122"/>
                <a:cs typeface="宋体" panose="02010600030101010101" pitchFamily="2" charset="-122"/>
                <a:sym typeface="+mn-ea"/>
              </a:rPr>
              <a:t>物种分化时间估计（后验分布）</a:t>
            </a:r>
            <a:endParaRPr lang="zh-CN" altLang="en-US" sz="2000" b="0" i="0">
              <a:solidFill>
                <a:srgbClr val="0F1115"/>
              </a:solidFill>
              <a:latin typeface="宋体" panose="02010600030101010101" pitchFamily="2" charset="-122"/>
              <a:ea typeface="宋体" panose="02010600030101010101" pitchFamily="2" charset="-122"/>
              <a:cs typeface="宋体" panose="02010600030101010101" pitchFamily="2" charset="-122"/>
            </a:endParaRPr>
          </a:p>
          <a:p>
            <a:pPr marL="0" indent="0">
              <a:spcBef>
                <a:spcPts val="800"/>
              </a:spcBef>
              <a:spcAft>
                <a:spcPct val="0"/>
              </a:spcAft>
            </a:pPr>
            <a:r>
              <a:rPr lang="en-US" altLang="zh-CN" sz="2000">
                <a:solidFill>
                  <a:srgbClr val="FF0000"/>
                </a:solidFill>
                <a:latin typeface="Times New Roman" panose="02020603050405020304" charset="0"/>
                <a:ea typeface="quote-cjk-patch"/>
                <a:cs typeface="Times New Roman" panose="02020603050405020304" charset="0"/>
                <a:sym typeface="+mn-ea"/>
              </a:rPr>
              <a:t>Fossil calibration points</a:t>
            </a:r>
            <a:r>
              <a:rPr lang="zh-CN" altLang="en-US" sz="20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000">
                <a:solidFill>
                  <a:srgbClr val="FF0000"/>
                </a:solidFill>
                <a:latin typeface="Times New Roman" panose="02020603050405020304" charset="0"/>
                <a:ea typeface="宋体" panose="02010600030101010101" pitchFamily="2" charset="-122"/>
                <a:cs typeface="Times New Roman" panose="02020603050405020304" charset="0"/>
                <a:sym typeface="+mn-ea"/>
              </a:rPr>
              <a:t>prior</a:t>
            </a:r>
            <a:r>
              <a:rPr lang="zh-CN" altLang="en-US" sz="20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en-US" altLang="zh-CN" sz="2000">
                <a:solidFill>
                  <a:srgbClr val="FF0000"/>
                </a:solidFill>
                <a:latin typeface="Times New Roman" panose="02020603050405020304" charset="0"/>
                <a:ea typeface="quote-cjk-patch"/>
                <a:cs typeface="Times New Roman" panose="02020603050405020304" charset="0"/>
                <a:sym typeface="+mn-ea"/>
              </a:rPr>
              <a:t> </a:t>
            </a:r>
            <a:r>
              <a:rPr lang="en-US" altLang="zh-CN" sz="2000">
                <a:solidFill>
                  <a:srgbClr val="0F1115"/>
                </a:solidFill>
                <a:latin typeface="Times New Roman" panose="02020603050405020304" charset="0"/>
                <a:ea typeface="quote-cjk-patch"/>
                <a:cs typeface="Times New Roman" panose="02020603050405020304" charset="0"/>
                <a:sym typeface="+mn-ea"/>
              </a:rPr>
              <a:t>+ </a:t>
            </a:r>
            <a:r>
              <a:rPr lang="en-US" altLang="zh-CN" sz="2000">
                <a:solidFill>
                  <a:srgbClr val="FF0000"/>
                </a:solidFill>
                <a:latin typeface="Times New Roman" panose="02020603050405020304" charset="0"/>
                <a:ea typeface="quote-cjk-patch"/>
                <a:cs typeface="Times New Roman" panose="02020603050405020304" charset="0"/>
                <a:sym typeface="+mn-ea"/>
              </a:rPr>
              <a:t>Molecular clock models</a:t>
            </a:r>
            <a:r>
              <a:rPr lang="en-US" altLang="zh-CN" sz="2000">
                <a:solidFill>
                  <a:srgbClr val="0F1115"/>
                </a:solidFill>
                <a:latin typeface="Times New Roman" panose="02020603050405020304" charset="0"/>
                <a:ea typeface="quote-cjk-patch"/>
                <a:cs typeface="Times New Roman" panose="02020603050405020304" charset="0"/>
                <a:sym typeface="+mn-ea"/>
              </a:rPr>
              <a:t> + Sequence data + Phylogenetic models → Estimation of species divergence times</a:t>
            </a:r>
            <a:r>
              <a:rPr lang="zh-CN" altLang="en-US" sz="2000">
                <a:solidFill>
                  <a:srgbClr val="0F1115"/>
                </a:solidFill>
                <a:latin typeface="Times New Roman" panose="02020603050405020304" charset="0"/>
                <a:ea typeface="宋体" panose="02010600030101010101" pitchFamily="2" charset="-122"/>
                <a:cs typeface="Times New Roman" panose="02020603050405020304" charset="0"/>
                <a:sym typeface="+mn-ea"/>
              </a:rPr>
              <a:t>（</a:t>
            </a:r>
            <a:r>
              <a:rPr lang="en-US" altLang="zh-CN" sz="2000">
                <a:latin typeface="Times New Roman" panose="02020603050405020304" charset="0"/>
                <a:ea typeface="微软雅黑" panose="020B0503020204020204" charset="-122"/>
                <a:cs typeface="Times New Roman" panose="02020603050405020304" charset="0"/>
                <a:sym typeface="+mn-ea"/>
              </a:rPr>
              <a:t>posterior</a:t>
            </a:r>
            <a:r>
              <a:rPr lang="zh-CN" altLang="en-US" sz="2000">
                <a:solidFill>
                  <a:srgbClr val="0F1115"/>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000">
              <a:solidFill>
                <a:srgbClr val="0F1115"/>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31"/>
          <p:cNvSpPr/>
          <p:nvPr>
            <p:custDataLst>
              <p:tags r:id="rId1"/>
            </p:custDataLst>
          </p:nvPr>
        </p:nvSpPr>
        <p:spPr>
          <a:xfrm>
            <a:off x="579120" y="3762375"/>
            <a:ext cx="1934845" cy="133350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82" name="Rectangle 31"/>
          <p:cNvSpPr/>
          <p:nvPr>
            <p:custDataLst>
              <p:tags r:id="rId2"/>
            </p:custDataLst>
          </p:nvPr>
        </p:nvSpPr>
        <p:spPr>
          <a:xfrm>
            <a:off x="566420" y="2412365"/>
            <a:ext cx="1946910" cy="978535"/>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3"/>
            </p:custDataLst>
          </p:nvPr>
        </p:nvSpPr>
        <p:spPr>
          <a:xfrm>
            <a:off x="764540" y="292735"/>
            <a:ext cx="5331460" cy="521970"/>
          </a:xfrm>
          <a:prstGeom prst="rect">
            <a:avLst/>
          </a:prstGeom>
          <a:noFill/>
        </p:spPr>
        <p:txBody>
          <a:bodyPr wrap="square" rtlCol="0">
            <a:spAutoFit/>
          </a:bodyPr>
          <a:p>
            <a:pPr algn="l"/>
            <a:r>
              <a:rPr lang="en-US" altLang="zh-CN" sz="2800" b="1">
                <a:solidFill>
                  <a:srgbClr val="0A418D"/>
                </a:solidFill>
                <a:latin typeface="微软雅黑" panose="020B0503020204020204" charset="-122"/>
                <a:ea typeface="微软雅黑" panose="020B0503020204020204" charset="-122"/>
              </a:rPr>
              <a:t>Workflow</a:t>
            </a:r>
            <a:endParaRPr lang="en-US" altLang="zh-CN" sz="2800" b="1">
              <a:solidFill>
                <a:srgbClr val="0A418D"/>
              </a:solidFill>
              <a:latin typeface="微软雅黑" panose="020B0503020204020204" charset="-122"/>
              <a:ea typeface="微软雅黑" panose="020B0503020204020204" charset="-122"/>
            </a:endParaRPr>
          </a:p>
        </p:txBody>
      </p:sp>
      <p:grpSp>
        <p:nvGrpSpPr>
          <p:cNvPr id="63" name="组合 62"/>
          <p:cNvGrpSpPr/>
          <p:nvPr/>
        </p:nvGrpSpPr>
        <p:grpSpPr>
          <a:xfrm>
            <a:off x="309245" y="949325"/>
            <a:ext cx="14110335" cy="5466080"/>
            <a:chOff x="217" y="1195"/>
            <a:chExt cx="22221" cy="8608"/>
          </a:xfrm>
        </p:grpSpPr>
        <p:pic>
          <p:nvPicPr>
            <p:cNvPr id="4" name="图片 3"/>
            <p:cNvPicPr>
              <a:picLocks noChangeAspect="1"/>
            </p:cNvPicPr>
            <p:nvPr/>
          </p:nvPicPr>
          <p:blipFill>
            <a:blip r:embed="rId4"/>
            <a:srcRect l="886" t="4303" r="76867" b="615"/>
            <a:stretch>
              <a:fillRect/>
            </a:stretch>
          </p:blipFill>
          <p:spPr>
            <a:xfrm>
              <a:off x="7137" y="1557"/>
              <a:ext cx="1883" cy="1392"/>
            </a:xfrm>
            <a:prstGeom prst="rect">
              <a:avLst/>
            </a:prstGeom>
          </p:spPr>
        </p:pic>
        <p:pic>
          <p:nvPicPr>
            <p:cNvPr id="6" name="图片 5"/>
            <p:cNvPicPr>
              <a:picLocks noChangeAspect="1"/>
            </p:cNvPicPr>
            <p:nvPr/>
          </p:nvPicPr>
          <p:blipFill>
            <a:blip r:embed="rId5"/>
            <a:srcRect l="4958" r="76694"/>
            <a:stretch>
              <a:fillRect/>
            </a:stretch>
          </p:blipFill>
          <p:spPr>
            <a:xfrm>
              <a:off x="5567" y="4281"/>
              <a:ext cx="896" cy="719"/>
            </a:xfrm>
            <a:prstGeom prst="rect">
              <a:avLst/>
            </a:prstGeom>
          </p:spPr>
        </p:pic>
        <p:pic>
          <p:nvPicPr>
            <p:cNvPr id="12" name="图片 11"/>
            <p:cNvPicPr>
              <a:picLocks noChangeAspect="1"/>
            </p:cNvPicPr>
            <p:nvPr/>
          </p:nvPicPr>
          <p:blipFill>
            <a:blip r:embed="rId5"/>
            <a:srcRect l="29436" r="53463"/>
            <a:stretch>
              <a:fillRect/>
            </a:stretch>
          </p:blipFill>
          <p:spPr>
            <a:xfrm>
              <a:off x="5491" y="5889"/>
              <a:ext cx="893" cy="769"/>
            </a:xfrm>
            <a:prstGeom prst="rect">
              <a:avLst/>
            </a:prstGeom>
          </p:spPr>
        </p:pic>
        <p:pic>
          <p:nvPicPr>
            <p:cNvPr id="16" name="图片 15"/>
            <p:cNvPicPr>
              <a:picLocks noChangeAspect="1"/>
            </p:cNvPicPr>
            <p:nvPr/>
          </p:nvPicPr>
          <p:blipFill>
            <a:blip r:embed="rId5"/>
            <a:srcRect l="56725" r="31409"/>
            <a:stretch>
              <a:fillRect/>
            </a:stretch>
          </p:blipFill>
          <p:spPr>
            <a:xfrm>
              <a:off x="11930" y="1195"/>
              <a:ext cx="1527" cy="1894"/>
            </a:xfrm>
            <a:prstGeom prst="rect">
              <a:avLst/>
            </a:prstGeom>
          </p:spPr>
        </p:pic>
        <p:pic>
          <p:nvPicPr>
            <p:cNvPr id="18" name="图片 17"/>
            <p:cNvPicPr>
              <a:picLocks noChangeAspect="1"/>
            </p:cNvPicPr>
            <p:nvPr/>
          </p:nvPicPr>
          <p:blipFill>
            <a:blip r:embed="rId5"/>
            <a:srcRect l="78403" t="-21" r="7586" b="21"/>
            <a:stretch>
              <a:fillRect/>
            </a:stretch>
          </p:blipFill>
          <p:spPr>
            <a:xfrm>
              <a:off x="5672" y="7600"/>
              <a:ext cx="647" cy="680"/>
            </a:xfrm>
            <a:prstGeom prst="rect">
              <a:avLst/>
            </a:prstGeom>
          </p:spPr>
        </p:pic>
        <p:pic>
          <p:nvPicPr>
            <p:cNvPr id="19" name="图片 18"/>
            <p:cNvPicPr>
              <a:picLocks noChangeAspect="1"/>
            </p:cNvPicPr>
            <p:nvPr/>
          </p:nvPicPr>
          <p:blipFill>
            <a:blip r:embed="rId6"/>
            <a:stretch>
              <a:fillRect/>
            </a:stretch>
          </p:blipFill>
          <p:spPr>
            <a:xfrm>
              <a:off x="2652" y="1760"/>
              <a:ext cx="1455" cy="1320"/>
            </a:xfrm>
            <a:prstGeom prst="rect">
              <a:avLst/>
            </a:prstGeom>
          </p:spPr>
        </p:pic>
        <p:pic>
          <p:nvPicPr>
            <p:cNvPr id="20" name="图片 19"/>
            <p:cNvPicPr>
              <a:picLocks noChangeAspect="1"/>
            </p:cNvPicPr>
            <p:nvPr/>
          </p:nvPicPr>
          <p:blipFill>
            <a:blip r:embed="rId7"/>
            <a:srcRect l="11254" r="70483" b="62811"/>
            <a:stretch>
              <a:fillRect/>
            </a:stretch>
          </p:blipFill>
          <p:spPr>
            <a:xfrm>
              <a:off x="217" y="1715"/>
              <a:ext cx="1616" cy="1199"/>
            </a:xfrm>
            <a:prstGeom prst="rect">
              <a:avLst/>
            </a:prstGeom>
          </p:spPr>
        </p:pic>
        <p:sp>
          <p:nvSpPr>
            <p:cNvPr id="23" name="文本框 22"/>
            <p:cNvSpPr txBox="1"/>
            <p:nvPr/>
          </p:nvSpPr>
          <p:spPr>
            <a:xfrm>
              <a:off x="1947" y="2004"/>
              <a:ext cx="560" cy="580"/>
            </a:xfrm>
            <a:prstGeom prst="rect">
              <a:avLst/>
            </a:prstGeom>
            <a:noFill/>
          </p:spPr>
          <p:txBody>
            <a:bodyPr wrap="square" rtlCol="0">
              <a:spAutoFit/>
            </a:bodyPr>
            <a:p>
              <a:r>
                <a:rPr lang="zh-CN" altLang="en-US" b="1"/>
                <a:t>＋</a:t>
              </a:r>
              <a:endParaRPr lang="zh-CN" altLang="en-US" b="1"/>
            </a:p>
          </p:txBody>
        </p:sp>
        <p:cxnSp>
          <p:nvCxnSpPr>
            <p:cNvPr id="27" name="直接箭头连接符 26"/>
            <p:cNvCxnSpPr/>
            <p:nvPr/>
          </p:nvCxnSpPr>
          <p:spPr>
            <a:xfrm>
              <a:off x="2294" y="3067"/>
              <a:ext cx="2" cy="412"/>
            </a:xfrm>
            <a:prstGeom prst="straightConnector1">
              <a:avLst/>
            </a:prstGeom>
            <a:ln w="31750" cap="rnd">
              <a:solidFill>
                <a:srgbClr val="0A418D"/>
              </a:solidFill>
              <a:round/>
              <a:tailEnd type="arrow" w="med" len="med"/>
            </a:ln>
          </p:spPr>
          <p:style>
            <a:lnRef idx="0">
              <a:srgbClr val="FFFFFF"/>
            </a:lnRef>
            <a:fillRef idx="0">
              <a:srgbClr val="FFFFFF"/>
            </a:fillRef>
            <a:effectRef idx="0">
              <a:srgbClr val="FFFFFF"/>
            </a:effectRef>
            <a:fontRef idx="minor">
              <a:schemeClr val="tx1"/>
            </a:fontRef>
          </p:style>
        </p:cxnSp>
        <p:sp>
          <p:nvSpPr>
            <p:cNvPr id="29" name="右箭头 28"/>
            <p:cNvSpPr/>
            <p:nvPr/>
          </p:nvSpPr>
          <p:spPr>
            <a:xfrm>
              <a:off x="4757" y="2186"/>
              <a:ext cx="832" cy="278"/>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7297" y="3024"/>
              <a:ext cx="6400" cy="580"/>
            </a:xfrm>
            <a:prstGeom prst="rect">
              <a:avLst/>
            </a:prstGeom>
            <a:noFill/>
          </p:spPr>
          <p:txBody>
            <a:bodyPr wrap="square" rtlCol="0">
              <a:spAutoFit/>
            </a:bodyPr>
            <a:p>
              <a:r>
                <a:rPr lang="en-US" altLang="zh-CN" b="1">
                  <a:latin typeface="Calibri" panose="020F0502020204030204" charset="0"/>
                  <a:cs typeface="Calibri" panose="020F0502020204030204" charset="0"/>
                </a:rPr>
                <a:t>BEAST2</a:t>
              </a:r>
              <a:endParaRPr lang="en-US" altLang="zh-CN" b="1">
                <a:latin typeface="Calibri" panose="020F0502020204030204" charset="0"/>
                <a:cs typeface="Calibri" panose="020F0502020204030204" charset="0"/>
              </a:endParaRPr>
            </a:p>
          </p:txBody>
        </p:sp>
        <p:sp>
          <p:nvSpPr>
            <p:cNvPr id="31" name="文本框 30"/>
            <p:cNvSpPr txBox="1"/>
            <p:nvPr/>
          </p:nvSpPr>
          <p:spPr>
            <a:xfrm>
              <a:off x="6651" y="4379"/>
              <a:ext cx="9600" cy="1001"/>
            </a:xfrm>
            <a:prstGeom prst="rect">
              <a:avLst/>
            </a:prstGeom>
            <a:noFill/>
          </p:spPr>
          <p:txBody>
            <a:bodyPr wrap="square" rtlCol="0" anchor="t">
              <a:noAutofit/>
            </a:bodyPr>
            <a:p>
              <a:r>
                <a:rPr lang="en-US" altLang="zh-CN" sz="1600" b="1">
                  <a:solidFill>
                    <a:srgbClr val="000000"/>
                  </a:solidFill>
                  <a:latin typeface="Times New Roman" panose="02020603050405020304" charset="0"/>
                  <a:ea typeface="等线" panose="02010600030101010101" charset="-122"/>
                  <a:cs typeface="Times New Roman" panose="02020603050405020304" charset="0"/>
                  <a:sym typeface="+mn-ea"/>
                </a:rPr>
                <a:t>BEAUti</a:t>
              </a:r>
              <a:r>
                <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rPr>
                <a:t>：</a:t>
              </a:r>
              <a:endPar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endParaRPr>
            </a:p>
            <a:p>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Generating input files</a:t>
              </a: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a:t>
              </a: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xml)</a:t>
              </a:r>
              <a:endPar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endParaRPr>
            </a:p>
          </p:txBody>
        </p:sp>
        <p:sp>
          <p:nvSpPr>
            <p:cNvPr id="32" name="文本框 31"/>
            <p:cNvSpPr txBox="1"/>
            <p:nvPr/>
          </p:nvSpPr>
          <p:spPr>
            <a:xfrm>
              <a:off x="6671" y="5891"/>
              <a:ext cx="4571" cy="1307"/>
            </a:xfrm>
            <a:prstGeom prst="rect">
              <a:avLst/>
            </a:prstGeom>
            <a:noFill/>
          </p:spPr>
          <p:txBody>
            <a:bodyPr wrap="square" rtlCol="0" anchor="t">
              <a:spAutoFit/>
            </a:bodyPr>
            <a:p>
              <a:r>
                <a:rPr lang="en-US" altLang="zh-CN" sz="1600" b="1">
                  <a:solidFill>
                    <a:srgbClr val="000000"/>
                  </a:solidFill>
                  <a:latin typeface="Times New Roman" panose="02020603050405020304" charset="0"/>
                  <a:ea typeface="等线" panose="02010600030101010101" charset="-122"/>
                  <a:cs typeface="Times New Roman" panose="02020603050405020304" charset="0"/>
                  <a:sym typeface="+mn-ea"/>
                </a:rPr>
                <a:t>BEAST</a:t>
              </a:r>
              <a:r>
                <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rPr>
                <a:t>：</a:t>
              </a:r>
              <a:endPar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endParaRPr>
            </a:p>
            <a:p>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Run analysis→ (.log &amp; .trees)</a:t>
              </a:r>
              <a:r>
                <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rPr>
                <a:t> </a:t>
              </a:r>
              <a:endPar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endParaRPr>
            </a:p>
            <a:p>
              <a:r>
                <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rPr>
                <a:t>Run it twice</a:t>
              </a:r>
              <a:endParaRPr lang="en-US" altLang="zh-CN" sz="1600">
                <a:solidFill>
                  <a:srgbClr val="FF0000"/>
                </a:solidFill>
                <a:latin typeface="Times New Roman" panose="02020603050405020304" charset="0"/>
                <a:ea typeface="等线" panose="02010600030101010101" charset="-122"/>
                <a:cs typeface="Times New Roman" panose="02020603050405020304" charset="0"/>
                <a:sym typeface="+mn-ea"/>
              </a:endParaRPr>
            </a:p>
          </p:txBody>
        </p:sp>
        <p:sp>
          <p:nvSpPr>
            <p:cNvPr id="33" name="文本框 32"/>
            <p:cNvSpPr txBox="1"/>
            <p:nvPr/>
          </p:nvSpPr>
          <p:spPr>
            <a:xfrm>
              <a:off x="6633" y="7650"/>
              <a:ext cx="5382" cy="1073"/>
            </a:xfrm>
            <a:prstGeom prst="rect">
              <a:avLst/>
            </a:prstGeom>
            <a:noFill/>
          </p:spPr>
          <p:txBody>
            <a:bodyPr wrap="square" rtlCol="0" anchor="t">
              <a:spAutoFit/>
            </a:bodyPr>
            <a:p>
              <a:pPr>
                <a:lnSpc>
                  <a:spcPct val="120000"/>
                </a:lnSpc>
              </a:pPr>
              <a:r>
                <a:rPr lang="en-US" altLang="zh-CN" sz="1600" b="1">
                  <a:solidFill>
                    <a:srgbClr val="000000"/>
                  </a:solidFill>
                  <a:latin typeface="Times New Roman" panose="02020603050405020304" charset="0"/>
                  <a:ea typeface="等线" panose="02010600030101010101" charset="-122"/>
                  <a:cs typeface="Times New Roman" panose="02020603050405020304" charset="0"/>
                  <a:sym typeface="+mn-ea"/>
                </a:rPr>
                <a:t>LogCombiner</a:t>
              </a:r>
              <a:r>
                <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rPr>
                <a:t>：</a:t>
              </a: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Merge two .log files</a:t>
              </a:r>
              <a:endPar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endParaRPr>
            </a:p>
            <a:p>
              <a:pPr>
                <a:lnSpc>
                  <a:spcPct val="120000"/>
                </a:lnSpc>
              </a:pP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                            Merge two .</a:t>
              </a: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trees files</a:t>
              </a:r>
              <a:endPar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endParaRPr>
            </a:p>
          </p:txBody>
        </p:sp>
        <p:pic>
          <p:nvPicPr>
            <p:cNvPr id="34" name="图片 33"/>
            <p:cNvPicPr>
              <a:picLocks noChangeAspect="1"/>
            </p:cNvPicPr>
            <p:nvPr/>
          </p:nvPicPr>
          <p:blipFill>
            <a:blip r:embed="rId5"/>
            <a:srcRect l="78403" t="-21" r="7586" b="21"/>
            <a:stretch>
              <a:fillRect/>
            </a:stretch>
          </p:blipFill>
          <p:spPr>
            <a:xfrm>
              <a:off x="5672" y="9107"/>
              <a:ext cx="647" cy="680"/>
            </a:xfrm>
            <a:prstGeom prst="rect">
              <a:avLst/>
            </a:prstGeom>
          </p:spPr>
        </p:pic>
        <p:sp>
          <p:nvSpPr>
            <p:cNvPr id="35" name="文本框 34"/>
            <p:cNvSpPr txBox="1"/>
            <p:nvPr/>
          </p:nvSpPr>
          <p:spPr>
            <a:xfrm>
              <a:off x="6636" y="9272"/>
              <a:ext cx="9600" cy="531"/>
            </a:xfrm>
            <a:prstGeom prst="rect">
              <a:avLst/>
            </a:prstGeom>
            <a:noFill/>
          </p:spPr>
          <p:txBody>
            <a:bodyPr wrap="square" rtlCol="0" anchor="t">
              <a:spAutoFit/>
            </a:bodyPr>
            <a:p>
              <a:r>
                <a:rPr lang="en-US" altLang="zh-CN" sz="1600" b="1">
                  <a:solidFill>
                    <a:srgbClr val="000000"/>
                  </a:solidFill>
                  <a:latin typeface="Times New Roman" panose="02020603050405020304" charset="0"/>
                  <a:ea typeface="等线" panose="02010600030101010101" charset="-122"/>
                  <a:cs typeface="Times New Roman" panose="02020603050405020304" charset="0"/>
                  <a:sym typeface="+mn-ea"/>
                </a:rPr>
                <a:t>TreeAnnotator</a:t>
              </a:r>
              <a:r>
                <a:rPr lang="zh-CN" altLang="en-US" sz="1600" b="1">
                  <a:solidFill>
                    <a:srgbClr val="000000"/>
                  </a:solidFill>
                  <a:latin typeface="Times New Roman" panose="02020603050405020304" charset="0"/>
                  <a:ea typeface="等线" panose="02010600030101010101" charset="-122"/>
                  <a:cs typeface="Times New Roman" panose="02020603050405020304" charset="0"/>
                  <a:sym typeface="+mn-ea"/>
                </a:rPr>
                <a:t>：</a:t>
              </a:r>
              <a:r>
                <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rPr>
                <a:t>Output the result</a:t>
              </a:r>
              <a:endParaRPr lang="en-US" altLang="zh-CN" sz="1600">
                <a:solidFill>
                  <a:srgbClr val="000000"/>
                </a:solidFill>
                <a:latin typeface="Times New Roman" panose="02020603050405020304" charset="0"/>
                <a:ea typeface="等线" panose="02010600030101010101" charset="-122"/>
                <a:cs typeface="Times New Roman" panose="02020603050405020304" charset="0"/>
                <a:sym typeface="+mn-ea"/>
              </a:endParaRPr>
            </a:p>
          </p:txBody>
        </p:sp>
        <p:pic>
          <p:nvPicPr>
            <p:cNvPr id="36" name="图片 35"/>
            <p:cNvPicPr>
              <a:picLocks noChangeAspect="1"/>
            </p:cNvPicPr>
            <p:nvPr/>
          </p:nvPicPr>
          <p:blipFill>
            <a:blip r:embed="rId6"/>
            <a:stretch>
              <a:fillRect/>
            </a:stretch>
          </p:blipFill>
          <p:spPr>
            <a:xfrm>
              <a:off x="15974" y="1404"/>
              <a:ext cx="1455" cy="1320"/>
            </a:xfrm>
            <a:prstGeom prst="rect">
              <a:avLst/>
            </a:prstGeom>
          </p:spPr>
        </p:pic>
        <p:sp>
          <p:nvSpPr>
            <p:cNvPr id="40" name="文本框 39"/>
            <p:cNvSpPr txBox="1"/>
            <p:nvPr/>
          </p:nvSpPr>
          <p:spPr>
            <a:xfrm>
              <a:off x="12050" y="2917"/>
              <a:ext cx="6400" cy="580"/>
            </a:xfrm>
            <a:prstGeom prst="rect">
              <a:avLst/>
            </a:prstGeom>
            <a:noFill/>
          </p:spPr>
          <p:txBody>
            <a:bodyPr wrap="square" rtlCol="0">
              <a:spAutoFit/>
            </a:bodyPr>
            <a:p>
              <a:r>
                <a:rPr lang="en-US" altLang="zh-CN" b="1">
                  <a:latin typeface="Calibri" panose="020F0502020204030204" charset="0"/>
                  <a:cs typeface="Calibri" panose="020F0502020204030204" charset="0"/>
                </a:rPr>
                <a:t>Tracer</a:t>
              </a:r>
              <a:endParaRPr lang="en-US" altLang="zh-CN" b="1">
                <a:latin typeface="Calibri" panose="020F0502020204030204" charset="0"/>
                <a:cs typeface="Calibri" panose="020F0502020204030204" charset="0"/>
              </a:endParaRPr>
            </a:p>
          </p:txBody>
        </p:sp>
        <p:sp>
          <p:nvSpPr>
            <p:cNvPr id="41" name="文本框 40"/>
            <p:cNvSpPr txBox="1"/>
            <p:nvPr/>
          </p:nvSpPr>
          <p:spPr>
            <a:xfrm>
              <a:off x="16038" y="2884"/>
              <a:ext cx="6400" cy="580"/>
            </a:xfrm>
            <a:prstGeom prst="rect">
              <a:avLst/>
            </a:prstGeom>
            <a:noFill/>
          </p:spPr>
          <p:txBody>
            <a:bodyPr wrap="square" rtlCol="0">
              <a:spAutoFit/>
            </a:bodyPr>
            <a:p>
              <a:r>
                <a:rPr lang="en-US" altLang="zh-CN" b="1">
                  <a:latin typeface="Calibri" panose="020F0502020204030204" charset="0"/>
                  <a:cs typeface="Calibri" panose="020F0502020204030204" charset="0"/>
                </a:rPr>
                <a:t>Figtree</a:t>
              </a:r>
              <a:endParaRPr lang="en-US" altLang="zh-CN" b="1">
                <a:latin typeface="Calibri" panose="020F0502020204030204" charset="0"/>
                <a:cs typeface="Calibri" panose="020F0502020204030204" charset="0"/>
              </a:endParaRPr>
            </a:p>
          </p:txBody>
        </p:sp>
        <p:sp>
          <p:nvSpPr>
            <p:cNvPr id="42" name="文本框 41"/>
            <p:cNvSpPr txBox="1"/>
            <p:nvPr/>
          </p:nvSpPr>
          <p:spPr>
            <a:xfrm>
              <a:off x="11342" y="4141"/>
              <a:ext cx="3281" cy="919"/>
            </a:xfrm>
            <a:prstGeom prst="rect">
              <a:avLst/>
            </a:prstGeom>
          </p:spPr>
          <p:txBody>
            <a:bodyPr wrap="square">
              <a:spAutoFit/>
            </a:bodyPr>
            <a:p>
              <a:pPr marL="0" algn="l">
                <a:buClrTx/>
                <a:buSzTx/>
                <a:buNone/>
              </a:pPr>
              <a:r>
                <a:rPr lang="en-US" altLang="zh-CN" sz="1600">
                  <a:latin typeface="Times New Roman" panose="02020603050405020304" charset="0"/>
                  <a:ea typeface="微软雅黑" panose="020B0503020204020204" charset="-122"/>
                  <a:cs typeface="Times New Roman" panose="02020603050405020304" charset="0"/>
                  <a:sym typeface="+mn-ea"/>
                </a:rPr>
                <a:t>Check convergence of the results</a:t>
              </a:r>
              <a:endParaRPr lang="en-US" altLang="zh-CN" sz="1600">
                <a:solidFill>
                  <a:srgbClr val="000000"/>
                </a:solidFill>
                <a:latin typeface="Times New Roman" panose="02020603050405020304" charset="0"/>
                <a:ea typeface="等线" panose="02010600030101010101" charset="-122"/>
                <a:cs typeface="Times New Roman" panose="02020603050405020304" charset="0"/>
              </a:endParaRPr>
            </a:p>
          </p:txBody>
        </p:sp>
        <p:cxnSp>
          <p:nvCxnSpPr>
            <p:cNvPr id="49" name="直接箭头连接符 48"/>
            <p:cNvCxnSpPr>
              <a:stCxn id="6" idx="2"/>
            </p:cNvCxnSpPr>
            <p:nvPr/>
          </p:nvCxnSpPr>
          <p:spPr>
            <a:xfrm>
              <a:off x="6015" y="5000"/>
              <a:ext cx="11" cy="726"/>
            </a:xfrm>
            <a:prstGeom prst="straightConnector1">
              <a:avLst/>
            </a:prstGeom>
            <a:ln w="31750" cap="rnd">
              <a:solidFill>
                <a:srgbClr val="0B4189"/>
              </a:solidFill>
              <a:round/>
              <a:tailEnd type="arrow" w="med" len="med"/>
            </a:ln>
          </p:spPr>
          <p:style>
            <a:lnRef idx="0">
              <a:srgbClr val="FFFFFF"/>
            </a:lnRef>
            <a:fillRef idx="0">
              <a:srgbClr val="FFFFFF"/>
            </a:fillRef>
            <a:effectRef idx="0">
              <a:srgbClr val="FFFFFF"/>
            </a:effectRef>
            <a:fontRef idx="minor">
              <a:schemeClr val="tx1"/>
            </a:fontRef>
          </p:style>
        </p:cxnSp>
        <p:cxnSp>
          <p:nvCxnSpPr>
            <p:cNvPr id="50" name="直接箭头连接符 49"/>
            <p:cNvCxnSpPr/>
            <p:nvPr/>
          </p:nvCxnSpPr>
          <p:spPr>
            <a:xfrm>
              <a:off x="6005" y="6715"/>
              <a:ext cx="11" cy="726"/>
            </a:xfrm>
            <a:prstGeom prst="straightConnector1">
              <a:avLst/>
            </a:prstGeom>
            <a:ln w="31750" cap="rnd">
              <a:solidFill>
                <a:srgbClr val="0B4189"/>
              </a:solidFill>
              <a:round/>
              <a:tailEnd type="arrow" w="med" len="med"/>
            </a:ln>
          </p:spPr>
          <p:style>
            <a:lnRef idx="0">
              <a:srgbClr val="FFFFFF"/>
            </a:lnRef>
            <a:fillRef idx="0">
              <a:srgbClr val="FFFFFF"/>
            </a:fillRef>
            <a:effectRef idx="0">
              <a:srgbClr val="FFFFFF"/>
            </a:effectRef>
            <a:fontRef idx="minor">
              <a:schemeClr val="tx1"/>
            </a:fontRef>
          </p:style>
        </p:cxnSp>
        <p:grpSp>
          <p:nvGrpSpPr>
            <p:cNvPr id="53" name="组合 52"/>
            <p:cNvGrpSpPr/>
            <p:nvPr/>
          </p:nvGrpSpPr>
          <p:grpSpPr>
            <a:xfrm rot="0">
              <a:off x="11713" y="5447"/>
              <a:ext cx="1254" cy="2561"/>
              <a:chOff x="11713" y="5447"/>
              <a:chExt cx="1254" cy="2561"/>
            </a:xfrm>
          </p:grpSpPr>
          <p:cxnSp>
            <p:nvCxnSpPr>
              <p:cNvPr id="51" name="直接连接符 50"/>
              <p:cNvCxnSpPr/>
              <p:nvPr/>
            </p:nvCxnSpPr>
            <p:spPr>
              <a:xfrm>
                <a:off x="11713" y="8006"/>
                <a:ext cx="1243" cy="0"/>
              </a:xfrm>
              <a:prstGeom prst="line">
                <a:avLst/>
              </a:prstGeom>
              <a:ln w="31750" cap="rnd">
                <a:solidFill>
                  <a:srgbClr val="0B4189"/>
                </a:solidFill>
              </a:ln>
            </p:spPr>
            <p:style>
              <a:lnRef idx="2">
                <a:schemeClr val="accent1"/>
              </a:lnRef>
              <a:fillRef idx="0">
                <a:srgbClr val="FFFFFF"/>
              </a:fillRef>
              <a:effectRef idx="0">
                <a:srgbClr val="FFFFFF"/>
              </a:effectRef>
              <a:fontRef idx="minor">
                <a:schemeClr val="tx1"/>
              </a:fontRef>
            </p:style>
          </p:cxnSp>
          <p:cxnSp>
            <p:nvCxnSpPr>
              <p:cNvPr id="52" name="直接箭头连接符 51"/>
              <p:cNvCxnSpPr/>
              <p:nvPr/>
            </p:nvCxnSpPr>
            <p:spPr>
              <a:xfrm flipH="1" flipV="1">
                <a:off x="12951" y="5447"/>
                <a:ext cx="16" cy="2561"/>
              </a:xfrm>
              <a:prstGeom prst="straightConnector1">
                <a:avLst/>
              </a:prstGeom>
              <a:ln w="31750" cap="rnd">
                <a:solidFill>
                  <a:srgbClr val="0B4189"/>
                </a:solidFill>
                <a:tailEnd type="arrow"/>
              </a:ln>
            </p:spPr>
            <p:style>
              <a:lnRef idx="2">
                <a:schemeClr val="accent1"/>
              </a:lnRef>
              <a:fillRef idx="0">
                <a:srgbClr val="FFFFFF"/>
              </a:fillRef>
              <a:effectRef idx="0">
                <a:srgbClr val="FFFFFF"/>
              </a:effectRef>
              <a:fontRef idx="minor">
                <a:schemeClr val="tx1"/>
              </a:fontRef>
            </p:style>
          </p:cxnSp>
        </p:grpSp>
        <p:cxnSp>
          <p:nvCxnSpPr>
            <p:cNvPr id="54" name="直接箭头连接符 53"/>
            <p:cNvCxnSpPr/>
            <p:nvPr/>
          </p:nvCxnSpPr>
          <p:spPr>
            <a:xfrm>
              <a:off x="10849" y="8671"/>
              <a:ext cx="11" cy="726"/>
            </a:xfrm>
            <a:prstGeom prst="straightConnector1">
              <a:avLst/>
            </a:prstGeom>
            <a:ln w="31750" cap="rnd">
              <a:solidFill>
                <a:srgbClr val="0B4189"/>
              </a:solidFill>
              <a:round/>
              <a:tailEnd type="arrow" w="med" len="med"/>
            </a:ln>
          </p:spPr>
          <p:style>
            <a:lnRef idx="0">
              <a:srgbClr val="FFFFFF"/>
            </a:lnRef>
            <a:fillRef idx="0">
              <a:srgbClr val="FFFFFF"/>
            </a:fillRef>
            <a:effectRef idx="0">
              <a:srgbClr val="FFFFFF"/>
            </a:effectRef>
            <a:fontRef idx="minor">
              <a:schemeClr val="tx1"/>
            </a:fontRef>
          </p:style>
        </p:cxnSp>
        <p:grpSp>
          <p:nvGrpSpPr>
            <p:cNvPr id="55" name="组合 54"/>
            <p:cNvGrpSpPr/>
            <p:nvPr/>
          </p:nvGrpSpPr>
          <p:grpSpPr>
            <a:xfrm rot="0">
              <a:off x="11562" y="3720"/>
              <a:ext cx="5048" cy="5819"/>
              <a:chOff x="11730" y="2189"/>
              <a:chExt cx="1245" cy="5819"/>
            </a:xfrm>
          </p:grpSpPr>
          <p:cxnSp>
            <p:nvCxnSpPr>
              <p:cNvPr id="56" name="直接连接符 55"/>
              <p:cNvCxnSpPr/>
              <p:nvPr/>
            </p:nvCxnSpPr>
            <p:spPr>
              <a:xfrm>
                <a:off x="11730" y="8006"/>
                <a:ext cx="1243" cy="0"/>
              </a:xfrm>
              <a:prstGeom prst="line">
                <a:avLst/>
              </a:prstGeom>
              <a:ln w="31750" cap="rnd">
                <a:solidFill>
                  <a:srgbClr val="0A418D"/>
                </a:solidFill>
              </a:ln>
            </p:spPr>
            <p:style>
              <a:lnRef idx="2">
                <a:schemeClr val="accent1"/>
              </a:lnRef>
              <a:fillRef idx="0">
                <a:srgbClr val="FFFFFF"/>
              </a:fillRef>
              <a:effectRef idx="0">
                <a:srgbClr val="FFFFFF"/>
              </a:effectRef>
              <a:fontRef idx="minor">
                <a:schemeClr val="tx1"/>
              </a:fontRef>
            </p:style>
          </p:cxnSp>
          <p:cxnSp>
            <p:nvCxnSpPr>
              <p:cNvPr id="57" name="直接箭头连接符 56"/>
              <p:cNvCxnSpPr/>
              <p:nvPr/>
            </p:nvCxnSpPr>
            <p:spPr>
              <a:xfrm flipH="1" flipV="1">
                <a:off x="12972" y="2189"/>
                <a:ext cx="3" cy="5819"/>
              </a:xfrm>
              <a:prstGeom prst="straightConnector1">
                <a:avLst/>
              </a:prstGeom>
              <a:ln w="31750" cap="rnd">
                <a:solidFill>
                  <a:srgbClr val="0A418D"/>
                </a:solidFill>
                <a:tailEnd type="arrow"/>
              </a:ln>
            </p:spPr>
            <p:style>
              <a:lnRef idx="2">
                <a:schemeClr val="accent1"/>
              </a:lnRef>
              <a:fillRef idx="0">
                <a:srgbClr val="FFFFFF"/>
              </a:fillRef>
              <a:effectRef idx="0">
                <a:srgbClr val="FFFFFF"/>
              </a:effectRef>
              <a:fontRef idx="minor">
                <a:schemeClr val="tx1"/>
              </a:fontRef>
            </p:style>
          </p:cxnSp>
        </p:grpSp>
        <p:sp>
          <p:nvSpPr>
            <p:cNvPr id="58" name="右箭头 57"/>
            <p:cNvSpPr/>
            <p:nvPr/>
          </p:nvSpPr>
          <p:spPr>
            <a:xfrm>
              <a:off x="10142" y="2186"/>
              <a:ext cx="832" cy="278"/>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9" name="右箭头 58"/>
            <p:cNvSpPr/>
            <p:nvPr/>
          </p:nvSpPr>
          <p:spPr>
            <a:xfrm>
              <a:off x="14460" y="2186"/>
              <a:ext cx="832" cy="278"/>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65" name="文本框 64"/>
          <p:cNvSpPr txBox="1"/>
          <p:nvPr/>
        </p:nvSpPr>
        <p:spPr>
          <a:xfrm>
            <a:off x="566420" y="3758565"/>
            <a:ext cx="1998345" cy="1271270"/>
          </a:xfrm>
          <a:prstGeom prst="rect">
            <a:avLst/>
          </a:prstGeom>
          <a:noFill/>
        </p:spPr>
        <p:txBody>
          <a:bodyPr wrap="square" rtlCol="0" anchor="t">
            <a:spAutoFit/>
          </a:bodyPr>
          <a:p>
            <a:pPr algn="l">
              <a:lnSpc>
                <a:spcPct val="120000"/>
              </a:lnSpc>
            </a:pPr>
            <a:r>
              <a:rPr lang="en-US" altLang="zh-CN" sz="1600">
                <a:solidFill>
                  <a:srgbClr val="0F1115"/>
                </a:solidFill>
                <a:latin typeface="Times New Roman" panose="02020603050405020304" charset="0"/>
                <a:ea typeface="quote-cjk-patch"/>
                <a:cs typeface="Times New Roman" panose="02020603050405020304" charset="0"/>
                <a:sym typeface="+mn-ea"/>
              </a:rPr>
              <a:t>Prepare the input file for BEAUti —1.2 </a:t>
            </a:r>
            <a:r>
              <a:rPr lang="en-US" altLang="zh-CN" sz="1600">
                <a:solidFill>
                  <a:srgbClr val="FF0000"/>
                </a:solidFill>
                <a:latin typeface="Times New Roman" panose="02020603050405020304" charset="0"/>
                <a:ea typeface="quote-cjk-patch"/>
                <a:cs typeface="Times New Roman" panose="02020603050405020304" charset="0"/>
                <a:sym typeface="+mn-ea"/>
              </a:rPr>
              <a:t>.</a:t>
            </a:r>
            <a:r>
              <a:rPr lang="en-US" altLang="zh-CN" sz="1600">
                <a:solidFill>
                  <a:srgbClr val="FF0000"/>
                </a:solidFill>
                <a:latin typeface="Times New Roman" panose="02020603050405020304" charset="0"/>
                <a:ea typeface="宋体" panose="02010600030101010101" pitchFamily="2" charset="-122"/>
                <a:cs typeface="Times New Roman" panose="02020603050405020304" charset="0"/>
                <a:sym typeface="+mn-ea"/>
              </a:rPr>
              <a:t>nex</a:t>
            </a:r>
            <a:r>
              <a:rPr lang="en-US" altLang="zh-CN" sz="1600">
                <a:solidFill>
                  <a:srgbClr val="FF0000"/>
                </a:solidFill>
                <a:latin typeface="Times New Roman" panose="02020603050405020304" charset="0"/>
                <a:ea typeface="quote-cjk-patch"/>
                <a:cs typeface="Times New Roman" panose="02020603050405020304" charset="0"/>
                <a:sym typeface="+mn-ea"/>
              </a:rPr>
              <a:t> file </a:t>
            </a:r>
            <a:r>
              <a:rPr lang="en-US" altLang="zh-CN" sz="1600">
                <a:solidFill>
                  <a:schemeClr val="tx1"/>
                </a:solidFill>
                <a:latin typeface="Times New Roman" panose="02020603050405020304" charset="0"/>
                <a:ea typeface="quote-cjk-patch"/>
                <a:cs typeface="Times New Roman" panose="02020603050405020304" charset="0"/>
                <a:sym typeface="+mn-ea"/>
              </a:rPr>
              <a:t>with partition information</a:t>
            </a:r>
            <a:endParaRPr lang="en-US" altLang="zh-CN" sz="1600">
              <a:solidFill>
                <a:schemeClr val="tx1"/>
              </a:solidFill>
              <a:latin typeface="Times New Roman" panose="02020603050405020304" charset="0"/>
              <a:ea typeface="quote-cjk-patch"/>
              <a:cs typeface="Times New Roman" panose="02020603050405020304" charset="0"/>
              <a:sym typeface="+mn-ea"/>
            </a:endParaRPr>
          </a:p>
        </p:txBody>
      </p:sp>
      <p:sp>
        <p:nvSpPr>
          <p:cNvPr id="66" name="文本框 65"/>
          <p:cNvSpPr txBox="1"/>
          <p:nvPr>
            <p:custDataLst>
              <p:tags r:id="rId8"/>
            </p:custDataLst>
          </p:nvPr>
        </p:nvSpPr>
        <p:spPr>
          <a:xfrm>
            <a:off x="653415" y="2403475"/>
            <a:ext cx="1898650" cy="975995"/>
          </a:xfrm>
          <a:prstGeom prst="rect">
            <a:avLst/>
          </a:prstGeom>
          <a:noFill/>
        </p:spPr>
        <p:txBody>
          <a:bodyPr wrap="square" rtlCol="0">
            <a:spAutoFit/>
          </a:bodyPr>
          <a:p>
            <a:pPr algn="l">
              <a:lnSpc>
                <a:spcPct val="120000"/>
              </a:lnSpc>
              <a:buClrTx/>
              <a:buSzTx/>
              <a:buNone/>
            </a:pPr>
            <a:r>
              <a:rPr lang="en-US" altLang="zh-CN" sz="1600">
                <a:solidFill>
                  <a:srgbClr val="0F1115"/>
                </a:solidFill>
                <a:latin typeface="Times New Roman" panose="02020603050405020304" charset="0"/>
                <a:ea typeface="quote-cjk-patch"/>
                <a:cs typeface="Times New Roman" panose="02020603050405020304" charset="0"/>
              </a:rPr>
              <a:t>Prepare the input file for BEAUti—</a:t>
            </a:r>
            <a:endParaRPr lang="en-US" altLang="zh-CN" sz="1600">
              <a:solidFill>
                <a:srgbClr val="0F1115"/>
              </a:solidFill>
              <a:latin typeface="Times New Roman" panose="02020603050405020304" charset="0"/>
              <a:ea typeface="quote-cjk-patch"/>
              <a:cs typeface="Times New Roman" panose="02020603050405020304" charset="0"/>
            </a:endParaRPr>
          </a:p>
          <a:p>
            <a:pPr algn="l">
              <a:lnSpc>
                <a:spcPct val="120000"/>
              </a:lnSpc>
              <a:buClrTx/>
              <a:buSzTx/>
              <a:buNone/>
            </a:pPr>
            <a:r>
              <a:rPr lang="en-US" altLang="zh-CN" sz="1600">
                <a:solidFill>
                  <a:srgbClr val="0F1115"/>
                </a:solidFill>
                <a:latin typeface="Times New Roman" panose="02020603050405020304" charset="0"/>
                <a:ea typeface="quote-cjk-patch"/>
                <a:cs typeface="Times New Roman" panose="02020603050405020304" charset="0"/>
              </a:rPr>
              <a:t>1.1 r8s:</a:t>
            </a:r>
            <a:r>
              <a:rPr lang="en-US" altLang="zh-CN" sz="1600">
                <a:solidFill>
                  <a:srgbClr val="FF0000"/>
                </a:solidFill>
                <a:latin typeface="Times New Roman" panose="02020603050405020304" charset="0"/>
                <a:ea typeface="quote-cjk-patch"/>
                <a:cs typeface="Times New Roman" panose="02020603050405020304" charset="0"/>
                <a:sym typeface="+mn-ea"/>
              </a:rPr>
              <a:t>starting tree</a:t>
            </a:r>
            <a:endParaRPr lang="en-US" altLang="zh-CN" sz="1600">
              <a:solidFill>
                <a:srgbClr val="FF0000"/>
              </a:solidFill>
              <a:latin typeface="Times New Roman" panose="02020603050405020304" charset="0"/>
              <a:ea typeface="quote-cjk-patch"/>
              <a:cs typeface="Times New Roman" panose="02020603050405020304" charset="0"/>
              <a:sym typeface="+mn-ea"/>
            </a:endParaRPr>
          </a:p>
        </p:txBody>
      </p:sp>
      <p:cxnSp>
        <p:nvCxnSpPr>
          <p:cNvPr id="90" name="肘形连接符 89"/>
          <p:cNvCxnSpPr>
            <a:endCxn id="6" idx="1"/>
          </p:cNvCxnSpPr>
          <p:nvPr/>
        </p:nvCxnSpPr>
        <p:spPr>
          <a:xfrm>
            <a:off x="2522220" y="2760345"/>
            <a:ext cx="1184275" cy="377190"/>
          </a:xfrm>
          <a:prstGeom prst="bentConnector3">
            <a:avLst>
              <a:gd name="adj1" fmla="val 50027"/>
            </a:avLst>
          </a:prstGeom>
          <a:ln w="31750" cap="rnd">
            <a:solidFill>
              <a:srgbClr val="0B4189"/>
            </a:solidFill>
            <a:round/>
            <a:tailEnd type="arrow" w="med" len="med"/>
          </a:ln>
        </p:spPr>
        <p:style>
          <a:lnRef idx="0">
            <a:srgbClr val="FFFFFF"/>
          </a:lnRef>
          <a:fillRef idx="0">
            <a:srgbClr val="FFFFFF"/>
          </a:fillRef>
          <a:effectRef idx="0">
            <a:srgbClr val="FFFFFF"/>
          </a:effectRef>
          <a:fontRef idx="minor">
            <a:schemeClr val="tx1"/>
          </a:fontRef>
        </p:style>
      </p:cxnSp>
      <p:cxnSp>
        <p:nvCxnSpPr>
          <p:cNvPr id="91" name="直接连接符 90"/>
          <p:cNvCxnSpPr/>
          <p:nvPr/>
        </p:nvCxnSpPr>
        <p:spPr>
          <a:xfrm flipV="1">
            <a:off x="2522220" y="4433570"/>
            <a:ext cx="593090" cy="6985"/>
          </a:xfrm>
          <a:prstGeom prst="line">
            <a:avLst/>
          </a:prstGeom>
          <a:ln w="31750" cap="rnd">
            <a:solidFill>
              <a:srgbClr val="0B4189"/>
            </a:solidFill>
          </a:ln>
        </p:spPr>
        <p:style>
          <a:lnRef idx="2">
            <a:schemeClr val="accent1"/>
          </a:lnRef>
          <a:fillRef idx="0">
            <a:srgbClr val="FFFFFF"/>
          </a:fillRef>
          <a:effectRef idx="0">
            <a:srgbClr val="FFFFFF"/>
          </a:effectRef>
          <a:fontRef idx="minor">
            <a:schemeClr val="tx1"/>
          </a:fontRef>
        </p:style>
      </p:cxnSp>
      <p:cxnSp>
        <p:nvCxnSpPr>
          <p:cNvPr id="92" name="直接连接符 91"/>
          <p:cNvCxnSpPr/>
          <p:nvPr/>
        </p:nvCxnSpPr>
        <p:spPr>
          <a:xfrm>
            <a:off x="3113405" y="3133725"/>
            <a:ext cx="1905" cy="1301750"/>
          </a:xfrm>
          <a:prstGeom prst="line">
            <a:avLst/>
          </a:prstGeom>
          <a:ln w="31750" cap="rnd">
            <a:solidFill>
              <a:srgbClr val="0B4189"/>
            </a:solidFill>
          </a:ln>
        </p:spPr>
        <p:style>
          <a:lnRef idx="2">
            <a:schemeClr val="accent1"/>
          </a:lnRef>
          <a:fillRef idx="0">
            <a:srgbClr val="FFFFFF"/>
          </a:fillRef>
          <a:effectRef idx="0">
            <a:srgbClr val="FFFFFF"/>
          </a:effectRef>
          <a:fontRef idx="minor">
            <a:schemeClr val="tx1"/>
          </a:fontRef>
        </p:style>
      </p:cxn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640715" y="1595755"/>
            <a:ext cx="8760460" cy="5224780"/>
          </a:xfrm>
          <a:prstGeom prst="rect">
            <a:avLst/>
          </a:prstGeom>
        </p:spPr>
      </p:pic>
      <p:sp>
        <p:nvSpPr>
          <p:cNvPr id="33" name="Rectangle 31"/>
          <p:cNvSpPr/>
          <p:nvPr>
            <p:custDataLst>
              <p:tags r:id="rId2"/>
            </p:custDataLst>
          </p:nvPr>
        </p:nvSpPr>
        <p:spPr>
          <a:xfrm>
            <a:off x="9449435" y="4012565"/>
            <a:ext cx="2379345" cy="133350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 name="文本框 2"/>
          <p:cNvSpPr txBox="1"/>
          <p:nvPr>
            <p:custDataLst>
              <p:tags r:id="rId3"/>
            </p:custDataLst>
          </p:nvPr>
        </p:nvSpPr>
        <p:spPr>
          <a:xfrm>
            <a:off x="678815" y="273685"/>
            <a:ext cx="12498070" cy="521970"/>
          </a:xfrm>
          <a:prstGeom prst="rect">
            <a:avLst/>
          </a:prstGeom>
          <a:noFill/>
        </p:spPr>
        <p:txBody>
          <a:bodyPr wrap="square" rtlCol="0">
            <a:spAutoFit/>
          </a:bodyPr>
          <a:p>
            <a:pPr algn="l"/>
            <a:r>
              <a:rPr lang="en-US" altLang="zh-CN" sz="2800" b="1">
                <a:solidFill>
                  <a:srgbClr val="0A418D"/>
                </a:solidFill>
                <a:latin typeface="微软雅黑" panose="020B0503020204020204" charset="-122"/>
                <a:ea typeface="微软雅黑" panose="020B0503020204020204" charset="-122"/>
              </a:rPr>
              <a:t>Step1</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Prepare the input files for BEAUti—1.1 r8s:</a:t>
            </a:r>
            <a:r>
              <a:rPr lang="en-US" altLang="zh-CN" sz="2800" b="1">
                <a:solidFill>
                  <a:srgbClr val="0A418D"/>
                </a:solidFill>
                <a:latin typeface="微软雅黑" panose="020B0503020204020204" charset="-122"/>
                <a:ea typeface="微软雅黑" panose="020B0503020204020204" charset="-122"/>
                <a:sym typeface="+mn-ea"/>
              </a:rPr>
              <a:t>starting tree</a:t>
            </a:r>
            <a:endParaRPr lang="en-US" altLang="zh-CN" sz="2800" b="1">
              <a:solidFill>
                <a:srgbClr val="0A418D"/>
              </a:solidFill>
              <a:latin typeface="微软雅黑" panose="020B0503020204020204" charset="-122"/>
              <a:ea typeface="微软雅黑" panose="020B0503020204020204" charset="-122"/>
            </a:endParaRPr>
          </a:p>
        </p:txBody>
      </p:sp>
      <p:sp>
        <p:nvSpPr>
          <p:cNvPr id="10" name="文本框 9"/>
          <p:cNvSpPr txBox="1"/>
          <p:nvPr/>
        </p:nvSpPr>
        <p:spPr>
          <a:xfrm>
            <a:off x="280035" y="991235"/>
            <a:ext cx="8580120" cy="728345"/>
          </a:xfrm>
          <a:prstGeom prst="rect">
            <a:avLst/>
          </a:prstGeom>
          <a:noFill/>
        </p:spPr>
        <p:txBody>
          <a:bodyPr wrap="square" rtlCol="0">
            <a:noAutofit/>
          </a:bodyPr>
          <a:p>
            <a:r>
              <a:rPr lang="en-US" altLang="zh-CN" sz="2800" b="1">
                <a:latin typeface="Times New Roman" panose="02020603050405020304" charset="0"/>
                <a:cs typeface="Times New Roman" panose="02020603050405020304" charset="0"/>
              </a:rPr>
              <a:t>(1) Edit the input file for r8s (</a:t>
            </a:r>
            <a:r>
              <a:rPr lang="en-US" sz="2800" b="1">
                <a:latin typeface="Times New Roman" panose="02020603050405020304" charset="0"/>
                <a:cs typeface="Times New Roman" panose="02020603050405020304" charset="0"/>
              </a:rPr>
              <a:t>.nex</a:t>
            </a:r>
            <a:r>
              <a:rPr lang="en-US" altLang="zh-CN" sz="2400" b="1">
                <a:latin typeface="Times New Roman" panose="02020603050405020304" charset="0"/>
                <a:cs typeface="Times New Roman" panose="02020603050405020304" charset="0"/>
                <a:sym typeface="+mn-ea"/>
              </a:rPr>
              <a:t>）</a:t>
            </a:r>
            <a:endParaRPr lang="en-US" altLang="zh-CN" sz="2400" b="1">
              <a:latin typeface="Times New Roman" panose="02020603050405020304" charset="0"/>
              <a:cs typeface="Times New Roman" panose="02020603050405020304" charset="0"/>
            </a:endParaRPr>
          </a:p>
          <a:p>
            <a:endParaRPr lang="en-US" altLang="zh-CN" sz="2400" b="1">
              <a:latin typeface="Times New Roman" panose="02020603050405020304" charset="0"/>
              <a:cs typeface="Times New Roman" panose="02020603050405020304" charset="0"/>
            </a:endParaRPr>
          </a:p>
        </p:txBody>
      </p:sp>
      <p:grpSp>
        <p:nvGrpSpPr>
          <p:cNvPr id="31" name="组合 30"/>
          <p:cNvGrpSpPr/>
          <p:nvPr/>
        </p:nvGrpSpPr>
        <p:grpSpPr>
          <a:xfrm>
            <a:off x="640715" y="1794510"/>
            <a:ext cx="13291185" cy="5026025"/>
            <a:chOff x="3483" y="2990"/>
            <a:chExt cx="20931" cy="7915"/>
          </a:xfrm>
        </p:grpSpPr>
        <p:grpSp>
          <p:nvGrpSpPr>
            <p:cNvPr id="24" name="组合 23"/>
            <p:cNvGrpSpPr/>
            <p:nvPr/>
          </p:nvGrpSpPr>
          <p:grpSpPr>
            <a:xfrm>
              <a:off x="3483" y="3390"/>
              <a:ext cx="20931" cy="4681"/>
              <a:chOff x="561" y="3136"/>
              <a:chExt cx="20931" cy="4681"/>
            </a:xfrm>
          </p:grpSpPr>
          <p:sp>
            <p:nvSpPr>
              <p:cNvPr id="5" name="矩形 4"/>
              <p:cNvSpPr/>
              <p:nvPr/>
            </p:nvSpPr>
            <p:spPr>
              <a:xfrm>
                <a:off x="561" y="3136"/>
                <a:ext cx="13796" cy="1562"/>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566" y="5879"/>
                <a:ext cx="6006" cy="193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7" name="直接箭头连接符 6"/>
              <p:cNvCxnSpPr/>
              <p:nvPr/>
            </p:nvCxnSpPr>
            <p:spPr>
              <a:xfrm flipV="1">
                <a:off x="6536" y="6695"/>
                <a:ext cx="744" cy="5"/>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7247" y="6288"/>
                <a:ext cx="6400" cy="1113"/>
              </a:xfrm>
              <a:prstGeom prst="rect">
                <a:avLst/>
              </a:prstGeom>
              <a:noFill/>
            </p:spPr>
            <p:txBody>
              <a:bodyPr wrap="square" rtlCol="0">
                <a:spAutoFit/>
              </a:bodyPr>
              <a:p>
                <a:r>
                  <a:rPr lang="en-US" altLang="zh-CN" sz="2000" b="1">
                    <a:solidFill>
                      <a:srgbClr val="FF0000"/>
                    </a:solidFill>
                    <a:latin typeface="Times New Roman" panose="02020603050405020304" charset="0"/>
                    <a:cs typeface="Times New Roman" panose="02020603050405020304" charset="0"/>
                  </a:rPr>
                  <a:t>Setting fossil calibration point</a:t>
                </a:r>
                <a:endParaRPr lang="en-US" altLang="zh-CN" sz="2000" b="1">
                  <a:solidFill>
                    <a:srgbClr val="FF0000"/>
                  </a:solidFill>
                  <a:latin typeface="Times New Roman" panose="02020603050405020304" charset="0"/>
                  <a:cs typeface="Times New Roman" panose="02020603050405020304" charset="0"/>
                </a:endParaRPr>
              </a:p>
              <a:p>
                <a:r>
                  <a:rPr lang="en-US" altLang="zh-CN" sz="2000" b="1">
                    <a:solidFill>
                      <a:srgbClr val="FF0000"/>
                    </a:solidFill>
                    <a:latin typeface="Times New Roman" panose="02020603050405020304" charset="0"/>
                    <a:cs typeface="Times New Roman" panose="02020603050405020304" charset="0"/>
                  </a:rPr>
                  <a:t>(&gt;3 points, 1 fix, 2constrain)</a:t>
                </a:r>
                <a:endParaRPr lang="en-US" altLang="zh-CN" sz="2000" b="1">
                  <a:solidFill>
                    <a:srgbClr val="FF0000"/>
                  </a:solidFill>
                  <a:latin typeface="Times New Roman" panose="02020603050405020304" charset="0"/>
                  <a:cs typeface="Times New Roman" panose="02020603050405020304" charset="0"/>
                </a:endParaRPr>
              </a:p>
            </p:txBody>
          </p:sp>
          <p:cxnSp>
            <p:nvCxnSpPr>
              <p:cNvPr id="11" name="直接箭头连接符 10"/>
              <p:cNvCxnSpPr/>
              <p:nvPr/>
            </p:nvCxnSpPr>
            <p:spPr>
              <a:xfrm flipV="1">
                <a:off x="14334" y="4263"/>
                <a:ext cx="660" cy="2"/>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15092" y="3950"/>
                <a:ext cx="6400" cy="628"/>
              </a:xfrm>
              <a:prstGeom prst="rect">
                <a:avLst/>
              </a:prstGeom>
              <a:noFill/>
            </p:spPr>
            <p:txBody>
              <a:bodyPr wrap="square" rtlCol="0">
                <a:spAutoFit/>
              </a:bodyPr>
              <a:p>
                <a:r>
                  <a:rPr lang="en-US" altLang="zh-CN" sz="2000" b="1">
                    <a:solidFill>
                      <a:srgbClr val="FF0000"/>
                    </a:solidFill>
                    <a:latin typeface="Times New Roman" panose="02020603050405020304" charset="0"/>
                    <a:cs typeface="Times New Roman" panose="02020603050405020304" charset="0"/>
                  </a:rPr>
                  <a:t>RAxML_bestTree</a:t>
                </a:r>
                <a:endParaRPr lang="en-US" altLang="zh-CN" sz="2000" b="1">
                  <a:solidFill>
                    <a:srgbClr val="FF0000"/>
                  </a:solidFill>
                  <a:latin typeface="Times New Roman" panose="02020603050405020304" charset="0"/>
                  <a:cs typeface="Times New Roman" panose="02020603050405020304" charset="0"/>
                </a:endParaRPr>
              </a:p>
            </p:txBody>
          </p:sp>
        </p:grpSp>
        <p:grpSp>
          <p:nvGrpSpPr>
            <p:cNvPr id="30" name="组合 29"/>
            <p:cNvGrpSpPr/>
            <p:nvPr/>
          </p:nvGrpSpPr>
          <p:grpSpPr>
            <a:xfrm>
              <a:off x="3537" y="2990"/>
              <a:ext cx="17435" cy="7915"/>
              <a:chOff x="3537" y="2990"/>
              <a:chExt cx="17435" cy="7915"/>
            </a:xfrm>
          </p:grpSpPr>
          <p:sp>
            <p:nvSpPr>
              <p:cNvPr id="25" name="文本框 24"/>
              <p:cNvSpPr txBox="1"/>
              <p:nvPr/>
            </p:nvSpPr>
            <p:spPr>
              <a:xfrm>
                <a:off x="17521" y="6722"/>
                <a:ext cx="3451" cy="1598"/>
              </a:xfrm>
              <a:prstGeom prst="rect">
                <a:avLst/>
              </a:prstGeom>
            </p:spPr>
            <p:txBody>
              <a:bodyPr wrap="square">
                <a:spAutoFit/>
              </a:bodyPr>
              <a:p>
                <a:pPr marL="0" indent="0"/>
                <a:r>
                  <a:rPr lang="zh-CN" altLang="en-US" sz="2000" i="0">
                    <a:solidFill>
                      <a:schemeClr val="tx1"/>
                    </a:solidFill>
                    <a:latin typeface="Times New Roman" panose="02020603050405020304" charset="0"/>
                    <a:ea typeface="微软雅黑" panose="020B0503020204020204" charset="-122"/>
                    <a:cs typeface="Times New Roman" panose="02020603050405020304" charset="0"/>
                  </a:rPr>
                  <a:t>Pay attention to the format of the nexu</a:t>
                </a:r>
                <a:r>
                  <a:rPr lang="en-US" altLang="zh-CN" sz="2000" i="0">
                    <a:solidFill>
                      <a:schemeClr val="tx1"/>
                    </a:solidFill>
                    <a:latin typeface="Times New Roman" panose="02020603050405020304" charset="0"/>
                    <a:ea typeface="微软雅黑" panose="020B0503020204020204" charset="-122"/>
                    <a:cs typeface="Times New Roman" panose="02020603050405020304" charset="0"/>
                  </a:rPr>
                  <a:t>s</a:t>
                </a:r>
                <a:r>
                  <a:rPr lang="zh-CN" altLang="en-US" sz="2000" i="0">
                    <a:solidFill>
                      <a:schemeClr val="tx1"/>
                    </a:solidFill>
                    <a:latin typeface="Times New Roman" panose="02020603050405020304" charset="0"/>
                    <a:ea typeface="微软雅黑" panose="020B0503020204020204" charset="-122"/>
                    <a:cs typeface="Times New Roman" panose="02020603050405020304" charset="0"/>
                  </a:rPr>
                  <a:t> file</a:t>
                </a:r>
                <a:endParaRPr lang="zh-CN" altLang="en-US" sz="2000" i="0">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26" name="矩形 25"/>
              <p:cNvSpPr/>
              <p:nvPr/>
            </p:nvSpPr>
            <p:spPr>
              <a:xfrm>
                <a:off x="3537" y="2990"/>
                <a:ext cx="1734" cy="402"/>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7" name="矩形 26"/>
              <p:cNvSpPr/>
              <p:nvPr/>
            </p:nvSpPr>
            <p:spPr>
              <a:xfrm>
                <a:off x="3537" y="4946"/>
                <a:ext cx="751" cy="346"/>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8" name="矩形 27"/>
              <p:cNvSpPr/>
              <p:nvPr/>
            </p:nvSpPr>
            <p:spPr>
              <a:xfrm>
                <a:off x="3537" y="5538"/>
                <a:ext cx="1468" cy="299"/>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9" name="矩形 28"/>
              <p:cNvSpPr/>
              <p:nvPr/>
            </p:nvSpPr>
            <p:spPr>
              <a:xfrm>
                <a:off x="3543" y="10559"/>
                <a:ext cx="751" cy="346"/>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gr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1"/>
          <p:cNvSpPr/>
          <p:nvPr>
            <p:custDataLst>
              <p:tags r:id="rId1"/>
            </p:custDataLst>
          </p:nvPr>
        </p:nvSpPr>
        <p:spPr>
          <a:xfrm>
            <a:off x="360680" y="5847080"/>
            <a:ext cx="9303385" cy="885825"/>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3" name="Rectangle 31"/>
          <p:cNvSpPr/>
          <p:nvPr>
            <p:custDataLst>
              <p:tags r:id="rId2"/>
            </p:custDataLst>
          </p:nvPr>
        </p:nvSpPr>
        <p:spPr>
          <a:xfrm>
            <a:off x="360680" y="1060450"/>
            <a:ext cx="9192260" cy="133350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 name="文本框 9"/>
          <p:cNvSpPr txBox="1"/>
          <p:nvPr/>
        </p:nvSpPr>
        <p:spPr>
          <a:xfrm>
            <a:off x="427990" y="1249045"/>
            <a:ext cx="8580120" cy="368300"/>
          </a:xfrm>
          <a:prstGeom prst="rect">
            <a:avLst/>
          </a:prstGeom>
          <a:noFill/>
        </p:spPr>
        <p:txBody>
          <a:bodyPr wrap="square" rtlCol="0">
            <a:noAutofit/>
          </a:bodyPr>
          <a:p>
            <a:r>
              <a:rPr lang="en-US" altLang="zh-CN" sz="2800" b="1">
                <a:latin typeface="Times New Roman" panose="02020603050405020304" charset="0"/>
                <a:cs typeface="Times New Roman" panose="02020603050405020304" charset="0"/>
              </a:rPr>
              <a:t>(2) </a:t>
            </a:r>
            <a:r>
              <a:rPr lang="en-US" altLang="zh-CN" sz="2800" b="1">
                <a:latin typeface="Times New Roman" panose="02020603050405020304" charset="0"/>
                <a:cs typeface="Times New Roman" panose="02020603050405020304" charset="0"/>
                <a:sym typeface="+mn-ea"/>
              </a:rPr>
              <a:t>Run r8s</a:t>
            </a:r>
            <a:endParaRPr lang="en-US" altLang="zh-CN" sz="2800" b="1">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endParaRPr lang="en-US" altLang="zh-CN" sz="2400">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427990" y="2639695"/>
            <a:ext cx="8580120" cy="368300"/>
          </a:xfrm>
          <a:prstGeom prst="rect">
            <a:avLst/>
          </a:prstGeom>
          <a:noFill/>
        </p:spPr>
        <p:txBody>
          <a:bodyPr wrap="square" rtlCol="0">
            <a:noAutofit/>
          </a:bodyPr>
          <a:p>
            <a:r>
              <a:rPr lang="en-US" altLang="zh-CN" sz="2800" b="1">
                <a:latin typeface="Times New Roman" panose="02020603050405020304" charset="0"/>
                <a:cs typeface="Times New Roman" panose="02020603050405020304" charset="0"/>
              </a:rPr>
              <a:t>(3) Less</a:t>
            </a:r>
            <a:r>
              <a:rPr lang="en-US" altLang="zh-CN" sz="2800" b="1">
                <a:latin typeface="Times New Roman" panose="02020603050405020304" charset="0"/>
                <a:cs typeface="Times New Roman" panose="02020603050405020304" charset="0"/>
                <a:sym typeface="+mn-ea"/>
              </a:rPr>
              <a:t> r8s.out  &amp; copy and save</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endParaRPr>
          </a:p>
          <a:p>
            <a:endParaRPr lang="en-US" altLang="zh-CN" sz="2800">
              <a:latin typeface="Times New Roman" panose="02020603050405020304" charset="0"/>
              <a:cs typeface="Times New Roman" panose="02020603050405020304" charset="0"/>
            </a:endParaRPr>
          </a:p>
        </p:txBody>
      </p:sp>
      <p:pic>
        <p:nvPicPr>
          <p:cNvPr id="11" name="图片 10"/>
          <p:cNvPicPr>
            <a:picLocks noChangeAspect="1"/>
          </p:cNvPicPr>
          <p:nvPr/>
        </p:nvPicPr>
        <p:blipFill>
          <a:blip r:embed="rId3"/>
          <a:srcRect t="50940" b="19702"/>
          <a:stretch>
            <a:fillRect/>
          </a:stretch>
        </p:blipFill>
        <p:spPr>
          <a:xfrm>
            <a:off x="988695" y="3335020"/>
            <a:ext cx="10633710" cy="1477010"/>
          </a:xfrm>
          <a:prstGeom prst="rect">
            <a:avLst/>
          </a:prstGeom>
        </p:spPr>
      </p:pic>
      <p:sp>
        <p:nvSpPr>
          <p:cNvPr id="12" name="文本框 11"/>
          <p:cNvSpPr txBox="1"/>
          <p:nvPr/>
        </p:nvSpPr>
        <p:spPr>
          <a:xfrm>
            <a:off x="427990" y="5734050"/>
            <a:ext cx="11396980" cy="179705"/>
          </a:xfrm>
          <a:prstGeom prst="rect">
            <a:avLst/>
          </a:prstGeom>
          <a:noFill/>
        </p:spPr>
        <p:txBody>
          <a:bodyPr wrap="square" rtlCol="0">
            <a:noAutofit/>
          </a:bodyPr>
          <a:p>
            <a:pPr>
              <a:lnSpc>
                <a:spcPct val="120000"/>
              </a:lnSpc>
            </a:pPr>
            <a:r>
              <a:rPr lang="en-US" altLang="zh-CN" sz="2800" b="1">
                <a:latin typeface="Times New Roman" panose="02020603050405020304" charset="0"/>
                <a:cs typeface="Times New Roman" panose="02020603050405020304" charset="0"/>
              </a:rPr>
              <a:t>(4) FigTree Topology Consistency Check</a:t>
            </a:r>
            <a:endParaRPr lang="en-US" altLang="zh-CN" sz="2800" b="1">
              <a:latin typeface="Times New Roman" panose="02020603050405020304" charset="0"/>
              <a:cs typeface="Times New Roman" panose="02020603050405020304" charset="0"/>
            </a:endParaRPr>
          </a:p>
          <a:p>
            <a:pPr>
              <a:lnSpc>
                <a:spcPct val="120000"/>
              </a:lnSpc>
            </a:pPr>
            <a:r>
              <a:rPr lang="en-US" altLang="zh-CN" sz="2800" b="1">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Ensure r8s tree topology matches the best tree, or BEAST will fail.</a:t>
            </a:r>
            <a:endParaRPr lang="en-US" altLang="zh-CN" sz="2400">
              <a:solidFill>
                <a:srgbClr val="FF0000"/>
              </a:solidFill>
              <a:latin typeface="Times New Roman" panose="02020603050405020304" charset="0"/>
              <a:cs typeface="Times New Roman" panose="02020603050405020304" charset="0"/>
            </a:endParaRPr>
          </a:p>
        </p:txBody>
      </p:sp>
      <p:sp>
        <p:nvSpPr>
          <p:cNvPr id="14" name="文本框 13"/>
          <p:cNvSpPr txBox="1"/>
          <p:nvPr/>
        </p:nvSpPr>
        <p:spPr>
          <a:xfrm>
            <a:off x="988695" y="1813560"/>
            <a:ext cx="9946640" cy="460375"/>
          </a:xfrm>
          <a:prstGeom prst="rect">
            <a:avLst/>
          </a:prstGeom>
          <a:noFill/>
        </p:spPr>
        <p:txBody>
          <a:bodyPr wrap="square" rtlCol="0">
            <a:spAutoFit/>
          </a:bodyPr>
          <a:p>
            <a:r>
              <a:rPr lang="en-US" altLang="zh-CN" sz="2400">
                <a:solidFill>
                  <a:srgbClr val="FF0000"/>
                </a:solidFill>
                <a:latin typeface="Times New Roman" panose="02020603050405020304" charset="0"/>
                <a:cs typeface="Times New Roman" panose="02020603050405020304" charset="0"/>
                <a:sym typeface="+mn-ea"/>
              </a:rPr>
              <a:t>nohup /home/software/r8s/src/r8s -b -f ./r8s_nexus.nex &gt; r8s.out &amp;</a:t>
            </a:r>
            <a:endParaRPr lang="en-US" altLang="zh-CN" sz="2400">
              <a:solidFill>
                <a:srgbClr val="FF0000"/>
              </a:solidFill>
              <a:latin typeface="Times New Roman" panose="02020603050405020304" charset="0"/>
              <a:cs typeface="Times New Roman" panose="02020603050405020304" charset="0"/>
              <a:sym typeface="+mn-ea"/>
            </a:endParaRPr>
          </a:p>
        </p:txBody>
      </p:sp>
      <p:sp>
        <p:nvSpPr>
          <p:cNvPr id="20" name="文本框 19"/>
          <p:cNvSpPr txBox="1"/>
          <p:nvPr>
            <p:custDataLst>
              <p:tags r:id="rId4"/>
            </p:custDataLst>
          </p:nvPr>
        </p:nvSpPr>
        <p:spPr>
          <a:xfrm>
            <a:off x="678815" y="273685"/>
            <a:ext cx="12498070" cy="521970"/>
          </a:xfrm>
          <a:prstGeom prst="rect">
            <a:avLst/>
          </a:prstGeom>
          <a:noFill/>
        </p:spPr>
        <p:txBody>
          <a:bodyPr wrap="square" rtlCol="0">
            <a:spAutoFit/>
          </a:bodyPr>
          <a:p>
            <a:pPr algn="l"/>
            <a:r>
              <a:rPr lang="en-US" altLang="zh-CN" sz="2800" b="1">
                <a:solidFill>
                  <a:srgbClr val="0A418D"/>
                </a:solidFill>
                <a:latin typeface="微软雅黑" panose="020B0503020204020204" charset="-122"/>
                <a:ea typeface="微软雅黑" panose="020B0503020204020204" charset="-122"/>
              </a:rPr>
              <a:t>Step1</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 Prepare the input files for BEAUti—1.1 r8s:</a:t>
            </a:r>
            <a:r>
              <a:rPr lang="en-US" altLang="zh-CN" sz="2800" b="1">
                <a:solidFill>
                  <a:srgbClr val="0A418D"/>
                </a:solidFill>
                <a:latin typeface="微软雅黑" panose="020B0503020204020204" charset="-122"/>
                <a:ea typeface="微软雅黑" panose="020B0503020204020204" charset="-122"/>
                <a:sym typeface="+mn-ea"/>
              </a:rPr>
              <a:t>starting tree</a:t>
            </a:r>
            <a:endParaRPr lang="en-US" altLang="zh-CN" sz="2800" b="1">
              <a:solidFill>
                <a:srgbClr val="0A418D"/>
              </a:solidFill>
              <a:latin typeface="微软雅黑" panose="020B0503020204020204" charset="-122"/>
              <a:ea typeface="微软雅黑" panose="020B0503020204020204" charset="-122"/>
            </a:endParaRPr>
          </a:p>
        </p:txBody>
      </p:sp>
      <p:sp>
        <p:nvSpPr>
          <p:cNvPr id="21" name="文本框 20"/>
          <p:cNvSpPr txBox="1"/>
          <p:nvPr/>
        </p:nvSpPr>
        <p:spPr>
          <a:xfrm>
            <a:off x="7353300" y="4851718"/>
            <a:ext cx="5080000" cy="337185"/>
          </a:xfrm>
          <a:prstGeom prst="rect">
            <a:avLst/>
          </a:prstGeom>
        </p:spPr>
        <p:txBody>
          <a:bodyPr>
            <a:spAutoFit/>
          </a:bodyPr>
          <a:p>
            <a:r>
              <a:rPr lang="en-US" altLang="zh-CN" sz="1600">
                <a:solidFill>
                  <a:srgbClr val="FF0000"/>
                </a:solidFill>
                <a:latin typeface="Arial" panose="020B0604020202020204"/>
                <a:ea typeface="Arial" panose="020B0604020202020204"/>
              </a:rPr>
              <a:t>If branch length &lt; 0, change it to 0</a:t>
            </a:r>
            <a:endParaRPr lang="en-US" altLang="zh-CN" sz="1600">
              <a:solidFill>
                <a:srgbClr val="FF0000"/>
              </a:solidFill>
              <a:latin typeface="Arial" panose="020B0604020202020204"/>
              <a:ea typeface="Arial" panose="020B0604020202020204"/>
            </a:endParaRPr>
          </a:p>
        </p:txBody>
      </p:sp>
      <p:pic>
        <p:nvPicPr>
          <p:cNvPr id="22" name="图片 21"/>
          <p:cNvPicPr>
            <a:picLocks noChangeAspect="1"/>
          </p:cNvPicPr>
          <p:nvPr/>
        </p:nvPicPr>
        <p:blipFill>
          <a:blip r:embed="rId5"/>
          <a:srcRect r="11004" b="-7292"/>
          <a:stretch>
            <a:fillRect/>
          </a:stretch>
        </p:blipFill>
        <p:spPr>
          <a:xfrm>
            <a:off x="988695" y="5178425"/>
            <a:ext cx="10723245" cy="327025"/>
          </a:xfrm>
          <a:prstGeom prst="rect">
            <a:avLst/>
          </a:prstGeom>
        </p:spPr>
      </p:pic>
      <p:sp>
        <p:nvSpPr>
          <p:cNvPr id="3" name="矩形 2"/>
          <p:cNvSpPr/>
          <p:nvPr/>
        </p:nvSpPr>
        <p:spPr>
          <a:xfrm>
            <a:off x="1005840" y="3981450"/>
            <a:ext cx="10591800" cy="571500"/>
          </a:xfrm>
          <a:prstGeom prst="rect">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文本框 5"/>
          <p:cNvSpPr txBox="1"/>
          <p:nvPr/>
        </p:nvSpPr>
        <p:spPr>
          <a:xfrm>
            <a:off x="7835900" y="5526405"/>
            <a:ext cx="6096000" cy="337185"/>
          </a:xfrm>
          <a:prstGeom prst="rect">
            <a:avLst/>
          </a:prstGeom>
          <a:noFill/>
        </p:spPr>
        <p:txBody>
          <a:bodyPr wrap="square" rtlCol="0" anchor="t">
            <a:spAutoFit/>
          </a:bodyPr>
          <a:p>
            <a:pPr algn="l">
              <a:buClrTx/>
              <a:buSzTx/>
              <a:buFontTx/>
            </a:pPr>
            <a:r>
              <a:rPr lang="en-US" altLang="zh-CN" sz="1600">
                <a:solidFill>
                  <a:srgbClr val="FF0000"/>
                </a:solidFill>
                <a:latin typeface="Arial" panose="020B0604020202020204"/>
                <a:ea typeface="Arial" panose="020B0604020202020204"/>
              </a:rPr>
              <a:t>Ensure it is on the same line</a:t>
            </a:r>
            <a:endParaRPr lang="en-US" altLang="zh-CN" sz="1600">
              <a:solidFill>
                <a:srgbClr val="FF0000"/>
              </a:solidFill>
              <a:latin typeface="Arial" panose="020B0604020202020204"/>
              <a:ea typeface="Arial" panose="020B0604020202020204"/>
            </a:endParaRPr>
          </a:p>
        </p:txBody>
      </p:sp>
      <p:cxnSp>
        <p:nvCxnSpPr>
          <p:cNvPr id="7" name="直接箭头连接符 6"/>
          <p:cNvCxnSpPr/>
          <p:nvPr/>
        </p:nvCxnSpPr>
        <p:spPr>
          <a:xfrm flipH="1" flipV="1">
            <a:off x="8930640" y="4578350"/>
            <a:ext cx="50800" cy="304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nvCxnSpPr>
        <p:spPr>
          <a:xfrm flipH="1" flipV="1">
            <a:off x="9057640" y="5365750"/>
            <a:ext cx="50800" cy="304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grpSp>
        <p:nvGrpSpPr>
          <p:cNvPr id="39" name="组合 38"/>
          <p:cNvGrpSpPr/>
          <p:nvPr>
            <p:custDataLst>
              <p:tags r:id="rId1"/>
            </p:custDataLst>
          </p:nvPr>
        </p:nvGrpSpPr>
        <p:grpSpPr>
          <a:xfrm>
            <a:off x="93345" y="1478915"/>
            <a:ext cx="12278995" cy="4998085"/>
            <a:chOff x="147" y="2749"/>
            <a:chExt cx="19337" cy="7871"/>
          </a:xfrm>
        </p:grpSpPr>
        <p:sp>
          <p:nvSpPr>
            <p:cNvPr id="36" name="Rectangle 31"/>
            <p:cNvSpPr/>
            <p:nvPr>
              <p:custDataLst>
                <p:tags r:id="rId2"/>
              </p:custDataLst>
            </p:nvPr>
          </p:nvSpPr>
          <p:spPr>
            <a:xfrm>
              <a:off x="8353" y="9605"/>
              <a:ext cx="4503" cy="666"/>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5" name="Rectangle 31"/>
            <p:cNvSpPr/>
            <p:nvPr>
              <p:custDataLst>
                <p:tags r:id="rId3"/>
              </p:custDataLst>
            </p:nvPr>
          </p:nvSpPr>
          <p:spPr>
            <a:xfrm>
              <a:off x="12863" y="6415"/>
              <a:ext cx="5504" cy="1084"/>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4" name="Rectangle 31"/>
            <p:cNvSpPr/>
            <p:nvPr>
              <p:custDataLst>
                <p:tags r:id="rId4"/>
              </p:custDataLst>
            </p:nvPr>
          </p:nvSpPr>
          <p:spPr>
            <a:xfrm>
              <a:off x="6274" y="6415"/>
              <a:ext cx="4670" cy="2100"/>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2" name="Rectangle 31"/>
            <p:cNvSpPr/>
            <p:nvPr>
              <p:custDataLst>
                <p:tags r:id="rId5"/>
              </p:custDataLst>
            </p:nvPr>
          </p:nvSpPr>
          <p:spPr>
            <a:xfrm>
              <a:off x="429" y="6393"/>
              <a:ext cx="4054" cy="1045"/>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33" name="Rectangle 31"/>
            <p:cNvSpPr/>
            <p:nvPr>
              <p:custDataLst>
                <p:tags r:id="rId6"/>
              </p:custDataLst>
            </p:nvPr>
          </p:nvSpPr>
          <p:spPr>
            <a:xfrm>
              <a:off x="523" y="2869"/>
              <a:ext cx="8361" cy="2536"/>
            </a:xfrm>
            <a:prstGeom prst="rect">
              <a:avLst/>
            </a:prstGeom>
            <a:solidFill>
              <a:srgbClr val="F2F8FF">
                <a:alpha val="67000"/>
              </a:srgbClr>
            </a:solidFill>
            <a:ln w="25400" cap="flat" cmpd="sng" algn="ctr">
              <a:noFill/>
              <a:prstDash val="solid"/>
            </a:ln>
            <a:effectLst/>
          </p:spPr>
          <p:txBody>
            <a:bodyPr rtlCol="0" anchor="ctr"/>
            <a:lstStyle/>
            <a:p>
              <a:pPr algn="ctr"/>
              <a:endParaRPr lang="zh-CN" altLang="en-US" dirty="0">
                <a:solidFill>
                  <a:srgbClr val="FFFFFF"/>
                </a:solidFill>
                <a:latin typeface="微软雅黑 Light" panose="020B0502040204020203" pitchFamily="34" charset="-122"/>
                <a:ea typeface="微软雅黑 Light" panose="020B0502040204020203" pitchFamily="34" charset="-122"/>
              </a:endParaRPr>
            </a:p>
          </p:txBody>
        </p:sp>
        <p:sp>
          <p:nvSpPr>
            <p:cNvPr id="7" name="文本框 6"/>
            <p:cNvSpPr txBox="1"/>
            <p:nvPr/>
          </p:nvSpPr>
          <p:spPr>
            <a:xfrm>
              <a:off x="628" y="2869"/>
              <a:ext cx="15830" cy="1064"/>
            </a:xfrm>
            <a:prstGeom prst="rect">
              <a:avLst/>
            </a:prstGeom>
          </p:spPr>
          <p:txBody>
            <a:bodyPr wrap="square">
              <a:spAutoFit/>
            </a:bodyPr>
            <a:p>
              <a:r>
                <a:rPr lang="en-US" altLang="zh-CN" sz="2000" b="1">
                  <a:solidFill>
                    <a:srgbClr val="000000"/>
                  </a:solidFill>
                  <a:latin typeface="Times New Roman" panose="02020603050405020304" charset="0"/>
                  <a:ea typeface="等线 Light" panose="02010600030101010101" charset="-122"/>
                  <a:cs typeface="Times New Roman" panose="02020603050405020304" charset="0"/>
                </a:rPr>
                <a:t>Pick up clocklike loci:</a:t>
              </a:r>
              <a:r>
                <a:rPr lang="en-US" altLang="zh-CN">
                  <a:solidFill>
                    <a:srgbClr val="000000"/>
                  </a:solidFill>
                  <a:latin typeface="Times New Roman" panose="02020603050405020304" charset="0"/>
                  <a:ea typeface="等线 Light" panose="02010600030101010101" charset="-122"/>
                  <a:cs typeface="Times New Roman" panose="02020603050405020304" charset="0"/>
                </a:rPr>
                <a:t>  </a:t>
              </a:r>
              <a:endParaRPr lang="en-US" altLang="zh-CN">
                <a:solidFill>
                  <a:srgbClr val="000000"/>
                </a:solidFill>
                <a:latin typeface="Times New Roman" panose="02020603050405020304" charset="0"/>
                <a:ea typeface="等线 Light" panose="02010600030101010101" charset="-122"/>
                <a:cs typeface="Times New Roman" panose="02020603050405020304" charset="0"/>
              </a:endParaRPr>
            </a:p>
            <a:p>
              <a:r>
                <a:rPr lang="en-US" altLang="zh-CN">
                  <a:latin typeface="Times New Roman" panose="02020603050405020304" charset="0"/>
                  <a:cs typeface="Times New Roman" panose="02020603050405020304" charset="0"/>
                  <a:sym typeface="+mn-ea"/>
                </a:rPr>
                <a:t>clocklikeness_test.pl</a:t>
              </a:r>
              <a:endParaRPr lang="en-US" altLang="zh-CN">
                <a:solidFill>
                  <a:srgbClr val="FF0000"/>
                </a:solidFill>
                <a:latin typeface="Times New Roman" panose="02020603050405020304" charset="0"/>
                <a:ea typeface="等线 Light" panose="02010600030101010101" charset="-122"/>
                <a:cs typeface="Times New Roman" panose="02020603050405020304" charset="0"/>
                <a:sym typeface="+mn-ea"/>
              </a:endParaRPr>
            </a:p>
          </p:txBody>
        </p:sp>
        <p:pic>
          <p:nvPicPr>
            <p:cNvPr id="17" name="图片 16"/>
            <p:cNvPicPr>
              <a:picLocks noChangeAspect="1"/>
            </p:cNvPicPr>
            <p:nvPr/>
          </p:nvPicPr>
          <p:blipFill>
            <a:blip r:embed="rId7"/>
            <a:stretch>
              <a:fillRect/>
            </a:stretch>
          </p:blipFill>
          <p:spPr>
            <a:xfrm>
              <a:off x="9288" y="2749"/>
              <a:ext cx="5035" cy="3059"/>
            </a:xfrm>
            <a:prstGeom prst="rect">
              <a:avLst/>
            </a:prstGeom>
          </p:spPr>
        </p:pic>
        <p:sp>
          <p:nvSpPr>
            <p:cNvPr id="13" name="文本框 12"/>
            <p:cNvSpPr txBox="1"/>
            <p:nvPr>
              <p:custDataLst>
                <p:tags r:id="rId8"/>
              </p:custDataLst>
            </p:nvPr>
          </p:nvSpPr>
          <p:spPr>
            <a:xfrm>
              <a:off x="523" y="6414"/>
              <a:ext cx="5129" cy="1016"/>
            </a:xfrm>
            <a:prstGeom prst="rect">
              <a:avLst/>
            </a:prstGeom>
            <a:noFill/>
          </p:spPr>
          <p:txBody>
            <a:bodyPr wrap="square" rtlCol="0" anchor="t">
              <a:spAutoFit/>
            </a:bodyPr>
            <a:p>
              <a:r>
                <a:rPr lang="en-US" altLang="zh-CN"/>
                <a:t>            </a:t>
              </a:r>
              <a:r>
                <a:rPr lang="en-US" altLang="zh-CN">
                  <a:latin typeface="Times New Roman" panose="02020603050405020304" charset="0"/>
                  <a:cs typeface="Times New Roman" panose="02020603050405020304" charset="0"/>
                </a:rPr>
                <a:t>delete.sh</a:t>
              </a:r>
              <a:endParaRPr lang="en-US" altLang="zh-CN">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rPr>
                <a:t>sh delete.sh &gt; delete.log</a:t>
              </a:r>
              <a:endParaRPr lang="en-US" altLang="zh-CN">
                <a:solidFill>
                  <a:srgbClr val="FF0000"/>
                </a:solidFill>
                <a:latin typeface="Times New Roman" panose="02020603050405020304" charset="0"/>
                <a:cs typeface="Times New Roman" panose="02020603050405020304" charset="0"/>
              </a:endParaRPr>
            </a:p>
          </p:txBody>
        </p:sp>
        <p:pic>
          <p:nvPicPr>
            <p:cNvPr id="18" name="图片 17"/>
            <p:cNvPicPr>
              <a:picLocks noChangeAspect="1"/>
            </p:cNvPicPr>
            <p:nvPr>
              <p:custDataLst>
                <p:tags r:id="rId9"/>
              </p:custDataLst>
            </p:nvPr>
          </p:nvPicPr>
          <p:blipFill>
            <a:blip r:embed="rId10"/>
            <a:srcRect l="1957" r="11719"/>
            <a:stretch>
              <a:fillRect/>
            </a:stretch>
          </p:blipFill>
          <p:spPr>
            <a:xfrm>
              <a:off x="147" y="7463"/>
              <a:ext cx="4964" cy="1256"/>
            </a:xfrm>
            <a:prstGeom prst="rect">
              <a:avLst/>
            </a:prstGeom>
          </p:spPr>
        </p:pic>
        <p:pic>
          <p:nvPicPr>
            <p:cNvPr id="19" name="图片 18"/>
            <p:cNvPicPr>
              <a:picLocks noChangeAspect="1"/>
            </p:cNvPicPr>
            <p:nvPr>
              <p:custDataLst>
                <p:tags r:id="rId11"/>
              </p:custDataLst>
            </p:nvPr>
          </p:nvPicPr>
          <p:blipFill>
            <a:blip r:embed="rId12"/>
            <a:srcRect l="1574" r="3395"/>
            <a:stretch>
              <a:fillRect/>
            </a:stretch>
          </p:blipFill>
          <p:spPr>
            <a:xfrm>
              <a:off x="5653" y="7463"/>
              <a:ext cx="5950" cy="1256"/>
            </a:xfrm>
            <a:prstGeom prst="rect">
              <a:avLst/>
            </a:prstGeom>
          </p:spPr>
        </p:pic>
        <p:pic>
          <p:nvPicPr>
            <p:cNvPr id="20" name="图片 19"/>
            <p:cNvPicPr>
              <a:picLocks noChangeAspect="1"/>
            </p:cNvPicPr>
            <p:nvPr>
              <p:custDataLst>
                <p:tags r:id="rId13"/>
              </p:custDataLst>
            </p:nvPr>
          </p:nvPicPr>
          <p:blipFill>
            <a:blip r:embed="rId14"/>
            <a:srcRect r="3037"/>
            <a:stretch>
              <a:fillRect/>
            </a:stretch>
          </p:blipFill>
          <p:spPr>
            <a:xfrm>
              <a:off x="12106" y="7464"/>
              <a:ext cx="6933" cy="1255"/>
            </a:xfrm>
            <a:prstGeom prst="rect">
              <a:avLst/>
            </a:prstGeom>
          </p:spPr>
        </p:pic>
        <p:sp>
          <p:nvSpPr>
            <p:cNvPr id="8" name="文本框 7"/>
            <p:cNvSpPr txBox="1"/>
            <p:nvPr>
              <p:custDataLst>
                <p:tags r:id="rId15"/>
              </p:custDataLst>
            </p:nvPr>
          </p:nvSpPr>
          <p:spPr>
            <a:xfrm>
              <a:off x="6274" y="6414"/>
              <a:ext cx="5129" cy="1016"/>
            </a:xfrm>
            <a:prstGeom prst="rect">
              <a:avLst/>
            </a:prstGeom>
            <a:noFill/>
          </p:spPr>
          <p:txBody>
            <a:bodyPr wrap="square" rtlCol="0" anchor="t">
              <a:spAutoFit/>
            </a:bodyPr>
            <a:p>
              <a:r>
                <a:rPr lang="en-US" altLang="zh-CN"/>
                <a:t>            </a:t>
              </a:r>
              <a:r>
                <a:rPr lang="en-US" altLang="zh-CN">
                  <a:latin typeface="Times New Roman" panose="02020603050405020304" charset="0"/>
                  <a:cs typeface="Times New Roman" panose="02020603050405020304" charset="0"/>
                  <a:sym typeface="+mn-ea"/>
                </a:rPr>
                <a:t>Aligning.sh</a:t>
              </a:r>
              <a:endParaRPr lang="zh-CN" altLang="en-US">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rPr>
                <a:t>sh Aligning.sh &gt; Aligning.log</a:t>
              </a:r>
              <a:endParaRPr lang="en-US" altLang="zh-CN">
                <a:solidFill>
                  <a:srgbClr val="FF0000"/>
                </a:solidFill>
                <a:latin typeface="Times New Roman" panose="02020603050405020304" charset="0"/>
                <a:cs typeface="Times New Roman" panose="02020603050405020304" charset="0"/>
              </a:endParaRPr>
            </a:p>
          </p:txBody>
        </p:sp>
        <p:sp>
          <p:nvSpPr>
            <p:cNvPr id="9" name="文本框 8"/>
            <p:cNvSpPr txBox="1"/>
            <p:nvPr>
              <p:custDataLst>
                <p:tags r:id="rId16"/>
              </p:custDataLst>
            </p:nvPr>
          </p:nvSpPr>
          <p:spPr>
            <a:xfrm>
              <a:off x="12931" y="6411"/>
              <a:ext cx="6553" cy="1016"/>
            </a:xfrm>
            <a:prstGeom prst="rect">
              <a:avLst/>
            </a:prstGeom>
            <a:noFill/>
          </p:spPr>
          <p:txBody>
            <a:bodyPr wrap="square" rtlCol="0" anchor="t">
              <a:spAutoFit/>
            </a:bodyPr>
            <a:p>
              <a:r>
                <a:rPr lang="en-US" altLang="zh-CN"/>
                <a:t>             </a:t>
              </a:r>
              <a:r>
                <a:rPr lang="en-US" altLang="zh-CN">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sym typeface="+mn-ea"/>
                </a:rPr>
                <a:t>concat_loci.sh</a:t>
              </a:r>
              <a:endParaRPr lang="zh-CN" altLang="en-US">
                <a:latin typeface="Times New Roman" panose="02020603050405020304" charset="0"/>
                <a:cs typeface="Times New Roman" panose="02020603050405020304" charset="0"/>
              </a:endParaRPr>
            </a:p>
            <a:p>
              <a:r>
                <a:rPr lang="en-US" altLang="zh-CN">
                  <a:solidFill>
                    <a:srgbClr val="FF0000"/>
                  </a:solidFill>
                  <a:latin typeface="Times New Roman" panose="02020603050405020304" charset="0"/>
                  <a:cs typeface="Times New Roman" panose="02020603050405020304" charset="0"/>
                </a:rPr>
                <a:t>sh concat_loci.sh &gt; concat_loci.log</a:t>
              </a:r>
              <a:endParaRPr lang="en-US" altLang="zh-CN">
                <a:solidFill>
                  <a:srgbClr val="FF0000"/>
                </a:solidFill>
                <a:latin typeface="Times New Roman" panose="02020603050405020304" charset="0"/>
                <a:cs typeface="Times New Roman" panose="02020603050405020304" charset="0"/>
              </a:endParaRPr>
            </a:p>
          </p:txBody>
        </p:sp>
        <p:pic>
          <p:nvPicPr>
            <p:cNvPr id="22" name="图片 21"/>
            <p:cNvPicPr>
              <a:picLocks noChangeAspect="1"/>
            </p:cNvPicPr>
            <p:nvPr/>
          </p:nvPicPr>
          <p:blipFill>
            <a:blip r:embed="rId17"/>
            <a:stretch>
              <a:fillRect/>
            </a:stretch>
          </p:blipFill>
          <p:spPr>
            <a:xfrm>
              <a:off x="13467" y="9282"/>
              <a:ext cx="4868" cy="1338"/>
            </a:xfrm>
            <a:prstGeom prst="rect">
              <a:avLst/>
            </a:prstGeom>
          </p:spPr>
        </p:pic>
        <p:sp>
          <p:nvSpPr>
            <p:cNvPr id="24" name="文本框 23"/>
            <p:cNvSpPr txBox="1"/>
            <p:nvPr/>
          </p:nvSpPr>
          <p:spPr>
            <a:xfrm>
              <a:off x="429" y="3954"/>
              <a:ext cx="8766" cy="1452"/>
            </a:xfrm>
            <a:prstGeom prst="rect">
              <a:avLst/>
            </a:prstGeom>
            <a:noFill/>
          </p:spPr>
          <p:txBody>
            <a:bodyPr wrap="square" rtlCol="0" anchor="t">
              <a:spAutoFit/>
            </a:bodyPr>
            <a:p>
              <a:r>
                <a:rPr lang="zh-CN" altLang="en-US">
                  <a:solidFill>
                    <a:srgbClr val="FF0000"/>
                  </a:solidFill>
                  <a:latin typeface="Times New Roman" panose="02020603050405020304" charset="0"/>
                  <a:cs typeface="Times New Roman" panose="02020603050405020304" charset="0"/>
                  <a:sym typeface="+mn-ea"/>
                </a:rPr>
                <a:t>②</a:t>
              </a:r>
              <a:r>
                <a:rPr lang="en-US" altLang="zh-CN">
                  <a:solidFill>
                    <a:srgbClr val="FF0000"/>
                  </a:solidFill>
                  <a:latin typeface="Times New Roman" panose="02020603050405020304" charset="0"/>
                  <a:cs typeface="Times New Roman" panose="02020603050405020304" charset="0"/>
                  <a:sym typeface="+mn-ea"/>
                </a:rPr>
                <a:t> nohup perl clocklikeness_test.pl --indir ./aligned_data --besttree ./RAxML_bestTree.workshop_concat_result --clocklike ./clocklike_dir --cpu 10 &amp;</a:t>
              </a:r>
              <a:endParaRPr lang="en-US" altLang="zh-CN">
                <a:solidFill>
                  <a:srgbClr val="FF0000"/>
                </a:solidFill>
                <a:latin typeface="Times New Roman" panose="02020603050405020304" charset="0"/>
                <a:cs typeface="Times New Roman" panose="02020603050405020304" charset="0"/>
                <a:sym typeface="+mn-ea"/>
              </a:endParaRPr>
            </a:p>
          </p:txBody>
        </p:sp>
        <p:sp>
          <p:nvSpPr>
            <p:cNvPr id="25" name="下箭头 24"/>
            <p:cNvSpPr/>
            <p:nvPr/>
          </p:nvSpPr>
          <p:spPr>
            <a:xfrm>
              <a:off x="2558" y="5514"/>
              <a:ext cx="242" cy="879"/>
            </a:xfrm>
            <a:prstGeom prst="down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右箭头 25"/>
            <p:cNvSpPr/>
            <p:nvPr>
              <p:custDataLst>
                <p:tags r:id="rId18"/>
              </p:custDataLst>
            </p:nvPr>
          </p:nvSpPr>
          <p:spPr>
            <a:xfrm>
              <a:off x="5187" y="7990"/>
              <a:ext cx="422" cy="204"/>
            </a:xfrm>
            <a:prstGeom prst="right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右箭头 26"/>
            <p:cNvSpPr/>
            <p:nvPr>
              <p:custDataLst>
                <p:tags r:id="rId19"/>
              </p:custDataLst>
            </p:nvPr>
          </p:nvSpPr>
          <p:spPr>
            <a:xfrm>
              <a:off x="11647" y="7990"/>
              <a:ext cx="422" cy="204"/>
            </a:xfrm>
            <a:prstGeom prst="right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下箭头 27"/>
            <p:cNvSpPr/>
            <p:nvPr/>
          </p:nvSpPr>
          <p:spPr>
            <a:xfrm>
              <a:off x="15705" y="8800"/>
              <a:ext cx="267" cy="454"/>
            </a:xfrm>
            <a:prstGeom prst="down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8314" y="9585"/>
              <a:ext cx="8000" cy="628"/>
            </a:xfrm>
            <a:prstGeom prst="rect">
              <a:avLst/>
            </a:prstGeom>
          </p:spPr>
          <p:txBody>
            <a:bodyPr>
              <a:spAutoFit/>
            </a:bodyPr>
            <a:p>
              <a:r>
                <a:rPr lang="en-US" altLang="zh-CN" sz="2000" b="1">
                  <a:solidFill>
                    <a:srgbClr val="000000"/>
                  </a:solidFill>
                  <a:latin typeface="Times New Roman" panose="02020603050405020304" charset="0"/>
                  <a:ea typeface="等线 Light" panose="02010600030101010101" charset="-122"/>
                  <a:cs typeface="Times New Roman" panose="02020603050405020304" charset="0"/>
                </a:rPr>
                <a:t>Add partition infomation</a:t>
              </a:r>
              <a:endParaRPr lang="en-US" altLang="zh-CN" sz="1600">
                <a:solidFill>
                  <a:srgbClr val="000000"/>
                </a:solidFill>
                <a:latin typeface="Arial" panose="020B0604020202020204"/>
                <a:ea typeface="Arial" panose="020B0604020202020204"/>
              </a:endParaRPr>
            </a:p>
          </p:txBody>
        </p:sp>
        <p:sp>
          <p:nvSpPr>
            <p:cNvPr id="30" name="左箭头 29"/>
            <p:cNvSpPr/>
            <p:nvPr/>
          </p:nvSpPr>
          <p:spPr>
            <a:xfrm>
              <a:off x="12931" y="9846"/>
              <a:ext cx="396" cy="243"/>
            </a:xfrm>
            <a:prstGeom prst="leftArrow">
              <a:avLst/>
            </a:prstGeom>
            <a:solidFill>
              <a:srgbClr val="0A418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30"/>
            <p:cNvSpPr/>
            <p:nvPr/>
          </p:nvSpPr>
          <p:spPr>
            <a:xfrm>
              <a:off x="13552" y="9725"/>
              <a:ext cx="4698" cy="54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8" name="文本框 37"/>
          <p:cNvSpPr txBox="1"/>
          <p:nvPr>
            <p:custDataLst>
              <p:tags r:id="rId20"/>
            </p:custDataLst>
          </p:nvPr>
        </p:nvSpPr>
        <p:spPr>
          <a:xfrm>
            <a:off x="764540" y="197485"/>
            <a:ext cx="10899140" cy="405130"/>
          </a:xfrm>
          <a:prstGeom prst="rect">
            <a:avLst/>
          </a:prstGeom>
          <a:noFill/>
        </p:spPr>
        <p:txBody>
          <a:bodyPr wrap="square" rtlCol="0">
            <a:noAutofit/>
          </a:bodyPr>
          <a:p>
            <a:pPr algn="l">
              <a:lnSpc>
                <a:spcPct val="120000"/>
              </a:lnSpc>
            </a:pPr>
            <a:r>
              <a:rPr lang="en-US" altLang="zh-CN" sz="2800" b="1">
                <a:solidFill>
                  <a:srgbClr val="0A418D"/>
                </a:solidFill>
                <a:latin typeface="微软雅黑" panose="020B0503020204020204" charset="-122"/>
                <a:ea typeface="微软雅黑" panose="020B0503020204020204" charset="-122"/>
              </a:rPr>
              <a:t>Step 1</a:t>
            </a:r>
            <a:r>
              <a:rPr lang="zh-CN" altLang="en-US" sz="2800" b="1">
                <a:solidFill>
                  <a:srgbClr val="0A418D"/>
                </a:solidFill>
                <a:latin typeface="微软雅黑" panose="020B0503020204020204" charset="-122"/>
                <a:ea typeface="微软雅黑" panose="020B0503020204020204" charset="-122"/>
              </a:rPr>
              <a:t>：</a:t>
            </a:r>
            <a:r>
              <a:rPr lang="en-US" altLang="zh-CN" sz="2800" b="1">
                <a:solidFill>
                  <a:srgbClr val="0A418D"/>
                </a:solidFill>
                <a:latin typeface="微软雅黑" panose="020B0503020204020204" charset="-122"/>
                <a:ea typeface="微软雅黑" panose="020B0503020204020204" charset="-122"/>
              </a:rPr>
              <a:t>Prepare the input files for BEAUti</a:t>
            </a:r>
            <a:endParaRPr lang="en-US" altLang="zh-CN" sz="2800" b="1">
              <a:solidFill>
                <a:srgbClr val="0A418D"/>
              </a:solidFill>
              <a:latin typeface="微软雅黑" panose="020B0503020204020204" charset="-122"/>
              <a:ea typeface="微软雅黑" panose="020B0503020204020204" charset="-122"/>
            </a:endParaRPr>
          </a:p>
          <a:p>
            <a:pPr algn="l">
              <a:lnSpc>
                <a:spcPct val="120000"/>
              </a:lnSpc>
            </a:pPr>
            <a:r>
              <a:rPr lang="en-US" altLang="zh-CN" sz="2800" b="1">
                <a:solidFill>
                  <a:srgbClr val="0A418D"/>
                </a:solidFill>
                <a:latin typeface="微软雅黑" panose="020B0503020204020204" charset="-122"/>
                <a:ea typeface="微软雅黑" panose="020B0503020204020204" charset="-122"/>
              </a:rPr>
              <a:t>                       —1.2 NEXUS file with partition information</a:t>
            </a:r>
            <a:endParaRPr lang="en-US" altLang="zh-CN" sz="2800" b="1">
              <a:solidFill>
                <a:srgbClr val="0A418D"/>
              </a:solidFill>
              <a:latin typeface="微软雅黑" panose="020B0503020204020204" charset="-122"/>
              <a:ea typeface="微软雅黑" panose="020B0503020204020204" charset="-122"/>
            </a:endParaRPr>
          </a:p>
        </p:txBody>
      </p:sp>
      <p:sp>
        <p:nvSpPr>
          <p:cNvPr id="3" name="文本框 2"/>
          <p:cNvSpPr txBox="1"/>
          <p:nvPr/>
        </p:nvSpPr>
        <p:spPr>
          <a:xfrm>
            <a:off x="398780" y="1117600"/>
            <a:ext cx="6096000" cy="368300"/>
          </a:xfrm>
          <a:prstGeom prst="rect">
            <a:avLst/>
          </a:prstGeom>
          <a:noFill/>
        </p:spPr>
        <p:txBody>
          <a:bodyPr wrap="square" rtlCol="0" anchor="t">
            <a:spAutoFit/>
          </a:bodyPr>
          <a:p>
            <a:r>
              <a:rPr lang="zh-CN" altLang="en-US">
                <a:solidFill>
                  <a:srgbClr val="FF0000"/>
                </a:solidFill>
                <a:latin typeface="Times New Roman" panose="02020603050405020304" charset="0"/>
                <a:cs typeface="Times New Roman" panose="02020603050405020304" charset="0"/>
              </a:rPr>
              <a:t>①</a:t>
            </a:r>
            <a:r>
              <a:rPr lang="en-US" altLang="zh-CN">
                <a:solidFill>
                  <a:srgbClr val="FF0000"/>
                </a:solidFill>
                <a:latin typeface="Times New Roman" panose="02020603050405020304" charset="0"/>
                <a:cs typeface="Times New Roman" panose="02020603050405020304" charset="0"/>
              </a:rPr>
              <a:t>  conda activate phylogenetic_analysis</a:t>
            </a:r>
            <a:endParaRPr lang="en-US" altLang="zh-CN">
              <a:solidFill>
                <a:srgbClr val="FF0000"/>
              </a:solidFill>
              <a:latin typeface="Times New Roman" panose="02020603050405020304" charset="0"/>
              <a:cs typeface="Times New Roman" panose="02020603050405020304" charset="0"/>
            </a:endParaRPr>
          </a:p>
        </p:txBody>
      </p:sp>
    </p:spTree>
    <p:custDataLst>
      <p:tags r:id="rId2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0" y="267335"/>
            <a:ext cx="643890" cy="547370"/>
          </a:xfrm>
          <a:prstGeom prst="rect">
            <a:avLst/>
          </a:prstGeom>
          <a:solidFill>
            <a:srgbClr val="0A418D"/>
          </a:solidFill>
          <a:ln>
            <a:solidFill>
              <a:srgbClr val="0A418D"/>
            </a:solidFill>
          </a:ln>
          <a:effectLst>
            <a:outerShdw blurRad="2286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pic>
        <p:nvPicPr>
          <p:cNvPr id="21" name="图片 20"/>
          <p:cNvPicPr>
            <a:picLocks noChangeAspect="1"/>
          </p:cNvPicPr>
          <p:nvPr/>
        </p:nvPicPr>
        <p:blipFill>
          <a:blip r:embed="rId1"/>
          <a:srcRect r="52609" b="67661"/>
          <a:stretch>
            <a:fillRect/>
          </a:stretch>
        </p:blipFill>
        <p:spPr>
          <a:xfrm>
            <a:off x="3693795" y="862330"/>
            <a:ext cx="8154035" cy="2651125"/>
          </a:xfrm>
          <a:prstGeom prst="rect">
            <a:avLst/>
          </a:prstGeom>
        </p:spPr>
      </p:pic>
      <p:pic>
        <p:nvPicPr>
          <p:cNvPr id="22" name="图片 21"/>
          <p:cNvPicPr>
            <a:picLocks noChangeAspect="1"/>
          </p:cNvPicPr>
          <p:nvPr/>
        </p:nvPicPr>
        <p:blipFill>
          <a:blip r:embed="rId2"/>
          <a:srcRect l="1167" t="54147" r="51099" b="1567"/>
          <a:stretch>
            <a:fillRect/>
          </a:stretch>
        </p:blipFill>
        <p:spPr>
          <a:xfrm>
            <a:off x="3693795" y="3488690"/>
            <a:ext cx="8154035" cy="3338195"/>
          </a:xfrm>
          <a:prstGeom prst="rect">
            <a:avLst/>
          </a:prstGeom>
        </p:spPr>
      </p:pic>
      <p:sp>
        <p:nvSpPr>
          <p:cNvPr id="31" name="矩形 30"/>
          <p:cNvSpPr/>
          <p:nvPr/>
        </p:nvSpPr>
        <p:spPr>
          <a:xfrm>
            <a:off x="4222750" y="862330"/>
            <a:ext cx="5283200" cy="14439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4222750" y="4335780"/>
            <a:ext cx="4217035" cy="231394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9" name="组合 8"/>
          <p:cNvGrpSpPr/>
          <p:nvPr/>
        </p:nvGrpSpPr>
        <p:grpSpPr>
          <a:xfrm>
            <a:off x="56515" y="3335655"/>
            <a:ext cx="3091180" cy="849630"/>
            <a:chOff x="394" y="5400"/>
            <a:chExt cx="4868" cy="1338"/>
          </a:xfrm>
        </p:grpSpPr>
        <p:pic>
          <p:nvPicPr>
            <p:cNvPr id="6" name="图片 5"/>
            <p:cNvPicPr>
              <a:picLocks noChangeAspect="1"/>
            </p:cNvPicPr>
            <p:nvPr/>
          </p:nvPicPr>
          <p:blipFill>
            <a:blip r:embed="rId3"/>
            <a:stretch>
              <a:fillRect/>
            </a:stretch>
          </p:blipFill>
          <p:spPr>
            <a:xfrm>
              <a:off x="394" y="5400"/>
              <a:ext cx="4868" cy="1338"/>
            </a:xfrm>
            <a:prstGeom prst="rect">
              <a:avLst/>
            </a:prstGeom>
          </p:spPr>
        </p:pic>
        <p:sp>
          <p:nvSpPr>
            <p:cNvPr id="8" name="矩形 7"/>
            <p:cNvSpPr/>
            <p:nvPr/>
          </p:nvSpPr>
          <p:spPr>
            <a:xfrm>
              <a:off x="424" y="5810"/>
              <a:ext cx="4698" cy="54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nvGrpSpPr>
          <p:cNvPr id="17" name="组合 16"/>
          <p:cNvGrpSpPr/>
          <p:nvPr/>
        </p:nvGrpSpPr>
        <p:grpSpPr>
          <a:xfrm>
            <a:off x="822325" y="4185285"/>
            <a:ext cx="1649095" cy="1656715"/>
            <a:chOff x="2735" y="6321"/>
            <a:chExt cx="2597" cy="2609"/>
          </a:xfrm>
        </p:grpSpPr>
        <p:cxnSp>
          <p:nvCxnSpPr>
            <p:cNvPr id="15" name="直接连接符 14"/>
            <p:cNvCxnSpPr/>
            <p:nvPr/>
          </p:nvCxnSpPr>
          <p:spPr>
            <a:xfrm flipH="1">
              <a:off x="2735" y="6321"/>
              <a:ext cx="2" cy="2609"/>
            </a:xfrm>
            <a:prstGeom prst="line">
              <a:avLst/>
            </a:prstGeom>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flipV="1">
              <a:off x="2744" y="8900"/>
              <a:ext cx="2588" cy="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
        <p:nvSpPr>
          <p:cNvPr id="18" name="文本框 17"/>
          <p:cNvSpPr txBox="1"/>
          <p:nvPr/>
        </p:nvSpPr>
        <p:spPr>
          <a:xfrm>
            <a:off x="828040" y="5443220"/>
            <a:ext cx="6096000" cy="398780"/>
          </a:xfrm>
          <a:prstGeom prst="rect">
            <a:avLst/>
          </a:prstGeom>
          <a:noFill/>
        </p:spPr>
        <p:txBody>
          <a:bodyPr wrap="square" rtlCol="0" anchor="t">
            <a:spAutoFit/>
          </a:bodyPr>
          <a:p>
            <a:r>
              <a:rPr lang="en-US" altLang="zh-CN" sz="2000" b="1">
                <a:solidFill>
                  <a:srgbClr val="000000"/>
                </a:solidFill>
                <a:latin typeface="Times New Roman" panose="02020603050405020304" charset="0"/>
                <a:ea typeface="等线 Light" panose="02010600030101010101" charset="-122"/>
                <a:cs typeface="Times New Roman" panose="02020603050405020304" charset="0"/>
                <a:sym typeface="+mn-ea"/>
              </a:rPr>
              <a:t>Add partition infomation</a:t>
            </a:r>
            <a:endParaRPr lang="en-US" altLang="zh-CN" sz="2000" b="1">
              <a:solidFill>
                <a:srgbClr val="000000"/>
              </a:solidFill>
              <a:latin typeface="Times New Roman" panose="02020603050405020304" charset="0"/>
              <a:ea typeface="等线 Light" panose="02010600030101010101" charset="-122"/>
              <a:cs typeface="Times New Roman" panose="02020603050405020304" charset="0"/>
              <a:sym typeface="+mn-ea"/>
            </a:endParaRPr>
          </a:p>
        </p:txBody>
      </p:sp>
      <p:sp>
        <p:nvSpPr>
          <p:cNvPr id="19" name="文本框 18"/>
          <p:cNvSpPr txBox="1"/>
          <p:nvPr>
            <p:custDataLst>
              <p:tags r:id="rId4"/>
            </p:custDataLst>
          </p:nvPr>
        </p:nvSpPr>
        <p:spPr>
          <a:xfrm>
            <a:off x="764540" y="57785"/>
            <a:ext cx="10899140" cy="829945"/>
          </a:xfrm>
          <a:prstGeom prst="rect">
            <a:avLst/>
          </a:prstGeom>
          <a:noFill/>
        </p:spPr>
        <p:txBody>
          <a:bodyPr wrap="square" rtlCol="0">
            <a:spAutoFit/>
          </a:bodyPr>
          <a:p>
            <a:pPr algn="l">
              <a:lnSpc>
                <a:spcPct val="100000"/>
              </a:lnSpc>
            </a:pPr>
            <a:r>
              <a:rPr lang="en-US" altLang="zh-CN" sz="2400" b="1">
                <a:solidFill>
                  <a:srgbClr val="0A418D"/>
                </a:solidFill>
                <a:latin typeface="微软雅黑" panose="020B0503020204020204" charset="-122"/>
                <a:ea typeface="微软雅黑" panose="020B0503020204020204" charset="-122"/>
              </a:rPr>
              <a:t>Step 1</a:t>
            </a:r>
            <a:r>
              <a:rPr lang="zh-CN" altLang="en-US" sz="2400" b="1">
                <a:solidFill>
                  <a:srgbClr val="0A418D"/>
                </a:solidFill>
                <a:latin typeface="微软雅黑" panose="020B0503020204020204" charset="-122"/>
                <a:ea typeface="微软雅黑" panose="020B0503020204020204" charset="-122"/>
              </a:rPr>
              <a:t>：</a:t>
            </a:r>
            <a:r>
              <a:rPr lang="en-US" altLang="zh-CN" sz="2400" b="1">
                <a:solidFill>
                  <a:srgbClr val="0A418D"/>
                </a:solidFill>
                <a:latin typeface="微软雅黑" panose="020B0503020204020204" charset="-122"/>
                <a:ea typeface="微软雅黑" panose="020B0503020204020204" charset="-122"/>
              </a:rPr>
              <a:t>Prepare the input files for BEAUti</a:t>
            </a:r>
            <a:endParaRPr lang="en-US" altLang="zh-CN" sz="2400" b="1">
              <a:solidFill>
                <a:srgbClr val="0A418D"/>
              </a:solidFill>
              <a:latin typeface="微软雅黑" panose="020B0503020204020204" charset="-122"/>
              <a:ea typeface="微软雅黑" panose="020B0503020204020204" charset="-122"/>
            </a:endParaRPr>
          </a:p>
          <a:p>
            <a:pPr algn="l">
              <a:lnSpc>
                <a:spcPct val="100000"/>
              </a:lnSpc>
            </a:pPr>
            <a:r>
              <a:rPr lang="en-US" altLang="zh-CN" sz="2400" b="1">
                <a:solidFill>
                  <a:srgbClr val="0A418D"/>
                </a:solidFill>
                <a:latin typeface="微软雅黑" panose="020B0503020204020204" charset="-122"/>
                <a:ea typeface="微软雅黑" panose="020B0503020204020204" charset="-122"/>
              </a:rPr>
              <a:t>                       —1.2 NEXUS file with partition information</a:t>
            </a:r>
            <a:endParaRPr lang="en-US" altLang="zh-CN" sz="2400" b="1">
              <a:solidFill>
                <a:srgbClr val="0A418D"/>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93.55,&quot;left&quot;:7.35,&quot;top&quot;:116.45,&quot;width&quot;:966.8}"/>
</p:tagLst>
</file>

<file path=ppt/tags/tag101.xml><?xml version="1.0" encoding="utf-8"?>
<p:tagLst xmlns:p="http://schemas.openxmlformats.org/presentationml/2006/main">
  <p:tag name="KSO_WM_DIAGRAM_VIRTUALLY_FRAME" val="{&quot;height&quot;:393.55,&quot;left&quot;:7.35,&quot;top&quot;:116.45,&quot;width&quot;:966.8}"/>
</p:tagLst>
</file>

<file path=ppt/tags/tag102.xml><?xml version="1.0" encoding="utf-8"?>
<p:tagLst xmlns:p="http://schemas.openxmlformats.org/presentationml/2006/main">
  <p:tag name="KSO_WM_DIAGRAM_VIRTUALLY_FRAME" val="{&quot;height&quot;:393.55,&quot;left&quot;:7.35,&quot;top&quot;:116.45,&quot;width&quot;:966.8}"/>
</p:tagLst>
</file>

<file path=ppt/tags/tag103.xml><?xml version="1.0" encoding="utf-8"?>
<p:tagLst xmlns:p="http://schemas.openxmlformats.org/presentationml/2006/main">
  <p:tag name="KSO_WM_BEAUTIFY_FLAG" val=""/>
  <p:tag name="KSO_WM_DIAGRAM_VIRTUALLY_FRAME" val="{&quot;height&quot;:250.15,&quot;left&quot;:423.65,&quot;top&quot;:136.55,&quot;width&quot;:339.65}"/>
</p:tagLst>
</file>

<file path=ppt/tags/tag10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p="http://schemas.openxmlformats.org/presentationml/2006/main">
  <p:tag name="KSO_WM_BEAUTIFY_FLAG" val=""/>
  <p:tag name="KSO_WM_DIAGRAM_VIRTUALLY_FRAME" val="{&quot;height&quot;:250.15,&quot;left&quot;:423.65,&quot;top&quot;:136.55,&quot;width&quot;:339.65}"/>
</p:tagLst>
</file>

<file path=ppt/tags/tag10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p="http://schemas.openxmlformats.org/presentationml/2006/main">
  <p:tag name="KSO_WM_BEAUTIFY_FLAG" val=""/>
  <p:tag name="KSO_WM_DIAGRAM_VIRTUALLY_FRAME" val="{&quot;height&quot;:250.15,&quot;left&quot;:423.65,&quot;top&quot;:136.55,&quot;width&quot;:339.65}"/>
</p:tagLst>
</file>

<file path=ppt/tags/tag1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p="http://schemas.openxmlformats.org/presentationml/2006/main">
  <p:tag name="KSO_WM_BEAUTIFY_FLAG" val=""/>
  <p:tag name="KSO_WM_DIAGRAM_VIRTUALLY_FRAME" val="{&quot;height&quot;:250.15,&quot;left&quot;:423.65,&quot;top&quot;:136.55,&quot;width&quot;:339.6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p="http://schemas.openxmlformats.org/presentationml/2006/main">
  <p:tag name="KSO_WM_BEAUTIFY_FLAG" val=""/>
  <p:tag name="KSO_WM_DIAGRAM_VIRTUALLY_FRAME" val="{&quot;height&quot;:250.15,&quot;left&quot;:423.65,&quot;top&quot;:136.55,&quot;width&quot;:339.65}"/>
</p:tagLst>
</file>

<file path=ppt/tags/tag11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3.xml><?xml version="1.0" encoding="utf-8"?>
<p:tagLst xmlns:p="http://schemas.openxmlformats.org/presentationml/2006/main">
  <p:tag name="KSO_WM_BEAUTIFY_FLAG" val=""/>
  <p:tag name="KSO_WM_DIAGRAM_VIRTUALLY_FRAME" val="{&quot;height&quot;:250.15,&quot;left&quot;:423.65,&quot;top&quot;:136.55,&quot;width&quot;:339.65}"/>
</p:tagLst>
</file>

<file path=ppt/tags/tag1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5.xml><?xml version="1.0" encoding="utf-8"?>
<p:tagLst xmlns:p="http://schemas.openxmlformats.org/presentationml/2006/main">
  <p:tag name="KSO_WM_BEAUTIFY_FLAG" val=""/>
  <p:tag name="KSO_WM_DIAGRAM_VIRTUALLY_FRAME" val="{&quot;height&quot;:250.15,&quot;left&quot;:423.65,&quot;top&quot;:136.55,&quot;width&quot;:339.65}"/>
</p:tagLst>
</file>

<file path=ppt/tags/tag1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7.xml><?xml version="1.0" encoding="utf-8"?>
<p:tagLst xmlns:p="http://schemas.openxmlformats.org/presentationml/2006/main">
  <p:tag name="KSO_WM_BEAUTIFY_FLAG" val=""/>
  <p:tag name="KSO_WM_DIAGRAM_VIRTUALLY_FRAME" val="{&quot;height&quot;:250.15,&quot;left&quot;:423.65,&quot;top&quot;:136.55,&quot;width&quot;:339.65}"/>
</p:tagLst>
</file>

<file path=ppt/tags/tag11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p="http://schemas.openxmlformats.org/presentationml/2006/main">
  <p:tag name="KSO_WM_BEAUTIFY_FLAG" val=""/>
  <p:tag name="KSO_WM_DIAGRAM_VIRTUALLY_FRAME" val="{&quot;height&quot;:250.15,&quot;left&quot;:423.65,&quot;top&quot;:136.55,&quot;width&quot;:339.6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p="http://schemas.openxmlformats.org/presentationml/2006/main">
  <p:tag name="KSO_WM_BEAUTIFY_FLAG" val=""/>
  <p:tag name="KSO_WM_DIAGRAM_VIRTUALLY_FRAME" val="{&quot;height&quot;:250.15,&quot;left&quot;:423.65,&quot;top&quot;:136.55,&quot;width&quot;:339.65}"/>
</p:tagLst>
</file>

<file path=ppt/tags/tag12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3.xml><?xml version="1.0" encoding="utf-8"?>
<p:tagLst xmlns:p="http://schemas.openxmlformats.org/presentationml/2006/main">
  <p:tag name="KSO_WM_BEAUTIFY_FLAG" val=""/>
  <p:tag name="KSO_WM_DIAGRAM_VIRTUALLY_FRAME" val="{&quot;height&quot;:250.15,&quot;left&quot;:423.65,&quot;top&quot;:136.55,&quot;width&quot;:339.65}"/>
</p:tagLst>
</file>

<file path=ppt/tags/tag12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5.xml><?xml version="1.0" encoding="utf-8"?>
<p:tagLst xmlns:p="http://schemas.openxmlformats.org/presentationml/2006/main">
  <p:tag name="KSO_WM_BEAUTIFY_FLAG" val=""/>
  <p:tag name="KSO_WM_DIAGRAM_VIRTUALLY_FRAME" val="{&quot;height&quot;:250.15,&quot;left&quot;:423.65,&quot;top&quot;:136.55,&quot;width&quot;:339.65}"/>
</p:tagLst>
</file>

<file path=ppt/tags/tag12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7.xml><?xml version="1.0" encoding="utf-8"?>
<p:tagLst xmlns:p="http://schemas.openxmlformats.org/presentationml/2006/main">
  <p:tag name="KSO_WM_BEAUTIFY_FLAG" val=""/>
  <p:tag name="KSO_WM_DIAGRAM_VIRTUALLY_FRAME" val="{&quot;height&quot;:250.15,&quot;left&quot;:423.65,&quot;top&quot;:136.55,&quot;width&quot;:339.65}"/>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BEAUTIFY_FLAG" val=""/>
  <p:tag name="KSO_WM_DIAGRAM_VIRTUALLY_FRAME" val="{&quot;height&quot;:250.15,&quot;left&quot;:423.65,&quot;top&quot;:136.55,&quot;width&quot;:339.6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BEAUTIFY_FLAG" val=""/>
  <p:tag name="KSO_WM_DIAGRAM_VIRTUALLY_FRAME" val="{&quot;height&quot;:250.15,&quot;left&quot;:423.65,&quot;top&quot;:136.55,&quot;width&quot;:339.65}"/>
</p:tagLst>
</file>

<file path=ppt/tags/tag1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3.xml><?xml version="1.0" encoding="utf-8"?>
<p:tagLst xmlns:p="http://schemas.openxmlformats.org/presentationml/2006/main">
  <p:tag name="KSO_WM_BEAUTIFY_FLAG" val=""/>
  <p:tag name="KSO_WM_DIAGRAM_VIRTUALLY_FRAME" val="{&quot;height&quot;:250.15,&quot;left&quot;:423.65,&quot;top&quot;:136.55,&quot;width&quot;:339.65}"/>
</p:tagLst>
</file>

<file path=ppt/tags/tag1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5.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136.xml><?xml version="1.0" encoding="utf-8"?>
<p:tagLst xmlns:p="http://schemas.openxmlformats.org/presentationml/2006/main">
  <p:tag name="KSO_WM_BEAUTIFY_FLAG" val=""/>
  <p:tag name="KSO_WM_DIAGRAM_VIRTUALLY_FRAME" val="{&quot;height&quot;:250.15,&quot;left&quot;:423.65,&quot;top&quot;:136.55,&quot;width&quot;:339.65}"/>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139.xml><?xml version="1.0" encoding="utf-8"?>
<p:tagLst xmlns:p="http://schemas.openxmlformats.org/presentationml/2006/main">
  <p:tag name="KSO_WM_BEAUTIFY_FLAG" val=""/>
  <p:tag name="KSO_WM_DIAGRAM_VIRTUALLY_FRAME" val="{&quot;height&quot;:250.15,&quot;left&quot;:423.65,&quot;top&quot;:136.55,&quot;width&quot;:339.6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1.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142.xml><?xml version="1.0" encoding="utf-8"?>
<p:tagLst xmlns:p="http://schemas.openxmlformats.org/presentationml/2006/main">
  <p:tag name="KSO_WM_BEAUTIFY_FLAG" val=""/>
  <p:tag name="KSO_WM_DIAGRAM_VIRTUALLY_FRAME" val="{&quot;height&quot;:250.15,&quot;left&quot;:423.65,&quot;top&quot;:136.55,&quot;width&quot;:339.65}"/>
</p:tagLst>
</file>

<file path=ppt/tags/tag14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4.xml><?xml version="1.0" encoding="utf-8"?>
<p:tagLst xmlns:p="http://schemas.openxmlformats.org/presentationml/2006/main">
  <p:tag name="KSO_WM_BEAUTIFY_FLAG" val=""/>
  <p:tag name="KSO_WM_DIAGRAM_VIRTUALLY_FRAME" val="{&quot;height&quot;:250.15,&quot;left&quot;:423.65,&quot;top&quot;:136.55,&quot;width&quot;:339.65}"/>
</p:tagLst>
</file>

<file path=ppt/tags/tag1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8.xml><?xml version="1.0" encoding="utf-8"?>
<p:tagLst xmlns:p="http://schemas.openxmlformats.org/presentationml/2006/main">
  <p:tag name="commondata" val="eyJoZGlkIjoiMGYwZTMzNmUzODQxMGQ4YzVjN2E5NTYyODA2NDg4YzI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TABLE_ENDDRAG_ORIGIN_RECT" val="859*140"/>
  <p:tag name="TABLE_ENDDRAG_RECT" val="50*370*859*140"/>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71.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72.xml><?xml version="1.0" encoding="utf-8"?>
<p:tagLst xmlns:p="http://schemas.openxmlformats.org/presentationml/2006/main">
  <p:tag name="KSO_WM_BEAUTIFY_FLAG" val=""/>
  <p:tag name="KSO_WM_DIAGRAM_VIRTUALLY_FRAME" val="{&quot;height&quot;:250.15,&quot;left&quot;:423.65,&quot;top&quot;:136.55,&quot;width&quot;:339.65}"/>
</p:tagLst>
</file>

<file path=ppt/tags/tag73.xml><?xml version="1.0" encoding="utf-8"?>
<p:tagLst xmlns:p="http://schemas.openxmlformats.org/presentationml/2006/main">
  <p:tag name="KSO_WM_BEAUTIFY_FLAG" val=""/>
  <p:tag name="KSO_WM_DIAGRAM_VIRTUALLY_FRAME" val="{&quot;height&quot;:250.15,&quot;left&quot;:423.65,&quot;top&quot;:136.55,&quot;width&quot;:339.65}"/>
</p:tagLst>
</file>

<file path=ppt/tags/tag74.xml><?xml version="1.0" encoding="utf-8"?>
<p:tagLst xmlns:p="http://schemas.openxmlformats.org/presentationml/2006/main">
  <p:tag name="KSO_WM_BEAUTIFY_FLAG" val=""/>
  <p:tag name="KSO_WM_DIAGRAM_VIRTUALLY_FRAME" val="{&quot;height&quot;:250.15,&quot;left&quot;:423.65,&quot;top&quot;:136.55,&quot;width&quot;:339.65}"/>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78.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79.xml><?xml version="1.0" encoding="utf-8"?>
<p:tagLst xmlns:p="http://schemas.openxmlformats.org/presentationml/2006/main">
  <p:tag name="KSO_WM_BEAUTIFY_FLAG" val=""/>
  <p:tag name="KSO_WM_DIAGRAM_VIRTUALLY_FRAME" val="{&quot;height&quot;:250.15,&quot;left&quot;:423.65,&quot;top&quot;:136.55,&quot;width&quot;:339.6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 name="KSO_WM_DIAGRAM_VIRTUALLY_FRAME" val="{&quot;height&quot;:250.15,&quot;left&quot;:423.65,&quot;top&quot;:136.55,&quot;width&quot;:339.65}"/>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83.xml><?xml version="1.0" encoding="utf-8"?>
<p:tagLst xmlns:p="http://schemas.openxmlformats.org/presentationml/2006/main">
  <p:tag name="KSO_WM_BEAUTIFY_FLAG" val=""/>
  <p:tag name="KSO_WM_DIAGRAM_VIRTUALLY_FRAME" val="{&quot;height&quot;:250.15,&quot;left&quot;:423.65,&quot;top&quot;:136.55,&quot;width&quot;:339.65}"/>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86.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87.xml><?xml version="1.0" encoding="utf-8"?>
<p:tagLst xmlns:p="http://schemas.openxmlformats.org/presentationml/2006/main">
  <p:tag name="KSO_WM_BEAUTIFY_FLAG" val=""/>
  <p:tag name="KSO_WM_DIAGRAM_VIRTUALLY_FRAME" val="{&quot;height&quot;:250.15,&quot;left&quot;:423.65,&quot;top&quot;:136.55,&quot;width&quot;:339.65}"/>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DIAGRAM_VIRTUALLY_FRAME" val="{&quot;height&quot;:393.55,&quot;left&quot;:7.35,&quot;top&quot;:116.45,&quot;width&quot;:966.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91.xml><?xml version="1.0" encoding="utf-8"?>
<p:tagLst xmlns:p="http://schemas.openxmlformats.org/presentationml/2006/main">
  <p:tag name="KSO_WM_DIAGRAM_VIRTUALLY_FRAME" val="{&quot;height&quot;:393.55,&quot;left&quot;:7.35,&quot;top&quot;:116.45,&quot;width&quot;:966.8}"/>
</p:tagLst>
</file>

<file path=ppt/tags/tag92.xml><?xml version="1.0" encoding="utf-8"?>
<p:tagLst xmlns:p="http://schemas.openxmlformats.org/presentationml/2006/main">
  <p:tag name="KSO_WM_DIAGRAM_VIRTUALLY_FRAME" val="{&quot;height&quot;:393.55,&quot;left&quot;:7.35,&quot;top&quot;:116.45,&quot;width&quot;:966.8}"/>
</p:tagLst>
</file>

<file path=ppt/tags/tag93.xml><?xml version="1.0" encoding="utf-8"?>
<p:tagLst xmlns:p="http://schemas.openxmlformats.org/presentationml/2006/main">
  <p:tag name="KSO_WM_DIAGRAM_VIRTUALLY_FRAME" val="{&quot;height&quot;:393.55,&quot;left&quot;:7.35,&quot;top&quot;:116.45,&quot;width&quot;:966.8}"/>
</p:tagLst>
</file>

<file path=ppt/tags/tag94.xml><?xml version="1.0" encoding="utf-8"?>
<p:tagLst xmlns:p="http://schemas.openxmlformats.org/presentationml/2006/main">
  <p:tag name="KSO_WM_DIAGRAM_VIRTUALLY_FRAME" val="{&quot;height&quot;:342.76251968503936,&quot;left&quot;:260.517874015748,&quot;top&quot;:103.8515748031496,&quot;width&quot;:571.3898425196851}"/>
</p:tagLst>
</file>

<file path=ppt/tags/tag95.xml><?xml version="1.0" encoding="utf-8"?>
<p:tagLst xmlns:p="http://schemas.openxmlformats.org/presentationml/2006/main">
  <p:tag name="KSO_WM_DIAGRAM_VIRTUALLY_FRAME" val="{&quot;height&quot;:393.55,&quot;left&quot;:7.35,&quot;top&quot;:116.45,&quot;width&quot;:966.8}"/>
</p:tagLst>
</file>

<file path=ppt/tags/tag96.xml><?xml version="1.0" encoding="utf-8"?>
<p:tagLst xmlns:p="http://schemas.openxmlformats.org/presentationml/2006/main">
  <p:tag name="KSO_WM_DIAGRAM_VIRTUALLY_FRAME" val="{&quot;height&quot;:393.55,&quot;left&quot;:7.35,&quot;top&quot;:116.45,&quot;width&quot;:966.8}"/>
</p:tagLst>
</file>

<file path=ppt/tags/tag97.xml><?xml version="1.0" encoding="utf-8"?>
<p:tagLst xmlns:p="http://schemas.openxmlformats.org/presentationml/2006/main">
  <p:tag name="KSO_WM_DIAGRAM_VIRTUALLY_FRAME" val="{&quot;height&quot;:393.55,&quot;left&quot;:7.35,&quot;top&quot;:116.45,&quot;width&quot;:966.8}"/>
</p:tagLst>
</file>

<file path=ppt/tags/tag98.xml><?xml version="1.0" encoding="utf-8"?>
<p:tagLst xmlns:p="http://schemas.openxmlformats.org/presentationml/2006/main">
  <p:tag name="KSO_WM_DIAGRAM_VIRTUALLY_FRAME" val="{&quot;height&quot;:393.55,&quot;left&quot;:7.35,&quot;top&quot;:116.45,&quot;width&quot;:966.8}"/>
</p:tagLst>
</file>

<file path=ppt/tags/tag99.xml><?xml version="1.0" encoding="utf-8"?>
<p:tagLst xmlns:p="http://schemas.openxmlformats.org/presentationml/2006/main">
  <p:tag name="KSO_WM_DIAGRAM_VIRTUALLY_FRAME" val="{&quot;height&quot;:393.55,&quot;left&quot;:7.35,&quot;top&quot;:116.45,&quot;width&quot;:966.8}"/>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5911</Words>
  <Application>WPS 演示</Application>
  <PresentationFormat>宽屏</PresentationFormat>
  <Paragraphs>288</Paragraphs>
  <Slides>28</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28</vt:i4>
      </vt:variant>
    </vt:vector>
  </HeadingPairs>
  <TitlesOfParts>
    <vt:vector size="57" baseType="lpstr">
      <vt:lpstr>Arial</vt:lpstr>
      <vt:lpstr>宋体</vt:lpstr>
      <vt:lpstr>Wingdings</vt:lpstr>
      <vt:lpstr>Wingdings</vt:lpstr>
      <vt:lpstr>Times New Roman</vt:lpstr>
      <vt:lpstr>微软雅黑</vt:lpstr>
      <vt:lpstr>字魂105号-简雅黑</vt:lpstr>
      <vt:lpstr>黑体</vt:lpstr>
      <vt:lpstr>quote-cjk-patch</vt:lpstr>
      <vt:lpstr>ESRI AMFM Electric</vt:lpstr>
      <vt:lpstr>微软雅黑 Light</vt:lpstr>
      <vt:lpstr>-apple-system</vt:lpstr>
      <vt:lpstr>等线</vt:lpstr>
      <vt:lpstr>DengXian-Bold</vt:lpstr>
      <vt:lpstr>Calibri</vt:lpstr>
      <vt:lpstr>Arial</vt:lpstr>
      <vt:lpstr>等线 Light</vt:lpstr>
      <vt:lpstr>Arial Unicode MS</vt:lpstr>
      <vt:lpstr>-apple-system</vt:lpstr>
      <vt:lpstr>DengXian-Bold</vt:lpstr>
      <vt:lpstr>quote-cjk-patch</vt:lpstr>
      <vt:lpstr>字魂105号-简雅黑</vt:lpstr>
      <vt:lpstr>字小魂简雅黑</vt:lpstr>
      <vt:lpstr>Cooper Black</vt:lpstr>
      <vt:lpstr>Be Happy</vt:lpstr>
      <vt:lpstr>Mongolian Baiti</vt:lpstr>
      <vt:lpstr>PingFang SC</vt:lpstr>
      <vt:lpstr>PingFang SC</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吴丽贤</cp:lastModifiedBy>
  <cp:revision>166</cp:revision>
  <dcterms:created xsi:type="dcterms:W3CDTF">2019-06-19T02:08:00Z</dcterms:created>
  <dcterms:modified xsi:type="dcterms:W3CDTF">2026-01-13T17:55:14Z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100ADD1927DB47CEBC71E04CFE5A5063_13</vt:lpwstr>
  </property>
</Properties>
</file>