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8" r:id="rId4"/>
    <p:sldId id="279" r:id="rId5"/>
    <p:sldId id="280" r:id="rId6"/>
    <p:sldId id="281" r:id="rId7"/>
    <p:sldId id="282" r:id="rId8"/>
    <p:sldId id="284" r:id="rId9"/>
    <p:sldId id="28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752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967B44-41D1-7B29-FB8E-F24D8E1C4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DF950BD-6B84-FE4E-5D59-2D4D237DE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801EBE-E4C4-03D5-B455-855F9E53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7CA8-82FF-4EFF-A1B4-277CE53048D6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C781B0-A0AE-B51E-9043-09F553FB4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F6C1C8-741C-7AA2-70E9-404F98AB9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5482-1265-48E0-A1D7-72BE299B3E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73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9C31DE-EE2A-0643-D4E9-619C4BFEC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D2970EB-C369-D86E-DB11-9368292E0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6FCA7F-B470-E2F2-8B21-3D1D49603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7CA8-82FF-4EFF-A1B4-277CE53048D6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17CD01-70B8-DA4B-A0D2-7D3C367C9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F16D8A-C370-B040-7ABB-57A12D92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5482-1265-48E0-A1D7-72BE299B3E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09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985BF69-5A78-BA31-753A-5AAD95241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787A69D-50D2-0741-0936-C7DE2BE7C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FA3026-3901-5455-69CC-AFA876865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7CA8-82FF-4EFF-A1B4-277CE53048D6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A8528E-9009-0733-316E-5EAA7C0C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45ABE6-913E-CF9D-C2FE-8A2E6536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5482-1265-48E0-A1D7-72BE299B3E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72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9759BB-0DB3-51C5-8799-2AD3CFFF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3A3849-F7E8-ECCA-02A4-BA4CC9D81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07ECDC-83F5-8FF8-0CB8-D24AA7C8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7CA8-82FF-4EFF-A1B4-277CE53048D6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380E31-C1D2-A997-12B5-73E2DB42C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F033B-2FCE-8EE9-111E-D092587B0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5482-1265-48E0-A1D7-72BE299B3E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24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DD4F17-29A7-B947-AC5E-B6CCF667E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E6E033-FD6B-BAA9-AB72-0655F6D69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E796DB-998A-B10C-0A29-8CF3C2E5C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7CA8-82FF-4EFF-A1B4-277CE53048D6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9A366C-3185-C1AA-BA9C-77307C0CF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773C44-732A-0909-7C83-A9647C50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5482-1265-48E0-A1D7-72BE299B3E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48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0B995F-756A-0744-58C5-F1D151DB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5FB2E6-E608-E20A-E815-D7F25CF4A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1A0F4D-8C5A-51FC-AE76-1E59D5954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FA142F-E2B7-0441-C052-24448EF9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7CA8-82FF-4EFF-A1B4-277CE53048D6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440C59-6B03-5993-BCA2-0BB353DD4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D9E496-CD0E-F137-2943-32237639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5482-1265-48E0-A1D7-72BE299B3E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69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42DE51-DC8F-8118-FD5E-FEC7FD7AA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95B0CE-41DC-5C08-71A8-70EBF5845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C5C7ED-B925-DE4F-1994-29EB9CCCF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9AAE2F1-FFE6-BBF8-D433-6B77D6FAC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F4CF995-97F1-0AD7-A644-A04A88C5B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4A69A9E-805E-D06B-6350-AB2A715BF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7CA8-82FF-4EFF-A1B4-277CE53048D6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4C938C-D56C-683C-2E46-5DA51049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07BF030-4DD7-AC29-3520-01052FD55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5482-1265-48E0-A1D7-72BE299B3E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86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6A6AC9-1CDC-04FD-EF03-5390A630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9F58D2-D7E0-DDB0-D393-3C1F9FA5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7CA8-82FF-4EFF-A1B4-277CE53048D6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3D7982C-6302-7C73-A09A-5731889D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0C6084-7E52-23CA-0D91-BF206BEC3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5482-1265-48E0-A1D7-72BE299B3E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65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1C0C62-9974-CFBC-A440-208AF4D10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7CA8-82FF-4EFF-A1B4-277CE53048D6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A15470-A6AE-E2B6-CC9A-52ED78F6B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9235433-874A-0169-827D-3F51FF0A6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5482-1265-48E0-A1D7-72BE299B3E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78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140D50-8CE5-C2EE-41A8-41E240E1A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E7A10C-4F6F-D3DA-7E94-A975B68D5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4B5DCCF-6522-EA3C-5BC2-65630CF64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F150DF-E244-EB6A-5BD6-22061E846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7CA8-82FF-4EFF-A1B4-277CE53048D6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4DB8CB-952E-C42B-A73F-5A08FD6F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8A285B-A5C5-B1AB-93EA-F7F88632D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5482-1265-48E0-A1D7-72BE299B3E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73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E5F3B7-41BE-E337-6A63-DCBCB0E6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347106C-B2E3-C36C-2D2B-2B27341E3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3528A14-BCEA-ADBA-ECE4-F9E5B6909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FAD8FF-3D9E-5D7D-D4B5-9A457655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7CA8-82FF-4EFF-A1B4-277CE53048D6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0873483-3F67-3112-B582-E9106465C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EC8219-F319-7E90-F047-C233BC805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5482-1265-48E0-A1D7-72BE299B3E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0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D9BA3AE-7BDC-A026-F17F-9682C7AD4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0BD585-38E9-BA28-BDF1-FF58F2416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FF2157-8CD8-9D47-871B-C38B0FFA3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97CA8-82FF-4EFF-A1B4-277CE53048D6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59D425-D17A-78DA-7420-28FCF35EA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906A63-39B3-A1E5-5A14-6C84CA260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C5482-1265-48E0-A1D7-72BE299B3E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32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BECF8B9B-CDE7-E6DD-3323-560B9BBF5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6982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altLang="zh-CN" dirty="0"/>
            </a:br>
            <a:br>
              <a:rPr lang="en-US" altLang="zh-CN" b="1" dirty="0"/>
            </a:br>
            <a:r>
              <a:rPr lang="en-US" altLang="zh-CN" b="1" dirty="0"/>
              <a:t>Gene flow within population</a:t>
            </a:r>
            <a:br>
              <a:rPr lang="en-US" altLang="zh-CN" dirty="0"/>
            </a:br>
            <a:r>
              <a:rPr lang="en-US" altLang="zh-CN" sz="4000" b="1" dirty="0" err="1"/>
              <a:t>Treemix</a:t>
            </a:r>
            <a:br>
              <a:rPr lang="en-US" altLang="zh-CN" sz="4000" dirty="0"/>
            </a:br>
            <a:r>
              <a:rPr lang="en-US" altLang="zh-CN" sz="4000" b="1" dirty="0"/>
              <a:t>Intro &amp; Practice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800209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99BD05-FFCA-5F40-5EA3-28E63A6B9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22736"/>
            <a:ext cx="9144000" cy="308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35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FDB60B9-2695-0C5B-5F91-3FC66A53C3FB}"/>
              </a:ext>
            </a:extLst>
          </p:cNvPr>
          <p:cNvSpPr/>
          <p:nvPr/>
        </p:nvSpPr>
        <p:spPr>
          <a:xfrm>
            <a:off x="1745381" y="243016"/>
            <a:ext cx="8701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/>
              <a:t>How </a:t>
            </a:r>
            <a:r>
              <a:rPr lang="en-US" altLang="zh-CN" sz="4800" dirty="0" err="1"/>
              <a:t>Treemix</a:t>
            </a:r>
            <a:r>
              <a:rPr lang="en-US" altLang="zh-CN" sz="4800" dirty="0"/>
              <a:t> works:</a:t>
            </a:r>
            <a:endParaRPr lang="zh-CN" altLang="en-US" sz="4800" u="sng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E26DDAA-F7B7-92F6-B3EE-4468EF746415}"/>
              </a:ext>
            </a:extLst>
          </p:cNvPr>
          <p:cNvSpPr/>
          <p:nvPr/>
        </p:nvSpPr>
        <p:spPr>
          <a:xfrm>
            <a:off x="1544804" y="3259385"/>
            <a:ext cx="17856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/>
              <a:t>SNP data</a:t>
            </a:r>
            <a:endParaRPr lang="zh-CN" altLang="en-US" sz="3200" u="sng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BC5DDFA-6CAE-1430-87EA-B6C5B8A28B20}"/>
              </a:ext>
            </a:extLst>
          </p:cNvPr>
          <p:cNvSpPr/>
          <p:nvPr/>
        </p:nvSpPr>
        <p:spPr>
          <a:xfrm>
            <a:off x="4216118" y="4498718"/>
            <a:ext cx="1785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/>
              <a:t>ML tree</a:t>
            </a:r>
            <a:endParaRPr lang="zh-CN" altLang="en-US" sz="3200" u="sng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8611D45-7A6D-FFD3-7201-B3564D1D75B4}"/>
              </a:ext>
            </a:extLst>
          </p:cNvPr>
          <p:cNvSpPr/>
          <p:nvPr/>
        </p:nvSpPr>
        <p:spPr>
          <a:xfrm>
            <a:off x="3666902" y="3259385"/>
            <a:ext cx="28841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/>
              <a:t>allele frequency </a:t>
            </a:r>
            <a:endParaRPr lang="zh-CN" altLang="en-US" sz="3200" u="sng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CF8AAC6-62ED-D84C-DC0C-9BB308D7E11E}"/>
              </a:ext>
            </a:extLst>
          </p:cNvPr>
          <p:cNvSpPr/>
          <p:nvPr/>
        </p:nvSpPr>
        <p:spPr>
          <a:xfrm>
            <a:off x="3814990" y="5735311"/>
            <a:ext cx="25879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/>
              <a:t>ML</a:t>
            </a:r>
            <a:r>
              <a:rPr lang="zh-CN" altLang="en-US" sz="3200" dirty="0"/>
              <a:t> </a:t>
            </a:r>
            <a:r>
              <a:rPr lang="en-US" altLang="zh-CN" sz="3200" dirty="0"/>
              <a:t>Tree topology</a:t>
            </a:r>
            <a:endParaRPr lang="zh-CN" altLang="en-US" sz="3200" u="sng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A58BA30-E919-0C16-C44A-468AEE55A7EE}"/>
              </a:ext>
            </a:extLst>
          </p:cNvPr>
          <p:cNvSpPr/>
          <p:nvPr/>
        </p:nvSpPr>
        <p:spPr>
          <a:xfrm>
            <a:off x="6539373" y="3259386"/>
            <a:ext cx="2884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/>
              <a:t>Real value</a:t>
            </a:r>
            <a:endParaRPr lang="zh-CN" altLang="en-US" sz="3200" u="sng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428D935-21C5-F49E-FEF6-E54A4DE59CDD}"/>
              </a:ext>
            </a:extLst>
          </p:cNvPr>
          <p:cNvSpPr/>
          <p:nvPr/>
        </p:nvSpPr>
        <p:spPr>
          <a:xfrm>
            <a:off x="6704553" y="5832163"/>
            <a:ext cx="2884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/>
              <a:t>Estimate value</a:t>
            </a:r>
            <a:endParaRPr lang="zh-CN" altLang="en-US" sz="3200" u="sng" dirty="0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74528B11-0785-C53F-C1BA-462FBBFA1F1A}"/>
              </a:ext>
            </a:extLst>
          </p:cNvPr>
          <p:cNvSpPr/>
          <p:nvPr/>
        </p:nvSpPr>
        <p:spPr>
          <a:xfrm>
            <a:off x="3238487" y="3485982"/>
            <a:ext cx="488830" cy="2265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7787A4BE-BEDA-07CF-408B-547932E5526D}"/>
              </a:ext>
            </a:extLst>
          </p:cNvPr>
          <p:cNvSpPr/>
          <p:nvPr/>
        </p:nvSpPr>
        <p:spPr>
          <a:xfrm>
            <a:off x="6400773" y="6011251"/>
            <a:ext cx="488830" cy="2265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2AD09EF4-D670-0609-A4B6-3BFC043B1228}"/>
              </a:ext>
            </a:extLst>
          </p:cNvPr>
          <p:cNvSpPr/>
          <p:nvPr/>
        </p:nvSpPr>
        <p:spPr>
          <a:xfrm rot="5400000">
            <a:off x="4802681" y="5344528"/>
            <a:ext cx="488830" cy="2265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999E1DFA-54EC-1724-376A-C2785496FE9A}"/>
              </a:ext>
            </a:extLst>
          </p:cNvPr>
          <p:cNvSpPr/>
          <p:nvPr/>
        </p:nvSpPr>
        <p:spPr>
          <a:xfrm rot="5400000">
            <a:off x="4802681" y="4385417"/>
            <a:ext cx="488830" cy="2265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3D050CE2-E541-B465-1557-517FF86510AE}"/>
              </a:ext>
            </a:extLst>
          </p:cNvPr>
          <p:cNvSpPr/>
          <p:nvPr/>
        </p:nvSpPr>
        <p:spPr>
          <a:xfrm>
            <a:off x="6473827" y="3485982"/>
            <a:ext cx="488830" cy="2265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442F19B3-73AB-ACAD-4D3E-C30F160F7EE0}"/>
              </a:ext>
            </a:extLst>
          </p:cNvPr>
          <p:cNvSpPr/>
          <p:nvPr/>
        </p:nvSpPr>
        <p:spPr>
          <a:xfrm rot="16200000">
            <a:off x="6697064" y="4745913"/>
            <a:ext cx="1945898" cy="2265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C3382A88-6998-3FC9-BE02-963A45856F8A}"/>
              </a:ext>
            </a:extLst>
          </p:cNvPr>
          <p:cNvSpPr/>
          <p:nvPr/>
        </p:nvSpPr>
        <p:spPr>
          <a:xfrm rot="5400000">
            <a:off x="6865885" y="4780068"/>
            <a:ext cx="2014204" cy="2265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B407D12-F160-68C5-CCB3-FF78BF3587DA}"/>
              </a:ext>
            </a:extLst>
          </p:cNvPr>
          <p:cNvSpPr/>
          <p:nvPr/>
        </p:nvSpPr>
        <p:spPr>
          <a:xfrm>
            <a:off x="7493032" y="4498716"/>
            <a:ext cx="36835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/>
              <a:t>If R.V &lt; </a:t>
            </a:r>
            <a:r>
              <a:rPr lang="en-US" altLang="zh-CN" sz="3200" dirty="0" err="1"/>
              <a:t>Est.V</a:t>
            </a:r>
            <a:endParaRPr lang="en-US" altLang="zh-CN" sz="3200" dirty="0"/>
          </a:p>
          <a:p>
            <a:pPr algn="ctr"/>
            <a:r>
              <a:rPr lang="en-US" altLang="zh-CN" sz="3200" dirty="0"/>
              <a:t>Gene flow exist</a:t>
            </a:r>
            <a:endParaRPr lang="zh-CN" altLang="en-US" sz="3200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3CD42D9-C83B-767F-721D-16B829A98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839" y="1054002"/>
            <a:ext cx="1869726" cy="221701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185B806-4D79-B233-3A4E-D0E630A80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205" y="607914"/>
            <a:ext cx="2884130" cy="2593868"/>
          </a:xfrm>
          <a:prstGeom prst="rect">
            <a:avLst/>
          </a:prstGeom>
        </p:spPr>
      </p:pic>
      <p:sp>
        <p:nvSpPr>
          <p:cNvPr id="22" name="箭头: 右 21">
            <a:extLst>
              <a:ext uri="{FF2B5EF4-FFF2-40B4-BE49-F238E27FC236}">
                <a16:creationId xmlns:a16="http://schemas.microsoft.com/office/drawing/2014/main" id="{CA686021-BE0B-2A39-717D-C464A8885A08}"/>
              </a:ext>
            </a:extLst>
          </p:cNvPr>
          <p:cNvSpPr/>
          <p:nvPr/>
        </p:nvSpPr>
        <p:spPr>
          <a:xfrm flipV="1">
            <a:off x="4933797" y="1759009"/>
            <a:ext cx="2039207" cy="4289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0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7309DA0-7FB3-61C1-A27E-226E7624F390}"/>
              </a:ext>
            </a:extLst>
          </p:cNvPr>
          <p:cNvSpPr/>
          <p:nvPr/>
        </p:nvSpPr>
        <p:spPr>
          <a:xfrm>
            <a:off x="1745381" y="243016"/>
            <a:ext cx="8701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/>
              <a:t>Let's practice!</a:t>
            </a:r>
            <a:endParaRPr lang="zh-CN" altLang="en-US" sz="4800" u="sng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1DA37AB-EADA-5B4F-464B-4CB40546B26A}"/>
              </a:ext>
            </a:extLst>
          </p:cNvPr>
          <p:cNvSpPr txBox="1"/>
          <p:nvPr/>
        </p:nvSpPr>
        <p:spPr>
          <a:xfrm>
            <a:off x="1745381" y="965329"/>
            <a:ext cx="6369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Step 1: cd /</a:t>
            </a:r>
            <a:r>
              <a:rPr lang="en-US" altLang="zh-CN" sz="28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mnt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/HJT_TREEMIX/</a:t>
            </a:r>
          </a:p>
          <a:p>
            <a:r>
              <a:rPr lang="en-US" altLang="zh-CN" sz="28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Vcf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data to </a:t>
            </a:r>
            <a:r>
              <a:rPr lang="en-US" altLang="zh-CN" sz="28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tped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/</a:t>
            </a:r>
            <a:r>
              <a:rPr lang="en-US" altLang="zh-CN" sz="28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tfam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E89A66C-0EFF-6523-9BCB-B925D47F32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3129"/>
          <a:stretch/>
        </p:blipFill>
        <p:spPr>
          <a:xfrm>
            <a:off x="1561467" y="2042919"/>
            <a:ext cx="9069066" cy="7449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D76058F-3F39-C412-71C9-7E837035D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381" y="3429001"/>
            <a:ext cx="7956461" cy="298174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B0E53E5-5E4A-4BB9-1051-02A09EE041D9}"/>
              </a:ext>
            </a:extLst>
          </p:cNvPr>
          <p:cNvSpPr txBox="1"/>
          <p:nvPr/>
        </p:nvSpPr>
        <p:spPr>
          <a:xfrm>
            <a:off x="1477992" y="3059668"/>
            <a:ext cx="118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Family ID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B59103E-EB82-0E01-A5AC-B3FB247C2D80}"/>
              </a:ext>
            </a:extLst>
          </p:cNvPr>
          <p:cNvSpPr txBox="1"/>
          <p:nvPr/>
        </p:nvSpPr>
        <p:spPr>
          <a:xfrm>
            <a:off x="3117017" y="3059668"/>
            <a:ext cx="118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Idv</a:t>
            </a:r>
            <a:r>
              <a:rPr lang="en-US" altLang="zh-CN" dirty="0"/>
              <a:t>. ID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58DA99B-5D98-B49E-EFB3-8D88F70714C0}"/>
              </a:ext>
            </a:extLst>
          </p:cNvPr>
          <p:cNvSpPr txBox="1"/>
          <p:nvPr/>
        </p:nvSpPr>
        <p:spPr>
          <a:xfrm>
            <a:off x="3999820" y="3059668"/>
            <a:ext cx="183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Father Info.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ACEF6BB-2228-62AE-D954-D01999170C88}"/>
              </a:ext>
            </a:extLst>
          </p:cNvPr>
          <p:cNvSpPr txBox="1"/>
          <p:nvPr/>
        </p:nvSpPr>
        <p:spPr>
          <a:xfrm>
            <a:off x="5397303" y="3059668"/>
            <a:ext cx="183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Mother Info.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1D52B73-38D7-B9C1-0A79-09A922986E68}"/>
              </a:ext>
            </a:extLst>
          </p:cNvPr>
          <p:cNvSpPr txBox="1"/>
          <p:nvPr/>
        </p:nvSpPr>
        <p:spPr>
          <a:xfrm>
            <a:off x="6820476" y="3059668"/>
            <a:ext cx="183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Sex Info.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94571F0-3F44-6A83-51ED-76F1E202876A}"/>
              </a:ext>
            </a:extLst>
          </p:cNvPr>
          <p:cNvSpPr txBox="1"/>
          <p:nvPr/>
        </p:nvSpPr>
        <p:spPr>
          <a:xfrm>
            <a:off x="8085682" y="3059668"/>
            <a:ext cx="183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Phenotype Info.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268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6CD3E5B-C6E9-58F8-2729-14194EAD4237}"/>
              </a:ext>
            </a:extLst>
          </p:cNvPr>
          <p:cNvSpPr txBox="1"/>
          <p:nvPr/>
        </p:nvSpPr>
        <p:spPr>
          <a:xfrm>
            <a:off x="1745381" y="965329"/>
            <a:ext cx="6369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Step 2: Edit </a:t>
            </a:r>
            <a:r>
              <a:rPr lang="en-US" altLang="zh-CN" sz="28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pop.cov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</a:p>
          <a:p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C383854-9CD5-E5C1-C44B-5D3C1A682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389" y="2494808"/>
            <a:ext cx="2638793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3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C0134D4-FCF5-5747-71EE-6ED05C41EDCE}"/>
              </a:ext>
            </a:extLst>
          </p:cNvPr>
          <p:cNvSpPr txBox="1"/>
          <p:nvPr/>
        </p:nvSpPr>
        <p:spPr>
          <a:xfrm>
            <a:off x="1745381" y="965329"/>
            <a:ext cx="6369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Step 3: Calculate allele frequency</a:t>
            </a:r>
          </a:p>
          <a:p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DA72AFE-1DDA-4791-A4B3-0D07DB132B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4866"/>
          <a:stretch/>
        </p:blipFill>
        <p:spPr>
          <a:xfrm>
            <a:off x="1524000" y="1715690"/>
            <a:ext cx="9144000" cy="53347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315885C-B98F-D9BD-2B42-29904238236A}"/>
              </a:ext>
            </a:extLst>
          </p:cNvPr>
          <p:cNvSpPr/>
          <p:nvPr/>
        </p:nvSpPr>
        <p:spPr>
          <a:xfrm>
            <a:off x="8154838" y="1805796"/>
            <a:ext cx="2291781" cy="4433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1C765B1-5B16-5BE0-876F-36B581D739BC}"/>
              </a:ext>
            </a:extLst>
          </p:cNvPr>
          <p:cNvSpPr txBox="1"/>
          <p:nvPr/>
        </p:nvSpPr>
        <p:spPr>
          <a:xfrm>
            <a:off x="6958656" y="2403541"/>
            <a:ext cx="3648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Important for non-human sample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323A186C-322A-0A86-AB53-C01164EA338B}"/>
              </a:ext>
            </a:extLst>
          </p:cNvPr>
          <p:cNvSpPr/>
          <p:nvPr/>
        </p:nvSpPr>
        <p:spPr>
          <a:xfrm rot="5400000">
            <a:off x="5398757" y="2690061"/>
            <a:ext cx="972766" cy="6632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0878610-CEB0-8A27-7175-D8AEABC331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978" r="28363"/>
          <a:stretch/>
        </p:blipFill>
        <p:spPr>
          <a:xfrm>
            <a:off x="3924067" y="3790908"/>
            <a:ext cx="3922145" cy="7049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4C9E0F-1E05-9A5F-00FB-E3DBFB8D45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338" r="23368"/>
          <a:stretch/>
        </p:blipFill>
        <p:spPr>
          <a:xfrm>
            <a:off x="3671026" y="5785220"/>
            <a:ext cx="4428226" cy="704948"/>
          </a:xfrm>
          <a:prstGeom prst="rect">
            <a:avLst/>
          </a:prstGeom>
        </p:spPr>
      </p:pic>
      <p:sp>
        <p:nvSpPr>
          <p:cNvPr id="10" name="箭头: 右 9">
            <a:extLst>
              <a:ext uri="{FF2B5EF4-FFF2-40B4-BE49-F238E27FC236}">
                <a16:creationId xmlns:a16="http://schemas.microsoft.com/office/drawing/2014/main" id="{A30B474D-7F6B-2B5C-6CDB-EB8FA293823D}"/>
              </a:ext>
            </a:extLst>
          </p:cNvPr>
          <p:cNvSpPr/>
          <p:nvPr/>
        </p:nvSpPr>
        <p:spPr>
          <a:xfrm rot="5400000">
            <a:off x="5398755" y="4916190"/>
            <a:ext cx="972766" cy="6632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B23C5BB-0236-0E4D-F652-4116D22954AE}"/>
              </a:ext>
            </a:extLst>
          </p:cNvPr>
          <p:cNvSpPr txBox="1"/>
          <p:nvPr/>
        </p:nvSpPr>
        <p:spPr>
          <a:xfrm>
            <a:off x="3309682" y="4810626"/>
            <a:ext cx="3648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gzip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6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64D0102-D55E-F77F-0865-0799037C1FE4}"/>
              </a:ext>
            </a:extLst>
          </p:cNvPr>
          <p:cNvSpPr txBox="1"/>
          <p:nvPr/>
        </p:nvSpPr>
        <p:spPr>
          <a:xfrm>
            <a:off x="1745381" y="965329"/>
            <a:ext cx="6369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Step 4: generate input file for </a:t>
            </a:r>
            <a:r>
              <a:rPr lang="en-US" altLang="zh-CN" sz="28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Treemix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</a:p>
          <a:p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003F9E8-7C89-E432-C488-133B2AE4A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336" y="1805568"/>
            <a:ext cx="8983329" cy="70494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B6E55DD-3FFE-0C06-BB6B-5109AE254B6A}"/>
              </a:ext>
            </a:extLst>
          </p:cNvPr>
          <p:cNvSpPr txBox="1"/>
          <p:nvPr/>
        </p:nvSpPr>
        <p:spPr>
          <a:xfrm>
            <a:off x="1745381" y="2951947"/>
            <a:ext cx="6369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Step 5: run </a:t>
            </a:r>
            <a:r>
              <a:rPr lang="en-US" altLang="zh-CN" sz="28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Treemix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</a:p>
          <a:p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B9D5DC5-1700-5A31-A765-67D0023CC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609" y="3429000"/>
            <a:ext cx="4048211" cy="323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36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89685-8046-1879-52EB-895D40691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2F1E60B-5FE0-3798-F42F-0B4F4EB23672}"/>
              </a:ext>
            </a:extLst>
          </p:cNvPr>
          <p:cNvSpPr txBox="1"/>
          <p:nvPr/>
        </p:nvSpPr>
        <p:spPr>
          <a:xfrm>
            <a:off x="324085" y="498190"/>
            <a:ext cx="6369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Step 6: check result</a:t>
            </a:r>
          </a:p>
          <a:p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016D74B-A47C-18B6-92FA-F78614686F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56" t="1226" r="156" b="57082"/>
          <a:stretch>
            <a:fillRect/>
          </a:stretch>
        </p:blipFill>
        <p:spPr>
          <a:xfrm>
            <a:off x="1694500" y="4252947"/>
            <a:ext cx="8802997" cy="233669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82A4B9C-70B9-893B-256A-D4251F1EA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85456"/>
            <a:ext cx="12192000" cy="1977558"/>
          </a:xfrm>
          <a:prstGeom prst="rect">
            <a:avLst/>
          </a:prstGeom>
        </p:spPr>
      </p:pic>
      <p:sp>
        <p:nvSpPr>
          <p:cNvPr id="10" name="箭头: 下 9">
            <a:extLst>
              <a:ext uri="{FF2B5EF4-FFF2-40B4-BE49-F238E27FC236}">
                <a16:creationId xmlns:a16="http://schemas.microsoft.com/office/drawing/2014/main" id="{7607B2AE-CF6E-4956-FFAB-A7CF5FB59593}"/>
              </a:ext>
            </a:extLst>
          </p:cNvPr>
          <p:cNvSpPr/>
          <p:nvPr/>
        </p:nvSpPr>
        <p:spPr>
          <a:xfrm>
            <a:off x="5852489" y="3612209"/>
            <a:ext cx="487018" cy="59154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97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B89F2D6-138C-FA31-5367-3E6EB9371DD0}"/>
              </a:ext>
            </a:extLst>
          </p:cNvPr>
          <p:cNvSpPr txBox="1"/>
          <p:nvPr/>
        </p:nvSpPr>
        <p:spPr>
          <a:xfrm>
            <a:off x="283908" y="418676"/>
            <a:ext cx="6369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Step 7: find the best </a:t>
            </a:r>
            <a:r>
              <a:rPr lang="en-US" altLang="zh-CN" sz="2800" i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&amp; visualize</a:t>
            </a:r>
            <a:endParaRPr lang="en-US" altLang="zh-CN" sz="2800" i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D020528-71F5-CE2E-2B78-AD47D987A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08" y="1029665"/>
            <a:ext cx="4039164" cy="16861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3A9D3E8-3BEA-6AF9-BCB1-605BD82B5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08" y="5445504"/>
            <a:ext cx="7830643" cy="12574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326C6CB-3E4A-FEA6-B699-21E5DB88E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500" y="3220402"/>
            <a:ext cx="4561156" cy="348257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80AA32F-7B44-9BDD-C4AC-B27DCF59A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557" y="702366"/>
            <a:ext cx="4884283" cy="2683876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7FEE3BB2-889E-FECE-FA5A-FE03B4D01A01}"/>
              </a:ext>
            </a:extLst>
          </p:cNvPr>
          <p:cNvSpPr/>
          <p:nvPr/>
        </p:nvSpPr>
        <p:spPr>
          <a:xfrm>
            <a:off x="7523922" y="702367"/>
            <a:ext cx="1054641" cy="2518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450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122</Words>
  <Application>Microsoft Office PowerPoint</Application>
  <PresentationFormat>宽屏</PresentationFormat>
  <Paragraphs>27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主题​​</vt:lpstr>
      <vt:lpstr>  Gene flow within population Treemix Intro &amp; Practice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Jiantao Hu</dc:creator>
  <cp:lastModifiedBy>Jiantao Hu</cp:lastModifiedBy>
  <cp:revision>3</cp:revision>
  <dcterms:created xsi:type="dcterms:W3CDTF">2025-01-09T00:38:03Z</dcterms:created>
  <dcterms:modified xsi:type="dcterms:W3CDTF">2026-01-14T05:14:32Z</dcterms:modified>
</cp:coreProperties>
</file>