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258" r:id="rId4"/>
    <p:sldId id="428" r:id="rId5"/>
    <p:sldId id="429" r:id="rId6"/>
    <p:sldId id="259" r:id="rId7"/>
    <p:sldId id="385" r:id="rId8"/>
    <p:sldId id="386" r:id="rId9"/>
    <p:sldId id="434" r:id="rId10"/>
    <p:sldId id="416" r:id="rId11"/>
    <p:sldId id="387" r:id="rId12"/>
    <p:sldId id="435" r:id="rId13"/>
    <p:sldId id="388" r:id="rId14"/>
    <p:sldId id="389" r:id="rId15"/>
    <p:sldId id="436" r:id="rId16"/>
    <p:sldId id="431" r:id="rId17"/>
    <p:sldId id="390" r:id="rId18"/>
    <p:sldId id="418" r:id="rId19"/>
    <p:sldId id="439" r:id="rId20"/>
    <p:sldId id="391" r:id="rId21"/>
    <p:sldId id="437" r:id="rId22"/>
    <p:sldId id="392" r:id="rId23"/>
    <p:sldId id="393" r:id="rId24"/>
    <p:sldId id="419" r:id="rId25"/>
    <p:sldId id="394" r:id="rId26"/>
    <p:sldId id="395" r:id="rId27"/>
    <p:sldId id="420" r:id="rId28"/>
    <p:sldId id="396" r:id="rId29"/>
    <p:sldId id="440" r:id="rId30"/>
    <p:sldId id="397" r:id="rId31"/>
    <p:sldId id="432" r:id="rId32"/>
    <p:sldId id="411" r:id="rId33"/>
    <p:sldId id="398" r:id="rId34"/>
    <p:sldId id="433" r:id="rId35"/>
    <p:sldId id="399" r:id="rId36"/>
    <p:sldId id="400" r:id="rId37"/>
    <p:sldId id="427" r:id="rId38"/>
    <p:sldId id="441" r:id="rId39"/>
    <p:sldId id="409" r:id="rId40"/>
    <p:sldId id="410" r:id="rId41"/>
    <p:sldId id="260" r:id="rId42"/>
    <p:sldId id="261" r:id="rId43"/>
    <p:sldId id="262" r:id="rId44"/>
    <p:sldId id="414" r:id="rId45"/>
    <p:sldId id="381" r:id="rId46"/>
    <p:sldId id="359" r:id="rId47"/>
    <p:sldId id="382" r:id="rId48"/>
    <p:sldId id="263" r:id="rId49"/>
    <p:sldId id="292" r:id="rId50"/>
    <p:sldId id="264" r:id="rId51"/>
    <p:sldId id="294" r:id="rId52"/>
    <p:sldId id="265" r:id="rId53"/>
    <p:sldId id="383" r:id="rId54"/>
    <p:sldId id="267" r:id="rId55"/>
    <p:sldId id="384" r:id="rId56"/>
    <p:sldId id="268" r:id="rId57"/>
    <p:sldId id="269" r:id="rId58"/>
    <p:sldId id="270" r:id="rId59"/>
    <p:sldId id="271" r:id="rId60"/>
    <p:sldId id="272" r:id="rId61"/>
    <p:sldId id="273" r:id="rId62"/>
    <p:sldId id="274" r:id="rId63"/>
    <p:sldId id="275" r:id="rId64"/>
    <p:sldId id="276" r:id="rId65"/>
    <p:sldId id="430" r:id="rId66"/>
    <p:sldId id="277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7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19CFDD-3798-4423-9F0A-30F210C630B3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84F47-740E-4801-B9DA-7FA41C840FF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5F9A17-06D5-4A07-9015-179C4FC72942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zh-CN" smtClean="0">
              <a:latin typeface="Arial" charset="0"/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60B767-218F-405B-AA48-35F36FDA5BAD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zh-CN" smtClean="0">
              <a:latin typeface="Arial" charset="0"/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BB7EA9-A3B7-4DB0-BDB8-5C57AB5F6CA8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zh-CN" smtClean="0">
              <a:latin typeface="Arial" charset="0"/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0BD11C-1F3D-4E22-9120-60327176FD5B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zh-CN" smtClean="0">
              <a:latin typeface="Arial" charset="0"/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05DB9-E9DA-417D-9E3A-34DEEB3E1BDD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smtClean="0">
                <a:latin typeface="Arial" charset="0"/>
                <a:ea typeface="ヒラギノ角ゴ Pro W3" pitchFamily="-109" charset="-128"/>
              </a:rPr>
              <a:t>http://www.youtube.com/watch?v=706FDbri2M4</a:t>
            </a:r>
          </a:p>
          <a:p>
            <a:endParaRPr lang="en-US" altLang="zh-CN" smtClean="0">
              <a:latin typeface="Arial" charset="0"/>
              <a:ea typeface="ヒラギノ角ゴ Pro W3" pitchFamily="-109" charset="-128"/>
            </a:endParaRPr>
          </a:p>
          <a:p>
            <a:r>
              <a:rPr lang="en-US" altLang="zh-CN" smtClean="0">
                <a:latin typeface="Arial" charset="0"/>
                <a:ea typeface="ヒラギノ角ゴ Pro W3" pitchFamily="-109" charset="-128"/>
              </a:rPr>
              <a:t>http://www.youtube.com/watch?feature=player_detailpage&amp;v=R6xj7LypeGY#t=26s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9B74E9-CFC4-408F-AA4E-5ACFB25C2486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mtClean="0">
              <a:latin typeface="Arial" charset="0"/>
              <a:ea typeface="ヒラギノ角ゴ Pro W3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4CC9A-5115-4FBF-B960-01BBF358C77F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C8DE9-C070-49D9-8E7C-DAFD3CCFD1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EB23B-2570-4FAD-87C4-68EE65DBC68B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442B0-7840-4F6D-AFAD-1C634420751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2E997-6555-4109-ACB1-B19470F58FE7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DEDF-6196-4282-B5D1-AFC741DE795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6E46E-AF9D-4181-88CE-DF82DA82A8E0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60D55-2D85-45BF-A387-87BCFA321C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BC5FD-5064-4263-80A1-0AB16045E76E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06ED9-6D5B-47B3-B0CC-93241B8368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EBFFC-AE27-4AD1-8ED8-9599579C0BD0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A8930-6D1C-47DC-93FD-C4BE05A04F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E7F0-D086-4975-A28B-D4F5902F7CE7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1FE71-4376-4327-B071-C905DEE412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3CCD9-2622-44E0-9070-FA282D30BA4B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B8E62-B603-4E7C-AE06-40A711ED44A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EF9C5-F7D9-455D-9EFC-E23559D197A9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3CF70-A757-43D9-8B7A-F6AE209E31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BB7F6-4304-490A-8283-29A7F08352CE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C9076-6001-46CA-8624-9E1EF452947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2625E-EAC2-4DD6-9C30-EAEE763B1B0A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692F4-887E-4E18-AF3A-04A9198F3C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entury Gothic" pitchFamily="-109" charset="0"/>
              </a:defRPr>
            </a:lvl1pPr>
          </a:lstStyle>
          <a:p>
            <a:fld id="{AA727DC9-AC1F-47E6-901E-41517A587ADC}" type="datetime1">
              <a:rPr lang="en-US" altLang="zh-CN"/>
              <a:pPr/>
              <a:t>12/13/18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entury Gothic" pitchFamily="-109" charset="0"/>
              </a:defRPr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entury Gothic" pitchFamily="-109" charset="0"/>
              </a:defRPr>
            </a:lvl1pPr>
          </a:lstStyle>
          <a:p>
            <a:fld id="{DDFED819-D57B-4944-A93F-ADCB2167A55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400050" indent="57150" algn="l" rtl="0" eaLnBrk="0" fontAlgn="base" hangingPunct="0">
        <a:spcBef>
          <a:spcPct val="20000"/>
        </a:spcBef>
        <a:spcAft>
          <a:spcPct val="0"/>
        </a:spcAft>
        <a:buChar char="–"/>
        <a:defRPr lang="en-US" sz="3200" dirty="0">
          <a:solidFill>
            <a:schemeClr val="tx1"/>
          </a:solidFill>
          <a:latin typeface="+mn-lt"/>
          <a:ea typeface="ＭＳ Ｐゴシック" pitchFamily="-109" charset="-128"/>
        </a:defRPr>
      </a:lvl2pPr>
      <a:lvl3pPr marL="857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09" charset="-128"/>
        </a:defRPr>
      </a:lvl3pPr>
      <a:lvl4pPr marL="10858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4pPr>
      <a:lvl5pPr marL="125730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924800" cy="1470025"/>
          </a:xfrm>
          <a:effectLst>
            <a:outerShdw dist="71842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zh-CN" sz="5400" smtClean="0"/>
              <a:t>Chapter 16 – The Fishes, Part </a:t>
            </a:r>
            <a:r>
              <a:rPr lang="en-US" altLang="zh-CN" sz="5400" smtClean="0">
                <a:latin typeface="Arial Narrow" pitchFamily="-109" charset="0"/>
              </a:rPr>
              <a:t>II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352800"/>
            <a:ext cx="8534400" cy="762000"/>
          </a:xfrm>
          <a:effectLst>
            <a:outerShdw dist="63500" dir="3187806" algn="ctr" rotWithShape="0">
              <a:schemeClr val="hlink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altLang="zh-CN" i="1" smtClean="0"/>
              <a:t> Osteichthyes</a:t>
            </a:r>
            <a:endParaRPr lang="en-US" altLang="zh-CN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Very Cool Blue Ribbon Eel Swimming In The Ocean.mp4" descr="Macintosh HD:Users:lic:Li_2010:myfiles:Teaching:Zoology2016:2016:videoclips:Very Cool Blue Ribbon Eel Swimming In The Ocean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-109" charset="2"/>
              <a:buNone/>
            </a:pPr>
            <a:r>
              <a:rPr lang="en-US" altLang="zh-CN" smtClean="0">
                <a:solidFill>
                  <a:schemeClr val="hlink"/>
                </a:solidFill>
              </a:rPr>
              <a:t>Neutral Buoyancy and the Swim Bladder 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smtClean="0"/>
              <a:t>Fish are slightly </a:t>
            </a:r>
            <a:r>
              <a:rPr lang="en-US" altLang="zh-CN" sz="2800" i="1" smtClean="0">
                <a:solidFill>
                  <a:schemeClr val="hlink"/>
                </a:solidFill>
              </a:rPr>
              <a:t>heavier than water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smtClean="0"/>
              <a:t>To keep from sinking, a shark must continually move forward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altLang="zh-CN" sz="2400" smtClean="0"/>
              <a:t>Fins keep it “angled up”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smtClean="0"/>
              <a:t>Shark liver has a special fatty hydrocarbon, or </a:t>
            </a:r>
            <a:r>
              <a:rPr lang="en-US" altLang="zh-CN" sz="2800" i="1" smtClean="0">
                <a:solidFill>
                  <a:schemeClr val="hlink"/>
                </a:solidFill>
              </a:rPr>
              <a:t>squaline,</a:t>
            </a:r>
            <a:r>
              <a:rPr lang="en-US" altLang="zh-CN" sz="2800" smtClean="0"/>
              <a:t> that acts to keep the shark a little buoyant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smtClean="0"/>
              <a:t>Swim bladder, as a gas-filled space, is the </a:t>
            </a:r>
            <a:r>
              <a:rPr lang="en-US" altLang="zh-CN" sz="2800" i="1" smtClean="0">
                <a:solidFill>
                  <a:schemeClr val="hlink"/>
                </a:solidFill>
              </a:rPr>
              <a:t>most efficient flotation device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孙萧涵</a:t>
            </a:r>
            <a:r>
              <a:rPr lang="en-US" dirty="0" smtClean="0"/>
              <a:t>_How does fish keep their neutral buoyancy?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36638"/>
            <a:ext cx="5410200" cy="5135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Swim bladder arose from paired lungs of primitive bony fishes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Absent in tunas, some abyssal fishes, and most bottom dwellers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Fish controls depth by adjusting volume of gas in swim bladder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Due to pressure, as a fish descends, the bladder is compressed making the total density of the fish greater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As a fish ascends, the bladder expands making the fish lighter and it will rise ever faster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Font typeface="Wingdings" pitchFamily="-109" charset="2"/>
              <a:buNone/>
            </a:pPr>
            <a:endParaRPr altLang="zh-CN" sz="2400" smtClean="0"/>
          </a:p>
        </p:txBody>
      </p:sp>
      <p:pic>
        <p:nvPicPr>
          <p:cNvPr id="25603" name="Picture 5" descr="F:\Powerpoint\MH_DCM\DCM021-Hickman\Final_Files\Lec.ppt\Jpeg\Ch24\hic70049_24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65125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3886200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altLang="zh-CN" smtClean="0">
                <a:solidFill>
                  <a:schemeClr val="hlink"/>
                </a:solidFill>
              </a:rPr>
              <a:t>Hearing and Weberian Ossicles</a:t>
            </a:r>
          </a:p>
          <a:p>
            <a:pPr eaLnBrk="1" hangingPunct="1"/>
            <a:r>
              <a:rPr lang="en-US" altLang="zh-CN" sz="2800" smtClean="0"/>
              <a:t>Fish, like other vertebrates, detect sounds as vibrations in the inner ear.</a:t>
            </a:r>
          </a:p>
          <a:p>
            <a:pPr eaLnBrk="1" hangingPunct="1"/>
            <a:r>
              <a:rPr lang="en-US" altLang="zh-CN" sz="2800" smtClean="0"/>
              <a:t>A teleost group, </a:t>
            </a:r>
            <a:r>
              <a:rPr lang="en-US" altLang="zh-CN" sz="2800" i="1" smtClean="0">
                <a:solidFill>
                  <a:schemeClr val="hlink"/>
                </a:solidFill>
              </a:rPr>
              <a:t>ostariophysans</a:t>
            </a:r>
          </a:p>
          <a:p>
            <a:pPr lvl="1" eaLnBrk="1" hangingPunct="1"/>
            <a:r>
              <a:rPr altLang="zh-CN" smtClean="0"/>
              <a:t>Possess </a:t>
            </a:r>
            <a:r>
              <a:rPr altLang="zh-CN" i="1" smtClean="0">
                <a:solidFill>
                  <a:schemeClr val="hlink"/>
                </a:solidFill>
              </a:rPr>
              <a:t>Weberian ossicles</a:t>
            </a:r>
          </a:p>
          <a:p>
            <a:pPr lvl="2" eaLnBrk="1" hangingPunct="1"/>
            <a:r>
              <a:rPr lang="en-US" altLang="zh-CN" smtClean="0"/>
              <a:t>Allow them to hear faint sounds over a much                                        broader range than other teleosts </a:t>
            </a:r>
          </a:p>
          <a:p>
            <a:pPr eaLnBrk="1" hangingPunct="1"/>
            <a:endParaRPr lang="en-US" altLang="zh-CN" smtClean="0"/>
          </a:p>
        </p:txBody>
      </p:sp>
      <p:pic>
        <p:nvPicPr>
          <p:cNvPr id="26627" name="Picture 5" descr="F:\Powerpoint\MH_DCM\DCM021-Hickman\Final_Files\Lec.ppt\Jpeg\Ch24\hic70049_24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2400"/>
            <a:ext cx="38798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4797" y="3244334"/>
            <a:ext cx="2874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陈坤仪</a:t>
            </a:r>
            <a:r>
              <a:rPr lang="en-US" dirty="0" smtClean="0"/>
              <a:t>_Weberian </a:t>
            </a:r>
            <a:r>
              <a:rPr lang="en-US" dirty="0" err="1" smtClean="0"/>
              <a:t>occicles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362200"/>
            <a:ext cx="42530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Types of fish respiration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800"/>
              </a:spcAft>
              <a:buFont typeface="Wingdings" pitchFamily="-109" charset="2"/>
              <a:buNone/>
            </a:pPr>
            <a:r>
              <a:rPr lang="en-US" altLang="zh-CN" dirty="0" smtClean="0">
                <a:solidFill>
                  <a:schemeClr val="hlink"/>
                </a:solidFill>
              </a:rPr>
              <a:t>Respiration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altLang="zh-CN" sz="2800" dirty="0" smtClean="0"/>
              <a:t>Fish gills are filaments with thin membranes folded into plate-like lamellae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altLang="zh-CN" sz="2800" dirty="0" smtClean="0"/>
              <a:t>Gills are inside the pharyngeal cavity and covered with a movable flap, the </a:t>
            </a:r>
            <a:r>
              <a:rPr lang="en-US" altLang="zh-CN" sz="2800" i="1" dirty="0" smtClean="0">
                <a:solidFill>
                  <a:schemeClr val="hlink"/>
                </a:solidFill>
              </a:rPr>
              <a:t>operculum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altLang="zh-CN" sz="2800" dirty="0" smtClean="0"/>
              <a:t>Operculum protects delicate gill filaments and streamlines body</a:t>
            </a:r>
          </a:p>
          <a:p>
            <a:pPr eaLnBrk="1" hangingPunct="1">
              <a:lnSpc>
                <a:spcPct val="80000"/>
              </a:lnSpc>
              <a:spcAft>
                <a:spcPts val="1800"/>
              </a:spcAft>
            </a:pPr>
            <a:r>
              <a:rPr lang="en-US" altLang="zh-CN" sz="2800" dirty="0" smtClean="0"/>
              <a:t>Pumping action by operculum helps move water through gills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659188" y="914400"/>
            <a:ext cx="182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Buccal pumping</a:t>
            </a:r>
          </a:p>
        </p:txBody>
      </p:sp>
      <p:pic>
        <p:nvPicPr>
          <p:cNvPr id="28675" name="Fish breathing.mp4" descr="Macintosh HD:Users:lic:Li_2010:myfiles:Teaching:Zoology2016:2016:videoclips:Fish breathing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1905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400" i="1" dirty="0" err="1" smtClean="0">
                <a:solidFill>
                  <a:schemeClr val="hlink"/>
                </a:solidFill>
              </a:rPr>
              <a:t>Buccal</a:t>
            </a:r>
            <a:r>
              <a:rPr lang="en-US" altLang="zh-CN" sz="2400" i="1" dirty="0" smtClean="0">
                <a:solidFill>
                  <a:schemeClr val="hlink"/>
                </a:solidFill>
              </a:rPr>
              <a:t> pumping</a:t>
            </a:r>
            <a:endParaRPr lang="en-US" altLang="zh-CN" sz="2400" i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altLang="zh-CN" sz="2400" dirty="0" smtClean="0"/>
              <a:t>Carp, eel, tilapia</a:t>
            </a:r>
            <a:endParaRPr lang="en-US" altLang="zh-CN" sz="2400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dirty="0" smtClean="0"/>
              <a:t>Some </a:t>
            </a:r>
            <a:r>
              <a:rPr lang="en-US" altLang="zh-CN" sz="2800" dirty="0" smtClean="0"/>
              <a:t>active fishes use </a:t>
            </a:r>
            <a:r>
              <a:rPr lang="en-US" altLang="zh-CN" sz="2400" i="1" dirty="0" smtClean="0">
                <a:solidFill>
                  <a:schemeClr val="hlink"/>
                </a:solidFill>
              </a:rPr>
              <a:t>ram ventilation</a:t>
            </a:r>
            <a:endParaRPr lang="en-US" altLang="zh-CN" sz="2400" i="1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400" dirty="0" smtClean="0"/>
              <a:t>T</a:t>
            </a:r>
            <a:r>
              <a:rPr altLang="zh-CN" sz="2400" dirty="0" smtClean="0"/>
              <a:t>una, lemmon shark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altLang="zh-CN" sz="2400" dirty="0" smtClean="0"/>
              <a:t>Forward </a:t>
            </a:r>
            <a:r>
              <a:rPr altLang="zh-CN" sz="2400" dirty="0" smtClean="0"/>
              <a:t>movement is sufficient to force water across gills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altLang="zh-CN" sz="2400" dirty="0" smtClean="0"/>
              <a:t>Such fishes are asphyxiated in a restrictive aquarium even if the water is saturated with oxygen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Century Gothic" pitchFamily="-109" charset="0"/>
              </a:rPr>
              <a:t>Gnathostome Phylogeny</a:t>
            </a:r>
            <a:endParaRPr lang="en-US" altLang="zh-CN">
              <a:latin typeface="Century Gothic" pitchFamily="-109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6096000" y="1447800"/>
            <a:ext cx="762000" cy="4572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zh-CN" altLang="zh-CN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05200" y="2590800"/>
            <a:ext cx="3048000" cy="35052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Century Gothic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F:\Powerpoint\MH_DCM\DCM021-Hickman\Final_Files\Lec.ppt\Jpeg\Ch24\hic70049_24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98488"/>
            <a:ext cx="71596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6796" y="3244334"/>
            <a:ext cx="361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杨霖青</a:t>
            </a:r>
            <a:r>
              <a:rPr lang="en-US" dirty="0" smtClean="0"/>
              <a:t>_Countercurrent exchange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dirty="0" smtClean="0"/>
              <a:t>Water flow is opposite to the blood flow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altLang="zh-CN" sz="2400" i="1" dirty="0" smtClean="0">
                <a:solidFill>
                  <a:schemeClr val="hlink"/>
                </a:solidFill>
              </a:rPr>
              <a:t>Countercurrent exchange</a:t>
            </a:r>
            <a:r>
              <a:rPr altLang="zh-CN" sz="2400" dirty="0" smtClean="0"/>
              <a:t> maximizes exchange of gases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dirty="0" smtClean="0"/>
              <a:t>Some bony fishes remove 85% of the oxygen from water passing over gills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zh-CN" sz="2800" i="1" smtClean="0">
                <a:solidFill>
                  <a:schemeClr val="hlink"/>
                </a:solidFill>
              </a:rPr>
              <a:t>Fishes Out of Water</a:t>
            </a:r>
          </a:p>
          <a:p>
            <a:pPr lvl="1" eaLnBrk="1" hangingPunct="1">
              <a:spcAft>
                <a:spcPts val="1200"/>
              </a:spcAft>
            </a:pPr>
            <a:r>
              <a:rPr altLang="zh-CN" sz="2400" smtClean="0"/>
              <a:t>Lungs of </a:t>
            </a:r>
            <a:r>
              <a:rPr altLang="zh-CN" sz="2400" i="1" smtClean="0">
                <a:solidFill>
                  <a:schemeClr val="hlink"/>
                </a:solidFill>
              </a:rPr>
              <a:t>lungfishes </a:t>
            </a:r>
            <a:r>
              <a:rPr altLang="zh-CN" sz="2400" smtClean="0"/>
              <a:t>allow them to respire in air</a:t>
            </a:r>
          </a:p>
          <a:p>
            <a:pPr lvl="1" eaLnBrk="1" hangingPunct="1">
              <a:spcAft>
                <a:spcPts val="1200"/>
              </a:spcAft>
            </a:pPr>
            <a:r>
              <a:rPr altLang="zh-CN" sz="2400" i="1" smtClean="0">
                <a:solidFill>
                  <a:schemeClr val="hlink"/>
                </a:solidFill>
              </a:rPr>
              <a:t>Eels</a:t>
            </a:r>
            <a:r>
              <a:rPr altLang="zh-CN" sz="2400" smtClean="0"/>
              <a:t> can wriggle over land during rainy weather</a:t>
            </a:r>
          </a:p>
          <a:p>
            <a:pPr lvl="2" eaLnBrk="1" hangingPunct="1">
              <a:spcAft>
                <a:spcPts val="1200"/>
              </a:spcAft>
            </a:pPr>
            <a:r>
              <a:rPr lang="en-US" altLang="zh-CN" sz="2000" smtClean="0"/>
              <a:t>Use skin as major respiratory surface</a:t>
            </a:r>
          </a:p>
          <a:p>
            <a:pPr lvl="1" eaLnBrk="1" hangingPunct="1">
              <a:spcAft>
                <a:spcPts val="1200"/>
              </a:spcAft>
            </a:pPr>
            <a:r>
              <a:rPr altLang="zh-CN" sz="2400" smtClean="0"/>
              <a:t>A </a:t>
            </a:r>
            <a:r>
              <a:rPr altLang="zh-CN" sz="2400" i="1" smtClean="0">
                <a:solidFill>
                  <a:schemeClr val="hlink"/>
                </a:solidFill>
              </a:rPr>
              <a:t>bowfin</a:t>
            </a:r>
            <a:r>
              <a:rPr altLang="zh-CN" sz="2400" smtClean="0"/>
              <a:t> uses gills at cooler temperatures and  lung-like swim bladder at higher temperatures</a:t>
            </a:r>
          </a:p>
          <a:p>
            <a:pPr lvl="1" eaLnBrk="1" hangingPunct="1">
              <a:spcAft>
                <a:spcPts val="1200"/>
              </a:spcAft>
            </a:pPr>
            <a:r>
              <a:rPr altLang="zh-CN" sz="2400" i="1" smtClean="0">
                <a:solidFill>
                  <a:schemeClr val="hlink"/>
                </a:solidFill>
              </a:rPr>
              <a:t>Electric eel</a:t>
            </a:r>
            <a:r>
              <a:rPr altLang="zh-CN" sz="2400" smtClean="0"/>
              <a:t> has degenerate gills and gulps air through vascular mouth cavity</a:t>
            </a:r>
          </a:p>
          <a:p>
            <a:pPr lvl="1" eaLnBrk="1" hangingPunct="1">
              <a:spcAft>
                <a:spcPts val="1200"/>
              </a:spcAft>
            </a:pPr>
            <a:r>
              <a:rPr altLang="zh-CN" sz="2400" i="1" smtClean="0">
                <a:solidFill>
                  <a:schemeClr val="hlink"/>
                </a:solidFill>
              </a:rPr>
              <a:t>Indian climbing perch</a:t>
            </a:r>
            <a:r>
              <a:rPr altLang="zh-CN" sz="2400" smtClean="0"/>
              <a:t> spends most of its time on land, breathing air in special chambers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World&amp;#39;s Weirdest - Fish Battle on Land.mp4" descr="Macintosh HD:Users:lic:Li_2010:myfiles:Teaching:Zoology2016:2016:videoclips:World&amp;#39;s Weirdest - Fish Battle on Land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-109" charset="2"/>
              <a:buNone/>
            </a:pPr>
            <a:r>
              <a:rPr lang="en-US" altLang="zh-CN" smtClean="0">
                <a:solidFill>
                  <a:schemeClr val="hlink"/>
                </a:solidFill>
              </a:rPr>
              <a:t>Feeding Behavior</a:t>
            </a:r>
            <a:r>
              <a:rPr lang="en-US" altLang="zh-CN" sz="28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Fish devote most of their time searching for food to eat and eating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With the evolution of jaws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Fish left a passive filter-feeding life and </a:t>
            </a:r>
            <a:r>
              <a:rPr altLang="zh-CN" sz="2400" i="1" smtClean="0">
                <a:solidFill>
                  <a:schemeClr val="hlink"/>
                </a:solidFill>
              </a:rPr>
              <a:t>entered a predator-prey battle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Most fish are </a:t>
            </a:r>
            <a:r>
              <a:rPr lang="en-US" altLang="zh-CN" sz="2800" i="1" smtClean="0">
                <a:solidFill>
                  <a:schemeClr val="hlink"/>
                </a:solidFill>
              </a:rPr>
              <a:t>carnivores 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Feed on zooplankton, insect larvae, and other aquatic animals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Most fish do </a:t>
            </a:r>
            <a:r>
              <a:rPr lang="en-US" altLang="zh-CN" sz="2800" i="1" smtClean="0">
                <a:solidFill>
                  <a:schemeClr val="hlink"/>
                </a:solidFill>
              </a:rPr>
              <a:t>not chew food</a:t>
            </a:r>
            <a:r>
              <a:rPr lang="en-US" altLang="zh-CN" sz="2800" smtClean="0"/>
              <a:t> 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Would block water flow across the gills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-109" charset="2"/>
              <a:buNone/>
            </a:pPr>
            <a:endParaRPr lang="en-US" altLang="zh-CN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F:\Powerpoint\MH_DCM\DCM021-Hickman\Final_Files\Lec.ppt\Jpeg\Ch24\hic70049_24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460375"/>
            <a:ext cx="50673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mazing and weird creatures exhibit bioluminescence - Blue Planet - BBC Earth.mp4" descr="Macintosh HD:Users:lic:Li_2010:myfiles:Teaching:Zoology2016:2016:videoclips:Amazing and weird creatures exhibit bioluminescence - Blue Planet - BBC Earth.mp4">
            <a:hlinkClick r:id="" action="ppaction://media"/>
          </p:cNvPr>
          <p:cNvPicPr/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smtClean="0"/>
              <a:t>Many plankton feeders </a:t>
            </a:r>
            <a:r>
              <a:rPr lang="en-US" altLang="zh-CN" sz="2800" i="1" smtClean="0">
                <a:solidFill>
                  <a:schemeClr val="hlink"/>
                </a:solidFill>
              </a:rPr>
              <a:t>swim in large schools</a:t>
            </a:r>
            <a:r>
              <a:rPr lang="en-US" altLang="zh-CN" sz="2800" smtClean="0"/>
              <a:t> and using gill rakers to strain food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i="1" smtClean="0">
                <a:solidFill>
                  <a:schemeClr val="hlink"/>
                </a:solidFill>
              </a:rPr>
              <a:t>Omnivores</a:t>
            </a:r>
            <a:r>
              <a:rPr lang="en-US" altLang="zh-CN" sz="2800" smtClean="0"/>
              <a:t> feed on both plants and animals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i="1" smtClean="0">
                <a:solidFill>
                  <a:schemeClr val="hlink"/>
                </a:solidFill>
              </a:rPr>
              <a:t>Scavengers</a:t>
            </a:r>
            <a:r>
              <a:rPr lang="en-US" altLang="zh-CN" sz="2800" smtClean="0"/>
              <a:t> feed on organic debris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i="1" smtClean="0">
                <a:solidFill>
                  <a:schemeClr val="hlink"/>
                </a:solidFill>
              </a:rPr>
              <a:t>Detritovores</a:t>
            </a:r>
            <a:r>
              <a:rPr lang="en-US" altLang="zh-CN" sz="2800" smtClean="0"/>
              <a:t> consume fine particulate organic matter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zh-CN" sz="2800" i="1" smtClean="0">
                <a:solidFill>
                  <a:schemeClr val="hlink"/>
                </a:solidFill>
              </a:rPr>
              <a:t>Parasitic fishes</a:t>
            </a:r>
            <a:r>
              <a:rPr lang="en-US" altLang="zh-CN" sz="2800" smtClean="0"/>
              <a:t> suck body fluids of other fishes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3105835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李欣欣</a:t>
            </a:r>
            <a:r>
              <a:rPr lang="en-US" dirty="0" smtClean="0"/>
              <a:t>_Carnivorous/herbivorous/… and examples in fishes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Osteichthyes:  Bony Fishes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Lineage of fishes with bony endoskeletons contains 96% of living fishes and all living tetrapods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z="2800" smtClean="0"/>
              <a:t>3 features unite bony fishes and tetrapod descendants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Endochondral bone replaces cartilage during development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Lung or swim bladder is present </a:t>
            </a:r>
          </a:p>
          <a:p>
            <a:pPr lvl="2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zh-CN" smtClean="0"/>
              <a:t>Evolved as an extension of gut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altLang="zh-CN" sz="2400" smtClean="0"/>
              <a:t>Have several cranial and dental characters unique to clade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Intestine tends to be shorter in carnivores and long and coiled in herbivores </a:t>
            </a:r>
          </a:p>
          <a:p>
            <a:pPr eaLnBrk="1" hangingPunct="1"/>
            <a:r>
              <a:rPr lang="en-US" altLang="zh-CN" sz="2800" i="1" smtClean="0">
                <a:solidFill>
                  <a:schemeClr val="hlink"/>
                </a:solidFill>
              </a:rPr>
              <a:t>Stomach </a:t>
            </a:r>
            <a:r>
              <a:rPr lang="en-US" altLang="zh-CN" sz="2800" smtClean="0"/>
              <a:t>primarily stores food</a:t>
            </a:r>
          </a:p>
          <a:p>
            <a:pPr eaLnBrk="1" hangingPunct="1"/>
            <a:r>
              <a:rPr lang="en-US" altLang="zh-CN" sz="2800" i="1" smtClean="0">
                <a:solidFill>
                  <a:schemeClr val="hlink"/>
                </a:solidFill>
              </a:rPr>
              <a:t>Intestine</a:t>
            </a:r>
            <a:r>
              <a:rPr lang="en-US" altLang="zh-CN" sz="2800" smtClean="0"/>
              <a:t> digests and absorbs nutrients</a:t>
            </a:r>
          </a:p>
          <a:p>
            <a:pPr eaLnBrk="1" hangingPunct="1"/>
            <a:r>
              <a:rPr lang="en-US" altLang="zh-CN" sz="2800" smtClean="0"/>
              <a:t>Teleost fishes have </a:t>
            </a:r>
            <a:r>
              <a:rPr lang="en-US" altLang="zh-CN" sz="2800" i="1" smtClean="0">
                <a:solidFill>
                  <a:schemeClr val="hlink"/>
                </a:solidFill>
              </a:rPr>
              <a:t>pyloric ceca</a:t>
            </a:r>
          </a:p>
          <a:p>
            <a:pPr lvl="1" eaLnBrk="1" hangingPunct="1"/>
            <a:r>
              <a:rPr altLang="zh-CN" sz="2400" smtClean="0"/>
              <a:t>Apparently for fat absorption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362200"/>
            <a:ext cx="48718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Fish reproductive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 altLang="zh-CN" dirty="0" smtClean="0">
                <a:ea typeface="ヒラギノ角ゴ Pro W3" pitchFamily="-109" charset="-128"/>
              </a:rPr>
              <a:t>Reproduction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2155825"/>
            <a:ext cx="8315325" cy="432117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zh-CN" sz="2800" dirty="0" smtClean="0">
                <a:ea typeface="ヒラギノ角ゴ Pro W3" pitchFamily="-109" charset="-128"/>
              </a:rPr>
              <a:t>some fish undergo reproductive migrations</a:t>
            </a:r>
            <a:endParaRPr lang="en-US" altLang="zh-CN" sz="2800" dirty="0" smtClean="0">
              <a:ea typeface="ヒラギノ角ゴ Pro W3" pitchFamily="-109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altLang="zh-CN" sz="2400" dirty="0" smtClean="0">
                <a:ea typeface="ヒラギノ角ゴ Pro W3" pitchFamily="-109" charset="-128"/>
              </a:rPr>
              <a:t>eels are </a:t>
            </a:r>
            <a:r>
              <a:rPr altLang="zh-CN" sz="2400" dirty="0" smtClean="0">
                <a:solidFill>
                  <a:schemeClr val="accent2"/>
                </a:solidFill>
                <a:ea typeface="ヒラギノ角ゴ Pro W3" pitchFamily="-109" charset="-128"/>
              </a:rPr>
              <a:t>catadromous</a:t>
            </a:r>
            <a:r>
              <a:rPr altLang="zh-CN" sz="2400" dirty="0" smtClean="0">
                <a:ea typeface="ヒラギノ角ゴ Pro W3" pitchFamily="-109" charset="-128"/>
              </a:rPr>
              <a:t> 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US" altLang="zh-CN" sz="2000" dirty="0" smtClean="0">
                <a:ea typeface="ヒラギノ角ゴ Pro W3" pitchFamily="-109" charset="-128"/>
              </a:rPr>
              <a:t>live in </a:t>
            </a:r>
            <a:r>
              <a:rPr lang="en-US" altLang="zh-CN" sz="2000" i="1" dirty="0" smtClean="0">
                <a:ea typeface="ヒラギノ角ゴ Pro W3" pitchFamily="-109" charset="-128"/>
              </a:rPr>
              <a:t>streams</a:t>
            </a:r>
            <a:r>
              <a:rPr lang="en-US" altLang="zh-CN" sz="2000" dirty="0" smtClean="0">
                <a:ea typeface="ヒラギノ角ゴ Pro W3" pitchFamily="-109" charset="-128"/>
              </a:rPr>
              <a:t>, go to </a:t>
            </a:r>
            <a:r>
              <a:rPr lang="en-US" altLang="zh-CN" sz="2000" i="1" dirty="0" smtClean="0">
                <a:ea typeface="ヒラギノ角ゴ Pro W3" pitchFamily="-109" charset="-128"/>
              </a:rPr>
              <a:t>sea</a:t>
            </a:r>
            <a:r>
              <a:rPr lang="en-US" altLang="zh-CN" sz="2000" dirty="0" smtClean="0">
                <a:ea typeface="ヒラギノ角ゴ Pro W3" pitchFamily="-109" charset="-128"/>
              </a:rPr>
              <a:t> to spawn</a:t>
            </a:r>
            <a:endParaRPr lang="en-US" altLang="zh-CN" sz="2000" dirty="0" smtClean="0">
              <a:ea typeface="ヒラギノ角ゴ Pro W3" pitchFamily="-109" charset="-128"/>
            </a:endParaRP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zh-CN" sz="2400" dirty="0" smtClean="0">
                <a:ea typeface="ヒラギノ角ゴ Pro W3" pitchFamily="-109" charset="-128"/>
              </a:rPr>
              <a:t>S</a:t>
            </a:r>
            <a:r>
              <a:rPr altLang="zh-CN" sz="2400" dirty="0" smtClean="0">
                <a:ea typeface="ヒラギノ角ゴ Pro W3" pitchFamily="-109" charset="-128"/>
              </a:rPr>
              <a:t>almon, sturgeons </a:t>
            </a:r>
            <a:r>
              <a:rPr altLang="zh-CN" sz="2400" dirty="0" smtClean="0">
                <a:ea typeface="ヒラギノ角ゴ Pro W3" pitchFamily="-109" charset="-128"/>
              </a:rPr>
              <a:t>are </a:t>
            </a:r>
            <a:r>
              <a:rPr altLang="zh-CN" sz="2400" dirty="0" smtClean="0">
                <a:solidFill>
                  <a:schemeClr val="accent2"/>
                </a:solidFill>
                <a:ea typeface="ヒラギノ角ゴ Pro W3" pitchFamily="-109" charset="-128"/>
              </a:rPr>
              <a:t>anadromous</a:t>
            </a:r>
            <a:endParaRPr altLang="zh-CN" sz="2400" dirty="0" smtClean="0">
              <a:ea typeface="ヒラギノ角ゴ Pro W3" pitchFamily="-109" charset="-128"/>
            </a:endParaRP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lang="en-US" altLang="zh-CN" sz="2000" dirty="0" smtClean="0">
                <a:ea typeface="ヒラギノ角ゴ Pro W3" pitchFamily="-109" charset="-128"/>
              </a:rPr>
              <a:t>live in the </a:t>
            </a:r>
            <a:r>
              <a:rPr lang="en-US" altLang="zh-CN" sz="2000" i="1" dirty="0" smtClean="0">
                <a:ea typeface="ヒラギノ角ゴ Pro W3" pitchFamily="-109" charset="-128"/>
              </a:rPr>
              <a:t>sea</a:t>
            </a:r>
            <a:r>
              <a:rPr lang="en-US" altLang="zh-CN" sz="2000" dirty="0" smtClean="0">
                <a:ea typeface="ヒラギノ角ゴ Pro W3" pitchFamily="-109" charset="-128"/>
              </a:rPr>
              <a:t>, go </a:t>
            </a:r>
            <a:r>
              <a:rPr lang="en-US" altLang="zh-CN" sz="2000" i="1" dirty="0" smtClean="0">
                <a:ea typeface="ヒラギノ角ゴ Pro W3" pitchFamily="-109" charset="-128"/>
              </a:rPr>
              <a:t>upstream</a:t>
            </a:r>
            <a:r>
              <a:rPr lang="en-US" altLang="zh-CN" sz="2000" dirty="0" smtClean="0">
                <a:ea typeface="ヒラギノ角ゴ Pro W3" pitchFamily="-109" charset="-128"/>
              </a:rPr>
              <a:t> to spawn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altLang="zh-CN" sz="2400" dirty="0" smtClean="0">
                <a:solidFill>
                  <a:schemeClr val="accent2"/>
                </a:solidFill>
                <a:ea typeface="ヒラギノ角ゴ Pro W3" pitchFamily="-109" charset="-128"/>
              </a:rPr>
              <a:t>amphidromous</a:t>
            </a:r>
            <a:r>
              <a:rPr altLang="zh-CN" sz="2400" dirty="0" smtClean="0">
                <a:ea typeface="ヒラギノ角ゴ Pro W3" pitchFamily="-109" charset="-128"/>
              </a:rPr>
              <a:t> fish</a:t>
            </a:r>
          </a:p>
          <a:p>
            <a:pPr lvl="2">
              <a:lnSpc>
                <a:spcPct val="90000"/>
              </a:lnSpc>
              <a:spcAft>
                <a:spcPts val="1200"/>
              </a:spcAft>
            </a:pPr>
            <a:r>
              <a:rPr altLang="zh-CN" sz="2000" dirty="0" smtClean="0">
                <a:ea typeface="ヒラギノ角ゴ Pro W3" pitchFamily="-109" charset="-128"/>
              </a:rPr>
              <a:t>rhinogobius</a:t>
            </a:r>
            <a:endParaRPr altLang="zh-CN" sz="2000" dirty="0" smtClean="0">
              <a:ea typeface="ヒラギノ角ゴ Pro W3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410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altLang="zh-CN" sz="2800" i="1" smtClean="0">
                <a:solidFill>
                  <a:schemeClr val="hlink"/>
                </a:solidFill>
              </a:rPr>
              <a:t>Homing Salmon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Salmon are </a:t>
            </a:r>
            <a:r>
              <a:rPr lang="en-US" altLang="zh-CN" sz="2800" i="1" smtClean="0">
                <a:solidFill>
                  <a:schemeClr val="hlink"/>
                </a:solidFill>
              </a:rPr>
              <a:t>anadromous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mtClean="0"/>
              <a:t>Grow up in sea but return to freshwater to spawn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6 species of Pacific salmon and 1 Atlantic salmon migrates 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Atlantic salmon</a:t>
            </a:r>
            <a:r>
              <a:rPr lang="en-US" altLang="zh-CN" sz="2800" smtClean="0"/>
              <a:t> makes repeated spawning runs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Pacific species</a:t>
            </a:r>
            <a:r>
              <a:rPr lang="en-US" altLang="zh-CN" sz="2800" smtClean="0"/>
              <a:t> spawn once and die</a:t>
            </a: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altLang="zh-CN" sz="2800" smtClean="0"/>
          </a:p>
        </p:txBody>
      </p:sp>
      <p:pic>
        <p:nvPicPr>
          <p:cNvPr id="43011" name="Picture 5" descr="F:\Powerpoint\MH_DCM\DCM021-Hickman\Final_Files\Lec.ppt\Jpeg\Ch24\hic70049_24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7099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362200"/>
            <a:ext cx="317326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Fish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-109" charset="2"/>
              <a:buNone/>
            </a:pPr>
            <a:r>
              <a:rPr lang="en-US" altLang="zh-CN" sz="3600">
                <a:solidFill>
                  <a:schemeClr val="hlink"/>
                </a:solidFill>
                <a:latin typeface="Century Gothic" pitchFamily="-109" charset="0"/>
              </a:rPr>
              <a:t>Quick Comments on Reproduction</a:t>
            </a:r>
            <a:endParaRPr lang="en-US" altLang="zh-CN" sz="2800">
              <a:latin typeface="Century Gothic" pitchFamily="-10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Most fishes are </a:t>
            </a:r>
            <a:r>
              <a:rPr lang="en-US" altLang="zh-CN" sz="2800" i="1">
                <a:solidFill>
                  <a:schemeClr val="hlink"/>
                </a:solidFill>
                <a:latin typeface="Century Gothic" pitchFamily="-109" charset="0"/>
              </a:rPr>
              <a:t>dioecious </a:t>
            </a:r>
            <a:r>
              <a:rPr lang="en-US" altLang="zh-CN" sz="2800">
                <a:latin typeface="Century Gothic" pitchFamily="-109" charset="0"/>
              </a:rPr>
              <a:t>with </a:t>
            </a:r>
            <a:r>
              <a:rPr lang="en-US" altLang="zh-CN" sz="2800" i="1">
                <a:solidFill>
                  <a:schemeClr val="hlink"/>
                </a:solidFill>
                <a:latin typeface="Century Gothic" pitchFamily="-109" charset="0"/>
              </a:rPr>
              <a:t>external fertilization and external development, but there is great variation…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Some sharks are viviparous with some kind of placental attachment to nourish young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Most oviparous pelagic fish lay huge numbers of eggs</a:t>
            </a:r>
          </a:p>
          <a:p>
            <a:pPr marL="400050" lvl="1" indent="571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altLang="zh-CN" sz="2400">
                <a:latin typeface="Century Gothic" pitchFamily="-109" charset="0"/>
              </a:rPr>
              <a:t>Female cod may release 4–6 million eggs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Some are territorial and guard eggs; others release into water column and leave (no parental care)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Some carry broods in their mouth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lang="en-US" altLang="zh-CN" sz="2800">
                <a:latin typeface="Century Gothic" pitchFamily="-109" charset="0"/>
              </a:rPr>
              <a:t>Many variations in morphology and behavior!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44663"/>
            <a:ext cx="4876800" cy="3109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505200" y="48768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109" charset="2"/>
              <a:buNone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Female deep sea anglerfish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324600" y="9906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-109" charset="2"/>
              <a:buNone/>
            </a:pPr>
            <a:r>
              <a:rPr lang="en-US" altLang="zh-CN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male (6 mm)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 rot="-2123653">
            <a:off x="6172200" y="2362200"/>
            <a:ext cx="609600" cy="381000"/>
          </a:xfrm>
          <a:prstGeom prst="ellipse">
            <a:avLst/>
          </a:prstGeom>
          <a:noFill/>
          <a:ln w="19050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 flipV="1">
            <a:off x="6705600" y="1562100"/>
            <a:ext cx="609600" cy="76200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1295400" y="76200"/>
            <a:ext cx="678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 algn="ctr"/>
            <a:r>
              <a:rPr lang="en-US" altLang="zh-CN" sz="4400">
                <a:effectLst>
                  <a:outerShdw blurRad="38100" dist="38100" dir="2700000" algn="tl">
                    <a:srgbClr val="000000"/>
                  </a:outerShdw>
                </a:effectLst>
              </a:rPr>
              <a:t>Reproductive variations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/>
      <p:bldP spid="88079" grpId="0" animBg="1"/>
      <p:bldP spid="880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8001000" cy="1143000"/>
          </a:xfrm>
        </p:spPr>
        <p:txBody>
          <a:bodyPr/>
          <a:lstStyle/>
          <a:p>
            <a:r>
              <a:rPr lang="en-US" altLang="zh-CN" smtClean="0">
                <a:ea typeface="ヒラギノ角ゴ Pro W3" pitchFamily="-109" charset="-128"/>
              </a:rPr>
              <a:t>Osmoregulation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828800"/>
            <a:ext cx="8461375" cy="2514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400" smtClean="0">
                <a:ea typeface="ヒラギノ角ゴ Pro W3" pitchFamily="-109" charset="-128"/>
              </a:rPr>
              <a:t>Chondrichthyes has high concentration of urea (up to 2.5%) and trimethylamine N-oxide (TMAO),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altLang="zh-CN" sz="2400" smtClean="0">
                <a:ea typeface="ヒラギノ角ゴ Pro W3" pitchFamily="-109" charset="-128"/>
              </a:rPr>
              <a:t>allowing them to be in osmotic balance with the seawater.</a:t>
            </a:r>
            <a:endParaRPr lang="en-US" altLang="zh-CN" sz="2000" smtClean="0">
              <a:ea typeface="ヒラギノ角ゴ Pro W3" pitchFamily="-109" charset="-128"/>
            </a:endParaRPr>
          </a:p>
          <a:p>
            <a:pPr>
              <a:lnSpc>
                <a:spcPct val="90000"/>
              </a:lnSpc>
              <a:spcAft>
                <a:spcPts val="1800"/>
              </a:spcAft>
            </a:pPr>
            <a:endParaRPr lang="en-US" altLang="zh-CN" sz="2400" smtClean="0">
              <a:ea typeface="ヒラギノ角ゴ Pro W3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9031" y="3244334"/>
            <a:ext cx="354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叶玉林</a:t>
            </a:r>
            <a:r>
              <a:rPr lang="en-US" altLang="zh-CN" dirty="0" smtClean="0"/>
              <a:t>_Osmoregulation in fishes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676400"/>
            <a:ext cx="8461375" cy="4244975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800" smtClean="0">
                <a:ea typeface="ヒラギノ角ゴ Pro W3" pitchFamily="-109" charset="-128"/>
              </a:rPr>
              <a:t>marine bony fish are </a:t>
            </a:r>
            <a:r>
              <a:rPr lang="en-US" altLang="zh-CN" sz="2800" smtClean="0">
                <a:solidFill>
                  <a:schemeClr val="accent2"/>
                </a:solidFill>
                <a:ea typeface="ヒラギノ角ゴ Pro W3" pitchFamily="-109" charset="-128"/>
              </a:rPr>
              <a:t>hypoosmotic </a:t>
            </a:r>
            <a:r>
              <a:rPr lang="en-US" altLang="zh-CN" sz="2800" smtClean="0">
                <a:ea typeface="ヒラギノ角ゴ Pro W3" pitchFamily="-109" charset="-128"/>
              </a:rPr>
              <a:t>(</a:t>
            </a:r>
            <a:r>
              <a:rPr lang="en-US" altLang="zh-CN" sz="2800" i="1" smtClean="0">
                <a:ea typeface="ヒラギノ角ゴ Pro W3" pitchFamily="-109" charset="-128"/>
              </a:rPr>
              <a:t>less</a:t>
            </a:r>
            <a:r>
              <a:rPr lang="en-US" altLang="zh-CN" sz="2800" smtClean="0">
                <a:ea typeface="ヒラギノ角ゴ Pro W3" pitchFamily="-109" charset="-128"/>
              </a:rPr>
              <a:t> salty)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altLang="zh-CN" sz="2400" smtClean="0">
                <a:ea typeface="ヒラギノ角ゴ Pro W3" pitchFamily="-109" charset="-128"/>
              </a:rPr>
              <a:t>to </a:t>
            </a:r>
            <a:r>
              <a:rPr altLang="zh-CN" sz="2400" i="1" smtClean="0">
                <a:ea typeface="ヒラギノ角ゴ Pro W3" pitchFamily="-109" charset="-128"/>
              </a:rPr>
              <a:t>gain</a:t>
            </a:r>
            <a:r>
              <a:rPr altLang="zh-CN" sz="2400" smtClean="0">
                <a:ea typeface="ヒラギノ角ゴ Pro W3" pitchFamily="-109" charset="-128"/>
              </a:rPr>
              <a:t> water, they absorb water through the stomach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altLang="zh-CN" sz="2400" smtClean="0">
                <a:ea typeface="ヒラギノ角ゴ Pro W3" pitchFamily="-109" charset="-128"/>
              </a:rPr>
              <a:t>to </a:t>
            </a:r>
            <a:r>
              <a:rPr altLang="zh-CN" sz="2400" i="1" smtClean="0">
                <a:ea typeface="ヒラギノ角ゴ Pro W3" pitchFamily="-109" charset="-128"/>
              </a:rPr>
              <a:t>dump</a:t>
            </a:r>
            <a:r>
              <a:rPr altLang="zh-CN" sz="2400" smtClean="0">
                <a:ea typeface="ヒラギノ角ゴ Pro W3" pitchFamily="-109" charset="-128"/>
              </a:rPr>
              <a:t> salts, they secrete salts through the gills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CN" sz="2800" smtClean="0">
                <a:ea typeface="ヒラギノ角ゴ Pro W3" pitchFamily="-109" charset="-128"/>
              </a:rPr>
              <a:t>freshwater bony fish are </a:t>
            </a:r>
            <a:r>
              <a:rPr lang="en-US" altLang="zh-CN" sz="2800" smtClean="0">
                <a:solidFill>
                  <a:schemeClr val="accent2"/>
                </a:solidFill>
                <a:ea typeface="ヒラギノ角ゴ Pro W3" pitchFamily="-109" charset="-128"/>
              </a:rPr>
              <a:t>hyperosmotic </a:t>
            </a:r>
            <a:r>
              <a:rPr lang="en-US" altLang="zh-CN" sz="2800" smtClean="0">
                <a:ea typeface="ヒラギノ角ゴ Pro W3" pitchFamily="-109" charset="-128"/>
              </a:rPr>
              <a:t>(</a:t>
            </a:r>
            <a:r>
              <a:rPr lang="en-US" altLang="zh-CN" sz="2800" i="1" smtClean="0">
                <a:ea typeface="ヒラギノ角ゴ Pro W3" pitchFamily="-109" charset="-128"/>
              </a:rPr>
              <a:t>more</a:t>
            </a:r>
            <a:r>
              <a:rPr lang="en-US" altLang="zh-CN" sz="2800" smtClean="0">
                <a:ea typeface="ヒラギノ角ゴ Pro W3" pitchFamily="-109" charset="-128"/>
              </a:rPr>
              <a:t> salty)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altLang="zh-CN" sz="2400" smtClean="0">
                <a:ea typeface="ヒラギノ角ゴ Pro W3" pitchFamily="-109" charset="-128"/>
              </a:rPr>
              <a:t>to </a:t>
            </a:r>
            <a:r>
              <a:rPr altLang="zh-CN" sz="2400" i="1" smtClean="0">
                <a:ea typeface="ヒラギノ角ゴ Pro W3" pitchFamily="-109" charset="-128"/>
              </a:rPr>
              <a:t>dump</a:t>
            </a:r>
            <a:r>
              <a:rPr altLang="zh-CN" sz="2400" smtClean="0">
                <a:ea typeface="ヒラギノ角ゴ Pro W3" pitchFamily="-109" charset="-128"/>
              </a:rPr>
              <a:t> water, they produce dilute urine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altLang="zh-CN" sz="2400" smtClean="0">
                <a:ea typeface="ヒラギノ角ゴ Pro W3" pitchFamily="-109" charset="-128"/>
              </a:rPr>
              <a:t>to </a:t>
            </a:r>
            <a:r>
              <a:rPr altLang="zh-CN" sz="2400" i="1" smtClean="0">
                <a:ea typeface="ヒラギノ角ゴ Pro W3" pitchFamily="-109" charset="-128"/>
              </a:rPr>
              <a:t>gain</a:t>
            </a:r>
            <a:r>
              <a:rPr altLang="zh-CN" sz="2400" smtClean="0">
                <a:ea typeface="ヒラギノ角ゴ Pro W3" pitchFamily="-109" charset="-128"/>
              </a:rPr>
              <a:t> salts, they absorb salt from food and across gills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57200"/>
            <a:ext cx="8001000" cy="1143000"/>
          </a:xfrm>
        </p:spPr>
        <p:txBody>
          <a:bodyPr/>
          <a:lstStyle/>
          <a:p>
            <a:r>
              <a:rPr lang="en-US" altLang="zh-CN" smtClean="0">
                <a:ea typeface="ヒラギノ角ゴ Pro W3" pitchFamily="-109" charset="-128"/>
              </a:rPr>
              <a:t>Osmoregulation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altLang="zh-CN" sz="2400" smtClean="0"/>
              <a:t>Common ancestor of fishes is also an ancestor of land vertebrates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400" smtClean="0"/>
              <a:t>Approximately 24,600 living species; mostly bony fishes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Include more species than all other vertebrates combined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400" smtClean="0"/>
              <a:t>Adapted to live in medium </a:t>
            </a:r>
            <a:r>
              <a:rPr altLang="zh-CN" sz="2400" i="1" smtClean="0">
                <a:solidFill>
                  <a:schemeClr val="hlink"/>
                </a:solidFill>
              </a:rPr>
              <a:t>800 times denser than air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400" smtClean="0"/>
              <a:t>Can adjust to the salt and water balance of their environment</a:t>
            </a:r>
          </a:p>
          <a:p>
            <a:pPr eaLnBrk="1" hangingPunct="1">
              <a:lnSpc>
                <a:spcPct val="90000"/>
              </a:lnSpc>
              <a:buFont typeface="Wingdings" pitchFamily="-109" charset="2"/>
              <a:buNone/>
            </a:pPr>
            <a:endParaRPr lang="en-US" altLang="zh-CN" sz="2000" smtClean="0"/>
          </a:p>
        </p:txBody>
      </p:sp>
      <p:sp>
        <p:nvSpPr>
          <p:cNvPr id="4147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hic02806_16_26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685800"/>
            <a:ext cx="67627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Osteichthyes:  Bony Fishes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429000"/>
          </a:xfrm>
        </p:spPr>
        <p:txBody>
          <a:bodyPr/>
          <a:lstStyle/>
          <a:p>
            <a:pPr lvl="1" eaLnBrk="1" hangingPunct="1">
              <a:spcAft>
                <a:spcPts val="2400"/>
              </a:spcAft>
            </a:pPr>
            <a:r>
              <a:rPr altLang="zh-CN" sz="2400" i="1" smtClean="0">
                <a:solidFill>
                  <a:schemeClr val="hlink"/>
                </a:solidFill>
              </a:rPr>
              <a:t>2 major lineages</a:t>
            </a:r>
          </a:p>
          <a:p>
            <a:pPr lvl="2" eaLnBrk="1" hangingPunct="1">
              <a:spcAft>
                <a:spcPts val="2400"/>
              </a:spcAft>
            </a:pPr>
            <a:r>
              <a:rPr lang="en-US" altLang="zh-CN" sz="2000" smtClean="0"/>
              <a:t>Ray-finned fishes, </a:t>
            </a:r>
            <a:r>
              <a:rPr lang="en-US" altLang="zh-CN" sz="2000" i="1" smtClean="0">
                <a:solidFill>
                  <a:schemeClr val="hlink"/>
                </a:solidFill>
              </a:rPr>
              <a:t>class Actinopterygii,</a:t>
            </a:r>
            <a:r>
              <a:rPr lang="en-US" altLang="zh-CN" sz="2000" smtClean="0"/>
              <a:t> radiated to form modern bony fishes</a:t>
            </a:r>
          </a:p>
          <a:p>
            <a:pPr lvl="2" eaLnBrk="1" hangingPunct="1">
              <a:spcAft>
                <a:spcPts val="2400"/>
              </a:spcAft>
            </a:pPr>
            <a:r>
              <a:rPr lang="en-US" altLang="zh-CN" sz="2000" smtClean="0"/>
              <a:t>Lobe-finned fishes, </a:t>
            </a:r>
            <a:r>
              <a:rPr lang="en-US" altLang="zh-CN" sz="2000" i="1" smtClean="0">
                <a:solidFill>
                  <a:schemeClr val="hlink"/>
                </a:solidFill>
              </a:rPr>
              <a:t>class Sarcopterygii,</a:t>
            </a:r>
            <a:r>
              <a:rPr lang="en-US" altLang="zh-CN" sz="2000" smtClean="0"/>
              <a:t> include lungfishes and the coelacanth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4102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Century Gothic" pitchFamily="-109" charset="0"/>
              </a:rPr>
              <a:t>Gnathostome Phylogeny</a:t>
            </a:r>
            <a:endParaRPr lang="en-US" altLang="zh-CN">
              <a:latin typeface="Century Gothic" pitchFamily="-109" charset="0"/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6096000" y="1447800"/>
            <a:ext cx="762000" cy="45720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zh-CN" altLang="zh-CN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514600" y="4648200"/>
            <a:ext cx="1295400" cy="381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Century Gothic" pitchFamily="-109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2991575">
            <a:off x="2446338" y="3627438"/>
            <a:ext cx="1295400" cy="38100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0000"/>
              </a:solidFill>
              <a:latin typeface="Century Gothic" pitchFamily="-10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6781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/>
              <a:t>Gnathostome Phylogeny</a:t>
            </a:r>
            <a:endParaRPr lang="en-US" altLang="zh-CN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3048000" y="3352800"/>
            <a:ext cx="2971800" cy="838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 flipV="1">
            <a:off x="6019800" y="31242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50" name="Text Box 8"/>
          <p:cNvSpPr txBox="1">
            <a:spLocks noChangeArrowheads="1"/>
          </p:cNvSpPr>
          <p:nvPr/>
        </p:nvSpPr>
        <p:spPr bwMode="auto">
          <a:xfrm>
            <a:off x="6400800" y="2819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Lobe-finned fishes.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781800" y="3810000"/>
            <a:ext cx="2133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</a:rPr>
              <a:t>Lungfishes + coelacanths = extant groups of Sarcopterygii, the group from which tetrapods diverged.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Sarcopterygii:  Lobe-finned Fishes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067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altLang="zh-CN" smtClean="0">
                <a:solidFill>
                  <a:schemeClr val="hlink"/>
                </a:solidFill>
              </a:rPr>
              <a:t>Diversity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Ancestor of tetrapods</a:t>
            </a:r>
            <a:r>
              <a:rPr lang="en-US" altLang="zh-CN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smtClean="0"/>
              <a:t>Today, clade is represented by </a:t>
            </a:r>
            <a:r>
              <a:rPr lang="en-US" altLang="zh-CN" sz="2800" i="1" smtClean="0">
                <a:solidFill>
                  <a:schemeClr val="hlink"/>
                </a:solidFill>
              </a:rPr>
              <a:t>8 fish species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6 species of </a:t>
            </a:r>
            <a:r>
              <a:rPr altLang="zh-CN" sz="2400" i="1" smtClean="0">
                <a:solidFill>
                  <a:schemeClr val="hlink"/>
                </a:solidFill>
              </a:rPr>
              <a:t>lungfishes</a:t>
            </a:r>
            <a:r>
              <a:rPr altLang="zh-CN" sz="2400" smtClean="0"/>
              <a:t> and 2 species of </a:t>
            </a:r>
            <a:r>
              <a:rPr altLang="zh-CN" sz="2400" i="1" smtClean="0">
                <a:solidFill>
                  <a:schemeClr val="hlink"/>
                </a:solidFill>
              </a:rPr>
              <a:t>coelacanths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paired lobed fins </a:t>
            </a:r>
          </a:p>
        </p:txBody>
      </p:sp>
      <p:pic>
        <p:nvPicPr>
          <p:cNvPr id="5" name="Picture 5" descr="F:\Powerpoint\MH_DCM\DCM021-Hickman\Final_Files\Lec.ppt\Jpeg\Ch24\hic70049_2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6781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:\Powerpoint\MH_DCM\DCM021-Hickman\Final_Files\Lec.ppt\Jpeg\Ch24\hic70049_24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8578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 altLang="zh-CN" smtClean="0">
                <a:ea typeface="ヒラギノ角ゴ Pro W3" pitchFamily="-109" charset="-128"/>
              </a:rPr>
              <a:t>“Sarcopterygii”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2155825"/>
            <a:ext cx="8315325" cy="4114800"/>
          </a:xfrm>
        </p:spPr>
        <p:txBody>
          <a:bodyPr/>
          <a:lstStyle/>
          <a:p>
            <a:r>
              <a:rPr lang="en-US" altLang="zh-CN" sz="2800" smtClean="0">
                <a:ea typeface="ヒラギノ角ゴ Pro W3" pitchFamily="-109" charset="-128"/>
              </a:rPr>
              <a:t>the other main group of “bony fish”</a:t>
            </a:r>
          </a:p>
          <a:p>
            <a:r>
              <a:rPr lang="en-US" altLang="zh-CN" sz="2800" smtClean="0">
                <a:ea typeface="ヒラギノ角ゴ Pro W3" pitchFamily="-109" charset="-128"/>
              </a:rPr>
              <a:t>low diversity; only eight living species</a:t>
            </a:r>
          </a:p>
          <a:p>
            <a:pPr lvl="1"/>
            <a:r>
              <a:rPr altLang="zh-CN" sz="2400" smtClean="0">
                <a:ea typeface="ヒラギノ角ゴ Pro W3" pitchFamily="-109" charset="-128"/>
              </a:rPr>
              <a:t>two </a:t>
            </a:r>
            <a:r>
              <a:rPr altLang="zh-CN" sz="2400" smtClean="0">
                <a:solidFill>
                  <a:schemeClr val="accent2"/>
                </a:solidFill>
                <a:ea typeface="ヒラギノ角ゴ Pro W3" pitchFamily="-109" charset="-128"/>
              </a:rPr>
              <a:t>coelacanth</a:t>
            </a:r>
            <a:r>
              <a:rPr altLang="zh-CN" sz="2400" smtClean="0">
                <a:ea typeface="ヒラギノ角ゴ Pro W3" pitchFamily="-109" charset="-128"/>
              </a:rPr>
              <a:t> species, six </a:t>
            </a:r>
            <a:r>
              <a:rPr altLang="zh-CN" sz="2400" smtClean="0">
                <a:solidFill>
                  <a:schemeClr val="accent2"/>
                </a:solidFill>
                <a:ea typeface="ヒラギノ角ゴ Pro W3" pitchFamily="-109" charset="-128"/>
              </a:rPr>
              <a:t>lungfish</a:t>
            </a:r>
            <a:r>
              <a:rPr altLang="zh-CN" sz="2400" smtClean="0">
                <a:ea typeface="ヒラギノ角ゴ Pro W3" pitchFamily="-109" charset="-128"/>
              </a:rPr>
              <a:t> species</a:t>
            </a:r>
          </a:p>
          <a:p>
            <a:pPr lvl="2"/>
            <a:r>
              <a:rPr lang="en-US" altLang="zh-CN" sz="2000" smtClean="0">
                <a:ea typeface="ヒラギノ角ゴ Pro W3" pitchFamily="-109" charset="-128"/>
              </a:rPr>
              <a:t>coelacanths both deep marine, lungfish freshwater</a:t>
            </a:r>
          </a:p>
          <a:p>
            <a:r>
              <a:rPr lang="en-US" altLang="zh-CN" sz="2800" smtClean="0">
                <a:ea typeface="ヒラギノ角ゴ Pro W3" pitchFamily="-109" charset="-128"/>
              </a:rPr>
              <a:t>characteristics of sarcopterygians</a:t>
            </a:r>
          </a:p>
          <a:p>
            <a:pPr lvl="1"/>
            <a:r>
              <a:rPr altLang="zh-CN" sz="2400" smtClean="0">
                <a:ea typeface="ヒラギノ角ゴ Pro W3" pitchFamily="-109" charset="-128"/>
              </a:rPr>
              <a:t>have a central appendage in their fins that contains many bones and muscles</a:t>
            </a:r>
          </a:p>
          <a:p>
            <a:pPr lvl="2"/>
            <a:r>
              <a:rPr lang="en-US" altLang="zh-CN" sz="2000" i="1" smtClean="0">
                <a:ea typeface="ヒラギノ角ゴ Pro W3" pitchFamily="-109" charset="-128"/>
              </a:rPr>
              <a:t>fins are flexible and potentially useful for supporting the body</a:t>
            </a:r>
            <a:endParaRPr lang="en-US" altLang="zh-CN" sz="2000" smtClean="0">
              <a:ea typeface="ヒラギノ角ゴ Pro W3" pitchFamily="-109" charset="-128"/>
            </a:endParaRPr>
          </a:p>
          <a:p>
            <a:pPr lvl="1"/>
            <a:r>
              <a:rPr altLang="zh-CN" sz="2400" smtClean="0">
                <a:ea typeface="ヒラギノ角ゴ Pro W3" pitchFamily="-109" charset="-128"/>
              </a:rPr>
              <a:t>possess a </a:t>
            </a:r>
            <a:r>
              <a:rPr altLang="zh-CN" sz="2400" smtClean="0">
                <a:solidFill>
                  <a:schemeClr val="accent2"/>
                </a:solidFill>
                <a:ea typeface="ヒラギノ角ゴ Pro W3" pitchFamily="-109" charset="-128"/>
              </a:rPr>
              <a:t>diphycercal</a:t>
            </a:r>
            <a:r>
              <a:rPr altLang="zh-CN" sz="2400" smtClean="0">
                <a:ea typeface="ヒラギノ角ゴ Pro W3" pitchFamily="-109" charset="-128"/>
              </a:rPr>
              <a:t> tail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3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15000" y="1981200"/>
            <a:ext cx="22860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itchFamily="-109" charset="0"/>
                <a:ea typeface="ＭＳ Ｐゴシック" pitchFamily="-109" charset="-128"/>
              </a:rPr>
              <a:t>Actinopterygii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4876800"/>
            <a:ext cx="228600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itchFamily="-109" charset="0"/>
                <a:ea typeface="ＭＳ Ｐゴシック" pitchFamily="-109" charset="-128"/>
              </a:rPr>
              <a:t>Sarcopterygii</a:t>
            </a:r>
          </a:p>
        </p:txBody>
      </p:sp>
      <p:pic>
        <p:nvPicPr>
          <p:cNvPr id="9" name="Picture 8" descr="Slide1.jpg"/>
          <p:cNvPicPr>
            <a:picLocks noChangeAspect="1"/>
          </p:cNvPicPr>
          <p:nvPr/>
        </p:nvPicPr>
        <p:blipFill>
          <a:blip r:embed="rId2" cstate="print"/>
          <a:srcRect l="14999" t="14439" r="20833" b="18886"/>
          <a:stretch>
            <a:fillRect/>
          </a:stretch>
        </p:blipFill>
        <p:spPr bwMode="auto">
          <a:xfrm rot="5400000">
            <a:off x="-81756" y="1594644"/>
            <a:ext cx="5573712" cy="43434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609600" y="6248400"/>
            <a:ext cx="1228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Davis et al. 2007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105400" y="1219200"/>
            <a:ext cx="304800" cy="2438400"/>
          </a:xfrm>
          <a:prstGeom prst="rightBrace">
            <a:avLst/>
          </a:prstGeom>
          <a:noFill/>
          <a:ln>
            <a:solidFill>
              <a:srgbClr val="0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zh-CN" sz="2400">
              <a:ea typeface="ＭＳ Ｐゴシック" pitchFamily="-109" charset="-128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5105400" y="4114800"/>
            <a:ext cx="304800" cy="2438400"/>
          </a:xfrm>
          <a:prstGeom prst="rightBrace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zh-CN" sz="2400">
              <a:ea typeface="ＭＳ Ｐゴシック" pitchFamily="-109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255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>
                <a:solidFill>
                  <a:srgbClr val="66CCFF"/>
                </a:solidFill>
              </a:rPr>
              <a:t>Fins and</a:t>
            </a:r>
          </a:p>
          <a:p>
            <a:pPr algn="ctr"/>
            <a:r>
              <a:rPr lang="en-US" altLang="zh-CN" sz="3200">
                <a:solidFill>
                  <a:srgbClr val="66CCFF"/>
                </a:solidFill>
              </a:rPr>
              <a:t>Sarcopterygii</a:t>
            </a:r>
            <a:endParaRPr lang="en-US" altLang="zh-CN">
              <a:solidFill>
                <a:srgbClr val="66CCFF"/>
              </a:solidFill>
            </a:endParaRPr>
          </a:p>
        </p:txBody>
      </p:sp>
      <p:pic>
        <p:nvPicPr>
          <p:cNvPr id="63491" name="Picture 13" descr="24_16"/>
          <p:cNvPicPr>
            <a:picLocks noChangeAspect="1" noChangeArrowheads="1"/>
          </p:cNvPicPr>
          <p:nvPr/>
        </p:nvPicPr>
        <p:blipFill>
          <a:blip r:embed="rId3" cstate="print"/>
          <a:srcRect t="3171"/>
          <a:stretch>
            <a:fillRect/>
          </a:stretch>
        </p:blipFill>
        <p:spPr bwMode="auto">
          <a:xfrm>
            <a:off x="3067050" y="76200"/>
            <a:ext cx="60007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15" descr="leopard-lung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3586163" cy="28146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493" name="Text Box 16"/>
          <p:cNvSpPr txBox="1">
            <a:spLocks noChangeArrowheads="1"/>
          </p:cNvSpPr>
          <p:nvPr/>
        </p:nvSpPr>
        <p:spPr bwMode="auto">
          <a:xfrm>
            <a:off x="4419600" y="6400800"/>
            <a:ext cx="433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lungfish: animal-world.com, coelacanth: itsnature.org</a:t>
            </a:r>
            <a:endParaRPr lang="en-US" altLang="zh-CN"/>
          </a:p>
        </p:txBody>
      </p:sp>
      <p:pic>
        <p:nvPicPr>
          <p:cNvPr id="63494" name="Picture 17" descr="Coelacan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4483100" cy="2797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3495" name="Text Box 18"/>
          <p:cNvSpPr txBox="1">
            <a:spLocks noChangeArrowheads="1"/>
          </p:cNvSpPr>
          <p:nvPr/>
        </p:nvSpPr>
        <p:spPr bwMode="auto">
          <a:xfrm>
            <a:off x="228600" y="3429000"/>
            <a:ext cx="337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African leopard lungfish</a:t>
            </a:r>
          </a:p>
        </p:txBody>
      </p:sp>
      <p:sp>
        <p:nvSpPr>
          <p:cNvPr id="63496" name="Text Box 19"/>
          <p:cNvSpPr txBox="1">
            <a:spLocks noChangeArrowheads="1"/>
          </p:cNvSpPr>
          <p:nvPr/>
        </p:nvSpPr>
        <p:spPr bwMode="auto">
          <a:xfrm>
            <a:off x="4495800" y="5654675"/>
            <a:ext cx="1658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</a:rPr>
              <a:t>coelacanth</a:t>
            </a:r>
          </a:p>
          <a:p>
            <a:pPr algn="ctr"/>
            <a:r>
              <a:rPr lang="en-US" altLang="zh-CN" sz="1400">
                <a:solidFill>
                  <a:schemeClr val="bg1"/>
                </a:solidFill>
              </a:rPr>
              <a:t>(and primate)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010400" cy="762000"/>
          </a:xfrm>
        </p:spPr>
        <p:txBody>
          <a:bodyPr/>
          <a:lstStyle/>
          <a:p>
            <a:r>
              <a:rPr lang="en-US" altLang="zh-CN" smtClean="0"/>
              <a:t>Actinistia:  Coelacanths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410200" cy="2133600"/>
          </a:xfrm>
        </p:spPr>
        <p:txBody>
          <a:bodyPr/>
          <a:lstStyle/>
          <a:p>
            <a:r>
              <a:rPr lang="en-US" altLang="zh-CN" smtClean="0"/>
              <a:t>Long thought to be extinct, rediscovered in 1938.</a:t>
            </a:r>
          </a:p>
          <a:p>
            <a:r>
              <a:rPr lang="en-US" altLang="zh-CN" smtClean="0"/>
              <a:t>Distinguishing character = ossified swim bladder.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36576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3505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0" y="51054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Other key character...</a:t>
            </a:r>
            <a:endParaRPr lang="en-US" altLang="zh-CN"/>
          </a:p>
        </p:txBody>
      </p:sp>
      <p:sp>
        <p:nvSpPr>
          <p:cNvPr id="111623" name="Text Box 8"/>
          <p:cNvSpPr txBox="1">
            <a:spLocks noChangeArrowheads="1"/>
          </p:cNvSpPr>
          <p:nvPr/>
        </p:nvSpPr>
        <p:spPr bwMode="auto">
          <a:xfrm>
            <a:off x="0" y="5638800"/>
            <a:ext cx="563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000">
                <a:solidFill>
                  <a:srgbClr val="202064"/>
                </a:solidFill>
              </a:rPr>
              <a:t>  Long, muscular, “lobed” fins that move similarly to the limbs of tetrapods (ancestral character shared with lungfish).</a:t>
            </a:r>
          </a:p>
        </p:txBody>
      </p:sp>
      <p:sp>
        <p:nvSpPr>
          <p:cNvPr id="111624" name="Line 10"/>
          <p:cNvSpPr>
            <a:spLocks noChangeShapeType="1"/>
          </p:cNvSpPr>
          <p:nvPr/>
        </p:nvSpPr>
        <p:spPr bwMode="auto">
          <a:xfrm flipV="1">
            <a:off x="5105400" y="58674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22" grpId="0"/>
      <p:bldP spid="111623" grpId="0"/>
      <p:bldP spid="1116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:\Powerpoint\MH_DCM\DCM021-Hickman\Final_Files\Lec.ppt\Jpeg\Ch24\hic70049_24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18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/>
              <a:t>Gills are efficient at extracting oxygen from water that has </a:t>
            </a:r>
            <a:r>
              <a:rPr lang="en-US" altLang="zh-CN" sz="2800" i="1" smtClean="0">
                <a:solidFill>
                  <a:schemeClr val="hlink"/>
                </a:solidFill>
              </a:rPr>
              <a:t>1/20 the oxygen of air</a:t>
            </a:r>
          </a:p>
          <a:p>
            <a:pPr eaLnBrk="1" hangingPunct="1"/>
            <a:r>
              <a:rPr lang="en-US" altLang="zh-CN" sz="2800" smtClean="0"/>
              <a:t>Lateral line system detects water currents and vibrations, a sense of “distant touch”</a:t>
            </a:r>
          </a:p>
          <a:p>
            <a:pPr eaLnBrk="1" hangingPunct="1"/>
            <a:r>
              <a:rPr lang="en-US" altLang="zh-CN" sz="2800" smtClean="0"/>
              <a:t>The aquatic environment has shaped and constrained evolution – myriad adaptations</a:t>
            </a:r>
          </a:p>
        </p:txBody>
      </p:sp>
      <p:sp>
        <p:nvSpPr>
          <p:cNvPr id="391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IMG_20160417_0959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9144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Lungfish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400" i="1" smtClean="0">
                <a:solidFill>
                  <a:schemeClr val="hlink"/>
                </a:solidFill>
              </a:rPr>
              <a:t>Australia lungfishes,</a:t>
            </a:r>
            <a:r>
              <a:rPr altLang="zh-CN" sz="2400" smtClean="0"/>
              <a:t> unlike close relatives, </a:t>
            </a:r>
            <a:r>
              <a:rPr altLang="zh-CN" sz="2400" i="1" smtClean="0">
                <a:solidFill>
                  <a:schemeClr val="hlink"/>
                </a:solidFill>
              </a:rPr>
              <a:t>rely on gill respiration</a:t>
            </a:r>
            <a:r>
              <a:rPr altLang="zh-CN" sz="2400" smtClean="0"/>
              <a:t> and cannot survive long out of water</a:t>
            </a:r>
          </a:p>
          <a:p>
            <a:pPr lvl="1" eaLnBrk="1" hangingPunct="1">
              <a:lnSpc>
                <a:spcPct val="90000"/>
              </a:lnSpc>
            </a:pPr>
            <a:r>
              <a:rPr altLang="zh-CN" sz="2400" i="1" smtClean="0">
                <a:solidFill>
                  <a:schemeClr val="hlink"/>
                </a:solidFill>
              </a:rPr>
              <a:t>South American and African lungfish</a:t>
            </a:r>
            <a:r>
              <a:rPr altLang="zh-CN" sz="2400" smtClean="0"/>
              <a:t> can live </a:t>
            </a:r>
            <a:r>
              <a:rPr altLang="zh-CN" sz="2400" i="1" smtClean="0">
                <a:solidFill>
                  <a:schemeClr val="hlink"/>
                </a:solidFill>
              </a:rPr>
              <a:t>out of water</a:t>
            </a:r>
            <a:r>
              <a:rPr altLang="zh-CN" sz="2400" smtClean="0"/>
              <a:t> for long periods of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mtClean="0"/>
              <a:t>Share most recent common ancestry with tetrapods</a:t>
            </a:r>
          </a:p>
        </p:txBody>
      </p:sp>
      <p:sp>
        <p:nvSpPr>
          <p:cNvPr id="4290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Sarcopterygii:  Lobe-finned Fishes</a:t>
            </a:r>
          </a:p>
        </p:txBody>
      </p:sp>
      <p:pic>
        <p:nvPicPr>
          <p:cNvPr id="68612" name="Picture 5" descr="F:\Powerpoint\MH_DCM\DCM021-Hickman\Final_Files\Lec.ppt\Jpeg\Ch24\hic70049_24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86772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zh-CN" smtClean="0"/>
              <a:t>Dipnoi:  Lungfish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387975"/>
            <a:ext cx="37338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</a:rPr>
              <a:t>Synapomorphies:</a:t>
            </a: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</a:rPr>
              <a:t>Other characters: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28600" y="1295400"/>
            <a:ext cx="49530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>
                <a:solidFill>
                  <a:srgbClr val="202064"/>
                </a:solidFill>
              </a:rPr>
              <a:t>  External nare forms an </a:t>
            </a:r>
            <a:r>
              <a:rPr lang="en-US" altLang="zh-CN" sz="2800" u="sng">
                <a:solidFill>
                  <a:srgbClr val="202064"/>
                </a:solidFill>
              </a:rPr>
              <a:t>internal nostril</a:t>
            </a:r>
            <a:r>
              <a:rPr lang="en-US" altLang="zh-CN" sz="2800">
                <a:solidFill>
                  <a:srgbClr val="202064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>
                <a:solidFill>
                  <a:srgbClr val="202064"/>
                </a:solidFill>
              </a:rPr>
              <a:t>  South American and African lungfish aestivate deep within substrate during the dry season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>
                <a:solidFill>
                  <a:srgbClr val="202064"/>
                </a:solidFill>
              </a:rPr>
              <a:t>  Can survive out of water for a long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>
                <a:solidFill>
                  <a:srgbClr val="202064"/>
                </a:solidFill>
              </a:rPr>
              <a:t>  </a:t>
            </a:r>
            <a:r>
              <a:rPr lang="en-US" altLang="zh-CN" sz="2800" u="sng">
                <a:solidFill>
                  <a:srgbClr val="202064"/>
                </a:solidFill>
              </a:rPr>
              <a:t>Tetrapods</a:t>
            </a:r>
            <a:r>
              <a:rPr lang="en-US" altLang="zh-CN" sz="2800">
                <a:solidFill>
                  <a:srgbClr val="202064"/>
                </a:solidFill>
              </a:rPr>
              <a:t> are hypothesized to be the sister group to lungfish.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819400"/>
            <a:ext cx="25003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676400" y="3886200"/>
            <a:ext cx="5410200" cy="6858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/>
      <p:bldP spid="1639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oled by Nature - Lungfish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905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zh-CN" sz="3600" smtClean="0"/>
              <a:t>Actinopterygii:  some primitive groups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2118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1143000"/>
          </a:xfrm>
        </p:spPr>
        <p:txBody>
          <a:bodyPr/>
          <a:lstStyle/>
          <a:p>
            <a:r>
              <a:rPr lang="en-US" altLang="zh-CN" smtClean="0">
                <a:ea typeface="ヒラギノ角ゴ Pro W3" pitchFamily="-109" charset="-128"/>
              </a:rPr>
              <a:t>Actinopterygii Diversity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2155825"/>
            <a:ext cx="8315325" cy="2797175"/>
          </a:xfrm>
        </p:spPr>
        <p:txBody>
          <a:bodyPr/>
          <a:lstStyle/>
          <a:p>
            <a:r>
              <a:rPr lang="en-US" altLang="zh-CN" smtClean="0">
                <a:ea typeface="ヒラギノ角ゴ Pro W3" pitchFamily="-109" charset="-128"/>
              </a:rPr>
              <a:t>possess </a:t>
            </a:r>
            <a:r>
              <a:rPr lang="en-US" altLang="zh-CN" smtClean="0">
                <a:solidFill>
                  <a:schemeClr val="accent2"/>
                </a:solidFill>
                <a:ea typeface="ヒラギノ角ゴ Pro W3" pitchFamily="-109" charset="-128"/>
              </a:rPr>
              <a:t>lepidotrichia</a:t>
            </a:r>
            <a:r>
              <a:rPr lang="en-US" altLang="zh-CN" smtClean="0">
                <a:ea typeface="ヒラギノ角ゴ Pro W3" pitchFamily="-109" charset="-128"/>
              </a:rPr>
              <a:t> (fin rays)</a:t>
            </a:r>
          </a:p>
          <a:p>
            <a:pPr lvl="1"/>
            <a:r>
              <a:rPr altLang="zh-CN" smtClean="0">
                <a:ea typeface="ヒラギノ角ゴ Pro W3" pitchFamily="-109" charset="-128"/>
              </a:rPr>
              <a:t>bony or horny spines that support the fins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762000"/>
          </a:xfrm>
        </p:spPr>
        <p:txBody>
          <a:bodyPr/>
          <a:lstStyle/>
          <a:p>
            <a:r>
              <a:rPr lang="en-US" altLang="zh-CN" smtClean="0"/>
              <a:t>Polypteriformes:  bichirs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80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Synapomorphy for this group:  </a:t>
            </a:r>
          </a:p>
          <a:p>
            <a:pPr>
              <a:spcBef>
                <a:spcPct val="50000"/>
              </a:spcBef>
            </a:pPr>
            <a:r>
              <a:rPr lang="en-US" altLang="zh-CN" sz="3200"/>
              <a:t>dorsal finlets with spines.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685800" y="3352800"/>
            <a:ext cx="4953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Other characters: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3200"/>
              <a:t>  lobed pectoral fins.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3200"/>
              <a:t>  ganoid scales.</a:t>
            </a:r>
          </a:p>
        </p:txBody>
      </p:sp>
      <p:pic>
        <p:nvPicPr>
          <p:cNvPr id="74757" name="Picture 5" descr="post-1831-1162840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613" y="4038600"/>
            <a:ext cx="38623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zh-CN" sz="3600" smtClean="0"/>
              <a:t>Actinopterygii:  some primitive groups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905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Chondrostei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62118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685800"/>
          </a:xfrm>
        </p:spPr>
        <p:txBody>
          <a:bodyPr/>
          <a:lstStyle/>
          <a:p>
            <a:pPr algn="l"/>
            <a:r>
              <a:rPr lang="en-US" altLang="zh-CN" sz="3600" smtClean="0"/>
              <a:t>Chondrostei:  sturgeons and paddlefish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685800"/>
          </a:xfrm>
        </p:spPr>
        <p:txBody>
          <a:bodyPr/>
          <a:lstStyle/>
          <a:p>
            <a:r>
              <a:rPr lang="en-US" altLang="zh-CN" smtClean="0"/>
              <a:t>Endochondral bone absent (cartilagenous).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Synapomorphy: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7244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0" y="3200400"/>
            <a:ext cx="4419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Other characters: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 Heterocercal tail.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 Bony scutes on sturgeon.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Gas bladder can be used for     breathing.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06363"/>
            <a:ext cx="8915400" cy="1200150"/>
          </a:xfrm>
          <a:prstGeom prst="rect">
            <a:avLst/>
          </a:prstGeom>
          <a:solidFill>
            <a:schemeClr val="tx1">
              <a:alpha val="3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only two species of paddlefish (Polyodontidae) and one can be found in Wisconsin waters (largest population is in lower Chippewa River).  The other is in China, probably extinct.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6400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202064"/>
                </a:solidFill>
              </a:rPr>
              <a:t>Tagging a 67 lb individual below Gavins Point Dam, 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:\Powerpoint\MH_DCM\DCM021-Hickman\Final_Files\Lec.ppt\Jpeg\Ch24\hic70049_24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38225"/>
            <a:ext cx="8077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altLang="zh-CN" sz="3600" smtClean="0"/>
              <a:t>Actinopterygii:  some primitive groups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19050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Semionotiformes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2113" y="1219200"/>
            <a:ext cx="62118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77000" cy="762000"/>
          </a:xfrm>
        </p:spPr>
        <p:txBody>
          <a:bodyPr/>
          <a:lstStyle/>
          <a:p>
            <a:r>
              <a:rPr lang="en-US" altLang="zh-CN" smtClean="0"/>
              <a:t>Semionotiformes:  gars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191000" cy="609600"/>
          </a:xfrm>
        </p:spPr>
        <p:txBody>
          <a:bodyPr/>
          <a:lstStyle/>
          <a:p>
            <a:r>
              <a:rPr lang="en-US" altLang="zh-CN" smtClean="0"/>
              <a:t>Elongated jaws.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257800"/>
            <a:ext cx="43180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7846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609600" y="1295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Synapomorphy: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37338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Other characters: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/>
              <a:t>  ganoid scales.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/>
              <a:t>  morphology specialized for ambush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800"/>
              <a:t>  gas bladder still has respiratory function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17600"/>
            <a:ext cx="6781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819400" y="228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/>
              <a:t>Gnathostome Phylogeny</a:t>
            </a:r>
            <a:endParaRPr lang="en-US" altLang="zh-CN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4419600" y="5715000"/>
            <a:ext cx="2895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19050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Amiiformes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486400" cy="609600"/>
          </a:xfrm>
        </p:spPr>
        <p:txBody>
          <a:bodyPr/>
          <a:lstStyle/>
          <a:p>
            <a:r>
              <a:rPr lang="en-US" altLang="zh-CN" smtClean="0"/>
              <a:t>Amiiformes:  bowfin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3581400" cy="533400"/>
          </a:xfrm>
        </p:spPr>
        <p:txBody>
          <a:bodyPr/>
          <a:lstStyle/>
          <a:p>
            <a:r>
              <a:rPr lang="en-US" altLang="zh-CN" smtClean="0"/>
              <a:t>Gular plate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Synapomorphy(?):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3733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343400"/>
            <a:ext cx="36322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5800" y="2895600"/>
            <a:ext cx="32004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/>
              <a:t>Other characters: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 cycloid scales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 gas bladder can be used for breathing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CN" sz="2400"/>
              <a:t>  amiiform swimmers (undulate dorsal fin to propel themselves)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3657600" y="4724400"/>
            <a:ext cx="2819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6781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819400" y="228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/>
              <a:t>Gnathostome Phylogeny</a:t>
            </a:r>
            <a:endParaRPr lang="en-US" altLang="zh-CN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419600" y="6248400"/>
            <a:ext cx="2895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19050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altLang="zh-CN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Teleostei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Teleosts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Constitute </a:t>
            </a:r>
            <a:r>
              <a:rPr altLang="zh-CN" sz="2400" i="1" smtClean="0">
                <a:solidFill>
                  <a:schemeClr val="hlink"/>
                </a:solidFill>
              </a:rPr>
              <a:t>96%</a:t>
            </a:r>
            <a:r>
              <a:rPr altLang="zh-CN" sz="2400" smtClean="0"/>
              <a:t> of all living fishes and half of all vertebrates 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Range from 10 millimeters to 17 meters long, and up to 900 kilograms in weight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Survive from 5,200 meters altitude in Tibet to 8,000 meters below the ocean surface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Some can live in hot springs at </a:t>
            </a:r>
            <a:r>
              <a:rPr altLang="zh-CN" sz="2400" i="1" smtClean="0">
                <a:solidFill>
                  <a:schemeClr val="hlink"/>
                </a:solidFill>
              </a:rPr>
              <a:t>44</a:t>
            </a:r>
            <a:r>
              <a:rPr altLang="zh-CN" sz="2400" i="1" baseline="30000" smtClean="0">
                <a:solidFill>
                  <a:schemeClr val="hlink"/>
                </a:solidFill>
              </a:rPr>
              <a:t>o</a:t>
            </a:r>
            <a:r>
              <a:rPr altLang="zh-CN" sz="2400" i="1" smtClean="0">
                <a:solidFill>
                  <a:schemeClr val="hlink"/>
                </a:solidFill>
              </a:rPr>
              <a:t> C</a:t>
            </a:r>
            <a:r>
              <a:rPr altLang="zh-CN" sz="2400" smtClean="0"/>
              <a:t> while others survive under Antarctic ice at </a:t>
            </a:r>
            <a:r>
              <a:rPr altLang="zh-CN" sz="2400" i="1" smtClean="0">
                <a:solidFill>
                  <a:schemeClr val="hlink"/>
                </a:solidFill>
              </a:rPr>
              <a:t>- 2</a:t>
            </a:r>
            <a:r>
              <a:rPr altLang="zh-CN" sz="2400" i="1" baseline="30000" smtClean="0">
                <a:solidFill>
                  <a:schemeClr val="hlink"/>
                </a:solidFill>
              </a:rPr>
              <a:t>o</a:t>
            </a:r>
            <a:r>
              <a:rPr altLang="zh-CN" sz="2400" i="1" smtClean="0">
                <a:solidFill>
                  <a:schemeClr val="hlink"/>
                </a:solidFill>
              </a:rPr>
              <a:t> C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Some live in salt concentrations </a:t>
            </a:r>
            <a:r>
              <a:rPr altLang="zh-CN" sz="2400" i="1" smtClean="0">
                <a:solidFill>
                  <a:schemeClr val="hlink"/>
                </a:solidFill>
              </a:rPr>
              <a:t>three times seawater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Others found swamps devoid of oxygen</a:t>
            </a:r>
          </a:p>
        </p:txBody>
      </p:sp>
      <p:sp>
        <p:nvSpPr>
          <p:cNvPr id="423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Class Actinopterygii:  Ray-finned Fishes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04800"/>
            <a:ext cx="7391400" cy="609600"/>
          </a:xfrm>
        </p:spPr>
        <p:txBody>
          <a:bodyPr/>
          <a:lstStyle/>
          <a:p>
            <a:r>
              <a:rPr lang="en-US" altLang="zh-CN" smtClean="0"/>
              <a:t>Teleostii:  everything else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114800"/>
          </a:xfrm>
        </p:spPr>
        <p:txBody>
          <a:bodyPr/>
          <a:lstStyle/>
          <a:p>
            <a:r>
              <a:rPr lang="en-US" altLang="zh-CN" sz="2800" smtClean="0"/>
              <a:t>Homocercal tail.</a:t>
            </a:r>
          </a:p>
          <a:p>
            <a:r>
              <a:rPr lang="en-US" altLang="zh-CN" sz="2800" smtClean="0"/>
              <a:t>Premaxilla mobile (enables diverse feeding behaviors).</a:t>
            </a:r>
          </a:p>
          <a:p>
            <a:r>
              <a:rPr lang="en-US" altLang="zh-CN" sz="2800" smtClean="0"/>
              <a:t>EXTREMELY DIVERSE GROUP! (&gt;23,000 sp.)</a:t>
            </a:r>
          </a:p>
          <a:p>
            <a:endParaRPr lang="en-US" altLang="zh-CN" smtClean="0"/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Synapomorphies: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190500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143000"/>
            <a:ext cx="1477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5029200"/>
            <a:ext cx="2184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800600"/>
            <a:ext cx="23368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r>
              <a:rPr lang="en-US" altLang="zh-CN"/>
              <a:t>24-</a:t>
            </a:r>
            <a:fld id="{6682F7C2-4937-4FBA-80E4-63C94B47D25E}" type="slidenum">
              <a:rPr lang="en-US" altLang="zh-CN"/>
              <a:pPr algn="ctr"/>
              <a:t>7</a:t>
            </a:fld>
            <a:endParaRPr lang="en-US" altLang="zh-CN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4488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altLang="zh-CN" smtClean="0">
                <a:solidFill>
                  <a:schemeClr val="hlink"/>
                </a:solidFill>
              </a:rPr>
              <a:t>Locomotion in Water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Speed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Most fishes swim maximally at </a:t>
            </a:r>
            <a:r>
              <a:rPr altLang="zh-CN" sz="2400" i="1" smtClean="0">
                <a:solidFill>
                  <a:schemeClr val="hlink"/>
                </a:solidFill>
              </a:rPr>
              <a:t>ten body lengths / second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smtClean="0"/>
              <a:t>Larger fish therefore swims faster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Short bursts of speed are possible for a few seconds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800" i="1" smtClean="0">
                <a:solidFill>
                  <a:schemeClr val="hlink"/>
                </a:solidFill>
              </a:rPr>
              <a:t>Mechanism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Trunk and tail musculature propels a fish</a:t>
            </a:r>
          </a:p>
          <a:p>
            <a:pPr lvl="1" eaLnBrk="1" hangingPunct="1">
              <a:lnSpc>
                <a:spcPct val="80000"/>
              </a:lnSpc>
            </a:pPr>
            <a:r>
              <a:rPr altLang="zh-CN" sz="2400" smtClean="0"/>
              <a:t>Muscles are arranged in zigzag bands called </a:t>
            </a:r>
            <a:r>
              <a:rPr altLang="zh-CN" sz="2400" i="1" smtClean="0">
                <a:solidFill>
                  <a:schemeClr val="hlink"/>
                </a:solidFill>
              </a:rPr>
              <a:t>myomeres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smtClean="0"/>
              <a:t>Have the shape of a W on the side of fish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smtClean="0"/>
              <a:t>Internally the bands are folded and nested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smtClean="0"/>
              <a:t>Each myomere </a:t>
            </a:r>
            <a:r>
              <a:rPr lang="en-US" altLang="zh-CN" sz="2000" i="1" smtClean="0">
                <a:solidFill>
                  <a:schemeClr val="hlink"/>
                </a:solidFill>
              </a:rPr>
              <a:t>pulls on several vertebrae</a:t>
            </a:r>
            <a:r>
              <a:rPr lang="en-US" altLang="zh-CN" sz="2000" smtClean="0"/>
              <a:t> </a:t>
            </a:r>
          </a:p>
        </p:txBody>
      </p:sp>
      <p:pic>
        <p:nvPicPr>
          <p:cNvPr id="20484" name="Picture 5" descr="F:\Powerpoint\MH_DCM\DCM021-Hickman\Final_Files\Lec.ppt\Jpeg\Ch24\hic70049_24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976813"/>
            <a:ext cx="5181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F:\Powerpoint\MH_DCM\DCM021-Hickman\Final_Files\Lec.ppt\Jpeg\Ch24\hic70049_24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4008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9369" y="3244334"/>
            <a:ext cx="390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张艺卓</a:t>
            </a:r>
            <a:r>
              <a:rPr lang="en-US" dirty="0" smtClean="0"/>
              <a:t>_types of locomotion in fishes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i design template">
  <a:themeElements>
    <a:clrScheme name="Office Theme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Koi design template</Template>
  <TotalTime>8103</TotalTime>
  <Words>1732</Words>
  <Application>Microsoft Office PowerPoint</Application>
  <PresentationFormat>On-screen Show (4:3)</PresentationFormat>
  <Paragraphs>244</Paragraphs>
  <Slides>66</Slides>
  <Notes>6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Koi design template</vt:lpstr>
      <vt:lpstr>Chapter 16 – The Fishes, Part II </vt:lpstr>
      <vt:lpstr>Slide 2</vt:lpstr>
      <vt:lpstr>Osteichthyes:  Bony Fishes</vt:lpstr>
      <vt:lpstr>Diversity</vt:lpstr>
      <vt:lpstr>Diversity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Reproduction</vt:lpstr>
      <vt:lpstr>Slide 33</vt:lpstr>
      <vt:lpstr>Slide 34</vt:lpstr>
      <vt:lpstr>Slide 35</vt:lpstr>
      <vt:lpstr>Slide 36</vt:lpstr>
      <vt:lpstr>Osmoregulation</vt:lpstr>
      <vt:lpstr>Slide 38</vt:lpstr>
      <vt:lpstr>Osmoregulation</vt:lpstr>
      <vt:lpstr>Slide 40</vt:lpstr>
      <vt:lpstr>Osteichthyes:  Bony Fishes</vt:lpstr>
      <vt:lpstr>Slide 42</vt:lpstr>
      <vt:lpstr>Slide 43</vt:lpstr>
      <vt:lpstr>Class Sarcopterygii:  Lobe-finned Fishes</vt:lpstr>
      <vt:lpstr>“Sarcopterygii”</vt:lpstr>
      <vt:lpstr>Slide 46</vt:lpstr>
      <vt:lpstr>Slide 47</vt:lpstr>
      <vt:lpstr>Actinistia:  Coelacanths</vt:lpstr>
      <vt:lpstr>Slide 49</vt:lpstr>
      <vt:lpstr>Slide 50</vt:lpstr>
      <vt:lpstr>Class Sarcopterygii:  Lobe-finned Fishes</vt:lpstr>
      <vt:lpstr>Dipnoi:  Lungfish</vt:lpstr>
      <vt:lpstr>Slide 53</vt:lpstr>
      <vt:lpstr>Actinopterygii:  some primitive groups</vt:lpstr>
      <vt:lpstr>Actinopterygii Diversity</vt:lpstr>
      <vt:lpstr>Polypteriformes:  bichirs</vt:lpstr>
      <vt:lpstr>Actinopterygii:  some primitive groups</vt:lpstr>
      <vt:lpstr>Chondrostei:  sturgeons and paddlefish</vt:lpstr>
      <vt:lpstr>Slide 59</vt:lpstr>
      <vt:lpstr>Actinopterygii:  some primitive groups</vt:lpstr>
      <vt:lpstr>Semionotiformes:  gars</vt:lpstr>
      <vt:lpstr>Slide 62</vt:lpstr>
      <vt:lpstr>Amiiformes:  bowfin</vt:lpstr>
      <vt:lpstr>Slide 64</vt:lpstr>
      <vt:lpstr>Class Actinopterygii:  Ray-finned Fishes</vt:lpstr>
      <vt:lpstr>Teleostii:  everything else</vt:lpstr>
    </vt:vector>
  </TitlesOfParts>
  <Company>UW-Stout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 – The Fishes, Part I  Ancestral Clades and Class Chondrichthyes</dc:title>
  <dc:creator>Michael L. Bessert</dc:creator>
  <cp:lastModifiedBy>Li, Chenhong</cp:lastModifiedBy>
  <cp:revision>50</cp:revision>
  <dcterms:created xsi:type="dcterms:W3CDTF">2018-12-13T13:04:41Z</dcterms:created>
  <dcterms:modified xsi:type="dcterms:W3CDTF">2018-12-13T15:02:10Z</dcterms:modified>
</cp:coreProperties>
</file>