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Default Extension="wdp" ContentType="image/vnd.ms-photo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83" r:id="rId1"/>
  </p:sldMasterIdLst>
  <p:notesMasterIdLst>
    <p:notesMasterId r:id="rId34"/>
  </p:notesMasterIdLst>
  <p:sldIdLst>
    <p:sldId id="367" r:id="rId2"/>
    <p:sldId id="348" r:id="rId3"/>
    <p:sldId id="349" r:id="rId4"/>
    <p:sldId id="369" r:id="rId5"/>
    <p:sldId id="350" r:id="rId6"/>
    <p:sldId id="370" r:id="rId7"/>
    <p:sldId id="351" r:id="rId8"/>
    <p:sldId id="352" r:id="rId9"/>
    <p:sldId id="353" r:id="rId10"/>
    <p:sldId id="354" r:id="rId11"/>
    <p:sldId id="355" r:id="rId12"/>
    <p:sldId id="356" r:id="rId13"/>
    <p:sldId id="368" r:id="rId14"/>
    <p:sldId id="281" r:id="rId15"/>
    <p:sldId id="329" r:id="rId16"/>
    <p:sldId id="299" r:id="rId17"/>
    <p:sldId id="338" r:id="rId18"/>
    <p:sldId id="324" r:id="rId19"/>
    <p:sldId id="300" r:id="rId20"/>
    <p:sldId id="343" r:id="rId21"/>
    <p:sldId id="317" r:id="rId22"/>
    <p:sldId id="323" r:id="rId23"/>
    <p:sldId id="364" r:id="rId24"/>
    <p:sldId id="362" r:id="rId25"/>
    <p:sldId id="363" r:id="rId26"/>
    <p:sldId id="365" r:id="rId27"/>
    <p:sldId id="361" r:id="rId28"/>
    <p:sldId id="357" r:id="rId29"/>
    <p:sldId id="326" r:id="rId30"/>
    <p:sldId id="327" r:id="rId31"/>
    <p:sldId id="347" r:id="rId32"/>
    <p:sldId id="333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000" b="1" kern="1200">
        <a:solidFill>
          <a:srgbClr val="000099"/>
        </a:solidFill>
        <a:latin typeface="Calibri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99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2217" autoAdjust="0"/>
    <p:restoredTop sz="88358" autoAdjust="0"/>
  </p:normalViewPr>
  <p:slideViewPr>
    <p:cSldViewPr showGuides="1">
      <p:cViewPr varScale="1">
        <p:scale>
          <a:sx n="112" d="100"/>
          <a:sy n="112" d="100"/>
        </p:scale>
        <p:origin x="-944" y="-120"/>
      </p:cViewPr>
      <p:guideLst>
        <p:guide orient="horz" pos="403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2" d="100"/>
          <a:sy n="72" d="100"/>
        </p:scale>
        <p:origin x="-2130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78BFC359-5A95-0947-8454-FFEBCDF77E54}" type="datetime1">
              <a:rPr lang="en-US"/>
              <a:pPr/>
              <a:t>3/27/17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2C634E48-5C15-FB45-9419-1453783549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0897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CE6E1D-CDA3-AF4A-9CE0-7270EC1B852B}" type="slidenum">
              <a:rPr lang="en-US"/>
              <a:pPr/>
              <a:t>14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</p:spPr>
        <p:txBody>
          <a:bodyPr wrap="square" lIns="90467" tIns="44440" rIns="90467" bIns="4444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B35AA8-E184-2F42-8CF9-DBFBBF139529}" type="slidenum">
              <a:rPr lang="en-US"/>
              <a:pPr/>
              <a:t>29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CA6F98-DB5C-974B-B1B7-8D2BAC12127C}" type="slidenum">
              <a:rPr lang="en-US"/>
              <a:pPr/>
              <a:t>30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CA6F98-DB5C-974B-B1B7-8D2BAC12127C}" type="slidenum">
              <a:rPr lang="en-US"/>
              <a:pPr/>
              <a:t>31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DE4677-84F8-FA44-A31F-FF21C337CC57}" type="slidenum">
              <a:rPr lang="en-US"/>
              <a:pPr/>
              <a:t>32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CA6F98-DB5C-974B-B1B7-8D2BAC12127C}" type="slidenum">
              <a:rPr lang="en-US"/>
              <a:pPr/>
              <a:t>15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DE4677-84F8-FA44-A31F-FF21C337CC57}" type="slidenum">
              <a:rPr lang="en-US"/>
              <a:pPr/>
              <a:t>16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DE4677-84F8-FA44-A31F-FF21C337CC57}" type="slidenum">
              <a:rPr lang="en-US"/>
              <a:pPr/>
              <a:t>17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B35AA8-E184-2F42-8CF9-DBFBBF139529}" type="slidenum">
              <a:rPr lang="en-US"/>
              <a:pPr/>
              <a:t>18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A37507-252E-EA48-9544-9881E3A87444}" type="slidenum">
              <a:rPr lang="en-US"/>
              <a:pPr/>
              <a:t>19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DE4677-84F8-FA44-A31F-FF21C337CC57}" type="slidenum">
              <a:rPr lang="en-US"/>
              <a:pPr/>
              <a:t>20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B35AA8-E184-2F42-8CF9-DBFBBF139529}" type="slidenum">
              <a:rPr lang="en-US"/>
              <a:pPr/>
              <a:t>21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CA6F98-DB5C-974B-B1B7-8D2BAC12127C}" type="slidenum">
              <a:rPr lang="en-US"/>
              <a:pPr/>
              <a:t>22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91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Blank slide for drafting a title slide.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133600"/>
            <a:ext cx="3886200" cy="37338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F02329-73A9-1349-989B-E227BB3AAB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" y="76200"/>
            <a:ext cx="8975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3429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A2B1E5E8-E63E-9E41-B40D-DF2860A9A7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rgbClr val="000099"/>
          </a:solidFill>
          <a:latin typeface="Calibri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9.wdp"/><Relationship Id="rId5" Type="http://schemas.openxmlformats.org/officeDocument/2006/relationships/hyperlink" Target="http://www.gbri.org.au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tiff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microsoft.com/office/2007/relationships/hdphoto" Target="../media/hdphoto2.wdp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Screen Shot 2016-03-11 at 7.44.17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700" y="127000"/>
            <a:ext cx="73406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9-</a:t>
            </a:r>
            <a:fld id="{0318C92F-F371-3646-887C-44BBB75C0288}" type="slidenum">
              <a:rPr lang="en-US"/>
              <a:pPr/>
              <a:t>10</a:t>
            </a:fld>
            <a:endParaRPr lang="en-US"/>
          </a:p>
        </p:txBody>
      </p:sp>
      <p:pic>
        <p:nvPicPr>
          <p:cNvPr id="26627" name="Picture 5" descr="F:\Powerpoint\MH_DCM\DCM021-Hickman\Final_Files\Lec.ppt\Jpeg\Ch15\hic70049_15_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44700"/>
            <a:ext cx="82296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75725" cy="519113"/>
          </a:xfrm>
        </p:spPr>
        <p:txBody>
          <a:bodyPr/>
          <a:lstStyle/>
          <a:p>
            <a:r>
              <a:rPr lang="en-US" dirty="0" smtClean="0"/>
              <a:t>Bivalves versus brachiopods … how do I distinguish them?</a:t>
            </a:r>
            <a:endParaRPr lang="en-US" dirty="0"/>
          </a:p>
        </p:txBody>
      </p:sp>
      <p:pic>
        <p:nvPicPr>
          <p:cNvPr id="5" name="Picture 4" descr="Fig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990600"/>
            <a:ext cx="5748867" cy="2315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rachiopod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778" t="17185" r="7000" b="20741"/>
          <a:stretch/>
        </p:blipFill>
        <p:spPr>
          <a:xfrm>
            <a:off x="4648200" y="3657600"/>
            <a:ext cx="3835257" cy="2472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racklesham_fossil2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892" t="10454" r="11696"/>
          <a:stretch/>
        </p:blipFill>
        <p:spPr>
          <a:xfrm>
            <a:off x="457200" y="3656014"/>
            <a:ext cx="3039272" cy="2743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406258" y="2895600"/>
            <a:ext cx="6737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www.faculty.biol.ttu.edu</a:t>
            </a:r>
            <a:r>
              <a:rPr lang="en-US" dirty="0"/>
              <a:t>/rice/evolution/</a:t>
            </a:r>
            <a:r>
              <a:rPr lang="en-US" dirty="0" err="1"/>
              <a:t>brach_biv.gif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ch_bi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17600" y="1608667"/>
            <a:ext cx="6908800" cy="37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43600" y="1371600"/>
            <a:ext cx="2971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Brachiopods are one of the first known examples of animal </a:t>
            </a:r>
            <a:r>
              <a:rPr lang="en-US" dirty="0" err="1" smtClean="0">
                <a:solidFill>
                  <a:schemeClr val="tx1"/>
                </a:solidFill>
              </a:rPr>
              <a:t>biomineralisation</a:t>
            </a:r>
            <a:r>
              <a:rPr lang="en-US" dirty="0" smtClean="0">
                <a:solidFill>
                  <a:schemeClr val="tx1"/>
                </a:solidFill>
              </a:rPr>
              <a:t> -- a process whereby living organisms stiffen or harden tissues with minerals.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earliest discovered brachiopod fossils date to the early Cambrian period, approximately 520 million years ago.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Lingul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736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76200" y="76200"/>
            <a:ext cx="1913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dirty="0" err="1" smtClean="0">
                <a:solidFill>
                  <a:srgbClr val="000000"/>
                </a:solidFill>
              </a:rPr>
              <a:t>Mollusca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1447800"/>
            <a:ext cx="5334000" cy="3171825"/>
            <a:chOff x="457200" y="1447800"/>
            <a:chExt cx="5334000" cy="3171825"/>
          </a:xfrm>
        </p:grpSpPr>
        <p:sp>
          <p:nvSpPr>
            <p:cNvPr id="10244" name="TextBox 6"/>
            <p:cNvSpPr txBox="1">
              <a:spLocks noChangeArrowheads="1"/>
            </p:cNvSpPr>
            <p:nvPr/>
          </p:nvSpPr>
          <p:spPr bwMode="auto">
            <a:xfrm>
              <a:off x="4029635" y="4343400"/>
              <a:ext cx="163353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www.en.wikipedia.org</a:t>
              </a:r>
            </a:p>
          </p:txBody>
        </p:sp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447800"/>
              <a:ext cx="5325035" cy="3048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562453" y="4191000"/>
              <a:ext cx="1228747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thehindu.com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95410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Current classification recognizes several </a:t>
            </a:r>
            <a:r>
              <a:rPr lang="en-US" dirty="0" err="1" smtClean="0">
                <a:latin typeface="Calibri" charset="0"/>
              </a:rPr>
              <a:t>molluscan</a:t>
            </a:r>
            <a:r>
              <a:rPr lang="en-US" dirty="0" smtClean="0">
                <a:latin typeface="Calibri" charset="0"/>
              </a:rPr>
              <a:t> lineages, relationships among which are in flux.</a:t>
            </a:r>
            <a:endParaRPr lang="en-US" dirty="0">
              <a:latin typeface="Calibri" charset="0"/>
            </a:endParaRPr>
          </a:p>
        </p:txBody>
      </p: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5105400" y="4399776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M. Strike &amp; K. Jones, salinella.bio.uottawa.ca</a:t>
            </a:r>
          </a:p>
        </p:txBody>
      </p:sp>
      <p:pic>
        <p:nvPicPr>
          <p:cNvPr id="4" name="Picture 3" descr="MOLLUSC TREE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1431007"/>
            <a:ext cx="8304990" cy="4464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315200" y="5971401"/>
            <a:ext cx="126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hlinkClick r:id="rId5"/>
              </a:rPr>
              <a:t>www.gbri.org.au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957"/>
            <a:ext cx="3886200" cy="769441"/>
          </a:xfrm>
        </p:spPr>
        <p:txBody>
          <a:bodyPr/>
          <a:lstStyle/>
          <a:p>
            <a:pPr marL="0" indent="0" eaLnBrk="1" hangingPunct="1"/>
            <a:r>
              <a:rPr lang="en-US" sz="2000" dirty="0" smtClean="0">
                <a:latin typeface="Calibri" charset="0"/>
              </a:rPr>
              <a:t>~200,000 species </a:t>
            </a:r>
          </a:p>
          <a:p>
            <a:pPr marL="0" indent="0" eaLnBrk="1" hangingPunct="1"/>
            <a:r>
              <a:rPr lang="en-US" sz="2000" dirty="0" smtClean="0">
                <a:latin typeface="Calibri" charset="0"/>
              </a:rPr>
              <a:t>extinct diversity &gt;&gt; extant diversity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52322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The </a:t>
            </a:r>
            <a:r>
              <a:rPr lang="en-US" dirty="0" err="1" smtClean="0">
                <a:latin typeface="Calibri" charset="0"/>
              </a:rPr>
              <a:t>molluscs</a:t>
            </a:r>
            <a:r>
              <a:rPr lang="en-US" dirty="0" smtClean="0">
                <a:latin typeface="Calibri" charset="0"/>
              </a:rPr>
              <a:t> are the second largest invertebrate phylum.</a:t>
            </a:r>
            <a:endParaRPr lang="en-US" dirty="0">
              <a:latin typeface="Calibri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50461" y="1619310"/>
            <a:ext cx="3583939" cy="4667310"/>
            <a:chOff x="4953000" y="1752600"/>
            <a:chExt cx="3583939" cy="4667310"/>
          </a:xfrm>
        </p:grpSpPr>
        <p:grpSp>
          <p:nvGrpSpPr>
            <p:cNvPr id="12" name="Group 11"/>
            <p:cNvGrpSpPr/>
            <p:nvPr/>
          </p:nvGrpSpPr>
          <p:grpSpPr>
            <a:xfrm>
              <a:off x="4953000" y="1752600"/>
              <a:ext cx="3583939" cy="4667310"/>
              <a:chOff x="4953000" y="1752600"/>
              <a:chExt cx="3583939" cy="4667310"/>
            </a:xfrm>
          </p:grpSpPr>
          <p:pic>
            <p:nvPicPr>
              <p:cNvPr id="9" name="Picture 8" descr="pec24182_12_05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752600"/>
                <a:ext cx="3582032" cy="397827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324600" y="6019800"/>
                <a:ext cx="22123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Precambrian origin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V="1">
                <a:off x="7391400" y="5257800"/>
                <a:ext cx="113030" cy="7620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Freeform 5"/>
            <p:cNvSpPr/>
            <p:nvPr/>
          </p:nvSpPr>
          <p:spPr>
            <a:xfrm>
              <a:off x="4981431" y="2451100"/>
              <a:ext cx="2556019" cy="1146573"/>
            </a:xfrm>
            <a:custGeom>
              <a:avLst/>
              <a:gdLst>
                <a:gd name="connsiteX0" fmla="*/ 9669 w 2556019"/>
                <a:gd name="connsiteY0" fmla="*/ 0 h 1146573"/>
                <a:gd name="connsiteX1" fmla="*/ 22369 w 2556019"/>
                <a:gd name="connsiteY1" fmla="*/ 15875 h 1146573"/>
                <a:gd name="connsiteX2" fmla="*/ 28719 w 2556019"/>
                <a:gd name="connsiteY2" fmla="*/ 28575 h 1146573"/>
                <a:gd name="connsiteX3" fmla="*/ 50944 w 2556019"/>
                <a:gd name="connsiteY3" fmla="*/ 41275 h 1146573"/>
                <a:gd name="connsiteX4" fmla="*/ 57294 w 2556019"/>
                <a:gd name="connsiteY4" fmla="*/ 50800 h 1146573"/>
                <a:gd name="connsiteX5" fmla="*/ 73169 w 2556019"/>
                <a:gd name="connsiteY5" fmla="*/ 66675 h 1146573"/>
                <a:gd name="connsiteX6" fmla="*/ 79519 w 2556019"/>
                <a:gd name="connsiteY6" fmla="*/ 79375 h 1146573"/>
                <a:gd name="connsiteX7" fmla="*/ 82694 w 2556019"/>
                <a:gd name="connsiteY7" fmla="*/ 88900 h 1146573"/>
                <a:gd name="connsiteX8" fmla="*/ 95394 w 2556019"/>
                <a:gd name="connsiteY8" fmla="*/ 107950 h 1146573"/>
                <a:gd name="connsiteX9" fmla="*/ 101744 w 2556019"/>
                <a:gd name="connsiteY9" fmla="*/ 117475 h 1146573"/>
                <a:gd name="connsiteX10" fmla="*/ 123969 w 2556019"/>
                <a:gd name="connsiteY10" fmla="*/ 130175 h 1146573"/>
                <a:gd name="connsiteX11" fmla="*/ 127144 w 2556019"/>
                <a:gd name="connsiteY11" fmla="*/ 139700 h 1146573"/>
                <a:gd name="connsiteX12" fmla="*/ 136669 w 2556019"/>
                <a:gd name="connsiteY12" fmla="*/ 142875 h 1146573"/>
                <a:gd name="connsiteX13" fmla="*/ 146194 w 2556019"/>
                <a:gd name="connsiteY13" fmla="*/ 149225 h 1146573"/>
                <a:gd name="connsiteX14" fmla="*/ 155719 w 2556019"/>
                <a:gd name="connsiteY14" fmla="*/ 152400 h 1146573"/>
                <a:gd name="connsiteX15" fmla="*/ 187469 w 2556019"/>
                <a:gd name="connsiteY15" fmla="*/ 174625 h 1146573"/>
                <a:gd name="connsiteX16" fmla="*/ 196994 w 2556019"/>
                <a:gd name="connsiteY16" fmla="*/ 184150 h 1146573"/>
                <a:gd name="connsiteX17" fmla="*/ 219219 w 2556019"/>
                <a:gd name="connsiteY17" fmla="*/ 190500 h 1146573"/>
                <a:gd name="connsiteX18" fmla="*/ 241444 w 2556019"/>
                <a:gd name="connsiteY18" fmla="*/ 206375 h 1146573"/>
                <a:gd name="connsiteX19" fmla="*/ 260494 w 2556019"/>
                <a:gd name="connsiteY19" fmla="*/ 212725 h 1146573"/>
                <a:gd name="connsiteX20" fmla="*/ 270019 w 2556019"/>
                <a:gd name="connsiteY20" fmla="*/ 215900 h 1146573"/>
                <a:gd name="connsiteX21" fmla="*/ 285894 w 2556019"/>
                <a:gd name="connsiteY21" fmla="*/ 234950 h 1146573"/>
                <a:gd name="connsiteX22" fmla="*/ 295419 w 2556019"/>
                <a:gd name="connsiteY22" fmla="*/ 244475 h 1146573"/>
                <a:gd name="connsiteX23" fmla="*/ 298594 w 2556019"/>
                <a:gd name="connsiteY23" fmla="*/ 254000 h 1146573"/>
                <a:gd name="connsiteX24" fmla="*/ 327169 w 2556019"/>
                <a:gd name="connsiteY24" fmla="*/ 266700 h 1146573"/>
                <a:gd name="connsiteX25" fmla="*/ 346219 w 2556019"/>
                <a:gd name="connsiteY25" fmla="*/ 285750 h 1146573"/>
                <a:gd name="connsiteX26" fmla="*/ 355744 w 2556019"/>
                <a:gd name="connsiteY26" fmla="*/ 295275 h 1146573"/>
                <a:gd name="connsiteX27" fmla="*/ 371619 w 2556019"/>
                <a:gd name="connsiteY27" fmla="*/ 311150 h 1146573"/>
                <a:gd name="connsiteX28" fmla="*/ 377969 w 2556019"/>
                <a:gd name="connsiteY28" fmla="*/ 320675 h 1146573"/>
                <a:gd name="connsiteX29" fmla="*/ 409719 w 2556019"/>
                <a:gd name="connsiteY29" fmla="*/ 333375 h 1146573"/>
                <a:gd name="connsiteX30" fmla="*/ 447819 w 2556019"/>
                <a:gd name="connsiteY30" fmla="*/ 349250 h 1146573"/>
                <a:gd name="connsiteX31" fmla="*/ 447819 w 2556019"/>
                <a:gd name="connsiteY31" fmla="*/ 349250 h 1146573"/>
                <a:gd name="connsiteX32" fmla="*/ 460519 w 2556019"/>
                <a:gd name="connsiteY32" fmla="*/ 355600 h 1146573"/>
                <a:gd name="connsiteX33" fmla="*/ 470044 w 2556019"/>
                <a:gd name="connsiteY33" fmla="*/ 358775 h 1146573"/>
                <a:gd name="connsiteX34" fmla="*/ 489094 w 2556019"/>
                <a:gd name="connsiteY34" fmla="*/ 368300 h 1146573"/>
                <a:gd name="connsiteX35" fmla="*/ 520844 w 2556019"/>
                <a:gd name="connsiteY35" fmla="*/ 377825 h 1146573"/>
                <a:gd name="connsiteX36" fmla="*/ 530369 w 2556019"/>
                <a:gd name="connsiteY36" fmla="*/ 381000 h 1146573"/>
                <a:gd name="connsiteX37" fmla="*/ 539894 w 2556019"/>
                <a:gd name="connsiteY37" fmla="*/ 387350 h 1146573"/>
                <a:gd name="connsiteX38" fmla="*/ 546244 w 2556019"/>
                <a:gd name="connsiteY38" fmla="*/ 396875 h 1146573"/>
                <a:gd name="connsiteX39" fmla="*/ 558944 w 2556019"/>
                <a:gd name="connsiteY39" fmla="*/ 400050 h 1146573"/>
                <a:gd name="connsiteX40" fmla="*/ 568469 w 2556019"/>
                <a:gd name="connsiteY40" fmla="*/ 403225 h 1146573"/>
                <a:gd name="connsiteX41" fmla="*/ 597044 w 2556019"/>
                <a:gd name="connsiteY41" fmla="*/ 419100 h 1146573"/>
                <a:gd name="connsiteX42" fmla="*/ 606569 w 2556019"/>
                <a:gd name="connsiteY42" fmla="*/ 425450 h 1146573"/>
                <a:gd name="connsiteX43" fmla="*/ 628794 w 2556019"/>
                <a:gd name="connsiteY43" fmla="*/ 431800 h 1146573"/>
                <a:gd name="connsiteX44" fmla="*/ 635144 w 2556019"/>
                <a:gd name="connsiteY44" fmla="*/ 441325 h 1146573"/>
                <a:gd name="connsiteX45" fmla="*/ 663719 w 2556019"/>
                <a:gd name="connsiteY45" fmla="*/ 447675 h 1146573"/>
                <a:gd name="connsiteX46" fmla="*/ 704994 w 2556019"/>
                <a:gd name="connsiteY46" fmla="*/ 454025 h 1146573"/>
                <a:gd name="connsiteX47" fmla="*/ 733569 w 2556019"/>
                <a:gd name="connsiteY47" fmla="*/ 457200 h 1146573"/>
                <a:gd name="connsiteX48" fmla="*/ 809769 w 2556019"/>
                <a:gd name="connsiteY48" fmla="*/ 463550 h 1146573"/>
                <a:gd name="connsiteX49" fmla="*/ 851044 w 2556019"/>
                <a:gd name="connsiteY49" fmla="*/ 473075 h 1146573"/>
                <a:gd name="connsiteX50" fmla="*/ 968519 w 2556019"/>
                <a:gd name="connsiteY50" fmla="*/ 479425 h 1146573"/>
                <a:gd name="connsiteX51" fmla="*/ 987569 w 2556019"/>
                <a:gd name="connsiteY51" fmla="*/ 482600 h 1146573"/>
                <a:gd name="connsiteX52" fmla="*/ 1006619 w 2556019"/>
                <a:gd name="connsiteY52" fmla="*/ 488950 h 1146573"/>
                <a:gd name="connsiteX53" fmla="*/ 1022494 w 2556019"/>
                <a:gd name="connsiteY53" fmla="*/ 492125 h 1146573"/>
                <a:gd name="connsiteX54" fmla="*/ 1038369 w 2556019"/>
                <a:gd name="connsiteY54" fmla="*/ 508000 h 1146573"/>
                <a:gd name="connsiteX55" fmla="*/ 1041544 w 2556019"/>
                <a:gd name="connsiteY55" fmla="*/ 517525 h 1146573"/>
                <a:gd name="connsiteX56" fmla="*/ 1051069 w 2556019"/>
                <a:gd name="connsiteY56" fmla="*/ 520700 h 1146573"/>
                <a:gd name="connsiteX57" fmla="*/ 1105044 w 2556019"/>
                <a:gd name="connsiteY57" fmla="*/ 527050 h 1146573"/>
                <a:gd name="connsiteX58" fmla="*/ 1130444 w 2556019"/>
                <a:gd name="connsiteY58" fmla="*/ 533400 h 1146573"/>
                <a:gd name="connsiteX59" fmla="*/ 1149494 w 2556019"/>
                <a:gd name="connsiteY59" fmla="*/ 539750 h 1146573"/>
                <a:gd name="connsiteX60" fmla="*/ 1193944 w 2556019"/>
                <a:gd name="connsiteY60" fmla="*/ 546100 h 1146573"/>
                <a:gd name="connsiteX61" fmla="*/ 1209819 w 2556019"/>
                <a:gd name="connsiteY61" fmla="*/ 549275 h 1146573"/>
                <a:gd name="connsiteX62" fmla="*/ 1228869 w 2556019"/>
                <a:gd name="connsiteY62" fmla="*/ 555625 h 1146573"/>
                <a:gd name="connsiteX63" fmla="*/ 1276494 w 2556019"/>
                <a:gd name="connsiteY63" fmla="*/ 558800 h 1146573"/>
                <a:gd name="connsiteX64" fmla="*/ 1343169 w 2556019"/>
                <a:gd name="connsiteY64" fmla="*/ 552450 h 1146573"/>
                <a:gd name="connsiteX65" fmla="*/ 1352694 w 2556019"/>
                <a:gd name="connsiteY65" fmla="*/ 546100 h 1146573"/>
                <a:gd name="connsiteX66" fmla="*/ 1362219 w 2556019"/>
                <a:gd name="connsiteY66" fmla="*/ 542925 h 1146573"/>
                <a:gd name="connsiteX67" fmla="*/ 1409844 w 2556019"/>
                <a:gd name="connsiteY67" fmla="*/ 542925 h 1146573"/>
                <a:gd name="connsiteX68" fmla="*/ 1438419 w 2556019"/>
                <a:gd name="connsiteY68" fmla="*/ 536575 h 1146573"/>
                <a:gd name="connsiteX69" fmla="*/ 1457469 w 2556019"/>
                <a:gd name="connsiteY69" fmla="*/ 533400 h 1146573"/>
                <a:gd name="connsiteX70" fmla="*/ 1473344 w 2556019"/>
                <a:gd name="connsiteY70" fmla="*/ 527050 h 1146573"/>
                <a:gd name="connsiteX71" fmla="*/ 1600344 w 2556019"/>
                <a:gd name="connsiteY71" fmla="*/ 530225 h 1146573"/>
                <a:gd name="connsiteX72" fmla="*/ 1949594 w 2556019"/>
                <a:gd name="connsiteY72" fmla="*/ 533400 h 1146573"/>
                <a:gd name="connsiteX73" fmla="*/ 2028969 w 2556019"/>
                <a:gd name="connsiteY73" fmla="*/ 542925 h 1146573"/>
                <a:gd name="connsiteX74" fmla="*/ 2092469 w 2556019"/>
                <a:gd name="connsiteY74" fmla="*/ 546100 h 1146573"/>
                <a:gd name="connsiteX75" fmla="*/ 2146444 w 2556019"/>
                <a:gd name="connsiteY75" fmla="*/ 555625 h 1146573"/>
                <a:gd name="connsiteX76" fmla="*/ 2219469 w 2556019"/>
                <a:gd name="connsiteY76" fmla="*/ 565150 h 1146573"/>
                <a:gd name="connsiteX77" fmla="*/ 2327419 w 2556019"/>
                <a:gd name="connsiteY77" fmla="*/ 568325 h 1146573"/>
                <a:gd name="connsiteX78" fmla="*/ 2359169 w 2556019"/>
                <a:gd name="connsiteY78" fmla="*/ 571500 h 1146573"/>
                <a:gd name="connsiteX79" fmla="*/ 2378219 w 2556019"/>
                <a:gd name="connsiteY79" fmla="*/ 574675 h 1146573"/>
                <a:gd name="connsiteX80" fmla="*/ 2416319 w 2556019"/>
                <a:gd name="connsiteY80" fmla="*/ 577850 h 1146573"/>
                <a:gd name="connsiteX81" fmla="*/ 2482994 w 2556019"/>
                <a:gd name="connsiteY81" fmla="*/ 584200 h 1146573"/>
                <a:gd name="connsiteX82" fmla="*/ 2556019 w 2556019"/>
                <a:gd name="connsiteY82" fmla="*/ 590550 h 1146573"/>
                <a:gd name="connsiteX83" fmla="*/ 2492519 w 2556019"/>
                <a:gd name="connsiteY83" fmla="*/ 593725 h 1146573"/>
                <a:gd name="connsiteX84" fmla="*/ 2444894 w 2556019"/>
                <a:gd name="connsiteY84" fmla="*/ 600075 h 1146573"/>
                <a:gd name="connsiteX85" fmla="*/ 2413144 w 2556019"/>
                <a:gd name="connsiteY85" fmla="*/ 603250 h 1146573"/>
                <a:gd name="connsiteX86" fmla="*/ 2400444 w 2556019"/>
                <a:gd name="connsiteY86" fmla="*/ 606425 h 1146573"/>
                <a:gd name="connsiteX87" fmla="*/ 2343294 w 2556019"/>
                <a:gd name="connsiteY87" fmla="*/ 612775 h 1146573"/>
                <a:gd name="connsiteX88" fmla="*/ 2298844 w 2556019"/>
                <a:gd name="connsiteY88" fmla="*/ 619125 h 1146573"/>
                <a:gd name="connsiteX89" fmla="*/ 2162319 w 2556019"/>
                <a:gd name="connsiteY89" fmla="*/ 628650 h 1146573"/>
                <a:gd name="connsiteX90" fmla="*/ 2124219 w 2556019"/>
                <a:gd name="connsiteY90" fmla="*/ 631825 h 1146573"/>
                <a:gd name="connsiteX91" fmla="*/ 2095644 w 2556019"/>
                <a:gd name="connsiteY91" fmla="*/ 635000 h 1146573"/>
                <a:gd name="connsiteX92" fmla="*/ 2048019 w 2556019"/>
                <a:gd name="connsiteY92" fmla="*/ 638175 h 1146573"/>
                <a:gd name="connsiteX93" fmla="*/ 2032144 w 2556019"/>
                <a:gd name="connsiteY93" fmla="*/ 644525 h 1146573"/>
                <a:gd name="connsiteX94" fmla="*/ 2009919 w 2556019"/>
                <a:gd name="connsiteY94" fmla="*/ 647700 h 1146573"/>
                <a:gd name="connsiteX95" fmla="*/ 1898794 w 2556019"/>
                <a:gd name="connsiteY95" fmla="*/ 650875 h 1146573"/>
                <a:gd name="connsiteX96" fmla="*/ 1809894 w 2556019"/>
                <a:gd name="connsiteY96" fmla="*/ 657225 h 1146573"/>
                <a:gd name="connsiteX97" fmla="*/ 1705119 w 2556019"/>
                <a:gd name="connsiteY97" fmla="*/ 660400 h 1146573"/>
                <a:gd name="connsiteX98" fmla="*/ 1416194 w 2556019"/>
                <a:gd name="connsiteY98" fmla="*/ 660400 h 1146573"/>
                <a:gd name="connsiteX99" fmla="*/ 1365394 w 2556019"/>
                <a:gd name="connsiteY99" fmla="*/ 654050 h 1146573"/>
                <a:gd name="connsiteX100" fmla="*/ 1352694 w 2556019"/>
                <a:gd name="connsiteY100" fmla="*/ 647700 h 1146573"/>
                <a:gd name="connsiteX101" fmla="*/ 1330469 w 2556019"/>
                <a:gd name="connsiteY101" fmla="*/ 641350 h 1146573"/>
                <a:gd name="connsiteX102" fmla="*/ 1311419 w 2556019"/>
                <a:gd name="connsiteY102" fmla="*/ 628650 h 1146573"/>
                <a:gd name="connsiteX103" fmla="*/ 1263794 w 2556019"/>
                <a:gd name="connsiteY103" fmla="*/ 625475 h 1146573"/>
                <a:gd name="connsiteX104" fmla="*/ 1165369 w 2556019"/>
                <a:gd name="connsiteY104" fmla="*/ 628650 h 1146573"/>
                <a:gd name="connsiteX105" fmla="*/ 1139969 w 2556019"/>
                <a:gd name="connsiteY105" fmla="*/ 635000 h 1146573"/>
                <a:gd name="connsiteX106" fmla="*/ 1108219 w 2556019"/>
                <a:gd name="connsiteY106" fmla="*/ 641350 h 1146573"/>
                <a:gd name="connsiteX107" fmla="*/ 1092344 w 2556019"/>
                <a:gd name="connsiteY107" fmla="*/ 647700 h 1146573"/>
                <a:gd name="connsiteX108" fmla="*/ 1066944 w 2556019"/>
                <a:gd name="connsiteY108" fmla="*/ 654050 h 1146573"/>
                <a:gd name="connsiteX109" fmla="*/ 1057419 w 2556019"/>
                <a:gd name="connsiteY109" fmla="*/ 660400 h 1146573"/>
                <a:gd name="connsiteX110" fmla="*/ 1047894 w 2556019"/>
                <a:gd name="connsiteY110" fmla="*/ 663575 h 1146573"/>
                <a:gd name="connsiteX111" fmla="*/ 1038369 w 2556019"/>
                <a:gd name="connsiteY111" fmla="*/ 673100 h 1146573"/>
                <a:gd name="connsiteX112" fmla="*/ 1028844 w 2556019"/>
                <a:gd name="connsiteY112" fmla="*/ 676275 h 1146573"/>
                <a:gd name="connsiteX113" fmla="*/ 1003444 w 2556019"/>
                <a:gd name="connsiteY113" fmla="*/ 682625 h 1146573"/>
                <a:gd name="connsiteX114" fmla="*/ 993919 w 2556019"/>
                <a:gd name="connsiteY114" fmla="*/ 688975 h 1146573"/>
                <a:gd name="connsiteX115" fmla="*/ 939944 w 2556019"/>
                <a:gd name="connsiteY115" fmla="*/ 695325 h 1146573"/>
                <a:gd name="connsiteX116" fmla="*/ 711344 w 2556019"/>
                <a:gd name="connsiteY116" fmla="*/ 698500 h 1146573"/>
                <a:gd name="connsiteX117" fmla="*/ 692294 w 2556019"/>
                <a:gd name="connsiteY117" fmla="*/ 701675 h 1146573"/>
                <a:gd name="connsiteX118" fmla="*/ 670069 w 2556019"/>
                <a:gd name="connsiteY118" fmla="*/ 708025 h 1146573"/>
                <a:gd name="connsiteX119" fmla="*/ 654194 w 2556019"/>
                <a:gd name="connsiteY119" fmla="*/ 711200 h 1146573"/>
                <a:gd name="connsiteX120" fmla="*/ 644669 w 2556019"/>
                <a:gd name="connsiteY120" fmla="*/ 714375 h 1146573"/>
                <a:gd name="connsiteX121" fmla="*/ 606569 w 2556019"/>
                <a:gd name="connsiteY121" fmla="*/ 723900 h 1146573"/>
                <a:gd name="connsiteX122" fmla="*/ 597044 w 2556019"/>
                <a:gd name="connsiteY122" fmla="*/ 727075 h 1146573"/>
                <a:gd name="connsiteX123" fmla="*/ 587519 w 2556019"/>
                <a:gd name="connsiteY123" fmla="*/ 730250 h 1146573"/>
                <a:gd name="connsiteX124" fmla="*/ 577994 w 2556019"/>
                <a:gd name="connsiteY124" fmla="*/ 736600 h 1146573"/>
                <a:gd name="connsiteX125" fmla="*/ 568469 w 2556019"/>
                <a:gd name="connsiteY125" fmla="*/ 739775 h 1146573"/>
                <a:gd name="connsiteX126" fmla="*/ 558944 w 2556019"/>
                <a:gd name="connsiteY126" fmla="*/ 746125 h 1146573"/>
                <a:gd name="connsiteX127" fmla="*/ 539894 w 2556019"/>
                <a:gd name="connsiteY127" fmla="*/ 752475 h 1146573"/>
                <a:gd name="connsiteX128" fmla="*/ 530369 w 2556019"/>
                <a:gd name="connsiteY128" fmla="*/ 758825 h 1146573"/>
                <a:gd name="connsiteX129" fmla="*/ 511319 w 2556019"/>
                <a:gd name="connsiteY129" fmla="*/ 765175 h 1146573"/>
                <a:gd name="connsiteX130" fmla="*/ 495444 w 2556019"/>
                <a:gd name="connsiteY130" fmla="*/ 781050 h 1146573"/>
                <a:gd name="connsiteX131" fmla="*/ 476394 w 2556019"/>
                <a:gd name="connsiteY131" fmla="*/ 787400 h 1146573"/>
                <a:gd name="connsiteX132" fmla="*/ 485919 w 2556019"/>
                <a:gd name="connsiteY132" fmla="*/ 790575 h 1146573"/>
                <a:gd name="connsiteX133" fmla="*/ 495444 w 2556019"/>
                <a:gd name="connsiteY133" fmla="*/ 784225 h 1146573"/>
                <a:gd name="connsiteX134" fmla="*/ 504969 w 2556019"/>
                <a:gd name="connsiteY134" fmla="*/ 781050 h 1146573"/>
                <a:gd name="connsiteX135" fmla="*/ 489094 w 2556019"/>
                <a:gd name="connsiteY135" fmla="*/ 787400 h 1146573"/>
                <a:gd name="connsiteX136" fmla="*/ 473219 w 2556019"/>
                <a:gd name="connsiteY136" fmla="*/ 790575 h 1146573"/>
                <a:gd name="connsiteX137" fmla="*/ 463694 w 2556019"/>
                <a:gd name="connsiteY137" fmla="*/ 796925 h 1146573"/>
                <a:gd name="connsiteX138" fmla="*/ 444644 w 2556019"/>
                <a:gd name="connsiteY138" fmla="*/ 803275 h 1146573"/>
                <a:gd name="connsiteX139" fmla="*/ 435119 w 2556019"/>
                <a:gd name="connsiteY139" fmla="*/ 809625 h 1146573"/>
                <a:gd name="connsiteX140" fmla="*/ 422419 w 2556019"/>
                <a:gd name="connsiteY140" fmla="*/ 815975 h 1146573"/>
                <a:gd name="connsiteX141" fmla="*/ 412894 w 2556019"/>
                <a:gd name="connsiteY141" fmla="*/ 825500 h 1146573"/>
                <a:gd name="connsiteX142" fmla="*/ 393844 w 2556019"/>
                <a:gd name="connsiteY142" fmla="*/ 835025 h 1146573"/>
                <a:gd name="connsiteX143" fmla="*/ 374794 w 2556019"/>
                <a:gd name="connsiteY143" fmla="*/ 847725 h 1146573"/>
                <a:gd name="connsiteX144" fmla="*/ 352569 w 2556019"/>
                <a:gd name="connsiteY144" fmla="*/ 873125 h 1146573"/>
                <a:gd name="connsiteX145" fmla="*/ 336694 w 2556019"/>
                <a:gd name="connsiteY145" fmla="*/ 876300 h 1146573"/>
                <a:gd name="connsiteX146" fmla="*/ 317644 w 2556019"/>
                <a:gd name="connsiteY146" fmla="*/ 889000 h 1146573"/>
                <a:gd name="connsiteX147" fmla="*/ 298594 w 2556019"/>
                <a:gd name="connsiteY147" fmla="*/ 901700 h 1146573"/>
                <a:gd name="connsiteX148" fmla="*/ 289069 w 2556019"/>
                <a:gd name="connsiteY148" fmla="*/ 908050 h 1146573"/>
                <a:gd name="connsiteX149" fmla="*/ 279544 w 2556019"/>
                <a:gd name="connsiteY149" fmla="*/ 911225 h 1146573"/>
                <a:gd name="connsiteX150" fmla="*/ 263669 w 2556019"/>
                <a:gd name="connsiteY150" fmla="*/ 923925 h 1146573"/>
                <a:gd name="connsiteX151" fmla="*/ 244619 w 2556019"/>
                <a:gd name="connsiteY151" fmla="*/ 942975 h 1146573"/>
                <a:gd name="connsiteX152" fmla="*/ 225569 w 2556019"/>
                <a:gd name="connsiteY152" fmla="*/ 952500 h 1146573"/>
                <a:gd name="connsiteX153" fmla="*/ 206519 w 2556019"/>
                <a:gd name="connsiteY153" fmla="*/ 962025 h 1146573"/>
                <a:gd name="connsiteX154" fmla="*/ 200169 w 2556019"/>
                <a:gd name="connsiteY154" fmla="*/ 971550 h 1146573"/>
                <a:gd name="connsiteX155" fmla="*/ 190644 w 2556019"/>
                <a:gd name="connsiteY155" fmla="*/ 981075 h 1146573"/>
                <a:gd name="connsiteX156" fmla="*/ 177944 w 2556019"/>
                <a:gd name="connsiteY156" fmla="*/ 1009650 h 1146573"/>
                <a:gd name="connsiteX157" fmla="*/ 158894 w 2556019"/>
                <a:gd name="connsiteY157" fmla="*/ 1016000 h 1146573"/>
                <a:gd name="connsiteX158" fmla="*/ 152544 w 2556019"/>
                <a:gd name="connsiteY158" fmla="*/ 1025525 h 1146573"/>
                <a:gd name="connsiteX159" fmla="*/ 143019 w 2556019"/>
                <a:gd name="connsiteY159" fmla="*/ 1035050 h 1146573"/>
                <a:gd name="connsiteX160" fmla="*/ 139844 w 2556019"/>
                <a:gd name="connsiteY160" fmla="*/ 1044575 h 1146573"/>
                <a:gd name="connsiteX161" fmla="*/ 130319 w 2556019"/>
                <a:gd name="connsiteY161" fmla="*/ 1054100 h 1146573"/>
                <a:gd name="connsiteX162" fmla="*/ 123969 w 2556019"/>
                <a:gd name="connsiteY162" fmla="*/ 1063625 h 1146573"/>
                <a:gd name="connsiteX163" fmla="*/ 111269 w 2556019"/>
                <a:gd name="connsiteY163" fmla="*/ 1066800 h 1146573"/>
                <a:gd name="connsiteX164" fmla="*/ 92219 w 2556019"/>
                <a:gd name="connsiteY164" fmla="*/ 1073150 h 1146573"/>
                <a:gd name="connsiteX165" fmla="*/ 73169 w 2556019"/>
                <a:gd name="connsiteY165" fmla="*/ 1082675 h 1146573"/>
                <a:gd name="connsiteX166" fmla="*/ 63644 w 2556019"/>
                <a:gd name="connsiteY166" fmla="*/ 1085850 h 1146573"/>
                <a:gd name="connsiteX167" fmla="*/ 57294 w 2556019"/>
                <a:gd name="connsiteY167" fmla="*/ 1095375 h 1146573"/>
                <a:gd name="connsiteX168" fmla="*/ 47769 w 2556019"/>
                <a:gd name="connsiteY168" fmla="*/ 1098550 h 1146573"/>
                <a:gd name="connsiteX169" fmla="*/ 38244 w 2556019"/>
                <a:gd name="connsiteY169" fmla="*/ 1108075 h 1146573"/>
                <a:gd name="connsiteX170" fmla="*/ 16019 w 2556019"/>
                <a:gd name="connsiteY170" fmla="*/ 1130300 h 1146573"/>
                <a:gd name="connsiteX171" fmla="*/ 6494 w 2556019"/>
                <a:gd name="connsiteY171" fmla="*/ 1136650 h 1146573"/>
                <a:gd name="connsiteX172" fmla="*/ 3319 w 2556019"/>
                <a:gd name="connsiteY172" fmla="*/ 1136650 h 1146573"/>
                <a:gd name="connsiteX173" fmla="*/ 9669 w 2556019"/>
                <a:gd name="connsiteY173" fmla="*/ 1098550 h 1146573"/>
                <a:gd name="connsiteX174" fmla="*/ 12844 w 2556019"/>
                <a:gd name="connsiteY174" fmla="*/ 981075 h 1146573"/>
                <a:gd name="connsiteX175" fmla="*/ 19194 w 2556019"/>
                <a:gd name="connsiteY175" fmla="*/ 968375 h 1146573"/>
                <a:gd name="connsiteX176" fmla="*/ 12844 w 2556019"/>
                <a:gd name="connsiteY176" fmla="*/ 812800 h 1146573"/>
                <a:gd name="connsiteX177" fmla="*/ 6494 w 2556019"/>
                <a:gd name="connsiteY177" fmla="*/ 793750 h 1146573"/>
                <a:gd name="connsiteX178" fmla="*/ 12844 w 2556019"/>
                <a:gd name="connsiteY178" fmla="*/ 768350 h 1146573"/>
                <a:gd name="connsiteX179" fmla="*/ 22369 w 2556019"/>
                <a:gd name="connsiteY179" fmla="*/ 742950 h 1146573"/>
                <a:gd name="connsiteX180" fmla="*/ 19194 w 2556019"/>
                <a:gd name="connsiteY180" fmla="*/ 688975 h 1146573"/>
                <a:gd name="connsiteX181" fmla="*/ 12844 w 2556019"/>
                <a:gd name="connsiteY181" fmla="*/ 663575 h 1146573"/>
                <a:gd name="connsiteX182" fmla="*/ 6494 w 2556019"/>
                <a:gd name="connsiteY182" fmla="*/ 596900 h 1146573"/>
                <a:gd name="connsiteX183" fmla="*/ 9669 w 2556019"/>
                <a:gd name="connsiteY183" fmla="*/ 552450 h 1146573"/>
                <a:gd name="connsiteX184" fmla="*/ 12844 w 2556019"/>
                <a:gd name="connsiteY184" fmla="*/ 539750 h 1146573"/>
                <a:gd name="connsiteX185" fmla="*/ 16019 w 2556019"/>
                <a:gd name="connsiteY185" fmla="*/ 517525 h 1146573"/>
                <a:gd name="connsiteX186" fmla="*/ 9669 w 2556019"/>
                <a:gd name="connsiteY186" fmla="*/ 400050 h 1146573"/>
                <a:gd name="connsiteX187" fmla="*/ 16019 w 2556019"/>
                <a:gd name="connsiteY187" fmla="*/ 346075 h 1146573"/>
                <a:gd name="connsiteX188" fmla="*/ 19194 w 2556019"/>
                <a:gd name="connsiteY188" fmla="*/ 307975 h 1146573"/>
                <a:gd name="connsiteX189" fmla="*/ 25544 w 2556019"/>
                <a:gd name="connsiteY189" fmla="*/ 279400 h 1146573"/>
                <a:gd name="connsiteX190" fmla="*/ 16019 w 2556019"/>
                <a:gd name="connsiteY190" fmla="*/ 209550 h 1146573"/>
                <a:gd name="connsiteX191" fmla="*/ 9669 w 2556019"/>
                <a:gd name="connsiteY191" fmla="*/ 171450 h 1146573"/>
                <a:gd name="connsiteX192" fmla="*/ 12844 w 2556019"/>
                <a:gd name="connsiteY192" fmla="*/ 53975 h 1146573"/>
                <a:gd name="connsiteX193" fmla="*/ 19194 w 2556019"/>
                <a:gd name="connsiteY193" fmla="*/ 28575 h 1146573"/>
                <a:gd name="connsiteX194" fmla="*/ 16019 w 2556019"/>
                <a:gd name="connsiteY194" fmla="*/ 15875 h 1146573"/>
                <a:gd name="connsiteX195" fmla="*/ 9669 w 2556019"/>
                <a:gd name="connsiteY195" fmla="*/ 0 h 114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556019" h="1146573">
                  <a:moveTo>
                    <a:pt x="9669" y="0"/>
                  </a:moveTo>
                  <a:cubicBezTo>
                    <a:pt x="10727" y="0"/>
                    <a:pt x="18610" y="10236"/>
                    <a:pt x="22369" y="15875"/>
                  </a:cubicBezTo>
                  <a:cubicBezTo>
                    <a:pt x="24994" y="19813"/>
                    <a:pt x="25689" y="24939"/>
                    <a:pt x="28719" y="28575"/>
                  </a:cubicBezTo>
                  <a:cubicBezTo>
                    <a:pt x="31925" y="32422"/>
                    <a:pt x="47554" y="39580"/>
                    <a:pt x="50944" y="41275"/>
                  </a:cubicBezTo>
                  <a:cubicBezTo>
                    <a:pt x="53061" y="44450"/>
                    <a:pt x="54596" y="48102"/>
                    <a:pt x="57294" y="50800"/>
                  </a:cubicBezTo>
                  <a:cubicBezTo>
                    <a:pt x="72816" y="66322"/>
                    <a:pt x="61880" y="46919"/>
                    <a:pt x="73169" y="66675"/>
                  </a:cubicBezTo>
                  <a:cubicBezTo>
                    <a:pt x="75517" y="70784"/>
                    <a:pt x="77655" y="75025"/>
                    <a:pt x="79519" y="79375"/>
                  </a:cubicBezTo>
                  <a:cubicBezTo>
                    <a:pt x="80837" y="82451"/>
                    <a:pt x="81069" y="85974"/>
                    <a:pt x="82694" y="88900"/>
                  </a:cubicBezTo>
                  <a:cubicBezTo>
                    <a:pt x="86400" y="95571"/>
                    <a:pt x="91161" y="101600"/>
                    <a:pt x="95394" y="107950"/>
                  </a:cubicBezTo>
                  <a:cubicBezTo>
                    <a:pt x="97511" y="111125"/>
                    <a:pt x="98331" y="115768"/>
                    <a:pt x="101744" y="117475"/>
                  </a:cubicBezTo>
                  <a:cubicBezTo>
                    <a:pt x="117857" y="125532"/>
                    <a:pt x="110506" y="121200"/>
                    <a:pt x="123969" y="130175"/>
                  </a:cubicBezTo>
                  <a:cubicBezTo>
                    <a:pt x="125027" y="133350"/>
                    <a:pt x="124777" y="137333"/>
                    <a:pt x="127144" y="139700"/>
                  </a:cubicBezTo>
                  <a:cubicBezTo>
                    <a:pt x="129511" y="142067"/>
                    <a:pt x="133676" y="141378"/>
                    <a:pt x="136669" y="142875"/>
                  </a:cubicBezTo>
                  <a:cubicBezTo>
                    <a:pt x="140082" y="144582"/>
                    <a:pt x="142781" y="147518"/>
                    <a:pt x="146194" y="149225"/>
                  </a:cubicBezTo>
                  <a:cubicBezTo>
                    <a:pt x="149187" y="150722"/>
                    <a:pt x="152793" y="150775"/>
                    <a:pt x="155719" y="152400"/>
                  </a:cubicBezTo>
                  <a:cubicBezTo>
                    <a:pt x="160896" y="155276"/>
                    <a:pt x="181336" y="169368"/>
                    <a:pt x="187469" y="174625"/>
                  </a:cubicBezTo>
                  <a:cubicBezTo>
                    <a:pt x="190878" y="177547"/>
                    <a:pt x="193258" y="181659"/>
                    <a:pt x="196994" y="184150"/>
                  </a:cubicBezTo>
                  <a:cubicBezTo>
                    <a:pt x="199727" y="185972"/>
                    <a:pt x="217525" y="190077"/>
                    <a:pt x="219219" y="190500"/>
                  </a:cubicBezTo>
                  <a:cubicBezTo>
                    <a:pt x="220925" y="191779"/>
                    <a:pt x="237645" y="204687"/>
                    <a:pt x="241444" y="206375"/>
                  </a:cubicBezTo>
                  <a:cubicBezTo>
                    <a:pt x="247561" y="209093"/>
                    <a:pt x="254144" y="210608"/>
                    <a:pt x="260494" y="212725"/>
                  </a:cubicBezTo>
                  <a:lnTo>
                    <a:pt x="270019" y="215900"/>
                  </a:lnTo>
                  <a:cubicBezTo>
                    <a:pt x="297846" y="243727"/>
                    <a:pt x="263792" y="208428"/>
                    <a:pt x="285894" y="234950"/>
                  </a:cubicBezTo>
                  <a:cubicBezTo>
                    <a:pt x="288769" y="238399"/>
                    <a:pt x="292244" y="241300"/>
                    <a:pt x="295419" y="244475"/>
                  </a:cubicBezTo>
                  <a:cubicBezTo>
                    <a:pt x="296477" y="247650"/>
                    <a:pt x="295871" y="252055"/>
                    <a:pt x="298594" y="254000"/>
                  </a:cubicBezTo>
                  <a:cubicBezTo>
                    <a:pt x="337028" y="281453"/>
                    <a:pt x="303088" y="245295"/>
                    <a:pt x="327169" y="266700"/>
                  </a:cubicBezTo>
                  <a:cubicBezTo>
                    <a:pt x="333881" y="272666"/>
                    <a:pt x="339869" y="279400"/>
                    <a:pt x="346219" y="285750"/>
                  </a:cubicBezTo>
                  <a:cubicBezTo>
                    <a:pt x="349394" y="288925"/>
                    <a:pt x="353253" y="291539"/>
                    <a:pt x="355744" y="295275"/>
                  </a:cubicBezTo>
                  <a:cubicBezTo>
                    <a:pt x="364211" y="307975"/>
                    <a:pt x="358919" y="302683"/>
                    <a:pt x="371619" y="311150"/>
                  </a:cubicBezTo>
                  <a:cubicBezTo>
                    <a:pt x="373736" y="314325"/>
                    <a:pt x="375038" y="318232"/>
                    <a:pt x="377969" y="320675"/>
                  </a:cubicBezTo>
                  <a:cubicBezTo>
                    <a:pt x="392573" y="332845"/>
                    <a:pt x="391953" y="321531"/>
                    <a:pt x="409719" y="333375"/>
                  </a:cubicBezTo>
                  <a:cubicBezTo>
                    <a:pt x="427598" y="345294"/>
                    <a:pt x="415624" y="338518"/>
                    <a:pt x="447819" y="349250"/>
                  </a:cubicBezTo>
                  <a:lnTo>
                    <a:pt x="447819" y="349250"/>
                  </a:lnTo>
                  <a:cubicBezTo>
                    <a:pt x="452052" y="351367"/>
                    <a:pt x="456169" y="353736"/>
                    <a:pt x="460519" y="355600"/>
                  </a:cubicBezTo>
                  <a:cubicBezTo>
                    <a:pt x="463595" y="356918"/>
                    <a:pt x="467051" y="357278"/>
                    <a:pt x="470044" y="358775"/>
                  </a:cubicBezTo>
                  <a:cubicBezTo>
                    <a:pt x="488597" y="368052"/>
                    <a:pt x="470473" y="362980"/>
                    <a:pt x="489094" y="368300"/>
                  </a:cubicBezTo>
                  <a:cubicBezTo>
                    <a:pt x="522683" y="377897"/>
                    <a:pt x="475573" y="362735"/>
                    <a:pt x="520844" y="377825"/>
                  </a:cubicBezTo>
                  <a:cubicBezTo>
                    <a:pt x="524019" y="378883"/>
                    <a:pt x="527584" y="379144"/>
                    <a:pt x="530369" y="381000"/>
                  </a:cubicBezTo>
                  <a:lnTo>
                    <a:pt x="539894" y="387350"/>
                  </a:lnTo>
                  <a:cubicBezTo>
                    <a:pt x="542011" y="390525"/>
                    <a:pt x="543069" y="394758"/>
                    <a:pt x="546244" y="396875"/>
                  </a:cubicBezTo>
                  <a:cubicBezTo>
                    <a:pt x="549875" y="399296"/>
                    <a:pt x="554748" y="398851"/>
                    <a:pt x="558944" y="400050"/>
                  </a:cubicBezTo>
                  <a:cubicBezTo>
                    <a:pt x="562162" y="400969"/>
                    <a:pt x="565294" y="402167"/>
                    <a:pt x="568469" y="403225"/>
                  </a:cubicBezTo>
                  <a:cubicBezTo>
                    <a:pt x="598364" y="433120"/>
                    <a:pt x="550425" y="388020"/>
                    <a:pt x="597044" y="419100"/>
                  </a:cubicBezTo>
                  <a:cubicBezTo>
                    <a:pt x="600219" y="421217"/>
                    <a:pt x="603156" y="423743"/>
                    <a:pt x="606569" y="425450"/>
                  </a:cubicBezTo>
                  <a:cubicBezTo>
                    <a:pt x="611124" y="427727"/>
                    <a:pt x="624725" y="430783"/>
                    <a:pt x="628794" y="431800"/>
                  </a:cubicBezTo>
                  <a:cubicBezTo>
                    <a:pt x="630911" y="434975"/>
                    <a:pt x="632164" y="438941"/>
                    <a:pt x="635144" y="441325"/>
                  </a:cubicBezTo>
                  <a:cubicBezTo>
                    <a:pt x="639260" y="444618"/>
                    <a:pt x="663519" y="447639"/>
                    <a:pt x="663719" y="447675"/>
                  </a:cubicBezTo>
                  <a:cubicBezTo>
                    <a:pt x="692601" y="452926"/>
                    <a:pt x="666903" y="449544"/>
                    <a:pt x="704994" y="454025"/>
                  </a:cubicBezTo>
                  <a:cubicBezTo>
                    <a:pt x="714512" y="455145"/>
                    <a:pt x="724018" y="456404"/>
                    <a:pt x="733569" y="457200"/>
                  </a:cubicBezTo>
                  <a:cubicBezTo>
                    <a:pt x="777067" y="460825"/>
                    <a:pt x="773627" y="458731"/>
                    <a:pt x="809769" y="463550"/>
                  </a:cubicBezTo>
                  <a:cubicBezTo>
                    <a:pt x="875951" y="472374"/>
                    <a:pt x="775316" y="459711"/>
                    <a:pt x="851044" y="473075"/>
                  </a:cubicBezTo>
                  <a:cubicBezTo>
                    <a:pt x="878229" y="477872"/>
                    <a:pt x="960931" y="479144"/>
                    <a:pt x="968519" y="479425"/>
                  </a:cubicBezTo>
                  <a:cubicBezTo>
                    <a:pt x="974869" y="480483"/>
                    <a:pt x="981324" y="481039"/>
                    <a:pt x="987569" y="482600"/>
                  </a:cubicBezTo>
                  <a:cubicBezTo>
                    <a:pt x="994063" y="484223"/>
                    <a:pt x="1000055" y="487637"/>
                    <a:pt x="1006619" y="488950"/>
                  </a:cubicBezTo>
                  <a:lnTo>
                    <a:pt x="1022494" y="492125"/>
                  </a:lnTo>
                  <a:cubicBezTo>
                    <a:pt x="1032019" y="498475"/>
                    <a:pt x="1033077" y="497417"/>
                    <a:pt x="1038369" y="508000"/>
                  </a:cubicBezTo>
                  <a:cubicBezTo>
                    <a:pt x="1039866" y="510993"/>
                    <a:pt x="1039177" y="515158"/>
                    <a:pt x="1041544" y="517525"/>
                  </a:cubicBezTo>
                  <a:cubicBezTo>
                    <a:pt x="1043911" y="519892"/>
                    <a:pt x="1047851" y="519781"/>
                    <a:pt x="1051069" y="520700"/>
                  </a:cubicBezTo>
                  <a:cubicBezTo>
                    <a:pt x="1072694" y="526878"/>
                    <a:pt x="1073529" y="524626"/>
                    <a:pt x="1105044" y="527050"/>
                  </a:cubicBezTo>
                  <a:cubicBezTo>
                    <a:pt x="1113511" y="529167"/>
                    <a:pt x="1122165" y="530640"/>
                    <a:pt x="1130444" y="533400"/>
                  </a:cubicBezTo>
                  <a:cubicBezTo>
                    <a:pt x="1136794" y="535517"/>
                    <a:pt x="1142852" y="538920"/>
                    <a:pt x="1149494" y="539750"/>
                  </a:cubicBezTo>
                  <a:cubicBezTo>
                    <a:pt x="1171574" y="542510"/>
                    <a:pt x="1173802" y="542438"/>
                    <a:pt x="1193944" y="546100"/>
                  </a:cubicBezTo>
                  <a:cubicBezTo>
                    <a:pt x="1199253" y="547065"/>
                    <a:pt x="1204613" y="547855"/>
                    <a:pt x="1209819" y="549275"/>
                  </a:cubicBezTo>
                  <a:cubicBezTo>
                    <a:pt x="1216277" y="551036"/>
                    <a:pt x="1222243" y="554678"/>
                    <a:pt x="1228869" y="555625"/>
                  </a:cubicBezTo>
                  <a:cubicBezTo>
                    <a:pt x="1244619" y="557875"/>
                    <a:pt x="1260619" y="557742"/>
                    <a:pt x="1276494" y="558800"/>
                  </a:cubicBezTo>
                  <a:cubicBezTo>
                    <a:pt x="1298719" y="556683"/>
                    <a:pt x="1321147" y="556120"/>
                    <a:pt x="1343169" y="552450"/>
                  </a:cubicBezTo>
                  <a:cubicBezTo>
                    <a:pt x="1346933" y="551823"/>
                    <a:pt x="1349281" y="547807"/>
                    <a:pt x="1352694" y="546100"/>
                  </a:cubicBezTo>
                  <a:cubicBezTo>
                    <a:pt x="1355687" y="544603"/>
                    <a:pt x="1359044" y="543983"/>
                    <a:pt x="1362219" y="542925"/>
                  </a:cubicBezTo>
                  <a:cubicBezTo>
                    <a:pt x="1383154" y="549903"/>
                    <a:pt x="1370999" y="547241"/>
                    <a:pt x="1409844" y="542925"/>
                  </a:cubicBezTo>
                  <a:cubicBezTo>
                    <a:pt x="1451089" y="538342"/>
                    <a:pt x="1412964" y="542232"/>
                    <a:pt x="1438419" y="536575"/>
                  </a:cubicBezTo>
                  <a:cubicBezTo>
                    <a:pt x="1444703" y="535178"/>
                    <a:pt x="1451119" y="534458"/>
                    <a:pt x="1457469" y="533400"/>
                  </a:cubicBezTo>
                  <a:cubicBezTo>
                    <a:pt x="1462761" y="531283"/>
                    <a:pt x="1467771" y="528244"/>
                    <a:pt x="1473344" y="527050"/>
                  </a:cubicBezTo>
                  <a:cubicBezTo>
                    <a:pt x="1513545" y="518435"/>
                    <a:pt x="1564564" y="529464"/>
                    <a:pt x="1600344" y="530225"/>
                  </a:cubicBezTo>
                  <a:cubicBezTo>
                    <a:pt x="1716739" y="532701"/>
                    <a:pt x="1833177" y="532342"/>
                    <a:pt x="1949594" y="533400"/>
                  </a:cubicBezTo>
                  <a:cubicBezTo>
                    <a:pt x="1974198" y="536915"/>
                    <a:pt x="2006888" y="541821"/>
                    <a:pt x="2028969" y="542925"/>
                  </a:cubicBezTo>
                  <a:lnTo>
                    <a:pt x="2092469" y="546100"/>
                  </a:lnTo>
                  <a:cubicBezTo>
                    <a:pt x="2148508" y="557308"/>
                    <a:pt x="2101781" y="548573"/>
                    <a:pt x="2146444" y="555625"/>
                  </a:cubicBezTo>
                  <a:cubicBezTo>
                    <a:pt x="2178373" y="560666"/>
                    <a:pt x="2187793" y="563742"/>
                    <a:pt x="2219469" y="565150"/>
                  </a:cubicBezTo>
                  <a:cubicBezTo>
                    <a:pt x="2255432" y="566748"/>
                    <a:pt x="2291436" y="567267"/>
                    <a:pt x="2327419" y="568325"/>
                  </a:cubicBezTo>
                  <a:cubicBezTo>
                    <a:pt x="2338002" y="569383"/>
                    <a:pt x="2348615" y="570181"/>
                    <a:pt x="2359169" y="571500"/>
                  </a:cubicBezTo>
                  <a:cubicBezTo>
                    <a:pt x="2365557" y="572298"/>
                    <a:pt x="2371821" y="573964"/>
                    <a:pt x="2378219" y="574675"/>
                  </a:cubicBezTo>
                  <a:cubicBezTo>
                    <a:pt x="2390885" y="576082"/>
                    <a:pt x="2403627" y="576696"/>
                    <a:pt x="2416319" y="577850"/>
                  </a:cubicBezTo>
                  <a:lnTo>
                    <a:pt x="2482994" y="584200"/>
                  </a:lnTo>
                  <a:cubicBezTo>
                    <a:pt x="2534874" y="588191"/>
                    <a:pt x="2510539" y="586002"/>
                    <a:pt x="2556019" y="590550"/>
                  </a:cubicBezTo>
                  <a:lnTo>
                    <a:pt x="2492519" y="593725"/>
                  </a:lnTo>
                  <a:cubicBezTo>
                    <a:pt x="2422114" y="598419"/>
                    <a:pt x="2488086" y="594316"/>
                    <a:pt x="2444894" y="600075"/>
                  </a:cubicBezTo>
                  <a:cubicBezTo>
                    <a:pt x="2434351" y="601481"/>
                    <a:pt x="2423727" y="602192"/>
                    <a:pt x="2413144" y="603250"/>
                  </a:cubicBezTo>
                  <a:cubicBezTo>
                    <a:pt x="2408911" y="604308"/>
                    <a:pt x="2404748" y="605708"/>
                    <a:pt x="2400444" y="606425"/>
                  </a:cubicBezTo>
                  <a:cubicBezTo>
                    <a:pt x="2381075" y="609653"/>
                    <a:pt x="2362860" y="610329"/>
                    <a:pt x="2343294" y="612775"/>
                  </a:cubicBezTo>
                  <a:cubicBezTo>
                    <a:pt x="2328442" y="614631"/>
                    <a:pt x="2313754" y="617817"/>
                    <a:pt x="2298844" y="619125"/>
                  </a:cubicBezTo>
                  <a:cubicBezTo>
                    <a:pt x="2253400" y="623111"/>
                    <a:pt x="2207780" y="624862"/>
                    <a:pt x="2162319" y="628650"/>
                  </a:cubicBezTo>
                  <a:lnTo>
                    <a:pt x="2124219" y="631825"/>
                  </a:lnTo>
                  <a:cubicBezTo>
                    <a:pt x="2114679" y="632734"/>
                    <a:pt x="2105195" y="634204"/>
                    <a:pt x="2095644" y="635000"/>
                  </a:cubicBezTo>
                  <a:cubicBezTo>
                    <a:pt x="2079789" y="636321"/>
                    <a:pt x="2063894" y="637117"/>
                    <a:pt x="2048019" y="638175"/>
                  </a:cubicBezTo>
                  <a:cubicBezTo>
                    <a:pt x="2042727" y="640292"/>
                    <a:pt x="2037673" y="643143"/>
                    <a:pt x="2032144" y="644525"/>
                  </a:cubicBezTo>
                  <a:cubicBezTo>
                    <a:pt x="2024884" y="646340"/>
                    <a:pt x="2017394" y="647344"/>
                    <a:pt x="2009919" y="647700"/>
                  </a:cubicBezTo>
                  <a:cubicBezTo>
                    <a:pt x="1972904" y="649463"/>
                    <a:pt x="1935836" y="649817"/>
                    <a:pt x="1898794" y="650875"/>
                  </a:cubicBezTo>
                  <a:lnTo>
                    <a:pt x="1809894" y="657225"/>
                  </a:lnTo>
                  <a:cubicBezTo>
                    <a:pt x="1774983" y="658680"/>
                    <a:pt x="1740044" y="659342"/>
                    <a:pt x="1705119" y="660400"/>
                  </a:cubicBezTo>
                  <a:cubicBezTo>
                    <a:pt x="1587199" y="668261"/>
                    <a:pt x="1623009" y="667144"/>
                    <a:pt x="1416194" y="660400"/>
                  </a:cubicBezTo>
                  <a:cubicBezTo>
                    <a:pt x="1399138" y="659844"/>
                    <a:pt x="1365394" y="654050"/>
                    <a:pt x="1365394" y="654050"/>
                  </a:cubicBezTo>
                  <a:cubicBezTo>
                    <a:pt x="1361161" y="651933"/>
                    <a:pt x="1357126" y="649362"/>
                    <a:pt x="1352694" y="647700"/>
                  </a:cubicBezTo>
                  <a:cubicBezTo>
                    <a:pt x="1347635" y="645803"/>
                    <a:pt x="1335783" y="644302"/>
                    <a:pt x="1330469" y="641350"/>
                  </a:cubicBezTo>
                  <a:cubicBezTo>
                    <a:pt x="1323798" y="637644"/>
                    <a:pt x="1319034" y="629158"/>
                    <a:pt x="1311419" y="628650"/>
                  </a:cubicBezTo>
                  <a:lnTo>
                    <a:pt x="1263794" y="625475"/>
                  </a:lnTo>
                  <a:cubicBezTo>
                    <a:pt x="1230986" y="626533"/>
                    <a:pt x="1198144" y="626829"/>
                    <a:pt x="1165369" y="628650"/>
                  </a:cubicBezTo>
                  <a:cubicBezTo>
                    <a:pt x="1153349" y="629318"/>
                    <a:pt x="1150187" y="632080"/>
                    <a:pt x="1139969" y="635000"/>
                  </a:cubicBezTo>
                  <a:cubicBezTo>
                    <a:pt x="1126707" y="638789"/>
                    <a:pt x="1123188" y="638855"/>
                    <a:pt x="1108219" y="641350"/>
                  </a:cubicBezTo>
                  <a:cubicBezTo>
                    <a:pt x="1102927" y="643467"/>
                    <a:pt x="1097791" y="646024"/>
                    <a:pt x="1092344" y="647700"/>
                  </a:cubicBezTo>
                  <a:cubicBezTo>
                    <a:pt x="1084003" y="650267"/>
                    <a:pt x="1066944" y="654050"/>
                    <a:pt x="1066944" y="654050"/>
                  </a:cubicBezTo>
                  <a:cubicBezTo>
                    <a:pt x="1063769" y="656167"/>
                    <a:pt x="1060832" y="658693"/>
                    <a:pt x="1057419" y="660400"/>
                  </a:cubicBezTo>
                  <a:cubicBezTo>
                    <a:pt x="1054426" y="661897"/>
                    <a:pt x="1050679" y="661719"/>
                    <a:pt x="1047894" y="663575"/>
                  </a:cubicBezTo>
                  <a:cubicBezTo>
                    <a:pt x="1044158" y="666066"/>
                    <a:pt x="1042105" y="670609"/>
                    <a:pt x="1038369" y="673100"/>
                  </a:cubicBezTo>
                  <a:cubicBezTo>
                    <a:pt x="1035584" y="674956"/>
                    <a:pt x="1032091" y="675463"/>
                    <a:pt x="1028844" y="676275"/>
                  </a:cubicBezTo>
                  <a:cubicBezTo>
                    <a:pt x="1021598" y="678086"/>
                    <a:pt x="1010702" y="678996"/>
                    <a:pt x="1003444" y="682625"/>
                  </a:cubicBezTo>
                  <a:cubicBezTo>
                    <a:pt x="1000031" y="684332"/>
                    <a:pt x="997539" y="687768"/>
                    <a:pt x="993919" y="688975"/>
                  </a:cubicBezTo>
                  <a:cubicBezTo>
                    <a:pt x="984738" y="692035"/>
                    <a:pt x="942421" y="695265"/>
                    <a:pt x="939944" y="695325"/>
                  </a:cubicBezTo>
                  <a:cubicBezTo>
                    <a:pt x="863759" y="697161"/>
                    <a:pt x="787544" y="697442"/>
                    <a:pt x="711344" y="698500"/>
                  </a:cubicBezTo>
                  <a:cubicBezTo>
                    <a:pt x="704994" y="699558"/>
                    <a:pt x="698607" y="700412"/>
                    <a:pt x="692294" y="701675"/>
                  </a:cubicBezTo>
                  <a:cubicBezTo>
                    <a:pt x="662600" y="707614"/>
                    <a:pt x="694278" y="701973"/>
                    <a:pt x="670069" y="708025"/>
                  </a:cubicBezTo>
                  <a:cubicBezTo>
                    <a:pt x="664834" y="709334"/>
                    <a:pt x="659429" y="709891"/>
                    <a:pt x="654194" y="711200"/>
                  </a:cubicBezTo>
                  <a:cubicBezTo>
                    <a:pt x="650947" y="712012"/>
                    <a:pt x="647936" y="713649"/>
                    <a:pt x="644669" y="714375"/>
                  </a:cubicBezTo>
                  <a:cubicBezTo>
                    <a:pt x="606190" y="722926"/>
                    <a:pt x="645062" y="711069"/>
                    <a:pt x="606569" y="723900"/>
                  </a:cubicBezTo>
                  <a:lnTo>
                    <a:pt x="597044" y="727075"/>
                  </a:lnTo>
                  <a:cubicBezTo>
                    <a:pt x="593869" y="728133"/>
                    <a:pt x="590304" y="728394"/>
                    <a:pt x="587519" y="730250"/>
                  </a:cubicBezTo>
                  <a:cubicBezTo>
                    <a:pt x="584344" y="732367"/>
                    <a:pt x="581407" y="734893"/>
                    <a:pt x="577994" y="736600"/>
                  </a:cubicBezTo>
                  <a:cubicBezTo>
                    <a:pt x="575001" y="738097"/>
                    <a:pt x="571462" y="738278"/>
                    <a:pt x="568469" y="739775"/>
                  </a:cubicBezTo>
                  <a:cubicBezTo>
                    <a:pt x="565056" y="741482"/>
                    <a:pt x="562431" y="744575"/>
                    <a:pt x="558944" y="746125"/>
                  </a:cubicBezTo>
                  <a:cubicBezTo>
                    <a:pt x="552827" y="748843"/>
                    <a:pt x="545463" y="748762"/>
                    <a:pt x="539894" y="752475"/>
                  </a:cubicBezTo>
                  <a:cubicBezTo>
                    <a:pt x="536719" y="754592"/>
                    <a:pt x="533856" y="757275"/>
                    <a:pt x="530369" y="758825"/>
                  </a:cubicBezTo>
                  <a:cubicBezTo>
                    <a:pt x="524252" y="761543"/>
                    <a:pt x="511319" y="765175"/>
                    <a:pt x="511319" y="765175"/>
                  </a:cubicBezTo>
                  <a:cubicBezTo>
                    <a:pt x="505526" y="773864"/>
                    <a:pt x="505470" y="776594"/>
                    <a:pt x="495444" y="781050"/>
                  </a:cubicBezTo>
                  <a:cubicBezTo>
                    <a:pt x="489327" y="783768"/>
                    <a:pt x="476394" y="787400"/>
                    <a:pt x="476394" y="787400"/>
                  </a:cubicBezTo>
                  <a:cubicBezTo>
                    <a:pt x="479569" y="788458"/>
                    <a:pt x="482618" y="791125"/>
                    <a:pt x="485919" y="790575"/>
                  </a:cubicBezTo>
                  <a:cubicBezTo>
                    <a:pt x="489683" y="789948"/>
                    <a:pt x="492031" y="785932"/>
                    <a:pt x="495444" y="784225"/>
                  </a:cubicBezTo>
                  <a:cubicBezTo>
                    <a:pt x="498437" y="782728"/>
                    <a:pt x="501794" y="782108"/>
                    <a:pt x="504969" y="781050"/>
                  </a:cubicBezTo>
                  <a:cubicBezTo>
                    <a:pt x="484437" y="774206"/>
                    <a:pt x="505723" y="777898"/>
                    <a:pt x="489094" y="787400"/>
                  </a:cubicBezTo>
                  <a:cubicBezTo>
                    <a:pt x="484409" y="790077"/>
                    <a:pt x="478511" y="789517"/>
                    <a:pt x="473219" y="790575"/>
                  </a:cubicBezTo>
                  <a:cubicBezTo>
                    <a:pt x="470044" y="792692"/>
                    <a:pt x="467181" y="795375"/>
                    <a:pt x="463694" y="796925"/>
                  </a:cubicBezTo>
                  <a:cubicBezTo>
                    <a:pt x="457577" y="799643"/>
                    <a:pt x="450213" y="799562"/>
                    <a:pt x="444644" y="803275"/>
                  </a:cubicBezTo>
                  <a:cubicBezTo>
                    <a:pt x="441469" y="805392"/>
                    <a:pt x="438432" y="807732"/>
                    <a:pt x="435119" y="809625"/>
                  </a:cubicBezTo>
                  <a:cubicBezTo>
                    <a:pt x="431010" y="811973"/>
                    <a:pt x="426270" y="813224"/>
                    <a:pt x="422419" y="815975"/>
                  </a:cubicBezTo>
                  <a:cubicBezTo>
                    <a:pt x="418765" y="818585"/>
                    <a:pt x="416343" y="822625"/>
                    <a:pt x="412894" y="825500"/>
                  </a:cubicBezTo>
                  <a:cubicBezTo>
                    <a:pt x="395980" y="839595"/>
                    <a:pt x="411027" y="825479"/>
                    <a:pt x="393844" y="835025"/>
                  </a:cubicBezTo>
                  <a:cubicBezTo>
                    <a:pt x="387173" y="838731"/>
                    <a:pt x="374794" y="847725"/>
                    <a:pt x="374794" y="847725"/>
                  </a:cubicBezTo>
                  <a:cubicBezTo>
                    <a:pt x="359977" y="869950"/>
                    <a:pt x="368444" y="862542"/>
                    <a:pt x="352569" y="873125"/>
                  </a:cubicBezTo>
                  <a:cubicBezTo>
                    <a:pt x="335268" y="899077"/>
                    <a:pt x="358229" y="871514"/>
                    <a:pt x="336694" y="876300"/>
                  </a:cubicBezTo>
                  <a:cubicBezTo>
                    <a:pt x="329244" y="877956"/>
                    <a:pt x="323994" y="884767"/>
                    <a:pt x="317644" y="889000"/>
                  </a:cubicBezTo>
                  <a:lnTo>
                    <a:pt x="298594" y="901700"/>
                  </a:lnTo>
                  <a:cubicBezTo>
                    <a:pt x="295419" y="903817"/>
                    <a:pt x="292689" y="906843"/>
                    <a:pt x="289069" y="908050"/>
                  </a:cubicBezTo>
                  <a:lnTo>
                    <a:pt x="279544" y="911225"/>
                  </a:lnTo>
                  <a:cubicBezTo>
                    <a:pt x="262114" y="937369"/>
                    <a:pt x="284903" y="907409"/>
                    <a:pt x="263669" y="923925"/>
                  </a:cubicBezTo>
                  <a:cubicBezTo>
                    <a:pt x="256580" y="929438"/>
                    <a:pt x="252091" y="937994"/>
                    <a:pt x="244619" y="942975"/>
                  </a:cubicBezTo>
                  <a:cubicBezTo>
                    <a:pt x="217322" y="961173"/>
                    <a:pt x="251859" y="939355"/>
                    <a:pt x="225569" y="952500"/>
                  </a:cubicBezTo>
                  <a:cubicBezTo>
                    <a:pt x="200950" y="964810"/>
                    <a:pt x="230460" y="954045"/>
                    <a:pt x="206519" y="962025"/>
                  </a:cubicBezTo>
                  <a:cubicBezTo>
                    <a:pt x="204402" y="965200"/>
                    <a:pt x="202612" y="968619"/>
                    <a:pt x="200169" y="971550"/>
                  </a:cubicBezTo>
                  <a:cubicBezTo>
                    <a:pt x="197294" y="974999"/>
                    <a:pt x="192825" y="977150"/>
                    <a:pt x="190644" y="981075"/>
                  </a:cubicBezTo>
                  <a:cubicBezTo>
                    <a:pt x="188515" y="984908"/>
                    <a:pt x="184913" y="1005294"/>
                    <a:pt x="177944" y="1009650"/>
                  </a:cubicBezTo>
                  <a:cubicBezTo>
                    <a:pt x="172268" y="1013198"/>
                    <a:pt x="158894" y="1016000"/>
                    <a:pt x="158894" y="1016000"/>
                  </a:cubicBezTo>
                  <a:cubicBezTo>
                    <a:pt x="156777" y="1019175"/>
                    <a:pt x="154987" y="1022594"/>
                    <a:pt x="152544" y="1025525"/>
                  </a:cubicBezTo>
                  <a:cubicBezTo>
                    <a:pt x="149669" y="1028974"/>
                    <a:pt x="145510" y="1031314"/>
                    <a:pt x="143019" y="1035050"/>
                  </a:cubicBezTo>
                  <a:cubicBezTo>
                    <a:pt x="141163" y="1037835"/>
                    <a:pt x="141700" y="1041790"/>
                    <a:pt x="139844" y="1044575"/>
                  </a:cubicBezTo>
                  <a:cubicBezTo>
                    <a:pt x="137353" y="1048311"/>
                    <a:pt x="133194" y="1050651"/>
                    <a:pt x="130319" y="1054100"/>
                  </a:cubicBezTo>
                  <a:cubicBezTo>
                    <a:pt x="127876" y="1057031"/>
                    <a:pt x="127144" y="1061508"/>
                    <a:pt x="123969" y="1063625"/>
                  </a:cubicBezTo>
                  <a:cubicBezTo>
                    <a:pt x="120338" y="1066046"/>
                    <a:pt x="115449" y="1065546"/>
                    <a:pt x="111269" y="1066800"/>
                  </a:cubicBezTo>
                  <a:cubicBezTo>
                    <a:pt x="104858" y="1068723"/>
                    <a:pt x="98569" y="1071033"/>
                    <a:pt x="92219" y="1073150"/>
                  </a:cubicBezTo>
                  <a:cubicBezTo>
                    <a:pt x="68278" y="1081130"/>
                    <a:pt x="97788" y="1070365"/>
                    <a:pt x="73169" y="1082675"/>
                  </a:cubicBezTo>
                  <a:cubicBezTo>
                    <a:pt x="70176" y="1084172"/>
                    <a:pt x="66819" y="1084792"/>
                    <a:pt x="63644" y="1085850"/>
                  </a:cubicBezTo>
                  <a:cubicBezTo>
                    <a:pt x="61527" y="1089025"/>
                    <a:pt x="60274" y="1092991"/>
                    <a:pt x="57294" y="1095375"/>
                  </a:cubicBezTo>
                  <a:cubicBezTo>
                    <a:pt x="54681" y="1097466"/>
                    <a:pt x="50554" y="1096694"/>
                    <a:pt x="47769" y="1098550"/>
                  </a:cubicBezTo>
                  <a:cubicBezTo>
                    <a:pt x="44033" y="1101041"/>
                    <a:pt x="41419" y="1104900"/>
                    <a:pt x="38244" y="1108075"/>
                  </a:cubicBezTo>
                  <a:cubicBezTo>
                    <a:pt x="32656" y="1124840"/>
                    <a:pt x="37854" y="1115744"/>
                    <a:pt x="16019" y="1130300"/>
                  </a:cubicBezTo>
                  <a:lnTo>
                    <a:pt x="6494" y="1136650"/>
                  </a:lnTo>
                  <a:cubicBezTo>
                    <a:pt x="-4567" y="1153242"/>
                    <a:pt x="1441" y="1146039"/>
                    <a:pt x="3319" y="1136650"/>
                  </a:cubicBezTo>
                  <a:cubicBezTo>
                    <a:pt x="5844" y="1124025"/>
                    <a:pt x="7552" y="1111250"/>
                    <a:pt x="9669" y="1098550"/>
                  </a:cubicBezTo>
                  <a:cubicBezTo>
                    <a:pt x="10727" y="1059392"/>
                    <a:pt x="9985" y="1020143"/>
                    <a:pt x="12844" y="981075"/>
                  </a:cubicBezTo>
                  <a:cubicBezTo>
                    <a:pt x="13189" y="976355"/>
                    <a:pt x="19194" y="973108"/>
                    <a:pt x="19194" y="968375"/>
                  </a:cubicBezTo>
                  <a:cubicBezTo>
                    <a:pt x="19194" y="916473"/>
                    <a:pt x="16609" y="864565"/>
                    <a:pt x="12844" y="812800"/>
                  </a:cubicBezTo>
                  <a:cubicBezTo>
                    <a:pt x="12358" y="806124"/>
                    <a:pt x="6494" y="793750"/>
                    <a:pt x="6494" y="793750"/>
                  </a:cubicBezTo>
                  <a:cubicBezTo>
                    <a:pt x="8358" y="784432"/>
                    <a:pt x="9183" y="776893"/>
                    <a:pt x="12844" y="768350"/>
                  </a:cubicBezTo>
                  <a:cubicBezTo>
                    <a:pt x="22806" y="745106"/>
                    <a:pt x="16515" y="766365"/>
                    <a:pt x="22369" y="742950"/>
                  </a:cubicBezTo>
                  <a:cubicBezTo>
                    <a:pt x="21311" y="724958"/>
                    <a:pt x="21341" y="706869"/>
                    <a:pt x="19194" y="688975"/>
                  </a:cubicBezTo>
                  <a:cubicBezTo>
                    <a:pt x="18154" y="680310"/>
                    <a:pt x="12844" y="663575"/>
                    <a:pt x="12844" y="663575"/>
                  </a:cubicBezTo>
                  <a:cubicBezTo>
                    <a:pt x="10727" y="641350"/>
                    <a:pt x="7132" y="619216"/>
                    <a:pt x="6494" y="596900"/>
                  </a:cubicBezTo>
                  <a:cubicBezTo>
                    <a:pt x="6070" y="582052"/>
                    <a:pt x="8029" y="567214"/>
                    <a:pt x="9669" y="552450"/>
                  </a:cubicBezTo>
                  <a:cubicBezTo>
                    <a:pt x="10151" y="548113"/>
                    <a:pt x="12063" y="544043"/>
                    <a:pt x="12844" y="539750"/>
                  </a:cubicBezTo>
                  <a:cubicBezTo>
                    <a:pt x="14183" y="532387"/>
                    <a:pt x="14961" y="524933"/>
                    <a:pt x="16019" y="517525"/>
                  </a:cubicBezTo>
                  <a:cubicBezTo>
                    <a:pt x="13902" y="478367"/>
                    <a:pt x="9669" y="439265"/>
                    <a:pt x="9669" y="400050"/>
                  </a:cubicBezTo>
                  <a:cubicBezTo>
                    <a:pt x="9669" y="381934"/>
                    <a:pt x="14155" y="364095"/>
                    <a:pt x="16019" y="346075"/>
                  </a:cubicBezTo>
                  <a:cubicBezTo>
                    <a:pt x="17330" y="333399"/>
                    <a:pt x="17705" y="320632"/>
                    <a:pt x="19194" y="307975"/>
                  </a:cubicBezTo>
                  <a:cubicBezTo>
                    <a:pt x="20090" y="300361"/>
                    <a:pt x="23595" y="287195"/>
                    <a:pt x="25544" y="279400"/>
                  </a:cubicBezTo>
                  <a:cubicBezTo>
                    <a:pt x="13249" y="174896"/>
                    <a:pt x="24330" y="256645"/>
                    <a:pt x="16019" y="209550"/>
                  </a:cubicBezTo>
                  <a:cubicBezTo>
                    <a:pt x="13781" y="196871"/>
                    <a:pt x="9669" y="171450"/>
                    <a:pt x="9669" y="171450"/>
                  </a:cubicBezTo>
                  <a:cubicBezTo>
                    <a:pt x="10727" y="132292"/>
                    <a:pt x="10238" y="93061"/>
                    <a:pt x="12844" y="53975"/>
                  </a:cubicBezTo>
                  <a:cubicBezTo>
                    <a:pt x="13425" y="45267"/>
                    <a:pt x="18469" y="37272"/>
                    <a:pt x="19194" y="28575"/>
                  </a:cubicBezTo>
                  <a:cubicBezTo>
                    <a:pt x="19556" y="24226"/>
                    <a:pt x="16736" y="20179"/>
                    <a:pt x="16019" y="15875"/>
                  </a:cubicBezTo>
                  <a:cubicBezTo>
                    <a:pt x="15671" y="13787"/>
                    <a:pt x="8611" y="0"/>
                    <a:pt x="9669" y="0"/>
                  </a:cubicBezTo>
                  <a:close/>
                </a:path>
              </a:pathLst>
            </a:custGeom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76440" y="3781425"/>
              <a:ext cx="2249860" cy="650875"/>
            </a:xfrm>
            <a:custGeom>
              <a:avLst/>
              <a:gdLst>
                <a:gd name="connsiteX0" fmla="*/ 5135 w 2249860"/>
                <a:gd name="connsiteY0" fmla="*/ 0 h 650875"/>
                <a:gd name="connsiteX1" fmla="*/ 11485 w 2249860"/>
                <a:gd name="connsiteY1" fmla="*/ 95250 h 650875"/>
                <a:gd name="connsiteX2" fmla="*/ 17835 w 2249860"/>
                <a:gd name="connsiteY2" fmla="*/ 171450 h 650875"/>
                <a:gd name="connsiteX3" fmla="*/ 11485 w 2249860"/>
                <a:gd name="connsiteY3" fmla="*/ 514350 h 650875"/>
                <a:gd name="connsiteX4" fmla="*/ 1960 w 2249860"/>
                <a:gd name="connsiteY4" fmla="*/ 603250 h 650875"/>
                <a:gd name="connsiteX5" fmla="*/ 14660 w 2249860"/>
                <a:gd name="connsiteY5" fmla="*/ 650875 h 650875"/>
                <a:gd name="connsiteX6" fmla="*/ 33710 w 2249860"/>
                <a:gd name="connsiteY6" fmla="*/ 647700 h 650875"/>
                <a:gd name="connsiteX7" fmla="*/ 43235 w 2249860"/>
                <a:gd name="connsiteY7" fmla="*/ 641350 h 650875"/>
                <a:gd name="connsiteX8" fmla="*/ 52760 w 2249860"/>
                <a:gd name="connsiteY8" fmla="*/ 638175 h 650875"/>
                <a:gd name="connsiteX9" fmla="*/ 68635 w 2249860"/>
                <a:gd name="connsiteY9" fmla="*/ 625475 h 650875"/>
                <a:gd name="connsiteX10" fmla="*/ 87685 w 2249860"/>
                <a:gd name="connsiteY10" fmla="*/ 609600 h 650875"/>
                <a:gd name="connsiteX11" fmla="*/ 106735 w 2249860"/>
                <a:gd name="connsiteY11" fmla="*/ 596900 h 650875"/>
                <a:gd name="connsiteX12" fmla="*/ 116260 w 2249860"/>
                <a:gd name="connsiteY12" fmla="*/ 590550 h 650875"/>
                <a:gd name="connsiteX13" fmla="*/ 138485 w 2249860"/>
                <a:gd name="connsiteY13" fmla="*/ 584200 h 650875"/>
                <a:gd name="connsiteX14" fmla="*/ 157535 w 2249860"/>
                <a:gd name="connsiteY14" fmla="*/ 574675 h 650875"/>
                <a:gd name="connsiteX15" fmla="*/ 176585 w 2249860"/>
                <a:gd name="connsiteY15" fmla="*/ 561975 h 650875"/>
                <a:gd name="connsiteX16" fmla="*/ 186110 w 2249860"/>
                <a:gd name="connsiteY16" fmla="*/ 555625 h 650875"/>
                <a:gd name="connsiteX17" fmla="*/ 205160 w 2249860"/>
                <a:gd name="connsiteY17" fmla="*/ 549275 h 650875"/>
                <a:gd name="connsiteX18" fmla="*/ 224210 w 2249860"/>
                <a:gd name="connsiteY18" fmla="*/ 536575 h 650875"/>
                <a:gd name="connsiteX19" fmla="*/ 233735 w 2249860"/>
                <a:gd name="connsiteY19" fmla="*/ 533400 h 650875"/>
                <a:gd name="connsiteX20" fmla="*/ 252785 w 2249860"/>
                <a:gd name="connsiteY20" fmla="*/ 520700 h 650875"/>
                <a:gd name="connsiteX21" fmla="*/ 265485 w 2249860"/>
                <a:gd name="connsiteY21" fmla="*/ 514350 h 650875"/>
                <a:gd name="connsiteX22" fmla="*/ 275010 w 2249860"/>
                <a:gd name="connsiteY22" fmla="*/ 508000 h 650875"/>
                <a:gd name="connsiteX23" fmla="*/ 284535 w 2249860"/>
                <a:gd name="connsiteY23" fmla="*/ 504825 h 650875"/>
                <a:gd name="connsiteX24" fmla="*/ 303585 w 2249860"/>
                <a:gd name="connsiteY24" fmla="*/ 495300 h 650875"/>
                <a:gd name="connsiteX25" fmla="*/ 332160 w 2249860"/>
                <a:gd name="connsiteY25" fmla="*/ 508000 h 650875"/>
                <a:gd name="connsiteX26" fmla="*/ 344860 w 2249860"/>
                <a:gd name="connsiteY26" fmla="*/ 514350 h 650875"/>
                <a:gd name="connsiteX27" fmla="*/ 354385 w 2249860"/>
                <a:gd name="connsiteY27" fmla="*/ 520700 h 650875"/>
                <a:gd name="connsiteX28" fmla="*/ 392485 w 2249860"/>
                <a:gd name="connsiteY28" fmla="*/ 530225 h 650875"/>
                <a:gd name="connsiteX29" fmla="*/ 414710 w 2249860"/>
                <a:gd name="connsiteY29" fmla="*/ 536575 h 650875"/>
                <a:gd name="connsiteX30" fmla="*/ 509960 w 2249860"/>
                <a:gd name="connsiteY30" fmla="*/ 533400 h 650875"/>
                <a:gd name="connsiteX31" fmla="*/ 548060 w 2249860"/>
                <a:gd name="connsiteY31" fmla="*/ 520700 h 650875"/>
                <a:gd name="connsiteX32" fmla="*/ 579810 w 2249860"/>
                <a:gd name="connsiteY32" fmla="*/ 514350 h 650875"/>
                <a:gd name="connsiteX33" fmla="*/ 598860 w 2249860"/>
                <a:gd name="connsiteY33" fmla="*/ 508000 h 650875"/>
                <a:gd name="connsiteX34" fmla="*/ 617910 w 2249860"/>
                <a:gd name="connsiteY34" fmla="*/ 501650 h 650875"/>
                <a:gd name="connsiteX35" fmla="*/ 627435 w 2249860"/>
                <a:gd name="connsiteY35" fmla="*/ 498475 h 650875"/>
                <a:gd name="connsiteX36" fmla="*/ 636960 w 2249860"/>
                <a:gd name="connsiteY36" fmla="*/ 492125 h 650875"/>
                <a:gd name="connsiteX37" fmla="*/ 665535 w 2249860"/>
                <a:gd name="connsiteY37" fmla="*/ 479425 h 650875"/>
                <a:gd name="connsiteX38" fmla="*/ 668710 w 2249860"/>
                <a:gd name="connsiteY38" fmla="*/ 488950 h 650875"/>
                <a:gd name="connsiteX39" fmla="*/ 687760 w 2249860"/>
                <a:gd name="connsiteY39" fmla="*/ 476250 h 650875"/>
                <a:gd name="connsiteX40" fmla="*/ 697285 w 2249860"/>
                <a:gd name="connsiteY40" fmla="*/ 473075 h 650875"/>
                <a:gd name="connsiteX41" fmla="*/ 748085 w 2249860"/>
                <a:gd name="connsiteY41" fmla="*/ 466725 h 650875"/>
                <a:gd name="connsiteX42" fmla="*/ 776660 w 2249860"/>
                <a:gd name="connsiteY42" fmla="*/ 463550 h 650875"/>
                <a:gd name="connsiteX43" fmla="*/ 786185 w 2249860"/>
                <a:gd name="connsiteY43" fmla="*/ 457200 h 650875"/>
                <a:gd name="connsiteX44" fmla="*/ 817935 w 2249860"/>
                <a:gd name="connsiteY44" fmla="*/ 447675 h 650875"/>
                <a:gd name="connsiteX45" fmla="*/ 827460 w 2249860"/>
                <a:gd name="connsiteY45" fmla="*/ 444500 h 650875"/>
                <a:gd name="connsiteX46" fmla="*/ 843335 w 2249860"/>
                <a:gd name="connsiteY46" fmla="*/ 438150 h 650875"/>
                <a:gd name="connsiteX47" fmla="*/ 878260 w 2249860"/>
                <a:gd name="connsiteY47" fmla="*/ 431800 h 650875"/>
                <a:gd name="connsiteX48" fmla="*/ 903660 w 2249860"/>
                <a:gd name="connsiteY48" fmla="*/ 422275 h 650875"/>
                <a:gd name="connsiteX49" fmla="*/ 925885 w 2249860"/>
                <a:gd name="connsiteY49" fmla="*/ 415925 h 650875"/>
                <a:gd name="connsiteX50" fmla="*/ 954460 w 2249860"/>
                <a:gd name="connsiteY50" fmla="*/ 403225 h 650875"/>
                <a:gd name="connsiteX51" fmla="*/ 963985 w 2249860"/>
                <a:gd name="connsiteY51" fmla="*/ 400050 h 650875"/>
                <a:gd name="connsiteX52" fmla="*/ 1024310 w 2249860"/>
                <a:gd name="connsiteY52" fmla="*/ 403225 h 650875"/>
                <a:gd name="connsiteX53" fmla="*/ 1081460 w 2249860"/>
                <a:gd name="connsiteY53" fmla="*/ 409575 h 650875"/>
                <a:gd name="connsiteX54" fmla="*/ 1173535 w 2249860"/>
                <a:gd name="connsiteY54" fmla="*/ 412750 h 650875"/>
                <a:gd name="connsiteX55" fmla="*/ 1240210 w 2249860"/>
                <a:gd name="connsiteY55" fmla="*/ 409575 h 650875"/>
                <a:gd name="connsiteX56" fmla="*/ 1265610 w 2249860"/>
                <a:gd name="connsiteY56" fmla="*/ 400050 h 650875"/>
                <a:gd name="connsiteX57" fmla="*/ 1281485 w 2249860"/>
                <a:gd name="connsiteY57" fmla="*/ 396875 h 650875"/>
                <a:gd name="connsiteX58" fmla="*/ 1335460 w 2249860"/>
                <a:gd name="connsiteY58" fmla="*/ 390525 h 650875"/>
                <a:gd name="connsiteX59" fmla="*/ 1357685 w 2249860"/>
                <a:gd name="connsiteY59" fmla="*/ 384175 h 650875"/>
                <a:gd name="connsiteX60" fmla="*/ 1395785 w 2249860"/>
                <a:gd name="connsiteY60" fmla="*/ 377825 h 650875"/>
                <a:gd name="connsiteX61" fmla="*/ 1659310 w 2249860"/>
                <a:gd name="connsiteY61" fmla="*/ 381000 h 650875"/>
                <a:gd name="connsiteX62" fmla="*/ 1722810 w 2249860"/>
                <a:gd name="connsiteY62" fmla="*/ 374650 h 650875"/>
                <a:gd name="connsiteX63" fmla="*/ 1732335 w 2249860"/>
                <a:gd name="connsiteY63" fmla="*/ 371475 h 650875"/>
                <a:gd name="connsiteX64" fmla="*/ 1757735 w 2249860"/>
                <a:gd name="connsiteY64" fmla="*/ 365125 h 650875"/>
                <a:gd name="connsiteX65" fmla="*/ 1767260 w 2249860"/>
                <a:gd name="connsiteY65" fmla="*/ 361950 h 650875"/>
                <a:gd name="connsiteX66" fmla="*/ 1805360 w 2249860"/>
                <a:gd name="connsiteY66" fmla="*/ 358775 h 650875"/>
                <a:gd name="connsiteX67" fmla="*/ 1830760 w 2249860"/>
                <a:gd name="connsiteY67" fmla="*/ 352425 h 650875"/>
                <a:gd name="connsiteX68" fmla="*/ 1865685 w 2249860"/>
                <a:gd name="connsiteY68" fmla="*/ 349250 h 650875"/>
                <a:gd name="connsiteX69" fmla="*/ 1881560 w 2249860"/>
                <a:gd name="connsiteY69" fmla="*/ 346075 h 650875"/>
                <a:gd name="connsiteX70" fmla="*/ 1916485 w 2249860"/>
                <a:gd name="connsiteY70" fmla="*/ 342900 h 650875"/>
                <a:gd name="connsiteX71" fmla="*/ 1964110 w 2249860"/>
                <a:gd name="connsiteY71" fmla="*/ 336550 h 650875"/>
                <a:gd name="connsiteX72" fmla="*/ 2005385 w 2249860"/>
                <a:gd name="connsiteY72" fmla="*/ 330200 h 650875"/>
                <a:gd name="connsiteX73" fmla="*/ 2249860 w 2249860"/>
                <a:gd name="connsiteY73" fmla="*/ 323850 h 650875"/>
                <a:gd name="connsiteX74" fmla="*/ 2186360 w 2249860"/>
                <a:gd name="connsiteY74" fmla="*/ 317500 h 650875"/>
                <a:gd name="connsiteX75" fmla="*/ 2145085 w 2249860"/>
                <a:gd name="connsiteY75" fmla="*/ 311150 h 650875"/>
                <a:gd name="connsiteX76" fmla="*/ 1837110 w 2249860"/>
                <a:gd name="connsiteY76" fmla="*/ 304800 h 650875"/>
                <a:gd name="connsiteX77" fmla="*/ 1773610 w 2249860"/>
                <a:gd name="connsiteY77" fmla="*/ 295275 h 650875"/>
                <a:gd name="connsiteX78" fmla="*/ 1754560 w 2249860"/>
                <a:gd name="connsiteY78" fmla="*/ 288925 h 650875"/>
                <a:gd name="connsiteX79" fmla="*/ 1732335 w 2249860"/>
                <a:gd name="connsiteY79" fmla="*/ 282575 h 650875"/>
                <a:gd name="connsiteX80" fmla="*/ 1697410 w 2249860"/>
                <a:gd name="connsiteY80" fmla="*/ 279400 h 650875"/>
                <a:gd name="connsiteX81" fmla="*/ 1649785 w 2249860"/>
                <a:gd name="connsiteY81" fmla="*/ 273050 h 650875"/>
                <a:gd name="connsiteX82" fmla="*/ 1567235 w 2249860"/>
                <a:gd name="connsiteY82" fmla="*/ 269875 h 650875"/>
                <a:gd name="connsiteX83" fmla="*/ 1522785 w 2249860"/>
                <a:gd name="connsiteY83" fmla="*/ 266700 h 650875"/>
                <a:gd name="connsiteX84" fmla="*/ 1395785 w 2249860"/>
                <a:gd name="connsiteY84" fmla="*/ 260350 h 650875"/>
                <a:gd name="connsiteX85" fmla="*/ 1281485 w 2249860"/>
                <a:gd name="connsiteY85" fmla="*/ 244475 h 650875"/>
                <a:gd name="connsiteX86" fmla="*/ 1249735 w 2249860"/>
                <a:gd name="connsiteY86" fmla="*/ 234950 h 650875"/>
                <a:gd name="connsiteX87" fmla="*/ 1233860 w 2249860"/>
                <a:gd name="connsiteY87" fmla="*/ 231775 h 650875"/>
                <a:gd name="connsiteX88" fmla="*/ 1157660 w 2249860"/>
                <a:gd name="connsiteY88" fmla="*/ 225425 h 650875"/>
                <a:gd name="connsiteX89" fmla="*/ 1046535 w 2249860"/>
                <a:gd name="connsiteY89" fmla="*/ 234950 h 650875"/>
                <a:gd name="connsiteX90" fmla="*/ 1037010 w 2249860"/>
                <a:gd name="connsiteY90" fmla="*/ 241300 h 650875"/>
                <a:gd name="connsiteX91" fmla="*/ 1027485 w 2249860"/>
                <a:gd name="connsiteY91" fmla="*/ 244475 h 650875"/>
                <a:gd name="connsiteX92" fmla="*/ 976685 w 2249860"/>
                <a:gd name="connsiteY92" fmla="*/ 241300 h 650875"/>
                <a:gd name="connsiteX93" fmla="*/ 963985 w 2249860"/>
                <a:gd name="connsiteY93" fmla="*/ 238125 h 650875"/>
                <a:gd name="connsiteX94" fmla="*/ 948110 w 2249860"/>
                <a:gd name="connsiteY94" fmla="*/ 234950 h 650875"/>
                <a:gd name="connsiteX95" fmla="*/ 925885 w 2249860"/>
                <a:gd name="connsiteY95" fmla="*/ 225425 h 650875"/>
                <a:gd name="connsiteX96" fmla="*/ 900485 w 2249860"/>
                <a:gd name="connsiteY96" fmla="*/ 219075 h 650875"/>
                <a:gd name="connsiteX97" fmla="*/ 846510 w 2249860"/>
                <a:gd name="connsiteY97" fmla="*/ 212725 h 650875"/>
                <a:gd name="connsiteX98" fmla="*/ 811585 w 2249860"/>
                <a:gd name="connsiteY98" fmla="*/ 209550 h 650875"/>
                <a:gd name="connsiteX99" fmla="*/ 792535 w 2249860"/>
                <a:gd name="connsiteY99" fmla="*/ 206375 h 650875"/>
                <a:gd name="connsiteX100" fmla="*/ 757610 w 2249860"/>
                <a:gd name="connsiteY100" fmla="*/ 196850 h 650875"/>
                <a:gd name="connsiteX101" fmla="*/ 741735 w 2249860"/>
                <a:gd name="connsiteY101" fmla="*/ 190500 h 650875"/>
                <a:gd name="connsiteX102" fmla="*/ 722685 w 2249860"/>
                <a:gd name="connsiteY102" fmla="*/ 184150 h 650875"/>
                <a:gd name="connsiteX103" fmla="*/ 675060 w 2249860"/>
                <a:gd name="connsiteY103" fmla="*/ 168275 h 650875"/>
                <a:gd name="connsiteX104" fmla="*/ 646485 w 2249860"/>
                <a:gd name="connsiteY104" fmla="*/ 161925 h 650875"/>
                <a:gd name="connsiteX105" fmla="*/ 621085 w 2249860"/>
                <a:gd name="connsiteY105" fmla="*/ 155575 h 650875"/>
                <a:gd name="connsiteX106" fmla="*/ 608385 w 2249860"/>
                <a:gd name="connsiteY106" fmla="*/ 152400 h 650875"/>
                <a:gd name="connsiteX107" fmla="*/ 598860 w 2249860"/>
                <a:gd name="connsiteY107" fmla="*/ 146050 h 650875"/>
                <a:gd name="connsiteX108" fmla="*/ 579810 w 2249860"/>
                <a:gd name="connsiteY108" fmla="*/ 139700 h 650875"/>
                <a:gd name="connsiteX109" fmla="*/ 554410 w 2249860"/>
                <a:gd name="connsiteY109" fmla="*/ 133350 h 650875"/>
                <a:gd name="connsiteX110" fmla="*/ 541710 w 2249860"/>
                <a:gd name="connsiteY110" fmla="*/ 127000 h 650875"/>
                <a:gd name="connsiteX111" fmla="*/ 519485 w 2249860"/>
                <a:gd name="connsiteY111" fmla="*/ 123825 h 650875"/>
                <a:gd name="connsiteX112" fmla="*/ 506785 w 2249860"/>
                <a:gd name="connsiteY112" fmla="*/ 120650 h 650875"/>
                <a:gd name="connsiteX113" fmla="*/ 497260 w 2249860"/>
                <a:gd name="connsiteY113" fmla="*/ 117475 h 650875"/>
                <a:gd name="connsiteX114" fmla="*/ 471860 w 2249860"/>
                <a:gd name="connsiteY114" fmla="*/ 111125 h 650875"/>
                <a:gd name="connsiteX115" fmla="*/ 436935 w 2249860"/>
                <a:gd name="connsiteY115" fmla="*/ 101600 h 650875"/>
                <a:gd name="connsiteX116" fmla="*/ 376610 w 2249860"/>
                <a:gd name="connsiteY116" fmla="*/ 104775 h 650875"/>
                <a:gd name="connsiteX117" fmla="*/ 357560 w 2249860"/>
                <a:gd name="connsiteY117" fmla="*/ 111125 h 650875"/>
                <a:gd name="connsiteX118" fmla="*/ 335335 w 2249860"/>
                <a:gd name="connsiteY118" fmla="*/ 117475 h 650875"/>
                <a:gd name="connsiteX119" fmla="*/ 332160 w 2249860"/>
                <a:gd name="connsiteY119" fmla="*/ 127000 h 650875"/>
                <a:gd name="connsiteX120" fmla="*/ 313110 w 2249860"/>
                <a:gd name="connsiteY120" fmla="*/ 142875 h 650875"/>
                <a:gd name="connsiteX121" fmla="*/ 300410 w 2249860"/>
                <a:gd name="connsiteY121" fmla="*/ 155575 h 650875"/>
                <a:gd name="connsiteX122" fmla="*/ 271835 w 2249860"/>
                <a:gd name="connsiteY122" fmla="*/ 136525 h 650875"/>
                <a:gd name="connsiteX123" fmla="*/ 262310 w 2249860"/>
                <a:gd name="connsiteY123" fmla="*/ 130175 h 650875"/>
                <a:gd name="connsiteX124" fmla="*/ 246435 w 2249860"/>
                <a:gd name="connsiteY124" fmla="*/ 111125 h 650875"/>
                <a:gd name="connsiteX125" fmla="*/ 236910 w 2249860"/>
                <a:gd name="connsiteY125" fmla="*/ 98425 h 650875"/>
                <a:gd name="connsiteX126" fmla="*/ 227385 w 2249860"/>
                <a:gd name="connsiteY126" fmla="*/ 95250 h 650875"/>
                <a:gd name="connsiteX127" fmla="*/ 214685 w 2249860"/>
                <a:gd name="connsiteY127" fmla="*/ 88900 h 650875"/>
                <a:gd name="connsiteX128" fmla="*/ 205160 w 2249860"/>
                <a:gd name="connsiteY128" fmla="*/ 82550 h 650875"/>
                <a:gd name="connsiteX129" fmla="*/ 195635 w 2249860"/>
                <a:gd name="connsiteY129" fmla="*/ 79375 h 650875"/>
                <a:gd name="connsiteX130" fmla="*/ 186110 w 2249860"/>
                <a:gd name="connsiteY130" fmla="*/ 73025 h 650875"/>
                <a:gd name="connsiteX131" fmla="*/ 176585 w 2249860"/>
                <a:gd name="connsiteY131" fmla="*/ 69850 h 650875"/>
                <a:gd name="connsiteX132" fmla="*/ 141660 w 2249860"/>
                <a:gd name="connsiteY132" fmla="*/ 60325 h 650875"/>
                <a:gd name="connsiteX133" fmla="*/ 116260 w 2249860"/>
                <a:gd name="connsiteY133" fmla="*/ 57150 h 650875"/>
                <a:gd name="connsiteX134" fmla="*/ 106735 w 2249860"/>
                <a:gd name="connsiteY134" fmla="*/ 53975 h 650875"/>
                <a:gd name="connsiteX135" fmla="*/ 59110 w 2249860"/>
                <a:gd name="connsiteY135" fmla="*/ 44450 h 650875"/>
                <a:gd name="connsiteX136" fmla="*/ 40060 w 2249860"/>
                <a:gd name="connsiteY136" fmla="*/ 31750 h 650875"/>
                <a:gd name="connsiteX137" fmla="*/ 24185 w 2249860"/>
                <a:gd name="connsiteY137" fmla="*/ 19050 h 650875"/>
                <a:gd name="connsiteX138" fmla="*/ 17835 w 2249860"/>
                <a:gd name="connsiteY138" fmla="*/ 9525 h 650875"/>
                <a:gd name="connsiteX139" fmla="*/ 27360 w 2249860"/>
                <a:gd name="connsiteY139" fmla="*/ 15875 h 650875"/>
                <a:gd name="connsiteX140" fmla="*/ 46410 w 2249860"/>
                <a:gd name="connsiteY140" fmla="*/ 22225 h 650875"/>
                <a:gd name="connsiteX141" fmla="*/ 55935 w 2249860"/>
                <a:gd name="connsiteY141" fmla="*/ 25400 h 650875"/>
                <a:gd name="connsiteX142" fmla="*/ 84510 w 2249860"/>
                <a:gd name="connsiteY142" fmla="*/ 31750 h 650875"/>
                <a:gd name="connsiteX143" fmla="*/ 113085 w 2249860"/>
                <a:gd name="connsiteY143" fmla="*/ 38100 h 650875"/>
                <a:gd name="connsiteX144" fmla="*/ 128960 w 2249860"/>
                <a:gd name="connsiteY144" fmla="*/ 50800 h 650875"/>
                <a:gd name="connsiteX145" fmla="*/ 132135 w 2249860"/>
                <a:gd name="connsiteY145" fmla="*/ 50800 h 65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249860" h="650875">
                  <a:moveTo>
                    <a:pt x="5135" y="0"/>
                  </a:moveTo>
                  <a:cubicBezTo>
                    <a:pt x="14031" y="44482"/>
                    <a:pt x="5501" y="-2482"/>
                    <a:pt x="11485" y="95250"/>
                  </a:cubicBezTo>
                  <a:cubicBezTo>
                    <a:pt x="13043" y="120690"/>
                    <a:pt x="15718" y="146050"/>
                    <a:pt x="17835" y="171450"/>
                  </a:cubicBezTo>
                  <a:cubicBezTo>
                    <a:pt x="15718" y="285750"/>
                    <a:pt x="14366" y="400067"/>
                    <a:pt x="11485" y="514350"/>
                  </a:cubicBezTo>
                  <a:cubicBezTo>
                    <a:pt x="11099" y="529671"/>
                    <a:pt x="2812" y="596005"/>
                    <a:pt x="1960" y="603250"/>
                  </a:cubicBezTo>
                  <a:cubicBezTo>
                    <a:pt x="2878" y="616097"/>
                    <a:pt x="-8395" y="650875"/>
                    <a:pt x="14660" y="650875"/>
                  </a:cubicBezTo>
                  <a:cubicBezTo>
                    <a:pt x="21098" y="650875"/>
                    <a:pt x="27360" y="648758"/>
                    <a:pt x="33710" y="647700"/>
                  </a:cubicBezTo>
                  <a:cubicBezTo>
                    <a:pt x="36885" y="645583"/>
                    <a:pt x="39822" y="643057"/>
                    <a:pt x="43235" y="641350"/>
                  </a:cubicBezTo>
                  <a:cubicBezTo>
                    <a:pt x="46228" y="639853"/>
                    <a:pt x="50147" y="640266"/>
                    <a:pt x="52760" y="638175"/>
                  </a:cubicBezTo>
                  <a:cubicBezTo>
                    <a:pt x="73276" y="621762"/>
                    <a:pt x="44694" y="633455"/>
                    <a:pt x="68635" y="625475"/>
                  </a:cubicBezTo>
                  <a:cubicBezTo>
                    <a:pt x="84106" y="602269"/>
                    <a:pt x="63515" y="629741"/>
                    <a:pt x="87685" y="609600"/>
                  </a:cubicBezTo>
                  <a:cubicBezTo>
                    <a:pt x="106479" y="593938"/>
                    <a:pt x="78871" y="603866"/>
                    <a:pt x="106735" y="596900"/>
                  </a:cubicBezTo>
                  <a:cubicBezTo>
                    <a:pt x="109910" y="594783"/>
                    <a:pt x="112753" y="592053"/>
                    <a:pt x="116260" y="590550"/>
                  </a:cubicBezTo>
                  <a:cubicBezTo>
                    <a:pt x="130502" y="584446"/>
                    <a:pt x="126128" y="590379"/>
                    <a:pt x="138485" y="584200"/>
                  </a:cubicBezTo>
                  <a:cubicBezTo>
                    <a:pt x="163104" y="571890"/>
                    <a:pt x="133594" y="582655"/>
                    <a:pt x="157535" y="574675"/>
                  </a:cubicBezTo>
                  <a:cubicBezTo>
                    <a:pt x="175591" y="556619"/>
                    <a:pt x="158205" y="571165"/>
                    <a:pt x="176585" y="561975"/>
                  </a:cubicBezTo>
                  <a:cubicBezTo>
                    <a:pt x="179998" y="560268"/>
                    <a:pt x="182623" y="557175"/>
                    <a:pt x="186110" y="555625"/>
                  </a:cubicBezTo>
                  <a:cubicBezTo>
                    <a:pt x="192227" y="552907"/>
                    <a:pt x="199591" y="552988"/>
                    <a:pt x="205160" y="549275"/>
                  </a:cubicBezTo>
                  <a:cubicBezTo>
                    <a:pt x="211510" y="545042"/>
                    <a:pt x="216970" y="538988"/>
                    <a:pt x="224210" y="536575"/>
                  </a:cubicBezTo>
                  <a:cubicBezTo>
                    <a:pt x="227385" y="535517"/>
                    <a:pt x="230809" y="535025"/>
                    <a:pt x="233735" y="533400"/>
                  </a:cubicBezTo>
                  <a:cubicBezTo>
                    <a:pt x="240406" y="529694"/>
                    <a:pt x="245959" y="524113"/>
                    <a:pt x="252785" y="520700"/>
                  </a:cubicBezTo>
                  <a:cubicBezTo>
                    <a:pt x="257018" y="518583"/>
                    <a:pt x="261376" y="516698"/>
                    <a:pt x="265485" y="514350"/>
                  </a:cubicBezTo>
                  <a:cubicBezTo>
                    <a:pt x="268798" y="512457"/>
                    <a:pt x="271597" y="509707"/>
                    <a:pt x="275010" y="508000"/>
                  </a:cubicBezTo>
                  <a:cubicBezTo>
                    <a:pt x="278003" y="506503"/>
                    <a:pt x="281542" y="506322"/>
                    <a:pt x="284535" y="504825"/>
                  </a:cubicBezTo>
                  <a:cubicBezTo>
                    <a:pt x="309154" y="492515"/>
                    <a:pt x="279644" y="503280"/>
                    <a:pt x="303585" y="495300"/>
                  </a:cubicBezTo>
                  <a:cubicBezTo>
                    <a:pt x="331603" y="513979"/>
                    <a:pt x="286820" y="485330"/>
                    <a:pt x="332160" y="508000"/>
                  </a:cubicBezTo>
                  <a:cubicBezTo>
                    <a:pt x="336393" y="510117"/>
                    <a:pt x="340751" y="512002"/>
                    <a:pt x="344860" y="514350"/>
                  </a:cubicBezTo>
                  <a:cubicBezTo>
                    <a:pt x="348173" y="516243"/>
                    <a:pt x="350898" y="519150"/>
                    <a:pt x="354385" y="520700"/>
                  </a:cubicBezTo>
                  <a:cubicBezTo>
                    <a:pt x="374462" y="529623"/>
                    <a:pt x="371718" y="525433"/>
                    <a:pt x="392485" y="530225"/>
                  </a:cubicBezTo>
                  <a:cubicBezTo>
                    <a:pt x="399992" y="531957"/>
                    <a:pt x="407302" y="534458"/>
                    <a:pt x="414710" y="536575"/>
                  </a:cubicBezTo>
                  <a:cubicBezTo>
                    <a:pt x="446460" y="535517"/>
                    <a:pt x="478291" y="535900"/>
                    <a:pt x="509960" y="533400"/>
                  </a:cubicBezTo>
                  <a:cubicBezTo>
                    <a:pt x="538588" y="531140"/>
                    <a:pt x="528294" y="528112"/>
                    <a:pt x="548060" y="520700"/>
                  </a:cubicBezTo>
                  <a:cubicBezTo>
                    <a:pt x="558614" y="516742"/>
                    <a:pt x="568836" y="517093"/>
                    <a:pt x="579810" y="514350"/>
                  </a:cubicBezTo>
                  <a:cubicBezTo>
                    <a:pt x="586304" y="512727"/>
                    <a:pt x="592510" y="510117"/>
                    <a:pt x="598860" y="508000"/>
                  </a:cubicBezTo>
                  <a:lnTo>
                    <a:pt x="617910" y="501650"/>
                  </a:lnTo>
                  <a:cubicBezTo>
                    <a:pt x="621085" y="500592"/>
                    <a:pt x="624650" y="500331"/>
                    <a:pt x="627435" y="498475"/>
                  </a:cubicBezTo>
                  <a:cubicBezTo>
                    <a:pt x="630610" y="496358"/>
                    <a:pt x="633473" y="493675"/>
                    <a:pt x="636960" y="492125"/>
                  </a:cubicBezTo>
                  <a:cubicBezTo>
                    <a:pt x="670965" y="477012"/>
                    <a:pt x="643979" y="493796"/>
                    <a:pt x="665535" y="479425"/>
                  </a:cubicBezTo>
                  <a:cubicBezTo>
                    <a:pt x="666593" y="482600"/>
                    <a:pt x="665397" y="489423"/>
                    <a:pt x="668710" y="488950"/>
                  </a:cubicBezTo>
                  <a:cubicBezTo>
                    <a:pt x="676265" y="487871"/>
                    <a:pt x="680520" y="478663"/>
                    <a:pt x="687760" y="476250"/>
                  </a:cubicBezTo>
                  <a:cubicBezTo>
                    <a:pt x="690935" y="475192"/>
                    <a:pt x="694038" y="473887"/>
                    <a:pt x="697285" y="473075"/>
                  </a:cubicBezTo>
                  <a:cubicBezTo>
                    <a:pt x="716638" y="468237"/>
                    <a:pt x="725083" y="469025"/>
                    <a:pt x="748085" y="466725"/>
                  </a:cubicBezTo>
                  <a:cubicBezTo>
                    <a:pt x="757621" y="465771"/>
                    <a:pt x="767135" y="464608"/>
                    <a:pt x="776660" y="463550"/>
                  </a:cubicBezTo>
                  <a:cubicBezTo>
                    <a:pt x="779835" y="461433"/>
                    <a:pt x="782698" y="458750"/>
                    <a:pt x="786185" y="457200"/>
                  </a:cubicBezTo>
                  <a:cubicBezTo>
                    <a:pt x="799766" y="451164"/>
                    <a:pt x="805005" y="451369"/>
                    <a:pt x="817935" y="447675"/>
                  </a:cubicBezTo>
                  <a:cubicBezTo>
                    <a:pt x="821153" y="446756"/>
                    <a:pt x="824326" y="445675"/>
                    <a:pt x="827460" y="444500"/>
                  </a:cubicBezTo>
                  <a:cubicBezTo>
                    <a:pt x="832796" y="442499"/>
                    <a:pt x="837806" y="439532"/>
                    <a:pt x="843335" y="438150"/>
                  </a:cubicBezTo>
                  <a:cubicBezTo>
                    <a:pt x="854814" y="435280"/>
                    <a:pt x="866690" y="434279"/>
                    <a:pt x="878260" y="431800"/>
                  </a:cubicBezTo>
                  <a:cubicBezTo>
                    <a:pt x="883865" y="430599"/>
                    <a:pt x="900560" y="423437"/>
                    <a:pt x="903660" y="422275"/>
                  </a:cubicBezTo>
                  <a:cubicBezTo>
                    <a:pt x="912770" y="418859"/>
                    <a:pt x="915877" y="418427"/>
                    <a:pt x="925885" y="415925"/>
                  </a:cubicBezTo>
                  <a:cubicBezTo>
                    <a:pt x="940979" y="405862"/>
                    <a:pt x="931790" y="410782"/>
                    <a:pt x="954460" y="403225"/>
                  </a:cubicBezTo>
                  <a:lnTo>
                    <a:pt x="963985" y="400050"/>
                  </a:lnTo>
                  <a:cubicBezTo>
                    <a:pt x="984093" y="401108"/>
                    <a:pt x="1004233" y="401681"/>
                    <a:pt x="1024310" y="403225"/>
                  </a:cubicBezTo>
                  <a:cubicBezTo>
                    <a:pt x="1099653" y="409021"/>
                    <a:pt x="974186" y="404211"/>
                    <a:pt x="1081460" y="409575"/>
                  </a:cubicBezTo>
                  <a:cubicBezTo>
                    <a:pt x="1112132" y="411109"/>
                    <a:pt x="1142843" y="411692"/>
                    <a:pt x="1173535" y="412750"/>
                  </a:cubicBezTo>
                  <a:cubicBezTo>
                    <a:pt x="1195760" y="411692"/>
                    <a:pt x="1218031" y="411349"/>
                    <a:pt x="1240210" y="409575"/>
                  </a:cubicBezTo>
                  <a:cubicBezTo>
                    <a:pt x="1255969" y="408314"/>
                    <a:pt x="1250670" y="405030"/>
                    <a:pt x="1265610" y="400050"/>
                  </a:cubicBezTo>
                  <a:cubicBezTo>
                    <a:pt x="1270730" y="398343"/>
                    <a:pt x="1276250" y="398184"/>
                    <a:pt x="1281485" y="396875"/>
                  </a:cubicBezTo>
                  <a:cubicBezTo>
                    <a:pt x="1316123" y="388215"/>
                    <a:pt x="1238754" y="397433"/>
                    <a:pt x="1335460" y="390525"/>
                  </a:cubicBezTo>
                  <a:cubicBezTo>
                    <a:pt x="1342868" y="388408"/>
                    <a:pt x="1350210" y="386044"/>
                    <a:pt x="1357685" y="384175"/>
                  </a:cubicBezTo>
                  <a:cubicBezTo>
                    <a:pt x="1370065" y="381080"/>
                    <a:pt x="1383240" y="379617"/>
                    <a:pt x="1395785" y="377825"/>
                  </a:cubicBezTo>
                  <a:cubicBezTo>
                    <a:pt x="1483627" y="378883"/>
                    <a:pt x="1571466" y="381853"/>
                    <a:pt x="1659310" y="381000"/>
                  </a:cubicBezTo>
                  <a:cubicBezTo>
                    <a:pt x="1680581" y="380793"/>
                    <a:pt x="1701716" y="377401"/>
                    <a:pt x="1722810" y="374650"/>
                  </a:cubicBezTo>
                  <a:cubicBezTo>
                    <a:pt x="1726129" y="374217"/>
                    <a:pt x="1729106" y="372356"/>
                    <a:pt x="1732335" y="371475"/>
                  </a:cubicBezTo>
                  <a:cubicBezTo>
                    <a:pt x="1740755" y="369179"/>
                    <a:pt x="1749315" y="367421"/>
                    <a:pt x="1757735" y="365125"/>
                  </a:cubicBezTo>
                  <a:cubicBezTo>
                    <a:pt x="1760964" y="364244"/>
                    <a:pt x="1763943" y="362392"/>
                    <a:pt x="1767260" y="361950"/>
                  </a:cubicBezTo>
                  <a:cubicBezTo>
                    <a:pt x="1779892" y="360266"/>
                    <a:pt x="1792660" y="359833"/>
                    <a:pt x="1805360" y="358775"/>
                  </a:cubicBezTo>
                  <a:cubicBezTo>
                    <a:pt x="1813827" y="356658"/>
                    <a:pt x="1822140" y="353786"/>
                    <a:pt x="1830760" y="352425"/>
                  </a:cubicBezTo>
                  <a:cubicBezTo>
                    <a:pt x="1842307" y="350602"/>
                    <a:pt x="1854086" y="350700"/>
                    <a:pt x="1865685" y="349250"/>
                  </a:cubicBezTo>
                  <a:cubicBezTo>
                    <a:pt x="1871040" y="348581"/>
                    <a:pt x="1876205" y="346744"/>
                    <a:pt x="1881560" y="346075"/>
                  </a:cubicBezTo>
                  <a:cubicBezTo>
                    <a:pt x="1893159" y="344625"/>
                    <a:pt x="1904872" y="344240"/>
                    <a:pt x="1916485" y="342900"/>
                  </a:cubicBezTo>
                  <a:cubicBezTo>
                    <a:pt x="1932395" y="341064"/>
                    <a:pt x="1948290" y="339048"/>
                    <a:pt x="1964110" y="336550"/>
                  </a:cubicBezTo>
                  <a:cubicBezTo>
                    <a:pt x="1993292" y="331942"/>
                    <a:pt x="1956694" y="331899"/>
                    <a:pt x="2005385" y="330200"/>
                  </a:cubicBezTo>
                  <a:lnTo>
                    <a:pt x="2249860" y="323850"/>
                  </a:lnTo>
                  <a:cubicBezTo>
                    <a:pt x="2216737" y="315569"/>
                    <a:pt x="2256926" y="324800"/>
                    <a:pt x="2186360" y="317500"/>
                  </a:cubicBezTo>
                  <a:cubicBezTo>
                    <a:pt x="2172514" y="316068"/>
                    <a:pt x="2158976" y="312056"/>
                    <a:pt x="2145085" y="311150"/>
                  </a:cubicBezTo>
                  <a:cubicBezTo>
                    <a:pt x="2094034" y="307821"/>
                    <a:pt x="1839817" y="304842"/>
                    <a:pt x="1837110" y="304800"/>
                  </a:cubicBezTo>
                  <a:cubicBezTo>
                    <a:pt x="1818373" y="302926"/>
                    <a:pt x="1791687" y="301301"/>
                    <a:pt x="1773610" y="295275"/>
                  </a:cubicBezTo>
                  <a:lnTo>
                    <a:pt x="1754560" y="288925"/>
                  </a:lnTo>
                  <a:cubicBezTo>
                    <a:pt x="1748030" y="286748"/>
                    <a:pt x="1738980" y="283461"/>
                    <a:pt x="1732335" y="282575"/>
                  </a:cubicBezTo>
                  <a:cubicBezTo>
                    <a:pt x="1720748" y="281030"/>
                    <a:pt x="1709020" y="280766"/>
                    <a:pt x="1697410" y="279400"/>
                  </a:cubicBezTo>
                  <a:cubicBezTo>
                    <a:pt x="1666769" y="275795"/>
                    <a:pt x="1687941" y="275230"/>
                    <a:pt x="1649785" y="273050"/>
                  </a:cubicBezTo>
                  <a:cubicBezTo>
                    <a:pt x="1622293" y="271479"/>
                    <a:pt x="1594738" y="271250"/>
                    <a:pt x="1567235" y="269875"/>
                  </a:cubicBezTo>
                  <a:cubicBezTo>
                    <a:pt x="1552399" y="269133"/>
                    <a:pt x="1537617" y="267524"/>
                    <a:pt x="1522785" y="266700"/>
                  </a:cubicBezTo>
                  <a:lnTo>
                    <a:pt x="1395785" y="260350"/>
                  </a:lnTo>
                  <a:cubicBezTo>
                    <a:pt x="1365756" y="256433"/>
                    <a:pt x="1314814" y="250357"/>
                    <a:pt x="1281485" y="244475"/>
                  </a:cubicBezTo>
                  <a:cubicBezTo>
                    <a:pt x="1236604" y="236555"/>
                    <a:pt x="1312328" y="247469"/>
                    <a:pt x="1249735" y="234950"/>
                  </a:cubicBezTo>
                  <a:cubicBezTo>
                    <a:pt x="1244443" y="233892"/>
                    <a:pt x="1239209" y="232488"/>
                    <a:pt x="1233860" y="231775"/>
                  </a:cubicBezTo>
                  <a:cubicBezTo>
                    <a:pt x="1212384" y="228912"/>
                    <a:pt x="1177727" y="226858"/>
                    <a:pt x="1157660" y="225425"/>
                  </a:cubicBezTo>
                  <a:cubicBezTo>
                    <a:pt x="1120618" y="228600"/>
                    <a:pt x="1077469" y="214328"/>
                    <a:pt x="1046535" y="234950"/>
                  </a:cubicBezTo>
                  <a:cubicBezTo>
                    <a:pt x="1043360" y="237067"/>
                    <a:pt x="1040423" y="239593"/>
                    <a:pt x="1037010" y="241300"/>
                  </a:cubicBezTo>
                  <a:cubicBezTo>
                    <a:pt x="1034017" y="242797"/>
                    <a:pt x="1030660" y="243417"/>
                    <a:pt x="1027485" y="244475"/>
                  </a:cubicBezTo>
                  <a:cubicBezTo>
                    <a:pt x="1010552" y="243417"/>
                    <a:pt x="993567" y="242988"/>
                    <a:pt x="976685" y="241300"/>
                  </a:cubicBezTo>
                  <a:cubicBezTo>
                    <a:pt x="972343" y="240866"/>
                    <a:pt x="968245" y="239072"/>
                    <a:pt x="963985" y="238125"/>
                  </a:cubicBezTo>
                  <a:cubicBezTo>
                    <a:pt x="958717" y="236954"/>
                    <a:pt x="953345" y="236259"/>
                    <a:pt x="948110" y="234950"/>
                  </a:cubicBezTo>
                  <a:cubicBezTo>
                    <a:pt x="936196" y="231972"/>
                    <a:pt x="938606" y="230877"/>
                    <a:pt x="925885" y="225425"/>
                  </a:cubicBezTo>
                  <a:cubicBezTo>
                    <a:pt x="918313" y="222180"/>
                    <a:pt x="908237" y="220268"/>
                    <a:pt x="900485" y="219075"/>
                  </a:cubicBezTo>
                  <a:cubicBezTo>
                    <a:pt x="891085" y="217629"/>
                    <a:pt x="854914" y="213565"/>
                    <a:pt x="846510" y="212725"/>
                  </a:cubicBezTo>
                  <a:cubicBezTo>
                    <a:pt x="834878" y="211562"/>
                    <a:pt x="823195" y="210916"/>
                    <a:pt x="811585" y="209550"/>
                  </a:cubicBezTo>
                  <a:cubicBezTo>
                    <a:pt x="805192" y="208798"/>
                    <a:pt x="798885" y="207433"/>
                    <a:pt x="792535" y="206375"/>
                  </a:cubicBezTo>
                  <a:cubicBezTo>
                    <a:pt x="765847" y="193031"/>
                    <a:pt x="796053" y="206461"/>
                    <a:pt x="757610" y="196850"/>
                  </a:cubicBezTo>
                  <a:cubicBezTo>
                    <a:pt x="752081" y="195468"/>
                    <a:pt x="747091" y="192448"/>
                    <a:pt x="741735" y="190500"/>
                  </a:cubicBezTo>
                  <a:cubicBezTo>
                    <a:pt x="735445" y="188213"/>
                    <a:pt x="729035" y="186267"/>
                    <a:pt x="722685" y="184150"/>
                  </a:cubicBezTo>
                  <a:lnTo>
                    <a:pt x="675060" y="168275"/>
                  </a:lnTo>
                  <a:cubicBezTo>
                    <a:pt x="654780" y="161515"/>
                    <a:pt x="677777" y="168630"/>
                    <a:pt x="646485" y="161925"/>
                  </a:cubicBezTo>
                  <a:cubicBezTo>
                    <a:pt x="637951" y="160096"/>
                    <a:pt x="629552" y="157692"/>
                    <a:pt x="621085" y="155575"/>
                  </a:cubicBezTo>
                  <a:lnTo>
                    <a:pt x="608385" y="152400"/>
                  </a:lnTo>
                  <a:cubicBezTo>
                    <a:pt x="605210" y="150283"/>
                    <a:pt x="602347" y="147600"/>
                    <a:pt x="598860" y="146050"/>
                  </a:cubicBezTo>
                  <a:cubicBezTo>
                    <a:pt x="592743" y="143332"/>
                    <a:pt x="586160" y="141817"/>
                    <a:pt x="579810" y="139700"/>
                  </a:cubicBezTo>
                  <a:cubicBezTo>
                    <a:pt x="565165" y="134818"/>
                    <a:pt x="573567" y="137181"/>
                    <a:pt x="554410" y="133350"/>
                  </a:cubicBezTo>
                  <a:cubicBezTo>
                    <a:pt x="550177" y="131233"/>
                    <a:pt x="546276" y="128245"/>
                    <a:pt x="541710" y="127000"/>
                  </a:cubicBezTo>
                  <a:cubicBezTo>
                    <a:pt x="534490" y="125031"/>
                    <a:pt x="526848" y="125164"/>
                    <a:pt x="519485" y="123825"/>
                  </a:cubicBezTo>
                  <a:cubicBezTo>
                    <a:pt x="515192" y="123044"/>
                    <a:pt x="510981" y="121849"/>
                    <a:pt x="506785" y="120650"/>
                  </a:cubicBezTo>
                  <a:cubicBezTo>
                    <a:pt x="503567" y="119731"/>
                    <a:pt x="500489" y="118356"/>
                    <a:pt x="497260" y="117475"/>
                  </a:cubicBezTo>
                  <a:cubicBezTo>
                    <a:pt x="488840" y="115179"/>
                    <a:pt x="480139" y="113885"/>
                    <a:pt x="471860" y="111125"/>
                  </a:cubicBezTo>
                  <a:cubicBezTo>
                    <a:pt x="447690" y="103068"/>
                    <a:pt x="459374" y="106088"/>
                    <a:pt x="436935" y="101600"/>
                  </a:cubicBezTo>
                  <a:cubicBezTo>
                    <a:pt x="416827" y="102658"/>
                    <a:pt x="396603" y="102376"/>
                    <a:pt x="376610" y="104775"/>
                  </a:cubicBezTo>
                  <a:cubicBezTo>
                    <a:pt x="369964" y="105572"/>
                    <a:pt x="363910" y="109008"/>
                    <a:pt x="357560" y="111125"/>
                  </a:cubicBezTo>
                  <a:cubicBezTo>
                    <a:pt x="343895" y="115680"/>
                    <a:pt x="351282" y="113488"/>
                    <a:pt x="335335" y="117475"/>
                  </a:cubicBezTo>
                  <a:cubicBezTo>
                    <a:pt x="334277" y="120650"/>
                    <a:pt x="334016" y="124215"/>
                    <a:pt x="332160" y="127000"/>
                  </a:cubicBezTo>
                  <a:cubicBezTo>
                    <a:pt x="327271" y="134334"/>
                    <a:pt x="320138" y="138189"/>
                    <a:pt x="313110" y="142875"/>
                  </a:cubicBezTo>
                  <a:cubicBezTo>
                    <a:pt x="311417" y="147955"/>
                    <a:pt x="310570" y="158962"/>
                    <a:pt x="300410" y="155575"/>
                  </a:cubicBezTo>
                  <a:lnTo>
                    <a:pt x="271835" y="136525"/>
                  </a:lnTo>
                  <a:lnTo>
                    <a:pt x="262310" y="130175"/>
                  </a:lnTo>
                  <a:cubicBezTo>
                    <a:pt x="248275" y="109123"/>
                    <a:pt x="264770" y="132516"/>
                    <a:pt x="246435" y="111125"/>
                  </a:cubicBezTo>
                  <a:cubicBezTo>
                    <a:pt x="242991" y="107107"/>
                    <a:pt x="240975" y="101813"/>
                    <a:pt x="236910" y="98425"/>
                  </a:cubicBezTo>
                  <a:cubicBezTo>
                    <a:pt x="234339" y="96282"/>
                    <a:pt x="230461" y="96568"/>
                    <a:pt x="227385" y="95250"/>
                  </a:cubicBezTo>
                  <a:cubicBezTo>
                    <a:pt x="223035" y="93386"/>
                    <a:pt x="218794" y="91248"/>
                    <a:pt x="214685" y="88900"/>
                  </a:cubicBezTo>
                  <a:cubicBezTo>
                    <a:pt x="211372" y="87007"/>
                    <a:pt x="208573" y="84257"/>
                    <a:pt x="205160" y="82550"/>
                  </a:cubicBezTo>
                  <a:cubicBezTo>
                    <a:pt x="202167" y="81053"/>
                    <a:pt x="198628" y="80872"/>
                    <a:pt x="195635" y="79375"/>
                  </a:cubicBezTo>
                  <a:cubicBezTo>
                    <a:pt x="192222" y="77668"/>
                    <a:pt x="189523" y="74732"/>
                    <a:pt x="186110" y="73025"/>
                  </a:cubicBezTo>
                  <a:cubicBezTo>
                    <a:pt x="183117" y="71528"/>
                    <a:pt x="179791" y="70812"/>
                    <a:pt x="176585" y="69850"/>
                  </a:cubicBezTo>
                  <a:cubicBezTo>
                    <a:pt x="175259" y="69452"/>
                    <a:pt x="147622" y="61319"/>
                    <a:pt x="141660" y="60325"/>
                  </a:cubicBezTo>
                  <a:cubicBezTo>
                    <a:pt x="133244" y="58922"/>
                    <a:pt x="124727" y="58208"/>
                    <a:pt x="116260" y="57150"/>
                  </a:cubicBezTo>
                  <a:cubicBezTo>
                    <a:pt x="113085" y="56092"/>
                    <a:pt x="110036" y="54525"/>
                    <a:pt x="106735" y="53975"/>
                  </a:cubicBezTo>
                  <a:cubicBezTo>
                    <a:pt x="94455" y="51928"/>
                    <a:pt x="71224" y="52526"/>
                    <a:pt x="59110" y="44450"/>
                  </a:cubicBezTo>
                  <a:lnTo>
                    <a:pt x="40060" y="31750"/>
                  </a:lnTo>
                  <a:cubicBezTo>
                    <a:pt x="33321" y="11533"/>
                    <a:pt x="42979" y="31580"/>
                    <a:pt x="24185" y="19050"/>
                  </a:cubicBezTo>
                  <a:cubicBezTo>
                    <a:pt x="21010" y="16933"/>
                    <a:pt x="15137" y="12223"/>
                    <a:pt x="17835" y="9525"/>
                  </a:cubicBezTo>
                  <a:cubicBezTo>
                    <a:pt x="20533" y="6827"/>
                    <a:pt x="23873" y="14325"/>
                    <a:pt x="27360" y="15875"/>
                  </a:cubicBezTo>
                  <a:cubicBezTo>
                    <a:pt x="33477" y="18593"/>
                    <a:pt x="40060" y="20108"/>
                    <a:pt x="46410" y="22225"/>
                  </a:cubicBezTo>
                  <a:cubicBezTo>
                    <a:pt x="49585" y="23283"/>
                    <a:pt x="52688" y="24588"/>
                    <a:pt x="55935" y="25400"/>
                  </a:cubicBezTo>
                  <a:cubicBezTo>
                    <a:pt x="69525" y="28797"/>
                    <a:pt x="69730" y="29063"/>
                    <a:pt x="84510" y="31750"/>
                  </a:cubicBezTo>
                  <a:cubicBezTo>
                    <a:pt x="109096" y="36220"/>
                    <a:pt x="96291" y="32502"/>
                    <a:pt x="113085" y="38100"/>
                  </a:cubicBezTo>
                  <a:cubicBezTo>
                    <a:pt x="120292" y="48911"/>
                    <a:pt x="116691" y="47733"/>
                    <a:pt x="128960" y="50800"/>
                  </a:cubicBezTo>
                  <a:cubicBezTo>
                    <a:pt x="129987" y="51057"/>
                    <a:pt x="131077" y="50800"/>
                    <a:pt x="132135" y="50800"/>
                  </a:cubicBezTo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876800" y="1143000"/>
            <a:ext cx="35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rgbClr val="000099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en-US" sz="2000" dirty="0" smtClean="0">
                <a:latin typeface="Calibri" charset="0"/>
              </a:rPr>
              <a:t>~80% of species are gastropods</a:t>
            </a:r>
            <a:endParaRPr lang="en-US" sz="2000" dirty="0">
              <a:latin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800600"/>
            <a:ext cx="2996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Yochelcionella</a:t>
            </a:r>
            <a:r>
              <a:rPr lang="en-US" sz="1600" dirty="0" smtClean="0"/>
              <a:t>, an early </a:t>
            </a:r>
            <a:r>
              <a:rPr lang="en-US" sz="1600" dirty="0" err="1" smtClean="0"/>
              <a:t>mollusc</a:t>
            </a:r>
            <a:r>
              <a:rPr lang="en-US" sz="1600" dirty="0" smtClean="0"/>
              <a:t>?</a:t>
            </a:r>
          </a:p>
          <a:p>
            <a:r>
              <a:rPr lang="en-US" sz="1600" dirty="0" err="1" smtClean="0"/>
              <a:t>Helcionellid</a:t>
            </a:r>
            <a:r>
              <a:rPr lang="en-US" sz="1600" dirty="0" smtClean="0"/>
              <a:t> fossil</a:t>
            </a:r>
          </a:p>
          <a:p>
            <a:r>
              <a:rPr lang="en-US" sz="1600" dirty="0" smtClean="0"/>
              <a:t>Author: </a:t>
            </a:r>
            <a:r>
              <a:rPr lang="en-US" sz="1600" dirty="0" err="1" smtClean="0"/>
              <a:t>Pilcha</a:t>
            </a:r>
            <a:r>
              <a:rPr lang="en-US" sz="1600" dirty="0" smtClean="0"/>
              <a:t>, Public Domain</a:t>
            </a: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7200" y="2590800"/>
            <a:ext cx="2362200" cy="1982266"/>
            <a:chOff x="457200" y="2590800"/>
            <a:chExt cx="2362200" cy="1982266"/>
          </a:xfrm>
        </p:grpSpPr>
        <p:pic>
          <p:nvPicPr>
            <p:cNvPr id="13" name="Picture 12" descr="Yochelcionella_water_flow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57200" y="2590800"/>
              <a:ext cx="2362200" cy="1982266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2256329" y="3500872"/>
              <a:ext cx="376951" cy="203295"/>
            </a:xfrm>
            <a:custGeom>
              <a:avLst/>
              <a:gdLst>
                <a:gd name="connsiteX0" fmla="*/ 8504 w 376951"/>
                <a:gd name="connsiteY0" fmla="*/ 95 h 203295"/>
                <a:gd name="connsiteX1" fmla="*/ 4271 w 376951"/>
                <a:gd name="connsiteY1" fmla="*/ 25495 h 203295"/>
                <a:gd name="connsiteX2" fmla="*/ 38 w 376951"/>
                <a:gd name="connsiteY2" fmla="*/ 38195 h 203295"/>
                <a:gd name="connsiteX3" fmla="*/ 4271 w 376951"/>
                <a:gd name="connsiteY3" fmla="*/ 139795 h 203295"/>
                <a:gd name="connsiteX4" fmla="*/ 16971 w 376951"/>
                <a:gd name="connsiteY4" fmla="*/ 152495 h 203295"/>
                <a:gd name="connsiteX5" fmla="*/ 50838 w 376951"/>
                <a:gd name="connsiteY5" fmla="*/ 169428 h 203295"/>
                <a:gd name="connsiteX6" fmla="*/ 97404 w 376951"/>
                <a:gd name="connsiteY6" fmla="*/ 186361 h 203295"/>
                <a:gd name="connsiteX7" fmla="*/ 114338 w 376951"/>
                <a:gd name="connsiteY7" fmla="*/ 190595 h 203295"/>
                <a:gd name="connsiteX8" fmla="*/ 135504 w 376951"/>
                <a:gd name="connsiteY8" fmla="*/ 194828 h 203295"/>
                <a:gd name="connsiteX9" fmla="*/ 148204 w 376951"/>
                <a:gd name="connsiteY9" fmla="*/ 199061 h 203295"/>
                <a:gd name="connsiteX10" fmla="*/ 182071 w 376951"/>
                <a:gd name="connsiteY10" fmla="*/ 203295 h 203295"/>
                <a:gd name="connsiteX11" fmla="*/ 321771 w 376951"/>
                <a:gd name="connsiteY11" fmla="*/ 194828 h 203295"/>
                <a:gd name="connsiteX12" fmla="*/ 359871 w 376951"/>
                <a:gd name="connsiteY12" fmla="*/ 182128 h 203295"/>
                <a:gd name="connsiteX13" fmla="*/ 376804 w 376951"/>
                <a:gd name="connsiteY13" fmla="*/ 148261 h 203295"/>
                <a:gd name="connsiteX14" fmla="*/ 368338 w 376951"/>
                <a:gd name="connsiteY14" fmla="*/ 84761 h 203295"/>
                <a:gd name="connsiteX15" fmla="*/ 309071 w 376951"/>
                <a:gd name="connsiteY15" fmla="*/ 42428 h 203295"/>
                <a:gd name="connsiteX16" fmla="*/ 283671 w 376951"/>
                <a:gd name="connsiteY16" fmla="*/ 33961 h 203295"/>
                <a:gd name="connsiteX17" fmla="*/ 245571 w 376951"/>
                <a:gd name="connsiteY17" fmla="*/ 25495 h 203295"/>
                <a:gd name="connsiteX18" fmla="*/ 88938 w 376951"/>
                <a:gd name="connsiteY18" fmla="*/ 17028 h 203295"/>
                <a:gd name="connsiteX19" fmla="*/ 8504 w 376951"/>
                <a:gd name="connsiteY19" fmla="*/ 95 h 20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6951" h="203295">
                  <a:moveTo>
                    <a:pt x="8504" y="95"/>
                  </a:moveTo>
                  <a:cubicBezTo>
                    <a:pt x="-5607" y="1506"/>
                    <a:pt x="6133" y="17116"/>
                    <a:pt x="4271" y="25495"/>
                  </a:cubicBezTo>
                  <a:cubicBezTo>
                    <a:pt x="3303" y="29851"/>
                    <a:pt x="38" y="33733"/>
                    <a:pt x="38" y="38195"/>
                  </a:cubicBezTo>
                  <a:cubicBezTo>
                    <a:pt x="38" y="72091"/>
                    <a:pt x="-696" y="106265"/>
                    <a:pt x="4271" y="139795"/>
                  </a:cubicBezTo>
                  <a:cubicBezTo>
                    <a:pt x="5148" y="145717"/>
                    <a:pt x="11920" y="149281"/>
                    <a:pt x="16971" y="152495"/>
                  </a:cubicBezTo>
                  <a:cubicBezTo>
                    <a:pt x="27619" y="159271"/>
                    <a:pt x="39119" y="164740"/>
                    <a:pt x="50838" y="169428"/>
                  </a:cubicBezTo>
                  <a:cubicBezTo>
                    <a:pt x="64875" y="175043"/>
                    <a:pt x="82899" y="182734"/>
                    <a:pt x="97404" y="186361"/>
                  </a:cubicBezTo>
                  <a:cubicBezTo>
                    <a:pt x="103049" y="187772"/>
                    <a:pt x="108658" y="189333"/>
                    <a:pt x="114338" y="190595"/>
                  </a:cubicBezTo>
                  <a:cubicBezTo>
                    <a:pt x="121362" y="192156"/>
                    <a:pt x="128524" y="193083"/>
                    <a:pt x="135504" y="194828"/>
                  </a:cubicBezTo>
                  <a:cubicBezTo>
                    <a:pt x="139833" y="195910"/>
                    <a:pt x="143814" y="198263"/>
                    <a:pt x="148204" y="199061"/>
                  </a:cubicBezTo>
                  <a:cubicBezTo>
                    <a:pt x="159397" y="201096"/>
                    <a:pt x="170782" y="201884"/>
                    <a:pt x="182071" y="203295"/>
                  </a:cubicBezTo>
                  <a:cubicBezTo>
                    <a:pt x="228638" y="200473"/>
                    <a:pt x="275446" y="200343"/>
                    <a:pt x="321771" y="194828"/>
                  </a:cubicBezTo>
                  <a:cubicBezTo>
                    <a:pt x="335064" y="193245"/>
                    <a:pt x="359871" y="182128"/>
                    <a:pt x="359871" y="182128"/>
                  </a:cubicBezTo>
                  <a:cubicBezTo>
                    <a:pt x="365515" y="170839"/>
                    <a:pt x="378472" y="160772"/>
                    <a:pt x="376804" y="148261"/>
                  </a:cubicBezTo>
                  <a:cubicBezTo>
                    <a:pt x="373982" y="127094"/>
                    <a:pt x="374204" y="105293"/>
                    <a:pt x="368338" y="84761"/>
                  </a:cubicBezTo>
                  <a:cubicBezTo>
                    <a:pt x="359723" y="54610"/>
                    <a:pt x="335835" y="51350"/>
                    <a:pt x="309071" y="42428"/>
                  </a:cubicBezTo>
                  <a:lnTo>
                    <a:pt x="283671" y="33961"/>
                  </a:lnTo>
                  <a:cubicBezTo>
                    <a:pt x="268525" y="28912"/>
                    <a:pt x="264414" y="26810"/>
                    <a:pt x="245571" y="25495"/>
                  </a:cubicBezTo>
                  <a:cubicBezTo>
                    <a:pt x="193411" y="21856"/>
                    <a:pt x="88938" y="17028"/>
                    <a:pt x="88938" y="17028"/>
                  </a:cubicBezTo>
                  <a:cubicBezTo>
                    <a:pt x="62379" y="13234"/>
                    <a:pt x="22615" y="-1316"/>
                    <a:pt x="8504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650075" y="3560233"/>
              <a:ext cx="534563" cy="203754"/>
            </a:xfrm>
            <a:custGeom>
              <a:avLst/>
              <a:gdLst>
                <a:gd name="connsiteX0" fmla="*/ 149092 w 534563"/>
                <a:gd name="connsiteY0" fmla="*/ 33867 h 203754"/>
                <a:gd name="connsiteX1" fmla="*/ 102525 w 534563"/>
                <a:gd name="connsiteY1" fmla="*/ 63500 h 203754"/>
                <a:gd name="connsiteX2" fmla="*/ 77125 w 534563"/>
                <a:gd name="connsiteY2" fmla="*/ 76200 h 203754"/>
                <a:gd name="connsiteX3" fmla="*/ 51725 w 534563"/>
                <a:gd name="connsiteY3" fmla="*/ 93134 h 203754"/>
                <a:gd name="connsiteX4" fmla="*/ 47492 w 534563"/>
                <a:gd name="connsiteY4" fmla="*/ 105834 h 203754"/>
                <a:gd name="connsiteX5" fmla="*/ 30558 w 534563"/>
                <a:gd name="connsiteY5" fmla="*/ 114300 h 203754"/>
                <a:gd name="connsiteX6" fmla="*/ 17858 w 534563"/>
                <a:gd name="connsiteY6" fmla="*/ 122767 h 203754"/>
                <a:gd name="connsiteX7" fmla="*/ 13625 w 534563"/>
                <a:gd name="connsiteY7" fmla="*/ 135467 h 203754"/>
                <a:gd name="connsiteX8" fmla="*/ 925 w 534563"/>
                <a:gd name="connsiteY8" fmla="*/ 143934 h 203754"/>
                <a:gd name="connsiteX9" fmla="*/ 5158 w 534563"/>
                <a:gd name="connsiteY9" fmla="*/ 182034 h 203754"/>
                <a:gd name="connsiteX10" fmla="*/ 17858 w 534563"/>
                <a:gd name="connsiteY10" fmla="*/ 190500 h 203754"/>
                <a:gd name="connsiteX11" fmla="*/ 55958 w 534563"/>
                <a:gd name="connsiteY11" fmla="*/ 194734 h 203754"/>
                <a:gd name="connsiteX12" fmla="*/ 68658 w 534563"/>
                <a:gd name="connsiteY12" fmla="*/ 198967 h 203754"/>
                <a:gd name="connsiteX13" fmla="*/ 187192 w 534563"/>
                <a:gd name="connsiteY13" fmla="*/ 194734 h 203754"/>
                <a:gd name="connsiteX14" fmla="*/ 199892 w 534563"/>
                <a:gd name="connsiteY14" fmla="*/ 186267 h 203754"/>
                <a:gd name="connsiteX15" fmla="*/ 212592 w 534563"/>
                <a:gd name="connsiteY15" fmla="*/ 182034 h 203754"/>
                <a:gd name="connsiteX16" fmla="*/ 237992 w 534563"/>
                <a:gd name="connsiteY16" fmla="*/ 165100 h 203754"/>
                <a:gd name="connsiteX17" fmla="*/ 250692 w 534563"/>
                <a:gd name="connsiteY17" fmla="*/ 156634 h 203754"/>
                <a:gd name="connsiteX18" fmla="*/ 263392 w 534563"/>
                <a:gd name="connsiteY18" fmla="*/ 148167 h 203754"/>
                <a:gd name="connsiteX19" fmla="*/ 276092 w 534563"/>
                <a:gd name="connsiteY19" fmla="*/ 143934 h 203754"/>
                <a:gd name="connsiteX20" fmla="*/ 305725 w 534563"/>
                <a:gd name="connsiteY20" fmla="*/ 122767 h 203754"/>
                <a:gd name="connsiteX21" fmla="*/ 318425 w 534563"/>
                <a:gd name="connsiteY21" fmla="*/ 118534 h 203754"/>
                <a:gd name="connsiteX22" fmla="*/ 335358 w 534563"/>
                <a:gd name="connsiteY22" fmla="*/ 105834 h 203754"/>
                <a:gd name="connsiteX23" fmla="*/ 348058 w 534563"/>
                <a:gd name="connsiteY23" fmla="*/ 101600 h 203754"/>
                <a:gd name="connsiteX24" fmla="*/ 369225 w 534563"/>
                <a:gd name="connsiteY24" fmla="*/ 76200 h 203754"/>
                <a:gd name="connsiteX25" fmla="*/ 390392 w 534563"/>
                <a:gd name="connsiteY25" fmla="*/ 59267 h 203754"/>
                <a:gd name="connsiteX26" fmla="*/ 403092 w 534563"/>
                <a:gd name="connsiteY26" fmla="*/ 50800 h 203754"/>
                <a:gd name="connsiteX27" fmla="*/ 530092 w 534563"/>
                <a:gd name="connsiteY27" fmla="*/ 46567 h 203754"/>
                <a:gd name="connsiteX28" fmla="*/ 530092 w 534563"/>
                <a:gd name="connsiteY28" fmla="*/ 21167 h 203754"/>
                <a:gd name="connsiteX29" fmla="*/ 500458 w 534563"/>
                <a:gd name="connsiteY29" fmla="*/ 12700 h 203754"/>
                <a:gd name="connsiteX30" fmla="*/ 428492 w 534563"/>
                <a:gd name="connsiteY30" fmla="*/ 8467 h 203754"/>
                <a:gd name="connsiteX31" fmla="*/ 343825 w 534563"/>
                <a:gd name="connsiteY31" fmla="*/ 0 h 203754"/>
                <a:gd name="connsiteX32" fmla="*/ 178725 w 534563"/>
                <a:gd name="connsiteY32" fmla="*/ 4234 h 203754"/>
                <a:gd name="connsiteX33" fmla="*/ 153325 w 534563"/>
                <a:gd name="connsiteY33" fmla="*/ 12700 h 203754"/>
                <a:gd name="connsiteX34" fmla="*/ 140625 w 534563"/>
                <a:gd name="connsiteY34" fmla="*/ 21167 h 203754"/>
                <a:gd name="connsiteX35" fmla="*/ 149092 w 534563"/>
                <a:gd name="connsiteY35" fmla="*/ 33867 h 2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4563" h="203754">
                  <a:moveTo>
                    <a:pt x="149092" y="33867"/>
                  </a:moveTo>
                  <a:cubicBezTo>
                    <a:pt x="142742" y="40922"/>
                    <a:pt x="144216" y="39677"/>
                    <a:pt x="102525" y="63500"/>
                  </a:cubicBezTo>
                  <a:cubicBezTo>
                    <a:pt x="79546" y="76631"/>
                    <a:pt x="100411" y="68439"/>
                    <a:pt x="77125" y="76200"/>
                  </a:cubicBezTo>
                  <a:cubicBezTo>
                    <a:pt x="68658" y="81845"/>
                    <a:pt x="54943" y="83480"/>
                    <a:pt x="51725" y="93134"/>
                  </a:cubicBezTo>
                  <a:cubicBezTo>
                    <a:pt x="50314" y="97367"/>
                    <a:pt x="50647" y="102679"/>
                    <a:pt x="47492" y="105834"/>
                  </a:cubicBezTo>
                  <a:cubicBezTo>
                    <a:pt x="43029" y="110296"/>
                    <a:pt x="36037" y="111169"/>
                    <a:pt x="30558" y="114300"/>
                  </a:cubicBezTo>
                  <a:cubicBezTo>
                    <a:pt x="26140" y="116824"/>
                    <a:pt x="22091" y="119945"/>
                    <a:pt x="17858" y="122767"/>
                  </a:cubicBezTo>
                  <a:cubicBezTo>
                    <a:pt x="16447" y="127000"/>
                    <a:pt x="16413" y="131982"/>
                    <a:pt x="13625" y="135467"/>
                  </a:cubicBezTo>
                  <a:cubicBezTo>
                    <a:pt x="10447" y="139440"/>
                    <a:pt x="1835" y="138928"/>
                    <a:pt x="925" y="143934"/>
                  </a:cubicBezTo>
                  <a:cubicBezTo>
                    <a:pt x="-1361" y="156506"/>
                    <a:pt x="791" y="170025"/>
                    <a:pt x="5158" y="182034"/>
                  </a:cubicBezTo>
                  <a:cubicBezTo>
                    <a:pt x="6897" y="186815"/>
                    <a:pt x="12922" y="189266"/>
                    <a:pt x="17858" y="190500"/>
                  </a:cubicBezTo>
                  <a:cubicBezTo>
                    <a:pt x="30255" y="193599"/>
                    <a:pt x="43258" y="193323"/>
                    <a:pt x="55958" y="194734"/>
                  </a:cubicBezTo>
                  <a:cubicBezTo>
                    <a:pt x="60191" y="196145"/>
                    <a:pt x="64302" y="197999"/>
                    <a:pt x="68658" y="198967"/>
                  </a:cubicBezTo>
                  <a:cubicBezTo>
                    <a:pt x="114845" y="209230"/>
                    <a:pt x="121689" y="200688"/>
                    <a:pt x="187192" y="194734"/>
                  </a:cubicBezTo>
                  <a:cubicBezTo>
                    <a:pt x="191425" y="191912"/>
                    <a:pt x="195341" y="188542"/>
                    <a:pt x="199892" y="186267"/>
                  </a:cubicBezTo>
                  <a:cubicBezTo>
                    <a:pt x="203883" y="184271"/>
                    <a:pt x="208691" y="184201"/>
                    <a:pt x="212592" y="182034"/>
                  </a:cubicBezTo>
                  <a:cubicBezTo>
                    <a:pt x="221487" y="177092"/>
                    <a:pt x="229525" y="170745"/>
                    <a:pt x="237992" y="165100"/>
                  </a:cubicBezTo>
                  <a:lnTo>
                    <a:pt x="250692" y="156634"/>
                  </a:lnTo>
                  <a:cubicBezTo>
                    <a:pt x="254925" y="153812"/>
                    <a:pt x="258565" y="149776"/>
                    <a:pt x="263392" y="148167"/>
                  </a:cubicBezTo>
                  <a:lnTo>
                    <a:pt x="276092" y="143934"/>
                  </a:lnTo>
                  <a:cubicBezTo>
                    <a:pt x="279926" y="141059"/>
                    <a:pt x="299536" y="125861"/>
                    <a:pt x="305725" y="122767"/>
                  </a:cubicBezTo>
                  <a:cubicBezTo>
                    <a:pt x="309716" y="120771"/>
                    <a:pt x="314192" y="119945"/>
                    <a:pt x="318425" y="118534"/>
                  </a:cubicBezTo>
                  <a:cubicBezTo>
                    <a:pt x="324069" y="114301"/>
                    <a:pt x="329232" y="109335"/>
                    <a:pt x="335358" y="105834"/>
                  </a:cubicBezTo>
                  <a:cubicBezTo>
                    <a:pt x="339232" y="103620"/>
                    <a:pt x="344345" y="104075"/>
                    <a:pt x="348058" y="101600"/>
                  </a:cubicBezTo>
                  <a:cubicBezTo>
                    <a:pt x="357836" y="95081"/>
                    <a:pt x="362977" y="85571"/>
                    <a:pt x="369225" y="76200"/>
                  </a:cubicBezTo>
                  <a:cubicBezTo>
                    <a:pt x="376430" y="54582"/>
                    <a:pt x="367652" y="69012"/>
                    <a:pt x="390392" y="59267"/>
                  </a:cubicBezTo>
                  <a:cubicBezTo>
                    <a:pt x="395069" y="57263"/>
                    <a:pt x="398025" y="51261"/>
                    <a:pt x="403092" y="50800"/>
                  </a:cubicBezTo>
                  <a:cubicBezTo>
                    <a:pt x="445275" y="46965"/>
                    <a:pt x="487759" y="47978"/>
                    <a:pt x="530092" y="46567"/>
                  </a:cubicBezTo>
                  <a:cubicBezTo>
                    <a:pt x="532914" y="38101"/>
                    <a:pt x="538558" y="29633"/>
                    <a:pt x="530092" y="21167"/>
                  </a:cubicBezTo>
                  <a:cubicBezTo>
                    <a:pt x="528088" y="19163"/>
                    <a:pt x="500577" y="12711"/>
                    <a:pt x="500458" y="12700"/>
                  </a:cubicBezTo>
                  <a:cubicBezTo>
                    <a:pt x="476536" y="10422"/>
                    <a:pt x="452444" y="10409"/>
                    <a:pt x="428492" y="8467"/>
                  </a:cubicBezTo>
                  <a:cubicBezTo>
                    <a:pt x="400222" y="6175"/>
                    <a:pt x="343825" y="0"/>
                    <a:pt x="343825" y="0"/>
                  </a:cubicBezTo>
                  <a:cubicBezTo>
                    <a:pt x="288792" y="1411"/>
                    <a:pt x="233654" y="572"/>
                    <a:pt x="178725" y="4234"/>
                  </a:cubicBezTo>
                  <a:cubicBezTo>
                    <a:pt x="169820" y="4828"/>
                    <a:pt x="153325" y="12700"/>
                    <a:pt x="153325" y="12700"/>
                  </a:cubicBezTo>
                  <a:cubicBezTo>
                    <a:pt x="149092" y="15522"/>
                    <a:pt x="143803" y="17194"/>
                    <a:pt x="140625" y="21167"/>
                  </a:cubicBezTo>
                  <a:cubicBezTo>
                    <a:pt x="137837" y="24652"/>
                    <a:pt x="155442" y="26812"/>
                    <a:pt x="149092" y="33867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04900" y="3937000"/>
              <a:ext cx="359833" cy="266700"/>
            </a:xfrm>
            <a:custGeom>
              <a:avLst/>
              <a:gdLst>
                <a:gd name="connsiteX0" fmla="*/ 97367 w 359833"/>
                <a:gd name="connsiteY0" fmla="*/ 59267 h 266700"/>
                <a:gd name="connsiteX1" fmla="*/ 50800 w 359833"/>
                <a:gd name="connsiteY1" fmla="*/ 67733 h 266700"/>
                <a:gd name="connsiteX2" fmla="*/ 38100 w 359833"/>
                <a:gd name="connsiteY2" fmla="*/ 80433 h 266700"/>
                <a:gd name="connsiteX3" fmla="*/ 25400 w 359833"/>
                <a:gd name="connsiteY3" fmla="*/ 88900 h 266700"/>
                <a:gd name="connsiteX4" fmla="*/ 12700 w 359833"/>
                <a:gd name="connsiteY4" fmla="*/ 127000 h 266700"/>
                <a:gd name="connsiteX5" fmla="*/ 8467 w 359833"/>
                <a:gd name="connsiteY5" fmla="*/ 143933 h 266700"/>
                <a:gd name="connsiteX6" fmla="*/ 0 w 359833"/>
                <a:gd name="connsiteY6" fmla="*/ 160867 h 266700"/>
                <a:gd name="connsiteX7" fmla="*/ 4233 w 359833"/>
                <a:gd name="connsiteY7" fmla="*/ 190500 h 266700"/>
                <a:gd name="connsiteX8" fmla="*/ 16933 w 359833"/>
                <a:gd name="connsiteY8" fmla="*/ 198967 h 266700"/>
                <a:gd name="connsiteX9" fmla="*/ 25400 w 359833"/>
                <a:gd name="connsiteY9" fmla="*/ 211667 h 266700"/>
                <a:gd name="connsiteX10" fmla="*/ 38100 w 359833"/>
                <a:gd name="connsiteY10" fmla="*/ 224367 h 266700"/>
                <a:gd name="connsiteX11" fmla="*/ 59267 w 359833"/>
                <a:gd name="connsiteY11" fmla="*/ 254000 h 266700"/>
                <a:gd name="connsiteX12" fmla="*/ 84667 w 359833"/>
                <a:gd name="connsiteY12" fmla="*/ 262467 h 266700"/>
                <a:gd name="connsiteX13" fmla="*/ 97367 w 359833"/>
                <a:gd name="connsiteY13" fmla="*/ 266700 h 266700"/>
                <a:gd name="connsiteX14" fmla="*/ 224367 w 359833"/>
                <a:gd name="connsiteY14" fmla="*/ 262467 h 266700"/>
                <a:gd name="connsiteX15" fmla="*/ 249767 w 359833"/>
                <a:gd name="connsiteY15" fmla="*/ 258233 h 266700"/>
                <a:gd name="connsiteX16" fmla="*/ 262467 w 359833"/>
                <a:gd name="connsiteY16" fmla="*/ 249767 h 266700"/>
                <a:gd name="connsiteX17" fmla="*/ 300567 w 359833"/>
                <a:gd name="connsiteY17" fmla="*/ 232833 h 266700"/>
                <a:gd name="connsiteX18" fmla="*/ 338667 w 359833"/>
                <a:gd name="connsiteY18" fmla="*/ 203200 h 266700"/>
                <a:gd name="connsiteX19" fmla="*/ 351367 w 359833"/>
                <a:gd name="connsiteY19" fmla="*/ 173567 h 266700"/>
                <a:gd name="connsiteX20" fmla="*/ 359833 w 359833"/>
                <a:gd name="connsiteY20" fmla="*/ 143933 h 266700"/>
                <a:gd name="connsiteX21" fmla="*/ 351367 w 359833"/>
                <a:gd name="connsiteY21" fmla="*/ 63500 h 266700"/>
                <a:gd name="connsiteX22" fmla="*/ 347133 w 359833"/>
                <a:gd name="connsiteY22" fmla="*/ 50800 h 266700"/>
                <a:gd name="connsiteX23" fmla="*/ 342900 w 359833"/>
                <a:gd name="connsiteY23" fmla="*/ 33867 h 266700"/>
                <a:gd name="connsiteX24" fmla="*/ 317500 w 359833"/>
                <a:gd name="connsiteY24" fmla="*/ 4233 h 266700"/>
                <a:gd name="connsiteX25" fmla="*/ 300567 w 359833"/>
                <a:gd name="connsiteY25" fmla="*/ 0 h 266700"/>
                <a:gd name="connsiteX26" fmla="*/ 194733 w 359833"/>
                <a:gd name="connsiteY26" fmla="*/ 8467 h 266700"/>
                <a:gd name="connsiteX27" fmla="*/ 177800 w 359833"/>
                <a:gd name="connsiteY27" fmla="*/ 12700 h 266700"/>
                <a:gd name="connsiteX28" fmla="*/ 152400 w 359833"/>
                <a:gd name="connsiteY28" fmla="*/ 16933 h 266700"/>
                <a:gd name="connsiteX29" fmla="*/ 139700 w 359833"/>
                <a:gd name="connsiteY29" fmla="*/ 21167 h 266700"/>
                <a:gd name="connsiteX30" fmla="*/ 114300 w 359833"/>
                <a:gd name="connsiteY30" fmla="*/ 38100 h 266700"/>
                <a:gd name="connsiteX31" fmla="*/ 105833 w 359833"/>
                <a:gd name="connsiteY31" fmla="*/ 50800 h 266700"/>
                <a:gd name="connsiteX32" fmla="*/ 97367 w 359833"/>
                <a:gd name="connsiteY32" fmla="*/ 59267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9833" h="266700">
                  <a:moveTo>
                    <a:pt x="97367" y="59267"/>
                  </a:moveTo>
                  <a:cubicBezTo>
                    <a:pt x="88195" y="62089"/>
                    <a:pt x="53758" y="66254"/>
                    <a:pt x="50800" y="67733"/>
                  </a:cubicBezTo>
                  <a:cubicBezTo>
                    <a:pt x="45445" y="70410"/>
                    <a:pt x="42699" y="76600"/>
                    <a:pt x="38100" y="80433"/>
                  </a:cubicBezTo>
                  <a:cubicBezTo>
                    <a:pt x="34191" y="83690"/>
                    <a:pt x="29633" y="86078"/>
                    <a:pt x="25400" y="88900"/>
                  </a:cubicBezTo>
                  <a:cubicBezTo>
                    <a:pt x="21167" y="101600"/>
                    <a:pt x="15947" y="114013"/>
                    <a:pt x="12700" y="127000"/>
                  </a:cubicBezTo>
                  <a:cubicBezTo>
                    <a:pt x="11289" y="132644"/>
                    <a:pt x="10510" y="138485"/>
                    <a:pt x="8467" y="143933"/>
                  </a:cubicBezTo>
                  <a:cubicBezTo>
                    <a:pt x="6251" y="149842"/>
                    <a:pt x="2822" y="155222"/>
                    <a:pt x="0" y="160867"/>
                  </a:cubicBezTo>
                  <a:cubicBezTo>
                    <a:pt x="1411" y="170745"/>
                    <a:pt x="181" y="181382"/>
                    <a:pt x="4233" y="190500"/>
                  </a:cubicBezTo>
                  <a:cubicBezTo>
                    <a:pt x="6299" y="195149"/>
                    <a:pt x="13335" y="195369"/>
                    <a:pt x="16933" y="198967"/>
                  </a:cubicBezTo>
                  <a:cubicBezTo>
                    <a:pt x="20531" y="202565"/>
                    <a:pt x="22143" y="207758"/>
                    <a:pt x="25400" y="211667"/>
                  </a:cubicBezTo>
                  <a:cubicBezTo>
                    <a:pt x="29233" y="216266"/>
                    <a:pt x="34620" y="219495"/>
                    <a:pt x="38100" y="224367"/>
                  </a:cubicBezTo>
                  <a:cubicBezTo>
                    <a:pt x="47641" y="237724"/>
                    <a:pt x="43626" y="245311"/>
                    <a:pt x="59267" y="254000"/>
                  </a:cubicBezTo>
                  <a:cubicBezTo>
                    <a:pt x="67069" y="258334"/>
                    <a:pt x="76200" y="259645"/>
                    <a:pt x="84667" y="262467"/>
                  </a:cubicBezTo>
                  <a:lnTo>
                    <a:pt x="97367" y="266700"/>
                  </a:lnTo>
                  <a:cubicBezTo>
                    <a:pt x="139700" y="265289"/>
                    <a:pt x="182075" y="264817"/>
                    <a:pt x="224367" y="262467"/>
                  </a:cubicBezTo>
                  <a:cubicBezTo>
                    <a:pt x="232937" y="261991"/>
                    <a:pt x="241624" y="260947"/>
                    <a:pt x="249767" y="258233"/>
                  </a:cubicBezTo>
                  <a:cubicBezTo>
                    <a:pt x="254594" y="256624"/>
                    <a:pt x="257916" y="252042"/>
                    <a:pt x="262467" y="249767"/>
                  </a:cubicBezTo>
                  <a:cubicBezTo>
                    <a:pt x="287939" y="237031"/>
                    <a:pt x="278126" y="246297"/>
                    <a:pt x="300567" y="232833"/>
                  </a:cubicBezTo>
                  <a:cubicBezTo>
                    <a:pt x="325885" y="217642"/>
                    <a:pt x="321751" y="220116"/>
                    <a:pt x="338667" y="203200"/>
                  </a:cubicBezTo>
                  <a:cubicBezTo>
                    <a:pt x="347477" y="167958"/>
                    <a:pt x="336749" y="202803"/>
                    <a:pt x="351367" y="173567"/>
                  </a:cubicBezTo>
                  <a:cubicBezTo>
                    <a:pt x="354403" y="167494"/>
                    <a:pt x="358477" y="149358"/>
                    <a:pt x="359833" y="143933"/>
                  </a:cubicBezTo>
                  <a:cubicBezTo>
                    <a:pt x="357011" y="117122"/>
                    <a:pt x="355010" y="90212"/>
                    <a:pt x="351367" y="63500"/>
                  </a:cubicBezTo>
                  <a:cubicBezTo>
                    <a:pt x="350764" y="59079"/>
                    <a:pt x="348359" y="55091"/>
                    <a:pt x="347133" y="50800"/>
                  </a:cubicBezTo>
                  <a:cubicBezTo>
                    <a:pt x="345535" y="45206"/>
                    <a:pt x="345192" y="39215"/>
                    <a:pt x="342900" y="33867"/>
                  </a:cubicBezTo>
                  <a:cubicBezTo>
                    <a:pt x="339169" y="25160"/>
                    <a:pt x="323654" y="8079"/>
                    <a:pt x="317500" y="4233"/>
                  </a:cubicBezTo>
                  <a:cubicBezTo>
                    <a:pt x="312566" y="1149"/>
                    <a:pt x="306211" y="1411"/>
                    <a:pt x="300567" y="0"/>
                  </a:cubicBezTo>
                  <a:cubicBezTo>
                    <a:pt x="265289" y="2822"/>
                    <a:pt x="229936" y="4825"/>
                    <a:pt x="194733" y="8467"/>
                  </a:cubicBezTo>
                  <a:cubicBezTo>
                    <a:pt x="188946" y="9066"/>
                    <a:pt x="183505" y="11559"/>
                    <a:pt x="177800" y="12700"/>
                  </a:cubicBezTo>
                  <a:cubicBezTo>
                    <a:pt x="169383" y="14383"/>
                    <a:pt x="160867" y="15522"/>
                    <a:pt x="152400" y="16933"/>
                  </a:cubicBezTo>
                  <a:cubicBezTo>
                    <a:pt x="148167" y="18344"/>
                    <a:pt x="143601" y="19000"/>
                    <a:pt x="139700" y="21167"/>
                  </a:cubicBezTo>
                  <a:cubicBezTo>
                    <a:pt x="130805" y="26109"/>
                    <a:pt x="114300" y="38100"/>
                    <a:pt x="114300" y="38100"/>
                  </a:cubicBezTo>
                  <a:cubicBezTo>
                    <a:pt x="111478" y="42333"/>
                    <a:pt x="109431" y="47202"/>
                    <a:pt x="105833" y="50800"/>
                  </a:cubicBezTo>
                  <a:cubicBezTo>
                    <a:pt x="81513" y="75120"/>
                    <a:pt x="106539" y="56445"/>
                    <a:pt x="97367" y="59267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880533" y="4250264"/>
              <a:ext cx="148167" cy="71969"/>
            </a:xfrm>
            <a:custGeom>
              <a:avLst/>
              <a:gdLst>
                <a:gd name="connsiteX0" fmla="*/ 0 w 148167"/>
                <a:gd name="connsiteY0" fmla="*/ 71969 h 71969"/>
                <a:gd name="connsiteX1" fmla="*/ 21167 w 148167"/>
                <a:gd name="connsiteY1" fmla="*/ 67736 h 71969"/>
                <a:gd name="connsiteX2" fmla="*/ 29634 w 148167"/>
                <a:gd name="connsiteY2" fmla="*/ 55036 h 71969"/>
                <a:gd name="connsiteX3" fmla="*/ 55034 w 148167"/>
                <a:gd name="connsiteY3" fmla="*/ 42336 h 71969"/>
                <a:gd name="connsiteX4" fmla="*/ 93134 w 148167"/>
                <a:gd name="connsiteY4" fmla="*/ 25403 h 71969"/>
                <a:gd name="connsiteX5" fmla="*/ 105834 w 148167"/>
                <a:gd name="connsiteY5" fmla="*/ 21169 h 71969"/>
                <a:gd name="connsiteX6" fmla="*/ 118534 w 148167"/>
                <a:gd name="connsiteY6" fmla="*/ 8469 h 71969"/>
                <a:gd name="connsiteX7" fmla="*/ 148167 w 148167"/>
                <a:gd name="connsiteY7" fmla="*/ 3 h 7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167" h="71969">
                  <a:moveTo>
                    <a:pt x="0" y="71969"/>
                  </a:moveTo>
                  <a:cubicBezTo>
                    <a:pt x="7056" y="70558"/>
                    <a:pt x="14920" y="71306"/>
                    <a:pt x="21167" y="67736"/>
                  </a:cubicBezTo>
                  <a:cubicBezTo>
                    <a:pt x="25585" y="65212"/>
                    <a:pt x="26036" y="58634"/>
                    <a:pt x="29634" y="55036"/>
                  </a:cubicBezTo>
                  <a:cubicBezTo>
                    <a:pt x="37841" y="46829"/>
                    <a:pt x="44704" y="45779"/>
                    <a:pt x="55034" y="42336"/>
                  </a:cubicBezTo>
                  <a:cubicBezTo>
                    <a:pt x="75161" y="28917"/>
                    <a:pt x="62905" y="35479"/>
                    <a:pt x="93134" y="25403"/>
                  </a:cubicBezTo>
                  <a:lnTo>
                    <a:pt x="105834" y="21169"/>
                  </a:lnTo>
                  <a:cubicBezTo>
                    <a:pt x="110067" y="16936"/>
                    <a:pt x="113301" y="11376"/>
                    <a:pt x="118534" y="8469"/>
                  </a:cubicBezTo>
                  <a:cubicBezTo>
                    <a:pt x="134576" y="-443"/>
                    <a:pt x="136701" y="3"/>
                    <a:pt x="148167" y="3"/>
                  </a:cubicBezTo>
                </a:path>
              </a:pathLst>
            </a:custGeom>
            <a:ln w="571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954107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alibri" charset="0"/>
              </a:rPr>
              <a:t>Molluscs</a:t>
            </a:r>
            <a:r>
              <a:rPr lang="en-US" dirty="0" smtClean="0">
                <a:latin typeface="Calibri" charset="0"/>
              </a:rPr>
              <a:t> are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lophotrochozoans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with </a:t>
            </a:r>
            <a:r>
              <a:rPr lang="en-US" dirty="0" err="1" smtClean="0">
                <a:latin typeface="Calibri" charset="0"/>
              </a:rPr>
              <a:t>trochophore</a:t>
            </a:r>
            <a:r>
              <a:rPr lang="en-US" dirty="0" smtClean="0">
                <a:latin typeface="Calibri" charset="0"/>
              </a:rPr>
              <a:t> larvae and many have a second [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veliger</a:t>
            </a:r>
            <a:r>
              <a:rPr lang="en-US" dirty="0" smtClean="0">
                <a:latin typeface="Calibri" charset="0"/>
              </a:rPr>
              <a:t>] larval stage.</a:t>
            </a:r>
            <a:endParaRPr lang="en-US" dirty="0"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8600" y="1219200"/>
            <a:ext cx="4388952" cy="3370420"/>
            <a:chOff x="152400" y="3518291"/>
            <a:chExt cx="3742009" cy="2873610"/>
          </a:xfrm>
        </p:grpSpPr>
        <p:pic>
          <p:nvPicPr>
            <p:cNvPr id="2" name="Picture 1" descr="trochophor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20390" y="3929671"/>
              <a:ext cx="3674019" cy="245751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52400" y="3518291"/>
              <a:ext cx="1327483" cy="341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Trochophore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56855" y="6181974"/>
              <a:ext cx="2616331" cy="20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chemeClr val="bg1"/>
                  </a:solidFill>
                </a:rPr>
                <a:t>www.bio.miami.edu.dana</a:t>
              </a:r>
              <a:r>
                <a:rPr lang="en-US" sz="1000" dirty="0" smtClean="0">
                  <a:solidFill>
                    <a:schemeClr val="bg1"/>
                  </a:solidFill>
                </a:rPr>
                <a:t>/160/160S11_15print.html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image0274bright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667"/>
          <a:stretch/>
        </p:blipFill>
        <p:spPr>
          <a:xfrm>
            <a:off x="4953000" y="3600296"/>
            <a:ext cx="3886200" cy="3077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953000" y="3124200"/>
            <a:ext cx="2734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Veliger: shell and velum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3581400"/>
            <a:ext cx="2032252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www.invert-embryo.blogspot.com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1905000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ciliated lobes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924800" y="2438400"/>
            <a:ext cx="228600" cy="190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46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mboldt-squid-tentac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67400" y="1828800"/>
            <a:ext cx="2745311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8610600" cy="95410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Disparity of the body plan is based on modifications of three body parts: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foot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mantle</a:t>
            </a:r>
            <a:r>
              <a:rPr lang="en-US" dirty="0" smtClean="0">
                <a:latin typeface="Calibri" charset="0"/>
              </a:rPr>
              <a:t>, &amp;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radula</a:t>
            </a:r>
            <a:r>
              <a:rPr lang="en-US" dirty="0" smtClean="0">
                <a:latin typeface="Calibri" charset="0"/>
              </a:rPr>
              <a:t>. </a:t>
            </a:r>
            <a:endParaRPr lang="en-US" dirty="0">
              <a:latin typeface="Calibri" charset="0"/>
            </a:endParaRPr>
          </a:p>
        </p:txBody>
      </p:sp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1752600" y="3124200"/>
            <a:ext cx="178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www.research.amnh.org</a:t>
            </a:r>
          </a:p>
        </p:txBody>
      </p:sp>
      <p:pic>
        <p:nvPicPr>
          <p:cNvPr id="3" name="Picture 2" descr="Telli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1295400"/>
            <a:ext cx="2783498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ivalve_burrow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4194048"/>
            <a:ext cx="3124200" cy="1749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hiton_ventral_surfac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3222625" y="1597025"/>
            <a:ext cx="2413000" cy="1809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umboldt-squid-feeding-tentacles-with-hook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48400" y="4191000"/>
            <a:ext cx="2500313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rchiteuthis-dux-squid-tentacle_61149_1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635" t="20148" r="20513" b="21778"/>
          <a:stretch/>
        </p:blipFill>
        <p:spPr>
          <a:xfrm>
            <a:off x="7239000" y="1295400"/>
            <a:ext cx="1540933" cy="880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57600" y="4191000"/>
            <a:ext cx="2258483" cy="1619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OTHER-OF-PEA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67400" y="1600200"/>
            <a:ext cx="2765324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>
            <a:off x="4648200" y="1752600"/>
            <a:ext cx="1828800" cy="685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95410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mantle</a:t>
            </a:r>
            <a:r>
              <a:rPr lang="en-US" dirty="0" smtClean="0">
                <a:latin typeface="Calibri" charset="0"/>
              </a:rPr>
              <a:t> is derived from epithelium and secretes a calcium carbonate shell.</a:t>
            </a:r>
            <a:endParaRPr lang="en-US" dirty="0"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1558703"/>
            <a:ext cx="4621555" cy="3394297"/>
            <a:chOff x="304800" y="3176524"/>
            <a:chExt cx="4621555" cy="3394297"/>
          </a:xfrm>
        </p:grpSpPr>
        <p:pic>
          <p:nvPicPr>
            <p:cNvPr id="13" name="Picture 12" descr="skalloppbygning320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917731" y="3176524"/>
              <a:ext cx="1739869" cy="31480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895600" y="6324600"/>
              <a:ext cx="88291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/>
                <a:t>McNeill 1983</a:t>
              </a:r>
              <a:endParaRPr lang="en-US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62400" y="4309646"/>
              <a:ext cx="787796" cy="33855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mantle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4604" y="3429000"/>
              <a:ext cx="1321796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/>
                  </a:solidFill>
                </a:rPr>
                <a:t>periostracum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4538246"/>
              <a:ext cx="14447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prismatic layer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38200" y="3886200"/>
              <a:ext cx="12954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>
              <a:outerShdw blurRad="40005" dist="19939" dir="5400000" algn="tl" rotWithShape="0">
                <a:schemeClr val="tx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914400" y="5029200"/>
              <a:ext cx="14478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514600" y="3657600"/>
              <a:ext cx="175260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3124200" y="4800600"/>
              <a:ext cx="121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67200" y="3336667"/>
              <a:ext cx="659155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nacre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67200" y="4419600"/>
            <a:ext cx="4472876" cy="1953399"/>
            <a:chOff x="304800" y="990600"/>
            <a:chExt cx="4472876" cy="1953399"/>
          </a:xfrm>
        </p:grpSpPr>
        <p:pic>
          <p:nvPicPr>
            <p:cNvPr id="25" name="Picture 24" descr="glycymeris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44405"/>
            <a:stretch/>
          </p:blipFill>
          <p:spPr>
            <a:xfrm>
              <a:off x="304800" y="990600"/>
              <a:ext cx="4360167" cy="19151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3733800" y="2667000"/>
              <a:ext cx="10438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 J.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Thebault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12439" y="1143000"/>
            <a:ext cx="1917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mother-of-pearl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91000" y="39624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Growth rings for aging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519113"/>
          </a:xfrm>
        </p:spPr>
        <p:txBody>
          <a:bodyPr/>
          <a:lstStyle/>
          <a:p>
            <a:pPr eaLnBrk="1" hangingPunct="1"/>
            <a:r>
              <a:rPr lang="en-US"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rPr>
              <a:t>Protostomes, Lophotrochozoa, Part 1</a:t>
            </a:r>
          </a:p>
        </p:txBody>
      </p: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5562600" y="3700463"/>
            <a:ext cx="1716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trochophore larva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046163"/>
            <a:ext cx="2841625" cy="2001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4089400"/>
            <a:ext cx="1552575" cy="193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5638800" y="2709863"/>
            <a:ext cx="1216025" cy="3381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lophophore</a:t>
            </a:r>
          </a:p>
        </p:txBody>
      </p:sp>
      <p:pic>
        <p:nvPicPr>
          <p:cNvPr id="2" name="Picture 1" descr="32_11MolecAnimalPhylo-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37332" y="1075531"/>
            <a:ext cx="5130800" cy="5062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95410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The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</a:rPr>
              <a:t>mantle cavity </a:t>
            </a:r>
            <a:r>
              <a:rPr lang="en-US" dirty="0" smtClean="0">
                <a:latin typeface="Calibri" charset="0"/>
              </a:rPr>
              <a:t>is larger than the coelom and holds the gills [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ctenidia</a:t>
            </a:r>
            <a:r>
              <a:rPr lang="en-US" dirty="0" smtClean="0">
                <a:latin typeface="Calibri" charset="0"/>
              </a:rPr>
              <a:t>].</a:t>
            </a:r>
            <a:endParaRPr lang="en-US" dirty="0">
              <a:latin typeface="Calibri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91827" y="1371600"/>
            <a:ext cx="2760973" cy="1981200"/>
            <a:chOff x="4953000" y="4191000"/>
            <a:chExt cx="3415819" cy="2451100"/>
          </a:xfrm>
        </p:grpSpPr>
        <p:pic>
          <p:nvPicPr>
            <p:cNvPr id="10" name="Picture 9" descr="cross-section-of-mercenaria-mercenaria-hard-cla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953000" y="4191000"/>
              <a:ext cx="3415819" cy="24511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Freeform 11"/>
            <p:cNvSpPr/>
            <p:nvPr/>
          </p:nvSpPr>
          <p:spPr>
            <a:xfrm>
              <a:off x="5892800" y="4515828"/>
              <a:ext cx="1257300" cy="1787605"/>
            </a:xfrm>
            <a:custGeom>
              <a:avLst/>
              <a:gdLst>
                <a:gd name="connsiteX0" fmla="*/ 249767 w 1257300"/>
                <a:gd name="connsiteY0" fmla="*/ 1139 h 1787605"/>
                <a:gd name="connsiteX1" fmla="*/ 215900 w 1257300"/>
                <a:gd name="connsiteY1" fmla="*/ 9605 h 1787605"/>
                <a:gd name="connsiteX2" fmla="*/ 190500 w 1257300"/>
                <a:gd name="connsiteY2" fmla="*/ 26539 h 1787605"/>
                <a:gd name="connsiteX3" fmla="*/ 165100 w 1257300"/>
                <a:gd name="connsiteY3" fmla="*/ 47705 h 1787605"/>
                <a:gd name="connsiteX4" fmla="*/ 160867 w 1257300"/>
                <a:gd name="connsiteY4" fmla="*/ 60405 h 1787605"/>
                <a:gd name="connsiteX5" fmla="*/ 156633 w 1257300"/>
                <a:gd name="connsiteY5" fmla="*/ 77339 h 1787605"/>
                <a:gd name="connsiteX6" fmla="*/ 148167 w 1257300"/>
                <a:gd name="connsiteY6" fmla="*/ 90039 h 1787605"/>
                <a:gd name="connsiteX7" fmla="*/ 143933 w 1257300"/>
                <a:gd name="connsiteY7" fmla="*/ 111205 h 1787605"/>
                <a:gd name="connsiteX8" fmla="*/ 114300 w 1257300"/>
                <a:gd name="connsiteY8" fmla="*/ 153539 h 1787605"/>
                <a:gd name="connsiteX9" fmla="*/ 110067 w 1257300"/>
                <a:gd name="connsiteY9" fmla="*/ 166239 h 1787605"/>
                <a:gd name="connsiteX10" fmla="*/ 97367 w 1257300"/>
                <a:gd name="connsiteY10" fmla="*/ 174705 h 1787605"/>
                <a:gd name="connsiteX11" fmla="*/ 84667 w 1257300"/>
                <a:gd name="connsiteY11" fmla="*/ 187405 h 1787605"/>
                <a:gd name="connsiteX12" fmla="*/ 67733 w 1257300"/>
                <a:gd name="connsiteY12" fmla="*/ 212805 h 1787605"/>
                <a:gd name="connsiteX13" fmla="*/ 59267 w 1257300"/>
                <a:gd name="connsiteY13" fmla="*/ 238205 h 1787605"/>
                <a:gd name="connsiteX14" fmla="*/ 55033 w 1257300"/>
                <a:gd name="connsiteY14" fmla="*/ 250905 h 1787605"/>
                <a:gd name="connsiteX15" fmla="*/ 46567 w 1257300"/>
                <a:gd name="connsiteY15" fmla="*/ 263605 h 1787605"/>
                <a:gd name="connsiteX16" fmla="*/ 42333 w 1257300"/>
                <a:gd name="connsiteY16" fmla="*/ 289005 h 1787605"/>
                <a:gd name="connsiteX17" fmla="*/ 38100 w 1257300"/>
                <a:gd name="connsiteY17" fmla="*/ 305939 h 1787605"/>
                <a:gd name="connsiteX18" fmla="*/ 33867 w 1257300"/>
                <a:gd name="connsiteY18" fmla="*/ 335572 h 1787605"/>
                <a:gd name="connsiteX19" fmla="*/ 29633 w 1257300"/>
                <a:gd name="connsiteY19" fmla="*/ 399072 h 1787605"/>
                <a:gd name="connsiteX20" fmla="*/ 21167 w 1257300"/>
                <a:gd name="connsiteY20" fmla="*/ 416005 h 1787605"/>
                <a:gd name="connsiteX21" fmla="*/ 16933 w 1257300"/>
                <a:gd name="connsiteY21" fmla="*/ 432939 h 1787605"/>
                <a:gd name="connsiteX22" fmla="*/ 4233 w 1257300"/>
                <a:gd name="connsiteY22" fmla="*/ 471039 h 1787605"/>
                <a:gd name="connsiteX23" fmla="*/ 0 w 1257300"/>
                <a:gd name="connsiteY23" fmla="*/ 483739 h 1787605"/>
                <a:gd name="connsiteX24" fmla="*/ 4233 w 1257300"/>
                <a:gd name="connsiteY24" fmla="*/ 708105 h 1787605"/>
                <a:gd name="connsiteX25" fmla="*/ 12700 w 1257300"/>
                <a:gd name="connsiteY25" fmla="*/ 746205 h 1787605"/>
                <a:gd name="connsiteX26" fmla="*/ 25400 w 1257300"/>
                <a:gd name="connsiteY26" fmla="*/ 792772 h 1787605"/>
                <a:gd name="connsiteX27" fmla="*/ 33867 w 1257300"/>
                <a:gd name="connsiteY27" fmla="*/ 818172 h 1787605"/>
                <a:gd name="connsiteX28" fmla="*/ 38100 w 1257300"/>
                <a:gd name="connsiteY28" fmla="*/ 830872 h 1787605"/>
                <a:gd name="connsiteX29" fmla="*/ 46567 w 1257300"/>
                <a:gd name="connsiteY29" fmla="*/ 847805 h 1787605"/>
                <a:gd name="connsiteX30" fmla="*/ 59267 w 1257300"/>
                <a:gd name="connsiteY30" fmla="*/ 890139 h 1787605"/>
                <a:gd name="connsiteX31" fmla="*/ 63500 w 1257300"/>
                <a:gd name="connsiteY31" fmla="*/ 902839 h 1787605"/>
                <a:gd name="connsiteX32" fmla="*/ 80433 w 1257300"/>
                <a:gd name="connsiteY32" fmla="*/ 974805 h 1787605"/>
                <a:gd name="connsiteX33" fmla="*/ 84667 w 1257300"/>
                <a:gd name="connsiteY33" fmla="*/ 987505 h 1787605"/>
                <a:gd name="connsiteX34" fmla="*/ 93133 w 1257300"/>
                <a:gd name="connsiteY34" fmla="*/ 1004439 h 1787605"/>
                <a:gd name="connsiteX35" fmla="*/ 101600 w 1257300"/>
                <a:gd name="connsiteY35" fmla="*/ 1038305 h 1787605"/>
                <a:gd name="connsiteX36" fmla="*/ 105833 w 1257300"/>
                <a:gd name="connsiteY36" fmla="*/ 1055239 h 1787605"/>
                <a:gd name="connsiteX37" fmla="*/ 118533 w 1257300"/>
                <a:gd name="connsiteY37" fmla="*/ 1059472 h 1787605"/>
                <a:gd name="connsiteX38" fmla="*/ 127000 w 1257300"/>
                <a:gd name="connsiteY38" fmla="*/ 1076405 h 1787605"/>
                <a:gd name="connsiteX39" fmla="*/ 131233 w 1257300"/>
                <a:gd name="connsiteY39" fmla="*/ 1089105 h 1787605"/>
                <a:gd name="connsiteX40" fmla="*/ 152400 w 1257300"/>
                <a:gd name="connsiteY40" fmla="*/ 1114505 h 1787605"/>
                <a:gd name="connsiteX41" fmla="*/ 156633 w 1257300"/>
                <a:gd name="connsiteY41" fmla="*/ 1131439 h 1787605"/>
                <a:gd name="connsiteX42" fmla="*/ 165100 w 1257300"/>
                <a:gd name="connsiteY42" fmla="*/ 1144139 h 1787605"/>
                <a:gd name="connsiteX43" fmla="*/ 173567 w 1257300"/>
                <a:gd name="connsiteY43" fmla="*/ 1161072 h 1787605"/>
                <a:gd name="connsiteX44" fmla="*/ 182033 w 1257300"/>
                <a:gd name="connsiteY44" fmla="*/ 1186472 h 1787605"/>
                <a:gd name="connsiteX45" fmla="*/ 186267 w 1257300"/>
                <a:gd name="connsiteY45" fmla="*/ 1199172 h 1787605"/>
                <a:gd name="connsiteX46" fmla="*/ 190500 w 1257300"/>
                <a:gd name="connsiteY46" fmla="*/ 1216105 h 1787605"/>
                <a:gd name="connsiteX47" fmla="*/ 198967 w 1257300"/>
                <a:gd name="connsiteY47" fmla="*/ 1241505 h 1787605"/>
                <a:gd name="connsiteX48" fmla="*/ 203200 w 1257300"/>
                <a:gd name="connsiteY48" fmla="*/ 1254205 h 1787605"/>
                <a:gd name="connsiteX49" fmla="*/ 220133 w 1257300"/>
                <a:gd name="connsiteY49" fmla="*/ 1283839 h 1787605"/>
                <a:gd name="connsiteX50" fmla="*/ 232833 w 1257300"/>
                <a:gd name="connsiteY50" fmla="*/ 1313472 h 1787605"/>
                <a:gd name="connsiteX51" fmla="*/ 237067 w 1257300"/>
                <a:gd name="connsiteY51" fmla="*/ 1326172 h 1787605"/>
                <a:gd name="connsiteX52" fmla="*/ 249767 w 1257300"/>
                <a:gd name="connsiteY52" fmla="*/ 1330405 h 1787605"/>
                <a:gd name="connsiteX53" fmla="*/ 266700 w 1257300"/>
                <a:gd name="connsiteY53" fmla="*/ 1360039 h 1787605"/>
                <a:gd name="connsiteX54" fmla="*/ 279400 w 1257300"/>
                <a:gd name="connsiteY54" fmla="*/ 1376972 h 1787605"/>
                <a:gd name="connsiteX55" fmla="*/ 304800 w 1257300"/>
                <a:gd name="connsiteY55" fmla="*/ 1398139 h 1787605"/>
                <a:gd name="connsiteX56" fmla="*/ 313267 w 1257300"/>
                <a:gd name="connsiteY56" fmla="*/ 1415072 h 1787605"/>
                <a:gd name="connsiteX57" fmla="*/ 347133 w 1257300"/>
                <a:gd name="connsiteY57" fmla="*/ 1453172 h 1787605"/>
                <a:gd name="connsiteX58" fmla="*/ 372533 w 1257300"/>
                <a:gd name="connsiteY58" fmla="*/ 1470105 h 1787605"/>
                <a:gd name="connsiteX59" fmla="*/ 376767 w 1257300"/>
                <a:gd name="connsiteY59" fmla="*/ 1482805 h 1787605"/>
                <a:gd name="connsiteX60" fmla="*/ 402167 w 1257300"/>
                <a:gd name="connsiteY60" fmla="*/ 1503972 h 1787605"/>
                <a:gd name="connsiteX61" fmla="*/ 419100 w 1257300"/>
                <a:gd name="connsiteY61" fmla="*/ 1525139 h 1787605"/>
                <a:gd name="connsiteX62" fmla="*/ 440267 w 1257300"/>
                <a:gd name="connsiteY62" fmla="*/ 1546305 h 1787605"/>
                <a:gd name="connsiteX63" fmla="*/ 461433 w 1257300"/>
                <a:gd name="connsiteY63" fmla="*/ 1567472 h 1787605"/>
                <a:gd name="connsiteX64" fmla="*/ 482600 w 1257300"/>
                <a:gd name="connsiteY64" fmla="*/ 1584405 h 1787605"/>
                <a:gd name="connsiteX65" fmla="*/ 512233 w 1257300"/>
                <a:gd name="connsiteY65" fmla="*/ 1609805 h 1787605"/>
                <a:gd name="connsiteX66" fmla="*/ 520700 w 1257300"/>
                <a:gd name="connsiteY66" fmla="*/ 1622505 h 1787605"/>
                <a:gd name="connsiteX67" fmla="*/ 533400 w 1257300"/>
                <a:gd name="connsiteY67" fmla="*/ 1630972 h 1787605"/>
                <a:gd name="connsiteX68" fmla="*/ 558800 w 1257300"/>
                <a:gd name="connsiteY68" fmla="*/ 1652139 h 1787605"/>
                <a:gd name="connsiteX69" fmla="*/ 567267 w 1257300"/>
                <a:gd name="connsiteY69" fmla="*/ 1664839 h 1787605"/>
                <a:gd name="connsiteX70" fmla="*/ 579967 w 1257300"/>
                <a:gd name="connsiteY70" fmla="*/ 1673305 h 1787605"/>
                <a:gd name="connsiteX71" fmla="*/ 584200 w 1257300"/>
                <a:gd name="connsiteY71" fmla="*/ 1694472 h 1787605"/>
                <a:gd name="connsiteX72" fmla="*/ 596900 w 1257300"/>
                <a:gd name="connsiteY72" fmla="*/ 1724105 h 1787605"/>
                <a:gd name="connsiteX73" fmla="*/ 609600 w 1257300"/>
                <a:gd name="connsiteY73" fmla="*/ 1749505 h 1787605"/>
                <a:gd name="connsiteX74" fmla="*/ 613833 w 1257300"/>
                <a:gd name="connsiteY74" fmla="*/ 1762205 h 1787605"/>
                <a:gd name="connsiteX75" fmla="*/ 630767 w 1257300"/>
                <a:gd name="connsiteY75" fmla="*/ 1787605 h 1787605"/>
                <a:gd name="connsiteX76" fmla="*/ 643467 w 1257300"/>
                <a:gd name="connsiteY76" fmla="*/ 1783372 h 1787605"/>
                <a:gd name="connsiteX77" fmla="*/ 647700 w 1257300"/>
                <a:gd name="connsiteY77" fmla="*/ 1770672 h 1787605"/>
                <a:gd name="connsiteX78" fmla="*/ 656167 w 1257300"/>
                <a:gd name="connsiteY78" fmla="*/ 1757972 h 1787605"/>
                <a:gd name="connsiteX79" fmla="*/ 668867 w 1257300"/>
                <a:gd name="connsiteY79" fmla="*/ 1719872 h 1787605"/>
                <a:gd name="connsiteX80" fmla="*/ 673100 w 1257300"/>
                <a:gd name="connsiteY80" fmla="*/ 1707172 h 1787605"/>
                <a:gd name="connsiteX81" fmla="*/ 681567 w 1257300"/>
                <a:gd name="connsiteY81" fmla="*/ 1694472 h 1787605"/>
                <a:gd name="connsiteX82" fmla="*/ 698500 w 1257300"/>
                <a:gd name="connsiteY82" fmla="*/ 1656372 h 1787605"/>
                <a:gd name="connsiteX83" fmla="*/ 711200 w 1257300"/>
                <a:gd name="connsiteY83" fmla="*/ 1652139 h 1787605"/>
                <a:gd name="connsiteX84" fmla="*/ 732367 w 1257300"/>
                <a:gd name="connsiteY84" fmla="*/ 1635205 h 1787605"/>
                <a:gd name="connsiteX85" fmla="*/ 745067 w 1257300"/>
                <a:gd name="connsiteY85" fmla="*/ 1622505 h 1787605"/>
                <a:gd name="connsiteX86" fmla="*/ 770467 w 1257300"/>
                <a:gd name="connsiteY86" fmla="*/ 1605572 h 1787605"/>
                <a:gd name="connsiteX87" fmla="*/ 795867 w 1257300"/>
                <a:gd name="connsiteY87" fmla="*/ 1580172 h 1787605"/>
                <a:gd name="connsiteX88" fmla="*/ 817033 w 1257300"/>
                <a:gd name="connsiteY88" fmla="*/ 1559005 h 1787605"/>
                <a:gd name="connsiteX89" fmla="*/ 825500 w 1257300"/>
                <a:gd name="connsiteY89" fmla="*/ 1546305 h 1787605"/>
                <a:gd name="connsiteX90" fmla="*/ 829733 w 1257300"/>
                <a:gd name="connsiteY90" fmla="*/ 1533605 h 1787605"/>
                <a:gd name="connsiteX91" fmla="*/ 842433 w 1257300"/>
                <a:gd name="connsiteY91" fmla="*/ 1529372 h 1787605"/>
                <a:gd name="connsiteX92" fmla="*/ 876300 w 1257300"/>
                <a:gd name="connsiteY92" fmla="*/ 1491272 h 1787605"/>
                <a:gd name="connsiteX93" fmla="*/ 876300 w 1257300"/>
                <a:gd name="connsiteY93" fmla="*/ 1491272 h 1787605"/>
                <a:gd name="connsiteX94" fmla="*/ 889000 w 1257300"/>
                <a:gd name="connsiteY94" fmla="*/ 1474339 h 1787605"/>
                <a:gd name="connsiteX95" fmla="*/ 901700 w 1257300"/>
                <a:gd name="connsiteY95" fmla="*/ 1461639 h 1787605"/>
                <a:gd name="connsiteX96" fmla="*/ 922867 w 1257300"/>
                <a:gd name="connsiteY96" fmla="*/ 1436239 h 1787605"/>
                <a:gd name="connsiteX97" fmla="*/ 939800 w 1257300"/>
                <a:gd name="connsiteY97" fmla="*/ 1419305 h 1787605"/>
                <a:gd name="connsiteX98" fmla="*/ 948267 w 1257300"/>
                <a:gd name="connsiteY98" fmla="*/ 1406605 h 1787605"/>
                <a:gd name="connsiteX99" fmla="*/ 965200 w 1257300"/>
                <a:gd name="connsiteY99" fmla="*/ 1385439 h 1787605"/>
                <a:gd name="connsiteX100" fmla="*/ 982133 w 1257300"/>
                <a:gd name="connsiteY100" fmla="*/ 1364272 h 1787605"/>
                <a:gd name="connsiteX101" fmla="*/ 994833 w 1257300"/>
                <a:gd name="connsiteY101" fmla="*/ 1321939 h 1787605"/>
                <a:gd name="connsiteX102" fmla="*/ 1003300 w 1257300"/>
                <a:gd name="connsiteY102" fmla="*/ 1309239 h 1787605"/>
                <a:gd name="connsiteX103" fmla="*/ 1011767 w 1257300"/>
                <a:gd name="connsiteY103" fmla="*/ 1275372 h 1787605"/>
                <a:gd name="connsiteX104" fmla="*/ 1020233 w 1257300"/>
                <a:gd name="connsiteY104" fmla="*/ 1262672 h 1787605"/>
                <a:gd name="connsiteX105" fmla="*/ 1024467 w 1257300"/>
                <a:gd name="connsiteY105" fmla="*/ 1249972 h 1787605"/>
                <a:gd name="connsiteX106" fmla="*/ 1037167 w 1257300"/>
                <a:gd name="connsiteY106" fmla="*/ 1245739 h 1787605"/>
                <a:gd name="connsiteX107" fmla="*/ 1041400 w 1257300"/>
                <a:gd name="connsiteY107" fmla="*/ 1233039 h 1787605"/>
                <a:gd name="connsiteX108" fmla="*/ 1071033 w 1257300"/>
                <a:gd name="connsiteY108" fmla="*/ 1199172 h 1787605"/>
                <a:gd name="connsiteX109" fmla="*/ 1083733 w 1257300"/>
                <a:gd name="connsiteY109" fmla="*/ 1161072 h 1787605"/>
                <a:gd name="connsiteX110" fmla="*/ 1087967 w 1257300"/>
                <a:gd name="connsiteY110" fmla="*/ 1148372 h 1787605"/>
                <a:gd name="connsiteX111" fmla="*/ 1096433 w 1257300"/>
                <a:gd name="connsiteY111" fmla="*/ 1135672 h 1787605"/>
                <a:gd name="connsiteX112" fmla="*/ 1104900 w 1257300"/>
                <a:gd name="connsiteY112" fmla="*/ 1110272 h 1787605"/>
                <a:gd name="connsiteX113" fmla="*/ 1113367 w 1257300"/>
                <a:gd name="connsiteY113" fmla="*/ 1093339 h 1787605"/>
                <a:gd name="connsiteX114" fmla="*/ 1126067 w 1257300"/>
                <a:gd name="connsiteY114" fmla="*/ 1051005 h 1787605"/>
                <a:gd name="connsiteX115" fmla="*/ 1130300 w 1257300"/>
                <a:gd name="connsiteY115" fmla="*/ 1029839 h 1787605"/>
                <a:gd name="connsiteX116" fmla="*/ 1134533 w 1257300"/>
                <a:gd name="connsiteY116" fmla="*/ 1017139 h 1787605"/>
                <a:gd name="connsiteX117" fmla="*/ 1138767 w 1257300"/>
                <a:gd name="connsiteY117" fmla="*/ 1000205 h 1787605"/>
                <a:gd name="connsiteX118" fmla="*/ 1151467 w 1257300"/>
                <a:gd name="connsiteY118" fmla="*/ 962105 h 1787605"/>
                <a:gd name="connsiteX119" fmla="*/ 1155700 w 1257300"/>
                <a:gd name="connsiteY119" fmla="*/ 949405 h 1787605"/>
                <a:gd name="connsiteX120" fmla="*/ 1159933 w 1257300"/>
                <a:gd name="connsiteY120" fmla="*/ 936705 h 1787605"/>
                <a:gd name="connsiteX121" fmla="*/ 1176867 w 1257300"/>
                <a:gd name="connsiteY121" fmla="*/ 907072 h 1787605"/>
                <a:gd name="connsiteX122" fmla="*/ 1189567 w 1257300"/>
                <a:gd name="connsiteY122" fmla="*/ 864739 h 1787605"/>
                <a:gd name="connsiteX123" fmla="*/ 1198033 w 1257300"/>
                <a:gd name="connsiteY123" fmla="*/ 835105 h 1787605"/>
                <a:gd name="connsiteX124" fmla="*/ 1210733 w 1257300"/>
                <a:gd name="connsiteY124" fmla="*/ 763139 h 1787605"/>
                <a:gd name="connsiteX125" fmla="*/ 1214967 w 1257300"/>
                <a:gd name="connsiteY125" fmla="*/ 750439 h 1787605"/>
                <a:gd name="connsiteX126" fmla="*/ 1227667 w 1257300"/>
                <a:gd name="connsiteY126" fmla="*/ 737739 h 1787605"/>
                <a:gd name="connsiteX127" fmla="*/ 1244600 w 1257300"/>
                <a:gd name="connsiteY127" fmla="*/ 699639 h 1787605"/>
                <a:gd name="connsiteX128" fmla="*/ 1253067 w 1257300"/>
                <a:gd name="connsiteY128" fmla="*/ 665772 h 1787605"/>
                <a:gd name="connsiteX129" fmla="*/ 1257300 w 1257300"/>
                <a:gd name="connsiteY129" fmla="*/ 653072 h 1787605"/>
                <a:gd name="connsiteX130" fmla="*/ 1248833 w 1257300"/>
                <a:gd name="connsiteY130" fmla="*/ 424472 h 1787605"/>
                <a:gd name="connsiteX131" fmla="*/ 1244600 w 1257300"/>
                <a:gd name="connsiteY131" fmla="*/ 407539 h 1787605"/>
                <a:gd name="connsiteX132" fmla="*/ 1231900 w 1257300"/>
                <a:gd name="connsiteY132" fmla="*/ 356739 h 1787605"/>
                <a:gd name="connsiteX133" fmla="*/ 1227667 w 1257300"/>
                <a:gd name="connsiteY133" fmla="*/ 344039 h 1787605"/>
                <a:gd name="connsiteX134" fmla="*/ 1219200 w 1257300"/>
                <a:gd name="connsiteY134" fmla="*/ 331339 h 1787605"/>
                <a:gd name="connsiteX135" fmla="*/ 1206500 w 1257300"/>
                <a:gd name="connsiteY135" fmla="*/ 305939 h 1787605"/>
                <a:gd name="connsiteX136" fmla="*/ 1198033 w 1257300"/>
                <a:gd name="connsiteY136" fmla="*/ 280539 h 1787605"/>
                <a:gd name="connsiteX137" fmla="*/ 1189567 w 1257300"/>
                <a:gd name="connsiteY137" fmla="*/ 267839 h 1787605"/>
                <a:gd name="connsiteX138" fmla="*/ 1185333 w 1257300"/>
                <a:gd name="connsiteY138" fmla="*/ 255139 h 1787605"/>
                <a:gd name="connsiteX139" fmla="*/ 1176867 w 1257300"/>
                <a:gd name="connsiteY139" fmla="*/ 221272 h 1787605"/>
                <a:gd name="connsiteX140" fmla="*/ 1164167 w 1257300"/>
                <a:gd name="connsiteY140" fmla="*/ 195872 h 1787605"/>
                <a:gd name="connsiteX141" fmla="*/ 1159933 w 1257300"/>
                <a:gd name="connsiteY141" fmla="*/ 183172 h 1787605"/>
                <a:gd name="connsiteX142" fmla="*/ 1147233 w 1257300"/>
                <a:gd name="connsiteY142" fmla="*/ 174705 h 1787605"/>
                <a:gd name="connsiteX143" fmla="*/ 1134533 w 1257300"/>
                <a:gd name="connsiteY143" fmla="*/ 162005 h 1787605"/>
                <a:gd name="connsiteX144" fmla="*/ 1126067 w 1257300"/>
                <a:gd name="connsiteY144" fmla="*/ 132372 h 1787605"/>
                <a:gd name="connsiteX145" fmla="*/ 1117600 w 1257300"/>
                <a:gd name="connsiteY145" fmla="*/ 119672 h 1787605"/>
                <a:gd name="connsiteX146" fmla="*/ 1104900 w 1257300"/>
                <a:gd name="connsiteY146" fmla="*/ 94272 h 1787605"/>
                <a:gd name="connsiteX147" fmla="*/ 1092200 w 1257300"/>
                <a:gd name="connsiteY147" fmla="*/ 90039 h 1787605"/>
                <a:gd name="connsiteX148" fmla="*/ 1083733 w 1257300"/>
                <a:gd name="connsiteY148" fmla="*/ 77339 h 1787605"/>
                <a:gd name="connsiteX149" fmla="*/ 1071033 w 1257300"/>
                <a:gd name="connsiteY149" fmla="*/ 73105 h 1787605"/>
                <a:gd name="connsiteX150" fmla="*/ 1066800 w 1257300"/>
                <a:gd name="connsiteY150" fmla="*/ 60405 h 1787605"/>
                <a:gd name="connsiteX151" fmla="*/ 1054100 w 1257300"/>
                <a:gd name="connsiteY151" fmla="*/ 51939 h 1787605"/>
                <a:gd name="connsiteX152" fmla="*/ 1049867 w 1257300"/>
                <a:gd name="connsiteY152" fmla="*/ 39239 h 1787605"/>
                <a:gd name="connsiteX153" fmla="*/ 1032933 w 1257300"/>
                <a:gd name="connsiteY153" fmla="*/ 13839 h 1787605"/>
                <a:gd name="connsiteX154" fmla="*/ 1007533 w 1257300"/>
                <a:gd name="connsiteY154" fmla="*/ 22305 h 1787605"/>
                <a:gd name="connsiteX155" fmla="*/ 999067 w 1257300"/>
                <a:gd name="connsiteY155" fmla="*/ 35005 h 1787605"/>
                <a:gd name="connsiteX156" fmla="*/ 1007533 w 1257300"/>
                <a:gd name="connsiteY156" fmla="*/ 106972 h 1787605"/>
                <a:gd name="connsiteX157" fmla="*/ 1016000 w 1257300"/>
                <a:gd name="connsiteY157" fmla="*/ 119672 h 1787605"/>
                <a:gd name="connsiteX158" fmla="*/ 1024467 w 1257300"/>
                <a:gd name="connsiteY158" fmla="*/ 145072 h 1787605"/>
                <a:gd name="connsiteX159" fmla="*/ 1045633 w 1257300"/>
                <a:gd name="connsiteY159" fmla="*/ 174705 h 1787605"/>
                <a:gd name="connsiteX160" fmla="*/ 1054100 w 1257300"/>
                <a:gd name="connsiteY160" fmla="*/ 200105 h 1787605"/>
                <a:gd name="connsiteX161" fmla="*/ 1075267 w 1257300"/>
                <a:gd name="connsiteY161" fmla="*/ 238205 h 1787605"/>
                <a:gd name="connsiteX162" fmla="*/ 1079500 w 1257300"/>
                <a:gd name="connsiteY162" fmla="*/ 263605 h 1787605"/>
                <a:gd name="connsiteX163" fmla="*/ 1087967 w 1257300"/>
                <a:gd name="connsiteY163" fmla="*/ 284772 h 1787605"/>
                <a:gd name="connsiteX164" fmla="*/ 1092200 w 1257300"/>
                <a:gd name="connsiteY164" fmla="*/ 394839 h 1787605"/>
                <a:gd name="connsiteX165" fmla="*/ 1096433 w 1257300"/>
                <a:gd name="connsiteY165" fmla="*/ 585339 h 1787605"/>
                <a:gd name="connsiteX166" fmla="*/ 1087967 w 1257300"/>
                <a:gd name="connsiteY166" fmla="*/ 822405 h 1787605"/>
                <a:gd name="connsiteX167" fmla="*/ 1079500 w 1257300"/>
                <a:gd name="connsiteY167" fmla="*/ 847805 h 1787605"/>
                <a:gd name="connsiteX168" fmla="*/ 1054100 w 1257300"/>
                <a:gd name="connsiteY168" fmla="*/ 864739 h 1787605"/>
                <a:gd name="connsiteX169" fmla="*/ 1037167 w 1257300"/>
                <a:gd name="connsiteY169" fmla="*/ 860505 h 1787605"/>
                <a:gd name="connsiteX170" fmla="*/ 1032933 w 1257300"/>
                <a:gd name="connsiteY170" fmla="*/ 843572 h 1787605"/>
                <a:gd name="connsiteX171" fmla="*/ 1028700 w 1257300"/>
                <a:gd name="connsiteY171" fmla="*/ 818172 h 1787605"/>
                <a:gd name="connsiteX172" fmla="*/ 1020233 w 1257300"/>
                <a:gd name="connsiteY172" fmla="*/ 835105 h 1787605"/>
                <a:gd name="connsiteX173" fmla="*/ 1016000 w 1257300"/>
                <a:gd name="connsiteY173" fmla="*/ 847805 h 1787605"/>
                <a:gd name="connsiteX174" fmla="*/ 1007533 w 1257300"/>
                <a:gd name="connsiteY174" fmla="*/ 860505 h 1787605"/>
                <a:gd name="connsiteX175" fmla="*/ 999067 w 1257300"/>
                <a:gd name="connsiteY175" fmla="*/ 898605 h 1787605"/>
                <a:gd name="connsiteX176" fmla="*/ 994833 w 1257300"/>
                <a:gd name="connsiteY176" fmla="*/ 932472 h 1787605"/>
                <a:gd name="connsiteX177" fmla="*/ 986367 w 1257300"/>
                <a:gd name="connsiteY177" fmla="*/ 945172 h 1787605"/>
                <a:gd name="connsiteX178" fmla="*/ 977900 w 1257300"/>
                <a:gd name="connsiteY178" fmla="*/ 979039 h 1787605"/>
                <a:gd name="connsiteX179" fmla="*/ 969433 w 1257300"/>
                <a:gd name="connsiteY179" fmla="*/ 991739 h 1787605"/>
                <a:gd name="connsiteX180" fmla="*/ 965200 w 1257300"/>
                <a:gd name="connsiteY180" fmla="*/ 1004439 h 1787605"/>
                <a:gd name="connsiteX181" fmla="*/ 944033 w 1257300"/>
                <a:gd name="connsiteY181" fmla="*/ 1025605 h 1787605"/>
                <a:gd name="connsiteX182" fmla="*/ 927100 w 1257300"/>
                <a:gd name="connsiteY182" fmla="*/ 1029839 h 1787605"/>
                <a:gd name="connsiteX183" fmla="*/ 897467 w 1257300"/>
                <a:gd name="connsiteY183" fmla="*/ 1025605 h 1787605"/>
                <a:gd name="connsiteX184" fmla="*/ 901700 w 1257300"/>
                <a:gd name="connsiteY184" fmla="*/ 1012905 h 1787605"/>
                <a:gd name="connsiteX185" fmla="*/ 880533 w 1257300"/>
                <a:gd name="connsiteY185" fmla="*/ 1051005 h 1787605"/>
                <a:gd name="connsiteX186" fmla="*/ 872067 w 1257300"/>
                <a:gd name="connsiteY186" fmla="*/ 1063705 h 1787605"/>
                <a:gd name="connsiteX187" fmla="*/ 867833 w 1257300"/>
                <a:gd name="connsiteY187" fmla="*/ 1076405 h 1787605"/>
                <a:gd name="connsiteX188" fmla="*/ 855133 w 1257300"/>
                <a:gd name="connsiteY188" fmla="*/ 1106039 h 1787605"/>
                <a:gd name="connsiteX189" fmla="*/ 838200 w 1257300"/>
                <a:gd name="connsiteY189" fmla="*/ 1161072 h 1787605"/>
                <a:gd name="connsiteX190" fmla="*/ 833967 w 1257300"/>
                <a:gd name="connsiteY190" fmla="*/ 1173772 h 1787605"/>
                <a:gd name="connsiteX191" fmla="*/ 821267 w 1257300"/>
                <a:gd name="connsiteY191" fmla="*/ 1186472 h 1787605"/>
                <a:gd name="connsiteX192" fmla="*/ 817033 w 1257300"/>
                <a:gd name="connsiteY192" fmla="*/ 1199172 h 1787605"/>
                <a:gd name="connsiteX193" fmla="*/ 800100 w 1257300"/>
                <a:gd name="connsiteY193" fmla="*/ 1224572 h 1787605"/>
                <a:gd name="connsiteX194" fmla="*/ 787400 w 1257300"/>
                <a:gd name="connsiteY194" fmla="*/ 1444705 h 1787605"/>
                <a:gd name="connsiteX195" fmla="*/ 770467 w 1257300"/>
                <a:gd name="connsiteY195" fmla="*/ 1470105 h 1787605"/>
                <a:gd name="connsiteX196" fmla="*/ 749300 w 1257300"/>
                <a:gd name="connsiteY196" fmla="*/ 1495505 h 1787605"/>
                <a:gd name="connsiteX197" fmla="*/ 719667 w 1257300"/>
                <a:gd name="connsiteY197" fmla="*/ 1516672 h 1787605"/>
                <a:gd name="connsiteX198" fmla="*/ 702733 w 1257300"/>
                <a:gd name="connsiteY198" fmla="*/ 1542072 h 1787605"/>
                <a:gd name="connsiteX199" fmla="*/ 698500 w 1257300"/>
                <a:gd name="connsiteY199" fmla="*/ 1554772 h 1787605"/>
                <a:gd name="connsiteX200" fmla="*/ 685800 w 1257300"/>
                <a:gd name="connsiteY200" fmla="*/ 1563239 h 1787605"/>
                <a:gd name="connsiteX201" fmla="*/ 677333 w 1257300"/>
                <a:gd name="connsiteY201" fmla="*/ 1588639 h 1787605"/>
                <a:gd name="connsiteX202" fmla="*/ 673100 w 1257300"/>
                <a:gd name="connsiteY202" fmla="*/ 1601339 h 1787605"/>
                <a:gd name="connsiteX203" fmla="*/ 656167 w 1257300"/>
                <a:gd name="connsiteY203" fmla="*/ 1605572 h 1787605"/>
                <a:gd name="connsiteX204" fmla="*/ 643467 w 1257300"/>
                <a:gd name="connsiteY204" fmla="*/ 1609805 h 1787605"/>
                <a:gd name="connsiteX205" fmla="*/ 601133 w 1257300"/>
                <a:gd name="connsiteY205" fmla="*/ 1601339 h 1787605"/>
                <a:gd name="connsiteX206" fmla="*/ 558800 w 1257300"/>
                <a:gd name="connsiteY206" fmla="*/ 1567472 h 1787605"/>
                <a:gd name="connsiteX207" fmla="*/ 524933 w 1257300"/>
                <a:gd name="connsiteY207" fmla="*/ 1546305 h 1787605"/>
                <a:gd name="connsiteX208" fmla="*/ 508000 w 1257300"/>
                <a:gd name="connsiteY208" fmla="*/ 1525139 h 1787605"/>
                <a:gd name="connsiteX209" fmla="*/ 491067 w 1257300"/>
                <a:gd name="connsiteY209" fmla="*/ 1503972 h 1787605"/>
                <a:gd name="connsiteX210" fmla="*/ 482600 w 1257300"/>
                <a:gd name="connsiteY210" fmla="*/ 1478572 h 1787605"/>
                <a:gd name="connsiteX211" fmla="*/ 478367 w 1257300"/>
                <a:gd name="connsiteY211" fmla="*/ 1465872 h 1787605"/>
                <a:gd name="connsiteX212" fmla="*/ 461433 w 1257300"/>
                <a:gd name="connsiteY212" fmla="*/ 1436239 h 1787605"/>
                <a:gd name="connsiteX213" fmla="*/ 448733 w 1257300"/>
                <a:gd name="connsiteY213" fmla="*/ 1347339 h 1787605"/>
                <a:gd name="connsiteX214" fmla="*/ 440267 w 1257300"/>
                <a:gd name="connsiteY214" fmla="*/ 1309239 h 1787605"/>
                <a:gd name="connsiteX215" fmla="*/ 431800 w 1257300"/>
                <a:gd name="connsiteY215" fmla="*/ 1283839 h 1787605"/>
                <a:gd name="connsiteX216" fmla="*/ 431800 w 1257300"/>
                <a:gd name="connsiteY216" fmla="*/ 1190705 h 1787605"/>
                <a:gd name="connsiteX217" fmla="*/ 419100 w 1257300"/>
                <a:gd name="connsiteY217" fmla="*/ 1182239 h 1787605"/>
                <a:gd name="connsiteX218" fmla="*/ 402167 w 1257300"/>
                <a:gd name="connsiteY218" fmla="*/ 1144139 h 1787605"/>
                <a:gd name="connsiteX219" fmla="*/ 389467 w 1257300"/>
                <a:gd name="connsiteY219" fmla="*/ 1135672 h 1787605"/>
                <a:gd name="connsiteX220" fmla="*/ 385233 w 1257300"/>
                <a:gd name="connsiteY220" fmla="*/ 1118739 h 1787605"/>
                <a:gd name="connsiteX221" fmla="*/ 376767 w 1257300"/>
                <a:gd name="connsiteY221" fmla="*/ 1106039 h 1787605"/>
                <a:gd name="connsiteX222" fmla="*/ 372533 w 1257300"/>
                <a:gd name="connsiteY222" fmla="*/ 1059472 h 1787605"/>
                <a:gd name="connsiteX223" fmla="*/ 368300 w 1257300"/>
                <a:gd name="connsiteY223" fmla="*/ 1038305 h 1787605"/>
                <a:gd name="connsiteX224" fmla="*/ 355600 w 1257300"/>
                <a:gd name="connsiteY224" fmla="*/ 1025605 h 1787605"/>
                <a:gd name="connsiteX225" fmla="*/ 347133 w 1257300"/>
                <a:gd name="connsiteY225" fmla="*/ 1012905 h 1787605"/>
                <a:gd name="connsiteX226" fmla="*/ 334433 w 1257300"/>
                <a:gd name="connsiteY226" fmla="*/ 1021372 h 1787605"/>
                <a:gd name="connsiteX227" fmla="*/ 325967 w 1257300"/>
                <a:gd name="connsiteY227" fmla="*/ 1046772 h 1787605"/>
                <a:gd name="connsiteX228" fmla="*/ 313267 w 1257300"/>
                <a:gd name="connsiteY228" fmla="*/ 1042539 h 1787605"/>
                <a:gd name="connsiteX229" fmla="*/ 287867 w 1257300"/>
                <a:gd name="connsiteY229" fmla="*/ 1021372 h 1787605"/>
                <a:gd name="connsiteX230" fmla="*/ 275167 w 1257300"/>
                <a:gd name="connsiteY230" fmla="*/ 995972 h 1787605"/>
                <a:gd name="connsiteX231" fmla="*/ 262467 w 1257300"/>
                <a:gd name="connsiteY231" fmla="*/ 987505 h 1787605"/>
                <a:gd name="connsiteX232" fmla="*/ 245533 w 1257300"/>
                <a:gd name="connsiteY232" fmla="*/ 898605 h 1787605"/>
                <a:gd name="connsiteX233" fmla="*/ 241300 w 1257300"/>
                <a:gd name="connsiteY233" fmla="*/ 856272 h 1787605"/>
                <a:gd name="connsiteX234" fmla="*/ 237067 w 1257300"/>
                <a:gd name="connsiteY234" fmla="*/ 843572 h 1787605"/>
                <a:gd name="connsiteX235" fmla="*/ 224367 w 1257300"/>
                <a:gd name="connsiteY235" fmla="*/ 839339 h 1787605"/>
                <a:gd name="connsiteX236" fmla="*/ 211667 w 1257300"/>
                <a:gd name="connsiteY236" fmla="*/ 852039 h 1787605"/>
                <a:gd name="connsiteX237" fmla="*/ 186267 w 1257300"/>
                <a:gd name="connsiteY237" fmla="*/ 860505 h 1787605"/>
                <a:gd name="connsiteX238" fmla="*/ 182033 w 1257300"/>
                <a:gd name="connsiteY238" fmla="*/ 847805 h 1787605"/>
                <a:gd name="connsiteX239" fmla="*/ 173567 w 1257300"/>
                <a:gd name="connsiteY239" fmla="*/ 835105 h 1787605"/>
                <a:gd name="connsiteX240" fmla="*/ 160867 w 1257300"/>
                <a:gd name="connsiteY240" fmla="*/ 797005 h 1787605"/>
                <a:gd name="connsiteX241" fmla="*/ 156633 w 1257300"/>
                <a:gd name="connsiteY241" fmla="*/ 784305 h 1787605"/>
                <a:gd name="connsiteX242" fmla="*/ 143933 w 1257300"/>
                <a:gd name="connsiteY242" fmla="*/ 729272 h 1787605"/>
                <a:gd name="connsiteX243" fmla="*/ 139700 w 1257300"/>
                <a:gd name="connsiteY243" fmla="*/ 695405 h 1787605"/>
                <a:gd name="connsiteX244" fmla="*/ 131233 w 1257300"/>
                <a:gd name="connsiteY244" fmla="*/ 657305 h 1787605"/>
                <a:gd name="connsiteX245" fmla="*/ 135467 w 1257300"/>
                <a:gd name="connsiteY245" fmla="*/ 526072 h 1787605"/>
                <a:gd name="connsiteX246" fmla="*/ 143933 w 1257300"/>
                <a:gd name="connsiteY246" fmla="*/ 475272 h 1787605"/>
                <a:gd name="connsiteX247" fmla="*/ 156633 w 1257300"/>
                <a:gd name="connsiteY247" fmla="*/ 386372 h 1787605"/>
                <a:gd name="connsiteX248" fmla="*/ 165100 w 1257300"/>
                <a:gd name="connsiteY248" fmla="*/ 335572 h 1787605"/>
                <a:gd name="connsiteX249" fmla="*/ 169333 w 1257300"/>
                <a:gd name="connsiteY249" fmla="*/ 318639 h 1787605"/>
                <a:gd name="connsiteX250" fmla="*/ 177800 w 1257300"/>
                <a:gd name="connsiteY250" fmla="*/ 305939 h 1787605"/>
                <a:gd name="connsiteX251" fmla="*/ 182033 w 1257300"/>
                <a:gd name="connsiteY251" fmla="*/ 280539 h 1787605"/>
                <a:gd name="connsiteX252" fmla="*/ 194733 w 1257300"/>
                <a:gd name="connsiteY252" fmla="*/ 246672 h 1787605"/>
                <a:gd name="connsiteX253" fmla="*/ 198967 w 1257300"/>
                <a:gd name="connsiteY253" fmla="*/ 217039 h 1787605"/>
                <a:gd name="connsiteX254" fmla="*/ 203200 w 1257300"/>
                <a:gd name="connsiteY254" fmla="*/ 200105 h 1787605"/>
                <a:gd name="connsiteX255" fmla="*/ 207433 w 1257300"/>
                <a:gd name="connsiteY255" fmla="*/ 178939 h 1787605"/>
                <a:gd name="connsiteX256" fmla="*/ 215900 w 1257300"/>
                <a:gd name="connsiteY256" fmla="*/ 140839 h 1787605"/>
                <a:gd name="connsiteX257" fmla="*/ 224367 w 1257300"/>
                <a:gd name="connsiteY257" fmla="*/ 56172 h 1787605"/>
                <a:gd name="connsiteX258" fmla="*/ 228600 w 1257300"/>
                <a:gd name="connsiteY258" fmla="*/ 35005 h 1787605"/>
                <a:gd name="connsiteX259" fmla="*/ 249767 w 1257300"/>
                <a:gd name="connsiteY259" fmla="*/ 1139 h 1787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1257300" h="1787605">
                  <a:moveTo>
                    <a:pt x="249767" y="1139"/>
                  </a:moveTo>
                  <a:cubicBezTo>
                    <a:pt x="247650" y="-3094"/>
                    <a:pt x="223221" y="5538"/>
                    <a:pt x="215900" y="9605"/>
                  </a:cubicBezTo>
                  <a:cubicBezTo>
                    <a:pt x="207005" y="14547"/>
                    <a:pt x="197695" y="19344"/>
                    <a:pt x="190500" y="26539"/>
                  </a:cubicBezTo>
                  <a:cubicBezTo>
                    <a:pt x="174202" y="42837"/>
                    <a:pt x="182781" y="35918"/>
                    <a:pt x="165100" y="47705"/>
                  </a:cubicBezTo>
                  <a:cubicBezTo>
                    <a:pt x="163689" y="51938"/>
                    <a:pt x="162093" y="56114"/>
                    <a:pt x="160867" y="60405"/>
                  </a:cubicBezTo>
                  <a:cubicBezTo>
                    <a:pt x="159269" y="66000"/>
                    <a:pt x="158925" y="71991"/>
                    <a:pt x="156633" y="77339"/>
                  </a:cubicBezTo>
                  <a:cubicBezTo>
                    <a:pt x="154629" y="82015"/>
                    <a:pt x="150989" y="85806"/>
                    <a:pt x="148167" y="90039"/>
                  </a:cubicBezTo>
                  <a:cubicBezTo>
                    <a:pt x="146756" y="97094"/>
                    <a:pt x="146910" y="104655"/>
                    <a:pt x="143933" y="111205"/>
                  </a:cubicBezTo>
                  <a:cubicBezTo>
                    <a:pt x="139924" y="120025"/>
                    <a:pt x="121430" y="144032"/>
                    <a:pt x="114300" y="153539"/>
                  </a:cubicBezTo>
                  <a:cubicBezTo>
                    <a:pt x="112889" y="157772"/>
                    <a:pt x="112855" y="162755"/>
                    <a:pt x="110067" y="166239"/>
                  </a:cubicBezTo>
                  <a:cubicBezTo>
                    <a:pt x="106889" y="170212"/>
                    <a:pt x="101276" y="171448"/>
                    <a:pt x="97367" y="174705"/>
                  </a:cubicBezTo>
                  <a:cubicBezTo>
                    <a:pt x="92768" y="178538"/>
                    <a:pt x="88343" y="182679"/>
                    <a:pt x="84667" y="187405"/>
                  </a:cubicBezTo>
                  <a:cubicBezTo>
                    <a:pt x="78420" y="195437"/>
                    <a:pt x="67733" y="212805"/>
                    <a:pt x="67733" y="212805"/>
                  </a:cubicBezTo>
                  <a:lnTo>
                    <a:pt x="59267" y="238205"/>
                  </a:lnTo>
                  <a:cubicBezTo>
                    <a:pt x="57856" y="242438"/>
                    <a:pt x="57508" y="247192"/>
                    <a:pt x="55033" y="250905"/>
                  </a:cubicBezTo>
                  <a:lnTo>
                    <a:pt x="46567" y="263605"/>
                  </a:lnTo>
                  <a:cubicBezTo>
                    <a:pt x="45156" y="272072"/>
                    <a:pt x="44016" y="280588"/>
                    <a:pt x="42333" y="289005"/>
                  </a:cubicBezTo>
                  <a:cubicBezTo>
                    <a:pt x="41192" y="294710"/>
                    <a:pt x="39141" y="300214"/>
                    <a:pt x="38100" y="305939"/>
                  </a:cubicBezTo>
                  <a:cubicBezTo>
                    <a:pt x="36315" y="315756"/>
                    <a:pt x="35278" y="325694"/>
                    <a:pt x="33867" y="335572"/>
                  </a:cubicBezTo>
                  <a:cubicBezTo>
                    <a:pt x="32456" y="356739"/>
                    <a:pt x="32942" y="378118"/>
                    <a:pt x="29633" y="399072"/>
                  </a:cubicBezTo>
                  <a:cubicBezTo>
                    <a:pt x="28649" y="405305"/>
                    <a:pt x="23383" y="410096"/>
                    <a:pt x="21167" y="416005"/>
                  </a:cubicBezTo>
                  <a:cubicBezTo>
                    <a:pt x="19124" y="421453"/>
                    <a:pt x="18605" y="427366"/>
                    <a:pt x="16933" y="432939"/>
                  </a:cubicBezTo>
                  <a:cubicBezTo>
                    <a:pt x="16908" y="433024"/>
                    <a:pt x="6364" y="464647"/>
                    <a:pt x="4233" y="471039"/>
                  </a:cubicBezTo>
                  <a:lnTo>
                    <a:pt x="0" y="483739"/>
                  </a:lnTo>
                  <a:cubicBezTo>
                    <a:pt x="1411" y="558528"/>
                    <a:pt x="618" y="633390"/>
                    <a:pt x="4233" y="708105"/>
                  </a:cubicBezTo>
                  <a:cubicBezTo>
                    <a:pt x="4862" y="721100"/>
                    <a:pt x="9775" y="733528"/>
                    <a:pt x="12700" y="746205"/>
                  </a:cubicBezTo>
                  <a:cubicBezTo>
                    <a:pt x="16043" y="760692"/>
                    <a:pt x="21304" y="779462"/>
                    <a:pt x="25400" y="792772"/>
                  </a:cubicBezTo>
                  <a:cubicBezTo>
                    <a:pt x="28025" y="801302"/>
                    <a:pt x="31045" y="809705"/>
                    <a:pt x="33867" y="818172"/>
                  </a:cubicBezTo>
                  <a:cubicBezTo>
                    <a:pt x="35278" y="822405"/>
                    <a:pt x="36104" y="826881"/>
                    <a:pt x="38100" y="830872"/>
                  </a:cubicBezTo>
                  <a:cubicBezTo>
                    <a:pt x="40922" y="836516"/>
                    <a:pt x="44223" y="841946"/>
                    <a:pt x="46567" y="847805"/>
                  </a:cubicBezTo>
                  <a:cubicBezTo>
                    <a:pt x="56621" y="872940"/>
                    <a:pt x="53032" y="868318"/>
                    <a:pt x="59267" y="890139"/>
                  </a:cubicBezTo>
                  <a:cubicBezTo>
                    <a:pt x="60493" y="894430"/>
                    <a:pt x="62497" y="898491"/>
                    <a:pt x="63500" y="902839"/>
                  </a:cubicBezTo>
                  <a:cubicBezTo>
                    <a:pt x="78063" y="965946"/>
                    <a:pt x="65100" y="923696"/>
                    <a:pt x="80433" y="974805"/>
                  </a:cubicBezTo>
                  <a:cubicBezTo>
                    <a:pt x="81715" y="979079"/>
                    <a:pt x="82909" y="983403"/>
                    <a:pt x="84667" y="987505"/>
                  </a:cubicBezTo>
                  <a:cubicBezTo>
                    <a:pt x="87153" y="993306"/>
                    <a:pt x="91137" y="998452"/>
                    <a:pt x="93133" y="1004439"/>
                  </a:cubicBezTo>
                  <a:cubicBezTo>
                    <a:pt x="96813" y="1015478"/>
                    <a:pt x="98778" y="1027016"/>
                    <a:pt x="101600" y="1038305"/>
                  </a:cubicBezTo>
                  <a:cubicBezTo>
                    <a:pt x="103011" y="1043950"/>
                    <a:pt x="100313" y="1053399"/>
                    <a:pt x="105833" y="1055239"/>
                  </a:cubicBezTo>
                  <a:lnTo>
                    <a:pt x="118533" y="1059472"/>
                  </a:lnTo>
                  <a:cubicBezTo>
                    <a:pt x="121355" y="1065116"/>
                    <a:pt x="124514" y="1070605"/>
                    <a:pt x="127000" y="1076405"/>
                  </a:cubicBezTo>
                  <a:cubicBezTo>
                    <a:pt x="128758" y="1080506"/>
                    <a:pt x="129237" y="1085114"/>
                    <a:pt x="131233" y="1089105"/>
                  </a:cubicBezTo>
                  <a:cubicBezTo>
                    <a:pt x="137126" y="1100892"/>
                    <a:pt x="143038" y="1105143"/>
                    <a:pt x="152400" y="1114505"/>
                  </a:cubicBezTo>
                  <a:cubicBezTo>
                    <a:pt x="153811" y="1120150"/>
                    <a:pt x="154341" y="1126091"/>
                    <a:pt x="156633" y="1131439"/>
                  </a:cubicBezTo>
                  <a:cubicBezTo>
                    <a:pt x="158637" y="1136116"/>
                    <a:pt x="162576" y="1139722"/>
                    <a:pt x="165100" y="1144139"/>
                  </a:cubicBezTo>
                  <a:cubicBezTo>
                    <a:pt x="168231" y="1149618"/>
                    <a:pt x="171223" y="1155213"/>
                    <a:pt x="173567" y="1161072"/>
                  </a:cubicBezTo>
                  <a:cubicBezTo>
                    <a:pt x="176881" y="1169358"/>
                    <a:pt x="179211" y="1178005"/>
                    <a:pt x="182033" y="1186472"/>
                  </a:cubicBezTo>
                  <a:cubicBezTo>
                    <a:pt x="183444" y="1190705"/>
                    <a:pt x="185185" y="1194843"/>
                    <a:pt x="186267" y="1199172"/>
                  </a:cubicBezTo>
                  <a:cubicBezTo>
                    <a:pt x="187678" y="1204816"/>
                    <a:pt x="188828" y="1210532"/>
                    <a:pt x="190500" y="1216105"/>
                  </a:cubicBezTo>
                  <a:cubicBezTo>
                    <a:pt x="193065" y="1224653"/>
                    <a:pt x="196145" y="1233038"/>
                    <a:pt x="198967" y="1241505"/>
                  </a:cubicBezTo>
                  <a:cubicBezTo>
                    <a:pt x="200378" y="1245738"/>
                    <a:pt x="201204" y="1250214"/>
                    <a:pt x="203200" y="1254205"/>
                  </a:cubicBezTo>
                  <a:cubicBezTo>
                    <a:pt x="213942" y="1275690"/>
                    <a:pt x="208167" y="1265888"/>
                    <a:pt x="220133" y="1283839"/>
                  </a:cubicBezTo>
                  <a:cubicBezTo>
                    <a:pt x="228945" y="1319079"/>
                    <a:pt x="218216" y="1284238"/>
                    <a:pt x="232833" y="1313472"/>
                  </a:cubicBezTo>
                  <a:cubicBezTo>
                    <a:pt x="234829" y="1317463"/>
                    <a:pt x="233912" y="1323017"/>
                    <a:pt x="237067" y="1326172"/>
                  </a:cubicBezTo>
                  <a:cubicBezTo>
                    <a:pt x="240222" y="1329327"/>
                    <a:pt x="245534" y="1328994"/>
                    <a:pt x="249767" y="1330405"/>
                  </a:cubicBezTo>
                  <a:cubicBezTo>
                    <a:pt x="258036" y="1346945"/>
                    <a:pt x="256726" y="1346075"/>
                    <a:pt x="266700" y="1360039"/>
                  </a:cubicBezTo>
                  <a:cubicBezTo>
                    <a:pt x="270801" y="1365780"/>
                    <a:pt x="274411" y="1371983"/>
                    <a:pt x="279400" y="1376972"/>
                  </a:cubicBezTo>
                  <a:cubicBezTo>
                    <a:pt x="297965" y="1395537"/>
                    <a:pt x="287462" y="1373866"/>
                    <a:pt x="304800" y="1398139"/>
                  </a:cubicBezTo>
                  <a:cubicBezTo>
                    <a:pt x="308468" y="1403274"/>
                    <a:pt x="310136" y="1409593"/>
                    <a:pt x="313267" y="1415072"/>
                  </a:cubicBezTo>
                  <a:cubicBezTo>
                    <a:pt x="323341" y="1432701"/>
                    <a:pt x="329982" y="1436021"/>
                    <a:pt x="347133" y="1453172"/>
                  </a:cubicBezTo>
                  <a:cubicBezTo>
                    <a:pt x="362988" y="1469027"/>
                    <a:pt x="354153" y="1463979"/>
                    <a:pt x="372533" y="1470105"/>
                  </a:cubicBezTo>
                  <a:cubicBezTo>
                    <a:pt x="373944" y="1474338"/>
                    <a:pt x="374292" y="1479092"/>
                    <a:pt x="376767" y="1482805"/>
                  </a:cubicBezTo>
                  <a:cubicBezTo>
                    <a:pt x="383286" y="1492583"/>
                    <a:pt x="392796" y="1497724"/>
                    <a:pt x="402167" y="1503972"/>
                  </a:cubicBezTo>
                  <a:cubicBezTo>
                    <a:pt x="412807" y="1535894"/>
                    <a:pt x="397217" y="1497784"/>
                    <a:pt x="419100" y="1525139"/>
                  </a:cubicBezTo>
                  <a:cubicBezTo>
                    <a:pt x="439861" y="1551092"/>
                    <a:pt x="398789" y="1525568"/>
                    <a:pt x="440267" y="1546305"/>
                  </a:cubicBezTo>
                  <a:cubicBezTo>
                    <a:pt x="462840" y="1580167"/>
                    <a:pt x="433215" y="1539254"/>
                    <a:pt x="461433" y="1567472"/>
                  </a:cubicBezTo>
                  <a:cubicBezTo>
                    <a:pt x="480581" y="1586620"/>
                    <a:pt x="457877" y="1576165"/>
                    <a:pt x="482600" y="1584405"/>
                  </a:cubicBezTo>
                  <a:cubicBezTo>
                    <a:pt x="495058" y="1593748"/>
                    <a:pt x="502406" y="1598012"/>
                    <a:pt x="512233" y="1609805"/>
                  </a:cubicBezTo>
                  <a:cubicBezTo>
                    <a:pt x="515490" y="1613714"/>
                    <a:pt x="517102" y="1618907"/>
                    <a:pt x="520700" y="1622505"/>
                  </a:cubicBezTo>
                  <a:cubicBezTo>
                    <a:pt x="524298" y="1626103"/>
                    <a:pt x="529491" y="1627715"/>
                    <a:pt x="533400" y="1630972"/>
                  </a:cubicBezTo>
                  <a:cubicBezTo>
                    <a:pt x="565995" y="1658135"/>
                    <a:pt x="527268" y="1631117"/>
                    <a:pt x="558800" y="1652139"/>
                  </a:cubicBezTo>
                  <a:cubicBezTo>
                    <a:pt x="561622" y="1656372"/>
                    <a:pt x="563669" y="1661241"/>
                    <a:pt x="567267" y="1664839"/>
                  </a:cubicBezTo>
                  <a:cubicBezTo>
                    <a:pt x="570865" y="1668436"/>
                    <a:pt x="577443" y="1668888"/>
                    <a:pt x="579967" y="1673305"/>
                  </a:cubicBezTo>
                  <a:cubicBezTo>
                    <a:pt x="583537" y="1679552"/>
                    <a:pt x="582455" y="1687491"/>
                    <a:pt x="584200" y="1694472"/>
                  </a:cubicBezTo>
                  <a:cubicBezTo>
                    <a:pt x="588172" y="1710359"/>
                    <a:pt x="589629" y="1707140"/>
                    <a:pt x="596900" y="1724105"/>
                  </a:cubicBezTo>
                  <a:cubicBezTo>
                    <a:pt x="607417" y="1748644"/>
                    <a:pt x="593327" y="1725097"/>
                    <a:pt x="609600" y="1749505"/>
                  </a:cubicBezTo>
                  <a:cubicBezTo>
                    <a:pt x="611011" y="1753738"/>
                    <a:pt x="611666" y="1758304"/>
                    <a:pt x="613833" y="1762205"/>
                  </a:cubicBezTo>
                  <a:cubicBezTo>
                    <a:pt x="618775" y="1771100"/>
                    <a:pt x="630767" y="1787605"/>
                    <a:pt x="630767" y="1787605"/>
                  </a:cubicBezTo>
                  <a:cubicBezTo>
                    <a:pt x="635000" y="1786194"/>
                    <a:pt x="640312" y="1786527"/>
                    <a:pt x="643467" y="1783372"/>
                  </a:cubicBezTo>
                  <a:cubicBezTo>
                    <a:pt x="646622" y="1780217"/>
                    <a:pt x="645704" y="1774663"/>
                    <a:pt x="647700" y="1770672"/>
                  </a:cubicBezTo>
                  <a:cubicBezTo>
                    <a:pt x="649975" y="1766121"/>
                    <a:pt x="653345" y="1762205"/>
                    <a:pt x="656167" y="1757972"/>
                  </a:cubicBezTo>
                  <a:lnTo>
                    <a:pt x="668867" y="1719872"/>
                  </a:lnTo>
                  <a:cubicBezTo>
                    <a:pt x="670278" y="1715639"/>
                    <a:pt x="670625" y="1710885"/>
                    <a:pt x="673100" y="1707172"/>
                  </a:cubicBezTo>
                  <a:lnTo>
                    <a:pt x="681567" y="1694472"/>
                  </a:lnTo>
                  <a:cubicBezTo>
                    <a:pt x="684154" y="1686709"/>
                    <a:pt x="689351" y="1663691"/>
                    <a:pt x="698500" y="1656372"/>
                  </a:cubicBezTo>
                  <a:cubicBezTo>
                    <a:pt x="701985" y="1653584"/>
                    <a:pt x="706967" y="1653550"/>
                    <a:pt x="711200" y="1652139"/>
                  </a:cubicBezTo>
                  <a:cubicBezTo>
                    <a:pt x="730136" y="1623736"/>
                    <a:pt x="707829" y="1651564"/>
                    <a:pt x="732367" y="1635205"/>
                  </a:cubicBezTo>
                  <a:cubicBezTo>
                    <a:pt x="737348" y="1631884"/>
                    <a:pt x="740341" y="1626181"/>
                    <a:pt x="745067" y="1622505"/>
                  </a:cubicBezTo>
                  <a:cubicBezTo>
                    <a:pt x="753099" y="1616258"/>
                    <a:pt x="763272" y="1612767"/>
                    <a:pt x="770467" y="1605572"/>
                  </a:cubicBezTo>
                  <a:cubicBezTo>
                    <a:pt x="778934" y="1597105"/>
                    <a:pt x="789226" y="1590135"/>
                    <a:pt x="795867" y="1580172"/>
                  </a:cubicBezTo>
                  <a:cubicBezTo>
                    <a:pt x="807155" y="1563239"/>
                    <a:pt x="800100" y="1570294"/>
                    <a:pt x="817033" y="1559005"/>
                  </a:cubicBezTo>
                  <a:cubicBezTo>
                    <a:pt x="819855" y="1554772"/>
                    <a:pt x="823225" y="1550856"/>
                    <a:pt x="825500" y="1546305"/>
                  </a:cubicBezTo>
                  <a:cubicBezTo>
                    <a:pt x="827496" y="1542314"/>
                    <a:pt x="826578" y="1536760"/>
                    <a:pt x="829733" y="1533605"/>
                  </a:cubicBezTo>
                  <a:cubicBezTo>
                    <a:pt x="832888" y="1530450"/>
                    <a:pt x="838200" y="1530783"/>
                    <a:pt x="842433" y="1529372"/>
                  </a:cubicBezTo>
                  <a:cubicBezTo>
                    <a:pt x="857542" y="1506709"/>
                    <a:pt x="847302" y="1520270"/>
                    <a:pt x="876300" y="1491272"/>
                  </a:cubicBezTo>
                  <a:lnTo>
                    <a:pt x="876300" y="1491272"/>
                  </a:lnTo>
                  <a:cubicBezTo>
                    <a:pt x="880533" y="1485628"/>
                    <a:pt x="884408" y="1479696"/>
                    <a:pt x="889000" y="1474339"/>
                  </a:cubicBezTo>
                  <a:cubicBezTo>
                    <a:pt x="892896" y="1469793"/>
                    <a:pt x="897867" y="1466238"/>
                    <a:pt x="901700" y="1461639"/>
                  </a:cubicBezTo>
                  <a:cubicBezTo>
                    <a:pt x="931169" y="1426276"/>
                    <a:pt x="885764" y="1473342"/>
                    <a:pt x="922867" y="1436239"/>
                  </a:cubicBezTo>
                  <a:cubicBezTo>
                    <a:pt x="932102" y="1408531"/>
                    <a:pt x="919275" y="1435725"/>
                    <a:pt x="939800" y="1419305"/>
                  </a:cubicBezTo>
                  <a:cubicBezTo>
                    <a:pt x="943773" y="1416127"/>
                    <a:pt x="945445" y="1410838"/>
                    <a:pt x="948267" y="1406605"/>
                  </a:cubicBezTo>
                  <a:cubicBezTo>
                    <a:pt x="958907" y="1374683"/>
                    <a:pt x="943317" y="1412793"/>
                    <a:pt x="965200" y="1385439"/>
                  </a:cubicBezTo>
                  <a:cubicBezTo>
                    <a:pt x="988571" y="1356226"/>
                    <a:pt x="945733" y="1388539"/>
                    <a:pt x="982133" y="1364272"/>
                  </a:cubicBezTo>
                  <a:cubicBezTo>
                    <a:pt x="984499" y="1354810"/>
                    <a:pt x="990714" y="1328118"/>
                    <a:pt x="994833" y="1321939"/>
                  </a:cubicBezTo>
                  <a:lnTo>
                    <a:pt x="1003300" y="1309239"/>
                  </a:lnTo>
                  <a:cubicBezTo>
                    <a:pt x="1004911" y="1301181"/>
                    <a:pt x="1007426" y="1284054"/>
                    <a:pt x="1011767" y="1275372"/>
                  </a:cubicBezTo>
                  <a:cubicBezTo>
                    <a:pt x="1014042" y="1270821"/>
                    <a:pt x="1017958" y="1267223"/>
                    <a:pt x="1020233" y="1262672"/>
                  </a:cubicBezTo>
                  <a:cubicBezTo>
                    <a:pt x="1022229" y="1258681"/>
                    <a:pt x="1021312" y="1253127"/>
                    <a:pt x="1024467" y="1249972"/>
                  </a:cubicBezTo>
                  <a:cubicBezTo>
                    <a:pt x="1027622" y="1246817"/>
                    <a:pt x="1032934" y="1247150"/>
                    <a:pt x="1037167" y="1245739"/>
                  </a:cubicBezTo>
                  <a:cubicBezTo>
                    <a:pt x="1038578" y="1241506"/>
                    <a:pt x="1038612" y="1236524"/>
                    <a:pt x="1041400" y="1233039"/>
                  </a:cubicBezTo>
                  <a:cubicBezTo>
                    <a:pt x="1061156" y="1208343"/>
                    <a:pt x="1054098" y="1249974"/>
                    <a:pt x="1071033" y="1199172"/>
                  </a:cubicBezTo>
                  <a:lnTo>
                    <a:pt x="1083733" y="1161072"/>
                  </a:lnTo>
                  <a:cubicBezTo>
                    <a:pt x="1085144" y="1156839"/>
                    <a:pt x="1085492" y="1152085"/>
                    <a:pt x="1087967" y="1148372"/>
                  </a:cubicBezTo>
                  <a:cubicBezTo>
                    <a:pt x="1090789" y="1144139"/>
                    <a:pt x="1094367" y="1140321"/>
                    <a:pt x="1096433" y="1135672"/>
                  </a:cubicBezTo>
                  <a:cubicBezTo>
                    <a:pt x="1100058" y="1127516"/>
                    <a:pt x="1100909" y="1118254"/>
                    <a:pt x="1104900" y="1110272"/>
                  </a:cubicBezTo>
                  <a:cubicBezTo>
                    <a:pt x="1107722" y="1104628"/>
                    <a:pt x="1111023" y="1099198"/>
                    <a:pt x="1113367" y="1093339"/>
                  </a:cubicBezTo>
                  <a:cubicBezTo>
                    <a:pt x="1118640" y="1080157"/>
                    <a:pt x="1122950" y="1065033"/>
                    <a:pt x="1126067" y="1051005"/>
                  </a:cubicBezTo>
                  <a:cubicBezTo>
                    <a:pt x="1127628" y="1043981"/>
                    <a:pt x="1128555" y="1036819"/>
                    <a:pt x="1130300" y="1029839"/>
                  </a:cubicBezTo>
                  <a:cubicBezTo>
                    <a:pt x="1131382" y="1025510"/>
                    <a:pt x="1133307" y="1021430"/>
                    <a:pt x="1134533" y="1017139"/>
                  </a:cubicBezTo>
                  <a:cubicBezTo>
                    <a:pt x="1136131" y="1011544"/>
                    <a:pt x="1137095" y="1005778"/>
                    <a:pt x="1138767" y="1000205"/>
                  </a:cubicBezTo>
                  <a:cubicBezTo>
                    <a:pt x="1138792" y="1000120"/>
                    <a:pt x="1149336" y="968497"/>
                    <a:pt x="1151467" y="962105"/>
                  </a:cubicBezTo>
                  <a:lnTo>
                    <a:pt x="1155700" y="949405"/>
                  </a:lnTo>
                  <a:cubicBezTo>
                    <a:pt x="1157111" y="945172"/>
                    <a:pt x="1157458" y="940418"/>
                    <a:pt x="1159933" y="936705"/>
                  </a:cubicBezTo>
                  <a:cubicBezTo>
                    <a:pt x="1171901" y="918754"/>
                    <a:pt x="1166125" y="928556"/>
                    <a:pt x="1176867" y="907072"/>
                  </a:cubicBezTo>
                  <a:cubicBezTo>
                    <a:pt x="1183265" y="881478"/>
                    <a:pt x="1179259" y="895663"/>
                    <a:pt x="1189567" y="864739"/>
                  </a:cubicBezTo>
                  <a:cubicBezTo>
                    <a:pt x="1193092" y="854163"/>
                    <a:pt x="1196040" y="846401"/>
                    <a:pt x="1198033" y="835105"/>
                  </a:cubicBezTo>
                  <a:cubicBezTo>
                    <a:pt x="1204545" y="798203"/>
                    <a:pt x="1202889" y="790592"/>
                    <a:pt x="1210733" y="763139"/>
                  </a:cubicBezTo>
                  <a:cubicBezTo>
                    <a:pt x="1211959" y="758848"/>
                    <a:pt x="1212492" y="754152"/>
                    <a:pt x="1214967" y="750439"/>
                  </a:cubicBezTo>
                  <a:cubicBezTo>
                    <a:pt x="1218288" y="745458"/>
                    <a:pt x="1223434" y="741972"/>
                    <a:pt x="1227667" y="737739"/>
                  </a:cubicBezTo>
                  <a:cubicBezTo>
                    <a:pt x="1237742" y="707512"/>
                    <a:pt x="1231182" y="719765"/>
                    <a:pt x="1244600" y="699639"/>
                  </a:cubicBezTo>
                  <a:cubicBezTo>
                    <a:pt x="1254276" y="670609"/>
                    <a:pt x="1242850" y="706640"/>
                    <a:pt x="1253067" y="665772"/>
                  </a:cubicBezTo>
                  <a:cubicBezTo>
                    <a:pt x="1254149" y="661443"/>
                    <a:pt x="1255889" y="657305"/>
                    <a:pt x="1257300" y="653072"/>
                  </a:cubicBezTo>
                  <a:cubicBezTo>
                    <a:pt x="1254478" y="576872"/>
                    <a:pt x="1252772" y="500622"/>
                    <a:pt x="1248833" y="424472"/>
                  </a:cubicBezTo>
                  <a:cubicBezTo>
                    <a:pt x="1248532" y="418662"/>
                    <a:pt x="1245741" y="413244"/>
                    <a:pt x="1244600" y="407539"/>
                  </a:cubicBezTo>
                  <a:cubicBezTo>
                    <a:pt x="1236049" y="364783"/>
                    <a:pt x="1246045" y="399175"/>
                    <a:pt x="1231900" y="356739"/>
                  </a:cubicBezTo>
                  <a:cubicBezTo>
                    <a:pt x="1230489" y="352506"/>
                    <a:pt x="1230142" y="347752"/>
                    <a:pt x="1227667" y="344039"/>
                  </a:cubicBezTo>
                  <a:lnTo>
                    <a:pt x="1219200" y="331339"/>
                  </a:lnTo>
                  <a:cubicBezTo>
                    <a:pt x="1203766" y="285033"/>
                    <a:pt x="1228379" y="355166"/>
                    <a:pt x="1206500" y="305939"/>
                  </a:cubicBezTo>
                  <a:cubicBezTo>
                    <a:pt x="1202875" y="297784"/>
                    <a:pt x="1200855" y="289006"/>
                    <a:pt x="1198033" y="280539"/>
                  </a:cubicBezTo>
                  <a:cubicBezTo>
                    <a:pt x="1196424" y="275712"/>
                    <a:pt x="1191842" y="272390"/>
                    <a:pt x="1189567" y="267839"/>
                  </a:cubicBezTo>
                  <a:cubicBezTo>
                    <a:pt x="1187571" y="263848"/>
                    <a:pt x="1186507" y="259444"/>
                    <a:pt x="1185333" y="255139"/>
                  </a:cubicBezTo>
                  <a:cubicBezTo>
                    <a:pt x="1182271" y="243913"/>
                    <a:pt x="1180547" y="232311"/>
                    <a:pt x="1176867" y="221272"/>
                  </a:cubicBezTo>
                  <a:cubicBezTo>
                    <a:pt x="1166225" y="189350"/>
                    <a:pt x="1180580" y="228698"/>
                    <a:pt x="1164167" y="195872"/>
                  </a:cubicBezTo>
                  <a:cubicBezTo>
                    <a:pt x="1162171" y="191881"/>
                    <a:pt x="1162721" y="186657"/>
                    <a:pt x="1159933" y="183172"/>
                  </a:cubicBezTo>
                  <a:cubicBezTo>
                    <a:pt x="1156755" y="179199"/>
                    <a:pt x="1151142" y="177962"/>
                    <a:pt x="1147233" y="174705"/>
                  </a:cubicBezTo>
                  <a:cubicBezTo>
                    <a:pt x="1142634" y="170872"/>
                    <a:pt x="1138766" y="166238"/>
                    <a:pt x="1134533" y="162005"/>
                  </a:cubicBezTo>
                  <a:cubicBezTo>
                    <a:pt x="1133177" y="156581"/>
                    <a:pt x="1129103" y="138444"/>
                    <a:pt x="1126067" y="132372"/>
                  </a:cubicBezTo>
                  <a:cubicBezTo>
                    <a:pt x="1123792" y="127821"/>
                    <a:pt x="1120422" y="123905"/>
                    <a:pt x="1117600" y="119672"/>
                  </a:cubicBezTo>
                  <a:cubicBezTo>
                    <a:pt x="1114811" y="111305"/>
                    <a:pt x="1112361" y="100241"/>
                    <a:pt x="1104900" y="94272"/>
                  </a:cubicBezTo>
                  <a:cubicBezTo>
                    <a:pt x="1101415" y="91484"/>
                    <a:pt x="1096433" y="91450"/>
                    <a:pt x="1092200" y="90039"/>
                  </a:cubicBezTo>
                  <a:cubicBezTo>
                    <a:pt x="1089378" y="85806"/>
                    <a:pt x="1087706" y="80517"/>
                    <a:pt x="1083733" y="77339"/>
                  </a:cubicBezTo>
                  <a:cubicBezTo>
                    <a:pt x="1080248" y="74551"/>
                    <a:pt x="1074188" y="76260"/>
                    <a:pt x="1071033" y="73105"/>
                  </a:cubicBezTo>
                  <a:cubicBezTo>
                    <a:pt x="1067878" y="69950"/>
                    <a:pt x="1069588" y="63889"/>
                    <a:pt x="1066800" y="60405"/>
                  </a:cubicBezTo>
                  <a:cubicBezTo>
                    <a:pt x="1063622" y="56432"/>
                    <a:pt x="1058333" y="54761"/>
                    <a:pt x="1054100" y="51939"/>
                  </a:cubicBezTo>
                  <a:cubicBezTo>
                    <a:pt x="1052689" y="47706"/>
                    <a:pt x="1052034" y="43140"/>
                    <a:pt x="1049867" y="39239"/>
                  </a:cubicBezTo>
                  <a:cubicBezTo>
                    <a:pt x="1044925" y="30344"/>
                    <a:pt x="1032933" y="13839"/>
                    <a:pt x="1032933" y="13839"/>
                  </a:cubicBezTo>
                  <a:cubicBezTo>
                    <a:pt x="1024466" y="16661"/>
                    <a:pt x="1015101" y="17575"/>
                    <a:pt x="1007533" y="22305"/>
                  </a:cubicBezTo>
                  <a:cubicBezTo>
                    <a:pt x="1003219" y="25001"/>
                    <a:pt x="999366" y="29926"/>
                    <a:pt x="999067" y="35005"/>
                  </a:cubicBezTo>
                  <a:cubicBezTo>
                    <a:pt x="998645" y="42180"/>
                    <a:pt x="998158" y="88221"/>
                    <a:pt x="1007533" y="106972"/>
                  </a:cubicBezTo>
                  <a:cubicBezTo>
                    <a:pt x="1009808" y="111523"/>
                    <a:pt x="1013178" y="115439"/>
                    <a:pt x="1016000" y="119672"/>
                  </a:cubicBezTo>
                  <a:cubicBezTo>
                    <a:pt x="1018822" y="128139"/>
                    <a:pt x="1019517" y="137646"/>
                    <a:pt x="1024467" y="145072"/>
                  </a:cubicBezTo>
                  <a:cubicBezTo>
                    <a:pt x="1036846" y="163643"/>
                    <a:pt x="1029880" y="153702"/>
                    <a:pt x="1045633" y="174705"/>
                  </a:cubicBezTo>
                  <a:cubicBezTo>
                    <a:pt x="1048455" y="183172"/>
                    <a:pt x="1049150" y="192679"/>
                    <a:pt x="1054100" y="200105"/>
                  </a:cubicBezTo>
                  <a:cubicBezTo>
                    <a:pt x="1073508" y="229218"/>
                    <a:pt x="1067815" y="215852"/>
                    <a:pt x="1075267" y="238205"/>
                  </a:cubicBezTo>
                  <a:cubicBezTo>
                    <a:pt x="1076678" y="246672"/>
                    <a:pt x="1077242" y="255324"/>
                    <a:pt x="1079500" y="263605"/>
                  </a:cubicBezTo>
                  <a:cubicBezTo>
                    <a:pt x="1081499" y="270936"/>
                    <a:pt x="1087235" y="277208"/>
                    <a:pt x="1087967" y="284772"/>
                  </a:cubicBezTo>
                  <a:cubicBezTo>
                    <a:pt x="1091504" y="321317"/>
                    <a:pt x="1091166" y="358137"/>
                    <a:pt x="1092200" y="394839"/>
                  </a:cubicBezTo>
                  <a:cubicBezTo>
                    <a:pt x="1093988" y="458329"/>
                    <a:pt x="1095022" y="521839"/>
                    <a:pt x="1096433" y="585339"/>
                  </a:cubicBezTo>
                  <a:cubicBezTo>
                    <a:pt x="1093611" y="664361"/>
                    <a:pt x="1093058" y="743497"/>
                    <a:pt x="1087967" y="822405"/>
                  </a:cubicBezTo>
                  <a:cubicBezTo>
                    <a:pt x="1087392" y="831311"/>
                    <a:pt x="1086926" y="842854"/>
                    <a:pt x="1079500" y="847805"/>
                  </a:cubicBezTo>
                  <a:lnTo>
                    <a:pt x="1054100" y="864739"/>
                  </a:lnTo>
                  <a:cubicBezTo>
                    <a:pt x="1048456" y="863328"/>
                    <a:pt x="1041281" y="864619"/>
                    <a:pt x="1037167" y="860505"/>
                  </a:cubicBezTo>
                  <a:cubicBezTo>
                    <a:pt x="1033053" y="856391"/>
                    <a:pt x="1034074" y="849277"/>
                    <a:pt x="1032933" y="843572"/>
                  </a:cubicBezTo>
                  <a:cubicBezTo>
                    <a:pt x="1031250" y="835155"/>
                    <a:pt x="1030111" y="826639"/>
                    <a:pt x="1028700" y="818172"/>
                  </a:cubicBezTo>
                  <a:cubicBezTo>
                    <a:pt x="1025878" y="823816"/>
                    <a:pt x="1022719" y="829305"/>
                    <a:pt x="1020233" y="835105"/>
                  </a:cubicBezTo>
                  <a:cubicBezTo>
                    <a:pt x="1018475" y="839206"/>
                    <a:pt x="1017996" y="843814"/>
                    <a:pt x="1016000" y="847805"/>
                  </a:cubicBezTo>
                  <a:cubicBezTo>
                    <a:pt x="1013725" y="852356"/>
                    <a:pt x="1010355" y="856272"/>
                    <a:pt x="1007533" y="860505"/>
                  </a:cubicBezTo>
                  <a:cubicBezTo>
                    <a:pt x="1001231" y="879413"/>
                    <a:pt x="1002793" y="872526"/>
                    <a:pt x="999067" y="898605"/>
                  </a:cubicBezTo>
                  <a:cubicBezTo>
                    <a:pt x="997458" y="909868"/>
                    <a:pt x="997826" y="921496"/>
                    <a:pt x="994833" y="932472"/>
                  </a:cubicBezTo>
                  <a:cubicBezTo>
                    <a:pt x="993494" y="937380"/>
                    <a:pt x="989189" y="940939"/>
                    <a:pt x="986367" y="945172"/>
                  </a:cubicBezTo>
                  <a:cubicBezTo>
                    <a:pt x="984758" y="953218"/>
                    <a:pt x="982238" y="970363"/>
                    <a:pt x="977900" y="979039"/>
                  </a:cubicBezTo>
                  <a:cubicBezTo>
                    <a:pt x="975625" y="983590"/>
                    <a:pt x="972255" y="987506"/>
                    <a:pt x="969433" y="991739"/>
                  </a:cubicBezTo>
                  <a:cubicBezTo>
                    <a:pt x="968022" y="995972"/>
                    <a:pt x="967196" y="1000448"/>
                    <a:pt x="965200" y="1004439"/>
                  </a:cubicBezTo>
                  <a:cubicBezTo>
                    <a:pt x="960068" y="1014702"/>
                    <a:pt x="954809" y="1020987"/>
                    <a:pt x="944033" y="1025605"/>
                  </a:cubicBezTo>
                  <a:cubicBezTo>
                    <a:pt x="938685" y="1027897"/>
                    <a:pt x="932744" y="1028428"/>
                    <a:pt x="927100" y="1029839"/>
                  </a:cubicBezTo>
                  <a:cubicBezTo>
                    <a:pt x="917222" y="1028428"/>
                    <a:pt x="905769" y="1031140"/>
                    <a:pt x="897467" y="1025605"/>
                  </a:cubicBezTo>
                  <a:cubicBezTo>
                    <a:pt x="893754" y="1023130"/>
                    <a:pt x="904855" y="1009750"/>
                    <a:pt x="901700" y="1012905"/>
                  </a:cubicBezTo>
                  <a:cubicBezTo>
                    <a:pt x="875011" y="1039594"/>
                    <a:pt x="891178" y="1029715"/>
                    <a:pt x="880533" y="1051005"/>
                  </a:cubicBezTo>
                  <a:cubicBezTo>
                    <a:pt x="878258" y="1055556"/>
                    <a:pt x="874342" y="1059154"/>
                    <a:pt x="872067" y="1063705"/>
                  </a:cubicBezTo>
                  <a:cubicBezTo>
                    <a:pt x="870071" y="1067696"/>
                    <a:pt x="869591" y="1072303"/>
                    <a:pt x="867833" y="1076405"/>
                  </a:cubicBezTo>
                  <a:cubicBezTo>
                    <a:pt x="859166" y="1096629"/>
                    <a:pt x="860094" y="1087848"/>
                    <a:pt x="855133" y="1106039"/>
                  </a:cubicBezTo>
                  <a:cubicBezTo>
                    <a:pt x="838119" y="1168423"/>
                    <a:pt x="855368" y="1115291"/>
                    <a:pt x="838200" y="1161072"/>
                  </a:cubicBezTo>
                  <a:cubicBezTo>
                    <a:pt x="836633" y="1165250"/>
                    <a:pt x="836442" y="1170059"/>
                    <a:pt x="833967" y="1173772"/>
                  </a:cubicBezTo>
                  <a:cubicBezTo>
                    <a:pt x="830646" y="1178753"/>
                    <a:pt x="825500" y="1182239"/>
                    <a:pt x="821267" y="1186472"/>
                  </a:cubicBezTo>
                  <a:cubicBezTo>
                    <a:pt x="819856" y="1190705"/>
                    <a:pt x="819200" y="1195271"/>
                    <a:pt x="817033" y="1199172"/>
                  </a:cubicBezTo>
                  <a:cubicBezTo>
                    <a:pt x="812091" y="1208067"/>
                    <a:pt x="800100" y="1224572"/>
                    <a:pt x="800100" y="1224572"/>
                  </a:cubicBezTo>
                  <a:cubicBezTo>
                    <a:pt x="773725" y="1303703"/>
                    <a:pt x="800078" y="1220725"/>
                    <a:pt x="787400" y="1444705"/>
                  </a:cubicBezTo>
                  <a:cubicBezTo>
                    <a:pt x="786328" y="1463645"/>
                    <a:pt x="784165" y="1460973"/>
                    <a:pt x="770467" y="1470105"/>
                  </a:cubicBezTo>
                  <a:cubicBezTo>
                    <a:pt x="763716" y="1480232"/>
                    <a:pt x="759671" y="1488097"/>
                    <a:pt x="749300" y="1495505"/>
                  </a:cubicBezTo>
                  <a:cubicBezTo>
                    <a:pt x="727699" y="1510935"/>
                    <a:pt x="736178" y="1495445"/>
                    <a:pt x="719667" y="1516672"/>
                  </a:cubicBezTo>
                  <a:cubicBezTo>
                    <a:pt x="713420" y="1524704"/>
                    <a:pt x="702733" y="1542072"/>
                    <a:pt x="702733" y="1542072"/>
                  </a:cubicBezTo>
                  <a:cubicBezTo>
                    <a:pt x="701322" y="1546305"/>
                    <a:pt x="701288" y="1551287"/>
                    <a:pt x="698500" y="1554772"/>
                  </a:cubicBezTo>
                  <a:cubicBezTo>
                    <a:pt x="695322" y="1558745"/>
                    <a:pt x="688497" y="1558924"/>
                    <a:pt x="685800" y="1563239"/>
                  </a:cubicBezTo>
                  <a:cubicBezTo>
                    <a:pt x="681070" y="1570807"/>
                    <a:pt x="680155" y="1580172"/>
                    <a:pt x="677333" y="1588639"/>
                  </a:cubicBezTo>
                  <a:cubicBezTo>
                    <a:pt x="675922" y="1592872"/>
                    <a:pt x="677429" y="1600257"/>
                    <a:pt x="673100" y="1601339"/>
                  </a:cubicBezTo>
                  <a:cubicBezTo>
                    <a:pt x="667456" y="1602750"/>
                    <a:pt x="661761" y="1603974"/>
                    <a:pt x="656167" y="1605572"/>
                  </a:cubicBezTo>
                  <a:cubicBezTo>
                    <a:pt x="651876" y="1606798"/>
                    <a:pt x="647700" y="1608394"/>
                    <a:pt x="643467" y="1609805"/>
                  </a:cubicBezTo>
                  <a:cubicBezTo>
                    <a:pt x="629356" y="1606983"/>
                    <a:pt x="614970" y="1605292"/>
                    <a:pt x="601133" y="1601339"/>
                  </a:cubicBezTo>
                  <a:cubicBezTo>
                    <a:pt x="564418" y="1590849"/>
                    <a:pt x="605877" y="1591012"/>
                    <a:pt x="558800" y="1567472"/>
                  </a:cubicBezTo>
                  <a:cubicBezTo>
                    <a:pt x="535556" y="1555849"/>
                    <a:pt x="546916" y="1562791"/>
                    <a:pt x="524933" y="1546305"/>
                  </a:cubicBezTo>
                  <a:cubicBezTo>
                    <a:pt x="514293" y="1514383"/>
                    <a:pt x="529883" y="1552493"/>
                    <a:pt x="508000" y="1525139"/>
                  </a:cubicBezTo>
                  <a:cubicBezTo>
                    <a:pt x="484629" y="1495926"/>
                    <a:pt x="527467" y="1528239"/>
                    <a:pt x="491067" y="1503972"/>
                  </a:cubicBezTo>
                  <a:lnTo>
                    <a:pt x="482600" y="1478572"/>
                  </a:lnTo>
                  <a:cubicBezTo>
                    <a:pt x="481189" y="1474339"/>
                    <a:pt x="480842" y="1469585"/>
                    <a:pt x="478367" y="1465872"/>
                  </a:cubicBezTo>
                  <a:cubicBezTo>
                    <a:pt x="466399" y="1447921"/>
                    <a:pt x="472175" y="1457723"/>
                    <a:pt x="461433" y="1436239"/>
                  </a:cubicBezTo>
                  <a:cubicBezTo>
                    <a:pt x="449580" y="1388821"/>
                    <a:pt x="465197" y="1454354"/>
                    <a:pt x="448733" y="1347339"/>
                  </a:cubicBezTo>
                  <a:cubicBezTo>
                    <a:pt x="446755" y="1334481"/>
                    <a:pt x="443619" y="1321809"/>
                    <a:pt x="440267" y="1309239"/>
                  </a:cubicBezTo>
                  <a:cubicBezTo>
                    <a:pt x="437967" y="1300616"/>
                    <a:pt x="431800" y="1283839"/>
                    <a:pt x="431800" y="1283839"/>
                  </a:cubicBezTo>
                  <a:cubicBezTo>
                    <a:pt x="434374" y="1255519"/>
                    <a:pt x="440514" y="1219025"/>
                    <a:pt x="431800" y="1190705"/>
                  </a:cubicBezTo>
                  <a:cubicBezTo>
                    <a:pt x="430304" y="1185842"/>
                    <a:pt x="423333" y="1185061"/>
                    <a:pt x="419100" y="1182239"/>
                  </a:cubicBezTo>
                  <a:cubicBezTo>
                    <a:pt x="414909" y="1169666"/>
                    <a:pt x="412228" y="1154201"/>
                    <a:pt x="402167" y="1144139"/>
                  </a:cubicBezTo>
                  <a:cubicBezTo>
                    <a:pt x="398569" y="1140541"/>
                    <a:pt x="393700" y="1138494"/>
                    <a:pt x="389467" y="1135672"/>
                  </a:cubicBezTo>
                  <a:cubicBezTo>
                    <a:pt x="388056" y="1130028"/>
                    <a:pt x="387525" y="1124087"/>
                    <a:pt x="385233" y="1118739"/>
                  </a:cubicBezTo>
                  <a:cubicBezTo>
                    <a:pt x="383229" y="1114063"/>
                    <a:pt x="377833" y="1111014"/>
                    <a:pt x="376767" y="1106039"/>
                  </a:cubicBezTo>
                  <a:cubicBezTo>
                    <a:pt x="373501" y="1090799"/>
                    <a:pt x="374466" y="1074938"/>
                    <a:pt x="372533" y="1059472"/>
                  </a:cubicBezTo>
                  <a:cubicBezTo>
                    <a:pt x="371640" y="1052332"/>
                    <a:pt x="371518" y="1044741"/>
                    <a:pt x="368300" y="1038305"/>
                  </a:cubicBezTo>
                  <a:cubicBezTo>
                    <a:pt x="365623" y="1032950"/>
                    <a:pt x="359433" y="1030204"/>
                    <a:pt x="355600" y="1025605"/>
                  </a:cubicBezTo>
                  <a:cubicBezTo>
                    <a:pt x="352343" y="1021696"/>
                    <a:pt x="349955" y="1017138"/>
                    <a:pt x="347133" y="1012905"/>
                  </a:cubicBezTo>
                  <a:cubicBezTo>
                    <a:pt x="342900" y="1015727"/>
                    <a:pt x="337129" y="1017057"/>
                    <a:pt x="334433" y="1021372"/>
                  </a:cubicBezTo>
                  <a:cubicBezTo>
                    <a:pt x="329703" y="1028940"/>
                    <a:pt x="325967" y="1046772"/>
                    <a:pt x="325967" y="1046772"/>
                  </a:cubicBezTo>
                  <a:cubicBezTo>
                    <a:pt x="321734" y="1045361"/>
                    <a:pt x="316695" y="1045396"/>
                    <a:pt x="313267" y="1042539"/>
                  </a:cubicBezTo>
                  <a:cubicBezTo>
                    <a:pt x="282512" y="1016910"/>
                    <a:pt x="316986" y="1031078"/>
                    <a:pt x="287867" y="1021372"/>
                  </a:cubicBezTo>
                  <a:cubicBezTo>
                    <a:pt x="284424" y="1011045"/>
                    <a:pt x="283372" y="1004177"/>
                    <a:pt x="275167" y="995972"/>
                  </a:cubicBezTo>
                  <a:cubicBezTo>
                    <a:pt x="271569" y="992374"/>
                    <a:pt x="266700" y="990327"/>
                    <a:pt x="262467" y="987505"/>
                  </a:cubicBezTo>
                  <a:cubicBezTo>
                    <a:pt x="247877" y="943737"/>
                    <a:pt x="253672" y="966428"/>
                    <a:pt x="245533" y="898605"/>
                  </a:cubicBezTo>
                  <a:cubicBezTo>
                    <a:pt x="243843" y="884525"/>
                    <a:pt x="243456" y="870288"/>
                    <a:pt x="241300" y="856272"/>
                  </a:cubicBezTo>
                  <a:cubicBezTo>
                    <a:pt x="240622" y="851862"/>
                    <a:pt x="240222" y="846727"/>
                    <a:pt x="237067" y="843572"/>
                  </a:cubicBezTo>
                  <a:cubicBezTo>
                    <a:pt x="233912" y="840417"/>
                    <a:pt x="228600" y="840750"/>
                    <a:pt x="224367" y="839339"/>
                  </a:cubicBezTo>
                  <a:cubicBezTo>
                    <a:pt x="220134" y="843572"/>
                    <a:pt x="216900" y="849132"/>
                    <a:pt x="211667" y="852039"/>
                  </a:cubicBezTo>
                  <a:cubicBezTo>
                    <a:pt x="203865" y="856373"/>
                    <a:pt x="186267" y="860505"/>
                    <a:pt x="186267" y="860505"/>
                  </a:cubicBezTo>
                  <a:cubicBezTo>
                    <a:pt x="184856" y="856272"/>
                    <a:pt x="184029" y="851796"/>
                    <a:pt x="182033" y="847805"/>
                  </a:cubicBezTo>
                  <a:cubicBezTo>
                    <a:pt x="179758" y="843254"/>
                    <a:pt x="175524" y="839801"/>
                    <a:pt x="173567" y="835105"/>
                  </a:cubicBezTo>
                  <a:cubicBezTo>
                    <a:pt x="168418" y="822748"/>
                    <a:pt x="165100" y="809705"/>
                    <a:pt x="160867" y="797005"/>
                  </a:cubicBezTo>
                  <a:cubicBezTo>
                    <a:pt x="159456" y="792772"/>
                    <a:pt x="157508" y="788681"/>
                    <a:pt x="156633" y="784305"/>
                  </a:cubicBezTo>
                  <a:cubicBezTo>
                    <a:pt x="147292" y="737596"/>
                    <a:pt x="152718" y="755624"/>
                    <a:pt x="143933" y="729272"/>
                  </a:cubicBezTo>
                  <a:cubicBezTo>
                    <a:pt x="142522" y="717983"/>
                    <a:pt x="141430" y="706650"/>
                    <a:pt x="139700" y="695405"/>
                  </a:cubicBezTo>
                  <a:cubicBezTo>
                    <a:pt x="137550" y="681427"/>
                    <a:pt x="134605" y="670793"/>
                    <a:pt x="131233" y="657305"/>
                  </a:cubicBezTo>
                  <a:cubicBezTo>
                    <a:pt x="132644" y="613561"/>
                    <a:pt x="133167" y="569779"/>
                    <a:pt x="135467" y="526072"/>
                  </a:cubicBezTo>
                  <a:cubicBezTo>
                    <a:pt x="136217" y="511820"/>
                    <a:pt x="140989" y="489995"/>
                    <a:pt x="143933" y="475272"/>
                  </a:cubicBezTo>
                  <a:cubicBezTo>
                    <a:pt x="151614" y="375429"/>
                    <a:pt x="142089" y="459091"/>
                    <a:pt x="156633" y="386372"/>
                  </a:cubicBezTo>
                  <a:cubicBezTo>
                    <a:pt x="174303" y="298023"/>
                    <a:pt x="149955" y="403728"/>
                    <a:pt x="165100" y="335572"/>
                  </a:cubicBezTo>
                  <a:cubicBezTo>
                    <a:pt x="166362" y="329892"/>
                    <a:pt x="167041" y="323987"/>
                    <a:pt x="169333" y="318639"/>
                  </a:cubicBezTo>
                  <a:cubicBezTo>
                    <a:pt x="171337" y="313962"/>
                    <a:pt x="174978" y="310172"/>
                    <a:pt x="177800" y="305939"/>
                  </a:cubicBezTo>
                  <a:cubicBezTo>
                    <a:pt x="179211" y="297472"/>
                    <a:pt x="180171" y="288918"/>
                    <a:pt x="182033" y="280539"/>
                  </a:cubicBezTo>
                  <a:cubicBezTo>
                    <a:pt x="183690" y="273081"/>
                    <a:pt x="193090" y="250779"/>
                    <a:pt x="194733" y="246672"/>
                  </a:cubicBezTo>
                  <a:cubicBezTo>
                    <a:pt x="196144" y="236794"/>
                    <a:pt x="197182" y="226856"/>
                    <a:pt x="198967" y="217039"/>
                  </a:cubicBezTo>
                  <a:cubicBezTo>
                    <a:pt x="200008" y="211315"/>
                    <a:pt x="201938" y="205785"/>
                    <a:pt x="203200" y="200105"/>
                  </a:cubicBezTo>
                  <a:cubicBezTo>
                    <a:pt x="204761" y="193081"/>
                    <a:pt x="205872" y="185963"/>
                    <a:pt x="207433" y="178939"/>
                  </a:cubicBezTo>
                  <a:cubicBezTo>
                    <a:pt x="210414" y="165525"/>
                    <a:pt x="214234" y="154726"/>
                    <a:pt x="215900" y="140839"/>
                  </a:cubicBezTo>
                  <a:cubicBezTo>
                    <a:pt x="219279" y="112678"/>
                    <a:pt x="220988" y="84333"/>
                    <a:pt x="224367" y="56172"/>
                  </a:cubicBezTo>
                  <a:cubicBezTo>
                    <a:pt x="225224" y="49028"/>
                    <a:pt x="227313" y="42084"/>
                    <a:pt x="228600" y="35005"/>
                  </a:cubicBezTo>
                  <a:cubicBezTo>
                    <a:pt x="233297" y="9170"/>
                    <a:pt x="251884" y="5372"/>
                    <a:pt x="249767" y="1139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104467" y="4842933"/>
              <a:ext cx="67733" cy="550334"/>
            </a:xfrm>
            <a:custGeom>
              <a:avLst/>
              <a:gdLst>
                <a:gd name="connsiteX0" fmla="*/ 67733 w 67733"/>
                <a:gd name="connsiteY0" fmla="*/ 0 h 550334"/>
                <a:gd name="connsiteX1" fmla="*/ 50800 w 67733"/>
                <a:gd name="connsiteY1" fmla="*/ 46567 h 550334"/>
                <a:gd name="connsiteX2" fmla="*/ 42333 w 67733"/>
                <a:gd name="connsiteY2" fmla="*/ 71967 h 550334"/>
                <a:gd name="connsiteX3" fmla="*/ 33866 w 67733"/>
                <a:gd name="connsiteY3" fmla="*/ 114300 h 550334"/>
                <a:gd name="connsiteX4" fmla="*/ 25400 w 67733"/>
                <a:gd name="connsiteY4" fmla="*/ 152400 h 550334"/>
                <a:gd name="connsiteX5" fmla="*/ 16933 w 67733"/>
                <a:gd name="connsiteY5" fmla="*/ 177800 h 550334"/>
                <a:gd name="connsiteX6" fmla="*/ 12700 w 67733"/>
                <a:gd name="connsiteY6" fmla="*/ 224367 h 550334"/>
                <a:gd name="connsiteX7" fmla="*/ 0 w 67733"/>
                <a:gd name="connsiteY7" fmla="*/ 330200 h 550334"/>
                <a:gd name="connsiteX8" fmla="*/ 4233 w 67733"/>
                <a:gd name="connsiteY8" fmla="*/ 524934 h 550334"/>
                <a:gd name="connsiteX9" fmla="*/ 8466 w 67733"/>
                <a:gd name="connsiteY9" fmla="*/ 541867 h 550334"/>
                <a:gd name="connsiteX10" fmla="*/ 12700 w 67733"/>
                <a:gd name="connsiteY10" fmla="*/ 550334 h 55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733" h="550334">
                  <a:moveTo>
                    <a:pt x="67733" y="0"/>
                  </a:moveTo>
                  <a:cubicBezTo>
                    <a:pt x="55947" y="29464"/>
                    <a:pt x="61674" y="13945"/>
                    <a:pt x="50800" y="46567"/>
                  </a:cubicBezTo>
                  <a:lnTo>
                    <a:pt x="42333" y="71967"/>
                  </a:lnTo>
                  <a:cubicBezTo>
                    <a:pt x="32503" y="111291"/>
                    <a:pt x="44244" y="62412"/>
                    <a:pt x="33866" y="114300"/>
                  </a:cubicBezTo>
                  <a:cubicBezTo>
                    <a:pt x="31315" y="127057"/>
                    <a:pt x="28752" y="139830"/>
                    <a:pt x="25400" y="152400"/>
                  </a:cubicBezTo>
                  <a:cubicBezTo>
                    <a:pt x="23100" y="161023"/>
                    <a:pt x="16933" y="177800"/>
                    <a:pt x="16933" y="177800"/>
                  </a:cubicBezTo>
                  <a:cubicBezTo>
                    <a:pt x="15522" y="193322"/>
                    <a:pt x="14421" y="208876"/>
                    <a:pt x="12700" y="224367"/>
                  </a:cubicBezTo>
                  <a:cubicBezTo>
                    <a:pt x="8776" y="259680"/>
                    <a:pt x="0" y="330200"/>
                    <a:pt x="0" y="330200"/>
                  </a:cubicBezTo>
                  <a:cubicBezTo>
                    <a:pt x="1411" y="395111"/>
                    <a:pt x="1638" y="460059"/>
                    <a:pt x="4233" y="524934"/>
                  </a:cubicBezTo>
                  <a:cubicBezTo>
                    <a:pt x="4466" y="530747"/>
                    <a:pt x="6626" y="536348"/>
                    <a:pt x="8466" y="541867"/>
                  </a:cubicBezTo>
                  <a:cubicBezTo>
                    <a:pt x="9464" y="544861"/>
                    <a:pt x="11289" y="547512"/>
                    <a:pt x="12700" y="550334"/>
                  </a:cubicBez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862233" y="4809067"/>
              <a:ext cx="50800" cy="584200"/>
            </a:xfrm>
            <a:custGeom>
              <a:avLst/>
              <a:gdLst>
                <a:gd name="connsiteX0" fmla="*/ 0 w 50800"/>
                <a:gd name="connsiteY0" fmla="*/ 0 h 584200"/>
                <a:gd name="connsiteX1" fmla="*/ 8467 w 50800"/>
                <a:gd name="connsiteY1" fmla="*/ 55033 h 584200"/>
                <a:gd name="connsiteX2" fmla="*/ 16934 w 50800"/>
                <a:gd name="connsiteY2" fmla="*/ 80433 h 584200"/>
                <a:gd name="connsiteX3" fmla="*/ 29634 w 50800"/>
                <a:gd name="connsiteY3" fmla="*/ 88900 h 584200"/>
                <a:gd name="connsiteX4" fmla="*/ 46567 w 50800"/>
                <a:gd name="connsiteY4" fmla="*/ 393700 h 584200"/>
                <a:gd name="connsiteX5" fmla="*/ 50800 w 50800"/>
                <a:gd name="connsiteY5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00" h="584200">
                  <a:moveTo>
                    <a:pt x="0" y="0"/>
                  </a:moveTo>
                  <a:cubicBezTo>
                    <a:pt x="2822" y="18344"/>
                    <a:pt x="4643" y="36871"/>
                    <a:pt x="8467" y="55033"/>
                  </a:cubicBezTo>
                  <a:cubicBezTo>
                    <a:pt x="10306" y="63766"/>
                    <a:pt x="9508" y="75482"/>
                    <a:pt x="16934" y="80433"/>
                  </a:cubicBezTo>
                  <a:lnTo>
                    <a:pt x="29634" y="88900"/>
                  </a:lnTo>
                  <a:cubicBezTo>
                    <a:pt x="46680" y="225278"/>
                    <a:pt x="41552" y="168010"/>
                    <a:pt x="46567" y="393700"/>
                  </a:cubicBezTo>
                  <a:lnTo>
                    <a:pt x="50800" y="584200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718300" y="4754033"/>
              <a:ext cx="114590" cy="795867"/>
            </a:xfrm>
            <a:custGeom>
              <a:avLst/>
              <a:gdLst>
                <a:gd name="connsiteX0" fmla="*/ 0 w 114590"/>
                <a:gd name="connsiteY0" fmla="*/ 0 h 795867"/>
                <a:gd name="connsiteX1" fmla="*/ 8467 w 114590"/>
                <a:gd name="connsiteY1" fmla="*/ 38100 h 795867"/>
                <a:gd name="connsiteX2" fmla="*/ 16933 w 114590"/>
                <a:gd name="connsiteY2" fmla="*/ 55034 h 795867"/>
                <a:gd name="connsiteX3" fmla="*/ 29633 w 114590"/>
                <a:gd name="connsiteY3" fmla="*/ 80434 h 795867"/>
                <a:gd name="connsiteX4" fmla="*/ 42333 w 114590"/>
                <a:gd name="connsiteY4" fmla="*/ 88900 h 795867"/>
                <a:gd name="connsiteX5" fmla="*/ 50800 w 114590"/>
                <a:gd name="connsiteY5" fmla="*/ 118534 h 795867"/>
                <a:gd name="connsiteX6" fmla="*/ 59267 w 114590"/>
                <a:gd name="connsiteY6" fmla="*/ 143934 h 795867"/>
                <a:gd name="connsiteX7" fmla="*/ 63500 w 114590"/>
                <a:gd name="connsiteY7" fmla="*/ 165100 h 795867"/>
                <a:gd name="connsiteX8" fmla="*/ 67733 w 114590"/>
                <a:gd name="connsiteY8" fmla="*/ 177800 h 795867"/>
                <a:gd name="connsiteX9" fmla="*/ 76200 w 114590"/>
                <a:gd name="connsiteY9" fmla="*/ 215900 h 795867"/>
                <a:gd name="connsiteX10" fmla="*/ 80433 w 114590"/>
                <a:gd name="connsiteY10" fmla="*/ 228600 h 795867"/>
                <a:gd name="connsiteX11" fmla="*/ 88900 w 114590"/>
                <a:gd name="connsiteY11" fmla="*/ 249767 h 795867"/>
                <a:gd name="connsiteX12" fmla="*/ 105833 w 114590"/>
                <a:gd name="connsiteY12" fmla="*/ 325967 h 795867"/>
                <a:gd name="connsiteX13" fmla="*/ 114300 w 114590"/>
                <a:gd name="connsiteY13" fmla="*/ 508000 h 795867"/>
                <a:gd name="connsiteX14" fmla="*/ 105833 w 114590"/>
                <a:gd name="connsiteY14" fmla="*/ 660400 h 795867"/>
                <a:gd name="connsiteX15" fmla="*/ 101600 w 114590"/>
                <a:gd name="connsiteY15" fmla="*/ 673100 h 795867"/>
                <a:gd name="connsiteX16" fmla="*/ 97367 w 114590"/>
                <a:gd name="connsiteY16" fmla="*/ 698500 h 795867"/>
                <a:gd name="connsiteX17" fmla="*/ 88900 w 114590"/>
                <a:gd name="connsiteY17" fmla="*/ 728134 h 795867"/>
                <a:gd name="connsiteX18" fmla="*/ 84667 w 114590"/>
                <a:gd name="connsiteY18" fmla="*/ 745067 h 795867"/>
                <a:gd name="connsiteX19" fmla="*/ 76200 w 114590"/>
                <a:gd name="connsiteY19" fmla="*/ 762000 h 795867"/>
                <a:gd name="connsiteX20" fmla="*/ 71967 w 114590"/>
                <a:gd name="connsiteY20" fmla="*/ 795867 h 79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590" h="795867">
                  <a:moveTo>
                    <a:pt x="0" y="0"/>
                  </a:moveTo>
                  <a:cubicBezTo>
                    <a:pt x="1151" y="5758"/>
                    <a:pt x="5902" y="31260"/>
                    <a:pt x="8467" y="38100"/>
                  </a:cubicBezTo>
                  <a:cubicBezTo>
                    <a:pt x="10683" y="44009"/>
                    <a:pt x="14447" y="49233"/>
                    <a:pt x="16933" y="55034"/>
                  </a:cubicBezTo>
                  <a:cubicBezTo>
                    <a:pt x="22096" y="67081"/>
                    <a:pt x="19467" y="70268"/>
                    <a:pt x="29633" y="80434"/>
                  </a:cubicBezTo>
                  <a:cubicBezTo>
                    <a:pt x="33231" y="84032"/>
                    <a:pt x="38100" y="86078"/>
                    <a:pt x="42333" y="88900"/>
                  </a:cubicBezTo>
                  <a:cubicBezTo>
                    <a:pt x="56552" y="131552"/>
                    <a:pt x="34865" y="65415"/>
                    <a:pt x="50800" y="118534"/>
                  </a:cubicBezTo>
                  <a:cubicBezTo>
                    <a:pt x="53364" y="127082"/>
                    <a:pt x="57517" y="135183"/>
                    <a:pt x="59267" y="143934"/>
                  </a:cubicBezTo>
                  <a:cubicBezTo>
                    <a:pt x="60678" y="150989"/>
                    <a:pt x="61755" y="158120"/>
                    <a:pt x="63500" y="165100"/>
                  </a:cubicBezTo>
                  <a:cubicBezTo>
                    <a:pt x="64582" y="169429"/>
                    <a:pt x="66651" y="173471"/>
                    <a:pt x="67733" y="177800"/>
                  </a:cubicBezTo>
                  <a:cubicBezTo>
                    <a:pt x="76461" y="212712"/>
                    <a:pt x="67511" y="185486"/>
                    <a:pt x="76200" y="215900"/>
                  </a:cubicBezTo>
                  <a:cubicBezTo>
                    <a:pt x="77426" y="220191"/>
                    <a:pt x="78866" y="224422"/>
                    <a:pt x="80433" y="228600"/>
                  </a:cubicBezTo>
                  <a:cubicBezTo>
                    <a:pt x="83101" y="235715"/>
                    <a:pt x="86756" y="242477"/>
                    <a:pt x="88900" y="249767"/>
                  </a:cubicBezTo>
                  <a:cubicBezTo>
                    <a:pt x="100271" y="288428"/>
                    <a:pt x="100408" y="293414"/>
                    <a:pt x="105833" y="325967"/>
                  </a:cubicBezTo>
                  <a:cubicBezTo>
                    <a:pt x="108655" y="386645"/>
                    <a:pt x="113468" y="447262"/>
                    <a:pt x="114300" y="508000"/>
                  </a:cubicBezTo>
                  <a:cubicBezTo>
                    <a:pt x="114718" y="538514"/>
                    <a:pt x="116031" y="614511"/>
                    <a:pt x="105833" y="660400"/>
                  </a:cubicBezTo>
                  <a:cubicBezTo>
                    <a:pt x="104865" y="664756"/>
                    <a:pt x="102568" y="668744"/>
                    <a:pt x="101600" y="673100"/>
                  </a:cubicBezTo>
                  <a:cubicBezTo>
                    <a:pt x="99738" y="681479"/>
                    <a:pt x="99297" y="690136"/>
                    <a:pt x="97367" y="698500"/>
                  </a:cubicBezTo>
                  <a:cubicBezTo>
                    <a:pt x="95057" y="708510"/>
                    <a:pt x="91603" y="718223"/>
                    <a:pt x="88900" y="728134"/>
                  </a:cubicBezTo>
                  <a:cubicBezTo>
                    <a:pt x="87369" y="733747"/>
                    <a:pt x="86710" y="739619"/>
                    <a:pt x="84667" y="745067"/>
                  </a:cubicBezTo>
                  <a:cubicBezTo>
                    <a:pt x="82451" y="750976"/>
                    <a:pt x="79022" y="756356"/>
                    <a:pt x="76200" y="762000"/>
                  </a:cubicBezTo>
                  <a:lnTo>
                    <a:pt x="71967" y="795867"/>
                  </a:lnTo>
                </a:path>
              </a:pathLst>
            </a:cu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193367" y="4728633"/>
              <a:ext cx="114300" cy="846667"/>
            </a:xfrm>
            <a:custGeom>
              <a:avLst/>
              <a:gdLst>
                <a:gd name="connsiteX0" fmla="*/ 114300 w 114300"/>
                <a:gd name="connsiteY0" fmla="*/ 0 h 846667"/>
                <a:gd name="connsiteX1" fmla="*/ 97366 w 114300"/>
                <a:gd name="connsiteY1" fmla="*/ 21167 h 846667"/>
                <a:gd name="connsiteX2" fmla="*/ 80433 w 114300"/>
                <a:gd name="connsiteY2" fmla="*/ 46567 h 846667"/>
                <a:gd name="connsiteX3" fmla="*/ 71966 w 114300"/>
                <a:gd name="connsiteY3" fmla="*/ 118534 h 846667"/>
                <a:gd name="connsiteX4" fmla="*/ 67733 w 114300"/>
                <a:gd name="connsiteY4" fmla="*/ 148167 h 846667"/>
                <a:gd name="connsiteX5" fmla="*/ 55033 w 114300"/>
                <a:gd name="connsiteY5" fmla="*/ 190500 h 846667"/>
                <a:gd name="connsiteX6" fmla="*/ 46566 w 114300"/>
                <a:gd name="connsiteY6" fmla="*/ 232834 h 846667"/>
                <a:gd name="connsiteX7" fmla="*/ 38100 w 114300"/>
                <a:gd name="connsiteY7" fmla="*/ 258234 h 846667"/>
                <a:gd name="connsiteX8" fmla="*/ 29633 w 114300"/>
                <a:gd name="connsiteY8" fmla="*/ 359834 h 846667"/>
                <a:gd name="connsiteX9" fmla="*/ 25400 w 114300"/>
                <a:gd name="connsiteY9" fmla="*/ 372534 h 846667"/>
                <a:gd name="connsiteX10" fmla="*/ 12700 w 114300"/>
                <a:gd name="connsiteY10" fmla="*/ 448734 h 846667"/>
                <a:gd name="connsiteX11" fmla="*/ 0 w 114300"/>
                <a:gd name="connsiteY11" fmla="*/ 512234 h 846667"/>
                <a:gd name="connsiteX12" fmla="*/ 4233 w 114300"/>
                <a:gd name="connsiteY12" fmla="*/ 643467 h 846667"/>
                <a:gd name="connsiteX13" fmla="*/ 12700 w 114300"/>
                <a:gd name="connsiteY13" fmla="*/ 664634 h 846667"/>
                <a:gd name="connsiteX14" fmla="*/ 16933 w 114300"/>
                <a:gd name="connsiteY14" fmla="*/ 681567 h 846667"/>
                <a:gd name="connsiteX15" fmla="*/ 25400 w 114300"/>
                <a:gd name="connsiteY15" fmla="*/ 706967 h 846667"/>
                <a:gd name="connsiteX16" fmla="*/ 29633 w 114300"/>
                <a:gd name="connsiteY16" fmla="*/ 753534 h 846667"/>
                <a:gd name="connsiteX17" fmla="*/ 38100 w 114300"/>
                <a:gd name="connsiteY17" fmla="*/ 770467 h 846667"/>
                <a:gd name="connsiteX18" fmla="*/ 50800 w 114300"/>
                <a:gd name="connsiteY18" fmla="*/ 808567 h 846667"/>
                <a:gd name="connsiteX19" fmla="*/ 55033 w 114300"/>
                <a:gd name="connsiteY19" fmla="*/ 821267 h 846667"/>
                <a:gd name="connsiteX20" fmla="*/ 59266 w 114300"/>
                <a:gd name="connsiteY20" fmla="*/ 833967 h 846667"/>
                <a:gd name="connsiteX21" fmla="*/ 67733 w 114300"/>
                <a:gd name="connsiteY21" fmla="*/ 846667 h 84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4300" h="846667">
                  <a:moveTo>
                    <a:pt x="114300" y="0"/>
                  </a:moveTo>
                  <a:cubicBezTo>
                    <a:pt x="108655" y="7056"/>
                    <a:pt x="102681" y="13859"/>
                    <a:pt x="97366" y="21167"/>
                  </a:cubicBezTo>
                  <a:cubicBezTo>
                    <a:pt x="91381" y="29396"/>
                    <a:pt x="80433" y="46567"/>
                    <a:pt x="80433" y="46567"/>
                  </a:cubicBezTo>
                  <a:cubicBezTo>
                    <a:pt x="69459" y="79492"/>
                    <a:pt x="78641" y="48445"/>
                    <a:pt x="71966" y="118534"/>
                  </a:cubicBezTo>
                  <a:cubicBezTo>
                    <a:pt x="71020" y="128467"/>
                    <a:pt x="69373" y="138325"/>
                    <a:pt x="67733" y="148167"/>
                  </a:cubicBezTo>
                  <a:cubicBezTo>
                    <a:pt x="62159" y="181614"/>
                    <a:pt x="66015" y="157554"/>
                    <a:pt x="55033" y="190500"/>
                  </a:cubicBezTo>
                  <a:cubicBezTo>
                    <a:pt x="48002" y="211592"/>
                    <a:pt x="52813" y="207845"/>
                    <a:pt x="46566" y="232834"/>
                  </a:cubicBezTo>
                  <a:cubicBezTo>
                    <a:pt x="44401" y="241492"/>
                    <a:pt x="40922" y="249767"/>
                    <a:pt x="38100" y="258234"/>
                  </a:cubicBezTo>
                  <a:cubicBezTo>
                    <a:pt x="36344" y="288080"/>
                    <a:pt x="35992" y="328038"/>
                    <a:pt x="29633" y="359834"/>
                  </a:cubicBezTo>
                  <a:cubicBezTo>
                    <a:pt x="28758" y="364210"/>
                    <a:pt x="26811" y="368301"/>
                    <a:pt x="25400" y="372534"/>
                  </a:cubicBezTo>
                  <a:cubicBezTo>
                    <a:pt x="17221" y="446136"/>
                    <a:pt x="26492" y="375179"/>
                    <a:pt x="12700" y="448734"/>
                  </a:cubicBezTo>
                  <a:cubicBezTo>
                    <a:pt x="-527" y="519277"/>
                    <a:pt x="19454" y="434412"/>
                    <a:pt x="0" y="512234"/>
                  </a:cubicBezTo>
                  <a:cubicBezTo>
                    <a:pt x="1411" y="555978"/>
                    <a:pt x="598" y="599851"/>
                    <a:pt x="4233" y="643467"/>
                  </a:cubicBezTo>
                  <a:cubicBezTo>
                    <a:pt x="4864" y="651040"/>
                    <a:pt x="10297" y="657425"/>
                    <a:pt x="12700" y="664634"/>
                  </a:cubicBezTo>
                  <a:cubicBezTo>
                    <a:pt x="14540" y="670153"/>
                    <a:pt x="15261" y="675994"/>
                    <a:pt x="16933" y="681567"/>
                  </a:cubicBezTo>
                  <a:cubicBezTo>
                    <a:pt x="19498" y="690115"/>
                    <a:pt x="25400" y="706967"/>
                    <a:pt x="25400" y="706967"/>
                  </a:cubicBezTo>
                  <a:cubicBezTo>
                    <a:pt x="26811" y="722489"/>
                    <a:pt x="26576" y="738250"/>
                    <a:pt x="29633" y="753534"/>
                  </a:cubicBezTo>
                  <a:cubicBezTo>
                    <a:pt x="30871" y="759722"/>
                    <a:pt x="35835" y="764577"/>
                    <a:pt x="38100" y="770467"/>
                  </a:cubicBezTo>
                  <a:cubicBezTo>
                    <a:pt x="42906" y="782962"/>
                    <a:pt x="46567" y="795867"/>
                    <a:pt x="50800" y="808567"/>
                  </a:cubicBezTo>
                  <a:lnTo>
                    <a:pt x="55033" y="821267"/>
                  </a:lnTo>
                  <a:cubicBezTo>
                    <a:pt x="56444" y="825500"/>
                    <a:pt x="56791" y="830254"/>
                    <a:pt x="59266" y="833967"/>
                  </a:cubicBezTo>
                  <a:lnTo>
                    <a:pt x="67733" y="846667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pec24182_12_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3400" y="35814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Lamellibranch pattern</a:t>
            </a:r>
            <a:endParaRPr lang="en-US" sz="1600" dirty="0"/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4495800" y="956846"/>
            <a:ext cx="3962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Countercurrent flow of water and blood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512733" y="4343400"/>
            <a:ext cx="2421467" cy="2075021"/>
            <a:chOff x="3674533" y="4343400"/>
            <a:chExt cx="2421467" cy="2075021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5"/>
            <a:srcRect l="6837" t="10933" r="14245" b="7715"/>
            <a:stretch/>
          </p:blipFill>
          <p:spPr bwMode="auto">
            <a:xfrm>
              <a:off x="3674533" y="4343400"/>
              <a:ext cx="2345267" cy="203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4702883" y="6172200"/>
              <a:ext cx="13931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chemeClr val="bg1"/>
                  </a:solidFill>
                </a:rPr>
                <a:t>el.erdc.usace.army.mil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4419600" y="3962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Brood pouch: </a:t>
            </a:r>
            <a:r>
              <a:rPr lang="en-US" sz="1600" dirty="0" err="1" smtClean="0"/>
              <a:t>marsupium</a:t>
            </a:r>
            <a:endParaRPr lang="en-US" sz="1600" dirty="0"/>
          </a:p>
        </p:txBody>
      </p:sp>
      <p:pic>
        <p:nvPicPr>
          <p:cNvPr id="37" name="Picture 36" descr="pec24182_12_0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00" t="66351" r="57063"/>
          <a:stretch/>
        </p:blipFill>
        <p:spPr bwMode="auto">
          <a:xfrm>
            <a:off x="4495800" y="1371600"/>
            <a:ext cx="3267579" cy="2341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8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52322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radula</a:t>
            </a:r>
            <a:r>
              <a:rPr lang="en-US" dirty="0" smtClean="0">
                <a:latin typeface="Calibri" charset="0"/>
              </a:rPr>
              <a:t> [</a:t>
            </a:r>
            <a:r>
              <a:rPr lang="en-US" sz="1800" dirty="0" smtClean="0">
                <a:latin typeface="Calibri" charset="0"/>
              </a:rPr>
              <a:t>chitin and protein feeding structure</a:t>
            </a:r>
            <a:r>
              <a:rPr lang="en-US" dirty="0" smtClean="0">
                <a:latin typeface="Calibri" charset="0"/>
              </a:rPr>
              <a:t>] is unique to </a:t>
            </a:r>
            <a:r>
              <a:rPr lang="en-US" dirty="0" err="1" smtClean="0">
                <a:latin typeface="Calibri" charset="0"/>
              </a:rPr>
              <a:t>molluscs</a:t>
            </a:r>
            <a:r>
              <a:rPr lang="en-US" dirty="0" smtClean="0">
                <a:latin typeface="Calibri" charset="0"/>
              </a:rPr>
              <a:t>. </a:t>
            </a:r>
            <a:endParaRPr lang="en-US" dirty="0">
              <a:latin typeface="Calibri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064913"/>
            <a:ext cx="3242599" cy="2132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95800" y="6274713"/>
            <a:ext cx="464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000" i="1" dirty="0" err="1" smtClean="0"/>
              <a:t>Cerion</a:t>
            </a:r>
            <a:r>
              <a:rPr lang="en-US" sz="1000" dirty="0" smtClean="0"/>
              <a:t> </a:t>
            </a:r>
            <a:r>
              <a:rPr lang="en-US" sz="1000" dirty="0" err="1" smtClean="0"/>
              <a:t>uva</a:t>
            </a:r>
            <a:r>
              <a:rPr lang="en-US" sz="1000" dirty="0" smtClean="0"/>
              <a:t> Linn </a:t>
            </a:r>
            <a:r>
              <a:rPr lang="en-US" sz="1000" dirty="0" err="1" smtClean="0"/>
              <a:t>Curacas</a:t>
            </a:r>
            <a:r>
              <a:rPr lang="en-US" sz="1000" dirty="0" smtClean="0"/>
              <a:t> WA Evans Dahlia in CB 13.2.32 AFP R4692/20 600228. AF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066800"/>
            <a:ext cx="3213600" cy="2416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400800" y="5969913"/>
            <a:ext cx="1828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000" dirty="0" smtClean="0"/>
              <a:t>C. Chap. Wikimedia Commons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1112" y="3700046"/>
            <a:ext cx="2758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Teeth are replaced posteriorly</a:t>
            </a:r>
            <a:endParaRPr lang="en-US" sz="1600" dirty="0"/>
          </a:p>
        </p:txBody>
      </p:sp>
      <p:pic>
        <p:nvPicPr>
          <p:cNvPr id="11" name="Picture 10" descr="pec24182_12_0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2841" t="37450" b="3920"/>
          <a:stretch/>
        </p:blipFill>
        <p:spPr bwMode="auto">
          <a:xfrm>
            <a:off x="533400" y="1066800"/>
            <a:ext cx="2971800" cy="465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1219200"/>
            <a:ext cx="4572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990600"/>
            <a:ext cx="3200400" cy="4800600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5064A2-4E74-8D45-A89D-93B88FB4AE53}" type="slidenum">
              <a:rPr lang="en-US"/>
              <a:pPr/>
              <a:t>22</a:t>
            </a:fld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52322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… and modified in various lineages.</a:t>
            </a:r>
            <a:endParaRPr lang="en-US" dirty="0">
              <a:latin typeface="Calibri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4800" y="956608"/>
            <a:ext cx="663159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u="sng" dirty="0" err="1" smtClean="0">
                <a:latin typeface="Calibri"/>
                <a:cs typeface="Calibri"/>
              </a:rPr>
              <a:t>Gastropoda</a:t>
            </a:r>
            <a:r>
              <a:rPr lang="en-US" sz="2400" dirty="0" smtClean="0">
                <a:latin typeface="Calibri"/>
                <a:cs typeface="Calibri"/>
              </a:rPr>
              <a:t>:  Injects poison with harpoon-like dart</a:t>
            </a:r>
          </a:p>
          <a:p>
            <a:r>
              <a:rPr lang="en-US" sz="2400" dirty="0" smtClean="0">
                <a:latin typeface="Calibri"/>
                <a:cs typeface="Calibri"/>
              </a:rPr>
              <a:t>	</a:t>
            </a:r>
          </a:p>
          <a:p>
            <a:r>
              <a:rPr lang="en-US" sz="2400" u="sng" dirty="0" err="1" smtClean="0">
                <a:latin typeface="Calibri"/>
                <a:cs typeface="Calibri"/>
              </a:rPr>
              <a:t>Cephalopoda</a:t>
            </a:r>
            <a:r>
              <a:rPr lang="en-US" sz="2400" dirty="0" smtClean="0">
                <a:latin typeface="Calibri"/>
                <a:cs typeface="Calibri"/>
              </a:rPr>
              <a:t>:  Holds prey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u="sng" dirty="0" err="1" smtClean="0">
                <a:latin typeface="Calibri"/>
                <a:cs typeface="Calibri"/>
              </a:rPr>
              <a:t>Bivalvia</a:t>
            </a:r>
            <a:r>
              <a:rPr lang="en-US" sz="2400" dirty="0" smtClean="0">
                <a:latin typeface="Calibri"/>
                <a:cs typeface="Calibri"/>
              </a:rPr>
              <a:t>: Absent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05400" y="3962400"/>
            <a:ext cx="3276600" cy="2124891"/>
            <a:chOff x="5486400" y="4199709"/>
            <a:chExt cx="3276600" cy="2124891"/>
          </a:xfrm>
        </p:grpSpPr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5791200" y="5893713"/>
              <a:ext cx="2971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Conus</a:t>
              </a:r>
              <a:r>
                <a:rPr kumimoji="0" lang="en-US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kumimoji="0" lang="en-US" sz="1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aulicus</a:t>
              </a:r>
              <a:r>
                <a:rPr kumimoji="0" lang="en-US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Mahé</a:t>
              </a: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 Seychelles, xi.36 (</a:t>
              </a:r>
              <a:r>
                <a:rPr kumimoji="0" lang="en-US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x</a:t>
              </a: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) </a:t>
              </a:r>
              <a:r>
                <a:rPr kumimoji="0" lang="en-US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Winckworth</a:t>
              </a: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GLJ 9.2.37 AFF R4692/18 600231. AF </a:t>
              </a:r>
              <a:r>
                <a:rPr kumimoji="0" lang="en-US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Piele</a:t>
              </a: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rPr>
                <a:t> Collection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025" b="14385"/>
            <a:stretch>
              <a:fillRect/>
            </a:stretch>
          </p:blipFill>
          <p:spPr bwMode="auto">
            <a:xfrm>
              <a:off x="5486400" y="4199709"/>
              <a:ext cx="3276600" cy="15914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019800" y="914400"/>
            <a:ext cx="1828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352800"/>
            <a:ext cx="3810000" cy="25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1000" y="6019800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000" i="1" dirty="0" smtClean="0"/>
              <a:t>http://</a:t>
            </a:r>
            <a:r>
              <a:rPr lang="en-US" sz="1000" i="1" dirty="0" err="1" smtClean="0"/>
              <a:t>www.seafriends.org.nz/indepth/octopus.htm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7495" y="1752600"/>
            <a:ext cx="886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Conus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N06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22" y="1230312"/>
            <a:ext cx="5865156" cy="4397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6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600" y="1219200"/>
            <a:ext cx="58948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2411" y="495300"/>
            <a:ext cx="7799178" cy="5867400"/>
            <a:chOff x="736566" y="990600"/>
            <a:chExt cx="7799178" cy="5867400"/>
          </a:xfrm>
        </p:grpSpPr>
        <p:pic>
          <p:nvPicPr>
            <p:cNvPr id="4" name="Picture 3" descr="红螺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3886200"/>
              <a:ext cx="3963744" cy="2971800"/>
            </a:xfrm>
            <a:prstGeom prst="rect">
              <a:avLst/>
            </a:prstGeom>
          </p:spPr>
        </p:pic>
        <p:pic>
          <p:nvPicPr>
            <p:cNvPr id="5" name="Picture 4" descr="红螺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566" y="990600"/>
              <a:ext cx="3835434" cy="2875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pa_eating_cl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1746250"/>
            <a:ext cx="6032500" cy="336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16051" y="311150"/>
            <a:ext cx="6311899" cy="6235701"/>
            <a:chOff x="685800" y="0"/>
            <a:chExt cx="6311899" cy="6235701"/>
          </a:xfrm>
        </p:grpSpPr>
        <p:pic>
          <p:nvPicPr>
            <p:cNvPr id="4" name="Picture 3" descr="twoflounder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875541" y="3113542"/>
              <a:ext cx="3568700" cy="2675617"/>
            </a:xfrm>
            <a:prstGeom prst="rect">
              <a:avLst/>
            </a:prstGeom>
          </p:spPr>
        </p:pic>
        <p:pic>
          <p:nvPicPr>
            <p:cNvPr id="5" name="Picture 4" descr="sea trou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0"/>
              <a:ext cx="3629197" cy="27209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1192" y="533400"/>
            <a:ext cx="8081616" cy="5791200"/>
            <a:chOff x="528984" y="609600"/>
            <a:chExt cx="8081616" cy="5791200"/>
          </a:xfrm>
        </p:grpSpPr>
        <p:pic>
          <p:nvPicPr>
            <p:cNvPr id="4" name="Picture 3" descr="DSCN032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5221" y="2057400"/>
              <a:ext cx="4065379" cy="3048000"/>
            </a:xfrm>
            <a:prstGeom prst="rect">
              <a:avLst/>
            </a:prstGeom>
          </p:spPr>
        </p:pic>
        <p:pic>
          <p:nvPicPr>
            <p:cNvPr id="5" name="Picture 4" descr="DSCN030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628" y="609600"/>
              <a:ext cx="3629198" cy="2720975"/>
            </a:xfrm>
            <a:prstGeom prst="rect">
              <a:avLst/>
            </a:prstGeom>
          </p:spPr>
        </p:pic>
        <p:pic>
          <p:nvPicPr>
            <p:cNvPr id="6" name="Picture 5" descr="pair crab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84" y="3657600"/>
              <a:ext cx="3658842" cy="2743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52322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They have a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head-foot </a:t>
            </a:r>
            <a:r>
              <a:rPr lang="en-US" dirty="0" smtClean="0">
                <a:latin typeface="Calibri" charset="0"/>
              </a:rPr>
              <a:t>and a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visceral mass </a:t>
            </a:r>
            <a:r>
              <a:rPr lang="en-US" dirty="0" smtClean="0">
                <a:latin typeface="Calibri" charset="0"/>
              </a:rPr>
              <a:t>body regions. </a:t>
            </a:r>
            <a:endParaRPr lang="en-US" dirty="0">
              <a:latin typeface="Calibri" charset="0"/>
            </a:endParaRPr>
          </a:p>
        </p:txBody>
      </p:sp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1752600" y="3124200"/>
            <a:ext cx="178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www.research.amnh.org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90600"/>
            <a:ext cx="3033123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 l="50989"/>
          <a:stretch>
            <a:fillRect/>
          </a:stretch>
        </p:blipFill>
        <p:spPr bwMode="auto">
          <a:xfrm>
            <a:off x="4876800" y="3962400"/>
            <a:ext cx="2057400" cy="2382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967480"/>
            <a:ext cx="34925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990599"/>
            <a:ext cx="3200400" cy="2380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Some Evolutionary Experiments</a:t>
            </a:r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27119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dirty="0"/>
              <a:t>Three </a:t>
            </a:r>
            <a:r>
              <a:rPr lang="en-US" dirty="0" smtClean="0"/>
              <a:t>phyla:</a:t>
            </a:r>
          </a:p>
          <a:p>
            <a:pPr eaLnBrk="1" hangingPunct="1">
              <a:spcAft>
                <a:spcPts val="1800"/>
              </a:spcAft>
            </a:pPr>
            <a:r>
              <a:rPr lang="en-US" dirty="0" err="1" smtClean="0"/>
              <a:t>Phoronida</a:t>
            </a:r>
            <a:r>
              <a:rPr lang="en-US" dirty="0" smtClean="0"/>
              <a:t> (</a:t>
            </a:r>
            <a:r>
              <a:rPr lang="en-US" dirty="0" err="1" smtClean="0"/>
              <a:t>帚虫动物门</a:t>
            </a:r>
            <a:r>
              <a:rPr lang="en-US" dirty="0" smtClean="0"/>
              <a:t>)</a:t>
            </a:r>
          </a:p>
          <a:p>
            <a:pPr eaLnBrk="1" hangingPunct="1">
              <a:spcAft>
                <a:spcPts val="1800"/>
              </a:spcAft>
            </a:pPr>
            <a:r>
              <a:rPr lang="en-US" dirty="0" err="1" smtClean="0"/>
              <a:t>Ectoprocta</a:t>
            </a:r>
            <a:r>
              <a:rPr lang="en-US" dirty="0" smtClean="0"/>
              <a:t> (</a:t>
            </a:r>
            <a:r>
              <a:rPr lang="en-US" dirty="0" err="1" smtClean="0"/>
              <a:t>外肛动物门</a:t>
            </a:r>
            <a:r>
              <a:rPr lang="en-US" dirty="0" err="1" smtClean="0"/>
              <a:t>)/</a:t>
            </a:r>
            <a:r>
              <a:rPr lang="en-US" dirty="0" err="1" smtClean="0"/>
              <a:t>Bryozoa(</a:t>
            </a:r>
            <a:r>
              <a:rPr lang="en-US" dirty="0" err="1" smtClean="0"/>
              <a:t>苔藓动物</a:t>
            </a:r>
            <a:r>
              <a:rPr lang="en-US" dirty="0" smtClean="0"/>
              <a:t>)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en-US" dirty="0" err="1" smtClean="0"/>
              <a:t>Brachiopoda</a:t>
            </a:r>
            <a:r>
              <a:rPr lang="en-US" dirty="0" smtClean="0"/>
              <a:t> (</a:t>
            </a:r>
            <a:r>
              <a:rPr lang="en-US" dirty="0" err="1" smtClean="0"/>
              <a:t>腕足动物门</a:t>
            </a:r>
            <a:r>
              <a:rPr lang="en-US" dirty="0" smtClean="0"/>
              <a:t>) </a:t>
            </a:r>
          </a:p>
          <a:p>
            <a:pPr eaLnBrk="1" hangingPunct="1">
              <a:spcAft>
                <a:spcPts val="1800"/>
              </a:spcAft>
            </a:pPr>
            <a:r>
              <a:rPr lang="en-US" dirty="0" smtClean="0"/>
              <a:t>possess </a:t>
            </a:r>
            <a:r>
              <a:rPr lang="en-US" dirty="0"/>
              <a:t>a crown of </a:t>
            </a:r>
            <a:r>
              <a:rPr lang="en-US" dirty="0" err="1"/>
              <a:t>cilated</a:t>
            </a:r>
            <a:r>
              <a:rPr lang="en-US" dirty="0"/>
              <a:t> tentacle called a </a:t>
            </a:r>
            <a:r>
              <a:rPr lang="en-US" dirty="0" err="1" smtClean="0">
                <a:solidFill>
                  <a:srgbClr val="0000FF"/>
                </a:solidFill>
              </a:rPr>
              <a:t>lophophore</a:t>
            </a:r>
            <a:r>
              <a:rPr lang="en-US" dirty="0" smtClean="0"/>
              <a:t>, </a:t>
            </a:r>
            <a:r>
              <a:rPr lang="en-US" dirty="0" err="1" smtClean="0"/>
              <a:t>Lophophore</a:t>
            </a:r>
            <a:r>
              <a:rPr lang="en-US" dirty="0" smtClean="0"/>
              <a:t> </a:t>
            </a:r>
            <a:r>
              <a:rPr lang="en-US" dirty="0"/>
              <a:t>is used in food catching and </a:t>
            </a:r>
            <a:r>
              <a:rPr lang="en-US" dirty="0" smtClean="0"/>
              <a:t>respiration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95410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visceral mass </a:t>
            </a:r>
            <a:r>
              <a:rPr lang="en-US" dirty="0" smtClean="0">
                <a:latin typeface="Calibri" charset="0"/>
              </a:rPr>
              <a:t>supports digestive, circulatory, reproductive, and respiratory organ systems.</a:t>
            </a:r>
            <a:endParaRPr lang="en-US" dirty="0">
              <a:latin typeface="Calibri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648200" cy="2123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8600" y="1371600"/>
            <a:ext cx="579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An open circulatory system bathes organs in blood. 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15000" y="3276600"/>
            <a:ext cx="3048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rgbClr val="000099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en-US" sz="2000" dirty="0" smtClean="0">
                <a:latin typeface="Calibri" charset="0"/>
              </a:rPr>
              <a:t>2 fluid-filled cavities:</a:t>
            </a:r>
          </a:p>
          <a:p>
            <a:pPr marL="0" indent="0" eaLnBrk="1" hangingPunct="1"/>
            <a:endParaRPr lang="en-US" sz="1000" dirty="0" smtClean="0">
              <a:latin typeface="Calibri" charset="0"/>
            </a:endParaRPr>
          </a:p>
          <a:p>
            <a:pPr marL="0" indent="0" eaLnBrk="1" hangingPunct="1"/>
            <a:r>
              <a:rPr lang="en-US" sz="2000" u="sng" dirty="0" smtClean="0">
                <a:solidFill>
                  <a:srgbClr val="FF0000"/>
                </a:solidFill>
                <a:latin typeface="Calibri" charset="0"/>
              </a:rPr>
              <a:t>coelom</a:t>
            </a:r>
          </a:p>
          <a:p>
            <a:pPr marL="0" indent="0" eaLnBrk="1" hangingPunct="1"/>
            <a:r>
              <a:rPr lang="en-US" sz="2000" dirty="0" smtClean="0">
                <a:latin typeface="Calibri" charset="0"/>
              </a:rPr>
              <a:t>(reduced to heart, </a:t>
            </a:r>
            <a:r>
              <a:rPr lang="en-US" sz="2000" dirty="0" err="1" smtClean="0">
                <a:latin typeface="Calibri" charset="0"/>
              </a:rPr>
              <a:t>metanephridia</a:t>
            </a:r>
            <a:r>
              <a:rPr lang="en-US" sz="2000" dirty="0" smtClean="0">
                <a:latin typeface="Calibri" charset="0"/>
              </a:rPr>
              <a:t>, gonads)</a:t>
            </a:r>
          </a:p>
          <a:p>
            <a:pPr marL="0" indent="0" eaLnBrk="1" hangingPunct="1"/>
            <a:endParaRPr lang="en-US" sz="1000" dirty="0" smtClean="0">
              <a:latin typeface="Calibri" charset="0"/>
            </a:endParaRPr>
          </a:p>
          <a:p>
            <a:pPr marL="0" indent="0" eaLnBrk="1" hangingPunct="1"/>
            <a:r>
              <a:rPr lang="en-US" sz="2000" u="sng" dirty="0" err="1" smtClean="0">
                <a:solidFill>
                  <a:srgbClr val="FF0000"/>
                </a:solidFill>
                <a:latin typeface="Calibri" charset="0"/>
              </a:rPr>
              <a:t>hemocoel</a:t>
            </a:r>
            <a:endParaRPr lang="en-US" sz="2000" u="sng" dirty="0" smtClean="0">
              <a:solidFill>
                <a:srgbClr val="FF0000"/>
              </a:solidFill>
              <a:latin typeface="Calibri" charset="0"/>
            </a:endParaRPr>
          </a:p>
          <a:p>
            <a:pPr marL="0" indent="0" eaLnBrk="1" hangingPunct="1"/>
            <a:r>
              <a:rPr lang="en-US" sz="2000" dirty="0" smtClean="0">
                <a:latin typeface="Calibri" charset="0"/>
              </a:rPr>
              <a:t>(open circulatory &amp; hydraulic systems)</a:t>
            </a:r>
            <a:endParaRPr lang="en-US" sz="20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95410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visceral mass </a:t>
            </a:r>
            <a:r>
              <a:rPr lang="en-US" dirty="0" smtClean="0">
                <a:latin typeface="Calibri" charset="0"/>
              </a:rPr>
              <a:t>supports digestive, circulatory, reproductive, and respiratory organ systems.</a:t>
            </a:r>
            <a:endParaRPr lang="en-US" dirty="0">
              <a:latin typeface="Calibri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648200" cy="2123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Picture 58" descr="BIVA005C_1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193195"/>
            <a:ext cx="3581400" cy="2436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5105400" y="3714690"/>
            <a:ext cx="403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Circulation in a bivalve &amp; the heart.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8600" y="1371600"/>
            <a:ext cx="579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An open circulatory system bathes organs in blood. 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70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0650"/>
            <a:ext cx="9023350" cy="523220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alibri" charset="0"/>
              </a:rPr>
              <a:t>Molluscs</a:t>
            </a:r>
            <a:r>
              <a:rPr lang="en-US" dirty="0" smtClean="0">
                <a:latin typeface="Calibri" charset="0"/>
              </a:rPr>
              <a:t> are </a:t>
            </a:r>
            <a:r>
              <a:rPr lang="en-US" dirty="0" err="1" smtClean="0">
                <a:latin typeface="Calibri" charset="0"/>
              </a:rPr>
              <a:t>triploblast</a:t>
            </a:r>
            <a:r>
              <a:rPr lang="en-US" dirty="0" smtClean="0">
                <a:latin typeface="Calibri" charset="0"/>
              </a:rPr>
              <a:t>, protostome, </a:t>
            </a:r>
            <a:r>
              <a:rPr lang="en-US" dirty="0" err="1" smtClean="0">
                <a:latin typeface="Calibri" charset="0"/>
              </a:rPr>
              <a:t>shizo</a:t>
            </a:r>
            <a:r>
              <a:rPr lang="en-US" dirty="0" smtClean="0">
                <a:latin typeface="Calibri" charset="0"/>
              </a:rPr>
              <a:t>-coelomates</a:t>
            </a:r>
            <a:r>
              <a:rPr lang="en-US" dirty="0">
                <a:latin typeface="Calibri" charset="0"/>
              </a:rPr>
              <a:t>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67400" y="3386078"/>
            <a:ext cx="3048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rgbClr val="000099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en-US" sz="2000" dirty="0" smtClean="0">
                <a:latin typeface="Calibri" charset="0"/>
              </a:rPr>
              <a:t>2 fluid-filled cavities:</a:t>
            </a:r>
          </a:p>
          <a:p>
            <a:pPr marL="0" indent="0" eaLnBrk="1" hangingPunct="1"/>
            <a:endParaRPr lang="en-US" sz="1000" dirty="0" smtClean="0">
              <a:latin typeface="Calibri" charset="0"/>
            </a:endParaRPr>
          </a:p>
          <a:p>
            <a:pPr marL="0" indent="0" eaLnBrk="1" hangingPunct="1"/>
            <a:r>
              <a:rPr lang="en-US" sz="2000" u="sng" dirty="0" smtClean="0">
                <a:solidFill>
                  <a:srgbClr val="FF0000"/>
                </a:solidFill>
                <a:latin typeface="Calibri" charset="0"/>
              </a:rPr>
              <a:t>coelom</a:t>
            </a:r>
          </a:p>
          <a:p>
            <a:pPr marL="0" indent="0" eaLnBrk="1" hangingPunct="1"/>
            <a:r>
              <a:rPr lang="en-US" sz="2000" dirty="0" smtClean="0">
                <a:latin typeface="Calibri" charset="0"/>
              </a:rPr>
              <a:t>(reduced to heart, </a:t>
            </a:r>
            <a:r>
              <a:rPr lang="en-US" sz="2000" dirty="0" err="1" smtClean="0">
                <a:latin typeface="Calibri" charset="0"/>
              </a:rPr>
              <a:t>metanephridia</a:t>
            </a:r>
            <a:r>
              <a:rPr lang="en-US" sz="2000" dirty="0" smtClean="0">
                <a:latin typeface="Calibri" charset="0"/>
              </a:rPr>
              <a:t>, gonads)</a:t>
            </a:r>
          </a:p>
          <a:p>
            <a:pPr marL="0" indent="0" eaLnBrk="1" hangingPunct="1"/>
            <a:endParaRPr lang="en-US" sz="1000" dirty="0" smtClean="0">
              <a:latin typeface="Calibri" charset="0"/>
            </a:endParaRPr>
          </a:p>
          <a:p>
            <a:pPr marL="0" indent="0" eaLnBrk="1" hangingPunct="1"/>
            <a:r>
              <a:rPr lang="en-US" sz="2000" u="sng" dirty="0" err="1" smtClean="0">
                <a:solidFill>
                  <a:srgbClr val="FF0000"/>
                </a:solidFill>
                <a:latin typeface="Calibri" charset="0"/>
              </a:rPr>
              <a:t>hemocoel</a:t>
            </a:r>
            <a:endParaRPr lang="en-US" sz="2000" u="sng" dirty="0" smtClean="0">
              <a:solidFill>
                <a:srgbClr val="FF0000"/>
              </a:solidFill>
              <a:latin typeface="Calibri" charset="0"/>
            </a:endParaRPr>
          </a:p>
          <a:p>
            <a:pPr marL="0" indent="0" eaLnBrk="1" hangingPunct="1"/>
            <a:r>
              <a:rPr lang="en-US" sz="2000" dirty="0" smtClean="0">
                <a:latin typeface="Calibri" charset="0"/>
              </a:rPr>
              <a:t>(open circulatory &amp; hydraulic systems)</a:t>
            </a:r>
            <a:endParaRPr lang="en-US" sz="2000" dirty="0">
              <a:latin typeface="Calibri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1967" y="754282"/>
            <a:ext cx="5294433" cy="3131918"/>
            <a:chOff x="152400" y="1295400"/>
            <a:chExt cx="5410200" cy="3200400"/>
          </a:xfrm>
        </p:grpSpPr>
        <p:grpSp>
          <p:nvGrpSpPr>
            <p:cNvPr id="5" name="Group 4"/>
            <p:cNvGrpSpPr/>
            <p:nvPr/>
          </p:nvGrpSpPr>
          <p:grpSpPr>
            <a:xfrm>
              <a:off x="304800" y="1295400"/>
              <a:ext cx="5242560" cy="3137284"/>
              <a:chOff x="304800" y="1696720"/>
              <a:chExt cx="5242560" cy="3137284"/>
            </a:xfrm>
          </p:grpSpPr>
          <p:sp>
            <p:nvSpPr>
              <p:cNvPr id="12297" name="TextBox 10"/>
              <p:cNvSpPr txBox="1">
                <a:spLocks noChangeArrowheads="1"/>
              </p:cNvSpPr>
              <p:nvPr/>
            </p:nvSpPr>
            <p:spPr bwMode="auto">
              <a:xfrm>
                <a:off x="455940" y="4557005"/>
                <a:ext cx="175841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err="1" smtClean="0"/>
                  <a:t>www.eplantscience.com</a:t>
                </a:r>
                <a:endParaRPr lang="en-US" sz="1200" dirty="0"/>
              </a:p>
            </p:txBody>
          </p:sp>
          <p:pic>
            <p:nvPicPr>
              <p:cNvPr id="3" name="Picture 2" descr="fig008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757" t="30472" r="6325" b="2377"/>
              <a:stretch/>
            </p:blipFill>
            <p:spPr>
              <a:xfrm>
                <a:off x="304800" y="2209800"/>
                <a:ext cx="5074920" cy="2440801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/>
            </p:spPr>
          </p:pic>
          <p:sp>
            <p:nvSpPr>
              <p:cNvPr id="2" name="Freeform 1"/>
              <p:cNvSpPr/>
              <p:nvPr/>
            </p:nvSpPr>
            <p:spPr>
              <a:xfrm>
                <a:off x="1584960" y="1696720"/>
                <a:ext cx="3962400" cy="1127760"/>
              </a:xfrm>
              <a:custGeom>
                <a:avLst/>
                <a:gdLst>
                  <a:gd name="connsiteX0" fmla="*/ 10160 w 3962400"/>
                  <a:gd name="connsiteY0" fmla="*/ 0 h 1127760"/>
                  <a:gd name="connsiteX1" fmla="*/ 30480 w 3962400"/>
                  <a:gd name="connsiteY1" fmla="*/ 314960 h 1127760"/>
                  <a:gd name="connsiteX2" fmla="*/ 40640 w 3962400"/>
                  <a:gd name="connsiteY2" fmla="*/ 345440 h 1127760"/>
                  <a:gd name="connsiteX3" fmla="*/ 60960 w 3962400"/>
                  <a:gd name="connsiteY3" fmla="*/ 375920 h 1127760"/>
                  <a:gd name="connsiteX4" fmla="*/ 91440 w 3962400"/>
                  <a:gd name="connsiteY4" fmla="*/ 487680 h 1127760"/>
                  <a:gd name="connsiteX5" fmla="*/ 101600 w 3962400"/>
                  <a:gd name="connsiteY5" fmla="*/ 518160 h 1127760"/>
                  <a:gd name="connsiteX6" fmla="*/ 111760 w 3962400"/>
                  <a:gd name="connsiteY6" fmla="*/ 548640 h 1127760"/>
                  <a:gd name="connsiteX7" fmla="*/ 132080 w 3962400"/>
                  <a:gd name="connsiteY7" fmla="*/ 650240 h 1127760"/>
                  <a:gd name="connsiteX8" fmla="*/ 182880 w 3962400"/>
                  <a:gd name="connsiteY8" fmla="*/ 690880 h 1127760"/>
                  <a:gd name="connsiteX9" fmla="*/ 254000 w 3962400"/>
                  <a:gd name="connsiteY9" fmla="*/ 741680 h 1127760"/>
                  <a:gd name="connsiteX10" fmla="*/ 314960 w 3962400"/>
                  <a:gd name="connsiteY10" fmla="*/ 762000 h 1127760"/>
                  <a:gd name="connsiteX11" fmla="*/ 355600 w 3962400"/>
                  <a:gd name="connsiteY11" fmla="*/ 792480 h 1127760"/>
                  <a:gd name="connsiteX12" fmla="*/ 386080 w 3962400"/>
                  <a:gd name="connsiteY12" fmla="*/ 802640 h 1127760"/>
                  <a:gd name="connsiteX13" fmla="*/ 416560 w 3962400"/>
                  <a:gd name="connsiteY13" fmla="*/ 822960 h 1127760"/>
                  <a:gd name="connsiteX14" fmla="*/ 457200 w 3962400"/>
                  <a:gd name="connsiteY14" fmla="*/ 883920 h 1127760"/>
                  <a:gd name="connsiteX15" fmla="*/ 497840 w 3962400"/>
                  <a:gd name="connsiteY15" fmla="*/ 904240 h 1127760"/>
                  <a:gd name="connsiteX16" fmla="*/ 599440 w 3962400"/>
                  <a:gd name="connsiteY16" fmla="*/ 934720 h 1127760"/>
                  <a:gd name="connsiteX17" fmla="*/ 629920 w 3962400"/>
                  <a:gd name="connsiteY17" fmla="*/ 944880 h 1127760"/>
                  <a:gd name="connsiteX18" fmla="*/ 701040 w 3962400"/>
                  <a:gd name="connsiteY18" fmla="*/ 985520 h 1127760"/>
                  <a:gd name="connsiteX19" fmla="*/ 762000 w 3962400"/>
                  <a:gd name="connsiteY19" fmla="*/ 1005840 h 1127760"/>
                  <a:gd name="connsiteX20" fmla="*/ 1026160 w 3962400"/>
                  <a:gd name="connsiteY20" fmla="*/ 1026160 h 1127760"/>
                  <a:gd name="connsiteX21" fmla="*/ 1178560 w 3962400"/>
                  <a:gd name="connsiteY21" fmla="*/ 1036320 h 1127760"/>
                  <a:gd name="connsiteX22" fmla="*/ 1564640 w 3962400"/>
                  <a:gd name="connsiteY22" fmla="*/ 1026160 h 1127760"/>
                  <a:gd name="connsiteX23" fmla="*/ 1818640 w 3962400"/>
                  <a:gd name="connsiteY23" fmla="*/ 1005840 h 1127760"/>
                  <a:gd name="connsiteX24" fmla="*/ 1889760 w 3962400"/>
                  <a:gd name="connsiteY24" fmla="*/ 995680 h 1127760"/>
                  <a:gd name="connsiteX25" fmla="*/ 1950720 w 3962400"/>
                  <a:gd name="connsiteY25" fmla="*/ 985520 h 1127760"/>
                  <a:gd name="connsiteX26" fmla="*/ 2387600 w 3962400"/>
                  <a:gd name="connsiteY26" fmla="*/ 975360 h 1127760"/>
                  <a:gd name="connsiteX27" fmla="*/ 2418080 w 3962400"/>
                  <a:gd name="connsiteY27" fmla="*/ 955040 h 1127760"/>
                  <a:gd name="connsiteX28" fmla="*/ 2641600 w 3962400"/>
                  <a:gd name="connsiteY28" fmla="*/ 985520 h 1127760"/>
                  <a:gd name="connsiteX29" fmla="*/ 2743200 w 3962400"/>
                  <a:gd name="connsiteY29" fmla="*/ 995680 h 1127760"/>
                  <a:gd name="connsiteX30" fmla="*/ 2875280 w 3962400"/>
                  <a:gd name="connsiteY30" fmla="*/ 1016000 h 1127760"/>
                  <a:gd name="connsiteX31" fmla="*/ 3159760 w 3962400"/>
                  <a:gd name="connsiteY31" fmla="*/ 1036320 h 1127760"/>
                  <a:gd name="connsiteX32" fmla="*/ 3251200 w 3962400"/>
                  <a:gd name="connsiteY32" fmla="*/ 1046480 h 1127760"/>
                  <a:gd name="connsiteX33" fmla="*/ 3616960 w 3962400"/>
                  <a:gd name="connsiteY33" fmla="*/ 1066800 h 1127760"/>
                  <a:gd name="connsiteX34" fmla="*/ 3677920 w 3962400"/>
                  <a:gd name="connsiteY34" fmla="*/ 1097280 h 1127760"/>
                  <a:gd name="connsiteX35" fmla="*/ 3759200 w 3962400"/>
                  <a:gd name="connsiteY35" fmla="*/ 1117600 h 1127760"/>
                  <a:gd name="connsiteX36" fmla="*/ 3789680 w 3962400"/>
                  <a:gd name="connsiteY36" fmla="*/ 1127760 h 1127760"/>
                  <a:gd name="connsiteX37" fmla="*/ 3870960 w 3962400"/>
                  <a:gd name="connsiteY37" fmla="*/ 1107440 h 1127760"/>
                  <a:gd name="connsiteX38" fmla="*/ 3931920 w 3962400"/>
                  <a:gd name="connsiteY38" fmla="*/ 1026160 h 1127760"/>
                  <a:gd name="connsiteX39" fmla="*/ 3962400 w 3962400"/>
                  <a:gd name="connsiteY39" fmla="*/ 843280 h 1127760"/>
                  <a:gd name="connsiteX40" fmla="*/ 3942080 w 3962400"/>
                  <a:gd name="connsiteY40" fmla="*/ 497840 h 1127760"/>
                  <a:gd name="connsiteX41" fmla="*/ 3921760 w 3962400"/>
                  <a:gd name="connsiteY41" fmla="*/ 447040 h 1127760"/>
                  <a:gd name="connsiteX42" fmla="*/ 3911600 w 3962400"/>
                  <a:gd name="connsiteY42" fmla="*/ 406400 h 1127760"/>
                  <a:gd name="connsiteX43" fmla="*/ 3891280 w 3962400"/>
                  <a:gd name="connsiteY43" fmla="*/ 375920 h 1127760"/>
                  <a:gd name="connsiteX44" fmla="*/ 3870960 w 3962400"/>
                  <a:gd name="connsiteY44" fmla="*/ 325120 h 1127760"/>
                  <a:gd name="connsiteX45" fmla="*/ 3769360 w 3962400"/>
                  <a:gd name="connsiteY45" fmla="*/ 264160 h 1127760"/>
                  <a:gd name="connsiteX46" fmla="*/ 3423920 w 3962400"/>
                  <a:gd name="connsiteY46" fmla="*/ 274320 h 1127760"/>
                  <a:gd name="connsiteX47" fmla="*/ 3322320 w 3962400"/>
                  <a:gd name="connsiteY47" fmla="*/ 294640 h 1127760"/>
                  <a:gd name="connsiteX48" fmla="*/ 3241040 w 3962400"/>
                  <a:gd name="connsiteY48" fmla="*/ 304800 h 1127760"/>
                  <a:gd name="connsiteX49" fmla="*/ 3017520 w 3962400"/>
                  <a:gd name="connsiteY49" fmla="*/ 345440 h 1127760"/>
                  <a:gd name="connsiteX50" fmla="*/ 2814320 w 3962400"/>
                  <a:gd name="connsiteY50" fmla="*/ 355600 h 1127760"/>
                  <a:gd name="connsiteX51" fmla="*/ 2103120 w 3962400"/>
                  <a:gd name="connsiteY51" fmla="*/ 345440 h 1127760"/>
                  <a:gd name="connsiteX52" fmla="*/ 1910080 w 3962400"/>
                  <a:gd name="connsiteY52" fmla="*/ 335280 h 1127760"/>
                  <a:gd name="connsiteX53" fmla="*/ 1838960 w 3962400"/>
                  <a:gd name="connsiteY53" fmla="*/ 325120 h 1127760"/>
                  <a:gd name="connsiteX54" fmla="*/ 1615440 w 3962400"/>
                  <a:gd name="connsiteY54" fmla="*/ 304800 h 1127760"/>
                  <a:gd name="connsiteX55" fmla="*/ 1493520 w 3962400"/>
                  <a:gd name="connsiteY55" fmla="*/ 294640 h 1127760"/>
                  <a:gd name="connsiteX56" fmla="*/ 1239520 w 3962400"/>
                  <a:gd name="connsiteY56" fmla="*/ 284480 h 1127760"/>
                  <a:gd name="connsiteX57" fmla="*/ 904240 w 3962400"/>
                  <a:gd name="connsiteY57" fmla="*/ 264160 h 1127760"/>
                  <a:gd name="connsiteX58" fmla="*/ 233680 w 3962400"/>
                  <a:gd name="connsiteY58" fmla="*/ 243840 h 1127760"/>
                  <a:gd name="connsiteX59" fmla="*/ 203200 w 3962400"/>
                  <a:gd name="connsiteY59" fmla="*/ 233680 h 1127760"/>
                  <a:gd name="connsiteX60" fmla="*/ 172720 w 3962400"/>
                  <a:gd name="connsiteY60" fmla="*/ 213360 h 1127760"/>
                  <a:gd name="connsiteX61" fmla="*/ 132080 w 3962400"/>
                  <a:gd name="connsiteY61" fmla="*/ 203200 h 1127760"/>
                  <a:gd name="connsiteX62" fmla="*/ 0 w 3962400"/>
                  <a:gd name="connsiteY62" fmla="*/ 172720 h 112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962400" h="1127760">
                    <a:moveTo>
                      <a:pt x="10160" y="0"/>
                    </a:moveTo>
                    <a:cubicBezTo>
                      <a:pt x="16933" y="104987"/>
                      <a:pt x="21233" y="210162"/>
                      <a:pt x="30480" y="314960"/>
                    </a:cubicBezTo>
                    <a:cubicBezTo>
                      <a:pt x="31421" y="325628"/>
                      <a:pt x="35851" y="335861"/>
                      <a:pt x="40640" y="345440"/>
                    </a:cubicBezTo>
                    <a:cubicBezTo>
                      <a:pt x="46101" y="356362"/>
                      <a:pt x="54187" y="365760"/>
                      <a:pt x="60960" y="375920"/>
                    </a:cubicBezTo>
                    <a:cubicBezTo>
                      <a:pt x="75321" y="447723"/>
                      <a:pt x="65659" y="410337"/>
                      <a:pt x="91440" y="487680"/>
                    </a:cubicBezTo>
                    <a:lnTo>
                      <a:pt x="101600" y="518160"/>
                    </a:lnTo>
                    <a:cubicBezTo>
                      <a:pt x="104987" y="528320"/>
                      <a:pt x="109999" y="538076"/>
                      <a:pt x="111760" y="548640"/>
                    </a:cubicBezTo>
                    <a:cubicBezTo>
                      <a:pt x="114052" y="562392"/>
                      <a:pt x="123813" y="630950"/>
                      <a:pt x="132080" y="650240"/>
                    </a:cubicBezTo>
                    <a:cubicBezTo>
                      <a:pt x="147399" y="685984"/>
                      <a:pt x="150413" y="680058"/>
                      <a:pt x="182880" y="690880"/>
                    </a:cubicBezTo>
                    <a:cubicBezTo>
                      <a:pt x="211985" y="734538"/>
                      <a:pt x="193851" y="719808"/>
                      <a:pt x="254000" y="741680"/>
                    </a:cubicBezTo>
                    <a:cubicBezTo>
                      <a:pt x="274130" y="749000"/>
                      <a:pt x="314960" y="762000"/>
                      <a:pt x="314960" y="762000"/>
                    </a:cubicBezTo>
                    <a:cubicBezTo>
                      <a:pt x="328507" y="772160"/>
                      <a:pt x="340898" y="784079"/>
                      <a:pt x="355600" y="792480"/>
                    </a:cubicBezTo>
                    <a:cubicBezTo>
                      <a:pt x="364899" y="797793"/>
                      <a:pt x="376501" y="797851"/>
                      <a:pt x="386080" y="802640"/>
                    </a:cubicBezTo>
                    <a:cubicBezTo>
                      <a:pt x="397002" y="808101"/>
                      <a:pt x="406400" y="816187"/>
                      <a:pt x="416560" y="822960"/>
                    </a:cubicBezTo>
                    <a:cubicBezTo>
                      <a:pt x="430107" y="843280"/>
                      <a:pt x="435357" y="872998"/>
                      <a:pt x="457200" y="883920"/>
                    </a:cubicBezTo>
                    <a:cubicBezTo>
                      <a:pt x="470747" y="890693"/>
                      <a:pt x="483778" y="898615"/>
                      <a:pt x="497840" y="904240"/>
                    </a:cubicBezTo>
                    <a:cubicBezTo>
                      <a:pt x="558201" y="928385"/>
                      <a:pt x="547047" y="919750"/>
                      <a:pt x="599440" y="934720"/>
                    </a:cubicBezTo>
                    <a:cubicBezTo>
                      <a:pt x="609738" y="937662"/>
                      <a:pt x="619760" y="941493"/>
                      <a:pt x="629920" y="944880"/>
                    </a:cubicBezTo>
                    <a:cubicBezTo>
                      <a:pt x="662449" y="993674"/>
                      <a:pt x="634546" y="967385"/>
                      <a:pt x="701040" y="985520"/>
                    </a:cubicBezTo>
                    <a:cubicBezTo>
                      <a:pt x="721704" y="991156"/>
                      <a:pt x="741680" y="999067"/>
                      <a:pt x="762000" y="1005840"/>
                    </a:cubicBezTo>
                    <a:cubicBezTo>
                      <a:pt x="867541" y="1041020"/>
                      <a:pt x="773812" y="1012879"/>
                      <a:pt x="1026160" y="1026160"/>
                    </a:cubicBezTo>
                    <a:cubicBezTo>
                      <a:pt x="1077002" y="1028836"/>
                      <a:pt x="1127760" y="1032933"/>
                      <a:pt x="1178560" y="1036320"/>
                    </a:cubicBezTo>
                    <a:cubicBezTo>
                      <a:pt x="1307253" y="1032933"/>
                      <a:pt x="1436048" y="1032283"/>
                      <a:pt x="1564640" y="1026160"/>
                    </a:cubicBezTo>
                    <a:cubicBezTo>
                      <a:pt x="1649481" y="1022120"/>
                      <a:pt x="1734556" y="1017852"/>
                      <a:pt x="1818640" y="1005840"/>
                    </a:cubicBezTo>
                    <a:lnTo>
                      <a:pt x="1889760" y="995680"/>
                    </a:lnTo>
                    <a:cubicBezTo>
                      <a:pt x="1910121" y="992548"/>
                      <a:pt x="1930137" y="986360"/>
                      <a:pt x="1950720" y="985520"/>
                    </a:cubicBezTo>
                    <a:cubicBezTo>
                      <a:pt x="2096265" y="979579"/>
                      <a:pt x="2241973" y="978747"/>
                      <a:pt x="2387600" y="975360"/>
                    </a:cubicBezTo>
                    <a:cubicBezTo>
                      <a:pt x="2397760" y="968587"/>
                      <a:pt x="2405893" y="955802"/>
                      <a:pt x="2418080" y="955040"/>
                    </a:cubicBezTo>
                    <a:cubicBezTo>
                      <a:pt x="2533579" y="947821"/>
                      <a:pt x="2540792" y="969603"/>
                      <a:pt x="2641600" y="985520"/>
                    </a:cubicBezTo>
                    <a:cubicBezTo>
                      <a:pt x="2675219" y="990828"/>
                      <a:pt x="2709450" y="991278"/>
                      <a:pt x="2743200" y="995680"/>
                    </a:cubicBezTo>
                    <a:cubicBezTo>
                      <a:pt x="2787370" y="1001441"/>
                      <a:pt x="2830946" y="1011675"/>
                      <a:pt x="2875280" y="1016000"/>
                    </a:cubicBezTo>
                    <a:cubicBezTo>
                      <a:pt x="2969899" y="1025231"/>
                      <a:pt x="3065003" y="1028637"/>
                      <a:pt x="3159760" y="1036320"/>
                    </a:cubicBezTo>
                    <a:cubicBezTo>
                      <a:pt x="3190327" y="1038798"/>
                      <a:pt x="3220600" y="1044440"/>
                      <a:pt x="3251200" y="1046480"/>
                    </a:cubicBezTo>
                    <a:cubicBezTo>
                      <a:pt x="3373038" y="1054603"/>
                      <a:pt x="3495040" y="1060027"/>
                      <a:pt x="3616960" y="1066800"/>
                    </a:cubicBezTo>
                    <a:cubicBezTo>
                      <a:pt x="3693572" y="1092337"/>
                      <a:pt x="3599138" y="1057889"/>
                      <a:pt x="3677920" y="1097280"/>
                    </a:cubicBezTo>
                    <a:cubicBezTo>
                      <a:pt x="3701144" y="1108892"/>
                      <a:pt x="3736014" y="1111803"/>
                      <a:pt x="3759200" y="1117600"/>
                    </a:cubicBezTo>
                    <a:cubicBezTo>
                      <a:pt x="3769590" y="1120197"/>
                      <a:pt x="3779520" y="1124373"/>
                      <a:pt x="3789680" y="1127760"/>
                    </a:cubicBezTo>
                    <a:cubicBezTo>
                      <a:pt x="3816773" y="1120987"/>
                      <a:pt x="3845536" y="1118996"/>
                      <a:pt x="3870960" y="1107440"/>
                    </a:cubicBezTo>
                    <a:cubicBezTo>
                      <a:pt x="3895404" y="1096329"/>
                      <a:pt x="3921534" y="1043469"/>
                      <a:pt x="3931920" y="1026160"/>
                    </a:cubicBezTo>
                    <a:cubicBezTo>
                      <a:pt x="3960495" y="911861"/>
                      <a:pt x="3949461" y="972669"/>
                      <a:pt x="3962400" y="843280"/>
                    </a:cubicBezTo>
                    <a:cubicBezTo>
                      <a:pt x="3955627" y="728133"/>
                      <a:pt x="3953849" y="612584"/>
                      <a:pt x="3942080" y="497840"/>
                    </a:cubicBezTo>
                    <a:cubicBezTo>
                      <a:pt x="3940219" y="479697"/>
                      <a:pt x="3927527" y="464342"/>
                      <a:pt x="3921760" y="447040"/>
                    </a:cubicBezTo>
                    <a:cubicBezTo>
                      <a:pt x="3917344" y="433793"/>
                      <a:pt x="3917101" y="419235"/>
                      <a:pt x="3911600" y="406400"/>
                    </a:cubicBezTo>
                    <a:cubicBezTo>
                      <a:pt x="3906790" y="395177"/>
                      <a:pt x="3896741" y="386842"/>
                      <a:pt x="3891280" y="375920"/>
                    </a:cubicBezTo>
                    <a:cubicBezTo>
                      <a:pt x="3883124" y="359608"/>
                      <a:pt x="3882157" y="339516"/>
                      <a:pt x="3870960" y="325120"/>
                    </a:cubicBezTo>
                    <a:cubicBezTo>
                      <a:pt x="3841587" y="287354"/>
                      <a:pt x="3810297" y="280535"/>
                      <a:pt x="3769360" y="264160"/>
                    </a:cubicBezTo>
                    <a:cubicBezTo>
                      <a:pt x="3654213" y="267547"/>
                      <a:pt x="3538850" y="266484"/>
                      <a:pt x="3423920" y="274320"/>
                    </a:cubicBezTo>
                    <a:cubicBezTo>
                      <a:pt x="3389463" y="276669"/>
                      <a:pt x="3356387" y="288962"/>
                      <a:pt x="3322320" y="294640"/>
                    </a:cubicBezTo>
                    <a:cubicBezTo>
                      <a:pt x="3295387" y="299129"/>
                      <a:pt x="3267973" y="300311"/>
                      <a:pt x="3241040" y="304800"/>
                    </a:cubicBezTo>
                    <a:cubicBezTo>
                      <a:pt x="3164885" y="317492"/>
                      <a:pt x="3094958" y="338180"/>
                      <a:pt x="3017520" y="345440"/>
                    </a:cubicBezTo>
                    <a:cubicBezTo>
                      <a:pt x="2949998" y="351770"/>
                      <a:pt x="2882053" y="352213"/>
                      <a:pt x="2814320" y="355600"/>
                    </a:cubicBezTo>
                    <a:lnTo>
                      <a:pt x="2103120" y="345440"/>
                    </a:lnTo>
                    <a:cubicBezTo>
                      <a:pt x="2038701" y="343992"/>
                      <a:pt x="1974326" y="340222"/>
                      <a:pt x="1910080" y="335280"/>
                    </a:cubicBezTo>
                    <a:cubicBezTo>
                      <a:pt x="1886203" y="333443"/>
                      <a:pt x="1862780" y="327584"/>
                      <a:pt x="1838960" y="325120"/>
                    </a:cubicBezTo>
                    <a:cubicBezTo>
                      <a:pt x="1764543" y="317422"/>
                      <a:pt x="1689964" y="311376"/>
                      <a:pt x="1615440" y="304800"/>
                    </a:cubicBezTo>
                    <a:cubicBezTo>
                      <a:pt x="1574817" y="301216"/>
                      <a:pt x="1534268" y="296270"/>
                      <a:pt x="1493520" y="294640"/>
                    </a:cubicBezTo>
                    <a:lnTo>
                      <a:pt x="1239520" y="284480"/>
                    </a:lnTo>
                    <a:cubicBezTo>
                      <a:pt x="1127704" y="278696"/>
                      <a:pt x="1016154" y="267551"/>
                      <a:pt x="904240" y="264160"/>
                    </a:cubicBezTo>
                    <a:lnTo>
                      <a:pt x="233680" y="243840"/>
                    </a:lnTo>
                    <a:cubicBezTo>
                      <a:pt x="223520" y="240453"/>
                      <a:pt x="212779" y="238469"/>
                      <a:pt x="203200" y="233680"/>
                    </a:cubicBezTo>
                    <a:cubicBezTo>
                      <a:pt x="192278" y="228219"/>
                      <a:pt x="183943" y="218170"/>
                      <a:pt x="172720" y="213360"/>
                    </a:cubicBezTo>
                    <a:cubicBezTo>
                      <a:pt x="159885" y="207859"/>
                      <a:pt x="145627" y="206587"/>
                      <a:pt x="132080" y="203200"/>
                    </a:cubicBezTo>
                    <a:cubicBezTo>
                      <a:pt x="77653" y="148773"/>
                      <a:pt x="115968" y="172720"/>
                      <a:pt x="0" y="1727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152400" y="1752600"/>
              <a:ext cx="5410200" cy="2743200"/>
            </a:xfrm>
            <a:prstGeom prst="round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Phoronida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133600"/>
            <a:ext cx="3886200" cy="4228849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Phoronida</a:t>
            </a:r>
            <a:r>
              <a:rPr lang="en-US" dirty="0" smtClean="0"/>
              <a:t> is one of the smallest and least familiar phyla; there are about twelve or so living species in two genera, </a:t>
            </a:r>
            <a:r>
              <a:rPr lang="en-US" dirty="0" err="1" smtClean="0"/>
              <a:t>Phoronis</a:t>
            </a:r>
            <a:r>
              <a:rPr lang="en-US" dirty="0" smtClean="0"/>
              <a:t> and </a:t>
            </a:r>
            <a:r>
              <a:rPr lang="en-US" dirty="0" err="1" smtClean="0"/>
              <a:t>Phoronopsis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mouth is surrounded by the ciliated feeding structure known as a </a:t>
            </a:r>
            <a:r>
              <a:rPr lang="en-US" dirty="0" err="1" smtClean="0"/>
              <a:t>lophophore</a:t>
            </a:r>
            <a:endParaRPr lang="en-US" dirty="0"/>
          </a:p>
        </p:txBody>
      </p:sp>
      <p:pic>
        <p:nvPicPr>
          <p:cNvPr id="4" name="Picture 3" descr="phoroni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2438400" cy="1828800"/>
          </a:xfrm>
          <a:prstGeom prst="rect">
            <a:avLst/>
          </a:prstGeom>
        </p:spPr>
      </p:pic>
      <p:pic>
        <p:nvPicPr>
          <p:cNvPr id="5" name="Picture 4" descr="Phoronis-austra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7338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Phylum </a:t>
            </a:r>
            <a:r>
              <a:rPr lang="en-US" dirty="0" err="1"/>
              <a:t>Ectoprocta</a:t>
            </a:r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-109" charset="2"/>
              <a:buNone/>
            </a:pPr>
            <a:r>
              <a:rPr lang="en-US" dirty="0" err="1">
                <a:solidFill>
                  <a:schemeClr val="hlink"/>
                </a:solidFill>
              </a:rPr>
              <a:t>Ectoprocts</a:t>
            </a:r>
            <a:r>
              <a:rPr lang="en-US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Approximately </a:t>
            </a:r>
            <a:r>
              <a:rPr lang="en-US" sz="2400" i="1" dirty="0">
                <a:solidFill>
                  <a:schemeClr val="hlink"/>
                </a:solidFill>
              </a:rPr>
              <a:t>4000 living species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Inhabit both freshwater and marine habitats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Most are colony builders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Contains aquatic animals that </a:t>
            </a:r>
            <a:r>
              <a:rPr lang="en-US" sz="2400" i="1" dirty="0">
                <a:solidFill>
                  <a:schemeClr val="hlink"/>
                </a:solidFill>
              </a:rPr>
              <a:t>often encrust firm surfaces such as shells, rock, large brown algae, mangrove roots, and ship bottoms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Some colonies form limy encrustations on seaweed, shells, and rocks: others form fuzzy or shrubby growths or erect branching colonies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Freshwater colonies may form finely branching </a:t>
            </a:r>
            <a:r>
              <a:rPr lang="en-US" sz="2400" dirty="0" err="1"/>
              <a:t>stolons</a:t>
            </a:r>
            <a:r>
              <a:rPr lang="en-US" sz="2400" dirty="0"/>
              <a:t> on  the underside of plants or rocks</a:t>
            </a:r>
          </a:p>
          <a:p>
            <a:pPr lvl="1" eaLnBrk="1" hangingPunct="1">
              <a:lnSpc>
                <a:spcPct val="80000"/>
              </a:lnSpc>
            </a:pPr>
            <a:endParaRPr lang="en-US" sz="2400" i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Ectoprocta</a:t>
            </a:r>
            <a:r>
              <a:rPr lang="en-US" dirty="0" smtClean="0"/>
              <a:t> (</a:t>
            </a:r>
            <a:r>
              <a:rPr lang="en-US" dirty="0" err="1" smtClean="0"/>
              <a:t>Bryozoa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 descr="C0069721-Plumatella_bryozoa,_light_micrograph-SPL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4133" b="-14133"/>
          <a:stretch>
            <a:fillRect/>
          </a:stretch>
        </p:blipFill>
        <p:spPr/>
      </p:pic>
      <p:pic>
        <p:nvPicPr>
          <p:cNvPr id="4" name="Picture 3" descr="Electra pilosa 1, Harige vliescelpoliep, Saxifraga-Eric Gibc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2826327" cy="1828800"/>
          </a:xfrm>
          <a:prstGeom prst="rect">
            <a:avLst/>
          </a:prstGeom>
        </p:spPr>
      </p:pic>
      <p:pic>
        <p:nvPicPr>
          <p:cNvPr id="5" name="Picture 4" descr="extoproct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505200"/>
            <a:ext cx="273939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000"/>
              <a:t>Figure 9_10</a:t>
            </a:r>
          </a:p>
        </p:txBody>
      </p:sp>
      <p:pic>
        <p:nvPicPr>
          <p:cNvPr id="14339" name="Picture 3" descr="hic69458_09_10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81038"/>
            <a:ext cx="7924800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54107"/>
          </a:xfrm>
        </p:spPr>
        <p:txBody>
          <a:bodyPr/>
          <a:lstStyle/>
          <a:p>
            <a:pPr eaLnBrk="1" hangingPunct="1"/>
            <a:r>
              <a:rPr lang="en-US" dirty="0"/>
              <a:t>Phylum </a:t>
            </a:r>
            <a:r>
              <a:rPr lang="en-US" dirty="0" err="1" smtClean="0"/>
              <a:t>Brachiopoda</a:t>
            </a:r>
            <a:r>
              <a:rPr lang="en-US" dirty="0" smtClean="0"/>
              <a:t>, </a:t>
            </a:r>
            <a:r>
              <a:rPr lang="en-US" b="0" dirty="0" smtClean="0"/>
              <a:t>not confuse with </a:t>
            </a:r>
            <a:r>
              <a:rPr lang="en-US" b="0" dirty="0" err="1" smtClean="0"/>
              <a:t>Branchiopoda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-109" charset="2"/>
              <a:buNone/>
            </a:pPr>
            <a:r>
              <a:rPr lang="en-US" dirty="0">
                <a:solidFill>
                  <a:schemeClr val="hlink"/>
                </a:solidFill>
              </a:rPr>
              <a:t>Characteristics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Also called </a:t>
            </a:r>
            <a:r>
              <a:rPr lang="en-US" sz="2800" i="1" dirty="0">
                <a:solidFill>
                  <a:schemeClr val="hlink"/>
                </a:solidFill>
              </a:rPr>
              <a:t>lamp shells</a:t>
            </a:r>
            <a:r>
              <a:rPr lang="en-US" sz="2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Ancient group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Approximately </a:t>
            </a:r>
            <a:r>
              <a:rPr lang="en-US" sz="2800" i="1" dirty="0">
                <a:solidFill>
                  <a:schemeClr val="hlink"/>
                </a:solidFill>
              </a:rPr>
              <a:t>300 living species</a:t>
            </a:r>
            <a:r>
              <a:rPr lang="en-US" sz="2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Fossil record indicates 30,000 species lived during Paleozoic and Mesozoic seas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Attached, bottom-dwelling, marine forms that inhabit mostly shallow water 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Externally resemble </a:t>
            </a:r>
            <a:r>
              <a:rPr lang="en-US" sz="2800" dirty="0" err="1"/>
              <a:t>bivalved</a:t>
            </a:r>
            <a:r>
              <a:rPr lang="en-US" sz="2800" dirty="0"/>
              <a:t> mollusks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Have dorsal and ventral valves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Attach to substrate directly or by fleshy stalk, the </a:t>
            </a:r>
            <a:r>
              <a:rPr lang="en-US" sz="2800" i="1" dirty="0">
                <a:solidFill>
                  <a:schemeClr val="hlink"/>
                </a:solidFill>
              </a:rPr>
              <a:t>pedicel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9-</a:t>
            </a:r>
            <a:fld id="{775ED69D-D7B7-4640-B3A3-1414878292EB}" type="slidenum">
              <a:rPr lang="en-US"/>
              <a:pPr/>
              <a:t>9</a:t>
            </a:fld>
            <a:endParaRPr lang="en-US"/>
          </a:p>
        </p:txBody>
      </p:sp>
      <p:pic>
        <p:nvPicPr>
          <p:cNvPr id="23555" name="Picture 5" descr="F:\Powerpoint\MH_DCM\DCM021-Hickman\Final_Files\Lec.ppt\Jpeg\Ch15\hic70049_15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533400"/>
            <a:ext cx="47625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2509</TotalTime>
  <Words>846</Words>
  <Application>Microsoft Macintosh PowerPoint</Application>
  <PresentationFormat>On-screen Show (4:3)</PresentationFormat>
  <Paragraphs>138</Paragraphs>
  <Slides>32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2_Office Theme</vt:lpstr>
      <vt:lpstr>Slide 1</vt:lpstr>
      <vt:lpstr>Protostomes, Lophotrochozoa, Part 1</vt:lpstr>
      <vt:lpstr>Some Evolutionary Experiments</vt:lpstr>
      <vt:lpstr>Phoronida</vt:lpstr>
      <vt:lpstr>Phylum Ectoprocta</vt:lpstr>
      <vt:lpstr>Ectoprocta (Bryozoa)</vt:lpstr>
      <vt:lpstr>Figure 9_10</vt:lpstr>
      <vt:lpstr>Phylum Brachiopoda, not confuse with Branchiopoda </vt:lpstr>
      <vt:lpstr>Slide 9</vt:lpstr>
      <vt:lpstr>Slide 10</vt:lpstr>
      <vt:lpstr>Bivalves versus brachiopods … how do I distinguish them?</vt:lpstr>
      <vt:lpstr>Slide 12</vt:lpstr>
      <vt:lpstr>Slide 13</vt:lpstr>
      <vt:lpstr>Slide 14</vt:lpstr>
      <vt:lpstr>Current classification recognizes several molluscan lineages, relationships among which are in flux.</vt:lpstr>
      <vt:lpstr>The molluscs are the second largest invertebrate phylum.</vt:lpstr>
      <vt:lpstr>Molluscs are lophotrochozoans with trochophore larvae and many have a second [veliger] larval stage.</vt:lpstr>
      <vt:lpstr>Disparity of the body plan is based on modifications of three body parts: foot, mantle, &amp; radula. </vt:lpstr>
      <vt:lpstr>The mantle is derived from epithelium and secretes a calcium carbonate shell.</vt:lpstr>
      <vt:lpstr>The mantle cavity is larger than the coelom and holds the gills [ctenidia].</vt:lpstr>
      <vt:lpstr>A radula [chitin and protein feeding structure] is unique to molluscs. </vt:lpstr>
      <vt:lpstr>… and modified in various lineages.</vt:lpstr>
      <vt:lpstr>Slide 23</vt:lpstr>
      <vt:lpstr>Slide 24</vt:lpstr>
      <vt:lpstr>Slide 25</vt:lpstr>
      <vt:lpstr>Slide 26</vt:lpstr>
      <vt:lpstr>Slide 27</vt:lpstr>
      <vt:lpstr>Slide 28</vt:lpstr>
      <vt:lpstr>They have a head-foot and a visceral mass body regions. </vt:lpstr>
      <vt:lpstr>The visceral mass supports digestive, circulatory, reproductive, and respiratory organ systems.</vt:lpstr>
      <vt:lpstr>The visceral mass supports digestive, circulatory, reproductive, and respiratory organ systems.</vt:lpstr>
      <vt:lpstr>Molluscs are triploblast, protostome, shizo-coelomates.</vt:lpstr>
    </vt:vector>
  </TitlesOfParts>
  <Company>Penn State University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malley</dc:creator>
  <cp:lastModifiedBy>Li, Chenhong</cp:lastModifiedBy>
  <cp:revision>257</cp:revision>
  <dcterms:created xsi:type="dcterms:W3CDTF">2017-03-27T12:22:31Z</dcterms:created>
  <dcterms:modified xsi:type="dcterms:W3CDTF">2017-03-27T14:32:47Z</dcterms:modified>
</cp:coreProperties>
</file>