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5.xml" ContentType="application/vnd.openxmlformats-officedocument.presentationml.slide+xml"/>
  <Override PartName="/ppt/slides/slide38.xml" ContentType="application/vnd.openxmlformats-officedocument.presentationml.slide+xml"/>
  <Override PartName="/ppt/slides/slide10.xml" ContentType="application/vnd.openxmlformats-officedocument.presentationml.slide+xml"/>
  <Default Extension="jpeg" ContentType="image/jpeg"/>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comments/comment1.xml" ContentType="application/vnd.openxmlformats-officedocument.presentationml.comments+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Default Extension="wdp" ContentType="image/vnd.ms-photo"/>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83" r:id="rId1"/>
  </p:sldMasterIdLst>
  <p:notesMasterIdLst>
    <p:notesMasterId r:id="rId43"/>
  </p:notesMasterIdLst>
  <p:sldIdLst>
    <p:sldId id="353" r:id="rId2"/>
    <p:sldId id="352" r:id="rId3"/>
    <p:sldId id="329" r:id="rId4"/>
    <p:sldId id="351" r:id="rId5"/>
    <p:sldId id="356" r:id="rId6"/>
    <p:sldId id="357" r:id="rId7"/>
    <p:sldId id="358" r:id="rId8"/>
    <p:sldId id="354" r:id="rId9"/>
    <p:sldId id="305" r:id="rId10"/>
    <p:sldId id="359" r:id="rId11"/>
    <p:sldId id="355" r:id="rId12"/>
    <p:sldId id="337" r:id="rId13"/>
    <p:sldId id="328" r:id="rId14"/>
    <p:sldId id="360" r:id="rId15"/>
    <p:sldId id="361" r:id="rId16"/>
    <p:sldId id="339" r:id="rId17"/>
    <p:sldId id="380" r:id="rId18"/>
    <p:sldId id="370" r:id="rId19"/>
    <p:sldId id="372" r:id="rId20"/>
    <p:sldId id="331" r:id="rId21"/>
    <p:sldId id="374" r:id="rId22"/>
    <p:sldId id="312" r:id="rId23"/>
    <p:sldId id="375" r:id="rId24"/>
    <p:sldId id="376" r:id="rId25"/>
    <p:sldId id="384" r:id="rId26"/>
    <p:sldId id="346" r:id="rId27"/>
    <p:sldId id="377" r:id="rId28"/>
    <p:sldId id="378" r:id="rId29"/>
    <p:sldId id="364" r:id="rId30"/>
    <p:sldId id="367" r:id="rId31"/>
    <p:sldId id="363" r:id="rId32"/>
    <p:sldId id="365" r:id="rId33"/>
    <p:sldId id="366" r:id="rId34"/>
    <p:sldId id="379" r:id="rId35"/>
    <p:sldId id="385" r:id="rId36"/>
    <p:sldId id="386" r:id="rId37"/>
    <p:sldId id="381" r:id="rId38"/>
    <p:sldId id="410" r:id="rId39"/>
    <p:sldId id="412" r:id="rId40"/>
    <p:sldId id="413" r:id="rId41"/>
    <p:sldId id="411" r:id="rId42"/>
  </p:sldIdLst>
  <p:sldSz cx="9144000" cy="6858000" type="screen4x3"/>
  <p:notesSz cx="6858000" cy="9144000"/>
  <p:defaultTextStyle>
    <a:defPPr>
      <a:defRPr lang="en-US"/>
    </a:defPPr>
    <a:lvl1pPr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1pPr>
    <a:lvl2pPr marL="4572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2pPr>
    <a:lvl3pPr marL="9144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3pPr>
    <a:lvl4pPr marL="13716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4pPr>
    <a:lvl5pPr marL="18288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5pPr>
    <a:lvl6pPr marL="2286000" algn="l" defTabSz="457200" rtl="0" eaLnBrk="1" latinLnBrk="0" hangingPunct="1">
      <a:defRPr sz="2000" b="1" kern="1200">
        <a:solidFill>
          <a:srgbClr val="000099"/>
        </a:solidFill>
        <a:latin typeface="Calibri" charset="0"/>
        <a:ea typeface="ＭＳ Ｐゴシック" charset="-128"/>
        <a:cs typeface="ＭＳ Ｐゴシック" charset="-128"/>
      </a:defRPr>
    </a:lvl6pPr>
    <a:lvl7pPr marL="2743200" algn="l" defTabSz="457200" rtl="0" eaLnBrk="1" latinLnBrk="0" hangingPunct="1">
      <a:defRPr sz="2000" b="1" kern="1200">
        <a:solidFill>
          <a:srgbClr val="000099"/>
        </a:solidFill>
        <a:latin typeface="Calibri" charset="0"/>
        <a:ea typeface="ＭＳ Ｐゴシック" charset="-128"/>
        <a:cs typeface="ＭＳ Ｐゴシック" charset="-128"/>
      </a:defRPr>
    </a:lvl7pPr>
    <a:lvl8pPr marL="3200400" algn="l" defTabSz="457200" rtl="0" eaLnBrk="1" latinLnBrk="0" hangingPunct="1">
      <a:defRPr sz="2000" b="1" kern="1200">
        <a:solidFill>
          <a:srgbClr val="000099"/>
        </a:solidFill>
        <a:latin typeface="Calibri" charset="0"/>
        <a:ea typeface="ＭＳ Ｐゴシック" charset="-128"/>
        <a:cs typeface="ＭＳ Ｐゴシック" charset="-128"/>
      </a:defRPr>
    </a:lvl8pPr>
    <a:lvl9pPr marL="3657600" algn="l" defTabSz="457200" rtl="0" eaLnBrk="1" latinLnBrk="0" hangingPunct="1">
      <a:defRPr sz="2000" b="1" kern="1200">
        <a:solidFill>
          <a:srgbClr val="000099"/>
        </a:solidFill>
        <a:latin typeface="Calibri" charset="0"/>
        <a:ea typeface="ＭＳ Ｐゴシック" charset="-128"/>
        <a:cs typeface="ＭＳ Ｐゴシック" charset="-128"/>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Lori Bradshaw" initials="LB" lastIdx="2"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9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2217" autoAdjust="0"/>
    <p:restoredTop sz="88358" autoAdjust="0"/>
  </p:normalViewPr>
  <p:slideViewPr>
    <p:cSldViewPr showGuides="1">
      <p:cViewPr varScale="1">
        <p:scale>
          <a:sx n="112" d="100"/>
          <a:sy n="112" d="100"/>
        </p:scale>
        <p:origin x="-944" y="-120"/>
      </p:cViewPr>
      <p:guideLst>
        <p:guide orient="horz" pos="4031"/>
        <p:guide pos="2880"/>
      </p:guideLst>
    </p:cSldViewPr>
  </p:slideViewPr>
  <p:notesTextViewPr>
    <p:cViewPr>
      <p:scale>
        <a:sx n="100" d="100"/>
        <a:sy n="100" d="100"/>
      </p:scale>
      <p:origin x="0" y="0"/>
    </p:cViewPr>
  </p:notesTextViewPr>
  <p:sorterViewPr>
    <p:cViewPr>
      <p:scale>
        <a:sx n="150" d="100"/>
        <a:sy n="150" d="100"/>
      </p:scale>
      <p:origin x="0" y="13640"/>
    </p:cViewPr>
  </p:sorterViewPr>
  <p:notesViewPr>
    <p:cSldViewPr showGuides="1">
      <p:cViewPr varScale="1">
        <p:scale>
          <a:sx n="72" d="100"/>
          <a:sy n="72" d="100"/>
        </p:scale>
        <p:origin x="-213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14-07-25T15:44:06.144" idx="1">
    <p:pos x="427" y="1700"/>
    <p:text>Insert updated figure 10.2, p. 201</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solidFill>
                  <a:schemeClr val="tx1"/>
                </a:solidFill>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fld id="{78BFC359-5A95-0947-8454-FFEBCDF77E54}" type="datetime1">
              <a:rPr lang="en-US"/>
              <a:pPr/>
              <a:t>4/6/17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solidFill>
                  <a:schemeClr val="tx1"/>
                </a:solidFill>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2C634E48-5C15-FB45-9419-1453783549F4}" type="slidenum">
              <a:rPr lang="en-US"/>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00897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ln>
            <a:miter lim="800000"/>
            <a:headEnd/>
            <a:tailEnd/>
          </a:ln>
        </p:spPr>
        <p:txBody>
          <a:bodyPr/>
          <a:lstStyle/>
          <a:p>
            <a:fld id="{81CA6F98-DB5C-974B-B1B7-8D2BAC12127C}" type="slidenum">
              <a:rPr lang="en-US"/>
              <a:pPr/>
              <a:t>3</a:t>
            </a:fld>
            <a:endParaRPr lang="en-US"/>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a:lstStyle/>
          <a:p>
            <a:fld id="{A5C6848F-3965-1A41-9E20-06D6B9DDBE2C}" type="slidenum">
              <a:rPr lang="en-US"/>
              <a:pPr/>
              <a:t>22</a:t>
            </a:fld>
            <a:endParaRPr lang="en-US"/>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r>
              <a:rPr lang="en-US" sz="1200" dirty="0" smtClean="0"/>
              <a:t>While scientists don’t entirely understand why torsion occurs, it is related to the growth of the external shell and the muscles that attach to it.  In other species of </a:t>
            </a:r>
            <a:r>
              <a:rPr lang="en-US" sz="1200" dirty="0" err="1" smtClean="0"/>
              <a:t>molluscs</a:t>
            </a:r>
            <a:r>
              <a:rPr lang="en-US" sz="1200" dirty="0" smtClean="0"/>
              <a:t>, such as cephalopods (octopi, squid, cuttlefish), </a:t>
            </a:r>
            <a:r>
              <a:rPr lang="en-US" sz="1200" dirty="0" err="1" smtClean="0"/>
              <a:t>nudibranchs</a:t>
            </a:r>
            <a:r>
              <a:rPr lang="en-US" sz="1200" dirty="0" smtClean="0"/>
              <a:t> (sea hares), and </a:t>
            </a:r>
            <a:r>
              <a:rPr lang="en-US" sz="1200" dirty="0" err="1" smtClean="0"/>
              <a:t>pulmonate</a:t>
            </a:r>
            <a:r>
              <a:rPr lang="en-US" sz="1200" dirty="0" smtClean="0"/>
              <a:t> slugs, torsion never occurs.  Instead, the shell grows inside of the animal, creating a cone-shaped internal shell. The cuttlefish bone, which is often sold in pet stores as a calcium supplement for birds, is an example of this internal shell.</a:t>
            </a:r>
          </a:p>
          <a:p>
            <a:endParaRPr lang="en-US" sz="1200" dirty="0" smtClean="0"/>
          </a:p>
          <a:p>
            <a:r>
              <a:rPr lang="en-US" sz="1200" dirty="0" err="1" smtClean="0"/>
              <a:t>Molluscs</a:t>
            </a:r>
            <a:r>
              <a:rPr lang="en-US" sz="1200" dirty="0" smtClean="0"/>
              <a:t> share a basic body plan, although it has been highly modified in different groups.</a:t>
            </a:r>
          </a:p>
          <a:p>
            <a:endParaRPr lang="en-US" sz="1200" dirty="0" smtClean="0"/>
          </a:p>
          <a:p>
            <a:r>
              <a:rPr lang="en-US" sz="1200" dirty="0" smtClean="0"/>
              <a:t>Snails, for example, develop their shells through a bizarre developmental process called torsion.  During torsion, multiple parts of the body are rotated 180 degrees.  By the end, the anus and gills are sitting above the head of the animal, the nervous system has turned into a figure 8, and the right and left hand sides of the animals have become </a:t>
            </a:r>
            <a:r>
              <a:rPr lang="en-US" sz="1200" dirty="0" err="1" smtClean="0"/>
              <a:t>asymetrical</a:t>
            </a:r>
            <a:r>
              <a:rPr lang="en-US" sz="1200" dirty="0"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BCEEFBD8-B3F0-324A-8000-C127A9CC30A7}" type="slidenum">
              <a:rPr lang="en-US"/>
              <a:pPr/>
              <a:t>5</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endParaRPr lang="en-US">
              <a:latin typeface="Times" pitchFamily="-109" charset="0"/>
              <a:ea typeface="ヒラギノ角ゴ Pro W3" pitchFamily="-109" charset="-128"/>
              <a:cs typeface="ヒラギノ角ゴ Pro W3" pitchFamily="-10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p>
            <a:fld id="{FB7A2099-9ACD-A244-B5AD-3B57310FE5BF}" type="slidenum">
              <a:rPr lang="en-US"/>
              <a:pPr/>
              <a:t>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endParaRPr lang="en-US">
              <a:latin typeface="Times" pitchFamily="-109" charset="0"/>
              <a:ea typeface="ヒラギノ角ゴ Pro W3" pitchFamily="-109" charset="-128"/>
              <a:cs typeface="ヒラギノ角ゴ Pro W3" pitchFamily="-10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a:lstStyle/>
          <a:p>
            <a:fld id="{CD2C0711-746D-734A-B8B0-C5F6BE4484DC}" type="slidenum">
              <a:rPr lang="en-US"/>
              <a:pPr/>
              <a:t>9</a:t>
            </a:fld>
            <a:endParaRPr lang="en-US"/>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E8897C3F-74EB-BD43-98D9-C607D197C63E}" type="slidenum">
              <a:rPr lang="en-US"/>
              <a:pPr/>
              <a:t>11</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endParaRPr lang="en-US">
              <a:latin typeface="Times" pitchFamily="-109" charset="0"/>
              <a:ea typeface="ヒラギノ角ゴ Pro W3" pitchFamily="-109" charset="-128"/>
              <a:cs typeface="ヒラギノ角ゴ Pro W3" pitchFamily="-10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ln>
            <a:miter lim="800000"/>
            <a:headEnd/>
            <a:tailEnd/>
          </a:ln>
        </p:spPr>
        <p:txBody>
          <a:bodyPr/>
          <a:lstStyle/>
          <a:p>
            <a:fld id="{81CA6F98-DB5C-974B-B1B7-8D2BAC12127C}" type="slidenum">
              <a:rPr lang="en-US"/>
              <a:pPr/>
              <a:t>12</a:t>
            </a:fld>
            <a:endParaRPr lang="en-US"/>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a:lstStyle/>
          <a:p>
            <a:fld id="{E5B35AA8-E184-2F42-8CF9-DBFBBF139529}" type="slidenum">
              <a:rPr lang="en-US"/>
              <a:pPr/>
              <a:t>13</a:t>
            </a:fld>
            <a:endParaRPr lang="en-US"/>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a:lstStyle/>
          <a:p>
            <a:fld id="{A5C6848F-3965-1A41-9E20-06D6B9DDBE2C}" type="slidenum">
              <a:rPr lang="en-US"/>
              <a:pPr/>
              <a:t>16</a:t>
            </a:fld>
            <a:endParaRPr lang="en-US"/>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ln>
            <a:miter lim="800000"/>
            <a:headEnd/>
            <a:tailEnd/>
          </a:ln>
        </p:spPr>
        <p:txBody>
          <a:bodyPr/>
          <a:lstStyle/>
          <a:p>
            <a:fld id="{81CA6F98-DB5C-974B-B1B7-8D2BAC12127C}" type="slidenum">
              <a:rPr lang="en-US"/>
              <a:pPr/>
              <a:t>20</a:t>
            </a:fld>
            <a:endParaRPr lang="en-US"/>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xfrm>
            <a:off x="685800" y="4343400"/>
            <a:ext cx="5486400" cy="4191000"/>
          </a:xfrm>
          <a:noFill/>
        </p:spPr>
        <p:txBody>
          <a:bodyPr wrap="square" numCol="1" anchor="t" anchorCtr="0" compatLnSpc="1">
            <a:prstTxWarp prst="textNoShape">
              <a:avLst/>
            </a:prstTxWarp>
          </a:bodyPr>
          <a:lstStyle/>
          <a:p>
            <a:pPr eaLnBrk="1" hangingPunct="1">
              <a:spcBef>
                <a:spcPct val="0"/>
              </a:spcBef>
            </a:pPr>
            <a:r>
              <a:rPr lang="en-US"/>
              <a:t>Blank slide for drafting a title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24400" y="2133600"/>
            <a:ext cx="3886200" cy="3733800"/>
          </a:xfrm>
        </p:spPr>
        <p:txBody>
          <a:bodyPr/>
          <a:lstStyle>
            <a:lvl1pPr>
              <a:defRPr>
                <a:solidFill>
                  <a:srgbClr val="000099"/>
                </a:solidFill>
              </a:defRPr>
            </a:lvl1pPr>
          </a:lstStyle>
          <a:p>
            <a:pPr lvl="0"/>
            <a:endParaRPr lang="en-US" dirty="0" smtClean="0"/>
          </a:p>
        </p:txBody>
      </p:sp>
      <p:sp>
        <p:nvSpPr>
          <p:cNvPr id="4" name="Slide Number Placeholder 5"/>
          <p:cNvSpPr>
            <a:spLocks noGrp="1"/>
          </p:cNvSpPr>
          <p:nvPr>
            <p:ph type="sldNum" sz="quarter" idx="10"/>
          </p:nvPr>
        </p:nvSpPr>
        <p:spPr/>
        <p:txBody>
          <a:bodyPr/>
          <a:lstStyle>
            <a:lvl1pPr>
              <a:defRPr/>
            </a:lvl1pPr>
          </a:lstStyle>
          <a:p>
            <a:fld id="{8EF02329-73A9-1349-989B-E227BB3AAB9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553200" y="6248400"/>
            <a:ext cx="2133600" cy="476250"/>
          </a:xfrm>
          <a:prstGeom prst="rect">
            <a:avLst/>
          </a:prstGeom>
          <a:ln/>
        </p:spPr>
        <p:txBody>
          <a:bodyPr/>
          <a:lstStyle>
            <a:lvl1pPr>
              <a:defRPr/>
            </a:lvl1pPr>
          </a:lstStyle>
          <a:p>
            <a:endParaRPr lang="en-US"/>
          </a:p>
        </p:txBody>
      </p:sp>
      <p:sp>
        <p:nvSpPr>
          <p:cNvPr id="3" name="Rectangle 3"/>
          <p:cNvSpPr>
            <a:spLocks noGrp="1" noChangeArrowheads="1"/>
          </p:cNvSpPr>
          <p:nvPr>
            <p:ph type="sldNum" sz="quarter" idx="11"/>
          </p:nvPr>
        </p:nvSpPr>
        <p:spPr>
          <a:ln/>
        </p:spPr>
        <p:txBody>
          <a:bodyPr/>
          <a:lstStyle>
            <a:lvl1pPr>
              <a:defRPr/>
            </a:lvl1pPr>
          </a:lstStyle>
          <a:p>
            <a:r>
              <a:rPr lang="en-US"/>
              <a:t>37-</a:t>
            </a:r>
            <a:fld id="{CDDF1812-9D69-7B41-B938-3D89D58F9F35}" type="slidenum">
              <a:rPr lang="en-US"/>
              <a:pPr/>
              <a:t>‹#›</a:t>
            </a:fld>
            <a:endParaRPr lang="en-US"/>
          </a:p>
        </p:txBody>
      </p:sp>
      <p:sp>
        <p:nvSpPr>
          <p:cNvPr id="4"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588D5AE-2FEC-B54E-A836-24985B71232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 y="76200"/>
            <a:ext cx="8975725" cy="519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228600" y="3429000"/>
            <a:ext cx="5562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p:txBody>
      </p:sp>
      <p:sp>
        <p:nvSpPr>
          <p:cNvPr id="5" name="Slide Number Placeholder 5"/>
          <p:cNvSpPr>
            <a:spLocks noGrp="1"/>
          </p:cNvSpPr>
          <p:nvPr>
            <p:ph type="sldNum" sz="quarter" idx="4"/>
          </p:nvPr>
        </p:nvSpPr>
        <p:spPr>
          <a:xfrm>
            <a:off x="76200" y="6416675"/>
            <a:ext cx="2133600" cy="365125"/>
          </a:xfrm>
          <a:prstGeom prst="rect">
            <a:avLst/>
          </a:prstGeom>
        </p:spPr>
        <p:txBody>
          <a:bodyPr vert="horz" wrap="square" lIns="91440" tIns="45720" rIns="91440" bIns="45720" numCol="1" anchor="b" anchorCtr="0" compatLnSpc="1">
            <a:prstTxWarp prst="textNoShape">
              <a:avLst/>
            </a:prstTxWarp>
          </a:bodyPr>
          <a:lstStyle>
            <a:lvl1pPr>
              <a:defRPr sz="1400"/>
            </a:lvl1pPr>
          </a:lstStyle>
          <a:p>
            <a:fld id="{A2B1E5E8-E63E-9E41-B40D-DF2860A9A70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iming>
    <p:tnLst>
      <p:par>
        <p:cTn id="1" dur="indefinite" restart="never" nodeType="tmRoot"/>
      </p:par>
    </p:tnLst>
  </p:timing>
  <p:txStyles>
    <p:titleStyle>
      <a:lvl1pPr algn="l" rtl="0" eaLnBrk="0" fontAlgn="base" hangingPunct="0">
        <a:spcBef>
          <a:spcPct val="0"/>
        </a:spcBef>
        <a:spcAft>
          <a:spcPct val="0"/>
        </a:spcAft>
        <a:defRPr sz="2800" b="1" kern="1200">
          <a:solidFill>
            <a:schemeClr val="tx1"/>
          </a:solidFill>
          <a:latin typeface="Calibri" pitchFamily="34" charset="0"/>
          <a:ea typeface="ＭＳ Ｐゴシック" charset="-128"/>
          <a:cs typeface="ＭＳ Ｐゴシック" charset="-128"/>
        </a:defRPr>
      </a:lvl1pPr>
      <a:lvl2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2800" b="1">
          <a:solidFill>
            <a:schemeClr val="tx1"/>
          </a:solidFill>
          <a:latin typeface="Calibri" pitchFamily="34" charset="0"/>
          <a:ea typeface="ＭＳ Ｐゴシック" charset="-128"/>
          <a:cs typeface="ＭＳ Ｐゴシック" charset="-128"/>
        </a:defRPr>
      </a:lvl5pPr>
      <a:lvl6pPr marL="457200" algn="l" rtl="0" fontAlgn="base">
        <a:spcBef>
          <a:spcPct val="0"/>
        </a:spcBef>
        <a:spcAft>
          <a:spcPct val="0"/>
        </a:spcAft>
        <a:defRPr sz="3200" b="1">
          <a:solidFill>
            <a:schemeClr val="tx1"/>
          </a:solidFill>
          <a:latin typeface="Calibri" pitchFamily="34" charset="0"/>
        </a:defRPr>
      </a:lvl6pPr>
      <a:lvl7pPr marL="914400" algn="l" rtl="0" fontAlgn="base">
        <a:spcBef>
          <a:spcPct val="0"/>
        </a:spcBef>
        <a:spcAft>
          <a:spcPct val="0"/>
        </a:spcAft>
        <a:defRPr sz="3200" b="1">
          <a:solidFill>
            <a:schemeClr val="tx1"/>
          </a:solidFill>
          <a:latin typeface="Calibri" pitchFamily="34" charset="0"/>
        </a:defRPr>
      </a:lvl7pPr>
      <a:lvl8pPr marL="1371600" algn="l" rtl="0" fontAlgn="base">
        <a:spcBef>
          <a:spcPct val="0"/>
        </a:spcBef>
        <a:spcAft>
          <a:spcPct val="0"/>
        </a:spcAft>
        <a:defRPr sz="3200" b="1">
          <a:solidFill>
            <a:schemeClr val="tx1"/>
          </a:solidFill>
          <a:latin typeface="Calibri" pitchFamily="34" charset="0"/>
        </a:defRPr>
      </a:lvl8pPr>
      <a:lvl9pPr marL="1828800" algn="l" rtl="0" fontAlgn="base">
        <a:spcBef>
          <a:spcPct val="0"/>
        </a:spcBef>
        <a:spcAft>
          <a:spcPct val="0"/>
        </a:spcAft>
        <a:defRPr sz="3200" b="1">
          <a:solidFill>
            <a:schemeClr val="tx1"/>
          </a:solidFill>
          <a:latin typeface="Calibri" pitchFamily="34" charset="0"/>
        </a:defRPr>
      </a:lvl9pPr>
    </p:titleStyle>
    <p:bodyStyle>
      <a:lvl1pPr marL="342900" indent="-342900" algn="l" rtl="0" eaLnBrk="0" fontAlgn="base" hangingPunct="0">
        <a:spcBef>
          <a:spcPct val="20000"/>
        </a:spcBef>
        <a:spcAft>
          <a:spcPct val="0"/>
        </a:spcAft>
        <a:defRPr sz="2400" b="1" kern="1200">
          <a:solidFill>
            <a:srgbClr val="000099"/>
          </a:solidFill>
          <a:latin typeface="Calibri" pitchFamily="34"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0.wdp"/><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9.wdp"/><Relationship Id="rId5" Type="http://schemas.openxmlformats.org/officeDocument/2006/relationships/hyperlink" Target="http://www.gbri.org.au"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Slide Number Placeholder 1"/>
          <p:cNvSpPr>
            <a:spLocks noGrp="1"/>
          </p:cNvSpPr>
          <p:nvPr>
            <p:ph type="sldNum" sz="quarter" idx="11"/>
          </p:nvPr>
        </p:nvSpPr>
        <p:spPr/>
        <p:txBody>
          <a:bodyPr/>
          <a:lstStyle/>
          <a:p>
            <a:r>
              <a:rPr lang="en-US"/>
              <a:t>14-</a:t>
            </a:r>
            <a:fld id="{C8124C4B-0F80-FB45-8D32-22084E8CD8E2}" type="slidenum">
              <a:rPr lang="en-US"/>
              <a:pPr/>
              <a:t>1</a:t>
            </a:fld>
            <a:endParaRPr lang="en-US"/>
          </a:p>
        </p:txBody>
      </p:sp>
      <p:pic>
        <p:nvPicPr>
          <p:cNvPr id="6147" name="Picture 6" descr="MajorGroupsofAnimals"/>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Freeform 5"/>
          <p:cNvSpPr/>
          <p:nvPr/>
        </p:nvSpPr>
        <p:spPr bwMode="auto">
          <a:xfrm>
            <a:off x="14288" y="1285875"/>
            <a:ext cx="4192587" cy="4276725"/>
          </a:xfrm>
          <a:custGeom>
            <a:avLst/>
            <a:gdLst>
              <a:gd name="connsiteX0" fmla="*/ 2208627 w 4192172"/>
              <a:gd name="connsiteY0" fmla="*/ 4276578 h 4276578"/>
              <a:gd name="connsiteX1" fmla="*/ 2082018 w 4192172"/>
              <a:gd name="connsiteY1" fmla="*/ 3629465 h 4276578"/>
              <a:gd name="connsiteX2" fmla="*/ 1631852 w 4192172"/>
              <a:gd name="connsiteY2" fmla="*/ 2883877 h 4276578"/>
              <a:gd name="connsiteX3" fmla="*/ 1322363 w 4192172"/>
              <a:gd name="connsiteY3" fmla="*/ 2377440 h 4276578"/>
              <a:gd name="connsiteX4" fmla="*/ 633046 w 4192172"/>
              <a:gd name="connsiteY4" fmla="*/ 2110154 h 4276578"/>
              <a:gd name="connsiteX5" fmla="*/ 225083 w 4192172"/>
              <a:gd name="connsiteY5" fmla="*/ 1828800 h 4276578"/>
              <a:gd name="connsiteX6" fmla="*/ 0 w 4192172"/>
              <a:gd name="connsiteY6" fmla="*/ 1378634 h 4276578"/>
              <a:gd name="connsiteX7" fmla="*/ 70338 w 4192172"/>
              <a:gd name="connsiteY7" fmla="*/ 1026941 h 4276578"/>
              <a:gd name="connsiteX8" fmla="*/ 225083 w 4192172"/>
              <a:gd name="connsiteY8" fmla="*/ 464234 h 4276578"/>
              <a:gd name="connsiteX9" fmla="*/ 1083212 w 4192172"/>
              <a:gd name="connsiteY9" fmla="*/ 154745 h 4276578"/>
              <a:gd name="connsiteX10" fmla="*/ 2124221 w 4192172"/>
              <a:gd name="connsiteY10" fmla="*/ 0 h 4276578"/>
              <a:gd name="connsiteX11" fmla="*/ 2433710 w 4192172"/>
              <a:gd name="connsiteY11" fmla="*/ 14068 h 4276578"/>
              <a:gd name="connsiteX12" fmla="*/ 2518117 w 4192172"/>
              <a:gd name="connsiteY12" fmla="*/ 28135 h 4276578"/>
              <a:gd name="connsiteX13" fmla="*/ 2560320 w 4192172"/>
              <a:gd name="connsiteY13" fmla="*/ 42203 h 4276578"/>
              <a:gd name="connsiteX14" fmla="*/ 2897944 w 4192172"/>
              <a:gd name="connsiteY14" fmla="*/ 56271 h 4276578"/>
              <a:gd name="connsiteX15" fmla="*/ 2926080 w 4192172"/>
              <a:gd name="connsiteY15" fmla="*/ 84406 h 4276578"/>
              <a:gd name="connsiteX16" fmla="*/ 2968283 w 4192172"/>
              <a:gd name="connsiteY16" fmla="*/ 112541 h 4276578"/>
              <a:gd name="connsiteX17" fmla="*/ 3263704 w 4192172"/>
              <a:gd name="connsiteY17" fmla="*/ 154745 h 4276578"/>
              <a:gd name="connsiteX18" fmla="*/ 4107766 w 4192172"/>
              <a:gd name="connsiteY18" fmla="*/ 478301 h 4276578"/>
              <a:gd name="connsiteX19" fmla="*/ 4192172 w 4192172"/>
              <a:gd name="connsiteY19" fmla="*/ 731520 h 4276578"/>
              <a:gd name="connsiteX20" fmla="*/ 4192172 w 4192172"/>
              <a:gd name="connsiteY20" fmla="*/ 1195754 h 4276578"/>
              <a:gd name="connsiteX21" fmla="*/ 3699803 w 4192172"/>
              <a:gd name="connsiteY21" fmla="*/ 1983545 h 4276578"/>
              <a:gd name="connsiteX22" fmla="*/ 2996418 w 4192172"/>
              <a:gd name="connsiteY22" fmla="*/ 2785403 h 4276578"/>
              <a:gd name="connsiteX23" fmla="*/ 2700997 w 4192172"/>
              <a:gd name="connsiteY23" fmla="*/ 3277772 h 4276578"/>
              <a:gd name="connsiteX24" fmla="*/ 2461846 w 4192172"/>
              <a:gd name="connsiteY24" fmla="*/ 3713871 h 4276578"/>
              <a:gd name="connsiteX25" fmla="*/ 2208627 w 4192172"/>
              <a:gd name="connsiteY25" fmla="*/ 4276578 h 42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92172" h="4276578">
                <a:moveTo>
                  <a:pt x="2208627" y="4276578"/>
                </a:moveTo>
                <a:lnTo>
                  <a:pt x="2082018" y="3629465"/>
                </a:lnTo>
                <a:lnTo>
                  <a:pt x="1631852" y="2883877"/>
                </a:lnTo>
                <a:lnTo>
                  <a:pt x="1322363" y="2377440"/>
                </a:lnTo>
                <a:lnTo>
                  <a:pt x="633046" y="2110154"/>
                </a:lnTo>
                <a:lnTo>
                  <a:pt x="225083" y="1828800"/>
                </a:lnTo>
                <a:lnTo>
                  <a:pt x="0" y="1378634"/>
                </a:lnTo>
                <a:lnTo>
                  <a:pt x="70338" y="1026941"/>
                </a:lnTo>
                <a:lnTo>
                  <a:pt x="225083" y="464234"/>
                </a:lnTo>
                <a:lnTo>
                  <a:pt x="1083212" y="154745"/>
                </a:lnTo>
                <a:lnTo>
                  <a:pt x="2124221" y="0"/>
                </a:lnTo>
                <a:cubicBezTo>
                  <a:pt x="2227384" y="4689"/>
                  <a:pt x="2330703" y="6710"/>
                  <a:pt x="2433710" y="14068"/>
                </a:cubicBezTo>
                <a:cubicBezTo>
                  <a:pt x="2462161" y="16100"/>
                  <a:pt x="2490272" y="21947"/>
                  <a:pt x="2518117" y="28135"/>
                </a:cubicBezTo>
                <a:cubicBezTo>
                  <a:pt x="2532593" y="31352"/>
                  <a:pt x="2545532" y="41108"/>
                  <a:pt x="2560320" y="42203"/>
                </a:cubicBezTo>
                <a:cubicBezTo>
                  <a:pt x="2672651" y="50524"/>
                  <a:pt x="2785403" y="51582"/>
                  <a:pt x="2897944" y="56271"/>
                </a:cubicBezTo>
                <a:cubicBezTo>
                  <a:pt x="2907323" y="65649"/>
                  <a:pt x="2915723" y="76121"/>
                  <a:pt x="2926080" y="84406"/>
                </a:cubicBezTo>
                <a:cubicBezTo>
                  <a:pt x="2939282" y="94968"/>
                  <a:pt x="2968283" y="112541"/>
                  <a:pt x="2968283" y="112541"/>
                </a:cubicBezTo>
                <a:lnTo>
                  <a:pt x="3263704" y="154745"/>
                </a:lnTo>
                <a:lnTo>
                  <a:pt x="4107766" y="478301"/>
                </a:lnTo>
                <a:lnTo>
                  <a:pt x="4192172" y="731520"/>
                </a:lnTo>
                <a:lnTo>
                  <a:pt x="4192172" y="1195754"/>
                </a:lnTo>
                <a:lnTo>
                  <a:pt x="3699803" y="1983545"/>
                </a:lnTo>
                <a:lnTo>
                  <a:pt x="2996418" y="2785403"/>
                </a:lnTo>
                <a:lnTo>
                  <a:pt x="2700997" y="3277772"/>
                </a:lnTo>
                <a:lnTo>
                  <a:pt x="2461846" y="3713871"/>
                </a:lnTo>
                <a:lnTo>
                  <a:pt x="2208627" y="4276578"/>
                </a:lnTo>
                <a:close/>
              </a:path>
            </a:pathLst>
          </a:custGeom>
          <a:solidFill>
            <a:srgbClr val="92D050">
              <a:alpha val="22000"/>
            </a:srgbClr>
          </a:solidFill>
          <a:ln w="9525" cap="flat" cmpd="sng" algn="ctr">
            <a:solidFill>
              <a:schemeClr val="bg2"/>
            </a:solidFill>
            <a:prstDash val="solid"/>
            <a:round/>
            <a:headEnd type="none" w="med" len="med"/>
            <a:tailEnd type="none" w="med" len="med"/>
          </a:ln>
          <a:effectLst/>
        </p:spPr>
        <p:txBody>
          <a:bodyPr>
            <a:prstTxWarp prst="textNoShape">
              <a:avLst/>
            </a:prstTxWarp>
          </a:bodyPr>
          <a:lstStyle/>
          <a:p>
            <a:endParaRPr lang="en-US" dirty="0"/>
          </a:p>
          <a:p>
            <a:endParaRPr lang="en-US" dirty="0"/>
          </a:p>
          <a:p>
            <a:endParaRPr lang="en-US" dirty="0"/>
          </a:p>
          <a:p>
            <a:endParaRPr lang="en-US" sz="3200" dirty="0">
              <a:solidFill>
                <a:srgbClr val="92D050"/>
              </a:solidFill>
              <a:latin typeface="Arial" pitchFamily="-109" charset="0"/>
            </a:endParaRPr>
          </a:p>
          <a:p>
            <a:pPr algn="ctr"/>
            <a:r>
              <a:rPr lang="en-US" sz="3200" dirty="0">
                <a:solidFill>
                  <a:srgbClr val="92D050"/>
                </a:solidFill>
                <a:latin typeface="Arial" pitchFamily="-109" charset="0"/>
              </a:rPr>
              <a:t>       </a:t>
            </a:r>
            <a:r>
              <a:rPr lang="en-US" sz="3200" dirty="0" err="1">
                <a:solidFill>
                  <a:srgbClr val="92D050"/>
                </a:solidFill>
                <a:effectLst>
                  <a:outerShdw blurRad="38100" dist="38100" dir="2700000" algn="tl">
                    <a:srgbClr val="000000"/>
                  </a:outerShdw>
                </a:effectLst>
                <a:latin typeface="Arial" pitchFamily="-109" charset="0"/>
              </a:rPr>
              <a:t>Lophotrochozoa</a:t>
            </a:r>
            <a:endParaRPr lang="en-US" sz="3200" dirty="0">
              <a:solidFill>
                <a:srgbClr val="92D050"/>
              </a:solidFill>
              <a:effectLst>
                <a:outerShdw blurRad="38100" dist="38100" dir="2700000" algn="tl">
                  <a:srgbClr val="000000"/>
                </a:outerShdw>
              </a:effectLst>
              <a:latin typeface="Arial" pitchFamily="-109" charset="0"/>
            </a:endParaRPr>
          </a:p>
        </p:txBody>
      </p:sp>
      <p:sp>
        <p:nvSpPr>
          <p:cNvPr id="11" name="Freeform 10"/>
          <p:cNvSpPr/>
          <p:nvPr/>
        </p:nvSpPr>
        <p:spPr bwMode="auto">
          <a:xfrm>
            <a:off x="2208213" y="228600"/>
            <a:ext cx="6527800" cy="4922837"/>
          </a:xfrm>
          <a:custGeom>
            <a:avLst/>
            <a:gdLst>
              <a:gd name="connsiteX0" fmla="*/ 0 w 6527409"/>
              <a:gd name="connsiteY0" fmla="*/ 4923692 h 4923692"/>
              <a:gd name="connsiteX1" fmla="*/ 464234 w 6527409"/>
              <a:gd name="connsiteY1" fmla="*/ 4037428 h 4923692"/>
              <a:gd name="connsiteX2" fmla="*/ 1083212 w 6527409"/>
              <a:gd name="connsiteY2" fmla="*/ 3221502 h 4923692"/>
              <a:gd name="connsiteX3" fmla="*/ 1575581 w 6527409"/>
              <a:gd name="connsiteY3" fmla="*/ 2686929 h 4923692"/>
              <a:gd name="connsiteX4" fmla="*/ 1955409 w 6527409"/>
              <a:gd name="connsiteY4" fmla="*/ 2082019 h 4923692"/>
              <a:gd name="connsiteX5" fmla="*/ 2067950 w 6527409"/>
              <a:gd name="connsiteY5" fmla="*/ 1885071 h 4923692"/>
              <a:gd name="connsiteX6" fmla="*/ 2067950 w 6527409"/>
              <a:gd name="connsiteY6" fmla="*/ 1589649 h 4923692"/>
              <a:gd name="connsiteX7" fmla="*/ 2053883 w 6527409"/>
              <a:gd name="connsiteY7" fmla="*/ 1209822 h 4923692"/>
              <a:gd name="connsiteX8" fmla="*/ 2180492 w 6527409"/>
              <a:gd name="connsiteY8" fmla="*/ 801859 h 4923692"/>
              <a:gd name="connsiteX9" fmla="*/ 2475914 w 6527409"/>
              <a:gd name="connsiteY9" fmla="*/ 309489 h 4923692"/>
              <a:gd name="connsiteX10" fmla="*/ 2912012 w 6527409"/>
              <a:gd name="connsiteY10" fmla="*/ 140677 h 4923692"/>
              <a:gd name="connsiteX11" fmla="*/ 3840480 w 6527409"/>
              <a:gd name="connsiteY11" fmla="*/ 14068 h 4923692"/>
              <a:gd name="connsiteX12" fmla="*/ 4656406 w 6527409"/>
              <a:gd name="connsiteY12" fmla="*/ 0 h 4923692"/>
              <a:gd name="connsiteX13" fmla="*/ 5120640 w 6527409"/>
              <a:gd name="connsiteY13" fmla="*/ 0 h 4923692"/>
              <a:gd name="connsiteX14" fmla="*/ 5725550 w 6527409"/>
              <a:gd name="connsiteY14" fmla="*/ 84406 h 4923692"/>
              <a:gd name="connsiteX15" fmla="*/ 6105378 w 6527409"/>
              <a:gd name="connsiteY15" fmla="*/ 182880 h 4923692"/>
              <a:gd name="connsiteX16" fmla="*/ 6358597 w 6527409"/>
              <a:gd name="connsiteY16" fmla="*/ 379828 h 4923692"/>
              <a:gd name="connsiteX17" fmla="*/ 6527409 w 6527409"/>
              <a:gd name="connsiteY17" fmla="*/ 675249 h 4923692"/>
              <a:gd name="connsiteX18" fmla="*/ 6316394 w 6527409"/>
              <a:gd name="connsiteY18" fmla="*/ 1026942 h 4923692"/>
              <a:gd name="connsiteX19" fmla="*/ 5978769 w 6527409"/>
              <a:gd name="connsiteY19" fmla="*/ 1322363 h 4923692"/>
              <a:gd name="connsiteX20" fmla="*/ 5219114 w 6527409"/>
              <a:gd name="connsiteY20" fmla="*/ 1659988 h 4923692"/>
              <a:gd name="connsiteX21" fmla="*/ 3657600 w 6527409"/>
              <a:gd name="connsiteY21" fmla="*/ 2447779 h 4923692"/>
              <a:gd name="connsiteX22" fmla="*/ 1997612 w 6527409"/>
              <a:gd name="connsiteY22" fmla="*/ 3432517 h 4923692"/>
              <a:gd name="connsiteX23" fmla="*/ 1097280 w 6527409"/>
              <a:gd name="connsiteY23" fmla="*/ 3882683 h 4923692"/>
              <a:gd name="connsiteX24" fmla="*/ 633046 w 6527409"/>
              <a:gd name="connsiteY24" fmla="*/ 4178105 h 4923692"/>
              <a:gd name="connsiteX25" fmla="*/ 436098 w 6527409"/>
              <a:gd name="connsiteY25" fmla="*/ 4473526 h 4923692"/>
              <a:gd name="connsiteX26" fmla="*/ 126609 w 6527409"/>
              <a:gd name="connsiteY26" fmla="*/ 4797083 h 4923692"/>
              <a:gd name="connsiteX27" fmla="*/ 0 w 6527409"/>
              <a:gd name="connsiteY27" fmla="*/ 4923692 h 492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27409" h="4923692">
                <a:moveTo>
                  <a:pt x="0" y="4923692"/>
                </a:moveTo>
                <a:lnTo>
                  <a:pt x="464234" y="4037428"/>
                </a:lnTo>
                <a:lnTo>
                  <a:pt x="1083212" y="3221502"/>
                </a:lnTo>
                <a:lnTo>
                  <a:pt x="1575581" y="2686929"/>
                </a:lnTo>
                <a:lnTo>
                  <a:pt x="1955409" y="2082019"/>
                </a:lnTo>
                <a:lnTo>
                  <a:pt x="2067950" y="1885071"/>
                </a:lnTo>
                <a:lnTo>
                  <a:pt x="2067950" y="1589649"/>
                </a:lnTo>
                <a:lnTo>
                  <a:pt x="2053883" y="1209822"/>
                </a:lnTo>
                <a:lnTo>
                  <a:pt x="2180492" y="801859"/>
                </a:lnTo>
                <a:lnTo>
                  <a:pt x="2475914" y="309489"/>
                </a:lnTo>
                <a:lnTo>
                  <a:pt x="2912012" y="140677"/>
                </a:lnTo>
                <a:lnTo>
                  <a:pt x="3840480" y="14068"/>
                </a:lnTo>
                <a:lnTo>
                  <a:pt x="4656406" y="0"/>
                </a:lnTo>
                <a:lnTo>
                  <a:pt x="5120640" y="0"/>
                </a:lnTo>
                <a:lnTo>
                  <a:pt x="5725550" y="84406"/>
                </a:lnTo>
                <a:lnTo>
                  <a:pt x="6105378" y="182880"/>
                </a:lnTo>
                <a:lnTo>
                  <a:pt x="6358597" y="379828"/>
                </a:lnTo>
                <a:lnTo>
                  <a:pt x="6527409" y="675249"/>
                </a:lnTo>
                <a:lnTo>
                  <a:pt x="6316394" y="1026942"/>
                </a:lnTo>
                <a:lnTo>
                  <a:pt x="5978769" y="1322363"/>
                </a:lnTo>
                <a:lnTo>
                  <a:pt x="5219114" y="1659988"/>
                </a:lnTo>
                <a:lnTo>
                  <a:pt x="3657600" y="2447779"/>
                </a:lnTo>
                <a:lnTo>
                  <a:pt x="1997612" y="3432517"/>
                </a:lnTo>
                <a:lnTo>
                  <a:pt x="1097280" y="3882683"/>
                </a:lnTo>
                <a:lnTo>
                  <a:pt x="633046" y="4178105"/>
                </a:lnTo>
                <a:lnTo>
                  <a:pt x="436098" y="4473526"/>
                </a:lnTo>
                <a:lnTo>
                  <a:pt x="126609" y="4797083"/>
                </a:lnTo>
                <a:lnTo>
                  <a:pt x="0" y="4923692"/>
                </a:lnTo>
                <a:close/>
              </a:path>
            </a:pathLst>
          </a:custGeom>
          <a:solidFill>
            <a:schemeClr val="bg2">
              <a:lumMod val="50000"/>
              <a:lumOff val="50000"/>
              <a:alpha val="15000"/>
            </a:schemeClr>
          </a:solidFill>
          <a:ln w="9525" cap="flat" cmpd="sng" algn="ctr">
            <a:solidFill>
              <a:schemeClr val="bg2"/>
            </a:solidFill>
            <a:prstDash val="solid"/>
            <a:round/>
            <a:headEnd type="none" w="med" len="med"/>
            <a:tailEnd type="none" w="med" len="med"/>
          </a:ln>
          <a:effectLst/>
        </p:spPr>
        <p:txBody>
          <a:bodyPr>
            <a:prstTxWarp prst="textNoShape">
              <a:avLst/>
            </a:prstTxWarp>
          </a:bodyPr>
          <a:lstStyle/>
          <a:p>
            <a:endParaRPr lang="en-US" sz="3200" dirty="0">
              <a:solidFill>
                <a:srgbClr val="85A3FF"/>
              </a:solidFill>
              <a:latin typeface="Arial" pitchFamily="-109" charset="0"/>
            </a:endParaRPr>
          </a:p>
          <a:p>
            <a:endParaRPr lang="en-US" sz="3200" dirty="0">
              <a:solidFill>
                <a:srgbClr val="85A3FF"/>
              </a:solidFill>
              <a:latin typeface="Arial" pitchFamily="-109" charset="0"/>
            </a:endParaRPr>
          </a:p>
          <a:p>
            <a:pPr algn="ctr"/>
            <a:r>
              <a:rPr lang="en-US" sz="3200" dirty="0">
                <a:solidFill>
                  <a:srgbClr val="85A3FF"/>
                </a:solidFill>
                <a:latin typeface="Arial" pitchFamily="-109" charset="0"/>
              </a:rPr>
              <a:t>          </a:t>
            </a:r>
          </a:p>
          <a:p>
            <a:pPr algn="ctr"/>
            <a:r>
              <a:rPr lang="en-US" sz="3200" dirty="0">
                <a:solidFill>
                  <a:srgbClr val="85A3FF"/>
                </a:solidFill>
                <a:latin typeface="Arial" pitchFamily="-109" charset="0"/>
              </a:rPr>
              <a:t>         </a:t>
            </a:r>
            <a:r>
              <a:rPr lang="en-US" sz="3200" dirty="0" err="1">
                <a:solidFill>
                  <a:srgbClr val="85A3FF"/>
                </a:solidFill>
                <a:effectLst>
                  <a:outerShdw blurRad="38100" dist="38100" dir="2700000" algn="tl">
                    <a:srgbClr val="000000"/>
                  </a:outerShdw>
                </a:effectLst>
                <a:latin typeface="Arial" pitchFamily="-109" charset="0"/>
              </a:rPr>
              <a:t>Ecdysozoa</a:t>
            </a:r>
            <a:endParaRPr lang="en-US" sz="3200" dirty="0">
              <a:solidFill>
                <a:srgbClr val="85A3FF"/>
              </a:solidFill>
              <a:effectLst>
                <a:outerShdw blurRad="38100" dist="38100" dir="2700000" algn="tl">
                  <a:srgbClr val="000000"/>
                </a:outerShdw>
              </a:effectLst>
              <a:latin typeface="Arial" pitchFamily="-109"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2"/>
          <p:cNvGrpSpPr/>
          <p:nvPr/>
        </p:nvGrpSpPr>
        <p:grpSpPr>
          <a:xfrm>
            <a:off x="4953000" y="609600"/>
            <a:ext cx="3606039" cy="3401199"/>
            <a:chOff x="5029200" y="1143000"/>
            <a:chExt cx="3848407" cy="3629799"/>
          </a:xfrm>
        </p:grpSpPr>
        <p:sp>
          <p:nvSpPr>
            <p:cNvPr id="4" name="TextBox 4"/>
            <p:cNvSpPr txBox="1">
              <a:spLocks noChangeArrowheads="1"/>
            </p:cNvSpPr>
            <p:nvPr/>
          </p:nvSpPr>
          <p:spPr bwMode="auto">
            <a:xfrm>
              <a:off x="6172200" y="3124200"/>
              <a:ext cx="1574800" cy="27622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O</a:t>
              </a:r>
              <a:r>
                <a:rPr lang="ja-JP" altLang="en-US" sz="1200">
                  <a:solidFill>
                    <a:schemeClr val="bg1"/>
                  </a:solidFill>
                </a:rPr>
                <a:t>’</a:t>
              </a:r>
              <a:r>
                <a:rPr lang="en-US" altLang="ja-JP" sz="1200">
                  <a:solidFill>
                    <a:schemeClr val="bg1"/>
                  </a:solidFill>
                </a:rPr>
                <a:t>Connor et al., 2010</a:t>
              </a:r>
              <a:endParaRPr lang="en-US" sz="1200">
                <a:solidFill>
                  <a:schemeClr val="bg1"/>
                </a:solidFill>
              </a:endParaRPr>
            </a:p>
          </p:txBody>
        </p:sp>
        <p:pic>
          <p:nvPicPr>
            <p:cNvPr id="5" name="Picture 4" descr="scapho_anatomy.gi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05400" y="1143000"/>
              <a:ext cx="3772207" cy="3365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029200" y="4495800"/>
              <a:ext cx="1803574" cy="276999"/>
            </a:xfrm>
            <a:prstGeom prst="rect">
              <a:avLst/>
            </a:prstGeom>
            <a:noFill/>
          </p:spPr>
          <p:txBody>
            <a:bodyPr wrap="none" rtlCol="0">
              <a:spAutoFit/>
            </a:bodyPr>
            <a:lstStyle/>
            <a:p>
              <a:r>
                <a:rPr lang="en-US" sz="1200" dirty="0" err="1" smtClean="0">
                  <a:solidFill>
                    <a:schemeClr val="tx1"/>
                  </a:solidFill>
                </a:rPr>
                <a:t>www.ucmp.berkeley.edu</a:t>
              </a:r>
              <a:endParaRPr lang="en-US" sz="1200" dirty="0">
                <a:solidFill>
                  <a:schemeClr val="tx1"/>
                </a:solidFill>
              </a:endParaRPr>
            </a:p>
          </p:txBody>
        </p:sp>
      </p:grpSp>
      <p:sp>
        <p:nvSpPr>
          <p:cNvPr id="7" name="TextBox 6"/>
          <p:cNvSpPr txBox="1"/>
          <p:nvPr/>
        </p:nvSpPr>
        <p:spPr>
          <a:xfrm>
            <a:off x="381000" y="4155519"/>
            <a:ext cx="8382000" cy="2092881"/>
          </a:xfrm>
          <a:prstGeom prst="rect">
            <a:avLst/>
          </a:prstGeom>
          <a:noFill/>
        </p:spPr>
        <p:txBody>
          <a:bodyPr wrap="square" rtlCol="0">
            <a:spAutoFit/>
          </a:bodyPr>
          <a:lstStyle/>
          <a:p>
            <a:pPr>
              <a:spcAft>
                <a:spcPts val="1800"/>
              </a:spcAft>
            </a:pPr>
            <a:r>
              <a:rPr lang="en-US" dirty="0" smtClean="0"/>
              <a:t>live in soft substrates offshore (usually not </a:t>
            </a:r>
            <a:r>
              <a:rPr lang="en-US" dirty="0" err="1" smtClean="0"/>
              <a:t>intertidally</a:t>
            </a:r>
            <a:r>
              <a:rPr lang="en-US" dirty="0" smtClean="0"/>
              <a:t>)</a:t>
            </a:r>
          </a:p>
          <a:p>
            <a:pPr>
              <a:spcAft>
                <a:spcPts val="1800"/>
              </a:spcAft>
            </a:pPr>
            <a:r>
              <a:rPr lang="en-US" dirty="0" smtClean="0"/>
              <a:t>Molecular data suggest that the </a:t>
            </a:r>
            <a:r>
              <a:rPr lang="en-US" dirty="0" err="1" smtClean="0"/>
              <a:t>scaphopods</a:t>
            </a:r>
            <a:r>
              <a:rPr lang="en-US" dirty="0" smtClean="0"/>
              <a:t> are a sister group to the cephalopods</a:t>
            </a:r>
          </a:p>
          <a:p>
            <a:pPr>
              <a:spcAft>
                <a:spcPts val="1800"/>
              </a:spcAft>
            </a:pPr>
            <a:r>
              <a:rPr lang="en-US" dirty="0" smtClean="0"/>
              <a:t>eggs hatch into a free-living </a:t>
            </a:r>
            <a:r>
              <a:rPr lang="en-US" dirty="0" err="1" smtClean="0"/>
              <a:t>trochophore</a:t>
            </a:r>
            <a:r>
              <a:rPr lang="en-US" dirty="0" smtClean="0"/>
              <a:t> larva, which develops into a </a:t>
            </a:r>
            <a:r>
              <a:rPr lang="en-US" dirty="0" err="1" smtClean="0"/>
              <a:t>veliger</a:t>
            </a:r>
            <a:r>
              <a:rPr lang="en-US" dirty="0" smtClean="0"/>
              <a:t> larva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1143000"/>
            <a:ext cx="8305800" cy="2133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Clr>
                <a:schemeClr val="tx1"/>
              </a:buClr>
              <a:buFontTx/>
              <a:buChar char="•"/>
            </a:pPr>
            <a:r>
              <a:rPr lang="en-US" sz="2800">
                <a:solidFill>
                  <a:schemeClr val="accent2"/>
                </a:solidFill>
                <a:latin typeface="Arial" pitchFamily="-109" charset="0"/>
                <a:ea typeface="ヒラギノ角ゴ Pro W3" pitchFamily="-109" charset="-128"/>
                <a:cs typeface="ヒラギノ角ゴ Pro W3" pitchFamily="-109" charset="-128"/>
              </a:rPr>
              <a:t>Monoplacophora </a:t>
            </a:r>
            <a:r>
              <a:rPr lang="en-US" sz="2800">
                <a:solidFill>
                  <a:srgbClr val="000000"/>
                </a:solidFill>
                <a:latin typeface="Arial" pitchFamily="-109" charset="0"/>
                <a:ea typeface="ヒラギノ角ゴ Pro W3" pitchFamily="-109" charset="-128"/>
                <a:cs typeface="ヒラギノ角ゴ Pro W3" pitchFamily="-109" charset="-128"/>
              </a:rPr>
              <a:t>- marine, limpet-like</a:t>
            </a:r>
          </a:p>
          <a:p>
            <a:pPr marL="742950" lvl="1" indent="-285750">
              <a:lnSpc>
                <a:spcPct val="90000"/>
              </a:lnSpc>
              <a:spcBef>
                <a:spcPct val="20000"/>
              </a:spcBef>
              <a:buClr>
                <a:schemeClr val="tx1"/>
              </a:buClr>
              <a:buFontTx/>
              <a:buChar char="–"/>
            </a:pPr>
            <a:r>
              <a:rPr lang="en-US">
                <a:solidFill>
                  <a:srgbClr val="000000"/>
                </a:solidFill>
                <a:latin typeface="Arial" pitchFamily="-109" charset="0"/>
              </a:rPr>
              <a:t>known only as fossils until 1952</a:t>
            </a:r>
          </a:p>
          <a:p>
            <a:pPr marL="742950" lvl="1" indent="-285750">
              <a:lnSpc>
                <a:spcPct val="90000"/>
              </a:lnSpc>
              <a:spcBef>
                <a:spcPct val="20000"/>
              </a:spcBef>
              <a:buClr>
                <a:schemeClr val="tx1"/>
              </a:buClr>
              <a:buFontTx/>
              <a:buChar char="–"/>
            </a:pPr>
            <a:r>
              <a:rPr lang="en-US">
                <a:solidFill>
                  <a:srgbClr val="000000"/>
                </a:solidFill>
                <a:latin typeface="Arial" pitchFamily="-109" charset="0"/>
              </a:rPr>
              <a:t>possess multiple pairs of gills, gonads, kidneys</a:t>
            </a:r>
          </a:p>
          <a:p>
            <a:pPr marL="1143000" lvl="2" indent="-228600">
              <a:lnSpc>
                <a:spcPct val="90000"/>
              </a:lnSpc>
              <a:spcBef>
                <a:spcPct val="20000"/>
              </a:spcBef>
              <a:buClr>
                <a:schemeClr val="tx1"/>
              </a:buClr>
              <a:buFontTx/>
              <a:buChar char="•"/>
            </a:pPr>
            <a:r>
              <a:rPr lang="en-US" sz="2000">
                <a:solidFill>
                  <a:srgbClr val="000000"/>
                </a:solidFill>
                <a:latin typeface="Arial" pitchFamily="-109" charset="0"/>
              </a:rPr>
              <a:t>hints of segmentation?</a:t>
            </a:r>
            <a:endParaRPr lang="en-US">
              <a:latin typeface="Arial" pitchFamily="-109" charset="0"/>
            </a:endParaRPr>
          </a:p>
        </p:txBody>
      </p:sp>
      <p:sp>
        <p:nvSpPr>
          <p:cNvPr id="18434" name="Rectangle 2"/>
          <p:cNvSpPr txBox="1">
            <a:spLocks noChangeArrowheads="1"/>
          </p:cNvSpPr>
          <p:nvPr/>
        </p:nvSpPr>
        <p:spPr bwMode="auto">
          <a:xfrm>
            <a:off x="381000" y="152400"/>
            <a:ext cx="8458200" cy="1143000"/>
          </a:xfrm>
          <a:prstGeom prst="rect">
            <a:avLst/>
          </a:prstGeom>
          <a:noFill/>
          <a:ln w="9525">
            <a:noFill/>
            <a:miter lim="800000"/>
            <a:headEnd/>
            <a:tailEnd/>
          </a:ln>
        </p:spPr>
        <p:txBody>
          <a:bodyPr anchor="ctr">
            <a:prstTxWarp prst="textNoShape">
              <a:avLst/>
            </a:prstTxWarp>
          </a:bodyPr>
          <a:lstStyle/>
          <a:p>
            <a:pPr algn="ctr"/>
            <a:r>
              <a:rPr lang="en-US" sz="4400" b="1">
                <a:solidFill>
                  <a:srgbClr val="FF0000"/>
                </a:solidFill>
                <a:latin typeface="Arial" pitchFamily="-109" charset="0"/>
                <a:ea typeface="ヒラギノ角ゴ Pro W3" pitchFamily="-109" charset="-128"/>
                <a:cs typeface="ヒラギノ角ゴ Pro W3" pitchFamily="-109" charset="-128"/>
              </a:rPr>
              <a:t>Three Odd Molluscan Groups</a:t>
            </a:r>
            <a:endParaRPr lang="en-US" sz="4400" b="1">
              <a:solidFill>
                <a:srgbClr val="FF0000"/>
              </a:solidFill>
              <a:ea typeface="ヒラギノ角ゴ Pro W3" pitchFamily="-109" charset="-128"/>
              <a:cs typeface="ヒラギノ角ゴ Pro W3" pitchFamily="-109" charset="-128"/>
            </a:endParaRPr>
          </a:p>
        </p:txBody>
      </p:sp>
      <p:pic>
        <p:nvPicPr>
          <p:cNvPr id="18435" name="Picture 5"/>
          <p:cNvPicPr>
            <a:picLocks noChangeAspect="1" noChangeArrowheads="1"/>
          </p:cNvPicPr>
          <p:nvPr/>
        </p:nvPicPr>
        <p:blipFill>
          <a:blip r:embed="rId3"/>
          <a:srcRect/>
          <a:stretch>
            <a:fillRect/>
          </a:stretch>
        </p:blipFill>
        <p:spPr bwMode="auto">
          <a:xfrm>
            <a:off x="1600200" y="3276600"/>
            <a:ext cx="2868613" cy="2151063"/>
          </a:xfrm>
          <a:prstGeom prst="rect">
            <a:avLst/>
          </a:prstGeom>
          <a:noFill/>
          <a:ln w="9525">
            <a:noFill/>
            <a:miter lim="800000"/>
            <a:headEnd/>
            <a:tailEnd/>
          </a:ln>
        </p:spPr>
      </p:pic>
      <p:pic>
        <p:nvPicPr>
          <p:cNvPr id="18436" name="Picture 6"/>
          <p:cNvPicPr>
            <a:picLocks noChangeAspect="1" noChangeArrowheads="1"/>
          </p:cNvPicPr>
          <p:nvPr/>
        </p:nvPicPr>
        <p:blipFill>
          <a:blip r:embed="rId4"/>
          <a:srcRect/>
          <a:stretch>
            <a:fillRect/>
          </a:stretch>
        </p:blipFill>
        <p:spPr bwMode="auto">
          <a:xfrm>
            <a:off x="4724400" y="2667000"/>
            <a:ext cx="3352800" cy="4033838"/>
          </a:xfrm>
          <a:prstGeom prst="rect">
            <a:avLst/>
          </a:prstGeom>
          <a:noFill/>
          <a:ln w="38100">
            <a:solidFill>
              <a:schemeClr val="bg1"/>
            </a:solidFill>
            <a:miter lim="800000"/>
            <a:headEnd/>
            <a:tailEnd/>
          </a:ln>
        </p:spPr>
      </p:pic>
      <p:sp>
        <p:nvSpPr>
          <p:cNvPr id="18437" name="Text Box 20"/>
          <p:cNvSpPr txBox="1">
            <a:spLocks noChangeArrowheads="1"/>
          </p:cNvSpPr>
          <p:nvPr/>
        </p:nvSpPr>
        <p:spPr bwMode="auto">
          <a:xfrm>
            <a:off x="838200" y="3200400"/>
            <a:ext cx="692150" cy="457200"/>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Arial" pitchFamily="-109" charset="0"/>
              </a:rPr>
              <a:t>foot</a:t>
            </a:r>
          </a:p>
        </p:txBody>
      </p:sp>
      <p:sp>
        <p:nvSpPr>
          <p:cNvPr id="18438" name="Text Box 21"/>
          <p:cNvSpPr txBox="1">
            <a:spLocks noChangeArrowheads="1"/>
          </p:cNvSpPr>
          <p:nvPr/>
        </p:nvSpPr>
        <p:spPr bwMode="auto">
          <a:xfrm>
            <a:off x="838200" y="4724400"/>
            <a:ext cx="709613" cy="457200"/>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Arial" pitchFamily="-109" charset="0"/>
              </a:rPr>
              <a:t>gills</a:t>
            </a:r>
          </a:p>
        </p:txBody>
      </p:sp>
      <p:sp>
        <p:nvSpPr>
          <p:cNvPr id="18439" name="Line 26"/>
          <p:cNvSpPr>
            <a:spLocks noChangeShapeType="1"/>
          </p:cNvSpPr>
          <p:nvPr/>
        </p:nvSpPr>
        <p:spPr bwMode="auto">
          <a:xfrm>
            <a:off x="1524000" y="3505200"/>
            <a:ext cx="1371600" cy="762000"/>
          </a:xfrm>
          <a:prstGeom prst="line">
            <a:avLst/>
          </a:prstGeom>
          <a:noFill/>
          <a:ln w="38100">
            <a:solidFill>
              <a:srgbClr val="FF0000"/>
            </a:solidFill>
            <a:round/>
            <a:headEnd/>
            <a:tailEnd type="stealth" w="med" len="lg"/>
          </a:ln>
        </p:spPr>
        <p:txBody>
          <a:bodyPr wrap="none" anchor="ctr">
            <a:prstTxWarp prst="textNoShape">
              <a:avLst/>
            </a:prstTxWarp>
          </a:bodyPr>
          <a:lstStyle/>
          <a:p>
            <a:endParaRPr lang="en-US"/>
          </a:p>
        </p:txBody>
      </p:sp>
      <p:sp>
        <p:nvSpPr>
          <p:cNvPr id="18440" name="Line 27"/>
          <p:cNvSpPr>
            <a:spLocks noChangeShapeType="1"/>
          </p:cNvSpPr>
          <p:nvPr/>
        </p:nvSpPr>
        <p:spPr bwMode="auto">
          <a:xfrm flipV="1">
            <a:off x="1524000" y="4648200"/>
            <a:ext cx="914400" cy="228600"/>
          </a:xfrm>
          <a:prstGeom prst="line">
            <a:avLst/>
          </a:prstGeom>
          <a:noFill/>
          <a:ln w="19050">
            <a:solidFill>
              <a:srgbClr val="FF0000"/>
            </a:solidFill>
            <a:round/>
            <a:headEnd/>
            <a:tailEnd type="stealth" w="med" len="lg"/>
          </a:ln>
        </p:spPr>
        <p:txBody>
          <a:bodyPr wrap="none" anchor="ctr">
            <a:prstTxWarp prst="textNoShape">
              <a:avLst/>
            </a:prstTxWarp>
          </a:bodyPr>
          <a:lstStyle/>
          <a:p>
            <a:endParaRPr lang="en-US"/>
          </a:p>
        </p:txBody>
      </p:sp>
      <p:sp>
        <p:nvSpPr>
          <p:cNvPr id="18441" name="Line 28"/>
          <p:cNvSpPr>
            <a:spLocks noChangeShapeType="1"/>
          </p:cNvSpPr>
          <p:nvPr/>
        </p:nvSpPr>
        <p:spPr bwMode="auto">
          <a:xfrm flipV="1">
            <a:off x="1524000" y="4419600"/>
            <a:ext cx="838200" cy="457200"/>
          </a:xfrm>
          <a:prstGeom prst="line">
            <a:avLst/>
          </a:prstGeom>
          <a:noFill/>
          <a:ln w="19050">
            <a:solidFill>
              <a:srgbClr val="FF0000"/>
            </a:solidFill>
            <a:round/>
            <a:headEnd/>
            <a:tailEnd type="stealth" w="med" len="lg"/>
          </a:ln>
        </p:spPr>
        <p:txBody>
          <a:bodyPr wrap="none" anchor="ctr">
            <a:prstTxWarp prst="textNoShape">
              <a:avLst/>
            </a:prstTxWarp>
          </a:bodyPr>
          <a:lstStyle/>
          <a:p>
            <a:endParaRPr lang="en-US"/>
          </a:p>
        </p:txBody>
      </p:sp>
      <p:sp>
        <p:nvSpPr>
          <p:cNvPr id="18442" name="Line 29"/>
          <p:cNvSpPr>
            <a:spLocks noChangeShapeType="1"/>
          </p:cNvSpPr>
          <p:nvPr/>
        </p:nvSpPr>
        <p:spPr bwMode="auto">
          <a:xfrm flipV="1">
            <a:off x="1524000" y="4800600"/>
            <a:ext cx="1066800" cy="76200"/>
          </a:xfrm>
          <a:prstGeom prst="line">
            <a:avLst/>
          </a:prstGeom>
          <a:noFill/>
          <a:ln w="19050">
            <a:solidFill>
              <a:srgbClr val="FF0000"/>
            </a:solidFill>
            <a:round/>
            <a:headEnd/>
            <a:tailEnd type="stealth" w="med" len="lg"/>
          </a:ln>
        </p:spPr>
        <p:txBody>
          <a:bodyPr wrap="none" anchor="ctr">
            <a:prstTxWarp prst="textNoShape">
              <a:avLst/>
            </a:prstTxWarp>
          </a:bodyPr>
          <a:lstStyle/>
          <a:p>
            <a:endParaRPr lang="en-US"/>
          </a:p>
        </p:txBody>
      </p:sp>
      <p:sp>
        <p:nvSpPr>
          <p:cNvPr id="18443" name="TextBox 1"/>
          <p:cNvSpPr txBox="1">
            <a:spLocks noChangeArrowheads="1"/>
          </p:cNvSpPr>
          <p:nvPr/>
        </p:nvSpPr>
        <p:spPr bwMode="auto">
          <a:xfrm>
            <a:off x="762000" y="6019800"/>
            <a:ext cx="3135313" cy="461963"/>
          </a:xfrm>
          <a:prstGeom prst="rect">
            <a:avLst/>
          </a:prstGeom>
          <a:noFill/>
          <a:ln w="9525">
            <a:noFill/>
            <a:miter lim="800000"/>
            <a:headEnd/>
            <a:tailEnd/>
          </a:ln>
        </p:spPr>
        <p:txBody>
          <a:bodyPr wrap="none">
            <a:prstTxWarp prst="textNoShape">
              <a:avLst/>
            </a:prstTxWarp>
            <a:spAutoFit/>
          </a:bodyPr>
          <a:lstStyle/>
          <a:p>
            <a:r>
              <a:rPr lang="en-US" i="1">
                <a:latin typeface="Arial" pitchFamily="-109" charset="0"/>
                <a:ea typeface="Arial" pitchFamily="-109" charset="0"/>
                <a:cs typeface="Arial" pitchFamily="-109" charset="0"/>
              </a:rPr>
              <a:t>Laevipilina antarctica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autoUpdateAnimBg="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120650"/>
            <a:ext cx="9023350" cy="523220"/>
          </a:xfrm>
        </p:spPr>
        <p:txBody>
          <a:bodyPr/>
          <a:lstStyle/>
          <a:p>
            <a:pPr eaLnBrk="1" hangingPunct="1"/>
            <a:r>
              <a:rPr lang="en-US" dirty="0" err="1" smtClean="0">
                <a:solidFill>
                  <a:srgbClr val="0000FF"/>
                </a:solidFill>
                <a:latin typeface="Calibri" charset="0"/>
              </a:rPr>
              <a:t>Monoplacophora</a:t>
            </a:r>
            <a:r>
              <a:rPr lang="en-US" dirty="0">
                <a:solidFill>
                  <a:srgbClr val="0000FF"/>
                </a:solidFill>
                <a:latin typeface="Calibri" charset="0"/>
              </a:rPr>
              <a:t> </a:t>
            </a:r>
            <a:r>
              <a:rPr lang="en-US" dirty="0" smtClean="0">
                <a:latin typeface="Calibri" charset="0"/>
              </a:rPr>
              <a:t>was known only from fossils until 1952.</a:t>
            </a:r>
            <a:endParaRPr lang="en-US" dirty="0">
              <a:latin typeface="Calibri" charset="0"/>
            </a:endParaRPr>
          </a:p>
        </p:txBody>
      </p:sp>
      <p:grpSp>
        <p:nvGrpSpPr>
          <p:cNvPr id="4" name="Group 3"/>
          <p:cNvGrpSpPr/>
          <p:nvPr/>
        </p:nvGrpSpPr>
        <p:grpSpPr>
          <a:xfrm>
            <a:off x="4555067" y="914400"/>
            <a:ext cx="3149600" cy="2167467"/>
            <a:chOff x="4851401" y="1490133"/>
            <a:chExt cx="3149600" cy="2167467"/>
          </a:xfrm>
        </p:grpSpPr>
        <p:pic>
          <p:nvPicPr>
            <p:cNvPr id="43010" name="Picture 2"/>
            <p:cNvPicPr>
              <a:picLocks noChangeAspect="1" noChangeArrowheads="1"/>
            </p:cNvPicPr>
            <p:nvPr/>
          </p:nvPicPr>
          <p:blipFill rotWithShape="1">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Layer>
                  </a14:imgProps>
                </a:ext>
              </a:extLst>
            </a:blip>
            <a:srcRect l="9284" t="10145" r="8483" b="15942"/>
            <a:stretch/>
          </p:blipFill>
          <p:spPr bwMode="auto">
            <a:xfrm>
              <a:off x="4851401" y="1490133"/>
              <a:ext cx="3149600" cy="215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6871" name="TextBox 10"/>
            <p:cNvSpPr txBox="1">
              <a:spLocks noChangeArrowheads="1"/>
            </p:cNvSpPr>
            <p:nvPr/>
          </p:nvSpPr>
          <p:spPr bwMode="auto">
            <a:xfrm>
              <a:off x="4876800" y="3411379"/>
              <a:ext cx="2590800" cy="246221"/>
            </a:xfrm>
            <a:prstGeom prst="rect">
              <a:avLst/>
            </a:prstGeom>
            <a:noFill/>
            <a:ln w="9525">
              <a:noFill/>
              <a:miter lim="800000"/>
              <a:headEnd/>
              <a:tailEnd/>
            </a:ln>
          </p:spPr>
          <p:txBody>
            <a:bodyPr wrap="square">
              <a:prstTxWarp prst="textNoShape">
                <a:avLst/>
              </a:prstTxWarp>
              <a:spAutoFit/>
            </a:bodyPr>
            <a:lstStyle/>
            <a:p>
              <a:r>
                <a:rPr lang="en-US" sz="1000" dirty="0">
                  <a:solidFill>
                    <a:schemeClr val="bg1"/>
                  </a:solidFill>
                </a:rPr>
                <a:t>M. Strike &amp; K. Jones, </a:t>
              </a:r>
              <a:r>
                <a:rPr lang="en-US" sz="1000" dirty="0" err="1">
                  <a:solidFill>
                    <a:schemeClr val="bg1"/>
                  </a:solidFill>
                </a:rPr>
                <a:t>salinella.bio.uottawa.ca</a:t>
              </a:r>
              <a:endParaRPr lang="en-US" sz="1000" dirty="0">
                <a:solidFill>
                  <a:schemeClr val="bg1"/>
                </a:solidFill>
              </a:endParaRPr>
            </a:p>
          </p:txBody>
        </p:sp>
      </p:grpSp>
      <p:grpSp>
        <p:nvGrpSpPr>
          <p:cNvPr id="3" name="Group 2"/>
          <p:cNvGrpSpPr/>
          <p:nvPr/>
        </p:nvGrpSpPr>
        <p:grpSpPr>
          <a:xfrm>
            <a:off x="381000" y="914400"/>
            <a:ext cx="3492500" cy="3200400"/>
            <a:chOff x="381000" y="990600"/>
            <a:chExt cx="3492500" cy="3200400"/>
          </a:xfrm>
        </p:grpSpPr>
        <p:pic>
          <p:nvPicPr>
            <p:cNvPr id="11" name="Picture 10"/>
            <p:cNvPicPr>
              <a:picLocks noChangeAspect="1" noChangeArrowheads="1"/>
            </p:cNvPicPr>
            <p:nvPr/>
          </p:nvPicPr>
          <p:blipFill>
            <a:blip r:embed="rId5"/>
            <a:srcRect/>
            <a:stretch>
              <a:fillRect/>
            </a:stretch>
          </p:blipFill>
          <p:spPr bwMode="auto">
            <a:xfrm>
              <a:off x="381000" y="1016000"/>
              <a:ext cx="3492500" cy="317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381000" y="990600"/>
              <a:ext cx="2499252" cy="400110"/>
            </a:xfrm>
            <a:prstGeom prst="rect">
              <a:avLst/>
            </a:prstGeom>
            <a:solidFill>
              <a:srgbClr val="000000"/>
            </a:solidFill>
          </p:spPr>
          <p:txBody>
            <a:bodyPr wrap="none" rtlCol="0">
              <a:spAutoFit/>
            </a:bodyPr>
            <a:lstStyle/>
            <a:p>
              <a:r>
                <a:rPr lang="en-US" dirty="0" smtClean="0">
                  <a:solidFill>
                    <a:schemeClr val="bg1"/>
                  </a:solidFill>
                </a:rPr>
                <a:t>single, unhinged shell</a:t>
              </a:r>
              <a:endParaRPr lang="en-US" dirty="0">
                <a:solidFill>
                  <a:schemeClr val="bg1"/>
                </a:solidFill>
              </a:endParaRPr>
            </a:p>
          </p:txBody>
        </p:sp>
      </p:grpSp>
      <p:sp>
        <p:nvSpPr>
          <p:cNvPr id="12" name="TextBox 11"/>
          <p:cNvSpPr txBox="1"/>
          <p:nvPr/>
        </p:nvSpPr>
        <p:spPr>
          <a:xfrm>
            <a:off x="304800" y="4267200"/>
            <a:ext cx="8305800" cy="2323713"/>
          </a:xfrm>
          <a:prstGeom prst="rect">
            <a:avLst/>
          </a:prstGeom>
          <a:noFill/>
        </p:spPr>
        <p:txBody>
          <a:bodyPr wrap="square" rtlCol="0">
            <a:spAutoFit/>
          </a:bodyPr>
          <a:lstStyle>
            <a:defPPr>
              <a:defRPr lang="en-US"/>
            </a:defPPr>
            <a:lvl1pPr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1pPr>
            <a:lvl2pPr marL="4572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2pPr>
            <a:lvl3pPr marL="9144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3pPr>
            <a:lvl4pPr marL="13716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4pPr>
            <a:lvl5pPr marL="1828800" algn="l" rtl="0" fontAlgn="base">
              <a:spcBef>
                <a:spcPct val="0"/>
              </a:spcBef>
              <a:spcAft>
                <a:spcPct val="0"/>
              </a:spcAft>
              <a:defRPr sz="2000" b="1" kern="1200">
                <a:solidFill>
                  <a:srgbClr val="000099"/>
                </a:solidFill>
                <a:latin typeface="Calibri" charset="0"/>
                <a:ea typeface="ＭＳ Ｐゴシック" charset="-128"/>
                <a:cs typeface="ＭＳ Ｐゴシック" charset="-128"/>
              </a:defRPr>
            </a:lvl5pPr>
            <a:lvl6pPr marL="2286000" algn="l" defTabSz="457200" rtl="0" eaLnBrk="1" latinLnBrk="0" hangingPunct="1">
              <a:defRPr sz="2000" b="1" kern="1200">
                <a:solidFill>
                  <a:srgbClr val="000099"/>
                </a:solidFill>
                <a:latin typeface="Calibri" charset="0"/>
                <a:ea typeface="ＭＳ Ｐゴシック" charset="-128"/>
                <a:cs typeface="ＭＳ Ｐゴシック" charset="-128"/>
              </a:defRPr>
            </a:lvl6pPr>
            <a:lvl7pPr marL="2743200" algn="l" defTabSz="457200" rtl="0" eaLnBrk="1" latinLnBrk="0" hangingPunct="1">
              <a:defRPr sz="2000" b="1" kern="1200">
                <a:solidFill>
                  <a:srgbClr val="000099"/>
                </a:solidFill>
                <a:latin typeface="Calibri" charset="0"/>
                <a:ea typeface="ＭＳ Ｐゴシック" charset="-128"/>
                <a:cs typeface="ＭＳ Ｐゴシック" charset="-128"/>
              </a:defRPr>
            </a:lvl7pPr>
            <a:lvl8pPr marL="3200400" algn="l" defTabSz="457200" rtl="0" eaLnBrk="1" latinLnBrk="0" hangingPunct="1">
              <a:defRPr sz="2000" b="1" kern="1200">
                <a:solidFill>
                  <a:srgbClr val="000099"/>
                </a:solidFill>
                <a:latin typeface="Calibri" charset="0"/>
                <a:ea typeface="ＭＳ Ｐゴシック" charset="-128"/>
                <a:cs typeface="ＭＳ Ｐゴシック" charset="-128"/>
              </a:defRPr>
            </a:lvl8pPr>
            <a:lvl9pPr marL="3657600" algn="l" defTabSz="457200" rtl="0" eaLnBrk="1" latinLnBrk="0" hangingPunct="1">
              <a:defRPr sz="2000" b="1" kern="1200">
                <a:solidFill>
                  <a:srgbClr val="000099"/>
                </a:solidFill>
                <a:latin typeface="Calibri" charset="0"/>
                <a:ea typeface="ＭＳ Ｐゴシック" charset="-128"/>
                <a:cs typeface="ＭＳ Ｐゴシック" charset="-128"/>
              </a:defRPr>
            </a:lvl9pPr>
          </a:lstStyle>
          <a:p>
            <a:pPr>
              <a:spcAft>
                <a:spcPts val="1800"/>
              </a:spcAft>
            </a:pPr>
            <a:r>
              <a:rPr lang="en-US" dirty="0" smtClean="0"/>
              <a:t>Although the shell is limpet-like in shape, they are not gastropods</a:t>
            </a:r>
          </a:p>
          <a:p>
            <a:pPr>
              <a:spcAft>
                <a:spcPts val="1800"/>
              </a:spcAft>
            </a:pPr>
            <a:r>
              <a:rPr lang="en-US" dirty="0" smtClean="0"/>
              <a:t>The extant members live only in the deep ocean at depths below 180 </a:t>
            </a:r>
            <a:r>
              <a:rPr lang="en-US" dirty="0" err="1" smtClean="0"/>
              <a:t>metres</a:t>
            </a:r>
            <a:endParaRPr lang="en-US" dirty="0" smtClean="0"/>
          </a:p>
          <a:p>
            <a:pPr>
              <a:spcAft>
                <a:spcPts val="1800"/>
              </a:spcAft>
            </a:pPr>
            <a:r>
              <a:rPr lang="en-US" dirty="0" smtClean="0"/>
              <a:t>three to six pair of "gills”, as many as six "kidneys”</a:t>
            </a:r>
          </a:p>
          <a:p>
            <a:pPr>
              <a:spcAft>
                <a:spcPts val="1800"/>
              </a:spcAft>
            </a:pPr>
            <a:r>
              <a:rPr lang="en-US" dirty="0" smtClean="0"/>
              <a:t>In 2006 a molecular study suggested that extant </a:t>
            </a:r>
            <a:r>
              <a:rPr lang="en-US" dirty="0" err="1" smtClean="0"/>
              <a:t>Monoplacophora</a:t>
            </a:r>
            <a:r>
              <a:rPr lang="en-US" dirty="0" smtClean="0"/>
              <a:t> and </a:t>
            </a:r>
            <a:r>
              <a:rPr lang="en-US" dirty="0" err="1" smtClean="0"/>
              <a:t>Polyplacophora</a:t>
            </a:r>
            <a:r>
              <a:rPr lang="en-US" dirty="0" smtClean="0"/>
              <a:t> form a well-supported clade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4358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0"/>
          </p:nvPr>
        </p:nvSpPr>
        <p:spPr bwMode="auto">
          <a:noFill/>
          <a:ln>
            <a:miter lim="800000"/>
            <a:headEnd/>
            <a:tailEnd/>
          </a:ln>
        </p:spPr>
        <p:txBody>
          <a:bodyPr/>
          <a:lstStyle/>
          <a:p>
            <a:fld id="{303BCF99-6997-EA4B-BCD8-31E4ED6E4685}" type="slidenum">
              <a:rPr lang="en-US"/>
              <a:pPr/>
              <a:t>13</a:t>
            </a:fld>
            <a:endParaRPr lang="en-US"/>
          </a:p>
        </p:txBody>
      </p:sp>
      <p:sp>
        <p:nvSpPr>
          <p:cNvPr id="40963" name="Rectangle 2"/>
          <p:cNvSpPr>
            <a:spLocks noGrp="1" noChangeArrowheads="1"/>
          </p:cNvSpPr>
          <p:nvPr>
            <p:ph type="title"/>
          </p:nvPr>
        </p:nvSpPr>
        <p:spPr>
          <a:xfrm>
            <a:off x="76200" y="120650"/>
            <a:ext cx="9023350" cy="954107"/>
          </a:xfrm>
        </p:spPr>
        <p:txBody>
          <a:bodyPr/>
          <a:lstStyle/>
          <a:p>
            <a:pPr eaLnBrk="1" hangingPunct="1"/>
            <a:r>
              <a:rPr lang="en-US" dirty="0" err="1" smtClean="0">
                <a:latin typeface="Calibri" charset="0"/>
              </a:rPr>
              <a:t>Chitons</a:t>
            </a:r>
            <a:r>
              <a:rPr lang="en-US" dirty="0" smtClean="0">
                <a:latin typeface="Calibri" charset="0"/>
              </a:rPr>
              <a:t> [</a:t>
            </a:r>
            <a:r>
              <a:rPr lang="en-US" dirty="0" err="1" smtClean="0">
                <a:solidFill>
                  <a:srgbClr val="0000FF"/>
                </a:solidFill>
                <a:latin typeface="Calibri" charset="0"/>
              </a:rPr>
              <a:t>Polyplacophora</a:t>
            </a:r>
            <a:r>
              <a:rPr lang="en-US" dirty="0" smtClean="0">
                <a:latin typeface="Calibri" charset="0"/>
              </a:rPr>
              <a:t>] have 7-8 plates embedded in a tough mantle. </a:t>
            </a:r>
            <a:endParaRPr lang="en-US" dirty="0">
              <a:latin typeface="Calibri" charset="0"/>
            </a:endParaRPr>
          </a:p>
        </p:txBody>
      </p:sp>
      <p:sp>
        <p:nvSpPr>
          <p:cNvPr id="40964" name="Rectangle 3"/>
          <p:cNvSpPr>
            <a:spLocks noGrp="1" noChangeArrowheads="1"/>
          </p:cNvSpPr>
          <p:nvPr>
            <p:ph type="body" idx="1"/>
          </p:nvPr>
        </p:nvSpPr>
        <p:spPr>
          <a:xfrm>
            <a:off x="4724400" y="5637213"/>
            <a:ext cx="3429000" cy="762000"/>
          </a:xfrm>
        </p:spPr>
        <p:txBody>
          <a:bodyPr/>
          <a:lstStyle/>
          <a:p>
            <a:pPr marL="0" indent="0" eaLnBrk="1" hangingPunct="1"/>
            <a:r>
              <a:rPr lang="en-US" sz="2000" dirty="0" smtClean="0">
                <a:latin typeface="Calibri" charset="0"/>
              </a:rPr>
              <a:t>The large foot secures their position in the intertidal zone. </a:t>
            </a:r>
            <a:endParaRPr lang="en-US" sz="2000" dirty="0">
              <a:latin typeface="Calibri" charset="0"/>
            </a:endParaRPr>
          </a:p>
        </p:txBody>
      </p:sp>
      <p:sp>
        <p:nvSpPr>
          <p:cNvPr id="40966" name="TextBox 5"/>
          <p:cNvSpPr txBox="1">
            <a:spLocks noChangeArrowheads="1"/>
          </p:cNvSpPr>
          <p:nvPr/>
        </p:nvSpPr>
        <p:spPr bwMode="auto">
          <a:xfrm>
            <a:off x="1752600" y="3124200"/>
            <a:ext cx="1787525" cy="276225"/>
          </a:xfrm>
          <a:prstGeom prst="rect">
            <a:avLst/>
          </a:prstGeom>
          <a:noFill/>
          <a:ln w="9525">
            <a:noFill/>
            <a:miter lim="800000"/>
            <a:headEnd/>
            <a:tailEnd/>
          </a:ln>
        </p:spPr>
        <p:txBody>
          <a:bodyPr wrap="none">
            <a:prstTxWarp prst="textNoShape">
              <a:avLst/>
            </a:prstTxWarp>
            <a:spAutoFit/>
          </a:bodyPr>
          <a:lstStyle/>
          <a:p>
            <a:r>
              <a:rPr lang="en-US" sz="1200">
                <a:solidFill>
                  <a:schemeClr val="bg1"/>
                </a:solidFill>
              </a:rPr>
              <a:t>www.research.amnh.org</a:t>
            </a:r>
          </a:p>
        </p:txBody>
      </p:sp>
      <p:pic>
        <p:nvPicPr>
          <p:cNvPr id="2" name="Picture 2"/>
          <p:cNvPicPr>
            <a:picLocks noChangeAspect="1" noChangeArrowheads="1"/>
          </p:cNvPicPr>
          <p:nvPr/>
        </p:nvPicPr>
        <p:blipFill>
          <a:blip r:embed="rId3"/>
          <a:srcRect/>
          <a:stretch>
            <a:fillRect/>
          </a:stretch>
        </p:blipFill>
        <p:spPr bwMode="auto">
          <a:xfrm>
            <a:off x="381000" y="1231900"/>
            <a:ext cx="3695700" cy="2197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3"/>
          <p:cNvPicPr>
            <a:picLocks noChangeAspect="1" noChangeArrowheads="1"/>
          </p:cNvPicPr>
          <p:nvPr/>
        </p:nvPicPr>
        <p:blipFill>
          <a:blip r:embed="rId4"/>
          <a:srcRect/>
          <a:stretch>
            <a:fillRect/>
          </a:stretch>
        </p:blipFill>
        <p:spPr bwMode="auto">
          <a:xfrm>
            <a:off x="4648200" y="1219200"/>
            <a:ext cx="3810000" cy="144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3"/>
          <p:cNvPicPr>
            <a:picLocks noChangeAspect="1" noChangeArrowheads="1"/>
          </p:cNvPicPr>
          <p:nvPr/>
        </p:nvPicPr>
        <p:blipFill>
          <a:blip r:embed="rId5"/>
          <a:srcRect/>
          <a:stretch>
            <a:fillRect/>
          </a:stretch>
        </p:blipFill>
        <p:spPr bwMode="auto">
          <a:xfrm>
            <a:off x="4648200" y="3657600"/>
            <a:ext cx="3290269" cy="1589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3"/>
          <p:cNvSpPr txBox="1">
            <a:spLocks noChangeArrowheads="1"/>
          </p:cNvSpPr>
          <p:nvPr/>
        </p:nvSpPr>
        <p:spPr bwMode="auto">
          <a:xfrm>
            <a:off x="4572000" y="3200400"/>
            <a:ext cx="4648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b="1" i="0" u="none" strike="noStrike" kern="1200" cap="none" spc="0" normalizeH="0" baseline="0" noProof="0" dirty="0" smtClean="0">
                <a:ln>
                  <a:noFill/>
                </a:ln>
                <a:solidFill>
                  <a:srgbClr val="000099"/>
                </a:solidFill>
                <a:effectLst/>
                <a:uLnTx/>
                <a:uFillTx/>
                <a:latin typeface="Calibri" charset="0"/>
                <a:ea typeface="ＭＳ Ｐゴシック" charset="-128"/>
                <a:cs typeface="ＭＳ Ｐゴシック" charset="-128"/>
              </a:rPr>
              <a:t>Iron oxides on radula</a:t>
            </a:r>
            <a:r>
              <a:rPr kumimoji="0" lang="en-US" b="1" i="0" u="none" strike="noStrike" kern="1200" cap="none" spc="0" normalizeH="0" noProof="0" dirty="0" smtClean="0">
                <a:ln>
                  <a:noFill/>
                </a:ln>
                <a:solidFill>
                  <a:srgbClr val="000099"/>
                </a:solidFill>
                <a:effectLst/>
                <a:uLnTx/>
                <a:uFillTx/>
                <a:latin typeface="Calibri" charset="0"/>
                <a:ea typeface="ＭＳ Ｐゴシック" charset="-128"/>
                <a:cs typeface="ＭＳ Ｐゴシック" charset="-128"/>
              </a:rPr>
              <a:t> </a:t>
            </a:r>
            <a:r>
              <a:rPr kumimoji="0" lang="en-US" b="1" i="0" u="none" strike="noStrike" kern="1200" cap="none" spc="0" normalizeH="0" baseline="0" noProof="0" dirty="0" smtClean="0">
                <a:ln>
                  <a:noFill/>
                </a:ln>
                <a:solidFill>
                  <a:srgbClr val="000099"/>
                </a:solidFill>
                <a:effectLst/>
                <a:uLnTx/>
                <a:uFillTx/>
                <a:latin typeface="Calibri" charset="0"/>
                <a:ea typeface="ＭＳ Ｐゴシック" charset="-128"/>
                <a:cs typeface="ＭＳ Ｐゴシック" charset="-128"/>
              </a:rPr>
              <a:t>teeth reduce wear.</a:t>
            </a:r>
            <a:endParaRPr kumimoji="0" lang="en-US" b="1" i="0" u="none" strike="noStrike" kern="1200" cap="none" spc="0" normalizeH="0" baseline="0" noProof="0" dirty="0">
              <a:ln>
                <a:noFill/>
              </a:ln>
              <a:solidFill>
                <a:srgbClr val="000099"/>
              </a:solidFill>
              <a:effectLst/>
              <a:uLnTx/>
              <a:uFillTx/>
              <a:latin typeface="Calibri" charset="0"/>
              <a:ea typeface="ＭＳ Ｐゴシック" charset="-128"/>
              <a:cs typeface="ＭＳ Ｐゴシック" charset="-128"/>
            </a:endParaRPr>
          </a:p>
        </p:txBody>
      </p:sp>
      <p:sp>
        <p:nvSpPr>
          <p:cNvPr id="15" name="TextBox 2"/>
          <p:cNvSpPr txBox="1">
            <a:spLocks noChangeArrowheads="1"/>
          </p:cNvSpPr>
          <p:nvPr/>
        </p:nvSpPr>
        <p:spPr bwMode="auto">
          <a:xfrm>
            <a:off x="2743200" y="1219200"/>
            <a:ext cx="1339767" cy="246221"/>
          </a:xfrm>
          <a:prstGeom prst="rect">
            <a:avLst/>
          </a:prstGeom>
          <a:solidFill>
            <a:srgbClr val="000000"/>
          </a:solidFill>
          <a:ln w="9525">
            <a:noFill/>
            <a:miter lim="800000"/>
            <a:headEnd/>
            <a:tailEnd/>
          </a:ln>
        </p:spPr>
        <p:txBody>
          <a:bodyPr wrap="none">
            <a:prstTxWarp prst="textNoShape">
              <a:avLst/>
            </a:prstTxWarp>
            <a:spAutoFit/>
          </a:bodyPr>
          <a:lstStyle/>
          <a:p>
            <a:r>
              <a:rPr lang="en-US" sz="1000" dirty="0" err="1" smtClean="0">
                <a:solidFill>
                  <a:srgbClr val="FFFFFF"/>
                </a:solidFill>
              </a:rPr>
              <a:t>www.palaeocast.com</a:t>
            </a:r>
            <a:endParaRPr lang="en-US" sz="1000" dirty="0">
              <a:solidFill>
                <a:srgbClr val="FFFFFF"/>
              </a:solidFill>
            </a:endParaRPr>
          </a:p>
        </p:txBody>
      </p:sp>
      <p:pic>
        <p:nvPicPr>
          <p:cNvPr id="4" name="Picture 3" descr="img002.jpg"/>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1000" y="3657600"/>
            <a:ext cx="3657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133600" y="6154579"/>
            <a:ext cx="1898126" cy="246221"/>
          </a:xfrm>
          <a:prstGeom prst="rect">
            <a:avLst/>
          </a:prstGeom>
          <a:solidFill>
            <a:srgbClr val="000000"/>
          </a:solidFill>
        </p:spPr>
        <p:txBody>
          <a:bodyPr wrap="none" rtlCol="0">
            <a:spAutoFit/>
          </a:bodyPr>
          <a:lstStyle/>
          <a:p>
            <a:r>
              <a:rPr lang="en-US" sz="1000" dirty="0" err="1" smtClean="0">
                <a:solidFill>
                  <a:srgbClr val="FFFFFF"/>
                </a:solidFill>
              </a:rPr>
              <a:t>www.faculty.clintoncc.suny.edu</a:t>
            </a:r>
            <a:endParaRPr lang="en-US" sz="1000" dirty="0">
              <a:solidFill>
                <a:srgbClr val="FFFFFF"/>
              </a:solidFill>
            </a:endParaRPr>
          </a:p>
        </p:txBody>
      </p:sp>
      <p:cxnSp>
        <p:nvCxnSpPr>
          <p:cNvPr id="7" name="Straight Arrow Connector 6"/>
          <p:cNvCxnSpPr>
            <a:stCxn id="40964" idx="1"/>
          </p:cNvCxnSpPr>
          <p:nvPr/>
        </p:nvCxnSpPr>
        <p:spPr>
          <a:xfrm flipH="1" flipV="1">
            <a:off x="2514600" y="5105400"/>
            <a:ext cx="2209800" cy="912813"/>
          </a:xfrm>
          <a:prstGeom prst="straightConnector1">
            <a:avLst/>
          </a:prstGeom>
          <a:ln w="38100" cmpd="sng">
            <a:solidFill>
              <a:schemeClr val="tx1"/>
            </a:solidFill>
            <a:tailEnd type="arrow"/>
          </a:ln>
          <a:effectLst>
            <a:glow rad="1016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1000" y="4617928"/>
            <a:ext cx="8229599" cy="938719"/>
          </a:xfrm>
          <a:prstGeom prst="rect">
            <a:avLst/>
          </a:prstGeom>
          <a:noFill/>
        </p:spPr>
        <p:txBody>
          <a:bodyPr wrap="square" rtlCol="0">
            <a:spAutoFit/>
          </a:bodyPr>
          <a:lstStyle/>
          <a:p>
            <a:pPr>
              <a:spcAft>
                <a:spcPts val="1800"/>
              </a:spcAft>
            </a:pPr>
            <a:r>
              <a:rPr lang="en-US" dirty="0" smtClean="0"/>
              <a:t>Permit flexibility when move, and also provide protection</a:t>
            </a:r>
          </a:p>
          <a:p>
            <a:pPr>
              <a:spcAft>
                <a:spcPts val="1800"/>
              </a:spcAft>
            </a:pPr>
            <a:r>
              <a:rPr lang="en-US" dirty="0" smtClean="0"/>
              <a:t>The shell plates are surrounded by a structure known as a girdle</a:t>
            </a:r>
            <a:endParaRPr lang="en-US" dirty="0"/>
          </a:p>
        </p:txBody>
      </p:sp>
      <p:pic>
        <p:nvPicPr>
          <p:cNvPr id="3" name="Picture 2" descr="440px-Tonicella-lineata.jpg"/>
          <p:cNvPicPr>
            <a:picLocks noChangeAspect="1"/>
          </p:cNvPicPr>
          <p:nvPr/>
        </p:nvPicPr>
        <p:blipFill>
          <a:blip r:embed="rId2"/>
          <a:stretch>
            <a:fillRect/>
          </a:stretch>
        </p:blipFill>
        <p:spPr>
          <a:xfrm>
            <a:off x="4572000" y="1600200"/>
            <a:ext cx="3442609" cy="2081213"/>
          </a:xfrm>
          <a:prstGeom prst="rect">
            <a:avLst/>
          </a:prstGeom>
        </p:spPr>
      </p:pic>
      <p:pic>
        <p:nvPicPr>
          <p:cNvPr id="4" name="Picture 3" descr="440px-Chiton_tuberculatus_plates.jpg"/>
          <p:cNvPicPr>
            <a:picLocks noChangeAspect="1"/>
          </p:cNvPicPr>
          <p:nvPr/>
        </p:nvPicPr>
        <p:blipFill>
          <a:blip r:embed="rId3"/>
          <a:stretch>
            <a:fillRect/>
          </a:stretch>
        </p:blipFill>
        <p:spPr>
          <a:xfrm>
            <a:off x="1600200" y="372276"/>
            <a:ext cx="1676400" cy="4067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6-03-23 at 9.45.44 PM.png"/>
          <p:cNvPicPr>
            <a:picLocks noChangeAspect="1"/>
          </p:cNvPicPr>
          <p:nvPr/>
        </p:nvPicPr>
        <p:blipFill>
          <a:blip r:embed="rId2"/>
          <a:stretch>
            <a:fillRect/>
          </a:stretch>
        </p:blipFill>
        <p:spPr>
          <a:xfrm>
            <a:off x="609600" y="609600"/>
            <a:ext cx="3633788" cy="4194138"/>
          </a:xfrm>
          <a:prstGeom prst="rect">
            <a:avLst/>
          </a:prstGeom>
        </p:spPr>
      </p:pic>
      <p:sp>
        <p:nvSpPr>
          <p:cNvPr id="3" name="TextBox 2"/>
          <p:cNvSpPr txBox="1"/>
          <p:nvPr/>
        </p:nvSpPr>
        <p:spPr>
          <a:xfrm>
            <a:off x="4419601" y="2133600"/>
            <a:ext cx="4495800" cy="3477875"/>
          </a:xfrm>
          <a:prstGeom prst="rect">
            <a:avLst/>
          </a:prstGeom>
          <a:noFill/>
        </p:spPr>
        <p:txBody>
          <a:bodyPr wrap="square" rtlCol="0">
            <a:spAutoFit/>
          </a:bodyPr>
          <a:lstStyle/>
          <a:p>
            <a:pPr>
              <a:spcAft>
                <a:spcPts val="3600"/>
              </a:spcAft>
            </a:pPr>
            <a:r>
              <a:rPr lang="en-US" dirty="0" err="1" smtClean="0"/>
              <a:t>Radula</a:t>
            </a:r>
            <a:r>
              <a:rPr lang="en-US" dirty="0" smtClean="0"/>
              <a:t> teeth are coated with magnetite, a hard ferric/ferrous oxide mineral. The </a:t>
            </a:r>
            <a:r>
              <a:rPr lang="en-US" dirty="0" err="1" smtClean="0"/>
              <a:t>radula</a:t>
            </a:r>
            <a:r>
              <a:rPr lang="en-US" dirty="0" smtClean="0"/>
              <a:t> is used to scrape microscopic algae off the substratum.</a:t>
            </a:r>
          </a:p>
          <a:p>
            <a:pPr>
              <a:spcAft>
                <a:spcPts val="3600"/>
              </a:spcAft>
            </a:pPr>
            <a:r>
              <a:rPr lang="en-US" dirty="0" smtClean="0"/>
              <a:t>several species of </a:t>
            </a:r>
            <a:r>
              <a:rPr lang="en-US" dirty="0" err="1" smtClean="0"/>
              <a:t>chiton</a:t>
            </a:r>
            <a:r>
              <a:rPr lang="en-US" dirty="0" smtClean="0"/>
              <a:t> are known to exhibit homing </a:t>
            </a:r>
            <a:r>
              <a:rPr lang="en-US" dirty="0" err="1" smtClean="0"/>
              <a:t>behaviours</a:t>
            </a:r>
            <a:endParaRPr lang="en-US" dirty="0" smtClean="0"/>
          </a:p>
          <a:p>
            <a:pPr>
              <a:spcAft>
                <a:spcPts val="3600"/>
              </a:spcAft>
            </a:pPr>
            <a:r>
              <a:rPr lang="en-US" dirty="0" smtClean="0"/>
              <a:t>live in intertidal zone or </a:t>
            </a:r>
            <a:r>
              <a:rPr lang="en-US" dirty="0" err="1" smtClean="0"/>
              <a:t>subtidally</a:t>
            </a:r>
            <a:r>
              <a:rPr lang="en-US" dirty="0" smtClean="0"/>
              <a:t>, as deep as 6,000 </a:t>
            </a:r>
            <a:r>
              <a:rPr lang="en-US" dirty="0" err="1" smtClean="0"/>
              <a:t>m</a:t>
            </a:r>
            <a:r>
              <a:rPr lang="en-US" dirty="0" smtClean="0"/>
              <a:t> (20,000 ft).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 y="120650"/>
            <a:ext cx="9023350" cy="523220"/>
          </a:xfrm>
        </p:spPr>
        <p:txBody>
          <a:bodyPr/>
          <a:lstStyle/>
          <a:p>
            <a:pPr eaLnBrk="1" hangingPunct="1"/>
            <a:r>
              <a:rPr lang="en-US" dirty="0" smtClean="0">
                <a:solidFill>
                  <a:srgbClr val="0000FF"/>
                </a:solidFill>
                <a:latin typeface="Calibri" charset="0"/>
              </a:rPr>
              <a:t>Gastropods</a:t>
            </a:r>
            <a:r>
              <a:rPr lang="en-US" dirty="0" smtClean="0">
                <a:latin typeface="Calibri" charset="0"/>
              </a:rPr>
              <a:t> are the most diverse group of </a:t>
            </a:r>
            <a:r>
              <a:rPr lang="en-US" dirty="0" err="1" smtClean="0">
                <a:latin typeface="Calibri" charset="0"/>
              </a:rPr>
              <a:t>molluscs</a:t>
            </a:r>
            <a:r>
              <a:rPr lang="en-US" dirty="0" smtClean="0">
                <a:latin typeface="Calibri" charset="0"/>
              </a:rPr>
              <a:t>.</a:t>
            </a:r>
            <a:endParaRPr lang="en-US" dirty="0">
              <a:latin typeface="Calibri" charset="0"/>
            </a:endParaRPr>
          </a:p>
        </p:txBody>
      </p:sp>
      <p:pic>
        <p:nvPicPr>
          <p:cNvPr id="28681" name="Picture 9"/>
          <p:cNvPicPr>
            <a:picLocks noChangeAspect="1" noChangeArrowheads="1"/>
          </p:cNvPicPr>
          <p:nvPr/>
        </p:nvPicPr>
        <p:blipFill>
          <a:blip r:embed="rId3"/>
          <a:srcRect/>
          <a:stretch>
            <a:fillRect/>
          </a:stretch>
        </p:blipFill>
        <p:spPr bwMode="auto">
          <a:xfrm>
            <a:off x="381000" y="1089680"/>
            <a:ext cx="6019800" cy="2321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3"/>
          <p:cNvSpPr txBox="1">
            <a:spLocks noChangeArrowheads="1"/>
          </p:cNvSpPr>
          <p:nvPr/>
        </p:nvSpPr>
        <p:spPr bwMode="auto">
          <a:xfrm>
            <a:off x="4867044" y="3411379"/>
            <a:ext cx="1533756" cy="246221"/>
          </a:xfrm>
          <a:prstGeom prst="rect">
            <a:avLst/>
          </a:prstGeom>
          <a:noFill/>
          <a:ln w="9525">
            <a:noFill/>
            <a:miter lim="800000"/>
            <a:headEnd/>
            <a:tailEnd/>
          </a:ln>
        </p:spPr>
        <p:txBody>
          <a:bodyPr wrap="none">
            <a:prstTxWarp prst="textNoShape">
              <a:avLst/>
            </a:prstTxWarp>
            <a:spAutoFit/>
          </a:bodyPr>
          <a:lstStyle/>
          <a:p>
            <a:r>
              <a:rPr lang="en-US" sz="1000" dirty="0" err="1" smtClean="0">
                <a:solidFill>
                  <a:schemeClr val="tx1"/>
                </a:solidFill>
              </a:rPr>
              <a:t>www.ucmp.berkeley.edu</a:t>
            </a:r>
            <a:endParaRPr lang="en-US" sz="1000" dirty="0">
              <a:solidFill>
                <a:schemeClr val="tx1"/>
              </a:solidFill>
            </a:endParaRPr>
          </a:p>
        </p:txBody>
      </p:sp>
      <p:grpSp>
        <p:nvGrpSpPr>
          <p:cNvPr id="20" name="Group 19"/>
          <p:cNvGrpSpPr/>
          <p:nvPr/>
        </p:nvGrpSpPr>
        <p:grpSpPr>
          <a:xfrm>
            <a:off x="457200" y="4085700"/>
            <a:ext cx="2438400" cy="1857900"/>
            <a:chOff x="304800" y="4419600"/>
            <a:chExt cx="2438400" cy="1857900"/>
          </a:xfrm>
        </p:grpSpPr>
        <p:pic>
          <p:nvPicPr>
            <p:cNvPr id="21" name="Picture 3"/>
            <p:cNvPicPr>
              <a:picLocks noChangeAspect="1" noChangeArrowheads="1"/>
            </p:cNvPicPr>
            <p:nvPr/>
          </p:nvPicPr>
          <p:blipFill>
            <a:blip r:embed="rId4"/>
            <a:srcRect/>
            <a:stretch>
              <a:fillRect/>
            </a:stretch>
          </p:blipFill>
          <p:spPr bwMode="auto">
            <a:xfrm>
              <a:off x="304800" y="4448700"/>
              <a:ext cx="24384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extBox 2"/>
            <p:cNvSpPr txBox="1">
              <a:spLocks noChangeArrowheads="1"/>
            </p:cNvSpPr>
            <p:nvPr/>
          </p:nvSpPr>
          <p:spPr bwMode="auto">
            <a:xfrm>
              <a:off x="304800" y="4419600"/>
              <a:ext cx="1826141" cy="246221"/>
            </a:xfrm>
            <a:prstGeom prst="rect">
              <a:avLst/>
            </a:prstGeom>
            <a:noFill/>
            <a:ln w="9525">
              <a:noFill/>
              <a:miter lim="800000"/>
              <a:headEnd/>
              <a:tailEnd/>
            </a:ln>
          </p:spPr>
          <p:txBody>
            <a:bodyPr wrap="none">
              <a:prstTxWarp prst="textNoShape">
                <a:avLst/>
              </a:prstTxWarp>
              <a:spAutoFit/>
            </a:bodyPr>
            <a:lstStyle/>
            <a:p>
              <a:r>
                <a:rPr lang="en-US" sz="1000" dirty="0" err="1" smtClean="0">
                  <a:solidFill>
                    <a:srgbClr val="FFFFFF"/>
                  </a:solidFill>
                </a:rPr>
                <a:t>ocean.nationalgeographic.com</a:t>
              </a:r>
              <a:endParaRPr lang="en-US" sz="1000" dirty="0">
                <a:solidFill>
                  <a:srgbClr val="FFFFFF"/>
                </a:solidFill>
              </a:endParaRPr>
            </a:p>
          </p:txBody>
        </p:sp>
      </p:grpSp>
      <p:pic>
        <p:nvPicPr>
          <p:cNvPr id="23" name="Picture 2"/>
          <p:cNvPicPr>
            <a:picLocks noChangeAspect="1" noChangeArrowheads="1"/>
          </p:cNvPicPr>
          <p:nvPr/>
        </p:nvPicPr>
        <p:blipFill rotWithShape="1">
          <a:blip r:embed="rId5"/>
          <a:srcRect t="10238" b="8810"/>
          <a:stretch/>
        </p:blipFill>
        <p:spPr bwMode="auto">
          <a:xfrm rot="16200000">
            <a:off x="5975350" y="2158940"/>
            <a:ext cx="3797300" cy="172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5"/>
          <p:cNvPicPr>
            <a:picLocks noChangeAspect="1" noChangeArrowheads="1"/>
          </p:cNvPicPr>
          <p:nvPr/>
        </p:nvPicPr>
        <p:blipFill rotWithShape="1">
          <a:blip r:embed="rId6"/>
          <a:srcRect t="12501" b="17901"/>
          <a:stretch/>
        </p:blipFill>
        <p:spPr bwMode="auto">
          <a:xfrm>
            <a:off x="3441000" y="4098014"/>
            <a:ext cx="3264600" cy="1816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467600" y="5695890"/>
            <a:ext cx="854421" cy="400110"/>
          </a:xfrm>
          <a:prstGeom prst="rect">
            <a:avLst/>
          </a:prstGeom>
          <a:noFill/>
        </p:spPr>
        <p:txBody>
          <a:bodyPr wrap="none" rtlCol="0">
            <a:spAutoFit/>
          </a:bodyPr>
          <a:lstStyle/>
          <a:p>
            <a:r>
              <a:rPr lang="en-US" dirty="0" err="1" smtClean="0"/>
              <a:t>cerata</a:t>
            </a:r>
            <a:endParaRPr lang="en-US" dirty="0"/>
          </a:p>
        </p:txBody>
      </p:sp>
      <p:cxnSp>
        <p:nvCxnSpPr>
          <p:cNvPr id="7" name="Straight Arrow Connector 6"/>
          <p:cNvCxnSpPr/>
          <p:nvPr/>
        </p:nvCxnSpPr>
        <p:spPr>
          <a:xfrm flipH="1" flipV="1">
            <a:off x="7772400" y="4552890"/>
            <a:ext cx="122411" cy="1143000"/>
          </a:xfrm>
          <a:prstGeom prst="straightConnector1">
            <a:avLst/>
          </a:prstGeom>
          <a:ln>
            <a:solidFill>
              <a:srgbClr val="000000"/>
            </a:solidFill>
            <a:tailEnd type="arrow"/>
          </a:ln>
          <a:effectLst>
            <a:glow rad="139700">
              <a:schemeClr val="accent4">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07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638781" y="6229290"/>
            <a:ext cx="3866438" cy="400110"/>
          </a:xfrm>
          <a:prstGeom prst="rect">
            <a:avLst/>
          </a:prstGeom>
          <a:noFill/>
        </p:spPr>
        <p:txBody>
          <a:bodyPr wrap="none" rtlCol="0">
            <a:spAutoFit/>
          </a:bodyPr>
          <a:lstStyle/>
          <a:p>
            <a:r>
              <a:rPr lang="en-US" dirty="0" smtClean="0"/>
              <a:t> abalone, conches, whelks, limpets</a:t>
            </a:r>
            <a:endParaRPr lang="en-US" dirty="0"/>
          </a:p>
        </p:txBody>
      </p:sp>
      <p:pic>
        <p:nvPicPr>
          <p:cNvPr id="5" name="Picture 4" descr="1.jpg"/>
          <p:cNvPicPr>
            <a:picLocks noChangeAspect="1"/>
          </p:cNvPicPr>
          <p:nvPr/>
        </p:nvPicPr>
        <p:blipFill>
          <a:blip r:embed="rId2"/>
          <a:stretch>
            <a:fillRect/>
          </a:stretch>
        </p:blipFill>
        <p:spPr>
          <a:xfrm>
            <a:off x="4038600" y="609600"/>
            <a:ext cx="2591522" cy="1828800"/>
          </a:xfrm>
          <a:prstGeom prst="rect">
            <a:avLst/>
          </a:prstGeom>
        </p:spPr>
      </p:pic>
      <p:pic>
        <p:nvPicPr>
          <p:cNvPr id="7" name="Picture 6" descr="Common-limpet.jpg"/>
          <p:cNvPicPr>
            <a:picLocks noChangeAspect="1"/>
          </p:cNvPicPr>
          <p:nvPr/>
        </p:nvPicPr>
        <p:blipFill>
          <a:blip r:embed="rId3"/>
          <a:stretch>
            <a:fillRect/>
          </a:stretch>
        </p:blipFill>
        <p:spPr>
          <a:xfrm>
            <a:off x="5486400" y="3352800"/>
            <a:ext cx="2991728" cy="2011362"/>
          </a:xfrm>
          <a:prstGeom prst="rect">
            <a:avLst/>
          </a:prstGeom>
        </p:spPr>
      </p:pic>
      <p:pic>
        <p:nvPicPr>
          <p:cNvPr id="8" name="Picture 7" descr="300px-Whelks.jpg"/>
          <p:cNvPicPr>
            <a:picLocks noChangeAspect="1"/>
          </p:cNvPicPr>
          <p:nvPr/>
        </p:nvPicPr>
        <p:blipFill>
          <a:blip r:embed="rId4"/>
          <a:stretch>
            <a:fillRect/>
          </a:stretch>
        </p:blipFill>
        <p:spPr>
          <a:xfrm>
            <a:off x="1447801" y="3355023"/>
            <a:ext cx="1752600" cy="2161540"/>
          </a:xfrm>
          <a:prstGeom prst="rect">
            <a:avLst/>
          </a:prstGeom>
        </p:spPr>
      </p:pic>
      <p:sp>
        <p:nvSpPr>
          <p:cNvPr id="9" name="TextBox 8"/>
          <p:cNvSpPr txBox="1"/>
          <p:nvPr/>
        </p:nvSpPr>
        <p:spPr>
          <a:xfrm>
            <a:off x="6477000" y="5486400"/>
            <a:ext cx="979755" cy="400110"/>
          </a:xfrm>
          <a:prstGeom prst="rect">
            <a:avLst/>
          </a:prstGeom>
          <a:noFill/>
        </p:spPr>
        <p:txBody>
          <a:bodyPr wrap="none" rtlCol="0">
            <a:spAutoFit/>
          </a:bodyPr>
          <a:lstStyle/>
          <a:p>
            <a:r>
              <a:rPr lang="en-US" dirty="0" smtClean="0"/>
              <a:t>limpets</a:t>
            </a:r>
            <a:endParaRPr lang="en-US" dirty="0"/>
          </a:p>
        </p:txBody>
      </p:sp>
      <p:sp>
        <p:nvSpPr>
          <p:cNvPr id="10" name="TextBox 9"/>
          <p:cNvSpPr txBox="1"/>
          <p:nvPr/>
        </p:nvSpPr>
        <p:spPr>
          <a:xfrm>
            <a:off x="1828800" y="5562600"/>
            <a:ext cx="928810" cy="400110"/>
          </a:xfrm>
          <a:prstGeom prst="rect">
            <a:avLst/>
          </a:prstGeom>
          <a:noFill/>
        </p:spPr>
        <p:txBody>
          <a:bodyPr wrap="none" rtlCol="0">
            <a:spAutoFit/>
          </a:bodyPr>
          <a:lstStyle/>
          <a:p>
            <a:r>
              <a:rPr lang="en-US" dirty="0" smtClean="0"/>
              <a:t>whelks</a:t>
            </a:r>
            <a:endParaRPr lang="en-US" dirty="0"/>
          </a:p>
        </p:txBody>
      </p:sp>
      <p:sp>
        <p:nvSpPr>
          <p:cNvPr id="11" name="TextBox 10"/>
          <p:cNvSpPr txBox="1"/>
          <p:nvPr/>
        </p:nvSpPr>
        <p:spPr>
          <a:xfrm>
            <a:off x="4876800" y="2571690"/>
            <a:ext cx="1043876" cy="400110"/>
          </a:xfrm>
          <a:prstGeom prst="rect">
            <a:avLst/>
          </a:prstGeom>
          <a:noFill/>
        </p:spPr>
        <p:txBody>
          <a:bodyPr wrap="none" rtlCol="0">
            <a:spAutoFit/>
          </a:bodyPr>
          <a:lstStyle/>
          <a:p>
            <a:r>
              <a:rPr lang="en-US" dirty="0" smtClean="0"/>
              <a:t>conches</a:t>
            </a:r>
            <a:endParaRPr lang="en-US" dirty="0"/>
          </a:p>
        </p:txBody>
      </p:sp>
      <p:sp>
        <p:nvSpPr>
          <p:cNvPr id="12" name="TextBox 11"/>
          <p:cNvSpPr txBox="1"/>
          <p:nvPr/>
        </p:nvSpPr>
        <p:spPr>
          <a:xfrm>
            <a:off x="990600" y="2438400"/>
            <a:ext cx="1101133" cy="400110"/>
          </a:xfrm>
          <a:prstGeom prst="rect">
            <a:avLst/>
          </a:prstGeom>
          <a:noFill/>
        </p:spPr>
        <p:txBody>
          <a:bodyPr wrap="none" rtlCol="0">
            <a:spAutoFit/>
          </a:bodyPr>
          <a:lstStyle/>
          <a:p>
            <a:r>
              <a:rPr lang="en-US" dirty="0" smtClean="0"/>
              <a:t> abalone</a:t>
            </a:r>
            <a:endParaRPr lang="en-US" dirty="0"/>
          </a:p>
        </p:txBody>
      </p:sp>
      <p:pic>
        <p:nvPicPr>
          <p:cNvPr id="13" name="Picture 12" descr="08-51-28-29-1.jpg"/>
          <p:cNvPicPr>
            <a:picLocks noChangeAspect="1"/>
          </p:cNvPicPr>
          <p:nvPr/>
        </p:nvPicPr>
        <p:blipFill>
          <a:blip r:embed="rId5"/>
          <a:stretch>
            <a:fillRect/>
          </a:stretch>
        </p:blipFill>
        <p:spPr>
          <a:xfrm>
            <a:off x="381000" y="685800"/>
            <a:ext cx="2286000" cy="1659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31" name="Rectangle 3"/>
          <p:cNvSpPr>
            <a:spLocks noGrp="1" noChangeArrowheads="1"/>
          </p:cNvSpPr>
          <p:nvPr>
            <p:ph type="body" idx="1"/>
          </p:nvPr>
        </p:nvSpPr>
        <p:spPr>
          <a:xfrm>
            <a:off x="0" y="1219200"/>
            <a:ext cx="9144000" cy="5257800"/>
          </a:xfrm>
        </p:spPr>
        <p:txBody>
          <a:bodyPr/>
          <a:lstStyle/>
          <a:p>
            <a:pPr eaLnBrk="1" hangingPunct="1">
              <a:lnSpc>
                <a:spcPct val="90000"/>
              </a:lnSpc>
              <a:buFont typeface="Wingdings" pitchFamily="-109" charset="2"/>
              <a:buNone/>
            </a:pPr>
            <a:r>
              <a:rPr lang="en-US">
                <a:solidFill>
                  <a:schemeClr val="hlink"/>
                </a:solidFill>
              </a:rPr>
              <a:t>Class Gastropoda</a:t>
            </a:r>
            <a:r>
              <a:rPr lang="en-US"/>
              <a:t> </a:t>
            </a:r>
          </a:p>
          <a:p>
            <a:pPr eaLnBrk="1" hangingPunct="1">
              <a:lnSpc>
                <a:spcPct val="90000"/>
              </a:lnSpc>
            </a:pPr>
            <a:r>
              <a:rPr lang="en-US" sz="2800" i="1">
                <a:solidFill>
                  <a:schemeClr val="hlink"/>
                </a:solidFill>
              </a:rPr>
              <a:t>Most diverse class</a:t>
            </a:r>
          </a:p>
          <a:p>
            <a:pPr eaLnBrk="1" hangingPunct="1">
              <a:lnSpc>
                <a:spcPct val="90000"/>
              </a:lnSpc>
            </a:pPr>
            <a:r>
              <a:rPr lang="en-US" sz="2800"/>
              <a:t>Over 70,000 living and more than 15,000 fossil species</a:t>
            </a:r>
          </a:p>
          <a:p>
            <a:pPr eaLnBrk="1" hangingPunct="1">
              <a:lnSpc>
                <a:spcPct val="90000"/>
              </a:lnSpc>
            </a:pPr>
            <a:r>
              <a:rPr lang="en-US" sz="2800"/>
              <a:t>Snails, limpets, slugs, whelks, conches, periwinkles, sea slugs, sea hares, etc.</a:t>
            </a:r>
          </a:p>
          <a:p>
            <a:pPr eaLnBrk="1" hangingPunct="1">
              <a:lnSpc>
                <a:spcPct val="90000"/>
              </a:lnSpc>
            </a:pPr>
            <a:r>
              <a:rPr lang="en-US" sz="2800"/>
              <a:t>From marine forms to air-breathing terrestrial snails and slugs</a:t>
            </a:r>
          </a:p>
          <a:p>
            <a:pPr eaLnBrk="1" hangingPunct="1">
              <a:lnSpc>
                <a:spcPct val="90000"/>
              </a:lnSpc>
            </a:pPr>
            <a:r>
              <a:rPr lang="en-US" sz="2800"/>
              <a:t>Typically </a:t>
            </a:r>
            <a:r>
              <a:rPr lang="en-US" sz="2800" i="1">
                <a:solidFill>
                  <a:schemeClr val="hlink"/>
                </a:solidFill>
              </a:rPr>
              <a:t>sluggish, sedentary animals</a:t>
            </a:r>
          </a:p>
          <a:p>
            <a:pPr eaLnBrk="1" hangingPunct="1">
              <a:lnSpc>
                <a:spcPct val="90000"/>
              </a:lnSpc>
            </a:pPr>
            <a:r>
              <a:rPr lang="en-US" sz="2800" i="1">
                <a:solidFill>
                  <a:schemeClr val="hlink"/>
                </a:solidFill>
              </a:rPr>
              <a:t>Shells </a:t>
            </a:r>
            <a:r>
              <a:rPr lang="en-US" sz="2800"/>
              <a:t>are chief defense</a:t>
            </a:r>
          </a:p>
          <a:p>
            <a:pPr lvl="1" eaLnBrk="1" hangingPunct="1">
              <a:lnSpc>
                <a:spcPct val="90000"/>
              </a:lnSpc>
            </a:pPr>
            <a:r>
              <a:rPr lang="en-US" sz="2400"/>
              <a:t>Some produce </a:t>
            </a:r>
            <a:r>
              <a:rPr lang="en-US" sz="2400" i="1">
                <a:solidFill>
                  <a:schemeClr val="hlink"/>
                </a:solidFill>
              </a:rPr>
              <a:t>distasteful or toxic secretions</a:t>
            </a:r>
            <a:r>
              <a:rPr lang="en-US" sz="2400"/>
              <a:t>	</a:t>
            </a:r>
          </a:p>
        </p:txBody>
      </p:sp>
      <p:sp>
        <p:nvSpPr>
          <p:cNvPr id="252932"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5" name="Rectangle 3"/>
          <p:cNvSpPr>
            <a:spLocks noGrp="1" noChangeArrowheads="1"/>
          </p:cNvSpPr>
          <p:nvPr>
            <p:ph type="body" idx="1"/>
          </p:nvPr>
        </p:nvSpPr>
        <p:spPr>
          <a:xfrm>
            <a:off x="152400" y="838200"/>
            <a:ext cx="5181600" cy="4525963"/>
          </a:xfrm>
        </p:spPr>
        <p:txBody>
          <a:bodyPr/>
          <a:lstStyle/>
          <a:p>
            <a:pPr eaLnBrk="1" hangingPunct="1">
              <a:lnSpc>
                <a:spcPct val="80000"/>
              </a:lnSpc>
            </a:pPr>
            <a:r>
              <a:rPr lang="en-US" sz="2800" i="1" dirty="0">
                <a:solidFill>
                  <a:schemeClr val="hlink"/>
                </a:solidFill>
              </a:rPr>
              <a:t>Gastropod Shells</a:t>
            </a:r>
            <a:r>
              <a:rPr lang="en-US" sz="2800" dirty="0"/>
              <a:t>	</a:t>
            </a:r>
          </a:p>
          <a:p>
            <a:pPr lvl="1" eaLnBrk="1" hangingPunct="1">
              <a:lnSpc>
                <a:spcPct val="80000"/>
              </a:lnSpc>
            </a:pPr>
            <a:r>
              <a:rPr lang="en-US" sz="2400" i="1" dirty="0">
                <a:solidFill>
                  <a:schemeClr val="hlink"/>
                </a:solidFill>
              </a:rPr>
              <a:t>One-piece univalve,</a:t>
            </a:r>
            <a:r>
              <a:rPr lang="en-US" sz="2400" dirty="0"/>
              <a:t> coiled or uncoiled</a:t>
            </a:r>
          </a:p>
          <a:p>
            <a:pPr lvl="1" eaLnBrk="1" hangingPunct="1">
              <a:lnSpc>
                <a:spcPct val="80000"/>
              </a:lnSpc>
            </a:pPr>
            <a:r>
              <a:rPr lang="en-US" sz="2400" i="1" dirty="0">
                <a:solidFill>
                  <a:schemeClr val="hlink"/>
                </a:solidFill>
              </a:rPr>
              <a:t>Apex </a:t>
            </a:r>
            <a:r>
              <a:rPr lang="en-US" sz="2400" dirty="0"/>
              <a:t>is smallest and oldest whorl</a:t>
            </a:r>
          </a:p>
          <a:p>
            <a:pPr lvl="1" eaLnBrk="1" hangingPunct="1">
              <a:lnSpc>
                <a:spcPct val="80000"/>
              </a:lnSpc>
            </a:pPr>
            <a:r>
              <a:rPr lang="en-US" sz="2400" dirty="0"/>
              <a:t>Whorls become larger and spiral around </a:t>
            </a:r>
            <a:r>
              <a:rPr lang="en-US" sz="2400" i="1" dirty="0">
                <a:solidFill>
                  <a:schemeClr val="hlink"/>
                </a:solidFill>
              </a:rPr>
              <a:t>central axis</a:t>
            </a:r>
          </a:p>
          <a:p>
            <a:pPr lvl="1" eaLnBrk="1" hangingPunct="1">
              <a:lnSpc>
                <a:spcPct val="80000"/>
              </a:lnSpc>
            </a:pPr>
            <a:r>
              <a:rPr lang="en-US" sz="2400" dirty="0"/>
              <a:t>Many snails have an </a:t>
            </a:r>
            <a:r>
              <a:rPr lang="en-US" sz="2400" i="1" dirty="0">
                <a:solidFill>
                  <a:schemeClr val="hlink"/>
                </a:solidFill>
              </a:rPr>
              <a:t>operculum </a:t>
            </a:r>
            <a:r>
              <a:rPr lang="en-US" sz="2400" dirty="0"/>
              <a:t>covering shell aperture</a:t>
            </a:r>
          </a:p>
          <a:p>
            <a:pPr lvl="1" eaLnBrk="1" hangingPunct="1">
              <a:lnSpc>
                <a:spcPct val="80000"/>
              </a:lnSpc>
            </a:pPr>
            <a:r>
              <a:rPr lang="en-US" sz="2400" dirty="0"/>
              <a:t>Giant marine gastropods have shell up to 60 cm long</a:t>
            </a:r>
          </a:p>
          <a:p>
            <a:pPr lvl="2" eaLnBrk="1" hangingPunct="1">
              <a:lnSpc>
                <a:spcPct val="80000"/>
              </a:lnSpc>
            </a:pPr>
            <a:r>
              <a:rPr lang="en-US" sz="2000" dirty="0"/>
              <a:t>Some fossil forms are 2 meters long</a:t>
            </a:r>
          </a:p>
          <a:p>
            <a:pPr lvl="1" eaLnBrk="1" hangingPunct="1">
              <a:lnSpc>
                <a:spcPct val="80000"/>
              </a:lnSpc>
            </a:pPr>
            <a:r>
              <a:rPr lang="en-US" sz="2400" i="1" dirty="0">
                <a:solidFill>
                  <a:schemeClr val="hlink"/>
                </a:solidFill>
              </a:rPr>
              <a:t>Terrestrial gastropods</a:t>
            </a:r>
            <a:r>
              <a:rPr lang="en-US" sz="2400" dirty="0"/>
              <a:t> are restricted by soil mineral content, temperature, dryness</a:t>
            </a:r>
            <a:r>
              <a:rPr lang="en-US" sz="2400" dirty="0" smtClean="0"/>
              <a:t>, and </a:t>
            </a:r>
            <a:r>
              <a:rPr lang="en-US" sz="2400" dirty="0"/>
              <a:t>acidity</a:t>
            </a:r>
          </a:p>
          <a:p>
            <a:pPr lvl="1" eaLnBrk="1" hangingPunct="1">
              <a:lnSpc>
                <a:spcPct val="80000"/>
              </a:lnSpc>
              <a:buFont typeface="Wingdings" pitchFamily="-109" charset="2"/>
              <a:buNone/>
            </a:pPr>
            <a:endParaRPr lang="en-US" sz="2400" dirty="0"/>
          </a:p>
        </p:txBody>
      </p:sp>
      <p:sp>
        <p:nvSpPr>
          <p:cNvPr id="253956" name="Rectangle 4"/>
          <p:cNvSpPr>
            <a:spLocks noGrp="1" noRot="1" noChangeArrowheads="1"/>
          </p:cNvSpPr>
          <p:nvPr>
            <p:ph type="title"/>
          </p:nvPr>
        </p:nvSpPr>
        <p:spPr/>
        <p:txBody>
          <a:bodyPr/>
          <a:lstStyle/>
          <a:p>
            <a:pPr eaLnBrk="1" hangingPunct="1"/>
            <a:r>
              <a:rPr lang="en-US"/>
              <a:t>Classes of Molluscs</a:t>
            </a:r>
          </a:p>
        </p:txBody>
      </p:sp>
      <p:pic>
        <p:nvPicPr>
          <p:cNvPr id="35845" name="Picture 5" descr="F:\Powerpoint\MH_DCM\DCM021-Hickman\Final_Files\Lec.ppt\Jpeg\Ch16\hic70049_16_13.jpg"/>
          <p:cNvPicPr>
            <a:picLocks noChangeAspect="1" noChangeArrowheads="1"/>
          </p:cNvPicPr>
          <p:nvPr/>
        </p:nvPicPr>
        <p:blipFill>
          <a:blip r:embed="rId2"/>
          <a:srcRect/>
          <a:stretch>
            <a:fillRect/>
          </a:stretch>
        </p:blipFill>
        <p:spPr bwMode="auto">
          <a:xfrm>
            <a:off x="5291138" y="1752600"/>
            <a:ext cx="3624262" cy="411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4" descr="hic02806_10_02"/>
          <p:cNvPicPr>
            <a:picLocks noChangeAspect="1" noChangeArrowheads="1"/>
          </p:cNvPicPr>
          <p:nvPr/>
        </p:nvPicPr>
        <p:blipFill>
          <a:blip r:embed="rId2"/>
          <a:srcRect/>
          <a:stretch>
            <a:fillRect/>
          </a:stretch>
        </p:blipFill>
        <p:spPr bwMode="auto">
          <a:xfrm>
            <a:off x="1371600" y="304800"/>
            <a:ext cx="6400800"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 y="120650"/>
            <a:ext cx="9023350" cy="954107"/>
          </a:xfrm>
        </p:spPr>
        <p:txBody>
          <a:bodyPr/>
          <a:lstStyle/>
          <a:p>
            <a:pPr eaLnBrk="1" hangingPunct="1"/>
            <a:r>
              <a:rPr lang="en-US" dirty="0" smtClean="0">
                <a:latin typeface="Calibri" charset="0"/>
              </a:rPr>
              <a:t>Gastropods display </a:t>
            </a:r>
            <a:r>
              <a:rPr lang="en-US" dirty="0" smtClean="0">
                <a:solidFill>
                  <a:srgbClr val="FF0000"/>
                </a:solidFill>
                <a:latin typeface="Calibri" charset="0"/>
              </a:rPr>
              <a:t>coiling</a:t>
            </a:r>
            <a:r>
              <a:rPr lang="en-US" dirty="0" smtClean="0">
                <a:latin typeface="Calibri" charset="0"/>
              </a:rPr>
              <a:t> and </a:t>
            </a:r>
            <a:r>
              <a:rPr lang="en-US" dirty="0" smtClean="0">
                <a:solidFill>
                  <a:srgbClr val="FF0000"/>
                </a:solidFill>
                <a:latin typeface="Calibri" charset="0"/>
              </a:rPr>
              <a:t>torsion</a:t>
            </a:r>
            <a:r>
              <a:rPr lang="en-US" dirty="0" smtClean="0">
                <a:latin typeface="Calibri" charset="0"/>
              </a:rPr>
              <a:t>. The shell coils clockwise and leans left with respect to the body. </a:t>
            </a:r>
            <a:endParaRPr lang="en-US" dirty="0">
              <a:latin typeface="Calibri" charset="0"/>
            </a:endParaRPr>
          </a:p>
        </p:txBody>
      </p:sp>
      <p:grpSp>
        <p:nvGrpSpPr>
          <p:cNvPr id="2" name="Group 1"/>
          <p:cNvGrpSpPr/>
          <p:nvPr/>
        </p:nvGrpSpPr>
        <p:grpSpPr>
          <a:xfrm>
            <a:off x="457200" y="1295400"/>
            <a:ext cx="7272252" cy="4191000"/>
            <a:chOff x="457200" y="1295400"/>
            <a:chExt cx="7272252" cy="4191000"/>
          </a:xfrm>
        </p:grpSpPr>
        <p:pic>
          <p:nvPicPr>
            <p:cNvPr id="45058" name="Picture 2"/>
            <p:cNvPicPr>
              <a:picLocks noChangeAspect="1" noChangeArrowheads="1"/>
            </p:cNvPicPr>
            <p:nvPr/>
          </p:nvPicPr>
          <p:blipFill>
            <a:blip r:embed="rId3"/>
            <a:srcRect/>
            <a:stretch>
              <a:fillRect/>
            </a:stretch>
          </p:blipFill>
          <p:spPr bwMode="auto">
            <a:xfrm>
              <a:off x="457200" y="1981200"/>
              <a:ext cx="6083300" cy="25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5765467" y="4267200"/>
              <a:ext cx="787733" cy="246221"/>
            </a:xfrm>
            <a:prstGeom prst="rect">
              <a:avLst/>
            </a:prstGeom>
            <a:noFill/>
          </p:spPr>
          <p:txBody>
            <a:bodyPr wrap="none" rtlCol="0">
              <a:spAutoFit/>
            </a:bodyPr>
            <a:lstStyle/>
            <a:p>
              <a:r>
                <a:rPr lang="en-US" sz="1000" dirty="0" err="1" smtClean="0">
                  <a:solidFill>
                    <a:schemeClr val="bg1"/>
                  </a:solidFill>
                </a:rPr>
                <a:t>molluscs.at</a:t>
              </a:r>
              <a:endParaRPr lang="en-US" sz="1000" dirty="0">
                <a:solidFill>
                  <a:schemeClr val="bg1"/>
                </a:solidFill>
              </a:endParaRPr>
            </a:p>
          </p:txBody>
        </p:sp>
        <p:sp>
          <p:nvSpPr>
            <p:cNvPr id="10" name="TextBox 9"/>
            <p:cNvSpPr txBox="1"/>
            <p:nvPr/>
          </p:nvSpPr>
          <p:spPr>
            <a:xfrm>
              <a:off x="3048000" y="4781490"/>
              <a:ext cx="3048000" cy="400110"/>
            </a:xfrm>
            <a:prstGeom prst="rect">
              <a:avLst/>
            </a:prstGeom>
            <a:noFill/>
          </p:spPr>
          <p:txBody>
            <a:bodyPr wrap="square" rtlCol="0">
              <a:spAutoFit/>
            </a:bodyPr>
            <a:lstStyle/>
            <a:p>
              <a:r>
                <a:rPr lang="en-US" dirty="0"/>
                <a:t>a</a:t>
              </a:r>
              <a:r>
                <a:rPr lang="en-US" dirty="0" smtClean="0"/>
                <a:t>perture with</a:t>
              </a:r>
              <a:r>
                <a:rPr lang="en-US" dirty="0"/>
                <a:t> </a:t>
              </a:r>
              <a:r>
                <a:rPr lang="en-US" dirty="0" smtClean="0"/>
                <a:t>operculum</a:t>
              </a:r>
              <a:endParaRPr lang="en-US" dirty="0"/>
            </a:p>
          </p:txBody>
        </p:sp>
        <p:sp>
          <p:nvSpPr>
            <p:cNvPr id="11" name="TextBox 10"/>
            <p:cNvSpPr txBox="1"/>
            <p:nvPr/>
          </p:nvSpPr>
          <p:spPr>
            <a:xfrm>
              <a:off x="1207373" y="1295400"/>
              <a:ext cx="697627" cy="400110"/>
            </a:xfrm>
            <a:prstGeom prst="rect">
              <a:avLst/>
            </a:prstGeom>
            <a:noFill/>
          </p:spPr>
          <p:txBody>
            <a:bodyPr wrap="none" rtlCol="0">
              <a:spAutoFit/>
            </a:bodyPr>
            <a:lstStyle/>
            <a:p>
              <a:r>
                <a:rPr lang="en-US" dirty="0" smtClean="0"/>
                <a:t>apex</a:t>
              </a:r>
              <a:endParaRPr lang="en-US" dirty="0"/>
            </a:p>
          </p:txBody>
        </p:sp>
        <p:sp>
          <p:nvSpPr>
            <p:cNvPr id="12" name="TextBox 11"/>
            <p:cNvSpPr txBox="1"/>
            <p:nvPr/>
          </p:nvSpPr>
          <p:spPr>
            <a:xfrm>
              <a:off x="4572000" y="1295400"/>
              <a:ext cx="805454" cy="400110"/>
            </a:xfrm>
            <a:prstGeom prst="rect">
              <a:avLst/>
            </a:prstGeom>
            <a:noFill/>
          </p:spPr>
          <p:txBody>
            <a:bodyPr wrap="none" rtlCol="0">
              <a:spAutoFit/>
            </a:bodyPr>
            <a:lstStyle/>
            <a:p>
              <a:r>
                <a:rPr lang="en-US" dirty="0" smtClean="0"/>
                <a:t>whorl</a:t>
              </a:r>
              <a:endParaRPr lang="en-US" dirty="0"/>
            </a:p>
          </p:txBody>
        </p:sp>
        <p:sp>
          <p:nvSpPr>
            <p:cNvPr id="13" name="TextBox 12"/>
            <p:cNvSpPr txBox="1"/>
            <p:nvPr/>
          </p:nvSpPr>
          <p:spPr>
            <a:xfrm>
              <a:off x="1295400" y="5086290"/>
              <a:ext cx="1220857" cy="400110"/>
            </a:xfrm>
            <a:prstGeom prst="rect">
              <a:avLst/>
            </a:prstGeom>
            <a:noFill/>
          </p:spPr>
          <p:txBody>
            <a:bodyPr wrap="none" rtlCol="0">
              <a:spAutoFit/>
            </a:bodyPr>
            <a:lstStyle/>
            <a:p>
              <a:r>
                <a:rPr lang="en-US" dirty="0" err="1" smtClean="0"/>
                <a:t>columella</a:t>
              </a:r>
              <a:endParaRPr lang="en-US" dirty="0"/>
            </a:p>
          </p:txBody>
        </p:sp>
        <p:sp>
          <p:nvSpPr>
            <p:cNvPr id="14" name="TextBox 13"/>
            <p:cNvSpPr txBox="1"/>
            <p:nvPr/>
          </p:nvSpPr>
          <p:spPr>
            <a:xfrm>
              <a:off x="6858000" y="1504890"/>
              <a:ext cx="871452" cy="400110"/>
            </a:xfrm>
            <a:prstGeom prst="rect">
              <a:avLst/>
            </a:prstGeom>
            <a:noFill/>
          </p:spPr>
          <p:txBody>
            <a:bodyPr wrap="none" rtlCol="0">
              <a:spAutoFit/>
            </a:bodyPr>
            <a:lstStyle/>
            <a:p>
              <a:r>
                <a:rPr lang="en-US" dirty="0" smtClean="0"/>
                <a:t>suture</a:t>
              </a:r>
              <a:endParaRPr lang="en-US" dirty="0"/>
            </a:p>
          </p:txBody>
        </p:sp>
        <p:cxnSp>
          <p:nvCxnSpPr>
            <p:cNvPr id="16" name="Straight Arrow Connector 15"/>
            <p:cNvCxnSpPr/>
            <p:nvPr/>
          </p:nvCxnSpPr>
          <p:spPr>
            <a:xfrm flipH="1" flipV="1">
              <a:off x="2514600" y="3810000"/>
              <a:ext cx="685796" cy="990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905000" y="3886200"/>
              <a:ext cx="0" cy="1219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600200" y="1676400"/>
              <a:ext cx="381000" cy="457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5410200" y="1905000"/>
              <a:ext cx="1752600" cy="1066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2" idx="2"/>
            </p:cNvCxnSpPr>
            <p:nvPr/>
          </p:nvCxnSpPr>
          <p:spPr>
            <a:xfrm flipH="1">
              <a:off x="4800600" y="1695510"/>
              <a:ext cx="174127" cy="112389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4800600" y="2743200"/>
              <a:ext cx="173305" cy="220134"/>
            </a:xfrm>
            <a:custGeom>
              <a:avLst/>
              <a:gdLst>
                <a:gd name="connsiteX0" fmla="*/ 152400 w 173305"/>
                <a:gd name="connsiteY0" fmla="*/ 0 h 220134"/>
                <a:gd name="connsiteX1" fmla="*/ 169333 w 173305"/>
                <a:gd name="connsiteY1" fmla="*/ 118534 h 220134"/>
                <a:gd name="connsiteX2" fmla="*/ 135466 w 173305"/>
                <a:gd name="connsiteY2" fmla="*/ 169334 h 220134"/>
                <a:gd name="connsiteX3" fmla="*/ 33866 w 173305"/>
                <a:gd name="connsiteY3" fmla="*/ 203200 h 220134"/>
                <a:gd name="connsiteX4" fmla="*/ 0 w 173305"/>
                <a:gd name="connsiteY4" fmla="*/ 220134 h 220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05" h="220134">
                  <a:moveTo>
                    <a:pt x="152400" y="0"/>
                  </a:moveTo>
                  <a:cubicBezTo>
                    <a:pt x="158044" y="39511"/>
                    <a:pt x="173305" y="78820"/>
                    <a:pt x="169333" y="118534"/>
                  </a:cubicBezTo>
                  <a:cubicBezTo>
                    <a:pt x="167308" y="138784"/>
                    <a:pt x="152724" y="158548"/>
                    <a:pt x="135466" y="169334"/>
                  </a:cubicBezTo>
                  <a:cubicBezTo>
                    <a:pt x="105194" y="188254"/>
                    <a:pt x="65795" y="187234"/>
                    <a:pt x="33866" y="203200"/>
                  </a:cubicBezTo>
                  <a:lnTo>
                    <a:pt x="0" y="220134"/>
                  </a:lnTo>
                </a:path>
              </a:pathLst>
            </a:custGeom>
            <a:ln w="508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8" name="TextBox 3"/>
          <p:cNvSpPr txBox="1">
            <a:spLocks noChangeArrowheads="1"/>
          </p:cNvSpPr>
          <p:nvPr/>
        </p:nvSpPr>
        <p:spPr bwMode="auto">
          <a:xfrm>
            <a:off x="609600" y="5786735"/>
            <a:ext cx="7906431"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FF0000"/>
                </a:solidFill>
              </a:rPr>
              <a:t>Organs on the right side of the body tend to be reduced/lost.</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9" name="Rectangle 3"/>
          <p:cNvSpPr>
            <a:spLocks noGrp="1" noChangeArrowheads="1"/>
          </p:cNvSpPr>
          <p:nvPr>
            <p:ph type="body" idx="1"/>
          </p:nvPr>
        </p:nvSpPr>
        <p:spPr>
          <a:xfrm>
            <a:off x="0" y="1219200"/>
            <a:ext cx="5410200" cy="2133600"/>
          </a:xfrm>
        </p:spPr>
        <p:txBody>
          <a:bodyPr/>
          <a:lstStyle/>
          <a:p>
            <a:pPr eaLnBrk="1" hangingPunct="1">
              <a:lnSpc>
                <a:spcPct val="80000"/>
              </a:lnSpc>
            </a:pPr>
            <a:r>
              <a:rPr lang="en-US" sz="2800" i="1">
                <a:solidFill>
                  <a:schemeClr val="hlink"/>
                </a:solidFill>
              </a:rPr>
              <a:t>Form and Function</a:t>
            </a:r>
          </a:p>
          <a:p>
            <a:pPr lvl="1" eaLnBrk="1" hangingPunct="1">
              <a:lnSpc>
                <a:spcPct val="80000"/>
              </a:lnSpc>
            </a:pPr>
            <a:r>
              <a:rPr lang="en-US" sz="2400" i="1">
                <a:solidFill>
                  <a:schemeClr val="hlink"/>
                </a:solidFill>
              </a:rPr>
              <a:t>Torsion </a:t>
            </a:r>
          </a:p>
          <a:p>
            <a:pPr lvl="2" eaLnBrk="1" hangingPunct="1">
              <a:lnSpc>
                <a:spcPct val="80000"/>
              </a:lnSpc>
            </a:pPr>
            <a:r>
              <a:rPr lang="en-US"/>
              <a:t>Developmental process that changes the relative position of the shell, digestive tract and anus, nerves that lie on both sides of the digestive tract, and the mantle cavity containing the gills</a:t>
            </a:r>
          </a:p>
        </p:txBody>
      </p:sp>
      <p:sp>
        <p:nvSpPr>
          <p:cNvPr id="254980" name="Rectangle 4"/>
          <p:cNvSpPr>
            <a:spLocks noGrp="1" noRot="1" noChangeArrowheads="1"/>
          </p:cNvSpPr>
          <p:nvPr>
            <p:ph type="title"/>
          </p:nvPr>
        </p:nvSpPr>
        <p:spPr/>
        <p:txBody>
          <a:bodyPr/>
          <a:lstStyle/>
          <a:p>
            <a:pPr eaLnBrk="1" hangingPunct="1"/>
            <a:r>
              <a:rPr lang="en-US"/>
              <a:t>Classes of Molluscs</a:t>
            </a:r>
          </a:p>
        </p:txBody>
      </p:sp>
      <p:pic>
        <p:nvPicPr>
          <p:cNvPr id="37893" name="Picture 6"/>
          <p:cNvPicPr>
            <a:picLocks noChangeAspect="1" noChangeArrowheads="1"/>
          </p:cNvPicPr>
          <p:nvPr/>
        </p:nvPicPr>
        <p:blipFill>
          <a:blip r:embed="rId2"/>
          <a:srcRect b="4247"/>
          <a:stretch>
            <a:fillRect/>
          </a:stretch>
        </p:blipFill>
        <p:spPr bwMode="auto">
          <a:xfrm>
            <a:off x="5410200" y="1752600"/>
            <a:ext cx="3733800" cy="1941513"/>
          </a:xfrm>
          <a:prstGeom prst="rect">
            <a:avLst/>
          </a:prstGeom>
          <a:noFill/>
          <a:ln w="9525">
            <a:noFill/>
            <a:miter lim="800000"/>
            <a:headEnd/>
            <a:tailEnd/>
          </a:ln>
        </p:spPr>
      </p:pic>
      <p:sp>
        <p:nvSpPr>
          <p:cNvPr id="6" name="Rectangle 3"/>
          <p:cNvSpPr txBox="1">
            <a:spLocks noChangeArrowheads="1"/>
          </p:cNvSpPr>
          <p:nvPr/>
        </p:nvSpPr>
        <p:spPr bwMode="auto">
          <a:xfrm>
            <a:off x="0" y="4191000"/>
            <a:ext cx="9296400" cy="2133600"/>
          </a:xfrm>
          <a:prstGeom prst="rect">
            <a:avLst/>
          </a:prstGeom>
          <a:noFill/>
          <a:ln w="9525">
            <a:noFill/>
            <a:miter lim="800000"/>
            <a:headEnd/>
            <a:tailEnd/>
          </a:ln>
          <a:effectLst/>
        </p:spPr>
        <p:txBody>
          <a:bodyPr>
            <a:prstTxWarp prst="textNoShape">
              <a:avLst/>
            </a:prstTxWarp>
          </a:bodyPr>
          <a:lstStyle/>
          <a:p>
            <a:pPr marL="465138" lvl="1" indent="-285750" algn="l">
              <a:spcBef>
                <a:spcPct val="20000"/>
              </a:spcBef>
              <a:buClr>
                <a:schemeClr val="accent2"/>
              </a:buClr>
              <a:buSzPct val="70000"/>
              <a:buFont typeface="Wingdings" pitchFamily="-109" charset="2"/>
              <a:buChar char="n"/>
            </a:pPr>
            <a:r>
              <a:rPr lang="en-US" sz="2400" b="1" dirty="0">
                <a:effectLst>
                  <a:outerShdw blurRad="38100" dist="38100" dir="2700000" algn="tl">
                    <a:srgbClr val="000000"/>
                  </a:outerShdw>
                </a:effectLst>
              </a:rPr>
              <a:t>Digestive tract moves both laterally and dorsally so that </a:t>
            </a:r>
            <a:r>
              <a:rPr lang="en-US" sz="2400" b="1" i="1" dirty="0">
                <a:solidFill>
                  <a:schemeClr val="hlink"/>
                </a:solidFill>
                <a:effectLst>
                  <a:outerShdw blurRad="38100" dist="38100" dir="2700000" algn="tl">
                    <a:srgbClr val="000000"/>
                  </a:outerShdw>
                </a:effectLst>
              </a:rPr>
              <a:t>anus lies above head within mantle cavity</a:t>
            </a:r>
          </a:p>
          <a:p>
            <a:pPr marL="465138" lvl="1" indent="-285750" algn="l">
              <a:spcBef>
                <a:spcPct val="20000"/>
              </a:spcBef>
              <a:buClr>
                <a:schemeClr val="accent2"/>
              </a:buClr>
              <a:buSzPct val="70000"/>
              <a:buFont typeface="Wingdings" pitchFamily="-109" charset="2"/>
              <a:buChar char="n"/>
            </a:pPr>
            <a:r>
              <a:rPr lang="en-US" sz="2400" b="1" dirty="0">
                <a:effectLst>
                  <a:outerShdw blurRad="38100" dist="38100" dir="2700000" algn="tl">
                    <a:srgbClr val="000000"/>
                  </a:outerShdw>
                </a:effectLst>
              </a:rPr>
              <a:t>After torsion, </a:t>
            </a:r>
            <a:r>
              <a:rPr lang="en-US" sz="2400" b="1" i="1" dirty="0">
                <a:solidFill>
                  <a:schemeClr val="hlink"/>
                </a:solidFill>
                <a:effectLst>
                  <a:outerShdw blurRad="38100" dist="38100" dir="2700000" algn="tl">
                    <a:srgbClr val="000000"/>
                  </a:outerShdw>
                </a:effectLst>
              </a:rPr>
              <a:t>anus and mantle cavity open above mouth and head</a:t>
            </a:r>
          </a:p>
          <a:p>
            <a:pPr marL="465138" lvl="1" indent="-285750" algn="l">
              <a:spcBef>
                <a:spcPct val="20000"/>
              </a:spcBef>
              <a:buClr>
                <a:schemeClr val="accent2"/>
              </a:buClr>
              <a:buSzPct val="70000"/>
              <a:buFont typeface="Wingdings" pitchFamily="-109" charset="2"/>
              <a:buChar char="n"/>
            </a:pPr>
            <a:r>
              <a:rPr lang="en-US" sz="2400" b="1" dirty="0">
                <a:effectLst>
                  <a:outerShdw blurRad="38100" dist="38100" dir="2700000" algn="tl">
                    <a:srgbClr val="000000"/>
                  </a:outerShdw>
                </a:effectLst>
              </a:rPr>
              <a:t>This arrangement resulting from torsion creates </a:t>
            </a:r>
            <a:r>
              <a:rPr lang="en-US" sz="2400" b="1" i="1" dirty="0">
                <a:solidFill>
                  <a:schemeClr val="hlink"/>
                </a:solidFill>
                <a:effectLst>
                  <a:outerShdw blurRad="38100" dist="38100" dir="2700000" algn="tl">
                    <a:srgbClr val="000000"/>
                  </a:outerShdw>
                </a:effectLst>
              </a:rPr>
              <a:t>fouling</a:t>
            </a:r>
          </a:p>
          <a:p>
            <a:pPr marL="922338" lvl="2" indent="-285750" algn="l">
              <a:spcBef>
                <a:spcPct val="20000"/>
              </a:spcBef>
              <a:buClr>
                <a:schemeClr val="accent2"/>
              </a:buClr>
              <a:buSzPct val="70000"/>
              <a:buFont typeface="Wingdings" pitchFamily="-109" charset="2"/>
              <a:buChar char="n"/>
            </a:pPr>
            <a:r>
              <a:rPr lang="en-US" sz="2400" b="1" dirty="0">
                <a:effectLst>
                  <a:outerShdw blurRad="38100" dist="38100" dir="2700000" algn="tl">
                    <a:srgbClr val="000000"/>
                  </a:outerShdw>
                </a:effectLst>
              </a:rPr>
              <a:t>Wastes being washed back over the gills</a:t>
            </a:r>
          </a:p>
          <a:p>
            <a:pPr marL="292100" indent="-292100" algn="l">
              <a:spcBef>
                <a:spcPct val="20000"/>
              </a:spcBef>
              <a:buClr>
                <a:schemeClr val="hlink"/>
              </a:buClr>
              <a:buSzPct val="70000"/>
              <a:buFont typeface="Wingdings" pitchFamily="-109" charset="2"/>
              <a:buChar char="n"/>
            </a:pPr>
            <a:endParaRPr lang="en-US" sz="2800" b="1" dirty="0">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 y="120650"/>
            <a:ext cx="9023350" cy="954107"/>
          </a:xfrm>
        </p:spPr>
        <p:txBody>
          <a:bodyPr/>
          <a:lstStyle/>
          <a:p>
            <a:pPr eaLnBrk="1" hangingPunct="1"/>
            <a:r>
              <a:rPr lang="en-US" dirty="0">
                <a:solidFill>
                  <a:srgbClr val="FF0000"/>
                </a:solidFill>
                <a:latin typeface="Calibri" charset="0"/>
              </a:rPr>
              <a:t>Torsion</a:t>
            </a:r>
            <a:r>
              <a:rPr lang="en-US" dirty="0">
                <a:latin typeface="Calibri" charset="0"/>
              </a:rPr>
              <a:t> </a:t>
            </a:r>
            <a:r>
              <a:rPr lang="en-US" dirty="0" smtClean="0">
                <a:latin typeface="Calibri" charset="0"/>
              </a:rPr>
              <a:t>turns the visceral mass 90–180</a:t>
            </a:r>
            <a:r>
              <a:rPr lang="en-US" dirty="0">
                <a:latin typeface="Calibri" charset="0"/>
              </a:rPr>
              <a:t>° counter-</a:t>
            </a:r>
            <a:r>
              <a:rPr lang="en-US" dirty="0" smtClean="0">
                <a:latin typeface="Calibri" charset="0"/>
              </a:rPr>
              <a:t>clockwise. The body is asymmetrical: </a:t>
            </a:r>
            <a:r>
              <a:rPr lang="en-US" sz="2000" dirty="0" smtClean="0">
                <a:solidFill>
                  <a:srgbClr val="000099"/>
                </a:solidFill>
                <a:latin typeface="Calibri" charset="0"/>
              </a:rPr>
              <a:t>anus over the head, figure-8 nerve cord.  </a:t>
            </a:r>
            <a:endParaRPr lang="en-US" sz="2000" dirty="0">
              <a:solidFill>
                <a:srgbClr val="000099"/>
              </a:solidFill>
              <a:latin typeface="Calibri" charset="0"/>
            </a:endParaRPr>
          </a:p>
        </p:txBody>
      </p:sp>
      <p:pic>
        <p:nvPicPr>
          <p:cNvPr id="13" name="Picture 5"/>
          <p:cNvPicPr>
            <a:picLocks noChangeAspect="1" noChangeArrowheads="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Effect>
                      <a14:brightnessContrast bright="20000" contrast="40000"/>
                    </a14:imgEffect>
                  </a14:imgLayer>
                </a14:imgProps>
              </a:ext>
            </a:extLst>
          </a:blip>
          <a:srcRect/>
          <a:stretch>
            <a:fillRect/>
          </a:stretch>
        </p:blipFill>
        <p:spPr bwMode="auto">
          <a:xfrm>
            <a:off x="344103" y="1878954"/>
            <a:ext cx="5828097" cy="3836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400800" y="2133600"/>
            <a:ext cx="2362200" cy="707886"/>
          </a:xfrm>
          <a:prstGeom prst="rect">
            <a:avLst/>
          </a:prstGeom>
          <a:noFill/>
        </p:spPr>
        <p:txBody>
          <a:bodyPr wrap="square" rtlCol="0">
            <a:spAutoFit/>
          </a:bodyPr>
          <a:lstStyle/>
          <a:p>
            <a:r>
              <a:rPr lang="en-US" dirty="0" smtClean="0"/>
              <a:t>But why go through this trouble?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5" name="Picture 5" descr="F:\Powerpoint\MH_DCM\DCM021-Hickman\Final_Files\Lec.ppt\Jpeg\Ch16\hic70049_16_14.jpg"/>
          <p:cNvPicPr>
            <a:picLocks noChangeAspect="1" noChangeArrowheads="1"/>
          </p:cNvPicPr>
          <p:nvPr/>
        </p:nvPicPr>
        <p:blipFill>
          <a:blip r:embed="rId2"/>
          <a:srcRect/>
          <a:stretch>
            <a:fillRect/>
          </a:stretch>
        </p:blipFill>
        <p:spPr bwMode="auto">
          <a:xfrm>
            <a:off x="533400" y="1111250"/>
            <a:ext cx="8077200" cy="4632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51" name="Rectangle 3"/>
          <p:cNvSpPr>
            <a:spLocks noGrp="1" noChangeArrowheads="1"/>
          </p:cNvSpPr>
          <p:nvPr>
            <p:ph type="body" idx="1"/>
          </p:nvPr>
        </p:nvSpPr>
        <p:spPr>
          <a:xfrm>
            <a:off x="685800" y="1295400"/>
            <a:ext cx="7772400" cy="3733800"/>
          </a:xfrm>
        </p:spPr>
        <p:txBody>
          <a:bodyPr/>
          <a:lstStyle/>
          <a:p>
            <a:pPr eaLnBrk="1" hangingPunct="1">
              <a:lnSpc>
                <a:spcPct val="80000"/>
              </a:lnSpc>
            </a:pPr>
            <a:r>
              <a:rPr lang="en-US" sz="2800" i="1" dirty="0">
                <a:solidFill>
                  <a:schemeClr val="hlink"/>
                </a:solidFill>
              </a:rPr>
              <a:t>Coiling</a:t>
            </a:r>
          </a:p>
          <a:p>
            <a:pPr lvl="1" eaLnBrk="1" hangingPunct="1">
              <a:lnSpc>
                <a:spcPct val="80000"/>
              </a:lnSpc>
            </a:pPr>
            <a:r>
              <a:rPr lang="en-US" sz="2400" i="1" dirty="0">
                <a:solidFill>
                  <a:schemeClr val="hlink"/>
                </a:solidFill>
              </a:rPr>
              <a:t>Coiling or spiral winding</a:t>
            </a:r>
            <a:r>
              <a:rPr lang="en-US" sz="2400" dirty="0"/>
              <a:t> </a:t>
            </a:r>
            <a:r>
              <a:rPr lang="en-US" sz="2400" i="1" dirty="0">
                <a:solidFill>
                  <a:schemeClr val="hlink"/>
                </a:solidFill>
              </a:rPr>
              <a:t>of the shell and visceral mass</a:t>
            </a:r>
            <a:r>
              <a:rPr lang="en-US" sz="2400" dirty="0"/>
              <a:t> not the same as torsion</a:t>
            </a:r>
          </a:p>
          <a:p>
            <a:pPr lvl="1" eaLnBrk="1" hangingPunct="1">
              <a:lnSpc>
                <a:spcPct val="80000"/>
              </a:lnSpc>
            </a:pPr>
            <a:r>
              <a:rPr lang="en-US" sz="2400" dirty="0"/>
              <a:t>Occurs at same larval stage as torsion but had a separate, </a:t>
            </a:r>
            <a:r>
              <a:rPr lang="en-US" sz="2400" i="1" dirty="0">
                <a:solidFill>
                  <a:schemeClr val="hlink"/>
                </a:solidFill>
              </a:rPr>
              <a:t>earlier evolutionary origin</a:t>
            </a:r>
          </a:p>
          <a:p>
            <a:pPr lvl="1" eaLnBrk="1" hangingPunct="1">
              <a:lnSpc>
                <a:spcPct val="80000"/>
              </a:lnSpc>
            </a:pPr>
            <a:r>
              <a:rPr lang="en-US" sz="2400" dirty="0"/>
              <a:t>All living gastropods descended from coiled, </a:t>
            </a:r>
            <a:r>
              <a:rPr lang="en-US" sz="2400" dirty="0" err="1"/>
              <a:t>torted</a:t>
            </a:r>
            <a:r>
              <a:rPr lang="en-US" sz="2400" dirty="0"/>
              <a:t> ancestors  </a:t>
            </a:r>
          </a:p>
          <a:p>
            <a:pPr lvl="1" eaLnBrk="1" hangingPunct="1">
              <a:lnSpc>
                <a:spcPct val="80000"/>
              </a:lnSpc>
            </a:pPr>
            <a:r>
              <a:rPr lang="en-US" sz="2400" i="1" dirty="0" err="1">
                <a:solidFill>
                  <a:schemeClr val="hlink"/>
                </a:solidFill>
              </a:rPr>
              <a:t>Planospiral</a:t>
            </a:r>
            <a:r>
              <a:rPr lang="en-US" sz="2400" i="1" dirty="0">
                <a:solidFill>
                  <a:schemeClr val="hlink"/>
                </a:solidFill>
              </a:rPr>
              <a:t> shell</a:t>
            </a:r>
            <a:r>
              <a:rPr lang="en-US" sz="2400" dirty="0"/>
              <a:t> has all whorls in a single plane</a:t>
            </a:r>
          </a:p>
          <a:p>
            <a:pPr lvl="2" eaLnBrk="1" hangingPunct="1">
              <a:lnSpc>
                <a:spcPct val="80000"/>
              </a:lnSpc>
            </a:pPr>
            <a:r>
              <a:rPr lang="en-US" dirty="0"/>
              <a:t>Primitive state</a:t>
            </a:r>
          </a:p>
          <a:p>
            <a:pPr lvl="1" eaLnBrk="1" hangingPunct="1">
              <a:lnSpc>
                <a:spcPct val="80000"/>
              </a:lnSpc>
            </a:pPr>
            <a:r>
              <a:rPr lang="en-US" sz="2400" i="1" dirty="0" err="1">
                <a:solidFill>
                  <a:schemeClr val="hlink"/>
                </a:solidFill>
              </a:rPr>
              <a:t>Conispiral</a:t>
            </a:r>
            <a:r>
              <a:rPr lang="en-US" sz="2400" i="1" dirty="0">
                <a:solidFill>
                  <a:schemeClr val="hlink"/>
                </a:solidFill>
              </a:rPr>
              <a:t> shape</a:t>
            </a:r>
            <a:r>
              <a:rPr lang="en-US" sz="2400" dirty="0"/>
              <a:t> provides more compactness </a:t>
            </a:r>
          </a:p>
          <a:p>
            <a:pPr lvl="2" eaLnBrk="1" hangingPunct="1">
              <a:lnSpc>
                <a:spcPct val="80000"/>
              </a:lnSpc>
            </a:pPr>
            <a:r>
              <a:rPr lang="en-US" dirty="0"/>
              <a:t>Each whorl is to the side of the previous one</a:t>
            </a:r>
          </a:p>
          <a:p>
            <a:pPr lvl="1" eaLnBrk="1" hangingPunct="1">
              <a:lnSpc>
                <a:spcPct val="80000"/>
              </a:lnSpc>
              <a:buFont typeface="Wingdings" pitchFamily="-109" charset="2"/>
              <a:buNone/>
            </a:pPr>
            <a:endParaRPr lang="en-US" dirty="0"/>
          </a:p>
        </p:txBody>
      </p:sp>
      <p:sp>
        <p:nvSpPr>
          <p:cNvPr id="258052"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8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80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80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805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805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805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80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bldLvl="2"/>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a:xfrm>
            <a:off x="838200" y="1752600"/>
            <a:ext cx="7772400" cy="2545312"/>
          </a:xfrm>
        </p:spPr>
        <p:txBody>
          <a:bodyPr/>
          <a:lstStyle/>
          <a:p>
            <a:pPr eaLnBrk="1" hangingPunct="1">
              <a:lnSpc>
                <a:spcPct val="80000"/>
              </a:lnSpc>
              <a:spcAft>
                <a:spcPts val="1800"/>
              </a:spcAft>
            </a:pPr>
            <a:r>
              <a:rPr lang="en-US" sz="2800" i="1" dirty="0">
                <a:solidFill>
                  <a:schemeClr val="hlink"/>
                </a:solidFill>
              </a:rPr>
              <a:t>Feeding Habits</a:t>
            </a:r>
            <a:r>
              <a:rPr lang="en-US" sz="2800" dirty="0"/>
              <a:t> 	</a:t>
            </a:r>
          </a:p>
          <a:p>
            <a:pPr lvl="1" eaLnBrk="1" hangingPunct="1">
              <a:lnSpc>
                <a:spcPct val="80000"/>
              </a:lnSpc>
              <a:spcAft>
                <a:spcPts val="1800"/>
              </a:spcAft>
            </a:pPr>
            <a:r>
              <a:rPr lang="en-US" sz="2400" dirty="0"/>
              <a:t>Adaptation of the </a:t>
            </a:r>
            <a:r>
              <a:rPr lang="en-US" sz="2400" dirty="0" err="1"/>
              <a:t>radula</a:t>
            </a:r>
            <a:r>
              <a:rPr lang="en-US" sz="2400" dirty="0"/>
              <a:t> provides much variation in gastropod feeding </a:t>
            </a:r>
            <a:r>
              <a:rPr lang="en-US" sz="2400" dirty="0" smtClean="0"/>
              <a:t>habits</a:t>
            </a:r>
          </a:p>
          <a:p>
            <a:pPr lvl="1" eaLnBrk="1" hangingPunct="1">
              <a:lnSpc>
                <a:spcPct val="80000"/>
              </a:lnSpc>
              <a:spcAft>
                <a:spcPts val="1800"/>
              </a:spcAft>
            </a:pPr>
            <a:r>
              <a:rPr lang="en-US" sz="2400" i="1" dirty="0" smtClean="0">
                <a:solidFill>
                  <a:schemeClr val="hlink"/>
                </a:solidFill>
              </a:rPr>
              <a:t>Herbivorous, carnivores, carnivores</a:t>
            </a:r>
            <a:r>
              <a:rPr lang="en-US" sz="2400" dirty="0" smtClean="0"/>
              <a:t> </a:t>
            </a:r>
          </a:p>
          <a:p>
            <a:pPr lvl="1" eaLnBrk="1" hangingPunct="1">
              <a:lnSpc>
                <a:spcPct val="80000"/>
              </a:lnSpc>
              <a:spcAft>
                <a:spcPts val="1800"/>
              </a:spcAft>
              <a:buFont typeface="Wingdings" pitchFamily="-109" charset="2"/>
              <a:buNone/>
            </a:pPr>
            <a:endParaRPr lang="en-US" sz="2400" dirty="0"/>
          </a:p>
        </p:txBody>
      </p:sp>
      <p:sp>
        <p:nvSpPr>
          <p:cNvPr id="259076"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9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bldLvl="2"/>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6781800" y="6000690"/>
            <a:ext cx="1172116" cy="400110"/>
          </a:xfrm>
          <a:prstGeom prst="rect">
            <a:avLst/>
          </a:prstGeom>
          <a:noFill/>
        </p:spPr>
        <p:txBody>
          <a:bodyPr wrap="none" rtlCol="0">
            <a:spAutoFit/>
          </a:bodyPr>
          <a:lstStyle/>
          <a:p>
            <a:r>
              <a:rPr lang="en-US" dirty="0" smtClean="0"/>
              <a:t>Scavenge</a:t>
            </a:r>
          </a:p>
        </p:txBody>
      </p:sp>
      <p:pic>
        <p:nvPicPr>
          <p:cNvPr id="4" name="Picture 3" descr="5.jpg"/>
          <p:cNvPicPr>
            <a:picLocks noChangeAspect="1"/>
          </p:cNvPicPr>
          <p:nvPr/>
        </p:nvPicPr>
        <p:blipFill>
          <a:blip r:embed="rId2"/>
          <a:stretch>
            <a:fillRect/>
          </a:stretch>
        </p:blipFill>
        <p:spPr>
          <a:xfrm>
            <a:off x="6019800" y="4324290"/>
            <a:ext cx="2760453" cy="1463040"/>
          </a:xfrm>
          <a:prstGeom prst="rect">
            <a:avLst/>
          </a:prstGeom>
        </p:spPr>
      </p:pic>
      <p:pic>
        <p:nvPicPr>
          <p:cNvPr id="6" name="Picture 5" descr="th.jpg"/>
          <p:cNvPicPr>
            <a:picLocks noChangeAspect="1"/>
          </p:cNvPicPr>
          <p:nvPr/>
        </p:nvPicPr>
        <p:blipFill>
          <a:blip r:embed="rId3"/>
          <a:stretch>
            <a:fillRect/>
          </a:stretch>
        </p:blipFill>
        <p:spPr>
          <a:xfrm>
            <a:off x="762000" y="304800"/>
            <a:ext cx="1950720" cy="1463040"/>
          </a:xfrm>
          <a:prstGeom prst="rect">
            <a:avLst/>
          </a:prstGeom>
        </p:spPr>
      </p:pic>
      <p:pic>
        <p:nvPicPr>
          <p:cNvPr id="7" name="Picture 6" descr="th2.jpg"/>
          <p:cNvPicPr>
            <a:picLocks noChangeAspect="1"/>
          </p:cNvPicPr>
          <p:nvPr/>
        </p:nvPicPr>
        <p:blipFill>
          <a:blip r:embed="rId4"/>
          <a:stretch>
            <a:fillRect/>
          </a:stretch>
        </p:blipFill>
        <p:spPr>
          <a:xfrm>
            <a:off x="762000" y="4324290"/>
            <a:ext cx="2262434" cy="1463040"/>
          </a:xfrm>
          <a:prstGeom prst="rect">
            <a:avLst/>
          </a:prstGeom>
        </p:spPr>
      </p:pic>
      <p:pic>
        <p:nvPicPr>
          <p:cNvPr id="8" name="Picture 7" descr="th3.jpg"/>
          <p:cNvPicPr>
            <a:picLocks noChangeAspect="1"/>
          </p:cNvPicPr>
          <p:nvPr/>
        </p:nvPicPr>
        <p:blipFill>
          <a:blip r:embed="rId5"/>
          <a:stretch>
            <a:fillRect/>
          </a:stretch>
        </p:blipFill>
        <p:spPr>
          <a:xfrm>
            <a:off x="3429000" y="2133600"/>
            <a:ext cx="2198237" cy="1463040"/>
          </a:xfrm>
          <a:prstGeom prst="rect">
            <a:avLst/>
          </a:prstGeom>
        </p:spPr>
      </p:pic>
      <p:pic>
        <p:nvPicPr>
          <p:cNvPr id="9" name="Picture 8" descr="th4.jpg"/>
          <p:cNvPicPr>
            <a:picLocks noChangeAspect="1"/>
          </p:cNvPicPr>
          <p:nvPr/>
        </p:nvPicPr>
        <p:blipFill>
          <a:blip r:embed="rId6"/>
          <a:stretch>
            <a:fillRect/>
          </a:stretch>
        </p:blipFill>
        <p:spPr>
          <a:xfrm>
            <a:off x="6172200" y="304800"/>
            <a:ext cx="2603862" cy="1463040"/>
          </a:xfrm>
          <a:prstGeom prst="rect">
            <a:avLst/>
          </a:prstGeom>
        </p:spPr>
      </p:pic>
      <p:sp>
        <p:nvSpPr>
          <p:cNvPr id="10" name="TextBox 9"/>
          <p:cNvSpPr txBox="1"/>
          <p:nvPr/>
        </p:nvSpPr>
        <p:spPr>
          <a:xfrm>
            <a:off x="1219200" y="6000690"/>
            <a:ext cx="1315409" cy="400110"/>
          </a:xfrm>
          <a:prstGeom prst="rect">
            <a:avLst/>
          </a:prstGeom>
          <a:noFill/>
        </p:spPr>
        <p:txBody>
          <a:bodyPr wrap="none" rtlCol="0">
            <a:spAutoFit/>
          </a:bodyPr>
          <a:lstStyle/>
          <a:p>
            <a:r>
              <a:rPr lang="en-US" dirty="0" smtClean="0"/>
              <a:t>Carnivores</a:t>
            </a:r>
          </a:p>
        </p:txBody>
      </p:sp>
      <p:sp>
        <p:nvSpPr>
          <p:cNvPr id="11" name="TextBox 10"/>
          <p:cNvSpPr txBox="1"/>
          <p:nvPr/>
        </p:nvSpPr>
        <p:spPr>
          <a:xfrm>
            <a:off x="6781800" y="1962090"/>
            <a:ext cx="1492716" cy="400110"/>
          </a:xfrm>
          <a:prstGeom prst="rect">
            <a:avLst/>
          </a:prstGeom>
          <a:noFill/>
        </p:spPr>
        <p:txBody>
          <a:bodyPr wrap="none" rtlCol="0">
            <a:spAutoFit/>
          </a:bodyPr>
          <a:lstStyle/>
          <a:p>
            <a:r>
              <a:rPr lang="en-US" dirty="0" smtClean="0"/>
              <a:t>Herbivorous</a:t>
            </a:r>
          </a:p>
        </p:txBody>
      </p:sp>
      <p:sp>
        <p:nvSpPr>
          <p:cNvPr id="12" name="TextBox 11"/>
          <p:cNvSpPr txBox="1"/>
          <p:nvPr/>
        </p:nvSpPr>
        <p:spPr>
          <a:xfrm>
            <a:off x="1066800" y="1981200"/>
            <a:ext cx="1315409" cy="400110"/>
          </a:xfrm>
          <a:prstGeom prst="rect">
            <a:avLst/>
          </a:prstGeom>
          <a:noFill/>
        </p:spPr>
        <p:txBody>
          <a:bodyPr wrap="none" rtlCol="0">
            <a:spAutoFit/>
          </a:bodyPr>
          <a:lstStyle/>
          <a:p>
            <a:r>
              <a:rPr lang="en-US" dirty="0" smtClean="0"/>
              <a:t>Carnivores</a:t>
            </a:r>
          </a:p>
        </p:txBody>
      </p:sp>
      <p:sp>
        <p:nvSpPr>
          <p:cNvPr id="13" name="TextBox 12"/>
          <p:cNvSpPr txBox="1"/>
          <p:nvPr/>
        </p:nvSpPr>
        <p:spPr>
          <a:xfrm>
            <a:off x="3733800" y="3810000"/>
            <a:ext cx="1492716" cy="400110"/>
          </a:xfrm>
          <a:prstGeom prst="rect">
            <a:avLst/>
          </a:prstGeom>
          <a:noFill/>
        </p:spPr>
        <p:txBody>
          <a:bodyPr wrap="none" rtlCol="0">
            <a:spAutoFit/>
          </a:bodyPr>
          <a:lstStyle/>
          <a:p>
            <a:r>
              <a:rPr lang="en-US" dirty="0" smtClean="0"/>
              <a:t>Herbivorous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5" name="Rectangle 3"/>
          <p:cNvSpPr>
            <a:spLocks noGrp="1" noChangeArrowheads="1"/>
          </p:cNvSpPr>
          <p:nvPr>
            <p:ph type="body" idx="1"/>
          </p:nvPr>
        </p:nvSpPr>
        <p:spPr>
          <a:xfrm>
            <a:off x="838200" y="1752600"/>
            <a:ext cx="7772400" cy="4936736"/>
          </a:xfrm>
        </p:spPr>
        <p:txBody>
          <a:bodyPr/>
          <a:lstStyle/>
          <a:p>
            <a:pPr eaLnBrk="1" hangingPunct="1">
              <a:lnSpc>
                <a:spcPct val="80000"/>
              </a:lnSpc>
              <a:spcAft>
                <a:spcPts val="1800"/>
              </a:spcAft>
            </a:pPr>
            <a:r>
              <a:rPr lang="en-US" sz="2800" i="1" dirty="0">
                <a:solidFill>
                  <a:schemeClr val="hlink"/>
                </a:solidFill>
              </a:rPr>
              <a:t>Feeding Habits</a:t>
            </a:r>
            <a:r>
              <a:rPr lang="en-US" sz="2800" dirty="0"/>
              <a:t> 	</a:t>
            </a:r>
          </a:p>
          <a:p>
            <a:pPr lvl="1" eaLnBrk="1" hangingPunct="1">
              <a:lnSpc>
                <a:spcPct val="80000"/>
              </a:lnSpc>
              <a:spcAft>
                <a:spcPts val="1800"/>
              </a:spcAft>
            </a:pPr>
            <a:r>
              <a:rPr lang="en-US" sz="2400" dirty="0"/>
              <a:t>Adaptation of the </a:t>
            </a:r>
            <a:r>
              <a:rPr lang="en-US" sz="2400" dirty="0" err="1"/>
              <a:t>radula</a:t>
            </a:r>
            <a:r>
              <a:rPr lang="en-US" sz="2400" dirty="0"/>
              <a:t> provides much variation in gastropod feeding habits</a:t>
            </a:r>
          </a:p>
          <a:p>
            <a:pPr lvl="1" eaLnBrk="1" hangingPunct="1">
              <a:lnSpc>
                <a:spcPct val="80000"/>
              </a:lnSpc>
              <a:spcAft>
                <a:spcPts val="1800"/>
              </a:spcAft>
            </a:pPr>
            <a:r>
              <a:rPr lang="en-US" sz="2400" dirty="0"/>
              <a:t>Many are </a:t>
            </a:r>
            <a:r>
              <a:rPr lang="en-US" sz="2400" i="1" dirty="0">
                <a:solidFill>
                  <a:schemeClr val="hlink"/>
                </a:solidFill>
              </a:rPr>
              <a:t>herbivorous</a:t>
            </a:r>
            <a:r>
              <a:rPr lang="en-US" sz="2400" dirty="0"/>
              <a:t> and graze, browse or feed on plankton</a:t>
            </a:r>
          </a:p>
          <a:p>
            <a:pPr lvl="1" eaLnBrk="1" hangingPunct="1">
              <a:lnSpc>
                <a:spcPct val="80000"/>
              </a:lnSpc>
              <a:spcAft>
                <a:spcPts val="1800"/>
              </a:spcAft>
            </a:pPr>
            <a:r>
              <a:rPr lang="en-US" sz="2400" dirty="0"/>
              <a:t>Some </a:t>
            </a:r>
            <a:r>
              <a:rPr lang="en-US" sz="2400" i="1" dirty="0">
                <a:solidFill>
                  <a:schemeClr val="hlink"/>
                </a:solidFill>
              </a:rPr>
              <a:t>scavenge</a:t>
            </a:r>
            <a:r>
              <a:rPr lang="en-US" sz="2400" dirty="0"/>
              <a:t> decaying flesh</a:t>
            </a:r>
          </a:p>
          <a:p>
            <a:pPr lvl="1" eaLnBrk="1" hangingPunct="1">
              <a:lnSpc>
                <a:spcPct val="80000"/>
              </a:lnSpc>
              <a:spcAft>
                <a:spcPts val="1800"/>
              </a:spcAft>
            </a:pPr>
            <a:r>
              <a:rPr lang="en-US" sz="2400" dirty="0"/>
              <a:t>Others </a:t>
            </a:r>
            <a:r>
              <a:rPr lang="en-US" sz="2400" i="1" dirty="0">
                <a:solidFill>
                  <a:schemeClr val="hlink"/>
                </a:solidFill>
              </a:rPr>
              <a:t>carnivores</a:t>
            </a:r>
            <a:r>
              <a:rPr lang="en-US" sz="2400" dirty="0"/>
              <a:t> that tear prey using </a:t>
            </a:r>
            <a:r>
              <a:rPr lang="en-US" sz="2400" dirty="0" err="1"/>
              <a:t>radula</a:t>
            </a:r>
            <a:endParaRPr lang="en-US" sz="2400" dirty="0"/>
          </a:p>
          <a:p>
            <a:pPr lvl="1" eaLnBrk="1" hangingPunct="1">
              <a:lnSpc>
                <a:spcPct val="80000"/>
              </a:lnSpc>
              <a:spcAft>
                <a:spcPts val="1800"/>
              </a:spcAft>
            </a:pPr>
            <a:r>
              <a:rPr lang="en-US" sz="2400" dirty="0"/>
              <a:t>Oyster borer alternates rasping with chemical softening of the shell to bore a hole</a:t>
            </a:r>
          </a:p>
          <a:p>
            <a:pPr lvl="1" eaLnBrk="1" hangingPunct="1">
              <a:lnSpc>
                <a:spcPct val="80000"/>
              </a:lnSpc>
              <a:spcAft>
                <a:spcPts val="1800"/>
              </a:spcAft>
              <a:buFont typeface="Wingdings" pitchFamily="-109" charset="2"/>
              <a:buNone/>
            </a:pPr>
            <a:endParaRPr lang="en-US" sz="2400" dirty="0"/>
          </a:p>
        </p:txBody>
      </p:sp>
      <p:sp>
        <p:nvSpPr>
          <p:cNvPr id="259076" name="Rectangle 4"/>
          <p:cNvSpPr>
            <a:spLocks noGrp="1" noRot="1" noChangeArrowheads="1"/>
          </p:cNvSpPr>
          <p:nvPr>
            <p:ph type="title"/>
          </p:nvPr>
        </p:nvSpPr>
        <p:spPr/>
        <p:txBody>
          <a:bodyPr/>
          <a:lstStyle/>
          <a:p>
            <a:pPr eaLnBrk="1" hangingPunct="1"/>
            <a:r>
              <a:rPr lang="en-US"/>
              <a:t>Classes of Molluscs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9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9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9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9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9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bldLvl="2"/>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7" name="Rectangle 3"/>
          <p:cNvSpPr>
            <a:spLocks noGrp="1" noChangeArrowheads="1"/>
          </p:cNvSpPr>
          <p:nvPr>
            <p:ph type="body" idx="1"/>
          </p:nvPr>
        </p:nvSpPr>
        <p:spPr>
          <a:xfrm>
            <a:off x="609600" y="990600"/>
            <a:ext cx="8001000" cy="1981200"/>
          </a:xfrm>
        </p:spPr>
        <p:txBody>
          <a:bodyPr/>
          <a:lstStyle/>
          <a:p>
            <a:pPr lvl="1" eaLnBrk="1" hangingPunct="1">
              <a:lnSpc>
                <a:spcPct val="80000"/>
              </a:lnSpc>
            </a:pPr>
            <a:r>
              <a:rPr lang="en-US" sz="2400" i="1" dirty="0">
                <a:solidFill>
                  <a:schemeClr val="hlink"/>
                </a:solidFill>
              </a:rPr>
              <a:t>Sense organs</a:t>
            </a:r>
            <a:r>
              <a:rPr lang="en-US" sz="2400" dirty="0"/>
              <a:t> include eyes, </a:t>
            </a:r>
            <a:r>
              <a:rPr lang="en-US" sz="2400" dirty="0" err="1"/>
              <a:t>statocysts</a:t>
            </a:r>
            <a:r>
              <a:rPr lang="en-US" sz="2400" dirty="0"/>
              <a:t>, tactile organs, and </a:t>
            </a:r>
            <a:r>
              <a:rPr lang="en-US" sz="2400" dirty="0" err="1"/>
              <a:t>chemoreceptors</a:t>
            </a:r>
            <a:endParaRPr lang="en-US" sz="2400" dirty="0"/>
          </a:p>
          <a:p>
            <a:pPr lvl="1" eaLnBrk="1" hangingPunct="1">
              <a:lnSpc>
                <a:spcPct val="80000"/>
              </a:lnSpc>
            </a:pPr>
            <a:r>
              <a:rPr lang="en-US" sz="2400" i="1" dirty="0">
                <a:solidFill>
                  <a:schemeClr val="hlink"/>
                </a:solidFill>
              </a:rPr>
              <a:t>Eyes </a:t>
            </a:r>
            <a:r>
              <a:rPr lang="en-US" sz="2400" dirty="0"/>
              <a:t>vary from simple cups holding photoreceptors to a complex eye with a lens and cornea.</a:t>
            </a:r>
          </a:p>
          <a:p>
            <a:pPr lvl="1" eaLnBrk="1" hangingPunct="1">
              <a:lnSpc>
                <a:spcPct val="80000"/>
              </a:lnSpc>
            </a:pPr>
            <a:r>
              <a:rPr lang="en-US" sz="2400" i="1" dirty="0" err="1">
                <a:solidFill>
                  <a:schemeClr val="hlink"/>
                </a:solidFill>
              </a:rPr>
              <a:t>Monoecious</a:t>
            </a:r>
            <a:r>
              <a:rPr lang="en-US" sz="2400" i="1" dirty="0">
                <a:solidFill>
                  <a:schemeClr val="hlink"/>
                </a:solidFill>
              </a:rPr>
              <a:t> and </a:t>
            </a:r>
            <a:r>
              <a:rPr lang="en-US" sz="2400" i="1" dirty="0" err="1">
                <a:solidFill>
                  <a:schemeClr val="hlink"/>
                </a:solidFill>
              </a:rPr>
              <a:t>dioecious</a:t>
            </a:r>
            <a:r>
              <a:rPr lang="en-US" sz="2400" i="1" dirty="0">
                <a:solidFill>
                  <a:schemeClr val="hlink"/>
                </a:solidFill>
              </a:rPr>
              <a:t> species</a:t>
            </a:r>
          </a:p>
          <a:p>
            <a:pPr lvl="1" eaLnBrk="1" hangingPunct="1">
              <a:lnSpc>
                <a:spcPct val="80000"/>
              </a:lnSpc>
              <a:buFont typeface="Wingdings" pitchFamily="-109" charset="2"/>
              <a:buNone/>
            </a:pPr>
            <a:endParaRPr lang="en-US" sz="2400" i="1" dirty="0">
              <a:solidFill>
                <a:schemeClr val="hlink"/>
              </a:solidFill>
            </a:endParaRPr>
          </a:p>
        </p:txBody>
      </p:sp>
      <p:sp>
        <p:nvSpPr>
          <p:cNvPr id="267268" name="Rectangle 4"/>
          <p:cNvSpPr>
            <a:spLocks noGrp="1" noRot="1" noChangeArrowheads="1"/>
          </p:cNvSpPr>
          <p:nvPr>
            <p:ph type="title"/>
          </p:nvPr>
        </p:nvSpPr>
        <p:spPr/>
        <p:txBody>
          <a:bodyPr/>
          <a:lstStyle/>
          <a:p>
            <a:pPr eaLnBrk="1" hangingPunct="1"/>
            <a:r>
              <a:rPr lang="en-US"/>
              <a:t>Classes of Molluscs</a:t>
            </a:r>
          </a:p>
        </p:txBody>
      </p:sp>
      <p:sp>
        <p:nvSpPr>
          <p:cNvPr id="5" name="Rectangle 3"/>
          <p:cNvSpPr txBox="1">
            <a:spLocks noChangeArrowheads="1"/>
          </p:cNvSpPr>
          <p:nvPr/>
        </p:nvSpPr>
        <p:spPr bwMode="auto">
          <a:xfrm>
            <a:off x="0" y="3276600"/>
            <a:ext cx="9144000" cy="2667000"/>
          </a:xfrm>
          <a:prstGeom prst="rect">
            <a:avLst/>
          </a:prstGeom>
          <a:noFill/>
          <a:ln w="9525">
            <a:noFill/>
            <a:miter lim="800000"/>
            <a:headEnd/>
            <a:tailEnd/>
          </a:ln>
          <a:effectLst/>
        </p:spPr>
        <p:txBody>
          <a:bodyPr>
            <a:prstTxWarp prst="textNoShape">
              <a:avLst/>
            </a:prstTxWarp>
          </a:bodyPr>
          <a:lstStyle/>
          <a:p>
            <a:pPr marL="465138" lvl="1" indent="-285750" algn="l">
              <a:lnSpc>
                <a:spcPct val="80000"/>
              </a:lnSpc>
              <a:spcBef>
                <a:spcPct val="20000"/>
              </a:spcBef>
              <a:buClr>
                <a:schemeClr val="accent2"/>
              </a:buClr>
              <a:buSzPct val="70000"/>
              <a:buFont typeface="Wingdings" pitchFamily="-109" charset="2"/>
              <a:buChar char="n"/>
            </a:pPr>
            <a:r>
              <a:rPr lang="en-US" sz="2400" b="1" dirty="0">
                <a:effectLst>
                  <a:outerShdw blurRad="38100" dist="38100" dir="2700000" algn="tl">
                    <a:srgbClr val="000000"/>
                  </a:outerShdw>
                </a:effectLst>
              </a:rPr>
              <a:t>Many terrestrial species inject a dart to heighten arousal before copulation	</a:t>
            </a:r>
          </a:p>
          <a:p>
            <a:pPr marL="465138" lvl="1" indent="-285750" algn="l">
              <a:lnSpc>
                <a:spcPct val="80000"/>
              </a:lnSpc>
              <a:spcBef>
                <a:spcPct val="20000"/>
              </a:spcBef>
              <a:buClr>
                <a:schemeClr val="accent2"/>
              </a:buClr>
              <a:buSzPct val="70000"/>
              <a:buFont typeface="Wingdings" pitchFamily="-109" charset="2"/>
              <a:buChar char="n"/>
            </a:pPr>
            <a:r>
              <a:rPr lang="en-US" sz="2400" b="1" i="1" dirty="0">
                <a:solidFill>
                  <a:schemeClr val="hlink"/>
                </a:solidFill>
                <a:effectLst>
                  <a:outerShdw blurRad="38100" dist="38100" dir="2700000" algn="tl">
                    <a:srgbClr val="000000"/>
                  </a:outerShdw>
                </a:effectLst>
              </a:rPr>
              <a:t>Primitive gastropods</a:t>
            </a:r>
            <a:r>
              <a:rPr lang="en-US" sz="2400" b="1" dirty="0">
                <a:effectLst>
                  <a:outerShdw blurRad="38100" dist="38100" dir="2700000" algn="tl">
                    <a:srgbClr val="000000"/>
                  </a:outerShdw>
                </a:effectLst>
              </a:rPr>
              <a:t> discharge ova and sperm into water and fertilization is external</a:t>
            </a:r>
          </a:p>
          <a:p>
            <a:pPr marL="465138" lvl="1" indent="-285750" algn="l">
              <a:lnSpc>
                <a:spcPct val="80000"/>
              </a:lnSpc>
              <a:spcBef>
                <a:spcPct val="20000"/>
              </a:spcBef>
              <a:buClr>
                <a:schemeClr val="accent2"/>
              </a:buClr>
              <a:buSzPct val="70000"/>
              <a:buFont typeface="Wingdings" pitchFamily="-109" charset="2"/>
              <a:buChar char="n"/>
            </a:pPr>
            <a:r>
              <a:rPr lang="en-US" sz="2400" b="1" dirty="0">
                <a:effectLst>
                  <a:outerShdw blurRad="38100" dist="38100" dir="2700000" algn="tl">
                    <a:srgbClr val="000000"/>
                  </a:outerShdw>
                </a:effectLst>
              </a:rPr>
              <a:t>Eggs emitted singly or in clusters, and may be transparent or in tough egg capsules</a:t>
            </a:r>
          </a:p>
          <a:p>
            <a:pPr marL="465138" lvl="1" indent="-285750" algn="l">
              <a:lnSpc>
                <a:spcPct val="80000"/>
              </a:lnSpc>
              <a:spcBef>
                <a:spcPct val="20000"/>
              </a:spcBef>
              <a:buClr>
                <a:schemeClr val="accent2"/>
              </a:buClr>
              <a:buSzPct val="70000"/>
              <a:buFont typeface="Wingdings" pitchFamily="-109" charset="2"/>
              <a:buChar char="n"/>
            </a:pPr>
            <a:r>
              <a:rPr lang="en-US" sz="2400" b="1" dirty="0">
                <a:effectLst>
                  <a:outerShdw blurRad="38100" dist="38100" dir="2700000" algn="tl">
                    <a:srgbClr val="000000"/>
                  </a:outerShdw>
                </a:effectLst>
              </a:rPr>
              <a:t>Some species, including most freshwater snails, are </a:t>
            </a:r>
            <a:r>
              <a:rPr lang="en-US" sz="2400" b="1" i="1" dirty="0">
                <a:solidFill>
                  <a:schemeClr val="hlink"/>
                </a:solidFill>
                <a:effectLst>
                  <a:outerShdw blurRad="38100" dist="38100" dir="2700000" algn="tl">
                    <a:srgbClr val="000000"/>
                  </a:outerShdw>
                </a:effectLst>
              </a:rPr>
              <a:t>ovoviviparous</a:t>
            </a:r>
          </a:p>
          <a:p>
            <a:pPr marL="465138" lvl="1" indent="-285750" algn="l">
              <a:lnSpc>
                <a:spcPct val="80000"/>
              </a:lnSpc>
              <a:spcBef>
                <a:spcPct val="20000"/>
              </a:spcBef>
              <a:buClr>
                <a:schemeClr val="accent2"/>
              </a:buClr>
              <a:buSzPct val="70000"/>
              <a:buFont typeface="Wingdings" pitchFamily="-109" charset="2"/>
              <a:buChar char="n"/>
            </a:pPr>
            <a:endParaRPr lang="en-US" sz="2400" b="1" i="1" dirty="0">
              <a:solidFill>
                <a:schemeClr val="hlink"/>
              </a:solidFill>
              <a:effectLst>
                <a:outerShdw blurRad="38100" dist="38100" dir="2700000" algn="tl">
                  <a:srgbClr val="000000"/>
                </a:outerShdw>
              </a:effectLst>
            </a:endParaRPr>
          </a:p>
          <a:p>
            <a:pPr marL="292100" indent="-292100" algn="l">
              <a:lnSpc>
                <a:spcPct val="80000"/>
              </a:lnSpc>
              <a:spcBef>
                <a:spcPct val="20000"/>
              </a:spcBef>
              <a:buClr>
                <a:schemeClr val="hlink"/>
              </a:buClr>
              <a:buSzPct val="70000"/>
              <a:buFont typeface="Wingdings" pitchFamily="-109" charset="2"/>
              <a:buNone/>
            </a:pPr>
            <a:endParaRPr lang="en-US" sz="1400" b="1" dirty="0">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457200" y="304800"/>
            <a:ext cx="2438400" cy="646331"/>
          </a:xfrm>
          <a:prstGeom prst="rect">
            <a:avLst/>
          </a:prstGeom>
        </p:spPr>
        <p:txBody>
          <a:bodyPr wrap="square">
            <a:spAutoFit/>
          </a:bodyPr>
          <a:lstStyle/>
          <a:p>
            <a:r>
              <a:rPr lang="en-US" sz="3600" dirty="0" smtClean="0"/>
              <a:t>Love dart</a:t>
            </a:r>
            <a:endParaRPr lang="en-US" sz="3600" dirty="0"/>
          </a:p>
        </p:txBody>
      </p:sp>
      <p:sp>
        <p:nvSpPr>
          <p:cNvPr id="3" name="TextBox 2"/>
          <p:cNvSpPr txBox="1"/>
          <p:nvPr/>
        </p:nvSpPr>
        <p:spPr>
          <a:xfrm>
            <a:off x="533400" y="1295400"/>
            <a:ext cx="7315201" cy="1554272"/>
          </a:xfrm>
          <a:prstGeom prst="rect">
            <a:avLst/>
          </a:prstGeom>
          <a:noFill/>
        </p:spPr>
        <p:txBody>
          <a:bodyPr wrap="square" rtlCol="0">
            <a:spAutoFit/>
          </a:bodyPr>
          <a:lstStyle/>
          <a:p>
            <a:pPr>
              <a:spcAft>
                <a:spcPts val="1800"/>
              </a:spcAft>
            </a:pPr>
            <a:r>
              <a:rPr lang="en-US" dirty="0" smtClean="0"/>
              <a:t>Love darts are made in sexually mature animals only, and are used as part of the sequence of events during courtship before mating</a:t>
            </a:r>
          </a:p>
          <a:p>
            <a:pPr>
              <a:spcAft>
                <a:spcPts val="1800"/>
              </a:spcAft>
            </a:pPr>
            <a:r>
              <a:rPr lang="en-US" dirty="0" smtClean="0"/>
              <a:t>Recent research shows that mucus on the dart introduces a hormone-like substance that allows far more of its sperm to survive</a:t>
            </a:r>
            <a:endParaRPr lang="en-US" dirty="0"/>
          </a:p>
        </p:txBody>
      </p:sp>
      <p:pic>
        <p:nvPicPr>
          <p:cNvPr id="4" name="Picture 3" descr="500px-Monachoides_vicinus_dart_lateral.jpg"/>
          <p:cNvPicPr>
            <a:picLocks noChangeAspect="1"/>
          </p:cNvPicPr>
          <p:nvPr/>
        </p:nvPicPr>
        <p:blipFill>
          <a:blip r:embed="rId2"/>
          <a:stretch>
            <a:fillRect/>
          </a:stretch>
        </p:blipFill>
        <p:spPr>
          <a:xfrm>
            <a:off x="762000" y="3886200"/>
            <a:ext cx="2901656" cy="1752600"/>
          </a:xfrm>
          <a:prstGeom prst="rect">
            <a:avLst/>
          </a:prstGeom>
        </p:spPr>
      </p:pic>
      <p:pic>
        <p:nvPicPr>
          <p:cNvPr id="5" name="Picture 4" descr="500px-Garden_snails_and_love_dart.jpg"/>
          <p:cNvPicPr>
            <a:picLocks noChangeAspect="1"/>
          </p:cNvPicPr>
          <p:nvPr/>
        </p:nvPicPr>
        <p:blipFill>
          <a:blip r:embed="rId3"/>
          <a:stretch>
            <a:fillRect/>
          </a:stretch>
        </p:blipFill>
        <p:spPr>
          <a:xfrm>
            <a:off x="5105400" y="3276600"/>
            <a:ext cx="2455863" cy="2971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Slide Number Placeholder 5"/>
          <p:cNvSpPr>
            <a:spLocks noGrp="1"/>
          </p:cNvSpPr>
          <p:nvPr>
            <p:ph type="sldNum" sz="quarter" idx="10"/>
          </p:nvPr>
        </p:nvSpPr>
        <p:spPr bwMode="auto">
          <a:noFill/>
          <a:ln>
            <a:miter lim="800000"/>
            <a:headEnd/>
            <a:tailEnd/>
          </a:ln>
        </p:spPr>
        <p:txBody>
          <a:bodyPr/>
          <a:lstStyle/>
          <a:p>
            <a:fld id="{AB5064A2-4E74-8D45-A89D-93B88FB4AE53}" type="slidenum">
              <a:rPr lang="en-US"/>
              <a:pPr/>
              <a:t>3</a:t>
            </a:fld>
            <a:endParaRPr lang="en-US"/>
          </a:p>
        </p:txBody>
      </p:sp>
      <p:sp>
        <p:nvSpPr>
          <p:cNvPr id="36866" name="Rectangle 2"/>
          <p:cNvSpPr>
            <a:spLocks noGrp="1" noChangeArrowheads="1"/>
          </p:cNvSpPr>
          <p:nvPr>
            <p:ph type="title"/>
          </p:nvPr>
        </p:nvSpPr>
        <p:spPr>
          <a:xfrm>
            <a:off x="76200" y="120650"/>
            <a:ext cx="9023350" cy="954107"/>
          </a:xfrm>
        </p:spPr>
        <p:txBody>
          <a:bodyPr/>
          <a:lstStyle/>
          <a:p>
            <a:pPr eaLnBrk="1" hangingPunct="1"/>
            <a:r>
              <a:rPr lang="en-US" dirty="0" smtClean="0">
                <a:latin typeface="Calibri" charset="0"/>
              </a:rPr>
              <a:t>Current classification recognizes several </a:t>
            </a:r>
            <a:r>
              <a:rPr lang="en-US" dirty="0" err="1" smtClean="0">
                <a:latin typeface="Calibri" charset="0"/>
              </a:rPr>
              <a:t>molluscan</a:t>
            </a:r>
            <a:r>
              <a:rPr lang="en-US" dirty="0" smtClean="0">
                <a:latin typeface="Calibri" charset="0"/>
              </a:rPr>
              <a:t> lineages, relationships among which are in flux.</a:t>
            </a:r>
            <a:endParaRPr lang="en-US" dirty="0">
              <a:latin typeface="Calibri" charset="0"/>
            </a:endParaRPr>
          </a:p>
        </p:txBody>
      </p:sp>
      <p:sp>
        <p:nvSpPr>
          <p:cNvPr id="36871" name="TextBox 10"/>
          <p:cNvSpPr txBox="1">
            <a:spLocks noChangeArrowheads="1"/>
          </p:cNvSpPr>
          <p:nvPr/>
        </p:nvSpPr>
        <p:spPr bwMode="auto">
          <a:xfrm>
            <a:off x="5105400" y="4399776"/>
            <a:ext cx="3352800" cy="276225"/>
          </a:xfrm>
          <a:prstGeom prst="rect">
            <a:avLst/>
          </a:prstGeom>
          <a:noFill/>
          <a:ln w="9525">
            <a:noFill/>
            <a:miter lim="800000"/>
            <a:headEnd/>
            <a:tailEnd/>
          </a:ln>
        </p:spPr>
        <p:txBody>
          <a:bodyPr>
            <a:prstTxWarp prst="textNoShape">
              <a:avLst/>
            </a:prstTxWarp>
            <a:spAutoFit/>
          </a:bodyPr>
          <a:lstStyle/>
          <a:p>
            <a:r>
              <a:rPr lang="en-US" sz="1200">
                <a:solidFill>
                  <a:schemeClr val="bg1"/>
                </a:solidFill>
              </a:rPr>
              <a:t>M. Strike &amp; K. Jones, salinella.bio.uottawa.ca</a:t>
            </a:r>
          </a:p>
        </p:txBody>
      </p:sp>
      <p:pic>
        <p:nvPicPr>
          <p:cNvPr id="4" name="Picture 3" descr="MOLLUSC TREES.jpg"/>
          <p:cNvPicPr>
            <a:picLocks noChangeAspect="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harpenSoften amount="50000"/>
                    </a14:imgEffect>
                    <a14:imgEffect>
                      <a14:brightnessContrast contrast="-4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 y="1431007"/>
            <a:ext cx="8304990" cy="4464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315200" y="5971401"/>
            <a:ext cx="1268947" cy="276999"/>
          </a:xfrm>
          <a:prstGeom prst="rect">
            <a:avLst/>
          </a:prstGeom>
          <a:noFill/>
        </p:spPr>
        <p:txBody>
          <a:bodyPr wrap="none" rtlCol="0">
            <a:spAutoFit/>
          </a:bodyPr>
          <a:lstStyle/>
          <a:p>
            <a:r>
              <a:rPr lang="en-US" sz="1200" dirty="0" smtClean="0">
                <a:solidFill>
                  <a:schemeClr val="tx1"/>
                </a:solidFill>
                <a:hlinkClick r:id="rId5"/>
              </a:rPr>
              <a:t>www.gbri.org.au</a:t>
            </a:r>
            <a:endParaRPr lang="en-US" sz="1200" dirty="0" smtClean="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1752600"/>
            <a:ext cx="7620000" cy="2862322"/>
          </a:xfrm>
          <a:prstGeom prst="rect">
            <a:avLst/>
          </a:prstGeom>
          <a:noFill/>
        </p:spPr>
        <p:txBody>
          <a:bodyPr wrap="square" rtlCol="0">
            <a:spAutoFit/>
          </a:bodyPr>
          <a:lstStyle/>
          <a:p>
            <a:pPr>
              <a:spcAft>
                <a:spcPts val="1800"/>
              </a:spcAft>
            </a:pPr>
            <a:r>
              <a:rPr lang="en-US" dirty="0" smtClean="0"/>
              <a:t>Representatives live in </a:t>
            </a:r>
          </a:p>
          <a:p>
            <a:pPr>
              <a:spcAft>
                <a:spcPts val="1800"/>
              </a:spcAft>
            </a:pPr>
            <a:r>
              <a:rPr lang="en-US" dirty="0" smtClean="0"/>
              <a:t>gardens, woodland, deserts, and on mountains; </a:t>
            </a:r>
          </a:p>
          <a:p>
            <a:pPr>
              <a:spcAft>
                <a:spcPts val="1800"/>
              </a:spcAft>
            </a:pPr>
            <a:r>
              <a:rPr lang="en-US" dirty="0" smtClean="0"/>
              <a:t>in small ditches, great rivers and lakes; </a:t>
            </a:r>
          </a:p>
          <a:p>
            <a:pPr>
              <a:spcAft>
                <a:spcPts val="1800"/>
              </a:spcAft>
            </a:pPr>
            <a:r>
              <a:rPr lang="en-US" dirty="0" smtClean="0"/>
              <a:t>in estuaries, mudflats, the rocky intertidal, the sandy </a:t>
            </a:r>
            <a:r>
              <a:rPr lang="en-US" dirty="0" err="1" smtClean="0"/>
              <a:t>subtidal</a:t>
            </a:r>
            <a:r>
              <a:rPr lang="en-US" dirty="0" smtClean="0"/>
              <a:t>, </a:t>
            </a:r>
          </a:p>
          <a:p>
            <a:pPr>
              <a:spcAft>
                <a:spcPts val="1800"/>
              </a:spcAft>
            </a:pPr>
            <a:r>
              <a:rPr lang="en-US" dirty="0" smtClean="0"/>
              <a:t>in the abyssal depths of the oceans including the hydrothermal vents, and numerous other ecological niches, including parasitic ones.</a:t>
            </a:r>
            <a:endParaRPr lang="en-US" dirty="0"/>
          </a:p>
        </p:txBody>
      </p:sp>
      <p:sp>
        <p:nvSpPr>
          <p:cNvPr id="3" name="Rectangle 2"/>
          <p:cNvSpPr/>
          <p:nvPr/>
        </p:nvSpPr>
        <p:spPr>
          <a:xfrm>
            <a:off x="457200" y="304800"/>
            <a:ext cx="2438400" cy="646331"/>
          </a:xfrm>
          <a:prstGeom prst="rect">
            <a:avLst/>
          </a:prstGeom>
        </p:spPr>
        <p:txBody>
          <a:bodyPr wrap="square">
            <a:spAutoFit/>
          </a:bodyPr>
          <a:lstStyle/>
          <a:p>
            <a:r>
              <a:rPr lang="en-US" sz="3600" dirty="0" smtClean="0"/>
              <a:t>Habitat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3400" y="4267200"/>
            <a:ext cx="8153400" cy="2092881"/>
          </a:xfrm>
          <a:prstGeom prst="rect">
            <a:avLst/>
          </a:prstGeom>
          <a:noFill/>
        </p:spPr>
        <p:txBody>
          <a:bodyPr wrap="square" rtlCol="0">
            <a:spAutoFit/>
          </a:bodyPr>
          <a:lstStyle/>
          <a:p>
            <a:pPr>
              <a:spcAft>
                <a:spcPts val="3000"/>
              </a:spcAft>
            </a:pPr>
            <a:r>
              <a:rPr lang="en-US" dirty="0" err="1" smtClean="0"/>
              <a:t>Eulimidae</a:t>
            </a:r>
            <a:r>
              <a:rPr lang="en-US" dirty="0" smtClean="0"/>
              <a:t> is a family of very small parasitic sea snails, marine gastropod</a:t>
            </a:r>
          </a:p>
          <a:p>
            <a:pPr>
              <a:spcAft>
                <a:spcPts val="3000"/>
              </a:spcAft>
            </a:pPr>
            <a:r>
              <a:rPr lang="en-US" dirty="0" smtClean="0"/>
              <a:t> live on (or in some cases in) the bodies of echinoderms such as sea cucumbers, sea urchins, sea stars</a:t>
            </a:r>
          </a:p>
          <a:p>
            <a:pPr>
              <a:spcAft>
                <a:spcPts val="3000"/>
              </a:spcAft>
            </a:pPr>
            <a:r>
              <a:rPr lang="en-US" dirty="0" smtClean="0"/>
              <a:t>proboscis which they extend into their host's body cavity in order to feed</a:t>
            </a:r>
            <a:endParaRPr lang="en-US" dirty="0"/>
          </a:p>
        </p:txBody>
      </p:sp>
      <p:pic>
        <p:nvPicPr>
          <p:cNvPr id="4" name="Picture 3" descr="440px-Melanella_candida_002.jpg"/>
          <p:cNvPicPr>
            <a:picLocks noChangeAspect="1"/>
          </p:cNvPicPr>
          <p:nvPr/>
        </p:nvPicPr>
        <p:blipFill>
          <a:blip r:embed="rId2"/>
          <a:stretch>
            <a:fillRect/>
          </a:stretch>
        </p:blipFill>
        <p:spPr>
          <a:xfrm>
            <a:off x="6781800" y="1143000"/>
            <a:ext cx="1743075" cy="2867511"/>
          </a:xfrm>
          <a:prstGeom prst="rect">
            <a:avLst/>
          </a:prstGeom>
        </p:spPr>
      </p:pic>
      <p:pic>
        <p:nvPicPr>
          <p:cNvPr id="5" name="Picture 4" descr="494px-Thyca_ectoconcha_sur_face_orale_de_L._multifora.jpg"/>
          <p:cNvPicPr>
            <a:picLocks noChangeAspect="1"/>
          </p:cNvPicPr>
          <p:nvPr/>
        </p:nvPicPr>
        <p:blipFill>
          <a:blip r:embed="rId3"/>
          <a:stretch>
            <a:fillRect/>
          </a:stretch>
        </p:blipFill>
        <p:spPr>
          <a:xfrm>
            <a:off x="533400" y="1600200"/>
            <a:ext cx="2508250" cy="1828800"/>
          </a:xfrm>
          <a:prstGeom prst="rect">
            <a:avLst/>
          </a:prstGeom>
        </p:spPr>
      </p:pic>
      <p:pic>
        <p:nvPicPr>
          <p:cNvPr id="6" name="Picture 5" descr="498px-Eulimidae_sp._sur_le_trivium_d'un_juvénile_H._verrucosa.jpg"/>
          <p:cNvPicPr>
            <a:picLocks noChangeAspect="1"/>
          </p:cNvPicPr>
          <p:nvPr/>
        </p:nvPicPr>
        <p:blipFill>
          <a:blip r:embed="rId4"/>
          <a:stretch>
            <a:fillRect/>
          </a:stretch>
        </p:blipFill>
        <p:spPr>
          <a:xfrm>
            <a:off x="3810000" y="2133600"/>
            <a:ext cx="2530475" cy="1828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8600" y="1295400"/>
            <a:ext cx="5867400" cy="2400657"/>
          </a:xfrm>
          <a:prstGeom prst="rect">
            <a:avLst/>
          </a:prstGeom>
          <a:noFill/>
        </p:spPr>
        <p:txBody>
          <a:bodyPr wrap="square" rtlCol="0">
            <a:spAutoFit/>
          </a:bodyPr>
          <a:lstStyle/>
          <a:p>
            <a:pPr>
              <a:spcAft>
                <a:spcPts val="1800"/>
              </a:spcAft>
            </a:pPr>
            <a:r>
              <a:rPr lang="en-US" dirty="0" smtClean="0"/>
              <a:t>is a species of air-breathing land snail, lives in deserts in Israel and Egypt.</a:t>
            </a:r>
          </a:p>
          <a:p>
            <a:pPr>
              <a:spcAft>
                <a:spcPts val="1800"/>
              </a:spcAft>
            </a:pPr>
            <a:r>
              <a:rPr lang="en-US" dirty="0" smtClean="0"/>
              <a:t>adaptations include a thick shell with a relatively reduced aperture</a:t>
            </a:r>
          </a:p>
          <a:p>
            <a:pPr>
              <a:spcAft>
                <a:spcPts val="1800"/>
              </a:spcAft>
            </a:pPr>
            <a:r>
              <a:rPr lang="en-US" dirty="0" smtClean="0"/>
              <a:t>a thick </a:t>
            </a:r>
            <a:r>
              <a:rPr lang="en-US" dirty="0" err="1" smtClean="0"/>
              <a:t>epiphragm</a:t>
            </a:r>
            <a:r>
              <a:rPr lang="en-US" dirty="0" smtClean="0"/>
              <a:t>, produces a new </a:t>
            </a:r>
            <a:r>
              <a:rPr lang="en-US" dirty="0" err="1" smtClean="0"/>
              <a:t>epiphragm</a:t>
            </a:r>
            <a:r>
              <a:rPr lang="en-US" dirty="0" smtClean="0"/>
              <a:t> after every period of activity</a:t>
            </a:r>
          </a:p>
        </p:txBody>
      </p:sp>
      <p:sp>
        <p:nvSpPr>
          <p:cNvPr id="3" name="Rectangle 2"/>
          <p:cNvSpPr/>
          <p:nvPr/>
        </p:nvSpPr>
        <p:spPr>
          <a:xfrm>
            <a:off x="304800" y="304800"/>
            <a:ext cx="4923969" cy="646331"/>
          </a:xfrm>
          <a:prstGeom prst="rect">
            <a:avLst/>
          </a:prstGeom>
        </p:spPr>
        <p:txBody>
          <a:bodyPr wrap="none">
            <a:spAutoFit/>
          </a:bodyPr>
          <a:lstStyle/>
          <a:p>
            <a:r>
              <a:rPr lang="en-US" sz="3600" i="1" dirty="0" err="1" smtClean="0"/>
              <a:t>Sphincterochila</a:t>
            </a:r>
            <a:r>
              <a:rPr lang="en-US" sz="3600" i="1" dirty="0" smtClean="0"/>
              <a:t> </a:t>
            </a:r>
            <a:r>
              <a:rPr lang="en-US" sz="3600" i="1" dirty="0" err="1" smtClean="0"/>
              <a:t>boissieri</a:t>
            </a:r>
            <a:r>
              <a:rPr lang="en-US" sz="3600" i="1" dirty="0" smtClean="0"/>
              <a:t> </a:t>
            </a:r>
            <a:endParaRPr lang="en-US" sz="3600" i="1" dirty="0"/>
          </a:p>
        </p:txBody>
      </p:sp>
      <p:pic>
        <p:nvPicPr>
          <p:cNvPr id="4" name="Picture 3" descr="440px-Sphincterochila_boissieri_Negev.jpg"/>
          <p:cNvPicPr>
            <a:picLocks noChangeAspect="1"/>
          </p:cNvPicPr>
          <p:nvPr/>
        </p:nvPicPr>
        <p:blipFill>
          <a:blip r:embed="rId2"/>
          <a:stretch>
            <a:fillRect/>
          </a:stretch>
        </p:blipFill>
        <p:spPr>
          <a:xfrm>
            <a:off x="6248400" y="1295400"/>
            <a:ext cx="2588049" cy="1882775"/>
          </a:xfrm>
          <a:prstGeom prst="rect">
            <a:avLst/>
          </a:prstGeom>
        </p:spPr>
      </p:pic>
      <p:pic>
        <p:nvPicPr>
          <p:cNvPr id="5" name="Picture 4" descr="440px-Helix_lutescens2pl.jpg"/>
          <p:cNvPicPr>
            <a:picLocks noChangeAspect="1"/>
          </p:cNvPicPr>
          <p:nvPr/>
        </p:nvPicPr>
        <p:blipFill>
          <a:blip r:embed="rId3"/>
          <a:stretch>
            <a:fillRect/>
          </a:stretch>
        </p:blipFill>
        <p:spPr>
          <a:xfrm>
            <a:off x="7580077" y="5334000"/>
            <a:ext cx="1256371" cy="1170709"/>
          </a:xfrm>
          <a:prstGeom prst="rect">
            <a:avLst/>
          </a:prstGeom>
        </p:spPr>
      </p:pic>
      <p:pic>
        <p:nvPicPr>
          <p:cNvPr id="8" name="Picture 7" descr="440px-Schwanheimer_Duene_fg03.jpg"/>
          <p:cNvPicPr>
            <a:picLocks noChangeAspect="1"/>
          </p:cNvPicPr>
          <p:nvPr/>
        </p:nvPicPr>
        <p:blipFill>
          <a:blip r:embed="rId4"/>
          <a:stretch>
            <a:fillRect/>
          </a:stretch>
        </p:blipFill>
        <p:spPr>
          <a:xfrm>
            <a:off x="7007389" y="3658813"/>
            <a:ext cx="1829060" cy="1217987"/>
          </a:xfrm>
          <a:prstGeom prst="rect">
            <a:avLst/>
          </a:prstGeom>
        </p:spPr>
      </p:pic>
      <p:sp>
        <p:nvSpPr>
          <p:cNvPr id="9" name="TextBox 8"/>
          <p:cNvSpPr txBox="1"/>
          <p:nvPr/>
        </p:nvSpPr>
        <p:spPr>
          <a:xfrm>
            <a:off x="228600" y="3886200"/>
            <a:ext cx="5867400" cy="2939266"/>
          </a:xfrm>
          <a:prstGeom prst="rect">
            <a:avLst/>
          </a:prstGeom>
          <a:noFill/>
        </p:spPr>
        <p:txBody>
          <a:bodyPr wrap="square" rtlCol="0">
            <a:spAutoFit/>
          </a:bodyPr>
          <a:lstStyle/>
          <a:p>
            <a:pPr>
              <a:spcAft>
                <a:spcPts val="1800"/>
              </a:spcAft>
            </a:pPr>
            <a:r>
              <a:rPr lang="en-US" dirty="0" smtClean="0"/>
              <a:t>shell surface reflects the visible portion of the solar spectrum</a:t>
            </a:r>
          </a:p>
          <a:p>
            <a:pPr>
              <a:spcAft>
                <a:spcPts val="1800"/>
              </a:spcAft>
            </a:pPr>
            <a:r>
              <a:rPr lang="en-US" dirty="0" smtClean="0"/>
              <a:t>dig themselves into the soil to depths from 1 to 5 cm while they aestivate during summer</a:t>
            </a:r>
          </a:p>
          <a:p>
            <a:pPr>
              <a:spcAft>
                <a:spcPts val="1800"/>
              </a:spcAft>
            </a:pPr>
            <a:r>
              <a:rPr lang="en-US" dirty="0" smtClean="0"/>
              <a:t>Dormant snails are known to have survived in museum collections for up to 6 years</a:t>
            </a:r>
          </a:p>
          <a:p>
            <a:pPr>
              <a:spcAft>
                <a:spcPts val="1800"/>
              </a:spcAft>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04800" y="609600"/>
            <a:ext cx="8153400" cy="1323439"/>
          </a:xfrm>
          <a:prstGeom prst="rect">
            <a:avLst/>
          </a:prstGeom>
          <a:noFill/>
        </p:spPr>
        <p:txBody>
          <a:bodyPr wrap="square" rtlCol="0">
            <a:spAutoFit/>
          </a:bodyPr>
          <a:lstStyle/>
          <a:p>
            <a:r>
              <a:rPr lang="en-US" dirty="0" smtClean="0"/>
              <a:t>The class </a:t>
            </a:r>
            <a:r>
              <a:rPr lang="en-US" dirty="0" err="1" smtClean="0"/>
              <a:t>Gastropoda</a:t>
            </a:r>
            <a:r>
              <a:rPr lang="en-US" dirty="0" smtClean="0"/>
              <a:t> contains a vast total of named species, second only to the insects in overall number</a:t>
            </a:r>
          </a:p>
          <a:p>
            <a:r>
              <a:rPr lang="en-US" dirty="0" smtClean="0"/>
              <a:t>with 60,000 to 80,000[3][4] living snail and slug species.</a:t>
            </a:r>
          </a:p>
          <a:p>
            <a:endParaRPr lang="en-US" dirty="0"/>
          </a:p>
        </p:txBody>
      </p:sp>
      <p:sp>
        <p:nvSpPr>
          <p:cNvPr id="5" name="TextBox 4"/>
          <p:cNvSpPr txBox="1"/>
          <p:nvPr/>
        </p:nvSpPr>
        <p:spPr>
          <a:xfrm>
            <a:off x="609600" y="2667000"/>
            <a:ext cx="7798179" cy="2708434"/>
          </a:xfrm>
          <a:prstGeom prst="rect">
            <a:avLst/>
          </a:prstGeom>
          <a:noFill/>
        </p:spPr>
        <p:txBody>
          <a:bodyPr wrap="none" rtlCol="0">
            <a:spAutoFit/>
          </a:bodyPr>
          <a:lstStyle/>
          <a:p>
            <a:pPr>
              <a:spcAft>
                <a:spcPts val="1200"/>
              </a:spcAft>
            </a:pPr>
            <a:r>
              <a:rPr lang="en-US" dirty="0" smtClean="0"/>
              <a:t>In the older classification of the gastropods, there were four subclasses:</a:t>
            </a:r>
          </a:p>
          <a:p>
            <a:pPr>
              <a:spcAft>
                <a:spcPts val="1200"/>
              </a:spcAft>
            </a:pPr>
            <a:endParaRPr lang="en-US" dirty="0" smtClean="0"/>
          </a:p>
          <a:p>
            <a:pPr>
              <a:spcAft>
                <a:spcPts val="1200"/>
              </a:spcAft>
            </a:pPr>
            <a:r>
              <a:rPr lang="en-US" dirty="0" err="1" smtClean="0"/>
              <a:t>Opisthobranchia</a:t>
            </a:r>
            <a:r>
              <a:rPr lang="en-US" dirty="0" smtClean="0"/>
              <a:t> (gills to the right and behind the heart).</a:t>
            </a:r>
          </a:p>
          <a:p>
            <a:pPr>
              <a:spcAft>
                <a:spcPts val="1200"/>
              </a:spcAft>
            </a:pPr>
            <a:r>
              <a:rPr lang="en-US" dirty="0" err="1" smtClean="0"/>
              <a:t>Gymnomorpha</a:t>
            </a:r>
            <a:r>
              <a:rPr lang="en-US" dirty="0" smtClean="0"/>
              <a:t> (no shell)</a:t>
            </a:r>
          </a:p>
          <a:p>
            <a:pPr>
              <a:spcAft>
                <a:spcPts val="1200"/>
              </a:spcAft>
            </a:pPr>
            <a:r>
              <a:rPr lang="en-US" dirty="0" err="1" smtClean="0"/>
              <a:t>Prosobranchia</a:t>
            </a:r>
            <a:r>
              <a:rPr lang="en-US" dirty="0" smtClean="0"/>
              <a:t> (gills in front of the heart).</a:t>
            </a:r>
          </a:p>
          <a:p>
            <a:pPr>
              <a:spcAft>
                <a:spcPts val="1200"/>
              </a:spcAft>
            </a:pPr>
            <a:r>
              <a:rPr lang="en-US" dirty="0" err="1" smtClean="0"/>
              <a:t>Pulmonata</a:t>
            </a:r>
            <a:r>
              <a:rPr lang="en-US" dirty="0" smtClean="0"/>
              <a:t> (with a lung instead of gills)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19200" y="1371600"/>
            <a:ext cx="6400800" cy="2708434"/>
          </a:xfrm>
          <a:prstGeom prst="rect">
            <a:avLst/>
          </a:prstGeom>
          <a:noFill/>
        </p:spPr>
        <p:txBody>
          <a:bodyPr wrap="square" rtlCol="0">
            <a:spAutoFit/>
          </a:bodyPr>
          <a:lstStyle/>
          <a:p>
            <a:pPr>
              <a:spcAft>
                <a:spcPts val="1800"/>
              </a:spcAft>
            </a:pPr>
            <a:r>
              <a:rPr lang="en-US" dirty="0" smtClean="0"/>
              <a:t>the name "snail” commonly means only those species with an external shell large enough that the soft parts can withdraw completely into it. </a:t>
            </a:r>
          </a:p>
          <a:p>
            <a:pPr>
              <a:spcAft>
                <a:spcPts val="1800"/>
              </a:spcAft>
            </a:pPr>
            <a:r>
              <a:rPr lang="en-US" dirty="0" smtClean="0"/>
              <a:t>Those gastropods without a shell, and those with only a very reduced or internal shell, are usually known as slugs</a:t>
            </a:r>
          </a:p>
          <a:p>
            <a:pPr>
              <a:spcAft>
                <a:spcPts val="1800"/>
              </a:spcAft>
            </a:pPr>
            <a:r>
              <a:rPr lang="en-US" dirty="0" smtClean="0"/>
              <a:t>those with a shell into which they cannot withdraw are termed limpets.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85800" y="457200"/>
            <a:ext cx="8000999" cy="2708434"/>
          </a:xfrm>
          <a:prstGeom prst="rect">
            <a:avLst/>
          </a:prstGeom>
          <a:noFill/>
        </p:spPr>
        <p:txBody>
          <a:bodyPr wrap="square" rtlCol="0">
            <a:spAutoFit/>
          </a:bodyPr>
          <a:lstStyle/>
          <a:p>
            <a:pPr>
              <a:spcAft>
                <a:spcPts val="1800"/>
              </a:spcAft>
            </a:pPr>
            <a:r>
              <a:rPr lang="en-US" dirty="0" smtClean="0"/>
              <a:t>The </a:t>
            </a:r>
            <a:r>
              <a:rPr lang="en-US" dirty="0" err="1" smtClean="0"/>
              <a:t>Opisthobranchia</a:t>
            </a:r>
            <a:r>
              <a:rPr lang="en-US" dirty="0" smtClean="0"/>
              <a:t> included species in the order </a:t>
            </a:r>
            <a:r>
              <a:rPr lang="en-US" dirty="0" err="1" smtClean="0"/>
              <a:t>Cephalaspidea</a:t>
            </a:r>
            <a:r>
              <a:rPr lang="en-US" dirty="0" smtClean="0"/>
              <a:t> (bubble shells and </a:t>
            </a:r>
            <a:r>
              <a:rPr lang="en-US" dirty="0" err="1" smtClean="0"/>
              <a:t>headshield</a:t>
            </a:r>
            <a:r>
              <a:rPr lang="en-US" dirty="0" smtClean="0"/>
              <a:t> slugs), the </a:t>
            </a:r>
            <a:r>
              <a:rPr lang="en-US" dirty="0" err="1" smtClean="0"/>
              <a:t>sacoglossans</a:t>
            </a:r>
            <a:r>
              <a:rPr lang="en-US" dirty="0" smtClean="0"/>
              <a:t>, </a:t>
            </a:r>
            <a:r>
              <a:rPr lang="en-US" dirty="0" err="1" smtClean="0"/>
              <a:t>anaspidean</a:t>
            </a:r>
            <a:r>
              <a:rPr lang="en-US" dirty="0" smtClean="0"/>
              <a:t> sea hares, pelagic sea angels, sea butterflies, and many families of the </a:t>
            </a:r>
            <a:r>
              <a:rPr lang="en-US" dirty="0" err="1" smtClean="0"/>
              <a:t>Nudibranchia</a:t>
            </a:r>
            <a:r>
              <a:rPr lang="en-US" dirty="0" smtClean="0"/>
              <a:t>.</a:t>
            </a:r>
          </a:p>
          <a:p>
            <a:pPr>
              <a:spcAft>
                <a:spcPts val="1800"/>
              </a:spcAft>
            </a:pPr>
            <a:r>
              <a:rPr lang="en-US" dirty="0" err="1" smtClean="0"/>
              <a:t>Opisthobranch</a:t>
            </a:r>
            <a:r>
              <a:rPr lang="en-US" dirty="0" smtClean="0"/>
              <a:t> means "gills behind" (and to the right) of the heart. </a:t>
            </a:r>
            <a:r>
              <a:rPr lang="en-US" dirty="0" err="1" smtClean="0"/>
              <a:t>Opisthobranchs</a:t>
            </a:r>
            <a:r>
              <a:rPr lang="en-US" dirty="0" smtClean="0"/>
              <a:t> are characterized by two pairs of tentacles and a single gill behind and to the right of the heart.</a:t>
            </a:r>
          </a:p>
          <a:p>
            <a:pPr>
              <a:spcAft>
                <a:spcPts val="1800"/>
              </a:spcAft>
            </a:pPr>
            <a:endParaRPr lang="en-US" dirty="0"/>
          </a:p>
        </p:txBody>
      </p:sp>
      <p:pic>
        <p:nvPicPr>
          <p:cNvPr id="4" name="Picture 3" descr="1.jpg"/>
          <p:cNvPicPr>
            <a:picLocks noChangeAspect="1"/>
          </p:cNvPicPr>
          <p:nvPr/>
        </p:nvPicPr>
        <p:blipFill>
          <a:blip r:embed="rId2"/>
          <a:stretch>
            <a:fillRect/>
          </a:stretch>
        </p:blipFill>
        <p:spPr>
          <a:xfrm>
            <a:off x="685800" y="3200400"/>
            <a:ext cx="2144439" cy="1530350"/>
          </a:xfrm>
          <a:prstGeom prst="rect">
            <a:avLst/>
          </a:prstGeom>
        </p:spPr>
      </p:pic>
      <p:pic>
        <p:nvPicPr>
          <p:cNvPr id="5" name="Picture 4" descr="2.jpg"/>
          <p:cNvPicPr>
            <a:picLocks noChangeAspect="1"/>
          </p:cNvPicPr>
          <p:nvPr/>
        </p:nvPicPr>
        <p:blipFill>
          <a:blip r:embed="rId3"/>
          <a:stretch>
            <a:fillRect/>
          </a:stretch>
        </p:blipFill>
        <p:spPr>
          <a:xfrm>
            <a:off x="3511550" y="3900488"/>
            <a:ext cx="2235200" cy="1619250"/>
          </a:xfrm>
          <a:prstGeom prst="rect">
            <a:avLst/>
          </a:prstGeom>
        </p:spPr>
      </p:pic>
      <p:pic>
        <p:nvPicPr>
          <p:cNvPr id="6" name="Picture 5" descr="3.jpg"/>
          <p:cNvPicPr>
            <a:picLocks noChangeAspect="1"/>
          </p:cNvPicPr>
          <p:nvPr/>
        </p:nvPicPr>
        <p:blipFill>
          <a:blip r:embed="rId4"/>
          <a:stretch>
            <a:fillRect/>
          </a:stretch>
        </p:blipFill>
        <p:spPr>
          <a:xfrm>
            <a:off x="6324600" y="5486400"/>
            <a:ext cx="1676400" cy="111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3400" y="627165"/>
            <a:ext cx="4648200" cy="5247590"/>
          </a:xfrm>
          <a:prstGeom prst="rect">
            <a:avLst/>
          </a:prstGeom>
          <a:noFill/>
        </p:spPr>
        <p:txBody>
          <a:bodyPr wrap="square" rtlCol="0">
            <a:spAutoFit/>
          </a:bodyPr>
          <a:lstStyle/>
          <a:p>
            <a:pPr>
              <a:spcAft>
                <a:spcPts val="3000"/>
              </a:spcAft>
            </a:pPr>
            <a:r>
              <a:rPr lang="en-US" dirty="0" err="1" smtClean="0"/>
              <a:t>Prosobranchia</a:t>
            </a:r>
            <a:r>
              <a:rPr lang="en-US" dirty="0" smtClean="0"/>
              <a:t> was a large taxonomic subclass of sea snails, land snails and freshwater snails</a:t>
            </a:r>
          </a:p>
          <a:p>
            <a:pPr>
              <a:spcAft>
                <a:spcPts val="3000"/>
              </a:spcAft>
            </a:pPr>
            <a:r>
              <a:rPr lang="en-US" dirty="0" smtClean="0"/>
              <a:t>It has however been proven to be polyphyletic</a:t>
            </a:r>
          </a:p>
          <a:p>
            <a:pPr>
              <a:spcAft>
                <a:spcPts val="3000"/>
              </a:spcAft>
            </a:pPr>
            <a:r>
              <a:rPr lang="en-US" dirty="0" err="1" smtClean="0"/>
              <a:t>Prosobranch</a:t>
            </a:r>
            <a:r>
              <a:rPr lang="en-US" dirty="0" smtClean="0"/>
              <a:t> means gills in front (of the heart)</a:t>
            </a:r>
          </a:p>
          <a:p>
            <a:pPr>
              <a:spcAft>
                <a:spcPts val="3000"/>
              </a:spcAft>
            </a:pPr>
            <a:r>
              <a:rPr lang="en-US" dirty="0" smtClean="0"/>
              <a:t>The </a:t>
            </a:r>
            <a:r>
              <a:rPr lang="en-US" dirty="0" err="1" smtClean="0"/>
              <a:t>prosobranch</a:t>
            </a:r>
            <a:r>
              <a:rPr lang="en-US" dirty="0" smtClean="0"/>
              <a:t> gastropods include the majority of marine snails, among them conches, cones, cowries, limpets, murexes, periwinkles, volutes and whelks, as well as numerous freshwater groups, and some land snails with an operculum</a:t>
            </a:r>
            <a:endParaRPr lang="en-US" dirty="0"/>
          </a:p>
        </p:txBody>
      </p:sp>
      <p:pic>
        <p:nvPicPr>
          <p:cNvPr id="3" name="Picture 2" descr="1.jpg"/>
          <p:cNvPicPr>
            <a:picLocks noChangeAspect="1"/>
          </p:cNvPicPr>
          <p:nvPr/>
        </p:nvPicPr>
        <p:blipFill>
          <a:blip r:embed="rId2"/>
          <a:stretch>
            <a:fillRect/>
          </a:stretch>
        </p:blipFill>
        <p:spPr>
          <a:xfrm>
            <a:off x="5410200" y="627165"/>
            <a:ext cx="3627438" cy="5087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28600" y="381000"/>
            <a:ext cx="7924799" cy="2939266"/>
          </a:xfrm>
          <a:prstGeom prst="rect">
            <a:avLst/>
          </a:prstGeom>
          <a:noFill/>
        </p:spPr>
        <p:txBody>
          <a:bodyPr wrap="square" rtlCol="0">
            <a:spAutoFit/>
          </a:bodyPr>
          <a:lstStyle/>
          <a:p>
            <a:pPr>
              <a:spcAft>
                <a:spcPts val="1800"/>
              </a:spcAft>
            </a:pPr>
            <a:r>
              <a:rPr lang="en-US" dirty="0" smtClean="0"/>
              <a:t>The </a:t>
            </a:r>
            <a:r>
              <a:rPr lang="en-US" dirty="0" err="1" smtClean="0"/>
              <a:t>Pulmonata</a:t>
            </a:r>
            <a:r>
              <a:rPr lang="en-US" dirty="0" smtClean="0"/>
              <a:t> are an informal group of snails and slugs characterized by the ability to breathe air, having a </a:t>
            </a:r>
            <a:r>
              <a:rPr lang="en-US" dirty="0" err="1" smtClean="0"/>
              <a:t>pallial</a:t>
            </a:r>
            <a:r>
              <a:rPr lang="en-US" dirty="0" smtClean="0"/>
              <a:t> lung instead of a gill, or gills. </a:t>
            </a:r>
          </a:p>
          <a:p>
            <a:pPr>
              <a:spcAft>
                <a:spcPts val="1800"/>
              </a:spcAft>
            </a:pPr>
            <a:r>
              <a:rPr lang="en-US" dirty="0" smtClean="0"/>
              <a:t>The group includes many land and freshwater families, and several marine families.</a:t>
            </a:r>
          </a:p>
          <a:p>
            <a:pPr>
              <a:spcAft>
                <a:spcPts val="1800"/>
              </a:spcAft>
            </a:pPr>
            <a:r>
              <a:rPr lang="en-US" dirty="0" smtClean="0"/>
              <a:t>lacks gills, instead being converted into a </a:t>
            </a:r>
            <a:r>
              <a:rPr lang="en-US" dirty="0" err="1" smtClean="0"/>
              <a:t>vascularised</a:t>
            </a:r>
            <a:r>
              <a:rPr lang="en-US" dirty="0" smtClean="0"/>
              <a:t> lung. Most species have a shell, but no operculum</a:t>
            </a:r>
          </a:p>
          <a:p>
            <a:pPr>
              <a:spcAft>
                <a:spcPts val="1800"/>
              </a:spcAft>
            </a:pPr>
            <a:endParaRPr lang="en-US" dirty="0"/>
          </a:p>
        </p:txBody>
      </p:sp>
      <p:pic>
        <p:nvPicPr>
          <p:cNvPr id="3" name="Picture 2" descr="440px-Pulmonata_various_examples_3.jpg"/>
          <p:cNvPicPr>
            <a:picLocks noChangeAspect="1"/>
          </p:cNvPicPr>
          <p:nvPr/>
        </p:nvPicPr>
        <p:blipFill>
          <a:blip r:embed="rId2"/>
          <a:stretch>
            <a:fillRect/>
          </a:stretch>
        </p:blipFill>
        <p:spPr>
          <a:xfrm>
            <a:off x="1778000" y="3022600"/>
            <a:ext cx="5588000" cy="299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 name="Group 9"/>
          <p:cNvGrpSpPr/>
          <p:nvPr/>
        </p:nvGrpSpPr>
        <p:grpSpPr>
          <a:xfrm>
            <a:off x="0" y="2133600"/>
            <a:ext cx="2743200" cy="4572000"/>
            <a:chOff x="0" y="2133600"/>
            <a:chExt cx="2743200" cy="4572000"/>
          </a:xfrm>
        </p:grpSpPr>
        <p:pic>
          <p:nvPicPr>
            <p:cNvPr id="2" name="Picture 1" descr="th.jpg"/>
            <p:cNvPicPr>
              <a:picLocks noChangeAspect="1"/>
            </p:cNvPicPr>
            <p:nvPr/>
          </p:nvPicPr>
          <p:blipFill>
            <a:blip r:embed="rId2"/>
            <a:stretch>
              <a:fillRect/>
            </a:stretch>
          </p:blipFill>
          <p:spPr>
            <a:xfrm>
              <a:off x="0" y="3154680"/>
              <a:ext cx="2743200" cy="1645920"/>
            </a:xfrm>
            <a:prstGeom prst="rect">
              <a:avLst/>
            </a:prstGeom>
          </p:spPr>
        </p:pic>
        <p:pic>
          <p:nvPicPr>
            <p:cNvPr id="3" name="Picture 2" descr="Screen Shot 2016-03-24 at 3.47.11 PM.png"/>
            <p:cNvPicPr>
              <a:picLocks noChangeAspect="1"/>
            </p:cNvPicPr>
            <p:nvPr/>
          </p:nvPicPr>
          <p:blipFill>
            <a:blip r:embed="rId3"/>
            <a:stretch>
              <a:fillRect/>
            </a:stretch>
          </p:blipFill>
          <p:spPr>
            <a:xfrm>
              <a:off x="0" y="4943238"/>
              <a:ext cx="2743200" cy="1762362"/>
            </a:xfrm>
            <a:prstGeom prst="rect">
              <a:avLst/>
            </a:prstGeom>
          </p:spPr>
        </p:pic>
        <p:sp>
          <p:nvSpPr>
            <p:cNvPr id="8" name="TextBox 7"/>
            <p:cNvSpPr txBox="1"/>
            <p:nvPr/>
          </p:nvSpPr>
          <p:spPr>
            <a:xfrm>
              <a:off x="838200" y="2133600"/>
              <a:ext cx="1018227" cy="707886"/>
            </a:xfrm>
            <a:prstGeom prst="rect">
              <a:avLst/>
            </a:prstGeom>
            <a:noFill/>
          </p:spPr>
          <p:txBody>
            <a:bodyPr wrap="none" rtlCol="0">
              <a:spAutoFit/>
            </a:bodyPr>
            <a:lstStyle/>
            <a:p>
              <a:pPr algn="ctr"/>
              <a:r>
                <a:rPr lang="en-US" dirty="0" err="1" smtClean="0"/>
                <a:t>C</a:t>
              </a:r>
              <a:r>
                <a:rPr lang="en-US" altLang="zh-CN" dirty="0" err="1" smtClean="0"/>
                <a:t>hinton</a:t>
              </a:r>
              <a:endParaRPr lang="en-US" altLang="zh-CN" dirty="0" smtClean="0"/>
            </a:p>
            <a:p>
              <a:pPr algn="ctr"/>
              <a:r>
                <a:rPr lang="zh-CN" altLang="en-US" dirty="0" smtClean="0"/>
                <a:t>石鳖</a:t>
              </a:r>
              <a:endParaRPr lang="en-US" dirty="0"/>
            </a:p>
          </p:txBody>
        </p:sp>
      </p:grpSp>
      <p:grpSp>
        <p:nvGrpSpPr>
          <p:cNvPr id="11" name="Group 10"/>
          <p:cNvGrpSpPr/>
          <p:nvPr/>
        </p:nvGrpSpPr>
        <p:grpSpPr>
          <a:xfrm>
            <a:off x="4428628" y="0"/>
            <a:ext cx="4715372" cy="6858000"/>
            <a:chOff x="4428628" y="0"/>
            <a:chExt cx="4715372" cy="6858000"/>
          </a:xfrm>
        </p:grpSpPr>
        <p:pic>
          <p:nvPicPr>
            <p:cNvPr id="5" name="Picture 4" descr="Screen Shot 2016-03-24 at 3.46.46 PM.png"/>
            <p:cNvPicPr>
              <a:picLocks noChangeAspect="1"/>
            </p:cNvPicPr>
            <p:nvPr/>
          </p:nvPicPr>
          <p:blipFill>
            <a:blip r:embed="rId4"/>
            <a:stretch>
              <a:fillRect/>
            </a:stretch>
          </p:blipFill>
          <p:spPr>
            <a:xfrm>
              <a:off x="4428628" y="0"/>
              <a:ext cx="2124941" cy="2057400"/>
            </a:xfrm>
            <a:prstGeom prst="rect">
              <a:avLst/>
            </a:prstGeom>
          </p:spPr>
        </p:pic>
        <p:pic>
          <p:nvPicPr>
            <p:cNvPr id="6" name="Picture 5" descr="Screen Shot 2016-03-24 at 3.44.59 PM.png"/>
            <p:cNvPicPr>
              <a:picLocks noChangeAspect="1"/>
            </p:cNvPicPr>
            <p:nvPr/>
          </p:nvPicPr>
          <p:blipFill>
            <a:blip r:embed="rId5"/>
            <a:stretch>
              <a:fillRect/>
            </a:stretch>
          </p:blipFill>
          <p:spPr>
            <a:xfrm>
              <a:off x="4428628" y="4038600"/>
              <a:ext cx="4715372" cy="2819400"/>
            </a:xfrm>
            <a:prstGeom prst="rect">
              <a:avLst/>
            </a:prstGeom>
          </p:spPr>
        </p:pic>
        <p:pic>
          <p:nvPicPr>
            <p:cNvPr id="7" name="Picture 6" descr="Screen Shot 2016-03-24 at 3.45.19 PM.png"/>
            <p:cNvPicPr>
              <a:picLocks noChangeAspect="1"/>
            </p:cNvPicPr>
            <p:nvPr/>
          </p:nvPicPr>
          <p:blipFill>
            <a:blip r:embed="rId6"/>
            <a:stretch>
              <a:fillRect/>
            </a:stretch>
          </p:blipFill>
          <p:spPr>
            <a:xfrm>
              <a:off x="6604251" y="0"/>
              <a:ext cx="2539749" cy="4676775"/>
            </a:xfrm>
            <a:prstGeom prst="rect">
              <a:avLst/>
            </a:prstGeom>
          </p:spPr>
        </p:pic>
        <p:sp>
          <p:nvSpPr>
            <p:cNvPr id="9" name="TextBox 8"/>
            <p:cNvSpPr txBox="1"/>
            <p:nvPr/>
          </p:nvSpPr>
          <p:spPr>
            <a:xfrm>
              <a:off x="4648200" y="3124200"/>
              <a:ext cx="1460681" cy="707886"/>
            </a:xfrm>
            <a:prstGeom prst="rect">
              <a:avLst/>
            </a:prstGeom>
            <a:noFill/>
          </p:spPr>
          <p:txBody>
            <a:bodyPr wrap="none" rtlCol="0">
              <a:spAutoFit/>
            </a:bodyPr>
            <a:lstStyle/>
            <a:p>
              <a:pPr algn="ctr"/>
              <a:r>
                <a:rPr lang="en-US" dirty="0" err="1" smtClean="0"/>
                <a:t>石蟥</a:t>
              </a:r>
              <a:endParaRPr lang="en-US" dirty="0" smtClean="0"/>
            </a:p>
            <a:p>
              <a:r>
                <a:rPr lang="en-US" dirty="0" err="1" smtClean="0"/>
                <a:t>Onchidiidae</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 y="304800"/>
            <a:ext cx="4572000" cy="1323439"/>
          </a:xfrm>
          <a:prstGeom prst="rect">
            <a:avLst/>
          </a:prstGeom>
        </p:spPr>
        <p:txBody>
          <a:bodyPr>
            <a:spAutoFit/>
          </a:bodyPr>
          <a:lstStyle/>
          <a:p>
            <a:r>
              <a:rPr lang="en-US" b="0" dirty="0" smtClean="0">
                <a:solidFill>
                  <a:schemeClr val="tx1"/>
                </a:solidFill>
              </a:rPr>
              <a:t>According to </a:t>
            </a:r>
            <a:r>
              <a:rPr lang="en-US" b="0" dirty="0" err="1" smtClean="0">
                <a:solidFill>
                  <a:schemeClr val="tx1"/>
                </a:solidFill>
              </a:rPr>
              <a:t>Goldfrank's</a:t>
            </a:r>
            <a:r>
              <a:rPr lang="en-US" b="0" dirty="0" smtClean="0">
                <a:solidFill>
                  <a:schemeClr val="tx1"/>
                </a:solidFill>
              </a:rPr>
              <a:t> </a:t>
            </a:r>
            <a:r>
              <a:rPr lang="en-US" b="0" dirty="0" err="1" smtClean="0">
                <a:solidFill>
                  <a:schemeClr val="tx1"/>
                </a:solidFill>
              </a:rPr>
              <a:t>Toxicologic</a:t>
            </a:r>
            <a:r>
              <a:rPr lang="en-US" b="0" dirty="0" smtClean="0">
                <a:solidFill>
                  <a:schemeClr val="tx1"/>
                </a:solidFill>
              </a:rPr>
              <a:t> Emergencies, only about 15 human deaths can be confidently attributed to cone snail </a:t>
            </a:r>
            <a:r>
              <a:rPr lang="en-US" b="0" dirty="0" err="1" smtClean="0">
                <a:solidFill>
                  <a:schemeClr val="tx1"/>
                </a:solidFill>
              </a:rPr>
              <a:t>envenomation</a:t>
            </a:r>
            <a:r>
              <a:rPr lang="en-US" b="0" dirty="0" smtClean="0">
                <a:solidFill>
                  <a:schemeClr val="tx1"/>
                </a:solidFill>
              </a:rPr>
              <a:t>.</a:t>
            </a:r>
            <a:endParaRPr lang="en-US" b="0" dirty="0">
              <a:solidFill>
                <a:schemeClr val="tx1"/>
              </a:solidFill>
            </a:endParaRPr>
          </a:p>
        </p:txBody>
      </p:sp>
      <p:sp>
        <p:nvSpPr>
          <p:cNvPr id="3" name="Rectangle 2"/>
          <p:cNvSpPr/>
          <p:nvPr/>
        </p:nvSpPr>
        <p:spPr>
          <a:xfrm>
            <a:off x="533400" y="1981200"/>
            <a:ext cx="4572000" cy="2246769"/>
          </a:xfrm>
          <a:prstGeom prst="rect">
            <a:avLst/>
          </a:prstGeom>
        </p:spPr>
        <p:txBody>
          <a:bodyPr>
            <a:spAutoFit/>
          </a:bodyPr>
          <a:lstStyle/>
          <a:p>
            <a:r>
              <a:rPr lang="en-US" b="0" i="1" dirty="0" err="1" smtClean="0">
                <a:solidFill>
                  <a:schemeClr val="tx1"/>
                </a:solidFill>
              </a:rPr>
              <a:t>Conus</a:t>
            </a:r>
            <a:r>
              <a:rPr lang="en-US" b="0" i="1" dirty="0" smtClean="0">
                <a:solidFill>
                  <a:schemeClr val="tx1"/>
                </a:solidFill>
              </a:rPr>
              <a:t> </a:t>
            </a:r>
            <a:r>
              <a:rPr lang="en-US" b="0" i="1" dirty="0" err="1" smtClean="0">
                <a:solidFill>
                  <a:schemeClr val="tx1"/>
                </a:solidFill>
              </a:rPr>
              <a:t>geographus</a:t>
            </a:r>
            <a:r>
              <a:rPr lang="en-US" b="0" dirty="0" smtClean="0">
                <a:solidFill>
                  <a:schemeClr val="tx1"/>
                </a:solidFill>
              </a:rPr>
              <a:t>, is also known colloquially as the "cigarette snail", a gallows humor exaggeration implying that, when stung by this creature, the victim will have only enough time to smoke a cigarette before dying.</a:t>
            </a:r>
          </a:p>
          <a:p>
            <a:endParaRPr lang="en-US" b="0" dirty="0">
              <a:solidFill>
                <a:schemeClr val="tx1"/>
              </a:solidFill>
            </a:endParaRPr>
          </a:p>
        </p:txBody>
      </p:sp>
      <p:pic>
        <p:nvPicPr>
          <p:cNvPr id="7" name="Picture 6" descr="cornsnails.jpg"/>
          <p:cNvPicPr>
            <a:picLocks noChangeAspect="1"/>
          </p:cNvPicPr>
          <p:nvPr/>
        </p:nvPicPr>
        <p:blipFill>
          <a:blip r:embed="rId2"/>
          <a:stretch>
            <a:fillRect/>
          </a:stretch>
        </p:blipFill>
        <p:spPr>
          <a:xfrm>
            <a:off x="4724400" y="3489960"/>
            <a:ext cx="4322064" cy="3291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457200" y="274638"/>
            <a:ext cx="8229600" cy="523220"/>
          </a:xfrm>
        </p:spPr>
        <p:txBody>
          <a:bodyPr/>
          <a:lstStyle/>
          <a:p>
            <a:pPr eaLnBrk="1" hangingPunct="1"/>
            <a:r>
              <a:rPr lang="en-US" dirty="0" smtClean="0"/>
              <a:t>Learning Objectives</a:t>
            </a:r>
            <a:r>
              <a:rPr lang="en-US" sz="2800" dirty="0" smtClean="0"/>
              <a:t> </a:t>
            </a:r>
            <a:endParaRPr lang="en-US" sz="2800" dirty="0"/>
          </a:p>
        </p:txBody>
      </p:sp>
      <p:sp>
        <p:nvSpPr>
          <p:cNvPr id="8" name="TextBox 7"/>
          <p:cNvSpPr txBox="1"/>
          <p:nvPr/>
        </p:nvSpPr>
        <p:spPr>
          <a:xfrm>
            <a:off x="990600" y="1981200"/>
            <a:ext cx="184666" cy="400110"/>
          </a:xfrm>
          <a:prstGeom prst="rect">
            <a:avLst/>
          </a:prstGeom>
          <a:noFill/>
        </p:spPr>
        <p:txBody>
          <a:bodyPr wrap="none" rtlCol="0">
            <a:spAutoFit/>
          </a:bodyPr>
          <a:lstStyle/>
          <a:p>
            <a:endParaRPr lang="en-US" dirty="0"/>
          </a:p>
        </p:txBody>
      </p:sp>
      <p:sp>
        <p:nvSpPr>
          <p:cNvPr id="9" name="Rectangle 3"/>
          <p:cNvSpPr txBox="1">
            <a:spLocks noChangeArrowheads="1"/>
          </p:cNvSpPr>
          <p:nvPr/>
        </p:nvSpPr>
        <p:spPr bwMode="auto">
          <a:xfrm>
            <a:off x="342900" y="1219200"/>
            <a:ext cx="8458200"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14350" marR="0" lvl="0" indent="-514350" algn="l" defTabSz="914400" rtl="0" eaLnBrk="1" fontAlgn="base" latinLnBrk="0" hangingPunct="1">
              <a:lnSpc>
                <a:spcPct val="80000"/>
              </a:lnSpc>
              <a:spcBef>
                <a:spcPct val="20000"/>
              </a:spcBef>
              <a:spcAft>
                <a:spcPct val="0"/>
              </a:spcAft>
              <a:buClr>
                <a:schemeClr val="hlink"/>
              </a:buClr>
              <a:buSzPct val="70000"/>
              <a:buFont typeface="Arial" pitchFamily="-109" charset="0"/>
              <a:buAutoNum type="arabicPeriod"/>
              <a:tabLst/>
              <a:defRPr/>
            </a:pPr>
            <a:r>
              <a:rPr lang="en-US" sz="2800" b="0" dirty="0" smtClean="0">
                <a:solidFill>
                  <a:schemeClr val="tx1"/>
                </a:solidFill>
              </a:rPr>
              <a:t>Describe common features shared by all </a:t>
            </a:r>
            <a:r>
              <a:rPr lang="en-US" sz="2800" b="0" dirty="0" err="1" smtClean="0">
                <a:solidFill>
                  <a:schemeClr val="tx1"/>
                </a:solidFill>
              </a:rPr>
              <a:t>molluscs</a:t>
            </a:r>
            <a:r>
              <a:rPr lang="en-US" sz="2800" b="0" dirty="0" smtClean="0">
                <a:solidFill>
                  <a:schemeClr val="tx1"/>
                </a:solidFill>
              </a:rPr>
              <a:t>.</a:t>
            </a:r>
          </a:p>
          <a:p>
            <a:pPr marL="514350" marR="0" lvl="0" indent="-514350" algn="l" defTabSz="914400" rtl="0" eaLnBrk="1" fontAlgn="base" latinLnBrk="0" hangingPunct="1">
              <a:lnSpc>
                <a:spcPct val="80000"/>
              </a:lnSpc>
              <a:spcBef>
                <a:spcPct val="20000"/>
              </a:spcBef>
              <a:spcAft>
                <a:spcPct val="0"/>
              </a:spcAft>
              <a:buClr>
                <a:schemeClr val="hlink"/>
              </a:buClr>
              <a:buSzPct val="70000"/>
              <a:buFont typeface="Arial" pitchFamily="-109" charset="0"/>
              <a:buAutoNum type="arabicPeriod"/>
              <a:tabLst/>
              <a:defRPr/>
            </a:pPr>
            <a:endParaRPr lang="en-US" sz="2800" b="0" dirty="0" smtClean="0">
              <a:solidFill>
                <a:schemeClr val="tx1"/>
              </a:solidFill>
            </a:endParaRPr>
          </a:p>
          <a:p>
            <a:pPr marL="514350" marR="0" lvl="0" indent="-514350" algn="l" defTabSz="914400" rtl="0" eaLnBrk="1" fontAlgn="base" latinLnBrk="0" hangingPunct="1">
              <a:lnSpc>
                <a:spcPct val="80000"/>
              </a:lnSpc>
              <a:spcBef>
                <a:spcPct val="20000"/>
              </a:spcBef>
              <a:spcAft>
                <a:spcPct val="0"/>
              </a:spcAft>
              <a:buClr>
                <a:schemeClr val="hlink"/>
              </a:buClr>
              <a:buSzPct val="70000"/>
              <a:buFont typeface="Arial" pitchFamily="-109" charset="0"/>
              <a:buAutoNum type="arabicPeriod"/>
              <a:tabLst/>
              <a:defRPr/>
            </a:pPr>
            <a:r>
              <a:rPr lang="en-US" sz="2800" b="0" dirty="0" smtClean="0">
                <a:solidFill>
                  <a:schemeClr val="tx1"/>
                </a:solidFill>
              </a:rPr>
              <a:t>Characterize each of these four classes of </a:t>
            </a:r>
            <a:r>
              <a:rPr lang="en-US" sz="2800" b="0" dirty="0" err="1" smtClean="0">
                <a:solidFill>
                  <a:schemeClr val="tx1"/>
                </a:solidFill>
              </a:rPr>
              <a:t>molluscs</a:t>
            </a:r>
            <a:r>
              <a:rPr lang="en-US" sz="2800" b="0" dirty="0" smtClean="0">
                <a:solidFill>
                  <a:schemeClr val="tx1"/>
                </a:solidFill>
              </a:rPr>
              <a:t> (describe distinguishing features)</a:t>
            </a:r>
          </a:p>
          <a:p>
            <a:pPr marL="1200150" marR="0" lvl="1" indent="-457200" algn="l" defTabSz="914400" rtl="0" eaLnBrk="1" fontAlgn="base" latinLnBrk="0" hangingPunct="1">
              <a:lnSpc>
                <a:spcPct val="80000"/>
              </a:lnSpc>
              <a:spcBef>
                <a:spcPct val="20000"/>
              </a:spcBef>
              <a:spcAft>
                <a:spcPct val="0"/>
              </a:spcAft>
              <a:buClr>
                <a:schemeClr val="accent2"/>
              </a:buClr>
              <a:buSzPct val="70000"/>
              <a:buFont typeface="Arial" pitchFamily="-109" charset="0"/>
              <a:buAutoNum type="alphaUcPeriod"/>
              <a:tabLst/>
              <a:defRPr/>
            </a:pPr>
            <a:r>
              <a:rPr lang="en-US" sz="2800" b="0" dirty="0" err="1" smtClean="0">
                <a:solidFill>
                  <a:schemeClr val="tx1"/>
                </a:solidFill>
              </a:rPr>
              <a:t>Polyplacophora</a:t>
            </a:r>
            <a:endParaRPr lang="en-US" sz="2800" b="0" dirty="0" smtClean="0">
              <a:solidFill>
                <a:schemeClr val="tx1"/>
              </a:solidFill>
            </a:endParaRPr>
          </a:p>
          <a:p>
            <a:pPr marL="1200150" marR="0" lvl="1" indent="-457200" algn="l" defTabSz="914400" rtl="0" eaLnBrk="1" fontAlgn="base" latinLnBrk="0" hangingPunct="1">
              <a:lnSpc>
                <a:spcPct val="80000"/>
              </a:lnSpc>
              <a:spcBef>
                <a:spcPct val="20000"/>
              </a:spcBef>
              <a:spcAft>
                <a:spcPct val="0"/>
              </a:spcAft>
              <a:buClr>
                <a:schemeClr val="accent2"/>
              </a:buClr>
              <a:buSzPct val="70000"/>
              <a:buFont typeface="Arial" pitchFamily="-109" charset="0"/>
              <a:buAutoNum type="alphaUcPeriod"/>
              <a:tabLst/>
              <a:defRPr/>
            </a:pPr>
            <a:r>
              <a:rPr lang="en-US" sz="2800" b="0" dirty="0" err="1" smtClean="0">
                <a:solidFill>
                  <a:schemeClr val="tx1"/>
                </a:solidFill>
              </a:rPr>
              <a:t>Gastropoda</a:t>
            </a:r>
            <a:endParaRPr lang="en-US" sz="2800" b="0" dirty="0" smtClean="0">
              <a:solidFill>
                <a:schemeClr val="tx1"/>
              </a:solidFill>
            </a:endParaRPr>
          </a:p>
          <a:p>
            <a:pPr marL="1200150" marR="0" lvl="1" indent="-457200" algn="l" defTabSz="914400" rtl="0" eaLnBrk="1" fontAlgn="base" latinLnBrk="0" hangingPunct="1">
              <a:lnSpc>
                <a:spcPct val="80000"/>
              </a:lnSpc>
              <a:spcBef>
                <a:spcPct val="20000"/>
              </a:spcBef>
              <a:spcAft>
                <a:spcPct val="0"/>
              </a:spcAft>
              <a:buClr>
                <a:schemeClr val="accent2"/>
              </a:buClr>
              <a:buSzPct val="70000"/>
              <a:buFont typeface="Arial" pitchFamily="-109" charset="0"/>
              <a:buAutoNum type="alphaUcPeriod"/>
              <a:tabLst/>
              <a:defRPr/>
            </a:pPr>
            <a:r>
              <a:rPr lang="en-US" sz="2800" b="0" dirty="0" err="1" smtClean="0">
                <a:solidFill>
                  <a:schemeClr val="tx1"/>
                </a:solidFill>
              </a:rPr>
              <a:t>Bivalvia</a:t>
            </a:r>
            <a:endParaRPr lang="en-US" sz="2800" b="0" dirty="0" smtClean="0">
              <a:solidFill>
                <a:schemeClr val="tx1"/>
              </a:solidFill>
            </a:endParaRPr>
          </a:p>
          <a:p>
            <a:pPr marL="1200150" marR="0" lvl="1" indent="-457200" algn="l" defTabSz="914400" rtl="0" eaLnBrk="1" fontAlgn="base" latinLnBrk="0" hangingPunct="1">
              <a:lnSpc>
                <a:spcPct val="80000"/>
              </a:lnSpc>
              <a:spcBef>
                <a:spcPct val="20000"/>
              </a:spcBef>
              <a:spcAft>
                <a:spcPct val="0"/>
              </a:spcAft>
              <a:buClr>
                <a:schemeClr val="accent2"/>
              </a:buClr>
              <a:buSzPct val="70000"/>
              <a:buFont typeface="Arial" pitchFamily="-109" charset="0"/>
              <a:buAutoNum type="alphaUcPeriod"/>
              <a:tabLst/>
              <a:defRPr/>
            </a:pPr>
            <a:r>
              <a:rPr lang="en-US" sz="2800" b="0" dirty="0" err="1" smtClean="0">
                <a:solidFill>
                  <a:schemeClr val="tx1"/>
                </a:solidFill>
              </a:rPr>
              <a:t>Cephalopoda</a:t>
            </a:r>
            <a:endParaRPr lang="en-US" sz="2800" b="0" dirty="0" smtClean="0">
              <a:solidFill>
                <a:schemeClr val="tx1"/>
              </a:solidFill>
            </a:endParaRPr>
          </a:p>
          <a:p>
            <a:pPr marL="1200150" marR="0" lvl="1" indent="-457200" algn="l" defTabSz="914400" rtl="0" eaLnBrk="1" fontAlgn="base" latinLnBrk="0" hangingPunct="1">
              <a:lnSpc>
                <a:spcPct val="80000"/>
              </a:lnSpc>
              <a:spcBef>
                <a:spcPct val="20000"/>
              </a:spcBef>
              <a:spcAft>
                <a:spcPct val="0"/>
              </a:spcAft>
              <a:buClr>
                <a:schemeClr val="accent2"/>
              </a:buClr>
              <a:buSzPct val="70000"/>
              <a:buFont typeface="Wingdings" pitchFamily="-109" charset="2"/>
              <a:buChar char="n"/>
              <a:tabLst/>
              <a:defRPr/>
            </a:pPr>
            <a:endParaRPr lang="en-US" sz="2800"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685800" y="3886200"/>
            <a:ext cx="7848600" cy="1631216"/>
          </a:xfrm>
          <a:prstGeom prst="rect">
            <a:avLst/>
          </a:prstGeom>
        </p:spPr>
        <p:txBody>
          <a:bodyPr wrap="square">
            <a:spAutoFit/>
          </a:bodyPr>
          <a:lstStyle/>
          <a:p>
            <a:r>
              <a:rPr lang="en-US" b="0" dirty="0" err="1" smtClean="0">
                <a:solidFill>
                  <a:schemeClr val="tx1"/>
                </a:solidFill>
              </a:rPr>
              <a:t>Ziconotide</a:t>
            </a:r>
            <a:r>
              <a:rPr lang="en-US" b="0" dirty="0" smtClean="0">
                <a:solidFill>
                  <a:schemeClr val="tx1"/>
                </a:solidFill>
              </a:rPr>
              <a:t>, a pain reliever 1,000 times as powerful as morphine, was initially isolated from the venom of the magician cone snail, </a:t>
            </a:r>
            <a:r>
              <a:rPr lang="en-US" b="0" i="1" dirty="0" err="1" smtClean="0">
                <a:solidFill>
                  <a:schemeClr val="tx1"/>
                </a:solidFill>
              </a:rPr>
              <a:t>Conus</a:t>
            </a:r>
            <a:r>
              <a:rPr lang="en-US" b="0" i="1" dirty="0" smtClean="0">
                <a:solidFill>
                  <a:schemeClr val="tx1"/>
                </a:solidFill>
              </a:rPr>
              <a:t> magus</a:t>
            </a:r>
            <a:r>
              <a:rPr lang="en-US" b="0" dirty="0" smtClean="0">
                <a:solidFill>
                  <a:schemeClr val="tx1"/>
                </a:solidFill>
              </a:rPr>
              <a:t>. It </a:t>
            </a:r>
            <a:r>
              <a:rPr lang="en-US" b="0" dirty="0" smtClean="0">
                <a:solidFill>
                  <a:schemeClr val="tx1"/>
                </a:solidFill>
              </a:rPr>
              <a:t>was approved by the U.S. Food and Drug Administration in December 2004 under the name "</a:t>
            </a:r>
            <a:r>
              <a:rPr lang="en-US" b="0" dirty="0" err="1" smtClean="0">
                <a:solidFill>
                  <a:schemeClr val="tx1"/>
                </a:solidFill>
              </a:rPr>
              <a:t>Prialt</a:t>
            </a:r>
            <a:r>
              <a:rPr lang="en-US" b="0" dirty="0" smtClean="0">
                <a:solidFill>
                  <a:schemeClr val="tx1"/>
                </a:solidFill>
              </a:rPr>
              <a:t>".</a:t>
            </a:r>
          </a:p>
          <a:p>
            <a:endParaRPr lang="en-US" b="0" dirty="0">
              <a:solidFill>
                <a:schemeClr val="tx1"/>
              </a:solidFill>
            </a:endParaRPr>
          </a:p>
        </p:txBody>
      </p:sp>
      <p:sp>
        <p:nvSpPr>
          <p:cNvPr id="5" name="Rectangle 4"/>
          <p:cNvSpPr/>
          <p:nvPr/>
        </p:nvSpPr>
        <p:spPr>
          <a:xfrm>
            <a:off x="685800" y="801231"/>
            <a:ext cx="7848600" cy="2246769"/>
          </a:xfrm>
          <a:prstGeom prst="rect">
            <a:avLst/>
          </a:prstGeom>
        </p:spPr>
        <p:txBody>
          <a:bodyPr wrap="square">
            <a:spAutoFit/>
          </a:bodyPr>
          <a:lstStyle/>
          <a:p>
            <a:r>
              <a:rPr lang="en-US" b="0" dirty="0" smtClean="0">
                <a:solidFill>
                  <a:schemeClr val="tx1"/>
                </a:solidFill>
              </a:rPr>
              <a:t>The appeal of the cone snail's venom for creating pharmaceutical drugs is the precision and speed with which the various components act; many of the compounds target a particular class of receptor, to the exclusion of any other. This means that, in isolation, they can reliably and quickly produce a particular effect on the body's systems without side effects; for example, almost instantly reducing heart rate or turning off the signaling of a single class of nerve, such as pain receptors.</a:t>
            </a:r>
            <a:endParaRPr lang="en-US"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cornsnails.jpg"/>
          <p:cNvPicPr>
            <a:picLocks noChangeAspect="1"/>
          </p:cNvPicPr>
          <p:nvPr/>
        </p:nvPicPr>
        <p:blipFill>
          <a:blip r:embed="rId2"/>
          <a:stretch>
            <a:fillRect/>
          </a:stretch>
        </p:blipFill>
        <p:spPr>
          <a:xfrm>
            <a:off x="69850" y="0"/>
            <a:ext cx="90043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2"/>
          <p:cNvSpPr txBox="1">
            <a:spLocks noChangeArrowheads="1"/>
          </p:cNvSpPr>
          <p:nvPr/>
        </p:nvSpPr>
        <p:spPr bwMode="auto">
          <a:xfrm>
            <a:off x="381000" y="152400"/>
            <a:ext cx="8458200" cy="1143000"/>
          </a:xfrm>
          <a:prstGeom prst="rect">
            <a:avLst/>
          </a:prstGeom>
          <a:noFill/>
          <a:ln w="9525">
            <a:noFill/>
            <a:miter lim="800000"/>
            <a:headEnd/>
            <a:tailEnd/>
          </a:ln>
        </p:spPr>
        <p:txBody>
          <a:bodyPr anchor="ctr">
            <a:prstTxWarp prst="textNoShape">
              <a:avLst/>
            </a:prstTxWarp>
          </a:bodyPr>
          <a:lstStyle/>
          <a:p>
            <a:pPr algn="ctr"/>
            <a:r>
              <a:rPr lang="en-US" sz="4400" b="1">
                <a:solidFill>
                  <a:srgbClr val="FF0000"/>
                </a:solidFill>
                <a:latin typeface="Arial" pitchFamily="-109" charset="0"/>
                <a:ea typeface="ヒラギノ角ゴ Pro W3" pitchFamily="-109" charset="-128"/>
                <a:cs typeface="ヒラギノ角ゴ Pro W3" pitchFamily="-109" charset="-128"/>
              </a:rPr>
              <a:t>Three Odd Molluscan Groups</a:t>
            </a:r>
            <a:endParaRPr lang="en-US" sz="4400" b="1">
              <a:solidFill>
                <a:srgbClr val="FF0000"/>
              </a:solidFill>
              <a:ea typeface="ヒラギノ角ゴ Pro W3" pitchFamily="-109" charset="-128"/>
              <a:cs typeface="ヒラギノ角ゴ Pro W3" pitchFamily="-109" charset="-128"/>
            </a:endParaRPr>
          </a:p>
        </p:txBody>
      </p:sp>
      <p:sp>
        <p:nvSpPr>
          <p:cNvPr id="3" name="Rectangle 3"/>
          <p:cNvSpPr txBox="1">
            <a:spLocks noChangeArrowheads="1"/>
          </p:cNvSpPr>
          <p:nvPr/>
        </p:nvSpPr>
        <p:spPr bwMode="auto">
          <a:xfrm>
            <a:off x="457200" y="1219200"/>
            <a:ext cx="8315325" cy="1273175"/>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Clr>
                <a:schemeClr val="tx1"/>
              </a:buClr>
              <a:buFontTx/>
              <a:buChar char="•"/>
            </a:pPr>
            <a:r>
              <a:rPr lang="en-US" sz="2800">
                <a:solidFill>
                  <a:schemeClr val="accent2"/>
                </a:solidFill>
                <a:latin typeface="Arial" pitchFamily="-109" charset="0"/>
              </a:rPr>
              <a:t>Aplacophora</a:t>
            </a:r>
            <a:endParaRPr lang="en-US" sz="2800">
              <a:solidFill>
                <a:srgbClr val="000000"/>
              </a:solidFill>
              <a:latin typeface="Arial" pitchFamily="-109" charset="0"/>
            </a:endParaRPr>
          </a:p>
          <a:p>
            <a:pPr marL="742950" lvl="1" indent="-285750">
              <a:lnSpc>
                <a:spcPct val="90000"/>
              </a:lnSpc>
              <a:spcBef>
                <a:spcPct val="20000"/>
              </a:spcBef>
              <a:buFontTx/>
              <a:buChar char="–"/>
            </a:pPr>
            <a:r>
              <a:rPr lang="en-US">
                <a:solidFill>
                  <a:srgbClr val="000000"/>
                </a:solidFill>
                <a:latin typeface="Arial" pitchFamily="-109" charset="0"/>
              </a:rPr>
              <a:t>marine </a:t>
            </a:r>
            <a:r>
              <a:rPr lang="ja-JP" altLang="en-US">
                <a:solidFill>
                  <a:srgbClr val="000000"/>
                </a:solidFill>
                <a:latin typeface="Arial" pitchFamily="-109" charset="0"/>
              </a:rPr>
              <a:t>“</a:t>
            </a:r>
            <a:r>
              <a:rPr lang="en-US" altLang="ja-JP">
                <a:solidFill>
                  <a:srgbClr val="000000"/>
                </a:solidFill>
                <a:latin typeface="Arial" pitchFamily="-109" charset="0"/>
              </a:rPr>
              <a:t>worms</a:t>
            </a:r>
            <a:r>
              <a:rPr lang="ja-JP" altLang="en-US">
                <a:solidFill>
                  <a:srgbClr val="000000"/>
                </a:solidFill>
                <a:latin typeface="Arial" pitchFamily="-109" charset="0"/>
              </a:rPr>
              <a:t>”</a:t>
            </a:r>
            <a:r>
              <a:rPr lang="en-US" altLang="ja-JP">
                <a:solidFill>
                  <a:srgbClr val="000000"/>
                </a:solidFill>
                <a:latin typeface="Arial" pitchFamily="-109" charset="0"/>
              </a:rPr>
              <a:t> with calcareous scales or spicules</a:t>
            </a:r>
            <a:endParaRPr lang="en-US">
              <a:latin typeface="Arial" pitchFamily="-109" charset="0"/>
            </a:endParaRPr>
          </a:p>
        </p:txBody>
      </p:sp>
      <p:grpSp>
        <p:nvGrpSpPr>
          <p:cNvPr id="2" name="Group 7"/>
          <p:cNvGrpSpPr>
            <a:grpSpLocks/>
          </p:cNvGrpSpPr>
          <p:nvPr/>
        </p:nvGrpSpPr>
        <p:grpSpPr bwMode="auto">
          <a:xfrm>
            <a:off x="131763" y="2590800"/>
            <a:ext cx="8567737" cy="3673475"/>
            <a:chOff x="131762" y="2590800"/>
            <a:chExt cx="8567246" cy="3673566"/>
          </a:xfrm>
        </p:grpSpPr>
        <p:pic>
          <p:nvPicPr>
            <p:cNvPr id="20484" name="Picture 10"/>
            <p:cNvPicPr>
              <a:picLocks noChangeAspect="1" noChangeArrowheads="1"/>
            </p:cNvPicPr>
            <p:nvPr/>
          </p:nvPicPr>
          <p:blipFill>
            <a:blip r:embed="rId3"/>
            <a:srcRect/>
            <a:stretch>
              <a:fillRect/>
            </a:stretch>
          </p:blipFill>
          <p:spPr bwMode="auto">
            <a:xfrm>
              <a:off x="4495799" y="3581400"/>
              <a:ext cx="4203209" cy="2438400"/>
            </a:xfrm>
            <a:prstGeom prst="rect">
              <a:avLst/>
            </a:prstGeom>
            <a:noFill/>
            <a:ln w="38100">
              <a:solidFill>
                <a:schemeClr val="bg1"/>
              </a:solidFill>
              <a:miter lim="800000"/>
              <a:headEnd/>
              <a:tailEnd/>
            </a:ln>
          </p:spPr>
        </p:pic>
        <p:sp>
          <p:nvSpPr>
            <p:cNvPr id="20485" name="Text Box 14"/>
            <p:cNvSpPr txBox="1">
              <a:spLocks noChangeArrowheads="1"/>
            </p:cNvSpPr>
            <p:nvPr/>
          </p:nvSpPr>
          <p:spPr bwMode="auto">
            <a:xfrm>
              <a:off x="4724400" y="2667000"/>
              <a:ext cx="3736975" cy="701675"/>
            </a:xfrm>
            <a:prstGeom prst="rect">
              <a:avLst/>
            </a:prstGeom>
            <a:noFill/>
            <a:ln w="9525">
              <a:noFill/>
              <a:miter lim="800000"/>
              <a:headEnd/>
              <a:tailEnd/>
            </a:ln>
          </p:spPr>
          <p:txBody>
            <a:bodyPr wrap="none">
              <a:prstTxWarp prst="textNoShape">
                <a:avLst/>
              </a:prstTxWarp>
              <a:spAutoFit/>
            </a:bodyPr>
            <a:lstStyle/>
            <a:p>
              <a:pPr algn="ctr"/>
              <a:r>
                <a:rPr lang="en-US" dirty="0" err="1">
                  <a:solidFill>
                    <a:srgbClr val="FF0000"/>
                  </a:solidFill>
                  <a:latin typeface="Arial" pitchFamily="-109" charset="0"/>
                </a:rPr>
                <a:t>Aplacophora</a:t>
              </a:r>
              <a:endParaRPr lang="en-US" dirty="0">
                <a:solidFill>
                  <a:srgbClr val="FF0000"/>
                </a:solidFill>
                <a:latin typeface="Arial" pitchFamily="-109" charset="0"/>
              </a:endParaRPr>
            </a:p>
            <a:p>
              <a:pPr algn="ctr"/>
              <a:r>
                <a:rPr lang="en-US" sz="1600" dirty="0">
                  <a:solidFill>
                    <a:srgbClr val="FF0000"/>
                  </a:solidFill>
                  <a:latin typeface="Arial" pitchFamily="-109" charset="0"/>
                </a:rPr>
                <a:t>(</a:t>
              </a:r>
              <a:r>
                <a:rPr lang="en-US" sz="1600" dirty="0" err="1">
                  <a:solidFill>
                    <a:srgbClr val="FF0000"/>
                  </a:solidFill>
                  <a:latin typeface="Arial" pitchFamily="-109" charset="0"/>
                </a:rPr>
                <a:t>Chaetodermomorpha</a:t>
              </a:r>
              <a:r>
                <a:rPr lang="en-US" sz="1600" dirty="0">
                  <a:solidFill>
                    <a:srgbClr val="FF0000"/>
                  </a:solidFill>
                  <a:latin typeface="Arial" pitchFamily="-109" charset="0"/>
                </a:rPr>
                <a:t> = </a:t>
              </a:r>
              <a:r>
                <a:rPr lang="en-US" sz="1600" dirty="0" err="1">
                  <a:solidFill>
                    <a:srgbClr val="FF0000"/>
                  </a:solidFill>
                  <a:latin typeface="Arial" pitchFamily="-109" charset="0"/>
                </a:rPr>
                <a:t>Caudofoveata</a:t>
              </a:r>
              <a:r>
                <a:rPr lang="en-US" sz="1600" dirty="0">
                  <a:solidFill>
                    <a:srgbClr val="FF0000"/>
                  </a:solidFill>
                  <a:latin typeface="Arial" pitchFamily="-109" charset="0"/>
                </a:rPr>
                <a:t>)</a:t>
              </a:r>
            </a:p>
          </p:txBody>
        </p:sp>
        <p:pic>
          <p:nvPicPr>
            <p:cNvPr id="20486" name="Picture 7"/>
            <p:cNvPicPr>
              <a:picLocks noChangeAspect="1" noChangeArrowheads="1"/>
            </p:cNvPicPr>
            <p:nvPr/>
          </p:nvPicPr>
          <p:blipFill>
            <a:blip r:embed="rId4"/>
            <a:srcRect/>
            <a:stretch>
              <a:fillRect/>
            </a:stretch>
          </p:blipFill>
          <p:spPr bwMode="auto">
            <a:xfrm>
              <a:off x="131762" y="3581400"/>
              <a:ext cx="3830637" cy="2682966"/>
            </a:xfrm>
            <a:prstGeom prst="rect">
              <a:avLst/>
            </a:prstGeom>
            <a:noFill/>
            <a:ln w="38100">
              <a:solidFill>
                <a:schemeClr val="bg1"/>
              </a:solidFill>
              <a:miter lim="800000"/>
              <a:headEnd/>
              <a:tailEnd/>
            </a:ln>
          </p:spPr>
        </p:pic>
        <p:sp>
          <p:nvSpPr>
            <p:cNvPr id="20487" name="Text Box 15"/>
            <p:cNvSpPr txBox="1">
              <a:spLocks noChangeArrowheads="1"/>
            </p:cNvSpPr>
            <p:nvPr/>
          </p:nvSpPr>
          <p:spPr bwMode="auto">
            <a:xfrm>
              <a:off x="304800" y="2590800"/>
              <a:ext cx="3465513" cy="701675"/>
            </a:xfrm>
            <a:prstGeom prst="rect">
              <a:avLst/>
            </a:prstGeom>
            <a:noFill/>
            <a:ln w="9525">
              <a:noFill/>
              <a:miter lim="800000"/>
              <a:headEnd/>
              <a:tailEnd/>
            </a:ln>
          </p:spPr>
          <p:txBody>
            <a:bodyPr wrap="none">
              <a:prstTxWarp prst="textNoShape">
                <a:avLst/>
              </a:prstTxWarp>
              <a:spAutoFit/>
            </a:bodyPr>
            <a:lstStyle/>
            <a:p>
              <a:pPr algn="ctr"/>
              <a:r>
                <a:rPr lang="en-US" dirty="0" err="1">
                  <a:solidFill>
                    <a:srgbClr val="FF0000"/>
                  </a:solidFill>
                  <a:latin typeface="Arial" pitchFamily="-109" charset="0"/>
                </a:rPr>
                <a:t>Aplacophora</a:t>
              </a:r>
              <a:endParaRPr lang="en-US" dirty="0">
                <a:solidFill>
                  <a:srgbClr val="FF0000"/>
                </a:solidFill>
                <a:latin typeface="Arial" pitchFamily="-109" charset="0"/>
              </a:endParaRPr>
            </a:p>
            <a:p>
              <a:pPr algn="ctr"/>
              <a:r>
                <a:rPr lang="en-US" sz="1600" dirty="0">
                  <a:solidFill>
                    <a:srgbClr val="FF0000"/>
                  </a:solidFill>
                  <a:latin typeface="Arial" pitchFamily="-109" charset="0"/>
                </a:rPr>
                <a:t>(</a:t>
              </a:r>
              <a:r>
                <a:rPr lang="en-US" sz="1600" dirty="0" err="1">
                  <a:solidFill>
                    <a:srgbClr val="FF0000"/>
                  </a:solidFill>
                  <a:latin typeface="Arial" pitchFamily="-109" charset="0"/>
                </a:rPr>
                <a:t>Neomeniomorpha</a:t>
              </a:r>
              <a:r>
                <a:rPr lang="en-US" sz="1600" dirty="0">
                  <a:solidFill>
                    <a:srgbClr val="FF0000"/>
                  </a:solidFill>
                  <a:latin typeface="Arial" pitchFamily="-109" charset="0"/>
                </a:rPr>
                <a:t> = </a:t>
              </a:r>
              <a:r>
                <a:rPr lang="en-US" sz="1600" dirty="0" err="1">
                  <a:solidFill>
                    <a:srgbClr val="FF0000"/>
                  </a:solidFill>
                  <a:latin typeface="Arial" pitchFamily="-109" charset="0"/>
                </a:rPr>
                <a:t>Solenogastres</a:t>
              </a:r>
              <a:r>
                <a:rPr lang="en-US" sz="1600" dirty="0">
                  <a:solidFill>
                    <a:srgbClr val="FF0000"/>
                  </a:solidFill>
                  <a:latin typeface="Arial" pitchFamily="-109" charset="0"/>
                </a:rPr>
                <a:t>)</a:t>
              </a: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autoUpdateAnimBg="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81000" y="4419600"/>
            <a:ext cx="7815836" cy="1554272"/>
          </a:xfrm>
          <a:prstGeom prst="rect">
            <a:avLst/>
          </a:prstGeom>
          <a:noFill/>
        </p:spPr>
        <p:txBody>
          <a:bodyPr wrap="none" rtlCol="0">
            <a:spAutoFit/>
          </a:bodyPr>
          <a:lstStyle/>
          <a:p>
            <a:pPr>
              <a:spcAft>
                <a:spcPts val="600"/>
              </a:spcAft>
            </a:pPr>
            <a:r>
              <a:rPr lang="en-US" dirty="0" smtClean="0"/>
              <a:t>the </a:t>
            </a:r>
            <a:r>
              <a:rPr lang="en-US" dirty="0" err="1" smtClean="0"/>
              <a:t>Aplacophora</a:t>
            </a:r>
            <a:r>
              <a:rPr lang="en-US" dirty="0" smtClean="0"/>
              <a:t> have no shell</a:t>
            </a:r>
          </a:p>
          <a:p>
            <a:pPr>
              <a:spcAft>
                <a:spcPts val="600"/>
              </a:spcAft>
            </a:pPr>
            <a:r>
              <a:rPr lang="en-US" dirty="0" err="1" smtClean="0"/>
              <a:t>Solenogasters</a:t>
            </a:r>
            <a:r>
              <a:rPr lang="en-US" dirty="0" smtClean="0"/>
              <a:t> feed on </a:t>
            </a:r>
            <a:r>
              <a:rPr lang="en-US" dirty="0" err="1" smtClean="0"/>
              <a:t>cnidaria</a:t>
            </a:r>
            <a:r>
              <a:rPr lang="en-US" dirty="0" smtClean="0"/>
              <a:t> and ctenophores</a:t>
            </a:r>
          </a:p>
          <a:p>
            <a:pPr>
              <a:spcAft>
                <a:spcPts val="600"/>
              </a:spcAft>
            </a:pPr>
            <a:r>
              <a:rPr lang="en-US" dirty="0" smtClean="0"/>
              <a:t>some molecular datasets plot </a:t>
            </a:r>
            <a:r>
              <a:rPr lang="en-US" dirty="0" err="1" smtClean="0"/>
              <a:t>Solenogastres</a:t>
            </a:r>
            <a:r>
              <a:rPr lang="en-US" dirty="0" smtClean="0"/>
              <a:t> as an outgroup to Mollusca</a:t>
            </a:r>
          </a:p>
          <a:p>
            <a:pPr>
              <a:spcAft>
                <a:spcPts val="600"/>
              </a:spcAft>
            </a:pPr>
            <a:endParaRPr lang="en-US" dirty="0"/>
          </a:p>
        </p:txBody>
      </p:sp>
      <p:pic>
        <p:nvPicPr>
          <p:cNvPr id="7" name="Picture 6" descr="440px-Epimenia_verrucosa.jpg"/>
          <p:cNvPicPr>
            <a:picLocks noChangeAspect="1"/>
          </p:cNvPicPr>
          <p:nvPr/>
        </p:nvPicPr>
        <p:blipFill>
          <a:blip r:embed="rId2"/>
          <a:stretch>
            <a:fillRect/>
          </a:stretch>
        </p:blipFill>
        <p:spPr>
          <a:xfrm>
            <a:off x="4953000" y="457200"/>
            <a:ext cx="3555720" cy="3660775"/>
          </a:xfrm>
          <a:prstGeom prst="rect">
            <a:avLst/>
          </a:prstGeom>
        </p:spPr>
      </p:pic>
      <p:sp>
        <p:nvSpPr>
          <p:cNvPr id="8" name="TextBox 7"/>
          <p:cNvSpPr txBox="1"/>
          <p:nvPr/>
        </p:nvSpPr>
        <p:spPr>
          <a:xfrm>
            <a:off x="1066800" y="2438400"/>
            <a:ext cx="3865161" cy="400110"/>
          </a:xfrm>
          <a:prstGeom prst="rect">
            <a:avLst/>
          </a:prstGeom>
          <a:noFill/>
        </p:spPr>
        <p:txBody>
          <a:bodyPr wrap="none" rtlCol="0">
            <a:spAutoFit/>
          </a:bodyPr>
          <a:lstStyle/>
          <a:p>
            <a:pPr>
              <a:spcAft>
                <a:spcPts val="600"/>
              </a:spcAft>
            </a:pPr>
            <a:r>
              <a:rPr lang="en-US" dirty="0" err="1" smtClean="0"/>
              <a:t>Neomeniomorpha</a:t>
            </a:r>
            <a:r>
              <a:rPr lang="en-US" dirty="0" smtClean="0"/>
              <a:t> = </a:t>
            </a:r>
            <a:r>
              <a:rPr lang="en-US" dirty="0" err="1" smtClean="0"/>
              <a:t>Solenogastres</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81000" y="4419600"/>
            <a:ext cx="6677078" cy="1554272"/>
          </a:xfrm>
          <a:prstGeom prst="rect">
            <a:avLst/>
          </a:prstGeom>
          <a:noFill/>
        </p:spPr>
        <p:txBody>
          <a:bodyPr wrap="none" rtlCol="0">
            <a:spAutoFit/>
          </a:bodyPr>
          <a:lstStyle/>
          <a:p>
            <a:pPr>
              <a:spcAft>
                <a:spcPts val="600"/>
              </a:spcAft>
            </a:pPr>
            <a:r>
              <a:rPr lang="en-US" dirty="0" err="1" smtClean="0"/>
              <a:t>Caudofoveata</a:t>
            </a:r>
            <a:r>
              <a:rPr lang="en-US" dirty="0" smtClean="0"/>
              <a:t> are small (1-30 mm), mainly deep sea </a:t>
            </a:r>
            <a:r>
              <a:rPr lang="en-US" dirty="0" err="1" smtClean="0"/>
              <a:t>molluscs</a:t>
            </a:r>
            <a:endParaRPr lang="en-US" dirty="0" smtClean="0"/>
          </a:p>
          <a:p>
            <a:pPr>
              <a:spcAft>
                <a:spcPts val="600"/>
              </a:spcAft>
            </a:pPr>
            <a:r>
              <a:rPr lang="en-US" dirty="0" smtClean="0"/>
              <a:t>burrow through soft sediment</a:t>
            </a:r>
          </a:p>
          <a:p>
            <a:pPr>
              <a:spcAft>
                <a:spcPts val="600"/>
              </a:spcAft>
            </a:pPr>
            <a:r>
              <a:rPr lang="en-US" dirty="0" smtClean="0"/>
              <a:t>feed on </a:t>
            </a:r>
            <a:r>
              <a:rPr lang="en-US" dirty="0" err="1" smtClean="0"/>
              <a:t>foramanifera</a:t>
            </a:r>
            <a:endParaRPr lang="en-US" dirty="0" smtClean="0"/>
          </a:p>
          <a:p>
            <a:pPr>
              <a:spcAft>
                <a:spcPts val="600"/>
              </a:spcAft>
            </a:pPr>
            <a:endParaRPr lang="en-US" dirty="0"/>
          </a:p>
        </p:txBody>
      </p:sp>
      <p:sp>
        <p:nvSpPr>
          <p:cNvPr id="8" name="TextBox 7"/>
          <p:cNvSpPr txBox="1"/>
          <p:nvPr/>
        </p:nvSpPr>
        <p:spPr>
          <a:xfrm>
            <a:off x="685800" y="2438400"/>
            <a:ext cx="4199312" cy="400110"/>
          </a:xfrm>
          <a:prstGeom prst="rect">
            <a:avLst/>
          </a:prstGeom>
          <a:noFill/>
        </p:spPr>
        <p:txBody>
          <a:bodyPr wrap="none" rtlCol="0">
            <a:spAutoFit/>
          </a:bodyPr>
          <a:lstStyle/>
          <a:p>
            <a:pPr>
              <a:spcAft>
                <a:spcPts val="600"/>
              </a:spcAft>
            </a:pPr>
            <a:r>
              <a:rPr lang="en-US" dirty="0" err="1" smtClean="0"/>
              <a:t>Chaetodermomorpha</a:t>
            </a:r>
            <a:r>
              <a:rPr lang="en-US" dirty="0" smtClean="0"/>
              <a:t> = </a:t>
            </a:r>
            <a:r>
              <a:rPr lang="en-US" dirty="0" err="1" smtClean="0"/>
              <a:t>Caudofoveata</a:t>
            </a:r>
            <a:endParaRPr lang="en-US" dirty="0" smtClean="0"/>
          </a:p>
        </p:txBody>
      </p:sp>
      <p:pic>
        <p:nvPicPr>
          <p:cNvPr id="5" name="Picture 4" descr="Falcidens.png"/>
          <p:cNvPicPr>
            <a:picLocks noChangeAspect="1"/>
          </p:cNvPicPr>
          <p:nvPr/>
        </p:nvPicPr>
        <p:blipFill>
          <a:blip r:embed="rId2"/>
          <a:stretch>
            <a:fillRect/>
          </a:stretch>
        </p:blipFill>
        <p:spPr>
          <a:xfrm>
            <a:off x="4876800" y="1524000"/>
            <a:ext cx="3810000" cy="200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381000" y="152400"/>
            <a:ext cx="8458200" cy="1143000"/>
          </a:xfrm>
          <a:noFill/>
        </p:spPr>
        <p:txBody>
          <a:bodyPr/>
          <a:lstStyle/>
          <a:p>
            <a:r>
              <a:rPr lang="en-US" b="1">
                <a:solidFill>
                  <a:srgbClr val="FF0000"/>
                </a:solidFill>
                <a:latin typeface="Arial" pitchFamily="-109" charset="0"/>
                <a:ea typeface="ヒラギノ角ゴ Pro W3" pitchFamily="-109" charset="-128"/>
                <a:cs typeface="ヒラギノ角ゴ Pro W3" pitchFamily="-109" charset="-128"/>
              </a:rPr>
              <a:t>Three Odd Molluscan Groups</a:t>
            </a:r>
            <a:endParaRPr lang="en-US" b="1">
              <a:solidFill>
                <a:srgbClr val="FF0000"/>
              </a:solidFill>
              <a:ea typeface="ヒラギノ角ゴ Pro W3" pitchFamily="-109" charset="-128"/>
              <a:cs typeface="ヒラギノ角ゴ Pro W3" pitchFamily="-109" charset="-128"/>
            </a:endParaRPr>
          </a:p>
        </p:txBody>
      </p:sp>
      <p:sp>
        <p:nvSpPr>
          <p:cNvPr id="189443" name="Rectangle 3"/>
          <p:cNvSpPr>
            <a:spLocks noGrp="1" noChangeArrowheads="1"/>
          </p:cNvSpPr>
          <p:nvPr>
            <p:ph type="body" idx="1"/>
          </p:nvPr>
        </p:nvSpPr>
        <p:spPr>
          <a:xfrm>
            <a:off x="457200" y="1143000"/>
            <a:ext cx="8315325" cy="4114800"/>
          </a:xfrm>
          <a:noFill/>
        </p:spPr>
        <p:txBody>
          <a:bodyPr/>
          <a:lstStyle/>
          <a:p>
            <a:pPr>
              <a:lnSpc>
                <a:spcPct val="90000"/>
              </a:lnSpc>
              <a:buClr>
                <a:schemeClr val="tx1"/>
              </a:buClr>
            </a:pPr>
            <a:r>
              <a:rPr lang="en-US" sz="2800">
                <a:solidFill>
                  <a:schemeClr val="accent2"/>
                </a:solidFill>
                <a:latin typeface="Arial" pitchFamily="-109" charset="0"/>
                <a:ea typeface="ヒラギノ角ゴ Pro W3" pitchFamily="-109" charset="-128"/>
                <a:cs typeface="ヒラギノ角ゴ Pro W3" pitchFamily="-109" charset="-128"/>
              </a:rPr>
              <a:t>Scaphopoda</a:t>
            </a:r>
            <a:r>
              <a:rPr lang="en-US" sz="2800">
                <a:latin typeface="Arial" pitchFamily="-109" charset="0"/>
                <a:ea typeface="ヒラギノ角ゴ Pro W3" pitchFamily="-109" charset="-128"/>
                <a:cs typeface="ヒラギノ角ゴ Pro W3" pitchFamily="-109" charset="-128"/>
              </a:rPr>
              <a:t> = </a:t>
            </a:r>
            <a:r>
              <a:rPr lang="ja-JP" altLang="en-US" sz="2800">
                <a:latin typeface="Arial" pitchFamily="-109" charset="0"/>
                <a:ea typeface="ヒラギノ角ゴ Pro W3" pitchFamily="-109" charset="-128"/>
                <a:cs typeface="ヒラギノ角ゴ Pro W3" pitchFamily="-109" charset="-128"/>
              </a:rPr>
              <a:t>“</a:t>
            </a:r>
            <a:r>
              <a:rPr lang="en-US" altLang="ja-JP" sz="2800">
                <a:latin typeface="Arial" pitchFamily="-109" charset="0"/>
                <a:ea typeface="ヒラギノ角ゴ Pro W3" pitchFamily="-109" charset="-128"/>
                <a:cs typeface="ヒラギノ角ゴ Pro W3" pitchFamily="-109" charset="-128"/>
              </a:rPr>
              <a:t>tusk shells</a:t>
            </a:r>
            <a:r>
              <a:rPr lang="ja-JP" altLang="en-US" sz="2800">
                <a:latin typeface="Arial" pitchFamily="-109" charset="0"/>
                <a:ea typeface="ヒラギノ角ゴ Pro W3" pitchFamily="-109" charset="-128"/>
                <a:cs typeface="ヒラギノ角ゴ Pro W3" pitchFamily="-109" charset="-128"/>
              </a:rPr>
              <a:t>”</a:t>
            </a:r>
            <a:endParaRPr lang="en-US" altLang="ja-JP" sz="2800">
              <a:latin typeface="Arial" pitchFamily="-109" charset="0"/>
              <a:ea typeface="ヒラギノ角ゴ Pro W3" pitchFamily="-109" charset="-128"/>
              <a:cs typeface="ヒラギノ角ゴ Pro W3" pitchFamily="-109" charset="-128"/>
            </a:endParaRPr>
          </a:p>
          <a:p>
            <a:pPr lvl="1">
              <a:lnSpc>
                <a:spcPct val="90000"/>
              </a:lnSpc>
              <a:buClr>
                <a:schemeClr val="tx1"/>
              </a:buClr>
            </a:pPr>
            <a:r>
              <a:rPr lang="en-US" sz="2400">
                <a:latin typeface="Arial" pitchFamily="-109" charset="0"/>
                <a:ea typeface="ヒラギノ角ゴ Pro W3" pitchFamily="-109" charset="-128"/>
                <a:cs typeface="ヒラギノ角ゴ Pro W3" pitchFamily="-109" charset="-128"/>
              </a:rPr>
              <a:t>all marine; live buried in sediment</a:t>
            </a:r>
          </a:p>
          <a:p>
            <a:pPr lvl="1">
              <a:lnSpc>
                <a:spcPct val="90000"/>
              </a:lnSpc>
              <a:buClr>
                <a:schemeClr val="tx1"/>
              </a:buClr>
            </a:pPr>
            <a:r>
              <a:rPr lang="en-US" sz="2400">
                <a:latin typeface="Arial" pitchFamily="-109" charset="0"/>
                <a:ea typeface="ヒラギノ角ゴ Pro W3" pitchFamily="-109" charset="-128"/>
                <a:cs typeface="ヒラギノ角ゴ Pro W3" pitchFamily="-109" charset="-128"/>
              </a:rPr>
              <a:t>use clubbed tentacles (</a:t>
            </a:r>
            <a:r>
              <a:rPr lang="en-US" sz="2400">
                <a:solidFill>
                  <a:schemeClr val="accent2"/>
                </a:solidFill>
                <a:latin typeface="Arial" pitchFamily="-109" charset="0"/>
                <a:ea typeface="ヒラギノ角ゴ Pro W3" pitchFamily="-109" charset="-128"/>
                <a:cs typeface="ヒラギノ角ゴ Pro W3" pitchFamily="-109" charset="-128"/>
              </a:rPr>
              <a:t>captacula</a:t>
            </a:r>
            <a:r>
              <a:rPr lang="en-US" sz="2400">
                <a:latin typeface="Arial" pitchFamily="-109" charset="0"/>
                <a:ea typeface="ヒラギノ角ゴ Pro W3" pitchFamily="-109" charset="-128"/>
                <a:cs typeface="ヒラギノ角ゴ Pro W3" pitchFamily="-109" charset="-128"/>
              </a:rPr>
              <a:t>) to gather food</a:t>
            </a:r>
          </a:p>
          <a:p>
            <a:pPr lvl="2">
              <a:lnSpc>
                <a:spcPct val="90000"/>
              </a:lnSpc>
              <a:buClr>
                <a:schemeClr val="tx1"/>
              </a:buClr>
            </a:pPr>
            <a:r>
              <a:rPr lang="en-US" sz="2000">
                <a:latin typeface="Arial" pitchFamily="-109" charset="0"/>
                <a:ea typeface="MS PGothic" pitchFamily="34" charset="-128"/>
                <a:cs typeface="MS PGothic" pitchFamily="34" charset="-128"/>
              </a:rPr>
              <a:t>typically microorganisms (e.g., diatoms)</a:t>
            </a:r>
          </a:p>
          <a:p>
            <a:pPr>
              <a:lnSpc>
                <a:spcPct val="90000"/>
              </a:lnSpc>
              <a:buClr>
                <a:schemeClr val="tx1"/>
              </a:buClr>
              <a:buFontTx/>
              <a:buNone/>
            </a:pPr>
            <a:endParaRPr lang="en-US" sz="2400">
              <a:latin typeface="Arial" pitchFamily="-109" charset="0"/>
              <a:ea typeface="ヒラギノ角ゴ Pro W3" pitchFamily="-109" charset="-128"/>
              <a:cs typeface="ヒラギノ角ゴ Pro W3" pitchFamily="-109" charset="-128"/>
            </a:endParaRPr>
          </a:p>
        </p:txBody>
      </p:sp>
      <p:grpSp>
        <p:nvGrpSpPr>
          <p:cNvPr id="2" name="Group 13"/>
          <p:cNvGrpSpPr>
            <a:grpSpLocks/>
          </p:cNvGrpSpPr>
          <p:nvPr/>
        </p:nvGrpSpPr>
        <p:grpSpPr bwMode="auto">
          <a:xfrm>
            <a:off x="609600" y="2895600"/>
            <a:ext cx="7408863" cy="3811588"/>
            <a:chOff x="609600" y="2895600"/>
            <a:chExt cx="7408572" cy="3811524"/>
          </a:xfrm>
        </p:grpSpPr>
        <p:pic>
          <p:nvPicPr>
            <p:cNvPr id="16388" name="Picture 8"/>
            <p:cNvPicPr>
              <a:picLocks noChangeAspect="1" noChangeArrowheads="1"/>
            </p:cNvPicPr>
            <p:nvPr/>
          </p:nvPicPr>
          <p:blipFill>
            <a:blip r:embed="rId3"/>
            <a:srcRect/>
            <a:stretch>
              <a:fillRect/>
            </a:stretch>
          </p:blipFill>
          <p:spPr bwMode="auto">
            <a:xfrm>
              <a:off x="5334000" y="2895600"/>
              <a:ext cx="2684172" cy="3811524"/>
            </a:xfrm>
            <a:prstGeom prst="rect">
              <a:avLst/>
            </a:prstGeom>
            <a:noFill/>
            <a:ln w="38100">
              <a:solidFill>
                <a:schemeClr val="bg1"/>
              </a:solidFill>
              <a:miter lim="800000"/>
              <a:headEnd/>
              <a:tailEnd/>
            </a:ln>
          </p:spPr>
        </p:pic>
        <p:pic>
          <p:nvPicPr>
            <p:cNvPr id="16389" name="Picture 9"/>
            <p:cNvPicPr>
              <a:picLocks noChangeAspect="1" noChangeArrowheads="1"/>
            </p:cNvPicPr>
            <p:nvPr/>
          </p:nvPicPr>
          <p:blipFill>
            <a:blip r:embed="rId4"/>
            <a:srcRect/>
            <a:stretch>
              <a:fillRect/>
            </a:stretch>
          </p:blipFill>
          <p:spPr bwMode="auto">
            <a:xfrm>
              <a:off x="609600" y="2895600"/>
              <a:ext cx="2241550" cy="3586162"/>
            </a:xfrm>
            <a:prstGeom prst="rect">
              <a:avLst/>
            </a:prstGeom>
            <a:noFill/>
            <a:ln w="9525">
              <a:noFill/>
              <a:miter lim="800000"/>
              <a:headEnd/>
              <a:tailEnd/>
            </a:ln>
          </p:spPr>
        </p:pic>
        <p:sp>
          <p:nvSpPr>
            <p:cNvPr id="16390" name="Text Box 17"/>
            <p:cNvSpPr txBox="1">
              <a:spLocks noChangeArrowheads="1"/>
            </p:cNvSpPr>
            <p:nvPr/>
          </p:nvSpPr>
          <p:spPr bwMode="auto">
            <a:xfrm>
              <a:off x="2819400" y="4876800"/>
              <a:ext cx="1962150" cy="457200"/>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Arial" pitchFamily="-109" charset="0"/>
                </a:rPr>
                <a:t>mantle cavity</a:t>
              </a:r>
            </a:p>
          </p:txBody>
        </p:sp>
        <p:sp>
          <p:nvSpPr>
            <p:cNvPr id="16391" name="Text Box 18"/>
            <p:cNvSpPr txBox="1">
              <a:spLocks noChangeArrowheads="1"/>
            </p:cNvSpPr>
            <p:nvPr/>
          </p:nvSpPr>
          <p:spPr bwMode="auto">
            <a:xfrm>
              <a:off x="2819400" y="5486400"/>
              <a:ext cx="1489075" cy="457200"/>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Arial" pitchFamily="-109" charset="0"/>
                </a:rPr>
                <a:t>captacula</a:t>
              </a:r>
            </a:p>
          </p:txBody>
        </p:sp>
        <p:sp>
          <p:nvSpPr>
            <p:cNvPr id="16392" name="Text Box 19"/>
            <p:cNvSpPr txBox="1">
              <a:spLocks noChangeArrowheads="1"/>
            </p:cNvSpPr>
            <p:nvPr/>
          </p:nvSpPr>
          <p:spPr bwMode="auto">
            <a:xfrm>
              <a:off x="2825750" y="6019800"/>
              <a:ext cx="692150" cy="457200"/>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Arial" pitchFamily="-109" charset="0"/>
                </a:rPr>
                <a:t>foot</a:t>
              </a:r>
            </a:p>
          </p:txBody>
        </p:sp>
        <p:sp>
          <p:nvSpPr>
            <p:cNvPr id="16393" name="Line 22"/>
            <p:cNvSpPr>
              <a:spLocks noChangeShapeType="1"/>
            </p:cNvSpPr>
            <p:nvPr/>
          </p:nvSpPr>
          <p:spPr bwMode="auto">
            <a:xfrm flipH="1">
              <a:off x="2192337" y="5137150"/>
              <a:ext cx="668338" cy="0"/>
            </a:xfrm>
            <a:prstGeom prst="line">
              <a:avLst/>
            </a:prstGeom>
            <a:noFill/>
            <a:ln w="38100">
              <a:solidFill>
                <a:srgbClr val="FF0000"/>
              </a:solidFill>
              <a:round/>
              <a:headEnd/>
              <a:tailEnd type="stealth" w="med" len="lg"/>
            </a:ln>
          </p:spPr>
          <p:txBody>
            <a:bodyPr wrap="none" anchor="ctr">
              <a:prstTxWarp prst="textNoShape">
                <a:avLst/>
              </a:prstTxWarp>
            </a:bodyPr>
            <a:lstStyle/>
            <a:p>
              <a:endParaRPr lang="en-US"/>
            </a:p>
          </p:txBody>
        </p:sp>
        <p:sp>
          <p:nvSpPr>
            <p:cNvPr id="16394" name="Line 23"/>
            <p:cNvSpPr>
              <a:spLocks noChangeShapeType="1"/>
            </p:cNvSpPr>
            <p:nvPr/>
          </p:nvSpPr>
          <p:spPr bwMode="auto">
            <a:xfrm flipH="1" flipV="1">
              <a:off x="1390650" y="5715000"/>
              <a:ext cx="1470025" cy="28575"/>
            </a:xfrm>
            <a:prstGeom prst="line">
              <a:avLst/>
            </a:prstGeom>
            <a:noFill/>
            <a:ln w="38100">
              <a:solidFill>
                <a:srgbClr val="FF0000"/>
              </a:solidFill>
              <a:round/>
              <a:headEnd/>
              <a:tailEnd type="stealth" w="med" len="lg"/>
            </a:ln>
          </p:spPr>
          <p:txBody>
            <a:bodyPr wrap="none" anchor="ctr">
              <a:prstTxWarp prst="textNoShape">
                <a:avLst/>
              </a:prstTxWarp>
            </a:bodyPr>
            <a:lstStyle/>
            <a:p>
              <a:endParaRPr lang="en-US"/>
            </a:p>
          </p:txBody>
        </p:sp>
        <p:sp>
          <p:nvSpPr>
            <p:cNvPr id="16395" name="Line 24"/>
            <p:cNvSpPr>
              <a:spLocks noChangeShapeType="1"/>
            </p:cNvSpPr>
            <p:nvPr/>
          </p:nvSpPr>
          <p:spPr bwMode="auto">
            <a:xfrm flipH="1" flipV="1">
              <a:off x="1430337" y="6248400"/>
              <a:ext cx="1430338" cy="3175"/>
            </a:xfrm>
            <a:prstGeom prst="line">
              <a:avLst/>
            </a:prstGeom>
            <a:noFill/>
            <a:ln w="38100">
              <a:solidFill>
                <a:srgbClr val="FF0000"/>
              </a:solidFill>
              <a:round/>
              <a:headEnd/>
              <a:tailEnd type="stealth" w="med" len="lg"/>
            </a:ln>
          </p:spPr>
          <p:txBody>
            <a:bodyPr wrap="none" anchor="ctr">
              <a:prstTxWarp prst="textNoShape">
                <a:avLst/>
              </a:prstTxWarp>
            </a:bodyPr>
            <a:lstStyle/>
            <a:p>
              <a:endParaRPr lang="en-US"/>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animEffect transition="in" filter="dissolve">
                                      <p:cBhvr>
                                        <p:cTn id="7" dur="500"/>
                                        <p:tgtEl>
                                          <p:spTgt spid="1894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9443">
                                            <p:txEl>
                                              <p:pRg st="1" end="1"/>
                                            </p:txEl>
                                          </p:spTgt>
                                        </p:tgtEl>
                                        <p:attrNameLst>
                                          <p:attrName>style.visibility</p:attrName>
                                        </p:attrNameLst>
                                      </p:cBhvr>
                                      <p:to>
                                        <p:strVal val="visible"/>
                                      </p:to>
                                    </p:set>
                                    <p:animEffect transition="in" filter="dissolve">
                                      <p:cBhvr>
                                        <p:cTn id="12" dur="500"/>
                                        <p:tgtEl>
                                          <p:spTgt spid="1894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9443">
                                            <p:txEl>
                                              <p:pRg st="2" end="2"/>
                                            </p:txEl>
                                          </p:spTgt>
                                        </p:tgtEl>
                                        <p:attrNameLst>
                                          <p:attrName>style.visibility</p:attrName>
                                        </p:attrNameLst>
                                      </p:cBhvr>
                                      <p:to>
                                        <p:strVal val="visible"/>
                                      </p:to>
                                    </p:set>
                                    <p:animEffect transition="in" filter="dissolve">
                                      <p:cBhvr>
                                        <p:cTn id="17" dur="500"/>
                                        <p:tgtEl>
                                          <p:spTgt spid="18944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9443">
                                            <p:txEl>
                                              <p:pRg st="3" end="3"/>
                                            </p:txEl>
                                          </p:spTgt>
                                        </p:tgtEl>
                                        <p:attrNameLst>
                                          <p:attrName>style.visibility</p:attrName>
                                        </p:attrNameLst>
                                      </p:cBhvr>
                                      <p:to>
                                        <p:strVal val="visible"/>
                                      </p:to>
                                    </p:set>
                                    <p:animEffect transition="in" filter="dissolve">
                                      <p:cBhvr>
                                        <p:cTn id="22" dur="500"/>
                                        <p:tgtEl>
                                          <p:spTgt spid="1894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bldLvl="3" autoUpdateAnimBg="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0"/>
          </p:nvPr>
        </p:nvSpPr>
        <p:spPr bwMode="auto">
          <a:noFill/>
          <a:ln>
            <a:miter lim="800000"/>
            <a:headEnd/>
            <a:tailEnd/>
          </a:ln>
        </p:spPr>
        <p:txBody>
          <a:bodyPr/>
          <a:lstStyle/>
          <a:p>
            <a:fld id="{0CC7EB2F-5B16-304D-B35B-9A002537D6B1}" type="slidenum">
              <a:rPr lang="en-US"/>
              <a:pPr/>
              <a:t>9</a:t>
            </a:fld>
            <a:endParaRPr lang="en-US"/>
          </a:p>
        </p:txBody>
      </p:sp>
      <p:sp>
        <p:nvSpPr>
          <p:cNvPr id="26627" name="Rectangle 2"/>
          <p:cNvSpPr>
            <a:spLocks noGrp="1" noChangeArrowheads="1"/>
          </p:cNvSpPr>
          <p:nvPr>
            <p:ph type="title"/>
          </p:nvPr>
        </p:nvSpPr>
        <p:spPr>
          <a:xfrm>
            <a:off x="76200" y="120650"/>
            <a:ext cx="9023350" cy="954107"/>
          </a:xfrm>
        </p:spPr>
        <p:txBody>
          <a:bodyPr/>
          <a:lstStyle/>
          <a:p>
            <a:pPr eaLnBrk="1" hangingPunct="1"/>
            <a:r>
              <a:rPr lang="en-US" dirty="0" smtClean="0">
                <a:latin typeface="Calibri" charset="0"/>
              </a:rPr>
              <a:t>Tusk shells [</a:t>
            </a:r>
            <a:r>
              <a:rPr lang="en-US" dirty="0" err="1" smtClean="0">
                <a:solidFill>
                  <a:srgbClr val="0000FF"/>
                </a:solidFill>
                <a:latin typeface="Calibri" charset="0"/>
              </a:rPr>
              <a:t>Scaphopoda</a:t>
            </a:r>
            <a:r>
              <a:rPr lang="en-US" dirty="0" smtClean="0">
                <a:latin typeface="Calibri" charset="0"/>
              </a:rPr>
              <a:t>] are univalves and lack </a:t>
            </a:r>
            <a:r>
              <a:rPr lang="en-US" dirty="0" err="1" smtClean="0">
                <a:latin typeface="Calibri" charset="0"/>
              </a:rPr>
              <a:t>ctenidia</a:t>
            </a:r>
            <a:r>
              <a:rPr lang="en-US" dirty="0" smtClean="0">
                <a:latin typeface="Calibri" charset="0"/>
              </a:rPr>
              <a:t>, </a:t>
            </a:r>
            <a:br>
              <a:rPr lang="en-US" dirty="0" smtClean="0">
                <a:latin typeface="Calibri" charset="0"/>
              </a:rPr>
            </a:br>
            <a:r>
              <a:rPr lang="en-US" dirty="0" smtClean="0">
                <a:latin typeface="Calibri" charset="0"/>
              </a:rPr>
              <a:t>a heart, and a circulatory system</a:t>
            </a:r>
            <a:r>
              <a:rPr lang="en-US" dirty="0">
                <a:latin typeface="Calibri" charset="0"/>
              </a:rPr>
              <a:t>.</a:t>
            </a:r>
          </a:p>
        </p:txBody>
      </p:sp>
      <p:pic>
        <p:nvPicPr>
          <p:cNvPr id="2" name="Picture 1" descr="images.jp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16200000">
            <a:off x="5799109" y="4030692"/>
            <a:ext cx="2426970" cy="2290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6" name="Group 5"/>
          <p:cNvGrpSpPr/>
          <p:nvPr/>
        </p:nvGrpSpPr>
        <p:grpSpPr>
          <a:xfrm>
            <a:off x="838200" y="1524000"/>
            <a:ext cx="4142482" cy="2286000"/>
            <a:chOff x="304800" y="1143000"/>
            <a:chExt cx="4545013" cy="2508134"/>
          </a:xfrm>
        </p:grpSpPr>
        <p:pic>
          <p:nvPicPr>
            <p:cNvPr id="26638" name="Picture 14"/>
            <p:cNvPicPr>
              <a:picLocks noChangeAspect="1" noChangeArrowheads="1"/>
            </p:cNvPicPr>
            <p:nvPr/>
          </p:nvPicPr>
          <p:blipFill>
            <a:blip r:embed="rId4"/>
            <a:srcRect/>
            <a:stretch>
              <a:fillRect/>
            </a:stretch>
          </p:blipFill>
          <p:spPr bwMode="auto">
            <a:xfrm>
              <a:off x="304800" y="1143000"/>
              <a:ext cx="4545013" cy="2508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635" name="TextBox 16"/>
            <p:cNvSpPr txBox="1">
              <a:spLocks noChangeArrowheads="1"/>
            </p:cNvSpPr>
            <p:nvPr/>
          </p:nvSpPr>
          <p:spPr bwMode="auto">
            <a:xfrm>
              <a:off x="304800" y="1143000"/>
              <a:ext cx="1295400" cy="246221"/>
            </a:xfrm>
            <a:prstGeom prst="rect">
              <a:avLst/>
            </a:prstGeom>
            <a:noFill/>
            <a:ln w="9525">
              <a:noFill/>
              <a:miter lim="800000"/>
              <a:headEnd/>
              <a:tailEnd/>
            </a:ln>
          </p:spPr>
          <p:txBody>
            <a:bodyPr wrap="square">
              <a:prstTxWarp prst="textNoShape">
                <a:avLst/>
              </a:prstTxWarp>
              <a:spAutoFit/>
            </a:bodyPr>
            <a:lstStyle/>
            <a:p>
              <a:r>
                <a:rPr lang="en-US" sz="1000" dirty="0" err="1" smtClean="0">
                  <a:solidFill>
                    <a:srgbClr val="FFFFFF"/>
                  </a:solidFill>
                </a:rPr>
                <a:t>www.idscaro.net</a:t>
              </a:r>
              <a:endParaRPr lang="en-US" sz="1000" dirty="0">
                <a:solidFill>
                  <a:srgbClr val="FFFFFF"/>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2_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3764</TotalTime>
  <Words>2074</Words>
  <Application>Microsoft Macintosh PowerPoint</Application>
  <PresentationFormat>On-screen Show (4:3)</PresentationFormat>
  <Paragraphs>226</Paragraphs>
  <Slides>41</Slides>
  <Notes>10</Notes>
  <HiddenSlides>0</HiddenSlides>
  <MMClips>0</MMClips>
  <ScaleCrop>false</ScaleCrop>
  <HeadingPairs>
    <vt:vector size="4" baseType="variant">
      <vt:variant>
        <vt:lpstr>Design Template</vt:lpstr>
      </vt:variant>
      <vt:variant>
        <vt:i4>1</vt:i4>
      </vt:variant>
      <vt:variant>
        <vt:lpstr>Slide Titles</vt:lpstr>
      </vt:variant>
      <vt:variant>
        <vt:i4>41</vt:i4>
      </vt:variant>
    </vt:vector>
  </HeadingPairs>
  <TitlesOfParts>
    <vt:vector size="42" baseType="lpstr">
      <vt:lpstr>2_Office Theme</vt:lpstr>
      <vt:lpstr>Slide 1</vt:lpstr>
      <vt:lpstr>Slide 2</vt:lpstr>
      <vt:lpstr>Current classification recognizes several molluscan lineages, relationships among which are in flux.</vt:lpstr>
      <vt:lpstr>Learning Objectives </vt:lpstr>
      <vt:lpstr>Slide 5</vt:lpstr>
      <vt:lpstr>Slide 6</vt:lpstr>
      <vt:lpstr>Slide 7</vt:lpstr>
      <vt:lpstr>Three Odd Molluscan Groups</vt:lpstr>
      <vt:lpstr>Tusk shells [Scaphopoda] are univalves and lack ctenidia,  a heart, and a circulatory system.</vt:lpstr>
      <vt:lpstr>Slide 10</vt:lpstr>
      <vt:lpstr>Slide 11</vt:lpstr>
      <vt:lpstr>Monoplacophora was known only from fossils until 1952.</vt:lpstr>
      <vt:lpstr>Chitons [Polyplacophora] have 7-8 plates embedded in a tough mantle. </vt:lpstr>
      <vt:lpstr>Slide 14</vt:lpstr>
      <vt:lpstr>Slide 15</vt:lpstr>
      <vt:lpstr>Gastropods are the most diverse group of molluscs.</vt:lpstr>
      <vt:lpstr>Slide 17</vt:lpstr>
      <vt:lpstr>Classes of Molluscs</vt:lpstr>
      <vt:lpstr>Classes of Molluscs</vt:lpstr>
      <vt:lpstr>Gastropods display coiling and torsion. The shell coils clockwise and leans left with respect to the body. </vt:lpstr>
      <vt:lpstr>Classes of Molluscs</vt:lpstr>
      <vt:lpstr>Torsion turns the visceral mass 90–180° counter-clockwise. The body is asymmetrical: anus over the head, figure-8 nerve cord.  </vt:lpstr>
      <vt:lpstr>Slide 23</vt:lpstr>
      <vt:lpstr>Classes of Molluscs</vt:lpstr>
      <vt:lpstr>Classes of Molluscs</vt:lpstr>
      <vt:lpstr>Slide 26</vt:lpstr>
      <vt:lpstr>Classes of Molluscs</vt:lpstr>
      <vt:lpstr>Classes of Molluscs</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Company>Penn State University</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malley</dc:creator>
  <cp:lastModifiedBy>Li, Chenhong</cp:lastModifiedBy>
  <cp:revision>294</cp:revision>
  <dcterms:created xsi:type="dcterms:W3CDTF">2017-04-06T13:39:39Z</dcterms:created>
  <dcterms:modified xsi:type="dcterms:W3CDTF">2017-04-06T23:15:33Z</dcterms:modified>
</cp:coreProperties>
</file>