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5.xml" ContentType="application/vnd.openxmlformats-officedocument.presentationml.slide+xml"/>
  <Override PartName="/ppt/slides/slide38.xml" ContentType="application/vnd.openxmlformats-officedocument.presentationml.slide+xml"/>
  <Override PartName="/ppt/slides/slide10.xml" ContentType="application/vnd.openxmlformats-officedocument.presentationml.slide+xml"/>
  <Default Extension="jpeg" ContentType="image/jpeg"/>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Default Extension="tiff" ContentType="image/tiff"/>
  <Override PartName="/ppt/slides/slide20.xml" ContentType="application/vnd.openxmlformats-officedocument.presentationml.slide+xml"/>
  <Override PartName="/ppt/slides/slide44.xml" ContentType="application/vnd.openxmlformats-officedocument.presentationml.slide+xml"/>
  <Override PartName="/ppt/comments/comment1.xml" ContentType="application/vnd.openxmlformats-officedocument.presentationml.comments+xml"/>
  <Override PartName="/ppt/slides/slide17.xml" ContentType="application/vnd.openxmlformats-officedocument.presentationml.slide+xml"/>
  <Override PartName="/ppt/notesSlides/notesSlide3.xml" ContentType="application/vnd.openxmlformats-officedocument.presentationml.notesSlide+xml"/>
  <Default Extension="wdp" ContentType="image/vnd.ms-photo"/>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83" r:id="rId1"/>
  </p:sldMasterIdLst>
  <p:notesMasterIdLst>
    <p:notesMasterId r:id="rId52"/>
  </p:notesMasterIdLst>
  <p:sldIdLst>
    <p:sldId id="440" r:id="rId2"/>
    <p:sldId id="394" r:id="rId3"/>
    <p:sldId id="395" r:id="rId4"/>
    <p:sldId id="388" r:id="rId5"/>
    <p:sldId id="396" r:id="rId6"/>
    <p:sldId id="320" r:id="rId7"/>
    <p:sldId id="334" r:id="rId8"/>
    <p:sldId id="344" r:id="rId9"/>
    <p:sldId id="397" r:id="rId10"/>
    <p:sldId id="389" r:id="rId11"/>
    <p:sldId id="398" r:id="rId12"/>
    <p:sldId id="399" r:id="rId13"/>
    <p:sldId id="392" r:id="rId14"/>
    <p:sldId id="400" r:id="rId15"/>
    <p:sldId id="437" r:id="rId16"/>
    <p:sldId id="402" r:id="rId17"/>
    <p:sldId id="411" r:id="rId18"/>
    <p:sldId id="436" r:id="rId19"/>
    <p:sldId id="403" r:id="rId20"/>
    <p:sldId id="404" r:id="rId21"/>
    <p:sldId id="405" r:id="rId22"/>
    <p:sldId id="406" r:id="rId23"/>
    <p:sldId id="391" r:id="rId24"/>
    <p:sldId id="350" r:id="rId25"/>
    <p:sldId id="438" r:id="rId26"/>
    <p:sldId id="390" r:id="rId27"/>
    <p:sldId id="441" r:id="rId28"/>
    <p:sldId id="442" r:id="rId29"/>
    <p:sldId id="407" r:id="rId30"/>
    <p:sldId id="408" r:id="rId31"/>
    <p:sldId id="444" r:id="rId32"/>
    <p:sldId id="422" r:id="rId33"/>
    <p:sldId id="345" r:id="rId34"/>
    <p:sldId id="340" r:id="rId35"/>
    <p:sldId id="423" r:id="rId36"/>
    <p:sldId id="424" r:id="rId37"/>
    <p:sldId id="425" r:id="rId38"/>
    <p:sldId id="426" r:id="rId39"/>
    <p:sldId id="427" r:id="rId40"/>
    <p:sldId id="443" r:id="rId41"/>
    <p:sldId id="428" r:id="rId42"/>
    <p:sldId id="429" r:id="rId43"/>
    <p:sldId id="430" r:id="rId44"/>
    <p:sldId id="431" r:id="rId45"/>
    <p:sldId id="432" r:id="rId46"/>
    <p:sldId id="330" r:id="rId47"/>
    <p:sldId id="433" r:id="rId48"/>
    <p:sldId id="413" r:id="rId49"/>
    <p:sldId id="409" r:id="rId50"/>
    <p:sldId id="336" r:id="rId51"/>
  </p:sldIdLst>
  <p:sldSz cx="9144000" cy="6858000" type="screen4x3"/>
  <p:notesSz cx="6858000" cy="9144000"/>
  <p:defaultTextStyle>
    <a:defPPr>
      <a:defRPr lang="en-US"/>
    </a:defPPr>
    <a:lvl1pPr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1pPr>
    <a:lvl2pPr marL="4572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2pPr>
    <a:lvl3pPr marL="9144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3pPr>
    <a:lvl4pPr marL="13716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4pPr>
    <a:lvl5pPr marL="18288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5pPr>
    <a:lvl6pPr marL="2286000" algn="l" defTabSz="457200" rtl="0" eaLnBrk="1" latinLnBrk="0" hangingPunct="1">
      <a:defRPr sz="2000" b="1" kern="1200">
        <a:solidFill>
          <a:srgbClr val="000099"/>
        </a:solidFill>
        <a:latin typeface="Calibri" charset="0"/>
        <a:ea typeface="ＭＳ Ｐゴシック" charset="-128"/>
        <a:cs typeface="ＭＳ Ｐゴシック" charset="-128"/>
      </a:defRPr>
    </a:lvl6pPr>
    <a:lvl7pPr marL="2743200" algn="l" defTabSz="457200" rtl="0" eaLnBrk="1" latinLnBrk="0" hangingPunct="1">
      <a:defRPr sz="2000" b="1" kern="1200">
        <a:solidFill>
          <a:srgbClr val="000099"/>
        </a:solidFill>
        <a:latin typeface="Calibri" charset="0"/>
        <a:ea typeface="ＭＳ Ｐゴシック" charset="-128"/>
        <a:cs typeface="ＭＳ Ｐゴシック" charset="-128"/>
      </a:defRPr>
    </a:lvl7pPr>
    <a:lvl8pPr marL="3200400" algn="l" defTabSz="457200" rtl="0" eaLnBrk="1" latinLnBrk="0" hangingPunct="1">
      <a:defRPr sz="2000" b="1" kern="1200">
        <a:solidFill>
          <a:srgbClr val="000099"/>
        </a:solidFill>
        <a:latin typeface="Calibri" charset="0"/>
        <a:ea typeface="ＭＳ Ｐゴシック" charset="-128"/>
        <a:cs typeface="ＭＳ Ｐゴシック" charset="-128"/>
      </a:defRPr>
    </a:lvl8pPr>
    <a:lvl9pPr marL="3657600" algn="l" defTabSz="457200" rtl="0" eaLnBrk="1" latinLnBrk="0" hangingPunct="1">
      <a:defRPr sz="2000" b="1" kern="1200">
        <a:solidFill>
          <a:srgbClr val="000099"/>
        </a:solidFill>
        <a:latin typeface="Calibri"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ori Bradshaw" initials="LB"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2217" autoAdjust="0"/>
    <p:restoredTop sz="88358" autoAdjust="0"/>
  </p:normalViewPr>
  <p:slideViewPr>
    <p:cSldViewPr showGuides="1">
      <p:cViewPr varScale="1">
        <p:scale>
          <a:sx n="112" d="100"/>
          <a:sy n="112" d="100"/>
        </p:scale>
        <p:origin x="-944" y="-120"/>
      </p:cViewPr>
      <p:guideLst>
        <p:guide orient="horz" pos="4031"/>
        <p:guide pos="2880"/>
      </p:guideLst>
    </p:cSldViewPr>
  </p:slideViewPr>
  <p:notesTextViewPr>
    <p:cViewPr>
      <p:scale>
        <a:sx n="100" d="100"/>
        <a:sy n="100" d="100"/>
      </p:scale>
      <p:origin x="0" y="0"/>
    </p:cViewPr>
  </p:notesTextViewPr>
  <p:sorterViewPr>
    <p:cViewPr>
      <p:scale>
        <a:sx n="150" d="100"/>
        <a:sy n="150" d="100"/>
      </p:scale>
      <p:origin x="0" y="14920"/>
    </p:cViewPr>
  </p:sorterViewPr>
  <p:notesViewPr>
    <p:cSldViewPr showGuides="1">
      <p:cViewPr varScale="1">
        <p:scale>
          <a:sx n="72" d="100"/>
          <a:sy n="72" d="100"/>
        </p:scale>
        <p:origin x="-213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4-07-25T15:44:06.144" idx="2">
    <p:pos x="427" y="1700"/>
    <p:text>Insert updated figure 10.2, p. 201</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78BFC359-5A95-0947-8454-FFEBCDF77E54}" type="datetime1">
              <a:rPr lang="en-US"/>
              <a:pPr/>
              <a:t>4/13/18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2C634E48-5C15-FB45-9419-1453783549F4}"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0897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a:lstStyle/>
          <a:p>
            <a:fld id="{6451AD01-B803-4242-A0B5-E767336CA451}" type="slidenum">
              <a:rPr lang="en-US"/>
              <a:pPr/>
              <a:t>6</a:t>
            </a:fld>
            <a:endParaRPr lang="en-US"/>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fld id="{E5B35AA8-E184-2F42-8CF9-DBFBBF139529}" type="slidenum">
              <a:rPr lang="en-US"/>
              <a:pPr/>
              <a:t>7</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fld id="{E5B35AA8-E184-2F42-8CF9-DBFBBF139529}" type="slidenum">
              <a:rPr lang="en-US"/>
              <a:pPr/>
              <a:t>8</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fld id="{E5B35AA8-E184-2F42-8CF9-DBFBBF139529}" type="slidenum">
              <a:rPr lang="en-US"/>
              <a:pPr/>
              <a:t>34</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fld id="{E5B35AA8-E184-2F42-8CF9-DBFBBF139529}" type="slidenum">
              <a:rPr lang="en-US"/>
              <a:pPr/>
              <a:t>46</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24400" y="2133600"/>
            <a:ext cx="3886200" cy="3733800"/>
          </a:xfrm>
        </p:spPr>
        <p:txBody>
          <a:bodyPr/>
          <a:lstStyle>
            <a:lvl1pPr>
              <a:defRPr>
                <a:solidFill>
                  <a:srgbClr val="000099"/>
                </a:solidFill>
              </a:defRPr>
            </a:lvl1pPr>
          </a:lstStyle>
          <a:p>
            <a:pPr lvl="0"/>
            <a:endParaRPr lang="en-US" dirty="0" smtClean="0"/>
          </a:p>
        </p:txBody>
      </p:sp>
      <p:sp>
        <p:nvSpPr>
          <p:cNvPr id="4" name="Slide Number Placeholder 5"/>
          <p:cNvSpPr>
            <a:spLocks noGrp="1"/>
          </p:cNvSpPr>
          <p:nvPr>
            <p:ph type="sldNum" sz="quarter" idx="10"/>
          </p:nvPr>
        </p:nvSpPr>
        <p:spPr/>
        <p:txBody>
          <a:bodyPr/>
          <a:lstStyle>
            <a:lvl1pPr>
              <a:defRPr/>
            </a:lvl1pPr>
          </a:lstStyle>
          <a:p>
            <a:fld id="{8EF02329-73A9-1349-989B-E227BB3AAB9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553200" y="6248400"/>
            <a:ext cx="2133600" cy="476250"/>
          </a:xfrm>
          <a:prstGeom prst="rect">
            <a:avLst/>
          </a:prstGeom>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r>
              <a:rPr lang="en-US"/>
              <a:t>37-</a:t>
            </a:r>
            <a:fld id="{CDDF1812-9D69-7B41-B938-3D89D58F9F35}" type="slidenum">
              <a:rPr lang="en-US"/>
              <a:pPr/>
              <a:t>‹#›</a:t>
            </a:fld>
            <a:endParaRPr lang="en-US"/>
          </a:p>
        </p:txBody>
      </p:sp>
      <p:sp>
        <p:nvSpPr>
          <p:cNvPr id="4"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 y="76200"/>
            <a:ext cx="8975725" cy="51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28600" y="3429000"/>
            <a:ext cx="5562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p:txBody>
      </p:sp>
      <p:sp>
        <p:nvSpPr>
          <p:cNvPr id="5" name="Slide Number Placeholder 5"/>
          <p:cNvSpPr>
            <a:spLocks noGrp="1"/>
          </p:cNvSpPr>
          <p:nvPr>
            <p:ph type="sldNum" sz="quarter" idx="4"/>
          </p:nvPr>
        </p:nvSpPr>
        <p:spPr>
          <a:xfrm>
            <a:off x="76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400"/>
            </a:lvl1pPr>
          </a:lstStyle>
          <a:p>
            <a:fld id="{A2B1E5E8-E63E-9E41-B40D-DF2860A9A7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chemeClr val="tx1"/>
          </a:solidFill>
          <a:latin typeface="Calibri" pitchFamily="34" charset="0"/>
          <a:ea typeface="ＭＳ Ｐゴシック" charset="-128"/>
          <a:cs typeface="ＭＳ Ｐゴシック" charset="-128"/>
        </a:defRPr>
      </a:lvl1pPr>
      <a:lvl2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5pPr>
      <a:lvl6pPr marL="457200" algn="l" rtl="0" fontAlgn="base">
        <a:spcBef>
          <a:spcPct val="0"/>
        </a:spcBef>
        <a:spcAft>
          <a:spcPct val="0"/>
        </a:spcAft>
        <a:defRPr sz="3200" b="1">
          <a:solidFill>
            <a:schemeClr val="tx1"/>
          </a:solidFill>
          <a:latin typeface="Calibri" pitchFamily="34" charset="0"/>
        </a:defRPr>
      </a:lvl6pPr>
      <a:lvl7pPr marL="914400" algn="l" rtl="0" fontAlgn="base">
        <a:spcBef>
          <a:spcPct val="0"/>
        </a:spcBef>
        <a:spcAft>
          <a:spcPct val="0"/>
        </a:spcAft>
        <a:defRPr sz="3200" b="1">
          <a:solidFill>
            <a:schemeClr val="tx1"/>
          </a:solidFill>
          <a:latin typeface="Calibri" pitchFamily="34" charset="0"/>
        </a:defRPr>
      </a:lvl7pPr>
      <a:lvl8pPr marL="1371600" algn="l" rtl="0" fontAlgn="base">
        <a:spcBef>
          <a:spcPct val="0"/>
        </a:spcBef>
        <a:spcAft>
          <a:spcPct val="0"/>
        </a:spcAft>
        <a:defRPr sz="3200" b="1">
          <a:solidFill>
            <a:schemeClr val="tx1"/>
          </a:solidFill>
          <a:latin typeface="Calibri" pitchFamily="34" charset="0"/>
        </a:defRPr>
      </a:lvl8pPr>
      <a:lvl9pPr marL="1828800" algn="l" rtl="0" fontAlgn="base">
        <a:spcBef>
          <a:spcPct val="0"/>
        </a:spcBef>
        <a:spcAft>
          <a:spcPct val="0"/>
        </a:spcAft>
        <a:defRPr sz="3200" b="1">
          <a:solidFill>
            <a:schemeClr val="tx1"/>
          </a:solidFill>
          <a:latin typeface="Calibri" pitchFamily="34" charset="0"/>
        </a:defRPr>
      </a:lvl9pPr>
    </p:titleStyle>
    <p:bodyStyle>
      <a:lvl1pPr marL="342900" indent="-342900" algn="l" rtl="0" eaLnBrk="0" fontAlgn="base" hangingPunct="0">
        <a:spcBef>
          <a:spcPct val="20000"/>
        </a:spcBef>
        <a:spcAft>
          <a:spcPct val="0"/>
        </a:spcAft>
        <a:defRPr sz="2400" b="1" kern="1200">
          <a:solidFill>
            <a:srgbClr val="000099"/>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hyperlink" Target="media%5Ccuttlefish%20-%20Google%20Video.fl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video" Target="NULL" TargetMode="External"/><Relationship Id="rId2" Type="http://schemas.openxmlformats.org/officeDocument/2006/relationships/slideLayout" Target="../slideLayouts/slideLayout1.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video" Target="file://localhost/Users/lic/Li_2010/myfiles/Teaching/Zoology/2018/Lecture/suppl/video/viewed/Why%20We&amp;%2339%3Bre%20Suckers%20for%20the%20Giant%20Pacific%20Octopus.mp4" TargetMode="External"/><Relationship Id="rId2" Type="http://schemas.openxmlformats.org/officeDocument/2006/relationships/slideLayout" Target="../slideLayouts/slideLayout2.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4.wdp"/><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video" Target="NULL" TargetMode="External"/><Relationship Id="rId2" Type="http://schemas.openxmlformats.org/officeDocument/2006/relationships/slideLayout" Target="../slideLayouts/slideLayout1.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video" Target="file://localhost/Users/lic/Li_2010/myfiles/Teaching/Zoology/2018/Lecture/suppl/video/viewed/Clam_Locomotion.mpg" TargetMode="External"/><Relationship Id="rId2" Type="http://schemas.openxmlformats.org/officeDocument/2006/relationships/slideLayout" Target="../slideLayouts/slideLayout2.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56.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value of </a:t>
            </a:r>
            <a:r>
              <a:rPr lang="en-US" dirty="0" err="1" smtClean="0"/>
              <a:t>t</a:t>
            </a:r>
            <a:r>
              <a:rPr lang="zh-CN" altLang="zh-CN" dirty="0" smtClean="0"/>
              <a:t>o</a:t>
            </a:r>
            <a:r>
              <a:rPr lang="en-US" altLang="zh-CN" dirty="0" err="1" smtClean="0"/>
              <a:t>rsion</a:t>
            </a:r>
            <a:r>
              <a:rPr lang="en-US" altLang="zh-CN" dirty="0" smtClean="0"/>
              <a:t>?</a:t>
            </a:r>
            <a:endParaRPr lang="en-US" dirty="0"/>
          </a:p>
        </p:txBody>
      </p:sp>
      <p:sp>
        <p:nvSpPr>
          <p:cNvPr id="3" name="Content Placeholder 2"/>
          <p:cNvSpPr>
            <a:spLocks noGrp="1"/>
          </p:cNvSpPr>
          <p:nvPr>
            <p:ph idx="1"/>
          </p:nvPr>
        </p:nvSpPr>
        <p:spPr>
          <a:xfrm>
            <a:off x="3505200" y="1524000"/>
            <a:ext cx="5029200" cy="3998018"/>
          </a:xfrm>
        </p:spPr>
        <p:txBody>
          <a:bodyPr/>
          <a:lstStyle/>
          <a:p>
            <a:pPr>
              <a:spcAft>
                <a:spcPts val="1800"/>
              </a:spcAft>
              <a:buFont typeface="Arial"/>
              <a:buChar char="•"/>
            </a:pPr>
            <a:r>
              <a:rPr lang="en-US" sz="1800" dirty="0" smtClean="0"/>
              <a:t>T</a:t>
            </a:r>
            <a:r>
              <a:rPr lang="en-US" altLang="zh-CN" sz="1800" dirty="0" smtClean="0"/>
              <a:t>orsion moves the mantle cavity and associated organs such as </a:t>
            </a:r>
            <a:r>
              <a:rPr lang="zh-CN" altLang="zh-CN" sz="1800" dirty="0" smtClean="0"/>
              <a:t>a</a:t>
            </a:r>
            <a:r>
              <a:rPr lang="en-US" altLang="zh-CN" sz="1800" dirty="0" err="1" smtClean="0"/>
              <a:t>nus</a:t>
            </a:r>
            <a:r>
              <a:rPr lang="en-US" altLang="zh-CN" sz="1800" dirty="0" smtClean="0"/>
              <a:t>, </a:t>
            </a:r>
            <a:r>
              <a:rPr lang="en-US" altLang="zh-CN" sz="1800" dirty="0" err="1" smtClean="0"/>
              <a:t>nephridiopores</a:t>
            </a:r>
            <a:r>
              <a:rPr lang="en-US" altLang="zh-CN" sz="1800" dirty="0" smtClean="0"/>
              <a:t> and </a:t>
            </a:r>
            <a:r>
              <a:rPr lang="en-US" altLang="zh-CN" sz="1800" dirty="0" err="1" smtClean="0"/>
              <a:t>gonopores</a:t>
            </a:r>
            <a:r>
              <a:rPr lang="en-US" altLang="zh-CN" sz="1800" dirty="0" smtClean="0"/>
              <a:t> to a more anterior position</a:t>
            </a:r>
          </a:p>
          <a:p>
            <a:pPr marL="800100" lvl="1" indent="-342900">
              <a:spcAft>
                <a:spcPts val="1800"/>
              </a:spcAft>
            </a:pPr>
            <a:r>
              <a:rPr lang="en-US" altLang="zh-CN" sz="1400" b="1" dirty="0" smtClean="0">
                <a:solidFill>
                  <a:srgbClr val="000099"/>
                </a:solidFill>
                <a:latin typeface="Calibri" pitchFamily="34" charset="0"/>
                <a:cs typeface="ＭＳ Ｐゴシック" charset="-128"/>
              </a:rPr>
              <a:t>Easy to retract</a:t>
            </a:r>
          </a:p>
          <a:p>
            <a:pPr marL="800100" lvl="1" indent="-342900">
              <a:spcAft>
                <a:spcPts val="1800"/>
              </a:spcAft>
            </a:pPr>
            <a:r>
              <a:rPr lang="en-US" altLang="zh-CN" sz="1400" b="1" dirty="0" smtClean="0">
                <a:solidFill>
                  <a:srgbClr val="000099"/>
                </a:solidFill>
                <a:latin typeface="Calibri" pitchFamily="34" charset="0"/>
                <a:cs typeface="ＭＳ Ｐゴシック" charset="-128"/>
              </a:rPr>
              <a:t>Undisturbed water to mantle cavity …</a:t>
            </a:r>
          </a:p>
          <a:p>
            <a:pPr>
              <a:spcAft>
                <a:spcPts val="1800"/>
              </a:spcAft>
              <a:buFont typeface="Arial"/>
              <a:buChar char="•"/>
            </a:pPr>
            <a:r>
              <a:rPr lang="en-US" sz="1800" dirty="0" smtClean="0"/>
              <a:t>M</a:t>
            </a:r>
            <a:r>
              <a:rPr lang="en-US" altLang="zh-CN" sz="1800" dirty="0" smtClean="0"/>
              <a:t>any of the evolutionary pathways in post-</a:t>
            </a:r>
            <a:r>
              <a:rPr lang="en-US" altLang="zh-CN" sz="1800" dirty="0" err="1" smtClean="0"/>
              <a:t>trosional</a:t>
            </a:r>
            <a:r>
              <a:rPr lang="en-US" altLang="zh-CN" sz="1800" dirty="0" smtClean="0"/>
              <a:t> gastropods seem to involve modification to prevent fouling of the anterior region of the mantle cavity (which includes the </a:t>
            </a:r>
            <a:r>
              <a:rPr lang="en-US" altLang="zh-CN" sz="1800" dirty="0" err="1" smtClean="0"/>
              <a:t>ctenidia</a:t>
            </a:r>
            <a:r>
              <a:rPr lang="en-US" altLang="zh-CN" sz="1800" dirty="0" smtClean="0"/>
              <a:t>) and head</a:t>
            </a:r>
            <a:endParaRPr lang="en-US" sz="1800" dirty="0"/>
          </a:p>
        </p:txBody>
      </p:sp>
      <p:pic>
        <p:nvPicPr>
          <p:cNvPr id="4" name="Picture 3" descr="snaildorsal.png"/>
          <p:cNvPicPr>
            <a:picLocks noChangeAspect="1"/>
          </p:cNvPicPr>
          <p:nvPr/>
        </p:nvPicPr>
        <p:blipFill>
          <a:blip r:embed="rId2"/>
          <a:stretch>
            <a:fillRect/>
          </a:stretch>
        </p:blipFill>
        <p:spPr>
          <a:xfrm>
            <a:off x="609600" y="1752600"/>
            <a:ext cx="2849852" cy="3672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85800" y="1676400"/>
            <a:ext cx="8077201" cy="4093428"/>
          </a:xfrm>
          <a:prstGeom prst="rect">
            <a:avLst/>
          </a:prstGeom>
          <a:noFill/>
        </p:spPr>
        <p:txBody>
          <a:bodyPr wrap="square" rtlCol="0">
            <a:spAutoFit/>
          </a:bodyPr>
          <a:lstStyle/>
          <a:p>
            <a:pPr>
              <a:spcAft>
                <a:spcPts val="4800"/>
              </a:spcAft>
            </a:pPr>
            <a:r>
              <a:rPr lang="en-US" dirty="0" smtClean="0"/>
              <a:t>extant subclasses: </a:t>
            </a:r>
            <a:r>
              <a:rPr lang="en-US" dirty="0" err="1" smtClean="0"/>
              <a:t>Coleoidea</a:t>
            </a:r>
            <a:r>
              <a:rPr lang="en-US" dirty="0" smtClean="0"/>
              <a:t>, which includes octopuses, squid, and cuttlefish; and </a:t>
            </a:r>
            <a:r>
              <a:rPr lang="en-US" dirty="0" err="1" smtClean="0"/>
              <a:t>Nautiloidea</a:t>
            </a:r>
            <a:r>
              <a:rPr lang="en-US" dirty="0" smtClean="0"/>
              <a:t>, represented by Nautilus and </a:t>
            </a:r>
            <a:r>
              <a:rPr lang="en-US" dirty="0" err="1" smtClean="0"/>
              <a:t>Allonautilus</a:t>
            </a:r>
            <a:r>
              <a:rPr lang="en-US" dirty="0" smtClean="0"/>
              <a:t>. </a:t>
            </a:r>
          </a:p>
          <a:p>
            <a:pPr>
              <a:spcAft>
                <a:spcPts val="4800"/>
              </a:spcAft>
            </a:pPr>
            <a:r>
              <a:rPr lang="en-US" dirty="0" smtClean="0"/>
              <a:t>In the </a:t>
            </a:r>
            <a:r>
              <a:rPr lang="en-US" dirty="0" err="1" smtClean="0"/>
              <a:t>Coleoidea</a:t>
            </a:r>
            <a:r>
              <a:rPr lang="en-US" dirty="0" smtClean="0"/>
              <a:t>, the </a:t>
            </a:r>
            <a:r>
              <a:rPr lang="en-US" dirty="0" err="1" smtClean="0"/>
              <a:t>molluscan</a:t>
            </a:r>
            <a:r>
              <a:rPr lang="en-US" dirty="0" smtClean="0"/>
              <a:t> shell has been internalized or is absent, whereas in the </a:t>
            </a:r>
            <a:r>
              <a:rPr lang="en-US" dirty="0" err="1" smtClean="0"/>
              <a:t>Nautiloidea</a:t>
            </a:r>
            <a:r>
              <a:rPr lang="en-US" dirty="0" smtClean="0"/>
              <a:t>, the external shell remains.</a:t>
            </a:r>
          </a:p>
          <a:p>
            <a:pPr>
              <a:spcAft>
                <a:spcPts val="4800"/>
              </a:spcAft>
            </a:pPr>
            <a:r>
              <a:rPr lang="en-US" dirty="0" smtClean="0"/>
              <a:t>There are over 800 extant species of cephalopod </a:t>
            </a:r>
          </a:p>
          <a:p>
            <a:pPr>
              <a:spcAft>
                <a:spcPts val="4800"/>
              </a:spcAft>
            </a:pPr>
            <a:r>
              <a:rPr lang="en-US" dirty="0" smtClean="0"/>
              <a:t>Cephalopods are found in all the oceans of Earth. None of them can tolerate freshwater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76200" y="76200"/>
            <a:ext cx="6096000" cy="533400"/>
          </a:xfrm>
        </p:spPr>
        <p:txBody>
          <a:bodyPr>
            <a:normAutofit/>
          </a:bodyPr>
          <a:lstStyle/>
          <a:p>
            <a:pPr eaLnBrk="1" hangingPunct="1"/>
            <a:r>
              <a:rPr lang="en-US" sz="2900">
                <a:solidFill>
                  <a:srgbClr val="3F3FFF"/>
                </a:solidFill>
              </a:rPr>
              <a:t>Classes of Mollusks</a:t>
            </a:r>
          </a:p>
        </p:txBody>
      </p:sp>
      <p:sp>
        <p:nvSpPr>
          <p:cNvPr id="239619" name="Rectangle 3"/>
          <p:cNvSpPr>
            <a:spLocks noGrp="1" noChangeArrowheads="1"/>
          </p:cNvSpPr>
          <p:nvPr>
            <p:ph idx="1"/>
          </p:nvPr>
        </p:nvSpPr>
        <p:spPr>
          <a:xfrm>
            <a:off x="0" y="4038600"/>
            <a:ext cx="6400800" cy="1828800"/>
          </a:xfrm>
        </p:spPr>
        <p:txBody>
          <a:bodyPr/>
          <a:lstStyle/>
          <a:p>
            <a:pPr eaLnBrk="1" hangingPunct="1">
              <a:buFontTx/>
              <a:buNone/>
            </a:pPr>
            <a:r>
              <a:rPr lang="en-US" sz="2400" dirty="0"/>
              <a:t>	-Have highly developed nervous systems</a:t>
            </a:r>
          </a:p>
          <a:p>
            <a:pPr eaLnBrk="1" hangingPunct="1">
              <a:buFontTx/>
              <a:buNone/>
            </a:pPr>
            <a:r>
              <a:rPr lang="en-US" sz="2400" dirty="0"/>
              <a:t>	-Exhibit complex patterns of behavior and a high level of intelligence</a:t>
            </a:r>
          </a:p>
        </p:txBody>
      </p:sp>
      <p:sp>
        <p:nvSpPr>
          <p:cNvPr id="5" name="Rectangle 3"/>
          <p:cNvSpPr txBox="1">
            <a:spLocks noChangeArrowheads="1"/>
          </p:cNvSpPr>
          <p:nvPr/>
        </p:nvSpPr>
        <p:spPr>
          <a:xfrm>
            <a:off x="152400" y="914400"/>
            <a:ext cx="6400800" cy="3200400"/>
          </a:xfrm>
          <a:prstGeom prst="rect">
            <a:avLst/>
          </a:prstGeom>
        </p:spPr>
        <p:txBody>
          <a:bodyPr>
            <a:prstTxWarp prst="textNoShape">
              <a:avLst/>
            </a:prstTxWarp>
            <a:normAutofit/>
          </a:bodyPr>
          <a:lstStyle/>
          <a:p>
            <a:pPr marL="168275" indent="-168275" algn="l">
              <a:spcBef>
                <a:spcPct val="20000"/>
              </a:spcBef>
            </a:pPr>
            <a:r>
              <a:rPr lang="en-US" sz="2400" b="1" dirty="0">
                <a:effectLst>
                  <a:outerShdw blurRad="38100" dist="38100" dir="2700000" algn="tl">
                    <a:srgbClr val="000000"/>
                  </a:outerShdw>
                </a:effectLst>
              </a:rPr>
              <a:t>Class </a:t>
            </a:r>
            <a:r>
              <a:rPr lang="en-US" sz="2400" b="1" dirty="0" err="1">
                <a:solidFill>
                  <a:srgbClr val="FF0000"/>
                </a:solidFill>
                <a:effectLst>
                  <a:outerShdw blurRad="38100" dist="38100" dir="2700000" algn="tl">
                    <a:srgbClr val="000000"/>
                  </a:outerShdw>
                </a:effectLst>
              </a:rPr>
              <a:t>Cephalopoda</a:t>
            </a:r>
            <a:endParaRPr lang="en-US" sz="2400" b="1" dirty="0">
              <a:solidFill>
                <a:srgbClr val="000000"/>
              </a:solidFill>
              <a:effectLst>
                <a:outerShdw blurRad="38100" dist="38100" dir="2700000" algn="tl">
                  <a:srgbClr val="FFFFFF"/>
                </a:outerShdw>
              </a:effectLst>
            </a:endParaRPr>
          </a:p>
          <a:p>
            <a:pPr marL="168275" indent="-168275" algn="l">
              <a:spcBef>
                <a:spcPct val="20000"/>
              </a:spcBef>
            </a:pPr>
            <a:r>
              <a:rPr lang="en-US" sz="2400" b="1" dirty="0">
                <a:effectLst>
                  <a:outerShdw blurRad="38100" dist="38100" dir="2700000" algn="tl">
                    <a:srgbClr val="000000"/>
                  </a:outerShdw>
                </a:effectLst>
              </a:rPr>
              <a:t>	-Active marine predators </a:t>
            </a:r>
          </a:p>
          <a:p>
            <a:pPr marL="168275" indent="-168275" algn="l">
              <a:spcBef>
                <a:spcPct val="20000"/>
              </a:spcBef>
            </a:pPr>
            <a:r>
              <a:rPr lang="en-US" sz="2400" b="1" dirty="0">
                <a:effectLst>
                  <a:outerShdw blurRad="38100" dist="38100" dir="2700000" algn="tl">
                    <a:srgbClr val="000000"/>
                  </a:outerShdw>
                </a:effectLst>
              </a:rPr>
              <a:t>	-Foot has evolved into a series </a:t>
            </a:r>
            <a:r>
              <a:rPr lang="en-US" sz="2400" b="1" dirty="0" smtClean="0">
                <a:effectLst>
                  <a:outerShdw blurRad="38100" dist="38100" dir="2700000" algn="tl">
                    <a:srgbClr val="000000"/>
                  </a:outerShdw>
                </a:effectLst>
              </a:rPr>
              <a:t>of </a:t>
            </a:r>
            <a:r>
              <a:rPr lang="en-US" sz="2400" b="1" dirty="0">
                <a:effectLst>
                  <a:outerShdw blurRad="38100" dist="38100" dir="2700000" algn="tl">
                    <a:srgbClr val="000000"/>
                  </a:outerShdw>
                </a:effectLst>
              </a:rPr>
              <a:t>arms equipped with suction cups </a:t>
            </a:r>
          </a:p>
          <a:p>
            <a:pPr marL="168275" indent="-168275" algn="l">
              <a:spcBef>
                <a:spcPct val="20000"/>
              </a:spcBef>
            </a:pPr>
            <a:r>
              <a:rPr lang="en-US" sz="2400" b="1" dirty="0">
                <a:effectLst>
                  <a:outerShdw blurRad="38100" dist="38100" dir="2700000" algn="tl">
                    <a:srgbClr val="000000"/>
                  </a:outerShdw>
                </a:effectLst>
              </a:rPr>
              <a:t>	-Squids have 10; octopuses, 8; and nautiluses, 80 to 90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96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9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pPr eaLnBrk="1" hangingPunct="1"/>
            <a:r>
              <a:rPr lang="en-US">
                <a:solidFill>
                  <a:srgbClr val="3F3FFF"/>
                </a:solidFill>
              </a:rPr>
              <a:t>Classes of Mollusks</a:t>
            </a:r>
          </a:p>
        </p:txBody>
      </p:sp>
      <p:sp>
        <p:nvSpPr>
          <p:cNvPr id="23556" name="Rectangle 3"/>
          <p:cNvSpPr>
            <a:spLocks noGrp="1" noChangeArrowheads="1"/>
          </p:cNvSpPr>
          <p:nvPr>
            <p:ph idx="1"/>
          </p:nvPr>
        </p:nvSpPr>
        <p:spPr>
          <a:xfrm>
            <a:off x="0" y="1143000"/>
            <a:ext cx="8991600" cy="2667000"/>
          </a:xfrm>
        </p:spPr>
        <p:txBody>
          <a:bodyPr/>
          <a:lstStyle/>
          <a:p>
            <a:pPr eaLnBrk="1" hangingPunct="1">
              <a:buFontTx/>
              <a:buNone/>
            </a:pPr>
            <a:r>
              <a:rPr lang="en-US"/>
              <a:t>Class </a:t>
            </a:r>
            <a:r>
              <a:rPr lang="en-US">
                <a:solidFill>
                  <a:srgbClr val="FF0000"/>
                </a:solidFill>
              </a:rPr>
              <a:t>Cephalopoda</a:t>
            </a:r>
            <a:endParaRPr lang="en-US">
              <a:solidFill>
                <a:srgbClr val="000000"/>
              </a:solidFill>
              <a:effectLst>
                <a:outerShdw blurRad="38100" dist="38100" dir="2700000" algn="tl">
                  <a:srgbClr val="FFFFFF"/>
                </a:outerShdw>
              </a:effectLst>
            </a:endParaRPr>
          </a:p>
          <a:p>
            <a:pPr eaLnBrk="1" hangingPunct="1">
              <a:buFontTx/>
              <a:buNone/>
            </a:pPr>
            <a:r>
              <a:rPr lang="en-US"/>
              <a:t>	-Many have an ink sac and are capable of expelling ink to confuse predators </a:t>
            </a:r>
          </a:p>
        </p:txBody>
      </p:sp>
      <p:pic>
        <p:nvPicPr>
          <p:cNvPr id="241668" name="Picture 4" descr="INK_DE_1"/>
          <p:cNvPicPr>
            <a:picLocks noChangeAspect="1" noChangeArrowheads="1"/>
          </p:cNvPicPr>
          <p:nvPr/>
        </p:nvPicPr>
        <p:blipFill>
          <a:blip r:embed="rId2"/>
          <a:srcRect/>
          <a:stretch>
            <a:fillRect/>
          </a:stretch>
        </p:blipFill>
        <p:spPr bwMode="auto">
          <a:xfrm>
            <a:off x="5486400" y="2179637"/>
            <a:ext cx="2895600" cy="1706563"/>
          </a:xfrm>
          <a:prstGeom prst="rect">
            <a:avLst/>
          </a:prstGeom>
          <a:noFill/>
          <a:ln w="9525">
            <a:noFill/>
            <a:miter lim="800000"/>
            <a:headEnd/>
            <a:tailEnd/>
          </a:ln>
        </p:spPr>
      </p:pic>
      <p:sp>
        <p:nvSpPr>
          <p:cNvPr id="241669" name="Rectangle 5"/>
          <p:cNvSpPr>
            <a:spLocks noChangeArrowheads="1"/>
          </p:cNvSpPr>
          <p:nvPr/>
        </p:nvSpPr>
        <p:spPr bwMode="auto">
          <a:xfrm>
            <a:off x="152400" y="4114800"/>
            <a:ext cx="8686800" cy="25908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a:effectLst>
                  <a:outerShdw blurRad="38100" dist="38100" dir="2700000" algn="tl">
                    <a:srgbClr val="000000"/>
                  </a:outerShdw>
                </a:effectLst>
              </a:rPr>
              <a:t>	-Octopuses and squids can change color using pouches of pigment called </a:t>
            </a:r>
            <a:r>
              <a:rPr lang="en-US" sz="3200" b="1">
                <a:solidFill>
                  <a:srgbClr val="FF0000"/>
                </a:solidFill>
                <a:effectLst>
                  <a:outerShdw blurRad="38100" dist="38100" dir="2700000" algn="tl">
                    <a:srgbClr val="000000"/>
                  </a:outerShdw>
                </a:effectLst>
                <a:hlinkClick r:id="rId3" action="ppaction://hlinkfile"/>
              </a:rPr>
              <a:t>chromatophores</a:t>
            </a:r>
            <a:r>
              <a:rPr lang="en-US" sz="3200">
                <a:effectLst>
                  <a:outerShdw blurRad="38100" dist="38100" dir="2700000" algn="tl">
                    <a:srgbClr val="000000"/>
                  </a:outerShdw>
                </a:effectLst>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457200"/>
            <a:ext cx="530915" cy="415498"/>
          </a:xfrm>
          <a:prstGeom prst="rect">
            <a:avLst/>
          </a:prstGeom>
          <a:noFill/>
        </p:spPr>
        <p:txBody>
          <a:bodyPr wrap="none" rtlCol="0">
            <a:spAutoFit/>
          </a:bodyPr>
          <a:lstStyle/>
          <a:p>
            <a:r>
              <a:rPr lang="en-US" dirty="0" smtClean="0"/>
              <a:t>Ink</a:t>
            </a:r>
            <a:endParaRPr lang="en-US" dirty="0"/>
          </a:p>
        </p:txBody>
      </p:sp>
      <p:sp>
        <p:nvSpPr>
          <p:cNvPr id="3" name="TextBox 2"/>
          <p:cNvSpPr txBox="1"/>
          <p:nvPr/>
        </p:nvSpPr>
        <p:spPr>
          <a:xfrm>
            <a:off x="838200" y="1828800"/>
            <a:ext cx="6968574" cy="2015936"/>
          </a:xfrm>
          <a:prstGeom prst="rect">
            <a:avLst/>
          </a:prstGeom>
          <a:noFill/>
        </p:spPr>
        <p:txBody>
          <a:bodyPr wrap="none" rtlCol="0">
            <a:spAutoFit/>
          </a:bodyPr>
          <a:lstStyle/>
          <a:p>
            <a:pPr>
              <a:spcAft>
                <a:spcPts val="1800"/>
              </a:spcAft>
            </a:pPr>
            <a:r>
              <a:rPr lang="en-US" dirty="0" smtClean="0"/>
              <a:t>confuse predators</a:t>
            </a:r>
          </a:p>
          <a:p>
            <a:pPr>
              <a:spcAft>
                <a:spcPts val="1800"/>
              </a:spcAft>
            </a:pPr>
            <a:r>
              <a:rPr lang="en-US" dirty="0" smtClean="0"/>
              <a:t>a muscular bag which originated as an extension of the hind gut</a:t>
            </a:r>
          </a:p>
          <a:p>
            <a:pPr>
              <a:spcAft>
                <a:spcPts val="1800"/>
              </a:spcAft>
            </a:pPr>
            <a:r>
              <a:rPr lang="en-US" dirty="0" smtClean="0"/>
              <a:t>its contents – almost pure melanin</a:t>
            </a:r>
          </a:p>
          <a:p>
            <a:pPr>
              <a:spcAft>
                <a:spcPts val="1800"/>
              </a:spcAft>
            </a:pPr>
            <a:r>
              <a:rPr lang="en-US" dirty="0" smtClean="0"/>
              <a:t>upon expulsion, with mucus</a:t>
            </a:r>
            <a:endParaRPr lang="en-US" dirty="0"/>
          </a:p>
        </p:txBody>
      </p:sp>
      <p:sp>
        <p:nvSpPr>
          <p:cNvPr id="4" name="TextBox 3"/>
          <p:cNvSpPr txBox="1"/>
          <p:nvPr/>
        </p:nvSpPr>
        <p:spPr>
          <a:xfrm>
            <a:off x="609600" y="4191000"/>
            <a:ext cx="1733943" cy="400110"/>
          </a:xfrm>
          <a:prstGeom prst="rect">
            <a:avLst/>
          </a:prstGeom>
          <a:noFill/>
        </p:spPr>
        <p:txBody>
          <a:bodyPr wrap="none" rtlCol="0">
            <a:spAutoFit/>
          </a:bodyPr>
          <a:lstStyle/>
          <a:p>
            <a:r>
              <a:rPr lang="en-US" dirty="0" smtClean="0"/>
              <a:t> </a:t>
            </a:r>
            <a:r>
              <a:rPr lang="en-US" dirty="0" err="1" smtClean="0"/>
              <a:t>Pseudomorph</a:t>
            </a:r>
            <a:endParaRPr lang="en-US" dirty="0"/>
          </a:p>
        </p:txBody>
      </p:sp>
      <p:pic>
        <p:nvPicPr>
          <p:cNvPr id="5" name="Picture 4" descr="Screen Shot 2016-03-24 at 5.39.36 PM.png"/>
          <p:cNvPicPr>
            <a:picLocks noChangeAspect="1"/>
          </p:cNvPicPr>
          <p:nvPr/>
        </p:nvPicPr>
        <p:blipFill>
          <a:blip r:embed="rId2"/>
          <a:stretch>
            <a:fillRect/>
          </a:stretch>
        </p:blipFill>
        <p:spPr>
          <a:xfrm>
            <a:off x="609600" y="4648200"/>
            <a:ext cx="5168900" cy="1143000"/>
          </a:xfrm>
          <a:prstGeom prst="rect">
            <a:avLst/>
          </a:prstGeom>
        </p:spPr>
      </p:pic>
      <p:pic>
        <p:nvPicPr>
          <p:cNvPr id="7" name="Picture 6" descr="th.jpg"/>
          <p:cNvPicPr>
            <a:picLocks noChangeAspect="1"/>
          </p:cNvPicPr>
          <p:nvPr/>
        </p:nvPicPr>
        <p:blipFill>
          <a:blip r:embed="rId3"/>
          <a:stretch>
            <a:fillRect/>
          </a:stretch>
        </p:blipFill>
        <p:spPr>
          <a:xfrm>
            <a:off x="5715000" y="228600"/>
            <a:ext cx="3171825" cy="1933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23" name="Rectangle 3"/>
          <p:cNvSpPr>
            <a:spLocks noGrp="1" noChangeArrowheads="1"/>
          </p:cNvSpPr>
          <p:nvPr>
            <p:ph type="body" idx="1"/>
          </p:nvPr>
        </p:nvSpPr>
        <p:spPr>
          <a:xfrm>
            <a:off x="457200" y="1295400"/>
            <a:ext cx="8534400" cy="4102661"/>
          </a:xfrm>
        </p:spPr>
        <p:txBody>
          <a:bodyPr/>
          <a:lstStyle/>
          <a:p>
            <a:pPr eaLnBrk="1" hangingPunct="1">
              <a:lnSpc>
                <a:spcPct val="80000"/>
              </a:lnSpc>
              <a:spcAft>
                <a:spcPts val="1800"/>
              </a:spcAft>
            </a:pPr>
            <a:r>
              <a:rPr lang="en-US" sz="2800" i="1" dirty="0">
                <a:solidFill>
                  <a:schemeClr val="hlink"/>
                </a:solidFill>
              </a:rPr>
              <a:t>Form and Function </a:t>
            </a:r>
          </a:p>
          <a:p>
            <a:pPr lvl="1" eaLnBrk="1" hangingPunct="1">
              <a:lnSpc>
                <a:spcPct val="80000"/>
              </a:lnSpc>
              <a:spcAft>
                <a:spcPts val="1800"/>
              </a:spcAft>
            </a:pPr>
            <a:r>
              <a:rPr lang="en-US" i="1" dirty="0">
                <a:solidFill>
                  <a:schemeClr val="hlink"/>
                </a:solidFill>
              </a:rPr>
              <a:t>Shell  </a:t>
            </a:r>
          </a:p>
          <a:p>
            <a:pPr lvl="2" eaLnBrk="1" hangingPunct="1">
              <a:lnSpc>
                <a:spcPct val="80000"/>
              </a:lnSpc>
              <a:spcAft>
                <a:spcPts val="1800"/>
              </a:spcAft>
            </a:pPr>
            <a:r>
              <a:rPr lang="en-US" i="1" dirty="0" err="1">
                <a:solidFill>
                  <a:schemeClr val="hlink"/>
                </a:solidFill>
              </a:rPr>
              <a:t>Nautiloid</a:t>
            </a:r>
            <a:r>
              <a:rPr lang="en-US" i="1" dirty="0">
                <a:solidFill>
                  <a:schemeClr val="hlink"/>
                </a:solidFill>
              </a:rPr>
              <a:t> and </a:t>
            </a:r>
            <a:r>
              <a:rPr lang="en-US" i="1" dirty="0" err="1">
                <a:solidFill>
                  <a:schemeClr val="hlink"/>
                </a:solidFill>
              </a:rPr>
              <a:t>ammonoid</a:t>
            </a:r>
            <a:r>
              <a:rPr lang="en-US" i="1" dirty="0">
                <a:solidFill>
                  <a:schemeClr val="hlink"/>
                </a:solidFill>
              </a:rPr>
              <a:t> shells</a:t>
            </a:r>
            <a:r>
              <a:rPr lang="en-US" dirty="0"/>
              <a:t> had gas chambers allowing them to swim</a:t>
            </a:r>
          </a:p>
          <a:p>
            <a:pPr lvl="2" eaLnBrk="1" hangingPunct="1">
              <a:lnSpc>
                <a:spcPct val="80000"/>
              </a:lnSpc>
              <a:spcAft>
                <a:spcPts val="1800"/>
              </a:spcAft>
            </a:pPr>
            <a:r>
              <a:rPr lang="en-US" i="1" dirty="0">
                <a:solidFill>
                  <a:schemeClr val="hlink"/>
                </a:solidFill>
              </a:rPr>
              <a:t>Cuttlefish shell</a:t>
            </a:r>
            <a:r>
              <a:rPr lang="en-US" dirty="0"/>
              <a:t> is enclosed in mantle</a:t>
            </a:r>
          </a:p>
          <a:p>
            <a:pPr lvl="2" eaLnBrk="1" hangingPunct="1">
              <a:lnSpc>
                <a:spcPct val="80000"/>
              </a:lnSpc>
              <a:spcAft>
                <a:spcPts val="1800"/>
              </a:spcAft>
            </a:pPr>
            <a:r>
              <a:rPr lang="en-US" i="1" dirty="0">
                <a:solidFill>
                  <a:schemeClr val="hlink"/>
                </a:solidFill>
              </a:rPr>
              <a:t>Squid shell</a:t>
            </a:r>
            <a:r>
              <a:rPr lang="en-US" dirty="0"/>
              <a:t> is a thin strip called the pen, enclosed in mantle</a:t>
            </a:r>
          </a:p>
          <a:p>
            <a:pPr lvl="2" eaLnBrk="1" hangingPunct="1">
              <a:lnSpc>
                <a:spcPct val="80000"/>
              </a:lnSpc>
              <a:spcAft>
                <a:spcPts val="1800"/>
              </a:spcAft>
            </a:pPr>
            <a:r>
              <a:rPr lang="en-US" i="1" dirty="0">
                <a:solidFill>
                  <a:schemeClr val="hlink"/>
                </a:solidFill>
              </a:rPr>
              <a:t>Octopus </a:t>
            </a:r>
            <a:r>
              <a:rPr lang="en-US" dirty="0"/>
              <a:t>has completely lost the shell</a:t>
            </a:r>
            <a:endParaRPr lang="en-US" sz="2800" dirty="0"/>
          </a:p>
        </p:txBody>
      </p:sp>
      <p:sp>
        <p:nvSpPr>
          <p:cNvPr id="286724"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bldLvl="3"/>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7"/>
          <p:cNvGrpSpPr/>
          <p:nvPr/>
        </p:nvGrpSpPr>
        <p:grpSpPr>
          <a:xfrm>
            <a:off x="1127760" y="533400"/>
            <a:ext cx="2453640" cy="4907280"/>
            <a:chOff x="1127760" y="533400"/>
            <a:chExt cx="2453640" cy="4907280"/>
          </a:xfrm>
        </p:grpSpPr>
        <p:pic>
          <p:nvPicPr>
            <p:cNvPr id="2" name="Picture 1" descr="1.jpg"/>
            <p:cNvPicPr>
              <a:picLocks noChangeAspect="1"/>
            </p:cNvPicPr>
            <p:nvPr/>
          </p:nvPicPr>
          <p:blipFill>
            <a:blip r:embed="rId2"/>
            <a:stretch>
              <a:fillRect/>
            </a:stretch>
          </p:blipFill>
          <p:spPr>
            <a:xfrm>
              <a:off x="1127760" y="533400"/>
              <a:ext cx="2377440" cy="1581374"/>
            </a:xfrm>
            <a:prstGeom prst="rect">
              <a:avLst/>
            </a:prstGeom>
          </p:spPr>
        </p:pic>
        <p:pic>
          <p:nvPicPr>
            <p:cNvPr id="3" name="Picture 2" descr="2.jpg"/>
            <p:cNvPicPr>
              <a:picLocks noChangeAspect="1"/>
            </p:cNvPicPr>
            <p:nvPr/>
          </p:nvPicPr>
          <p:blipFill>
            <a:blip r:embed="rId3"/>
            <a:stretch>
              <a:fillRect/>
            </a:stretch>
          </p:blipFill>
          <p:spPr>
            <a:xfrm>
              <a:off x="1203960" y="3657600"/>
              <a:ext cx="2377440" cy="1783080"/>
            </a:xfrm>
            <a:prstGeom prst="rect">
              <a:avLst/>
            </a:prstGeom>
          </p:spPr>
        </p:pic>
        <p:sp>
          <p:nvSpPr>
            <p:cNvPr id="5" name="TextBox 4"/>
            <p:cNvSpPr txBox="1"/>
            <p:nvPr/>
          </p:nvSpPr>
          <p:spPr>
            <a:xfrm>
              <a:off x="1280160" y="2819400"/>
              <a:ext cx="1364476" cy="400110"/>
            </a:xfrm>
            <a:prstGeom prst="rect">
              <a:avLst/>
            </a:prstGeom>
            <a:noFill/>
          </p:spPr>
          <p:txBody>
            <a:bodyPr wrap="none" rtlCol="0">
              <a:spAutoFit/>
            </a:bodyPr>
            <a:lstStyle/>
            <a:p>
              <a:r>
                <a:rPr lang="en-US" dirty="0" smtClean="0"/>
                <a:t>Cuttlebone</a:t>
              </a:r>
              <a:endParaRPr lang="en-US" dirty="0"/>
            </a:p>
          </p:txBody>
        </p:sp>
      </p:grpSp>
      <p:grpSp>
        <p:nvGrpSpPr>
          <p:cNvPr id="9" name="Group 8"/>
          <p:cNvGrpSpPr/>
          <p:nvPr/>
        </p:nvGrpSpPr>
        <p:grpSpPr>
          <a:xfrm>
            <a:off x="5029200" y="641789"/>
            <a:ext cx="3184743" cy="4292161"/>
            <a:chOff x="5029200" y="641789"/>
            <a:chExt cx="3184743" cy="4292161"/>
          </a:xfrm>
        </p:grpSpPr>
        <p:sp>
          <p:nvSpPr>
            <p:cNvPr id="4" name="Rectangle 3"/>
            <p:cNvSpPr/>
            <p:nvPr/>
          </p:nvSpPr>
          <p:spPr>
            <a:xfrm>
              <a:off x="5105400" y="3048000"/>
              <a:ext cx="3108543" cy="400110"/>
            </a:xfrm>
            <a:prstGeom prst="rect">
              <a:avLst/>
            </a:prstGeom>
          </p:spPr>
          <p:txBody>
            <a:bodyPr wrap="none">
              <a:spAutoFit/>
            </a:bodyPr>
            <a:lstStyle/>
            <a:p>
              <a:r>
                <a:rPr lang="en-US" dirty="0" smtClean="0"/>
                <a:t>The </a:t>
              </a:r>
              <a:r>
                <a:rPr lang="en-US" dirty="0" err="1" smtClean="0"/>
                <a:t>gladius</a:t>
              </a:r>
              <a:r>
                <a:rPr lang="en-US" dirty="0" smtClean="0"/>
                <a:t>, pen (</a:t>
              </a:r>
              <a:r>
                <a:rPr lang="en-US" dirty="0" err="1" smtClean="0"/>
                <a:t>chitinous</a:t>
              </a:r>
              <a:r>
                <a:rPr lang="en-US" dirty="0" smtClean="0"/>
                <a:t>)</a:t>
              </a:r>
              <a:endParaRPr lang="en-US" dirty="0"/>
            </a:p>
          </p:txBody>
        </p:sp>
        <p:pic>
          <p:nvPicPr>
            <p:cNvPr id="6" name="Picture 5" descr="1.jpg"/>
            <p:cNvPicPr>
              <a:picLocks noChangeAspect="1"/>
            </p:cNvPicPr>
            <p:nvPr/>
          </p:nvPicPr>
          <p:blipFill>
            <a:blip r:embed="rId4"/>
            <a:stretch>
              <a:fillRect/>
            </a:stretch>
          </p:blipFill>
          <p:spPr>
            <a:xfrm>
              <a:off x="5486400" y="641789"/>
              <a:ext cx="2377440" cy="1644211"/>
            </a:xfrm>
            <a:prstGeom prst="rect">
              <a:avLst/>
            </a:prstGeom>
          </p:spPr>
        </p:pic>
        <p:pic>
          <p:nvPicPr>
            <p:cNvPr id="7" name="Picture 6" descr="2.jpg"/>
            <p:cNvPicPr>
              <a:picLocks noChangeAspect="1"/>
            </p:cNvPicPr>
            <p:nvPr/>
          </p:nvPicPr>
          <p:blipFill>
            <a:blip r:embed="rId5"/>
            <a:stretch>
              <a:fillRect/>
            </a:stretch>
          </p:blipFill>
          <p:spPr>
            <a:xfrm>
              <a:off x="5029200" y="4114800"/>
              <a:ext cx="2857500" cy="8191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7" name="Rectangle 3"/>
          <p:cNvSpPr>
            <a:spLocks noGrp="1" noChangeArrowheads="1"/>
          </p:cNvSpPr>
          <p:nvPr>
            <p:ph type="body" idx="1"/>
          </p:nvPr>
        </p:nvSpPr>
        <p:spPr>
          <a:xfrm>
            <a:off x="457200" y="1371600"/>
            <a:ext cx="8305800" cy="5050612"/>
          </a:xfrm>
        </p:spPr>
        <p:txBody>
          <a:bodyPr/>
          <a:lstStyle/>
          <a:p>
            <a:pPr eaLnBrk="1" hangingPunct="1">
              <a:lnSpc>
                <a:spcPct val="80000"/>
              </a:lnSpc>
              <a:spcAft>
                <a:spcPts val="600"/>
              </a:spcAft>
            </a:pPr>
            <a:r>
              <a:rPr lang="en-US" sz="2800" i="1" dirty="0">
                <a:solidFill>
                  <a:schemeClr val="hlink"/>
                </a:solidFill>
              </a:rPr>
              <a:t>Locomotion </a:t>
            </a:r>
          </a:p>
          <a:p>
            <a:pPr lvl="1" eaLnBrk="1" hangingPunct="1">
              <a:lnSpc>
                <a:spcPct val="80000"/>
              </a:lnSpc>
              <a:spcAft>
                <a:spcPts val="600"/>
              </a:spcAft>
            </a:pPr>
            <a:r>
              <a:rPr lang="en-US" sz="2400" i="1" dirty="0">
                <a:solidFill>
                  <a:schemeClr val="hlink"/>
                </a:solidFill>
              </a:rPr>
              <a:t>Cephalopods </a:t>
            </a:r>
            <a:r>
              <a:rPr lang="en-US" sz="2400" dirty="0"/>
              <a:t>swim by forcefully expelling water through a ventral funnel or siphon</a:t>
            </a:r>
          </a:p>
          <a:p>
            <a:pPr lvl="1" eaLnBrk="1" hangingPunct="1">
              <a:lnSpc>
                <a:spcPct val="80000"/>
              </a:lnSpc>
              <a:spcAft>
                <a:spcPts val="600"/>
              </a:spcAft>
            </a:pPr>
            <a:r>
              <a:rPr lang="en-US" sz="2400" dirty="0"/>
              <a:t>Control direction and force of the water, thus determining its speed</a:t>
            </a:r>
          </a:p>
          <a:p>
            <a:pPr lvl="1" eaLnBrk="1" hangingPunct="1">
              <a:lnSpc>
                <a:spcPct val="80000"/>
              </a:lnSpc>
              <a:spcAft>
                <a:spcPts val="600"/>
              </a:spcAft>
            </a:pPr>
            <a:r>
              <a:rPr lang="en-US" sz="2400" dirty="0"/>
              <a:t>Lateral fins of </a:t>
            </a:r>
            <a:r>
              <a:rPr lang="en-US" sz="2400" i="1" dirty="0">
                <a:solidFill>
                  <a:schemeClr val="hlink"/>
                </a:solidFill>
              </a:rPr>
              <a:t>squids and cuttlefishes</a:t>
            </a:r>
            <a:r>
              <a:rPr lang="en-US" sz="2400" dirty="0"/>
              <a:t> are stabilizers</a:t>
            </a:r>
          </a:p>
          <a:p>
            <a:pPr lvl="1" eaLnBrk="1" hangingPunct="1">
              <a:lnSpc>
                <a:spcPct val="80000"/>
              </a:lnSpc>
              <a:spcAft>
                <a:spcPts val="600"/>
              </a:spcAft>
            </a:pPr>
            <a:r>
              <a:rPr lang="en-US" sz="2400" i="1" dirty="0">
                <a:solidFill>
                  <a:schemeClr val="hlink"/>
                </a:solidFill>
              </a:rPr>
              <a:t>Nautilus </a:t>
            </a:r>
            <a:r>
              <a:rPr lang="en-US" sz="2400" dirty="0"/>
              <a:t>swims mainly at night</a:t>
            </a:r>
          </a:p>
          <a:p>
            <a:pPr lvl="1" eaLnBrk="1" hangingPunct="1">
              <a:lnSpc>
                <a:spcPct val="80000"/>
              </a:lnSpc>
              <a:spcAft>
                <a:spcPts val="600"/>
              </a:spcAft>
            </a:pPr>
            <a:r>
              <a:rPr lang="en-US" sz="2400" i="1" dirty="0">
                <a:solidFill>
                  <a:schemeClr val="hlink"/>
                </a:solidFill>
              </a:rPr>
              <a:t>Octopuse</a:t>
            </a:r>
            <a:r>
              <a:rPr lang="en-US" sz="2400" dirty="0"/>
              <a:t>s mainly crawl on the bottom but can swim backward by spurting jets of water</a:t>
            </a:r>
          </a:p>
          <a:p>
            <a:pPr lvl="2" eaLnBrk="1" hangingPunct="1">
              <a:lnSpc>
                <a:spcPct val="80000"/>
              </a:lnSpc>
              <a:spcAft>
                <a:spcPts val="600"/>
              </a:spcAft>
            </a:pPr>
            <a:r>
              <a:rPr lang="en-US" dirty="0"/>
              <a:t>Some with webbing between their arms swim with a medusa-like action</a:t>
            </a:r>
          </a:p>
          <a:p>
            <a:pPr lvl="1" eaLnBrk="1" hangingPunct="1">
              <a:lnSpc>
                <a:spcPct val="80000"/>
              </a:lnSpc>
              <a:spcAft>
                <a:spcPts val="600"/>
              </a:spcAft>
            </a:pPr>
            <a:r>
              <a:rPr lang="en-US" sz="2400" dirty="0"/>
              <a:t>Active life of cephalopods is reflected in their respiratory, circulatory and nervous systems. </a:t>
            </a:r>
          </a:p>
        </p:txBody>
      </p:sp>
      <p:sp>
        <p:nvSpPr>
          <p:cNvPr id="287748"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7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7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7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77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77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7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bldLvl="3"/>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8f1712bdzikbzj.jpg"/>
          <p:cNvPicPr>
            <a:picLocks noChangeAspect="1"/>
          </p:cNvPicPr>
          <p:nvPr/>
        </p:nvPicPr>
        <p:blipFill>
          <a:blip r:embed="rId2"/>
          <a:stretch>
            <a:fillRect/>
          </a:stretch>
        </p:blipFill>
        <p:spPr>
          <a:xfrm>
            <a:off x="3505200" y="0"/>
            <a:ext cx="4961467" cy="3721100"/>
          </a:xfrm>
          <a:prstGeom prst="rect">
            <a:avLst/>
          </a:prstGeom>
        </p:spPr>
      </p:pic>
      <p:pic>
        <p:nvPicPr>
          <p:cNvPr id="3" name="Picture 2" descr="volare3.jpg"/>
          <p:cNvPicPr>
            <a:picLocks noChangeAspect="1"/>
          </p:cNvPicPr>
          <p:nvPr/>
        </p:nvPicPr>
        <p:blipFill>
          <a:blip r:embed="rId3"/>
          <a:stretch>
            <a:fillRect/>
          </a:stretch>
        </p:blipFill>
        <p:spPr>
          <a:xfrm>
            <a:off x="999067" y="3733800"/>
            <a:ext cx="2514600" cy="2923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33400" y="1371600"/>
            <a:ext cx="8229600" cy="4462760"/>
          </a:xfrm>
          <a:prstGeom prst="rect">
            <a:avLst/>
          </a:prstGeom>
          <a:noFill/>
        </p:spPr>
        <p:txBody>
          <a:bodyPr wrap="square" rtlCol="0">
            <a:spAutoFit/>
          </a:bodyPr>
          <a:lstStyle/>
          <a:p>
            <a:pPr>
              <a:spcAft>
                <a:spcPts val="2400"/>
              </a:spcAft>
            </a:pPr>
            <a:r>
              <a:rPr lang="en-US" sz="2800" dirty="0" smtClean="0"/>
              <a:t>Circulatory system</a:t>
            </a:r>
          </a:p>
          <a:p>
            <a:pPr>
              <a:spcAft>
                <a:spcPts val="2400"/>
              </a:spcAft>
            </a:pPr>
            <a:r>
              <a:rPr lang="en-US" sz="2800" dirty="0" smtClean="0"/>
              <a:t>Cephalopods are the only mollusks with a closed circulatory system. </a:t>
            </a:r>
          </a:p>
          <a:p>
            <a:pPr>
              <a:spcAft>
                <a:spcPts val="2400"/>
              </a:spcAft>
            </a:pPr>
            <a:r>
              <a:rPr lang="en-US" sz="2800" dirty="0" err="1" smtClean="0"/>
              <a:t>Coleoids</a:t>
            </a:r>
            <a:r>
              <a:rPr lang="en-US" sz="2800" dirty="0" smtClean="0"/>
              <a:t> have two gill hearts (also known as </a:t>
            </a:r>
            <a:r>
              <a:rPr lang="en-US" sz="2800" dirty="0" err="1" smtClean="0"/>
              <a:t>branchial</a:t>
            </a:r>
            <a:r>
              <a:rPr lang="en-US" sz="2800" dirty="0" smtClean="0"/>
              <a:t> hearts) that move blood through the capillaries of the gills. </a:t>
            </a:r>
          </a:p>
          <a:p>
            <a:pPr>
              <a:spcAft>
                <a:spcPts val="2400"/>
              </a:spcAft>
            </a:pPr>
            <a:r>
              <a:rPr lang="en-US" sz="2800" dirty="0" smtClean="0"/>
              <a:t>A single systemic heart then pumps the oxygenated blood through the rest of the body.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5" name="Picture 5" descr="F:\Powerpoint\MH_DCM\DCM021-Hickman\Final_Files\Lec.ppt\Jpeg\Ch16\hic70049_16_39.jpg"/>
          <p:cNvPicPr>
            <a:picLocks noChangeAspect="1" noChangeArrowheads="1"/>
          </p:cNvPicPr>
          <p:nvPr/>
        </p:nvPicPr>
        <p:blipFill>
          <a:blip r:embed="rId2"/>
          <a:srcRect/>
          <a:stretch>
            <a:fillRect/>
          </a:stretch>
        </p:blipFill>
        <p:spPr bwMode="auto">
          <a:xfrm>
            <a:off x="495300" y="1495425"/>
            <a:ext cx="8153400" cy="386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4" descr="hic02806_10_02"/>
          <p:cNvPicPr>
            <a:picLocks noChangeAspect="1" noChangeArrowheads="1"/>
          </p:cNvPicPr>
          <p:nvPr/>
        </p:nvPicPr>
        <p:blipFill>
          <a:blip r:embed="rId2"/>
          <a:srcRect/>
          <a:stretch>
            <a:fillRect/>
          </a:stretch>
        </p:blipFill>
        <p:spPr bwMode="auto">
          <a:xfrm>
            <a:off x="1371600" y="304800"/>
            <a:ext cx="6400800"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9795" name="Rectangle 3"/>
          <p:cNvSpPr>
            <a:spLocks noGrp="1" noChangeArrowheads="1"/>
          </p:cNvSpPr>
          <p:nvPr>
            <p:ph type="body" idx="1"/>
          </p:nvPr>
        </p:nvSpPr>
        <p:spPr>
          <a:xfrm>
            <a:off x="533400" y="990600"/>
            <a:ext cx="8077200" cy="4844403"/>
          </a:xfrm>
        </p:spPr>
        <p:txBody>
          <a:bodyPr/>
          <a:lstStyle/>
          <a:p>
            <a:pPr eaLnBrk="1" hangingPunct="1">
              <a:lnSpc>
                <a:spcPct val="90000"/>
              </a:lnSpc>
              <a:spcAft>
                <a:spcPts val="1200"/>
              </a:spcAft>
            </a:pPr>
            <a:r>
              <a:rPr lang="en-US" sz="2800" i="1" dirty="0">
                <a:solidFill>
                  <a:schemeClr val="hlink"/>
                </a:solidFill>
              </a:rPr>
              <a:t>Nervous and Sensory Systems</a:t>
            </a:r>
          </a:p>
          <a:p>
            <a:pPr lvl="1" eaLnBrk="1" hangingPunct="1">
              <a:lnSpc>
                <a:spcPct val="90000"/>
              </a:lnSpc>
              <a:spcAft>
                <a:spcPts val="1200"/>
              </a:spcAft>
            </a:pPr>
            <a:r>
              <a:rPr lang="en-US" sz="2400" i="1" dirty="0">
                <a:solidFill>
                  <a:schemeClr val="hlink"/>
                </a:solidFill>
              </a:rPr>
              <a:t>Cephalopod brain</a:t>
            </a:r>
            <a:r>
              <a:rPr lang="en-US" sz="2400" dirty="0"/>
              <a:t> is the largest of any invertebrate</a:t>
            </a:r>
          </a:p>
          <a:p>
            <a:pPr lvl="1" eaLnBrk="1" hangingPunct="1">
              <a:lnSpc>
                <a:spcPct val="90000"/>
              </a:lnSpc>
              <a:spcAft>
                <a:spcPts val="1200"/>
              </a:spcAft>
            </a:pPr>
            <a:r>
              <a:rPr lang="en-US" sz="2400" i="1" dirty="0">
                <a:solidFill>
                  <a:schemeClr val="hlink"/>
                </a:solidFill>
              </a:rPr>
              <a:t>Squids</a:t>
            </a:r>
            <a:r>
              <a:rPr lang="en-US" sz="2400" dirty="0"/>
              <a:t> have giant nerve fibers</a:t>
            </a:r>
          </a:p>
          <a:p>
            <a:pPr lvl="1" eaLnBrk="1" hangingPunct="1">
              <a:lnSpc>
                <a:spcPct val="90000"/>
              </a:lnSpc>
              <a:spcAft>
                <a:spcPts val="1200"/>
              </a:spcAft>
            </a:pPr>
            <a:r>
              <a:rPr lang="en-US" sz="2400" i="1" dirty="0">
                <a:solidFill>
                  <a:schemeClr val="hlink"/>
                </a:solidFill>
              </a:rPr>
              <a:t>Sense organs are well-developed</a:t>
            </a:r>
            <a:endParaRPr lang="en-US" sz="2400" dirty="0"/>
          </a:p>
          <a:p>
            <a:pPr lvl="2" eaLnBrk="1" hangingPunct="1">
              <a:lnSpc>
                <a:spcPct val="90000"/>
              </a:lnSpc>
              <a:spcAft>
                <a:spcPts val="1200"/>
              </a:spcAft>
            </a:pPr>
            <a:r>
              <a:rPr lang="en-US" dirty="0"/>
              <a:t>Eyes are complex, complete with cornea, lens, and retina</a:t>
            </a:r>
          </a:p>
          <a:p>
            <a:pPr lvl="1" eaLnBrk="1" hangingPunct="1">
              <a:lnSpc>
                <a:spcPct val="90000"/>
              </a:lnSpc>
              <a:spcAft>
                <a:spcPts val="1200"/>
              </a:spcAft>
            </a:pPr>
            <a:r>
              <a:rPr lang="en-US" sz="2400" dirty="0"/>
              <a:t>Can learn by reward and punishment, and by observation of others</a:t>
            </a:r>
          </a:p>
          <a:p>
            <a:pPr lvl="1" eaLnBrk="1" hangingPunct="1">
              <a:lnSpc>
                <a:spcPct val="90000"/>
              </a:lnSpc>
              <a:spcAft>
                <a:spcPts val="1200"/>
              </a:spcAft>
            </a:pPr>
            <a:r>
              <a:rPr lang="en-US" sz="2400" dirty="0"/>
              <a:t>Cephalopods lack a sense of hearing but have tactile and chemoreceptor cells in their arms</a:t>
            </a:r>
          </a:p>
        </p:txBody>
      </p:sp>
      <p:sp>
        <p:nvSpPr>
          <p:cNvPr id="289796"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9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9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build="p" bldLvl="3"/>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3" name="Picture 5" descr="F:\Powerpoint\MH_DCM\DCM021-Hickman\Final_Files\Lec.ppt\Jpeg\Ch16\hic70049_16_40.jpg"/>
          <p:cNvPicPr>
            <a:picLocks noChangeAspect="1" noChangeArrowheads="1"/>
          </p:cNvPicPr>
          <p:nvPr/>
        </p:nvPicPr>
        <p:blipFill>
          <a:blip r:embed="rId2"/>
          <a:srcRect/>
          <a:stretch>
            <a:fillRect/>
          </a:stretch>
        </p:blipFill>
        <p:spPr bwMode="auto">
          <a:xfrm>
            <a:off x="2282825" y="698500"/>
            <a:ext cx="4576763" cy="546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0819" name="Rectangle 3"/>
          <p:cNvSpPr>
            <a:spLocks noGrp="1" noChangeArrowheads="1"/>
          </p:cNvSpPr>
          <p:nvPr>
            <p:ph type="body" idx="1"/>
          </p:nvPr>
        </p:nvSpPr>
        <p:spPr>
          <a:xfrm>
            <a:off x="533400" y="838200"/>
            <a:ext cx="8077200" cy="5589221"/>
          </a:xfrm>
        </p:spPr>
        <p:txBody>
          <a:bodyPr/>
          <a:lstStyle/>
          <a:p>
            <a:pPr eaLnBrk="1" hangingPunct="1">
              <a:lnSpc>
                <a:spcPct val="80000"/>
              </a:lnSpc>
              <a:spcAft>
                <a:spcPts val="1200"/>
              </a:spcAft>
            </a:pPr>
            <a:r>
              <a:rPr lang="en-US" sz="2800" dirty="0">
                <a:solidFill>
                  <a:schemeClr val="hlink"/>
                </a:solidFill>
              </a:rPr>
              <a:t>Communication </a:t>
            </a:r>
          </a:p>
          <a:p>
            <a:pPr lvl="1" eaLnBrk="1" hangingPunct="1">
              <a:lnSpc>
                <a:spcPct val="80000"/>
              </a:lnSpc>
              <a:spcAft>
                <a:spcPts val="1200"/>
              </a:spcAft>
            </a:pPr>
            <a:r>
              <a:rPr lang="en-US" sz="2400" dirty="0"/>
              <a:t>Use </a:t>
            </a:r>
            <a:r>
              <a:rPr lang="en-US" sz="2400" i="1" dirty="0">
                <a:solidFill>
                  <a:schemeClr val="hlink"/>
                </a:solidFill>
              </a:rPr>
              <a:t>chemical and visual signals</a:t>
            </a:r>
            <a:r>
              <a:rPr lang="en-US" sz="2400" dirty="0"/>
              <a:t> to communicate</a:t>
            </a:r>
          </a:p>
          <a:p>
            <a:pPr lvl="1" eaLnBrk="1" hangingPunct="1">
              <a:lnSpc>
                <a:spcPct val="80000"/>
              </a:lnSpc>
              <a:spcAft>
                <a:spcPts val="1200"/>
              </a:spcAft>
            </a:pPr>
            <a:r>
              <a:rPr lang="en-US" sz="2400" i="1" dirty="0" err="1">
                <a:solidFill>
                  <a:schemeClr val="hlink"/>
                </a:solidFill>
              </a:rPr>
              <a:t>Chromatophores</a:t>
            </a:r>
            <a:r>
              <a:rPr lang="en-US" sz="2400" dirty="0"/>
              <a:t> are cells in the skin that contain pigment granules</a:t>
            </a:r>
          </a:p>
          <a:p>
            <a:pPr lvl="1" eaLnBrk="1" hangingPunct="1">
              <a:lnSpc>
                <a:spcPct val="80000"/>
              </a:lnSpc>
              <a:spcAft>
                <a:spcPts val="1200"/>
              </a:spcAft>
            </a:pPr>
            <a:r>
              <a:rPr lang="en-US" sz="2400" dirty="0"/>
              <a:t>Contractions of the muscle fibers attached to the cell boundary causes the cell to expand and </a:t>
            </a:r>
            <a:r>
              <a:rPr lang="en-US" sz="2400" i="1" dirty="0">
                <a:solidFill>
                  <a:schemeClr val="hlink"/>
                </a:solidFill>
              </a:rPr>
              <a:t>change the color pattern</a:t>
            </a:r>
          </a:p>
          <a:p>
            <a:pPr lvl="1" eaLnBrk="1" hangingPunct="1">
              <a:lnSpc>
                <a:spcPct val="80000"/>
              </a:lnSpc>
              <a:spcAft>
                <a:spcPts val="1200"/>
              </a:spcAft>
            </a:pPr>
            <a:r>
              <a:rPr lang="en-US" sz="2400" dirty="0"/>
              <a:t>Color patterns can be changed rapidly </a:t>
            </a:r>
          </a:p>
          <a:p>
            <a:pPr lvl="1" eaLnBrk="1" hangingPunct="1">
              <a:lnSpc>
                <a:spcPct val="80000"/>
              </a:lnSpc>
              <a:spcAft>
                <a:spcPts val="1200"/>
              </a:spcAft>
            </a:pPr>
            <a:r>
              <a:rPr lang="en-US" sz="2400" i="1" dirty="0">
                <a:solidFill>
                  <a:schemeClr val="hlink"/>
                </a:solidFill>
              </a:rPr>
              <a:t>Deep-water cephalopods</a:t>
            </a:r>
            <a:r>
              <a:rPr lang="en-US" sz="2400" dirty="0"/>
              <a:t> have elaborate luminescent organs</a:t>
            </a:r>
          </a:p>
          <a:p>
            <a:pPr lvl="1" eaLnBrk="1" hangingPunct="1">
              <a:lnSpc>
                <a:spcPct val="80000"/>
              </a:lnSpc>
              <a:spcAft>
                <a:spcPts val="1200"/>
              </a:spcAft>
            </a:pPr>
            <a:r>
              <a:rPr lang="en-US" sz="2400" i="1" dirty="0">
                <a:solidFill>
                  <a:schemeClr val="hlink"/>
                </a:solidFill>
              </a:rPr>
              <a:t>Ink sac</a:t>
            </a:r>
            <a:r>
              <a:rPr lang="en-US" sz="2400" dirty="0"/>
              <a:t> empties into rectum; </a:t>
            </a:r>
          </a:p>
          <a:p>
            <a:pPr lvl="2" eaLnBrk="1" hangingPunct="1">
              <a:lnSpc>
                <a:spcPct val="80000"/>
              </a:lnSpc>
              <a:spcAft>
                <a:spcPts val="1200"/>
              </a:spcAft>
            </a:pPr>
            <a:r>
              <a:rPr lang="en-US" dirty="0"/>
              <a:t>Contains ink gland that secretes sepia when animal alarmed</a:t>
            </a:r>
          </a:p>
        </p:txBody>
      </p:sp>
      <p:sp>
        <p:nvSpPr>
          <p:cNvPr id="290820"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0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8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8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08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08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0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uild="p" bldLvl="3"/>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 y="1676400"/>
            <a:ext cx="8610600" cy="2708434"/>
          </a:xfrm>
          <a:prstGeom prst="rect">
            <a:avLst/>
          </a:prstGeom>
          <a:noFill/>
        </p:spPr>
        <p:txBody>
          <a:bodyPr wrap="square" rtlCol="0">
            <a:spAutoFit/>
          </a:bodyPr>
          <a:lstStyle/>
          <a:p>
            <a:pPr>
              <a:spcAft>
                <a:spcPts val="3000"/>
              </a:spcAft>
            </a:pPr>
            <a:r>
              <a:rPr lang="en-US" dirty="0" smtClean="0"/>
              <a:t>As well as providing camouflage with their background</a:t>
            </a:r>
          </a:p>
          <a:p>
            <a:pPr>
              <a:spcAft>
                <a:spcPts val="3000"/>
              </a:spcAft>
            </a:pPr>
            <a:r>
              <a:rPr lang="en-US" dirty="0" smtClean="0"/>
              <a:t>some cephalopods </a:t>
            </a:r>
            <a:r>
              <a:rPr lang="en-US" dirty="0" err="1" smtClean="0"/>
              <a:t>bioluminesce</a:t>
            </a:r>
            <a:r>
              <a:rPr lang="en-US" dirty="0" smtClean="0"/>
              <a:t>, shining light downwards to disguise their shadows from any predators that may lurk below</a:t>
            </a:r>
          </a:p>
          <a:p>
            <a:pPr>
              <a:spcAft>
                <a:spcPts val="3000"/>
              </a:spcAft>
            </a:pPr>
            <a:r>
              <a:rPr lang="en-US" dirty="0" smtClean="0"/>
              <a:t>Cephalopods can change their colors and patterns in milliseconds, whether for </a:t>
            </a:r>
            <a:r>
              <a:rPr lang="en-US" dirty="0" err="1" smtClean="0"/>
              <a:t>signalling</a:t>
            </a:r>
            <a:r>
              <a:rPr lang="en-US" dirty="0" smtClean="0"/>
              <a:t> (both within the species and for warning) or active camouflage, as their </a:t>
            </a:r>
            <a:r>
              <a:rPr lang="en-US" dirty="0" err="1" smtClean="0"/>
              <a:t>chromatophores</a:t>
            </a:r>
            <a:r>
              <a:rPr lang="en-US" dirty="0" smtClean="0"/>
              <a:t> are expanded or contracted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703-21Chromatophore.mov">
            <a:hlinkClick r:id="" action="ppaction://media"/>
          </p:cNvPr>
          <p:cNvPicPr/>
          <p:nvPr>
            <a:videoFile r:link="rId1"/>
          </p:nvPr>
        </p:nvPicPr>
        <p:blipFill>
          <a:blip r:embed="rId3"/>
          <a:stretch>
            <a:fillRect/>
          </a:stretch>
        </p:blipFill>
        <p:spPr>
          <a:xfrm>
            <a:off x="1524000" y="1143000"/>
            <a:ext cx="6096000" cy="4572000"/>
          </a:xfrm>
          <a:prstGeom prst="rect">
            <a:avLst/>
          </a:prstGeom>
        </p:spPr>
      </p:pic>
      <p:sp>
        <p:nvSpPr>
          <p:cNvPr id="5" name="TextBox 4"/>
          <p:cNvSpPr txBox="1"/>
          <p:nvPr/>
        </p:nvSpPr>
        <p:spPr>
          <a:xfrm>
            <a:off x="3636150" y="609600"/>
            <a:ext cx="1871701" cy="400110"/>
          </a:xfrm>
          <a:prstGeom prst="rect">
            <a:avLst/>
          </a:prstGeom>
          <a:noFill/>
        </p:spPr>
        <p:txBody>
          <a:bodyPr wrap="none" rtlCol="0">
            <a:spAutoFit/>
          </a:bodyPr>
          <a:lstStyle/>
          <a:p>
            <a:r>
              <a:rPr lang="en-US" dirty="0" err="1" smtClean="0"/>
              <a:t>Chromatophore</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3-24 at 9.16.10 PM.png"/>
          <p:cNvPicPr>
            <a:picLocks noChangeAspect="1"/>
          </p:cNvPicPr>
          <p:nvPr/>
        </p:nvPicPr>
        <p:blipFill>
          <a:blip r:embed="rId2"/>
          <a:stretch>
            <a:fillRect/>
          </a:stretch>
        </p:blipFill>
        <p:spPr>
          <a:xfrm>
            <a:off x="1203960" y="762000"/>
            <a:ext cx="3291840" cy="2059093"/>
          </a:xfrm>
          <a:prstGeom prst="rect">
            <a:avLst/>
          </a:prstGeom>
        </p:spPr>
      </p:pic>
      <p:pic>
        <p:nvPicPr>
          <p:cNvPr id="3" name="Picture 2" descr="Screen Shot 2016-03-24 at 9.15.44 PM.png"/>
          <p:cNvPicPr>
            <a:picLocks noChangeAspect="1"/>
          </p:cNvPicPr>
          <p:nvPr/>
        </p:nvPicPr>
        <p:blipFill>
          <a:blip r:embed="rId3"/>
          <a:stretch>
            <a:fillRect/>
          </a:stretch>
        </p:blipFill>
        <p:spPr>
          <a:xfrm>
            <a:off x="4861560" y="3200400"/>
            <a:ext cx="3291840" cy="257733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343400" y="609600"/>
            <a:ext cx="4191000" cy="2246769"/>
          </a:xfrm>
          <a:prstGeom prst="rect">
            <a:avLst/>
          </a:prstGeom>
          <a:noFill/>
        </p:spPr>
        <p:txBody>
          <a:bodyPr wrap="square" rtlCol="0">
            <a:spAutoFit/>
          </a:bodyPr>
          <a:lstStyle/>
          <a:p>
            <a:pPr>
              <a:spcAft>
                <a:spcPts val="2400"/>
              </a:spcAft>
            </a:pPr>
            <a:r>
              <a:rPr lang="en-US" dirty="0" smtClean="0"/>
              <a:t>Cephalopods are widely regarded as the most intelligent of the invertebrates, and have well developed senses and large brains. The nervous system of cephalopods is the most complex of the invertebrates</a:t>
            </a:r>
            <a:endParaRPr lang="en-US" dirty="0"/>
          </a:p>
        </p:txBody>
      </p:sp>
      <p:pic>
        <p:nvPicPr>
          <p:cNvPr id="3" name="Picture 2" descr="800px-Oktopus_opening_a_container_with_screw_cap_01.jpg"/>
          <p:cNvPicPr>
            <a:picLocks noChangeAspect="1"/>
          </p:cNvPicPr>
          <p:nvPr/>
        </p:nvPicPr>
        <p:blipFill>
          <a:blip r:embed="rId2"/>
          <a:stretch>
            <a:fillRect/>
          </a:stretch>
        </p:blipFill>
        <p:spPr>
          <a:xfrm>
            <a:off x="304800" y="457200"/>
            <a:ext cx="3759200" cy="5638800"/>
          </a:xfrm>
          <a:prstGeom prst="rect">
            <a:avLst/>
          </a:prstGeom>
        </p:spPr>
      </p:pic>
      <p:sp>
        <p:nvSpPr>
          <p:cNvPr id="4" name="TextBox 3"/>
          <p:cNvSpPr txBox="1"/>
          <p:nvPr/>
        </p:nvSpPr>
        <p:spPr>
          <a:xfrm>
            <a:off x="4419600" y="3352800"/>
            <a:ext cx="4038600" cy="1938992"/>
          </a:xfrm>
          <a:prstGeom prst="rect">
            <a:avLst/>
          </a:prstGeom>
          <a:noFill/>
        </p:spPr>
        <p:txBody>
          <a:bodyPr wrap="square" rtlCol="0">
            <a:spAutoFit/>
          </a:bodyPr>
          <a:lstStyle/>
          <a:p>
            <a:r>
              <a:rPr lang="en-US" dirty="0" smtClean="0"/>
              <a:t>Cephalopods have also been known to climb out of their aquaria, maneuver a distance of the lab floor, enter another aquarium to feed on the crabs, and return to their own aquarium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666646" y="685800"/>
            <a:ext cx="3810709" cy="707886"/>
          </a:xfrm>
          <a:prstGeom prst="rect">
            <a:avLst/>
          </a:prstGeom>
        </p:spPr>
        <p:txBody>
          <a:bodyPr wrap="none">
            <a:spAutoFit/>
          </a:bodyPr>
          <a:lstStyle/>
          <a:p>
            <a:r>
              <a:rPr lang="en-US" sz="4000" dirty="0" smtClean="0"/>
              <a:t>Paul the Octopus</a:t>
            </a:r>
            <a:endParaRPr lang="en-US" sz="4000" dirty="0"/>
          </a:p>
        </p:txBody>
      </p:sp>
      <p:pic>
        <p:nvPicPr>
          <p:cNvPr id="3" name="Picture 2" descr="Paul-The-Octopus--007.jpg"/>
          <p:cNvPicPr>
            <a:picLocks noChangeAspect="1"/>
          </p:cNvPicPr>
          <p:nvPr/>
        </p:nvPicPr>
        <p:blipFill>
          <a:blip r:embed="rId2"/>
          <a:stretch>
            <a:fillRect/>
          </a:stretch>
        </p:blipFill>
        <p:spPr>
          <a:xfrm>
            <a:off x="1651000" y="2133600"/>
            <a:ext cx="5842000" cy="3505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800px-Oktopus_opening_a_container_with_screw_cap_01.jpg"/>
          <p:cNvPicPr>
            <a:picLocks noChangeAspect="1"/>
          </p:cNvPicPr>
          <p:nvPr/>
        </p:nvPicPr>
        <p:blipFill>
          <a:blip r:embed="rId2"/>
          <a:stretch>
            <a:fillRect/>
          </a:stretch>
        </p:blipFill>
        <p:spPr>
          <a:xfrm>
            <a:off x="457200" y="914400"/>
            <a:ext cx="3403600" cy="5105400"/>
          </a:xfrm>
          <a:prstGeom prst="rect">
            <a:avLst/>
          </a:prstGeom>
        </p:spPr>
      </p:pic>
      <p:pic>
        <p:nvPicPr>
          <p:cNvPr id="5" name="Picture 4" descr="3615629675_302f4d8ffa_z.jpg"/>
          <p:cNvPicPr>
            <a:picLocks noChangeAspect="1"/>
          </p:cNvPicPr>
          <p:nvPr/>
        </p:nvPicPr>
        <p:blipFill>
          <a:blip r:embed="rId3"/>
          <a:stretch>
            <a:fillRect/>
          </a:stretch>
        </p:blipFill>
        <p:spPr>
          <a:xfrm>
            <a:off x="4114800" y="914400"/>
            <a:ext cx="4571999"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3" name="Rectangle 3"/>
          <p:cNvSpPr>
            <a:spLocks noGrp="1" noChangeArrowheads="1"/>
          </p:cNvSpPr>
          <p:nvPr>
            <p:ph type="body" idx="1"/>
          </p:nvPr>
        </p:nvSpPr>
        <p:spPr>
          <a:xfrm>
            <a:off x="685800" y="1066800"/>
            <a:ext cx="7924800" cy="3071610"/>
          </a:xfrm>
        </p:spPr>
        <p:txBody>
          <a:bodyPr/>
          <a:lstStyle/>
          <a:p>
            <a:pPr eaLnBrk="1" hangingPunct="1">
              <a:lnSpc>
                <a:spcPct val="80000"/>
              </a:lnSpc>
              <a:spcAft>
                <a:spcPts val="2400"/>
              </a:spcAft>
            </a:pPr>
            <a:r>
              <a:rPr lang="en-US" sz="2800" i="1" dirty="0">
                <a:solidFill>
                  <a:schemeClr val="hlink"/>
                </a:solidFill>
              </a:rPr>
              <a:t>Reproduction </a:t>
            </a:r>
          </a:p>
          <a:p>
            <a:pPr lvl="1" eaLnBrk="1" hangingPunct="1">
              <a:lnSpc>
                <a:spcPct val="80000"/>
              </a:lnSpc>
              <a:spcAft>
                <a:spcPts val="2400"/>
              </a:spcAft>
            </a:pPr>
            <a:r>
              <a:rPr lang="en-US" sz="2400" dirty="0"/>
              <a:t>Sexes are </a:t>
            </a:r>
            <a:r>
              <a:rPr lang="en-US" sz="2400" i="1" dirty="0">
                <a:solidFill>
                  <a:schemeClr val="hlink"/>
                </a:solidFill>
              </a:rPr>
              <a:t>separate</a:t>
            </a:r>
          </a:p>
          <a:p>
            <a:pPr lvl="1" eaLnBrk="1" hangingPunct="1">
              <a:lnSpc>
                <a:spcPct val="80000"/>
              </a:lnSpc>
              <a:spcAft>
                <a:spcPts val="2400"/>
              </a:spcAft>
            </a:pPr>
            <a:r>
              <a:rPr lang="en-US" sz="2400" dirty="0"/>
              <a:t>Fertilized eggs leave oviduct and are attached to stones, etc.</a:t>
            </a:r>
          </a:p>
          <a:p>
            <a:pPr lvl="2" eaLnBrk="1" hangingPunct="1">
              <a:lnSpc>
                <a:spcPct val="80000"/>
              </a:lnSpc>
              <a:spcAft>
                <a:spcPts val="2400"/>
              </a:spcAft>
            </a:pPr>
            <a:r>
              <a:rPr lang="en-US" dirty="0"/>
              <a:t>Hatch into juveniles with </a:t>
            </a:r>
            <a:r>
              <a:rPr lang="en-US" i="1" dirty="0">
                <a:solidFill>
                  <a:schemeClr val="hlink"/>
                </a:solidFill>
              </a:rPr>
              <a:t>no free-swimming larval stage </a:t>
            </a:r>
          </a:p>
        </p:txBody>
      </p:sp>
      <p:sp>
        <p:nvSpPr>
          <p:cNvPr id="291844"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bldLvl="3"/>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2627" name="Rectangle 3"/>
          <p:cNvSpPr>
            <a:spLocks noGrp="1" noChangeArrowheads="1"/>
          </p:cNvSpPr>
          <p:nvPr>
            <p:ph type="body" idx="1"/>
          </p:nvPr>
        </p:nvSpPr>
        <p:spPr>
          <a:xfrm>
            <a:off x="609600" y="1066800"/>
            <a:ext cx="7772400" cy="4056495"/>
          </a:xfrm>
        </p:spPr>
        <p:txBody>
          <a:bodyPr/>
          <a:lstStyle/>
          <a:p>
            <a:pPr eaLnBrk="1" hangingPunct="1">
              <a:lnSpc>
                <a:spcPct val="80000"/>
              </a:lnSpc>
              <a:buFont typeface="Wingdings" pitchFamily="-109" charset="2"/>
              <a:buNone/>
            </a:pPr>
            <a:r>
              <a:rPr lang="en-US" dirty="0">
                <a:solidFill>
                  <a:schemeClr val="hlink"/>
                </a:solidFill>
              </a:rPr>
              <a:t>Class </a:t>
            </a:r>
            <a:r>
              <a:rPr lang="en-US" dirty="0" err="1">
                <a:solidFill>
                  <a:schemeClr val="hlink"/>
                </a:solidFill>
              </a:rPr>
              <a:t>Cephalopoda</a:t>
            </a:r>
            <a:r>
              <a:rPr lang="en-US" sz="2800" dirty="0"/>
              <a:t> </a:t>
            </a:r>
          </a:p>
          <a:p>
            <a:pPr eaLnBrk="1" hangingPunct="1">
              <a:lnSpc>
                <a:spcPct val="80000"/>
              </a:lnSpc>
            </a:pPr>
            <a:r>
              <a:rPr lang="en-US" sz="2800" dirty="0"/>
              <a:t>Squids, octopuses, nautiluses,</a:t>
            </a:r>
            <a:r>
              <a:rPr lang="en-US" sz="2800" dirty="0" smtClean="0"/>
              <a:t> and </a:t>
            </a:r>
            <a:r>
              <a:rPr lang="en-US" sz="2800" dirty="0"/>
              <a:t>cuttlefish</a:t>
            </a:r>
          </a:p>
          <a:p>
            <a:pPr eaLnBrk="1" hangingPunct="1">
              <a:lnSpc>
                <a:spcPct val="80000"/>
              </a:lnSpc>
            </a:pPr>
            <a:r>
              <a:rPr lang="en-US" sz="2800" dirty="0"/>
              <a:t>All </a:t>
            </a:r>
            <a:r>
              <a:rPr lang="en-US" sz="2800" i="1" dirty="0">
                <a:solidFill>
                  <a:schemeClr val="hlink"/>
                </a:solidFill>
              </a:rPr>
              <a:t>marine predators</a:t>
            </a:r>
          </a:p>
          <a:p>
            <a:pPr eaLnBrk="1" hangingPunct="1">
              <a:lnSpc>
                <a:spcPct val="80000"/>
              </a:lnSpc>
            </a:pPr>
            <a:r>
              <a:rPr lang="en-US" sz="2800" i="1" dirty="0">
                <a:solidFill>
                  <a:schemeClr val="hlink"/>
                </a:solidFill>
              </a:rPr>
              <a:t>Foot is in the head region</a:t>
            </a:r>
          </a:p>
          <a:p>
            <a:pPr lvl="1" eaLnBrk="1" hangingPunct="1">
              <a:lnSpc>
                <a:spcPct val="80000"/>
              </a:lnSpc>
            </a:pPr>
            <a:r>
              <a:rPr lang="en-US" sz="2400" dirty="0"/>
              <a:t>Modified for expelling water from mantle cavity</a:t>
            </a:r>
          </a:p>
          <a:p>
            <a:pPr eaLnBrk="1" hangingPunct="1">
              <a:lnSpc>
                <a:spcPct val="80000"/>
              </a:lnSpc>
            </a:pPr>
            <a:r>
              <a:rPr lang="en-US" sz="2800" dirty="0"/>
              <a:t>Range from 2 cm to the giant squid</a:t>
            </a:r>
          </a:p>
          <a:p>
            <a:pPr lvl="1" eaLnBrk="1" hangingPunct="1">
              <a:lnSpc>
                <a:spcPct val="80000"/>
              </a:lnSpc>
            </a:pPr>
            <a:r>
              <a:rPr lang="en-US" sz="2400" dirty="0"/>
              <a:t>Largest  invertebrate</a:t>
            </a:r>
          </a:p>
          <a:p>
            <a:pPr eaLnBrk="1" hangingPunct="1">
              <a:lnSpc>
                <a:spcPct val="80000"/>
              </a:lnSpc>
            </a:pPr>
            <a:r>
              <a:rPr lang="en-US" sz="2800" i="1" dirty="0">
                <a:solidFill>
                  <a:schemeClr val="hlink"/>
                </a:solidFill>
              </a:rPr>
              <a:t>Cephalopod fossil record</a:t>
            </a:r>
            <a:r>
              <a:rPr lang="en-US" sz="2800" dirty="0"/>
              <a:t> goes back to the Cambrian</a:t>
            </a:r>
          </a:p>
          <a:p>
            <a:pPr lvl="1" eaLnBrk="1" hangingPunct="1">
              <a:lnSpc>
                <a:spcPct val="80000"/>
              </a:lnSpc>
            </a:pPr>
            <a:r>
              <a:rPr lang="en-US" sz="2400" dirty="0"/>
              <a:t>Earliest shells were straight</a:t>
            </a:r>
          </a:p>
        </p:txBody>
      </p:sp>
      <p:sp>
        <p:nvSpPr>
          <p:cNvPr id="282628"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2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262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262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26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262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2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5" name="Picture 5" descr="F:\Powerpoint\MH_DCM\DCM021-Hickman\Final_Files\Lec.ppt\Jpeg\Ch16\hic70049_16_41.jpg"/>
          <p:cNvPicPr>
            <a:picLocks noChangeAspect="1" noChangeArrowheads="1"/>
          </p:cNvPicPr>
          <p:nvPr/>
        </p:nvPicPr>
        <p:blipFill>
          <a:blip r:embed="rId2"/>
          <a:srcRect/>
          <a:stretch>
            <a:fillRect/>
          </a:stretch>
        </p:blipFill>
        <p:spPr bwMode="auto">
          <a:xfrm>
            <a:off x="685800" y="660400"/>
            <a:ext cx="7769225" cy="553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Why We&amp;#39;re Suckers for the Giant Pacific Octopus.mp4">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1" name="Rectangle 3"/>
          <p:cNvSpPr>
            <a:spLocks noGrp="1" noChangeArrowheads="1"/>
          </p:cNvSpPr>
          <p:nvPr>
            <p:ph type="body" idx="1"/>
          </p:nvPr>
        </p:nvSpPr>
        <p:spPr>
          <a:xfrm>
            <a:off x="228600" y="1143000"/>
            <a:ext cx="6705600" cy="5257800"/>
          </a:xfrm>
        </p:spPr>
        <p:txBody>
          <a:bodyPr/>
          <a:lstStyle/>
          <a:p>
            <a:pPr eaLnBrk="1" hangingPunct="1">
              <a:lnSpc>
                <a:spcPct val="80000"/>
              </a:lnSpc>
              <a:buFont typeface="Wingdings" pitchFamily="-109" charset="2"/>
              <a:buNone/>
            </a:pPr>
            <a:r>
              <a:rPr lang="en-US">
                <a:solidFill>
                  <a:schemeClr val="hlink"/>
                </a:solidFill>
              </a:rPr>
              <a:t>Class Bivalvia</a:t>
            </a:r>
            <a:r>
              <a:rPr lang="en-US"/>
              <a:t> </a:t>
            </a:r>
          </a:p>
          <a:p>
            <a:pPr eaLnBrk="1" hangingPunct="1">
              <a:lnSpc>
                <a:spcPct val="80000"/>
              </a:lnSpc>
            </a:pPr>
            <a:r>
              <a:rPr lang="en-US" sz="2800"/>
              <a:t>Mussels, clams, scallops, oysters, and shipworms</a:t>
            </a:r>
          </a:p>
          <a:p>
            <a:pPr eaLnBrk="1" hangingPunct="1">
              <a:lnSpc>
                <a:spcPct val="80000"/>
              </a:lnSpc>
            </a:pPr>
            <a:r>
              <a:rPr lang="en-US" sz="2800"/>
              <a:t>Range in size from 1–2 mm in length to the giant South Pacific clams</a:t>
            </a:r>
          </a:p>
          <a:p>
            <a:pPr eaLnBrk="1" hangingPunct="1">
              <a:lnSpc>
                <a:spcPct val="80000"/>
              </a:lnSpc>
            </a:pPr>
            <a:r>
              <a:rPr lang="en-US" sz="2800"/>
              <a:t>Most are </a:t>
            </a:r>
            <a:r>
              <a:rPr lang="en-US" sz="2800" i="1">
                <a:solidFill>
                  <a:schemeClr val="hlink"/>
                </a:solidFill>
              </a:rPr>
              <a:t>sedentary filter feeders</a:t>
            </a:r>
            <a:r>
              <a:rPr lang="en-US" sz="2800"/>
              <a:t>  </a:t>
            </a:r>
          </a:p>
          <a:p>
            <a:pPr eaLnBrk="1" hangingPunct="1">
              <a:lnSpc>
                <a:spcPct val="80000"/>
              </a:lnSpc>
            </a:pPr>
            <a:r>
              <a:rPr lang="en-US" sz="2800"/>
              <a:t>Bivalves </a:t>
            </a:r>
            <a:r>
              <a:rPr lang="en-US" sz="2800" i="1">
                <a:solidFill>
                  <a:schemeClr val="hlink"/>
                </a:solidFill>
              </a:rPr>
              <a:t>lack a head, radula, or other aspects of cephalization</a:t>
            </a:r>
          </a:p>
          <a:p>
            <a:pPr eaLnBrk="1" hangingPunct="1">
              <a:lnSpc>
                <a:spcPct val="80000"/>
              </a:lnSpc>
            </a:pPr>
            <a:r>
              <a:rPr lang="en-US" sz="2800" i="1">
                <a:solidFill>
                  <a:schemeClr val="hlink"/>
                </a:solidFill>
              </a:rPr>
              <a:t>Most are marine</a:t>
            </a:r>
            <a:r>
              <a:rPr lang="en-US" sz="2800"/>
              <a:t> </a:t>
            </a:r>
          </a:p>
          <a:p>
            <a:pPr eaLnBrk="1" hangingPunct="1">
              <a:lnSpc>
                <a:spcPct val="80000"/>
              </a:lnSpc>
              <a:buFont typeface="Wingdings" pitchFamily="-109" charset="2"/>
              <a:buNone/>
            </a:pPr>
            <a:endParaRPr lang="en-US" sz="2800"/>
          </a:p>
        </p:txBody>
      </p:sp>
      <p:sp>
        <p:nvSpPr>
          <p:cNvPr id="273412" name="Rectangle 4"/>
          <p:cNvSpPr>
            <a:spLocks noGrp="1" noRot="1" noChangeArrowheads="1"/>
          </p:cNvSpPr>
          <p:nvPr>
            <p:ph type="title"/>
          </p:nvPr>
        </p:nvSpPr>
        <p:spPr/>
        <p:txBody>
          <a:bodyPr/>
          <a:lstStyle/>
          <a:p>
            <a:pPr eaLnBrk="1" hangingPunct="1"/>
            <a:r>
              <a:rPr lang="en-US"/>
              <a:t>Classes of Molluscs</a:t>
            </a:r>
          </a:p>
        </p:txBody>
      </p:sp>
      <p:pic>
        <p:nvPicPr>
          <p:cNvPr id="43013" name="Picture 5" descr="F:\Powerpoint\MH_DCM\DCM021-Hickman\Final_Files\Lec.ppt\Jpeg\Ch16\hic70049_16_25.jpg"/>
          <p:cNvPicPr>
            <a:picLocks noChangeAspect="1" noChangeArrowheads="1"/>
          </p:cNvPicPr>
          <p:nvPr/>
        </p:nvPicPr>
        <p:blipFill>
          <a:blip r:embed="rId2"/>
          <a:srcRect/>
          <a:stretch>
            <a:fillRect/>
          </a:stretch>
        </p:blipFill>
        <p:spPr bwMode="auto">
          <a:xfrm>
            <a:off x="6248400" y="2824163"/>
            <a:ext cx="2667000" cy="4033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75725" cy="954107"/>
          </a:xfrm>
        </p:spPr>
        <p:txBody>
          <a:bodyPr/>
          <a:lstStyle/>
          <a:p>
            <a:r>
              <a:rPr lang="en-US" dirty="0" smtClean="0">
                <a:solidFill>
                  <a:srgbClr val="0000FF"/>
                </a:solidFill>
              </a:rPr>
              <a:t>Bivalves</a:t>
            </a:r>
            <a:r>
              <a:rPr lang="en-US" dirty="0" smtClean="0"/>
              <a:t> include scallops, mussels, clams, oysters, and are aptly named for having 2 valves. </a:t>
            </a:r>
            <a:endParaRPr lang="en-US" dirty="0"/>
          </a:p>
        </p:txBody>
      </p:sp>
      <p:grpSp>
        <p:nvGrpSpPr>
          <p:cNvPr id="14" name="Group 13"/>
          <p:cNvGrpSpPr/>
          <p:nvPr/>
        </p:nvGrpSpPr>
        <p:grpSpPr>
          <a:xfrm>
            <a:off x="378538" y="3733800"/>
            <a:ext cx="3355262" cy="2715399"/>
            <a:chOff x="304800" y="3657600"/>
            <a:chExt cx="3355262" cy="2715399"/>
          </a:xfrm>
        </p:grpSpPr>
        <p:pic>
          <p:nvPicPr>
            <p:cNvPr id="6" name="Picture 5" descr="scallop.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3657600"/>
              <a:ext cx="329513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209800" y="6096000"/>
              <a:ext cx="1450262" cy="276999"/>
            </a:xfrm>
            <a:prstGeom prst="rect">
              <a:avLst/>
            </a:prstGeom>
            <a:noFill/>
          </p:spPr>
          <p:txBody>
            <a:bodyPr wrap="none" rtlCol="0">
              <a:spAutoFit/>
            </a:bodyPr>
            <a:lstStyle/>
            <a:p>
              <a:r>
                <a:rPr lang="en-US" sz="1200" dirty="0" err="1" smtClean="0"/>
                <a:t>www.snipview.com</a:t>
              </a:r>
              <a:endParaRPr lang="en-US" sz="1200" dirty="0"/>
            </a:p>
          </p:txBody>
        </p:sp>
      </p:grpSp>
      <p:grpSp>
        <p:nvGrpSpPr>
          <p:cNvPr id="9" name="Group 8"/>
          <p:cNvGrpSpPr/>
          <p:nvPr/>
        </p:nvGrpSpPr>
        <p:grpSpPr>
          <a:xfrm>
            <a:off x="228600" y="1219200"/>
            <a:ext cx="4441678" cy="2181999"/>
            <a:chOff x="228600" y="1105267"/>
            <a:chExt cx="4673600" cy="2295932"/>
          </a:xfrm>
        </p:grpSpPr>
        <p:pic>
          <p:nvPicPr>
            <p:cNvPr id="3" name="Picture 2" descr="fwmusl4.jpg"/>
            <p:cNvPicPr>
              <a:picLocks noChangeAspect="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brightnessContrast contrast="4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1574800"/>
              <a:ext cx="4597400" cy="154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8600" y="3124200"/>
              <a:ext cx="966931" cy="276999"/>
            </a:xfrm>
            <a:prstGeom prst="rect">
              <a:avLst/>
            </a:prstGeom>
            <a:noFill/>
          </p:spPr>
          <p:txBody>
            <a:bodyPr wrap="none" rtlCol="0">
              <a:spAutoFit/>
            </a:bodyPr>
            <a:lstStyle/>
            <a:p>
              <a:r>
                <a:rPr lang="en-US" sz="1200" dirty="0" err="1" smtClean="0"/>
                <a:t>www.ct.gov</a:t>
              </a:r>
              <a:endParaRPr lang="en-US" sz="1200" dirty="0"/>
            </a:p>
          </p:txBody>
        </p:sp>
        <p:sp>
          <p:nvSpPr>
            <p:cNvPr id="8" name="TextBox 7"/>
            <p:cNvSpPr txBox="1"/>
            <p:nvPr/>
          </p:nvSpPr>
          <p:spPr>
            <a:xfrm>
              <a:off x="228600" y="1105267"/>
              <a:ext cx="3852887" cy="388617"/>
            </a:xfrm>
            <a:prstGeom prst="rect">
              <a:avLst/>
            </a:prstGeom>
            <a:noFill/>
          </p:spPr>
          <p:txBody>
            <a:bodyPr wrap="none" rtlCol="0">
              <a:spAutoFit/>
            </a:bodyPr>
            <a:lstStyle/>
            <a:p>
              <a:r>
                <a:rPr lang="en-US" sz="1800" dirty="0" smtClean="0"/>
                <a:t>Orientation is a Left and Right valve.</a:t>
              </a:r>
              <a:endParaRPr lang="en-US" sz="1800" dirty="0"/>
            </a:p>
          </p:txBody>
        </p:sp>
      </p:grpSp>
      <p:grpSp>
        <p:nvGrpSpPr>
          <p:cNvPr id="20" name="Group 19"/>
          <p:cNvGrpSpPr/>
          <p:nvPr/>
        </p:nvGrpSpPr>
        <p:grpSpPr>
          <a:xfrm>
            <a:off x="5486400" y="1143000"/>
            <a:ext cx="3276600" cy="2667000"/>
            <a:chOff x="5486400" y="1143000"/>
            <a:chExt cx="3276600" cy="2667000"/>
          </a:xfrm>
        </p:grpSpPr>
        <p:pic>
          <p:nvPicPr>
            <p:cNvPr id="15" name="Picture 14" descr="mytilus_edulis3.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600" y="1600200"/>
              <a:ext cx="3200400" cy="220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7467600" y="3533001"/>
              <a:ext cx="1293443" cy="276999"/>
            </a:xfrm>
            <a:prstGeom prst="rect">
              <a:avLst/>
            </a:prstGeom>
            <a:solidFill>
              <a:srgbClr val="000000"/>
            </a:solidFill>
          </p:spPr>
          <p:txBody>
            <a:bodyPr wrap="none" rtlCol="0">
              <a:spAutoFit/>
            </a:bodyPr>
            <a:lstStyle/>
            <a:p>
              <a:r>
                <a:rPr lang="en-US" sz="1200" dirty="0" err="1" smtClean="0">
                  <a:solidFill>
                    <a:schemeClr val="bg1"/>
                  </a:solidFill>
                </a:rPr>
                <a:t>www.molluscs.at</a:t>
              </a:r>
              <a:endParaRPr lang="en-US" sz="1200" dirty="0">
                <a:solidFill>
                  <a:schemeClr val="bg1"/>
                </a:solidFill>
              </a:endParaRPr>
            </a:p>
          </p:txBody>
        </p:sp>
        <p:sp>
          <p:nvSpPr>
            <p:cNvPr id="17" name="TextBox 16"/>
            <p:cNvSpPr txBox="1"/>
            <p:nvPr/>
          </p:nvSpPr>
          <p:spPr>
            <a:xfrm>
              <a:off x="5486400" y="1143000"/>
              <a:ext cx="2010925" cy="369332"/>
            </a:xfrm>
            <a:prstGeom prst="rect">
              <a:avLst/>
            </a:prstGeom>
            <a:noFill/>
          </p:spPr>
          <p:txBody>
            <a:bodyPr wrap="none" rtlCol="0">
              <a:spAutoFit/>
            </a:bodyPr>
            <a:lstStyle/>
            <a:p>
              <a:r>
                <a:rPr lang="en-US" sz="1800" dirty="0" smtClean="0"/>
                <a:t>Great filter feeders</a:t>
              </a:r>
              <a:endParaRPr lang="en-US" sz="1800" dirty="0"/>
            </a:p>
          </p:txBody>
        </p:sp>
      </p:grpSp>
      <p:pic>
        <p:nvPicPr>
          <p:cNvPr id="18" name="Picture 17" descr="e44719885be13fbaa507dccc46b84fb6.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4434637"/>
            <a:ext cx="3327400" cy="1889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4876800" y="3962400"/>
            <a:ext cx="2841493" cy="369332"/>
          </a:xfrm>
          <a:prstGeom prst="rect">
            <a:avLst/>
          </a:prstGeom>
          <a:noFill/>
        </p:spPr>
        <p:txBody>
          <a:bodyPr wrap="none" rtlCol="0">
            <a:spAutoFit/>
          </a:bodyPr>
          <a:lstStyle/>
          <a:p>
            <a:r>
              <a:rPr lang="en-US" sz="1800" dirty="0" smtClean="0"/>
              <a:t>They are a girl’s best friend.</a:t>
            </a:r>
            <a:endParaRPr lang="en-US" sz="1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90334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Freshwater bivalves are at high risk of extinction due to habitat loss/degradation, invasive species, pollutants.</a:t>
            </a:r>
            <a:endParaRPr lang="en-US" dirty="0">
              <a:latin typeface="Calibri" charset="0"/>
            </a:endParaRPr>
          </a:p>
        </p:txBody>
      </p:sp>
      <p:sp>
        <p:nvSpPr>
          <p:cNvPr id="40966" name="TextBox 5"/>
          <p:cNvSpPr txBox="1">
            <a:spLocks noChangeArrowheads="1"/>
          </p:cNvSpPr>
          <p:nvPr/>
        </p:nvSpPr>
        <p:spPr bwMode="auto">
          <a:xfrm>
            <a:off x="1752600" y="3124200"/>
            <a:ext cx="1787525"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www.research.amnh.org</a:t>
            </a:r>
          </a:p>
        </p:txBody>
      </p:sp>
      <p:sp>
        <p:nvSpPr>
          <p:cNvPr id="40968" name="TextBox 5"/>
          <p:cNvSpPr txBox="1">
            <a:spLocks noChangeArrowheads="1"/>
          </p:cNvSpPr>
          <p:nvPr/>
        </p:nvSpPr>
        <p:spPr bwMode="auto">
          <a:xfrm>
            <a:off x="533400" y="3886200"/>
            <a:ext cx="1295400" cy="276999"/>
          </a:xfrm>
          <a:prstGeom prst="rect">
            <a:avLst/>
          </a:prstGeom>
          <a:noFill/>
          <a:ln w="9525">
            <a:noFill/>
            <a:miter lim="800000"/>
            <a:headEnd/>
            <a:tailEnd/>
          </a:ln>
        </p:spPr>
        <p:txBody>
          <a:bodyPr wrap="square">
            <a:prstTxWarp prst="textNoShape">
              <a:avLst/>
            </a:prstTxWarp>
            <a:spAutoFit/>
          </a:bodyPr>
          <a:lstStyle/>
          <a:p>
            <a:r>
              <a:rPr lang="en-US" sz="1200" dirty="0" err="1" smtClean="0">
                <a:solidFill>
                  <a:schemeClr val="tx1"/>
                </a:solidFill>
              </a:rPr>
              <a:t>www.ec.gc.ca</a:t>
            </a:r>
            <a:endParaRPr lang="en-US" sz="1200" dirty="0">
              <a:solidFill>
                <a:schemeClr val="tx1"/>
              </a:solidFill>
            </a:endParaRPr>
          </a:p>
        </p:txBody>
      </p:sp>
      <p:pic>
        <p:nvPicPr>
          <p:cNvPr id="2" name="Picture 1" descr="GS_Taxon_en.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1219200"/>
            <a:ext cx="474221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graph_aquatic_NIS.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14800" y="4420489"/>
            <a:ext cx="3581400" cy="1978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04800" y="2590800"/>
            <a:ext cx="312906" cy="400110"/>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grpSp>
        <p:nvGrpSpPr>
          <p:cNvPr id="6" name="Group 5"/>
          <p:cNvGrpSpPr/>
          <p:nvPr/>
        </p:nvGrpSpPr>
        <p:grpSpPr>
          <a:xfrm>
            <a:off x="5943600" y="1219200"/>
            <a:ext cx="2127250" cy="1970984"/>
            <a:chOff x="6400800" y="1277815"/>
            <a:chExt cx="2127250" cy="1970984"/>
          </a:xfrm>
        </p:grpSpPr>
        <p:pic>
          <p:nvPicPr>
            <p:cNvPr id="5" name="Picture 4" descr="imgres.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77000" y="1277815"/>
              <a:ext cx="2051050" cy="1693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5"/>
            <p:cNvSpPr txBox="1">
              <a:spLocks noChangeArrowheads="1"/>
            </p:cNvSpPr>
            <p:nvPr/>
          </p:nvSpPr>
          <p:spPr bwMode="auto">
            <a:xfrm>
              <a:off x="6400800" y="2971800"/>
              <a:ext cx="1752600" cy="276999"/>
            </a:xfrm>
            <a:prstGeom prst="rect">
              <a:avLst/>
            </a:prstGeom>
            <a:noFill/>
            <a:ln w="9525">
              <a:noFill/>
              <a:miter lim="800000"/>
              <a:headEnd/>
              <a:tailEnd/>
            </a:ln>
          </p:spPr>
          <p:txBody>
            <a:bodyPr wrap="square">
              <a:prstTxWarp prst="textNoShape">
                <a:avLst/>
              </a:prstTxWarp>
              <a:spAutoFit/>
            </a:bodyPr>
            <a:lstStyle/>
            <a:p>
              <a:r>
                <a:rPr lang="en-US" sz="1200" dirty="0" err="1" smtClean="0">
                  <a:solidFill>
                    <a:schemeClr val="tx1"/>
                  </a:solidFill>
                </a:rPr>
                <a:t>www.carnegiemnh.org</a:t>
              </a:r>
              <a:endParaRPr lang="en-US" sz="1200" dirty="0">
                <a:solidFill>
                  <a:schemeClr val="tx1"/>
                </a:solidFill>
              </a:endParaRPr>
            </a:p>
          </p:txBody>
        </p:sp>
      </p:grpSp>
      <p:grpSp>
        <p:nvGrpSpPr>
          <p:cNvPr id="8" name="Group 7"/>
          <p:cNvGrpSpPr/>
          <p:nvPr/>
        </p:nvGrpSpPr>
        <p:grpSpPr>
          <a:xfrm>
            <a:off x="609600" y="4419600"/>
            <a:ext cx="2861972" cy="1905000"/>
            <a:chOff x="685800" y="4419600"/>
            <a:chExt cx="2861972" cy="1905000"/>
          </a:xfrm>
        </p:grpSpPr>
        <p:pic>
          <p:nvPicPr>
            <p:cNvPr id="7" name="Picture 6" descr="Bayview_sedimentation.jpg"/>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0" y="4419600"/>
              <a:ext cx="2861972"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5"/>
            <p:cNvSpPr txBox="1">
              <a:spLocks noChangeArrowheads="1"/>
            </p:cNvSpPr>
            <p:nvPr/>
          </p:nvSpPr>
          <p:spPr bwMode="auto">
            <a:xfrm>
              <a:off x="685800" y="6047601"/>
              <a:ext cx="1676400" cy="276999"/>
            </a:xfrm>
            <a:prstGeom prst="rect">
              <a:avLst/>
            </a:prstGeom>
            <a:solidFill>
              <a:srgbClr val="000000"/>
            </a:solidFill>
            <a:ln w="9525">
              <a:noFill/>
              <a:miter lim="800000"/>
              <a:headEnd/>
              <a:tailEnd/>
            </a:ln>
          </p:spPr>
          <p:txBody>
            <a:bodyPr wrap="square">
              <a:prstTxWarp prst="textNoShape">
                <a:avLst/>
              </a:prstTxWarp>
              <a:spAutoFit/>
            </a:bodyPr>
            <a:lstStyle/>
            <a:p>
              <a:r>
                <a:rPr lang="en-US" sz="1200" dirty="0" err="1" smtClean="0">
                  <a:solidFill>
                    <a:srgbClr val="FFFFFF"/>
                  </a:solidFill>
                </a:rPr>
                <a:t>www.blackwarrior.org</a:t>
              </a:r>
              <a:endParaRPr lang="en-US" sz="1200" dirty="0">
                <a:solidFill>
                  <a:srgbClr val="FFFFFF"/>
                </a:solidFill>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5792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651" name="Rectangle 1027"/>
          <p:cNvSpPr>
            <a:spLocks noGrp="1" noChangeArrowheads="1"/>
          </p:cNvSpPr>
          <p:nvPr>
            <p:ph type="body" idx="1"/>
          </p:nvPr>
        </p:nvSpPr>
        <p:spPr>
          <a:xfrm>
            <a:off x="4038600" y="1066800"/>
            <a:ext cx="3886200" cy="3733800"/>
          </a:xfrm>
        </p:spPr>
        <p:txBody>
          <a:bodyPr/>
          <a:lstStyle/>
          <a:p>
            <a:pPr eaLnBrk="1" hangingPunct="1">
              <a:lnSpc>
                <a:spcPct val="80000"/>
              </a:lnSpc>
            </a:pPr>
            <a:r>
              <a:rPr lang="en-US" sz="2800" i="1" dirty="0">
                <a:solidFill>
                  <a:schemeClr val="hlink"/>
                </a:solidFill>
              </a:rPr>
              <a:t>Native freshwater clams in the U.S. are the most jeopardized animal group</a:t>
            </a:r>
          </a:p>
          <a:p>
            <a:pPr lvl="1" eaLnBrk="1" hangingPunct="1">
              <a:lnSpc>
                <a:spcPct val="80000"/>
              </a:lnSpc>
            </a:pPr>
            <a:r>
              <a:rPr lang="en-US" sz="2400" dirty="0"/>
              <a:t>Of more than 300 species once present, 12 are extinct, 42 are threatened or endangered and 88 more are of concern </a:t>
            </a:r>
          </a:p>
          <a:p>
            <a:pPr lvl="1" eaLnBrk="1" hangingPunct="1">
              <a:lnSpc>
                <a:spcPct val="80000"/>
              </a:lnSpc>
            </a:pPr>
            <a:r>
              <a:rPr lang="en-US" sz="2400" dirty="0"/>
              <a:t>Sensitive to water quality changes, including pollution and sedimentation</a:t>
            </a:r>
          </a:p>
          <a:p>
            <a:pPr lvl="1" eaLnBrk="1" hangingPunct="1">
              <a:lnSpc>
                <a:spcPct val="80000"/>
              </a:lnSpc>
            </a:pPr>
            <a:endParaRPr lang="en-US" sz="2400" dirty="0"/>
          </a:p>
          <a:p>
            <a:pPr lvl="1" eaLnBrk="1" hangingPunct="1">
              <a:lnSpc>
                <a:spcPct val="80000"/>
              </a:lnSpc>
            </a:pPr>
            <a:endParaRPr lang="en-US" sz="2400" dirty="0"/>
          </a:p>
          <a:p>
            <a:pPr lvl="1" eaLnBrk="1" hangingPunct="1">
              <a:lnSpc>
                <a:spcPct val="80000"/>
              </a:lnSpc>
            </a:pPr>
            <a:endParaRPr lang="en-US" sz="2400" dirty="0"/>
          </a:p>
          <a:p>
            <a:pPr lvl="1" eaLnBrk="1" hangingPunct="1">
              <a:lnSpc>
                <a:spcPct val="80000"/>
              </a:lnSpc>
            </a:pPr>
            <a:endParaRPr lang="en-US" sz="2400" dirty="0"/>
          </a:p>
          <a:p>
            <a:pPr lvl="1" eaLnBrk="1" hangingPunct="1">
              <a:lnSpc>
                <a:spcPct val="80000"/>
              </a:lnSpc>
            </a:pPr>
            <a:endParaRPr lang="en-US" sz="2400" dirty="0"/>
          </a:p>
          <a:p>
            <a:pPr lvl="1" eaLnBrk="1" hangingPunct="1">
              <a:lnSpc>
                <a:spcPct val="80000"/>
              </a:lnSpc>
            </a:pPr>
            <a:endParaRPr lang="en-US" sz="2400" dirty="0"/>
          </a:p>
          <a:p>
            <a:pPr eaLnBrk="1" hangingPunct="1">
              <a:lnSpc>
                <a:spcPct val="80000"/>
              </a:lnSpc>
            </a:pPr>
            <a:r>
              <a:rPr lang="en-US" sz="2800" dirty="0"/>
              <a:t>Zebra mussels are a serious </a:t>
            </a:r>
            <a:r>
              <a:rPr lang="en-US" sz="2800" i="1" dirty="0">
                <a:solidFill>
                  <a:schemeClr val="hlink"/>
                </a:solidFill>
              </a:rPr>
              <a:t>exotic                           invader</a:t>
            </a:r>
            <a:r>
              <a:rPr lang="en-US" sz="2800" dirty="0"/>
              <a:t> into the Great Lakes Region</a:t>
            </a:r>
          </a:p>
          <a:p>
            <a:pPr eaLnBrk="1" hangingPunct="1">
              <a:lnSpc>
                <a:spcPct val="80000"/>
              </a:lnSpc>
            </a:pPr>
            <a:endParaRPr lang="en-US" sz="1800" dirty="0"/>
          </a:p>
        </p:txBody>
      </p:sp>
      <p:sp>
        <p:nvSpPr>
          <p:cNvPr id="283652" name="Rectangle 1028"/>
          <p:cNvSpPr>
            <a:spLocks noGrp="1" noRot="1" noChangeArrowheads="1"/>
          </p:cNvSpPr>
          <p:nvPr>
            <p:ph type="title"/>
          </p:nvPr>
        </p:nvSpPr>
        <p:spPr/>
        <p:txBody>
          <a:bodyPr/>
          <a:lstStyle/>
          <a:p>
            <a:pPr eaLnBrk="1" hangingPunct="1"/>
            <a:r>
              <a:rPr lang="en-US"/>
              <a:t>Classes of Molluscs</a:t>
            </a:r>
          </a:p>
        </p:txBody>
      </p:sp>
      <p:pic>
        <p:nvPicPr>
          <p:cNvPr id="44037" name="Picture 6"/>
          <p:cNvPicPr>
            <a:picLocks noChangeAspect="1" noChangeArrowheads="1"/>
          </p:cNvPicPr>
          <p:nvPr/>
        </p:nvPicPr>
        <p:blipFill>
          <a:blip r:embed="rId2"/>
          <a:srcRect/>
          <a:stretch>
            <a:fillRect/>
          </a:stretch>
        </p:blipFill>
        <p:spPr bwMode="auto">
          <a:xfrm>
            <a:off x="609600" y="1295400"/>
            <a:ext cx="3116263" cy="2438400"/>
          </a:xfrm>
          <a:prstGeom prst="rect">
            <a:avLst/>
          </a:prstGeom>
          <a:noFill/>
          <a:ln w="9525">
            <a:noFill/>
            <a:miter lim="800000"/>
            <a:headEnd/>
            <a:tailEnd/>
          </a:ln>
        </p:spPr>
      </p:pic>
      <p:pic>
        <p:nvPicPr>
          <p:cNvPr id="44038" name="Picture 7"/>
          <p:cNvPicPr>
            <a:picLocks noChangeAspect="1" noChangeArrowheads="1"/>
          </p:cNvPicPr>
          <p:nvPr/>
        </p:nvPicPr>
        <p:blipFill>
          <a:blip r:embed="rId3"/>
          <a:srcRect/>
          <a:stretch>
            <a:fillRect/>
          </a:stretch>
        </p:blipFill>
        <p:spPr bwMode="auto">
          <a:xfrm>
            <a:off x="1905000" y="4343400"/>
            <a:ext cx="2436813" cy="209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5" name="Rectangle 3"/>
          <p:cNvSpPr>
            <a:spLocks noGrp="1" noChangeArrowheads="1"/>
          </p:cNvSpPr>
          <p:nvPr>
            <p:ph type="body" idx="1"/>
          </p:nvPr>
        </p:nvSpPr>
        <p:spPr>
          <a:xfrm>
            <a:off x="304800" y="990600"/>
            <a:ext cx="8305800" cy="4876800"/>
          </a:xfrm>
        </p:spPr>
        <p:txBody>
          <a:bodyPr/>
          <a:lstStyle/>
          <a:p>
            <a:pPr eaLnBrk="1" hangingPunct="1">
              <a:lnSpc>
                <a:spcPct val="90000"/>
              </a:lnSpc>
            </a:pPr>
            <a:r>
              <a:rPr lang="en-US" sz="2800" i="1" dirty="0">
                <a:solidFill>
                  <a:schemeClr val="hlink"/>
                </a:solidFill>
              </a:rPr>
              <a:t>Form and Function</a:t>
            </a:r>
          </a:p>
          <a:p>
            <a:pPr lvl="1" eaLnBrk="1" hangingPunct="1">
              <a:lnSpc>
                <a:spcPct val="90000"/>
              </a:lnSpc>
            </a:pPr>
            <a:r>
              <a:rPr lang="en-US" sz="2400" dirty="0"/>
              <a:t>2 shells or valves are held together by a </a:t>
            </a:r>
            <a:r>
              <a:rPr lang="en-US" sz="2400" i="1" dirty="0">
                <a:solidFill>
                  <a:schemeClr val="hlink"/>
                </a:solidFill>
              </a:rPr>
              <a:t>hinge ligament</a:t>
            </a:r>
          </a:p>
          <a:p>
            <a:pPr lvl="1" eaLnBrk="1" hangingPunct="1">
              <a:lnSpc>
                <a:spcPct val="90000"/>
              </a:lnSpc>
            </a:pPr>
            <a:r>
              <a:rPr lang="en-US" sz="2400" dirty="0"/>
              <a:t>Valves are drawn together by strong </a:t>
            </a:r>
            <a:r>
              <a:rPr lang="en-US" sz="2400" i="1" dirty="0">
                <a:solidFill>
                  <a:schemeClr val="hlink"/>
                </a:solidFill>
              </a:rPr>
              <a:t>adductor muscles</a:t>
            </a:r>
          </a:p>
          <a:p>
            <a:pPr lvl="1" eaLnBrk="1" hangingPunct="1">
              <a:lnSpc>
                <a:spcPct val="90000"/>
              </a:lnSpc>
            </a:pPr>
            <a:r>
              <a:rPr lang="en-US" sz="2400" i="1" dirty="0" err="1">
                <a:solidFill>
                  <a:schemeClr val="hlink"/>
                </a:solidFill>
              </a:rPr>
              <a:t>Umbo</a:t>
            </a:r>
            <a:r>
              <a:rPr lang="en-US" sz="2400" dirty="0"/>
              <a:t> is the oldest part of the shell with growth occurring outward in rings</a:t>
            </a:r>
          </a:p>
          <a:p>
            <a:pPr lvl="1" eaLnBrk="1" hangingPunct="1">
              <a:lnSpc>
                <a:spcPct val="90000"/>
              </a:lnSpc>
            </a:pPr>
            <a:r>
              <a:rPr lang="en-US" sz="2400" i="1" dirty="0">
                <a:solidFill>
                  <a:schemeClr val="hlink"/>
                </a:solidFill>
              </a:rPr>
              <a:t>Pearls</a:t>
            </a:r>
            <a:r>
              <a:rPr lang="en-US" sz="2400" dirty="0"/>
              <a:t> are produced when an irritant is lodged between the shell and mantle</a:t>
            </a:r>
          </a:p>
          <a:p>
            <a:pPr lvl="2" eaLnBrk="1" hangingPunct="1">
              <a:lnSpc>
                <a:spcPct val="90000"/>
              </a:lnSpc>
            </a:pPr>
            <a:r>
              <a:rPr lang="en-US" i="1" dirty="0">
                <a:solidFill>
                  <a:schemeClr val="hlink"/>
                </a:solidFill>
              </a:rPr>
              <a:t>Layers of nacre</a:t>
            </a:r>
            <a:r>
              <a:rPr lang="en-US" dirty="0"/>
              <a:t> are secreted around the foreign material </a:t>
            </a:r>
          </a:p>
        </p:txBody>
      </p:sp>
      <p:sp>
        <p:nvSpPr>
          <p:cNvPr id="274436"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3" name="Picture 5" descr="F:\Powerpoint\MH_DCM\DCM021-Hickman\Final_Files\Lec.ppt\Jpeg\Ch16\hic70049_16_26.jpg"/>
          <p:cNvPicPr>
            <a:picLocks noChangeAspect="1" noChangeArrowheads="1"/>
          </p:cNvPicPr>
          <p:nvPr/>
        </p:nvPicPr>
        <p:blipFill>
          <a:blip r:embed="rId2"/>
          <a:srcRect/>
          <a:stretch>
            <a:fillRect/>
          </a:stretch>
        </p:blipFill>
        <p:spPr bwMode="auto">
          <a:xfrm>
            <a:off x="685800" y="654050"/>
            <a:ext cx="7772400" cy="554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9" name="Rectangle 3"/>
          <p:cNvSpPr>
            <a:spLocks noGrp="1" noChangeArrowheads="1"/>
          </p:cNvSpPr>
          <p:nvPr>
            <p:ph type="body" idx="1"/>
          </p:nvPr>
        </p:nvSpPr>
        <p:spPr>
          <a:xfrm>
            <a:off x="0" y="1219200"/>
            <a:ext cx="5334000" cy="4525963"/>
          </a:xfrm>
        </p:spPr>
        <p:txBody>
          <a:bodyPr/>
          <a:lstStyle/>
          <a:p>
            <a:pPr eaLnBrk="1" hangingPunct="1">
              <a:lnSpc>
                <a:spcPct val="80000"/>
              </a:lnSpc>
            </a:pPr>
            <a:r>
              <a:rPr lang="en-US" sz="2800" i="1">
                <a:solidFill>
                  <a:schemeClr val="hlink"/>
                </a:solidFill>
              </a:rPr>
              <a:t>Body and Mantle </a:t>
            </a:r>
          </a:p>
          <a:p>
            <a:pPr lvl="1" eaLnBrk="1" hangingPunct="1">
              <a:lnSpc>
                <a:spcPct val="80000"/>
              </a:lnSpc>
            </a:pPr>
            <a:r>
              <a:rPr lang="en-US" sz="2400" i="1">
                <a:solidFill>
                  <a:schemeClr val="hlink"/>
                </a:solidFill>
              </a:rPr>
              <a:t>Visceral mass</a:t>
            </a:r>
            <a:r>
              <a:rPr lang="en-US" sz="2400"/>
              <a:t> is suspended from the dorsal midline</a:t>
            </a:r>
          </a:p>
          <a:p>
            <a:pPr lvl="1" eaLnBrk="1" hangingPunct="1">
              <a:lnSpc>
                <a:spcPct val="80000"/>
              </a:lnSpc>
            </a:pPr>
            <a:r>
              <a:rPr lang="en-US" sz="2400" i="1">
                <a:solidFill>
                  <a:schemeClr val="hlink"/>
                </a:solidFill>
              </a:rPr>
              <a:t>Foot</a:t>
            </a:r>
            <a:r>
              <a:rPr lang="en-US" sz="2400"/>
              <a:t> is attached anteroventrally</a:t>
            </a:r>
          </a:p>
          <a:p>
            <a:pPr lvl="1" eaLnBrk="1" hangingPunct="1">
              <a:lnSpc>
                <a:spcPct val="80000"/>
              </a:lnSpc>
            </a:pPr>
            <a:r>
              <a:rPr lang="en-US" sz="2400" i="1"/>
              <a:t>Ctenidia</a:t>
            </a:r>
            <a:r>
              <a:rPr lang="en-US" sz="2400"/>
              <a:t> hang down on each side, each covered by a fold of the mantle</a:t>
            </a:r>
          </a:p>
          <a:p>
            <a:pPr lvl="1" eaLnBrk="1" hangingPunct="1">
              <a:lnSpc>
                <a:spcPct val="80000"/>
              </a:lnSpc>
            </a:pPr>
            <a:r>
              <a:rPr lang="en-US" sz="2400"/>
              <a:t>Posterior edges of the mantle folds form </a:t>
            </a:r>
            <a:r>
              <a:rPr lang="en-US" sz="2400" i="1">
                <a:solidFill>
                  <a:schemeClr val="hlink"/>
                </a:solidFill>
              </a:rPr>
              <a:t>excurrent and incurrent openings</a:t>
            </a:r>
          </a:p>
          <a:p>
            <a:pPr lvl="1" eaLnBrk="1" hangingPunct="1">
              <a:lnSpc>
                <a:spcPct val="80000"/>
              </a:lnSpc>
            </a:pPr>
            <a:r>
              <a:rPr lang="en-US" sz="2400"/>
              <a:t>In burrowing clams, mantle forms long siphons to reach the water above</a:t>
            </a:r>
          </a:p>
          <a:p>
            <a:pPr eaLnBrk="1" hangingPunct="1">
              <a:lnSpc>
                <a:spcPct val="80000"/>
              </a:lnSpc>
              <a:buFont typeface="Wingdings" pitchFamily="-109" charset="2"/>
              <a:buNone/>
            </a:pPr>
            <a:endParaRPr lang="en-US" sz="2800"/>
          </a:p>
        </p:txBody>
      </p:sp>
      <p:sp>
        <p:nvSpPr>
          <p:cNvPr id="275460" name="Rectangle 4"/>
          <p:cNvSpPr>
            <a:spLocks noGrp="1" noRot="1" noChangeArrowheads="1"/>
          </p:cNvSpPr>
          <p:nvPr>
            <p:ph type="title"/>
          </p:nvPr>
        </p:nvSpPr>
        <p:spPr/>
        <p:txBody>
          <a:bodyPr/>
          <a:lstStyle/>
          <a:p>
            <a:pPr eaLnBrk="1" hangingPunct="1"/>
            <a:r>
              <a:rPr lang="en-US"/>
              <a:t>Classes of Molluscs</a:t>
            </a:r>
          </a:p>
        </p:txBody>
      </p:sp>
      <p:pic>
        <p:nvPicPr>
          <p:cNvPr id="47109" name="Picture 1029" descr="F:\Powerpoint\MH_DCM\DCM021-Hickman\Final_Files\Lec.ppt\Jpeg\Ch16\hic70049_16_28.jpg"/>
          <p:cNvPicPr>
            <a:picLocks noChangeAspect="1" noChangeArrowheads="1"/>
          </p:cNvPicPr>
          <p:nvPr/>
        </p:nvPicPr>
        <p:blipFill>
          <a:blip r:embed="rId2"/>
          <a:srcRect/>
          <a:stretch>
            <a:fillRect/>
          </a:stretch>
        </p:blipFill>
        <p:spPr bwMode="auto">
          <a:xfrm>
            <a:off x="5395913" y="1016000"/>
            <a:ext cx="3443287" cy="568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5" name="Rectangle 1027"/>
          <p:cNvSpPr>
            <a:spLocks noGrp="1" noChangeArrowheads="1"/>
          </p:cNvSpPr>
          <p:nvPr>
            <p:ph type="body" idx="1"/>
          </p:nvPr>
        </p:nvSpPr>
        <p:spPr>
          <a:xfrm>
            <a:off x="609600" y="838200"/>
            <a:ext cx="8001000" cy="2743200"/>
          </a:xfrm>
        </p:spPr>
        <p:txBody>
          <a:bodyPr/>
          <a:lstStyle/>
          <a:p>
            <a:pPr eaLnBrk="1" hangingPunct="1">
              <a:lnSpc>
                <a:spcPct val="80000"/>
              </a:lnSpc>
            </a:pPr>
            <a:r>
              <a:rPr lang="en-US" sz="2800" i="1" dirty="0">
                <a:solidFill>
                  <a:schemeClr val="hlink"/>
                </a:solidFill>
              </a:rPr>
              <a:t>Locomotion </a:t>
            </a:r>
          </a:p>
          <a:p>
            <a:pPr lvl="1" eaLnBrk="1" hangingPunct="1">
              <a:lnSpc>
                <a:spcPct val="80000"/>
              </a:lnSpc>
            </a:pPr>
            <a:r>
              <a:rPr lang="en-US" sz="2400" dirty="0"/>
              <a:t>Foot is extended out from between the valves</a:t>
            </a:r>
          </a:p>
          <a:p>
            <a:pPr lvl="1" eaLnBrk="1" hangingPunct="1">
              <a:lnSpc>
                <a:spcPct val="80000"/>
              </a:lnSpc>
            </a:pPr>
            <a:r>
              <a:rPr lang="en-US" sz="2400" dirty="0"/>
              <a:t>Blood is pumped into the foot</a:t>
            </a:r>
          </a:p>
          <a:p>
            <a:pPr lvl="1" eaLnBrk="1" hangingPunct="1">
              <a:lnSpc>
                <a:spcPct val="80000"/>
              </a:lnSpc>
            </a:pPr>
            <a:r>
              <a:rPr lang="en-US" sz="2400" dirty="0"/>
              <a:t>Foot swells and anchors the bivalve in the mud</a:t>
            </a:r>
          </a:p>
          <a:p>
            <a:pPr lvl="1" eaLnBrk="1" hangingPunct="1">
              <a:lnSpc>
                <a:spcPct val="80000"/>
              </a:lnSpc>
            </a:pPr>
            <a:r>
              <a:rPr lang="en-US" sz="2400" dirty="0"/>
              <a:t>Shortening of the foot pulls the clam forward</a:t>
            </a:r>
          </a:p>
          <a:p>
            <a:pPr lvl="1" eaLnBrk="1" hangingPunct="1">
              <a:lnSpc>
                <a:spcPct val="80000"/>
              </a:lnSpc>
            </a:pPr>
            <a:r>
              <a:rPr lang="en-US" sz="2400" dirty="0"/>
              <a:t>Scallops clap valves to create a </a:t>
            </a:r>
            <a:r>
              <a:rPr lang="en-US" sz="2400" i="1" dirty="0">
                <a:solidFill>
                  <a:schemeClr val="hlink"/>
                </a:solidFill>
              </a:rPr>
              <a:t>jet propulsion</a:t>
            </a:r>
            <a:r>
              <a:rPr lang="en-US" sz="2400" dirty="0"/>
              <a:t>  </a:t>
            </a:r>
          </a:p>
          <a:p>
            <a:pPr eaLnBrk="1" hangingPunct="1">
              <a:lnSpc>
                <a:spcPct val="80000"/>
              </a:lnSpc>
              <a:buFont typeface="Wingdings" pitchFamily="-109" charset="2"/>
              <a:buNone/>
            </a:pPr>
            <a:endParaRPr lang="en-US" sz="1800" dirty="0"/>
          </a:p>
        </p:txBody>
      </p:sp>
      <p:sp>
        <p:nvSpPr>
          <p:cNvPr id="284676" name="Rectangle 1028"/>
          <p:cNvSpPr>
            <a:spLocks noGrp="1" noRot="1" noChangeArrowheads="1"/>
          </p:cNvSpPr>
          <p:nvPr>
            <p:ph type="title"/>
          </p:nvPr>
        </p:nvSpPr>
        <p:spPr/>
        <p:txBody>
          <a:bodyPr/>
          <a:lstStyle/>
          <a:p>
            <a:pPr eaLnBrk="1" hangingPunct="1"/>
            <a:r>
              <a:rPr lang="en-US"/>
              <a:t>Classes of Molluscs</a:t>
            </a:r>
          </a:p>
        </p:txBody>
      </p:sp>
      <p:pic>
        <p:nvPicPr>
          <p:cNvPr id="5" name="Clam_Locomotion.mpg">
            <a:hlinkClick r:id="" action="ppaction://media"/>
          </p:cNvPr>
          <p:cNvPicPr/>
          <p:nvPr>
            <a:videoFile r:link="rId1"/>
          </p:nvPr>
        </p:nvPicPr>
        <p:blipFill>
          <a:blip r:embed="rId3"/>
          <a:stretch>
            <a:fillRect/>
          </a:stretch>
        </p:blipFill>
        <p:spPr>
          <a:xfrm>
            <a:off x="2540000" y="3429000"/>
            <a:ext cx="4064000" cy="3048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1524000"/>
            <a:ext cx="8382000" cy="4647426"/>
          </a:xfrm>
          <a:prstGeom prst="rect">
            <a:avLst/>
          </a:prstGeom>
          <a:noFill/>
        </p:spPr>
        <p:txBody>
          <a:bodyPr wrap="square" rtlCol="0">
            <a:spAutoFit/>
          </a:bodyPr>
          <a:lstStyle/>
          <a:p>
            <a:pPr>
              <a:spcAft>
                <a:spcPts val="2400"/>
              </a:spcAft>
            </a:pPr>
            <a:r>
              <a:rPr lang="en-US" sz="2800" dirty="0" smtClean="0"/>
              <a:t>These exclusively marine animals are characterized by: </a:t>
            </a:r>
          </a:p>
          <a:p>
            <a:pPr>
              <a:spcAft>
                <a:spcPts val="2400"/>
              </a:spcAft>
            </a:pPr>
            <a:r>
              <a:rPr lang="en-US" sz="2800" dirty="0" smtClean="0"/>
              <a:t>bilateral body symmetry</a:t>
            </a:r>
          </a:p>
          <a:p>
            <a:pPr>
              <a:spcAft>
                <a:spcPts val="2400"/>
              </a:spcAft>
            </a:pPr>
            <a:r>
              <a:rPr lang="en-US" sz="2800" dirty="0" smtClean="0"/>
              <a:t>a prominent head</a:t>
            </a:r>
          </a:p>
          <a:p>
            <a:pPr>
              <a:spcAft>
                <a:spcPts val="2400"/>
              </a:spcAft>
            </a:pPr>
            <a:r>
              <a:rPr lang="en-US" sz="2800" dirty="0" smtClean="0"/>
              <a:t>a set of arms or tentacles modified from the primitive </a:t>
            </a:r>
            <a:r>
              <a:rPr lang="en-US" sz="2800" dirty="0" err="1" smtClean="0"/>
              <a:t>molluscan</a:t>
            </a:r>
            <a:r>
              <a:rPr lang="en-US" sz="2800" dirty="0" smtClean="0"/>
              <a:t> foot.</a:t>
            </a:r>
          </a:p>
          <a:p>
            <a:pPr>
              <a:spcAft>
                <a:spcPts val="2400"/>
              </a:spcAft>
            </a:pPr>
            <a:r>
              <a:rPr lang="en-US" sz="2800" dirty="0" err="1" smtClean="0"/>
              <a:t>inkfish</a:t>
            </a:r>
            <a:r>
              <a:rPr lang="en-US" sz="2800" dirty="0" smtClean="0"/>
              <a:t>, referring to their common ability to squirt ink.</a:t>
            </a:r>
          </a:p>
          <a:p>
            <a:pPr>
              <a:spcAft>
                <a:spcPts val="2400"/>
              </a:spcAft>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lam_Locomotion.mpg">
            <a:hlinkClick r:id="" action="ppaction://media"/>
          </p:cNvPr>
          <p:cNvPicPr/>
          <p:nvPr>
            <a:videoFile r:link="rId1"/>
          </p:nvPr>
        </p:nvPicPr>
        <p:blipFill>
          <a:blip r:embed="rId3"/>
          <a:stretch>
            <a:fillRect/>
          </a:stretch>
        </p:blipFill>
        <p:spPr>
          <a:xfrm>
            <a:off x="2540000" y="1905000"/>
            <a:ext cx="4064000" cy="304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a:xfrm>
            <a:off x="457200" y="914400"/>
            <a:ext cx="8229600" cy="2743200"/>
          </a:xfrm>
        </p:spPr>
        <p:txBody>
          <a:bodyPr/>
          <a:lstStyle/>
          <a:p>
            <a:pPr eaLnBrk="1" hangingPunct="1"/>
            <a:r>
              <a:rPr lang="en-US" sz="2800" i="1" dirty="0">
                <a:solidFill>
                  <a:schemeClr val="hlink"/>
                </a:solidFill>
              </a:rPr>
              <a:t>Gills</a:t>
            </a:r>
          </a:p>
          <a:p>
            <a:pPr lvl="1" eaLnBrk="1" hangingPunct="1"/>
            <a:r>
              <a:rPr lang="en-US" sz="2400" dirty="0"/>
              <a:t>Both mantle and gills perform gaseous exchange</a:t>
            </a:r>
          </a:p>
          <a:p>
            <a:pPr lvl="2" eaLnBrk="1" hangingPunct="1"/>
            <a:r>
              <a:rPr lang="en-US" dirty="0"/>
              <a:t>Water enters </a:t>
            </a:r>
            <a:r>
              <a:rPr lang="en-US" i="1" dirty="0">
                <a:solidFill>
                  <a:schemeClr val="hlink"/>
                </a:solidFill>
              </a:rPr>
              <a:t>incurrent siphon</a:t>
            </a:r>
          </a:p>
          <a:p>
            <a:pPr lvl="2" eaLnBrk="1" hangingPunct="1"/>
            <a:r>
              <a:rPr lang="en-US" dirty="0"/>
              <a:t>Passes into </a:t>
            </a:r>
            <a:r>
              <a:rPr lang="en-US" i="1" dirty="0">
                <a:solidFill>
                  <a:schemeClr val="hlink"/>
                </a:solidFill>
              </a:rPr>
              <a:t>water tubes</a:t>
            </a:r>
            <a:r>
              <a:rPr lang="en-US" dirty="0"/>
              <a:t> through pores</a:t>
            </a:r>
          </a:p>
          <a:p>
            <a:pPr lvl="2" eaLnBrk="1" hangingPunct="1"/>
            <a:r>
              <a:rPr lang="en-US" dirty="0"/>
              <a:t>Exits through the </a:t>
            </a:r>
            <a:r>
              <a:rPr lang="en-US" i="1" dirty="0" err="1">
                <a:solidFill>
                  <a:schemeClr val="hlink"/>
                </a:solidFill>
              </a:rPr>
              <a:t>excurrent</a:t>
            </a:r>
            <a:r>
              <a:rPr lang="en-US" i="1" dirty="0">
                <a:solidFill>
                  <a:schemeClr val="hlink"/>
                </a:solidFill>
              </a:rPr>
              <a:t> siphon </a:t>
            </a:r>
          </a:p>
        </p:txBody>
      </p:sp>
      <p:sp>
        <p:nvSpPr>
          <p:cNvPr id="276484" name="Rectangle 4"/>
          <p:cNvSpPr>
            <a:spLocks noGrp="1" noRot="1" noChangeArrowheads="1"/>
          </p:cNvSpPr>
          <p:nvPr>
            <p:ph type="title"/>
          </p:nvPr>
        </p:nvSpPr>
        <p:spPr/>
        <p:txBody>
          <a:bodyPr/>
          <a:lstStyle/>
          <a:p>
            <a:pPr eaLnBrk="1" hangingPunct="1"/>
            <a:r>
              <a:rPr lang="en-US"/>
              <a:t>Classes of Molluscs</a:t>
            </a:r>
          </a:p>
        </p:txBody>
      </p:sp>
      <p:pic>
        <p:nvPicPr>
          <p:cNvPr id="49157" name="Picture 5" descr="F:\Powerpoint\MH_DCM\DCM021-Hickman\Final_Files\Lec.ppt\Jpeg\Ch16\hic70049_16_30.jpg"/>
          <p:cNvPicPr>
            <a:picLocks noChangeAspect="1" noChangeArrowheads="1"/>
          </p:cNvPicPr>
          <p:nvPr/>
        </p:nvPicPr>
        <p:blipFill>
          <a:blip r:embed="rId2"/>
          <a:srcRect/>
          <a:stretch>
            <a:fillRect/>
          </a:stretch>
        </p:blipFill>
        <p:spPr bwMode="auto">
          <a:xfrm>
            <a:off x="4876800" y="3347708"/>
            <a:ext cx="4038600" cy="328486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a:xfrm>
            <a:off x="609600" y="990600"/>
            <a:ext cx="8001000" cy="5334000"/>
          </a:xfrm>
        </p:spPr>
        <p:txBody>
          <a:bodyPr/>
          <a:lstStyle/>
          <a:p>
            <a:pPr eaLnBrk="1" hangingPunct="1">
              <a:lnSpc>
                <a:spcPct val="80000"/>
              </a:lnSpc>
            </a:pPr>
            <a:r>
              <a:rPr lang="en-US" sz="2800" i="1" dirty="0">
                <a:solidFill>
                  <a:srgbClr val="FF0000"/>
                </a:solidFill>
              </a:rPr>
              <a:t>Feeding</a:t>
            </a:r>
            <a:r>
              <a:rPr lang="en-US" sz="2800" i="1" dirty="0">
                <a:solidFill>
                  <a:schemeClr val="hlink"/>
                </a:solidFill>
              </a:rPr>
              <a:t> </a:t>
            </a:r>
          </a:p>
          <a:p>
            <a:pPr lvl="1" eaLnBrk="1" hangingPunct="1">
              <a:lnSpc>
                <a:spcPct val="80000"/>
              </a:lnSpc>
            </a:pPr>
            <a:r>
              <a:rPr lang="en-US" sz="2400" dirty="0"/>
              <a:t>Suspended organic matter enters incurrent siphon</a:t>
            </a:r>
          </a:p>
          <a:p>
            <a:pPr lvl="1" eaLnBrk="1" hangingPunct="1">
              <a:lnSpc>
                <a:spcPct val="80000"/>
              </a:lnSpc>
            </a:pPr>
            <a:r>
              <a:rPr lang="en-US" sz="2400" dirty="0"/>
              <a:t>Gland cells on gills and labial </a:t>
            </a:r>
            <a:r>
              <a:rPr lang="en-US" sz="2400" dirty="0" err="1"/>
              <a:t>palps</a:t>
            </a:r>
            <a:r>
              <a:rPr lang="en-US" sz="2400" dirty="0"/>
              <a:t> secrete mucus to entangle particles</a:t>
            </a:r>
          </a:p>
          <a:p>
            <a:pPr lvl="1" eaLnBrk="1" hangingPunct="1">
              <a:lnSpc>
                <a:spcPct val="80000"/>
              </a:lnSpc>
            </a:pPr>
            <a:r>
              <a:rPr lang="en-US" sz="2400" dirty="0"/>
              <a:t>Food in mucous masses slides to food grooves at lower edge of gills </a:t>
            </a:r>
          </a:p>
          <a:p>
            <a:pPr lvl="1" eaLnBrk="1" hangingPunct="1">
              <a:lnSpc>
                <a:spcPct val="80000"/>
              </a:lnSpc>
            </a:pPr>
            <a:r>
              <a:rPr lang="en-US" sz="2400" dirty="0"/>
              <a:t>Cilia and grooves on the labial </a:t>
            </a:r>
            <a:r>
              <a:rPr lang="en-US" sz="2400" dirty="0" err="1"/>
              <a:t>palps</a:t>
            </a:r>
            <a:r>
              <a:rPr lang="en-US" sz="2400" dirty="0"/>
              <a:t> direct the mucous mass into mouth</a:t>
            </a:r>
          </a:p>
          <a:p>
            <a:pPr lvl="1" eaLnBrk="1" hangingPunct="1">
              <a:lnSpc>
                <a:spcPct val="80000"/>
              </a:lnSpc>
            </a:pPr>
            <a:r>
              <a:rPr lang="en-US" sz="2400" dirty="0"/>
              <a:t>Some bivalves feed on deposits in sand</a:t>
            </a:r>
          </a:p>
          <a:p>
            <a:pPr lvl="1" eaLnBrk="1" hangingPunct="1">
              <a:lnSpc>
                <a:spcPct val="80000"/>
              </a:lnSpc>
            </a:pPr>
            <a:r>
              <a:rPr lang="en-US" sz="2400" dirty="0"/>
              <a:t>Shipworms excavate particles of wood</a:t>
            </a:r>
          </a:p>
          <a:p>
            <a:pPr lvl="1" eaLnBrk="1" hangingPunct="1">
              <a:lnSpc>
                <a:spcPct val="80000"/>
              </a:lnSpc>
            </a:pPr>
            <a:r>
              <a:rPr lang="en-US" sz="2400" dirty="0" err="1"/>
              <a:t>Septibranchs</a:t>
            </a:r>
            <a:r>
              <a:rPr lang="en-US" sz="2400" dirty="0"/>
              <a:t> draw in crustaceans by creating a sudden inflow of water</a:t>
            </a:r>
          </a:p>
        </p:txBody>
      </p:sp>
      <p:sp>
        <p:nvSpPr>
          <p:cNvPr id="277508"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3" name="Picture 5" descr="F:\Powerpoint\MH_DCM\DCM021-Hickman\Final_Files\Lec.ppt\Jpeg\Ch16\hic70049_16_31.jpg"/>
          <p:cNvPicPr>
            <a:picLocks noChangeAspect="1" noChangeArrowheads="1"/>
          </p:cNvPicPr>
          <p:nvPr/>
        </p:nvPicPr>
        <p:blipFill>
          <a:blip r:embed="rId2"/>
          <a:srcRect/>
          <a:stretch>
            <a:fillRect/>
          </a:stretch>
        </p:blipFill>
        <p:spPr bwMode="auto">
          <a:xfrm>
            <a:off x="685800" y="685800"/>
            <a:ext cx="77724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7" name="Picture 5" descr="F:\Powerpoint\MH_DCM\DCM021-Hickman\Final_Files\Lec.ppt\Jpeg\Ch16\hic70049_16_33.jpg"/>
          <p:cNvPicPr>
            <a:picLocks noChangeAspect="1" noChangeArrowheads="1"/>
          </p:cNvPicPr>
          <p:nvPr/>
        </p:nvPicPr>
        <p:blipFill>
          <a:blip r:embed="rId2"/>
          <a:srcRect/>
          <a:stretch>
            <a:fillRect/>
          </a:stretch>
        </p:blipFill>
        <p:spPr bwMode="auto">
          <a:xfrm>
            <a:off x="2289175" y="609600"/>
            <a:ext cx="4562475"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9" name="Rectangle 3"/>
          <p:cNvSpPr>
            <a:spLocks noGrp="1" noChangeArrowheads="1"/>
          </p:cNvSpPr>
          <p:nvPr>
            <p:ph type="body" idx="1"/>
          </p:nvPr>
        </p:nvSpPr>
        <p:spPr>
          <a:xfrm>
            <a:off x="457200" y="1143000"/>
            <a:ext cx="8382000" cy="4724400"/>
          </a:xfrm>
        </p:spPr>
        <p:txBody>
          <a:bodyPr/>
          <a:lstStyle/>
          <a:p>
            <a:pPr eaLnBrk="1" hangingPunct="1">
              <a:lnSpc>
                <a:spcPct val="80000"/>
              </a:lnSpc>
            </a:pPr>
            <a:r>
              <a:rPr lang="en-US" sz="2800" i="1" dirty="0">
                <a:solidFill>
                  <a:schemeClr val="hlink"/>
                </a:solidFill>
              </a:rPr>
              <a:t>Reproduction and Development </a:t>
            </a:r>
          </a:p>
          <a:p>
            <a:pPr lvl="1" eaLnBrk="1" hangingPunct="1">
              <a:lnSpc>
                <a:spcPct val="80000"/>
              </a:lnSpc>
            </a:pPr>
            <a:r>
              <a:rPr lang="en-US" sz="2400" dirty="0"/>
              <a:t>Sexes </a:t>
            </a:r>
            <a:r>
              <a:rPr lang="en-US" sz="2400" i="1" dirty="0">
                <a:solidFill>
                  <a:schemeClr val="hlink"/>
                </a:solidFill>
              </a:rPr>
              <a:t>usually separate</a:t>
            </a:r>
          </a:p>
          <a:p>
            <a:pPr lvl="1" eaLnBrk="1" hangingPunct="1">
              <a:lnSpc>
                <a:spcPct val="80000"/>
              </a:lnSpc>
            </a:pPr>
            <a:r>
              <a:rPr lang="en-US" sz="2400" dirty="0"/>
              <a:t>Gametes discharged in </a:t>
            </a:r>
            <a:r>
              <a:rPr lang="en-US" sz="2400" dirty="0" err="1"/>
              <a:t>suprabranchial</a:t>
            </a:r>
            <a:r>
              <a:rPr lang="en-US" sz="2400" dirty="0"/>
              <a:t> chamber are carried out in </a:t>
            </a:r>
            <a:r>
              <a:rPr lang="en-US" sz="2400" dirty="0" err="1"/>
              <a:t>excurrent</a:t>
            </a:r>
            <a:r>
              <a:rPr lang="en-US" sz="2400" dirty="0"/>
              <a:t> flow</a:t>
            </a:r>
          </a:p>
          <a:p>
            <a:pPr lvl="1" eaLnBrk="1" hangingPunct="1">
              <a:lnSpc>
                <a:spcPct val="80000"/>
              </a:lnSpc>
            </a:pPr>
            <a:r>
              <a:rPr lang="en-US" sz="2400" dirty="0"/>
              <a:t>Fertilization usually external</a:t>
            </a:r>
          </a:p>
          <a:p>
            <a:pPr lvl="1" eaLnBrk="1" hangingPunct="1">
              <a:lnSpc>
                <a:spcPct val="80000"/>
              </a:lnSpc>
            </a:pPr>
            <a:r>
              <a:rPr lang="en-US" sz="2400" i="1" dirty="0">
                <a:solidFill>
                  <a:schemeClr val="hlink"/>
                </a:solidFill>
              </a:rPr>
              <a:t>Freshwater clams</a:t>
            </a:r>
            <a:r>
              <a:rPr lang="en-US" sz="2400" dirty="0"/>
              <a:t> have internal fertilization  </a:t>
            </a:r>
          </a:p>
          <a:p>
            <a:pPr lvl="2" eaLnBrk="1" hangingPunct="1">
              <a:lnSpc>
                <a:spcPct val="80000"/>
              </a:lnSpc>
            </a:pPr>
            <a:r>
              <a:rPr lang="en-US" sz="2000" dirty="0"/>
              <a:t>Sperm enter the incurrent siphon to fertilize eggs in   water tubes of the gills</a:t>
            </a:r>
          </a:p>
          <a:p>
            <a:pPr lvl="1" eaLnBrk="1" hangingPunct="1">
              <a:lnSpc>
                <a:spcPct val="80000"/>
              </a:lnSpc>
            </a:pPr>
            <a:r>
              <a:rPr lang="en-US" sz="2400" i="1" dirty="0">
                <a:solidFill>
                  <a:schemeClr val="hlink"/>
                </a:solidFill>
              </a:rPr>
              <a:t>Larvae </a:t>
            </a:r>
            <a:r>
              <a:rPr lang="en-US" sz="2400" dirty="0"/>
              <a:t>develop into a </a:t>
            </a:r>
            <a:r>
              <a:rPr lang="en-US" sz="2400" i="1" dirty="0" err="1">
                <a:solidFill>
                  <a:schemeClr val="hlink"/>
                </a:solidFill>
              </a:rPr>
              <a:t>bivalved</a:t>
            </a:r>
            <a:r>
              <a:rPr lang="en-US" sz="2400" i="1" dirty="0">
                <a:solidFill>
                  <a:schemeClr val="hlink"/>
                </a:solidFill>
              </a:rPr>
              <a:t> </a:t>
            </a:r>
            <a:r>
              <a:rPr lang="en-US" sz="2400" i="1" dirty="0" err="1">
                <a:solidFill>
                  <a:schemeClr val="hlink"/>
                </a:solidFill>
              </a:rPr>
              <a:t>glochidia</a:t>
            </a:r>
            <a:r>
              <a:rPr lang="en-US" sz="2400" dirty="0"/>
              <a:t> stage </a:t>
            </a:r>
          </a:p>
          <a:p>
            <a:pPr lvl="2" eaLnBrk="1" hangingPunct="1">
              <a:lnSpc>
                <a:spcPct val="80000"/>
              </a:lnSpc>
            </a:pPr>
            <a:r>
              <a:rPr lang="en-US" sz="2000" dirty="0"/>
              <a:t>Attaches to gills of passing fish where they live briefly as parasites</a:t>
            </a:r>
          </a:p>
          <a:p>
            <a:pPr lvl="2" eaLnBrk="1" hangingPunct="1">
              <a:lnSpc>
                <a:spcPct val="80000"/>
              </a:lnSpc>
            </a:pPr>
            <a:r>
              <a:rPr lang="en-US" sz="2000" dirty="0"/>
              <a:t>Eventually sink to begin independent life on the streambed</a:t>
            </a:r>
          </a:p>
          <a:p>
            <a:pPr lvl="2" eaLnBrk="1" hangingPunct="1">
              <a:lnSpc>
                <a:spcPct val="80000"/>
              </a:lnSpc>
            </a:pPr>
            <a:r>
              <a:rPr lang="en-US" sz="2000" i="1" dirty="0">
                <a:solidFill>
                  <a:schemeClr val="hlink"/>
                </a:solidFill>
              </a:rPr>
              <a:t>“Hitchhiking”</a:t>
            </a:r>
            <a:r>
              <a:rPr lang="en-US" sz="2000" dirty="0"/>
              <a:t> having helped distribute the species</a:t>
            </a:r>
          </a:p>
        </p:txBody>
      </p:sp>
      <p:sp>
        <p:nvSpPr>
          <p:cNvPr id="280580"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0579">
                                            <p:txEl>
                                              <p:pRg st="7" end="7"/>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The </a:t>
            </a:r>
            <a:r>
              <a:rPr lang="en-US" dirty="0" err="1">
                <a:solidFill>
                  <a:srgbClr val="FF0000"/>
                </a:solidFill>
                <a:latin typeface="Calibri" charset="0"/>
              </a:rPr>
              <a:t>g</a:t>
            </a:r>
            <a:r>
              <a:rPr lang="en-US" dirty="0" err="1" smtClean="0">
                <a:solidFill>
                  <a:srgbClr val="FF0000"/>
                </a:solidFill>
                <a:latin typeface="Calibri" charset="0"/>
              </a:rPr>
              <a:t>lochidium</a:t>
            </a:r>
            <a:r>
              <a:rPr lang="en-US" dirty="0" smtClean="0">
                <a:solidFill>
                  <a:srgbClr val="FF0000"/>
                </a:solidFill>
                <a:latin typeface="Calibri" charset="0"/>
              </a:rPr>
              <a:t> </a:t>
            </a:r>
            <a:r>
              <a:rPr lang="en-US" dirty="0" smtClean="0">
                <a:latin typeface="Calibri" charset="0"/>
              </a:rPr>
              <a:t>is a specialized parasitic veliger larva found in freshwater bivalves.</a:t>
            </a:r>
            <a:endParaRPr lang="en-US" dirty="0">
              <a:latin typeface="Calibri" charset="0"/>
            </a:endParaRPr>
          </a:p>
        </p:txBody>
      </p:sp>
      <p:sp>
        <p:nvSpPr>
          <p:cNvPr id="40966" name="TextBox 5"/>
          <p:cNvSpPr txBox="1">
            <a:spLocks noChangeArrowheads="1"/>
          </p:cNvSpPr>
          <p:nvPr/>
        </p:nvSpPr>
        <p:spPr bwMode="auto">
          <a:xfrm>
            <a:off x="1752600" y="3124200"/>
            <a:ext cx="1787525"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www.research.amnh.org</a:t>
            </a:r>
          </a:p>
        </p:txBody>
      </p:sp>
      <p:sp>
        <p:nvSpPr>
          <p:cNvPr id="40968" name="TextBox 5"/>
          <p:cNvSpPr txBox="1">
            <a:spLocks noChangeArrowheads="1"/>
          </p:cNvSpPr>
          <p:nvPr/>
        </p:nvSpPr>
        <p:spPr bwMode="auto">
          <a:xfrm>
            <a:off x="4876800" y="6019800"/>
            <a:ext cx="4038600" cy="523220"/>
          </a:xfrm>
          <a:prstGeom prst="rect">
            <a:avLst/>
          </a:prstGeom>
          <a:noFill/>
          <a:ln w="9525">
            <a:noFill/>
            <a:miter lim="800000"/>
            <a:headEnd/>
            <a:tailEnd/>
          </a:ln>
        </p:spPr>
        <p:txBody>
          <a:bodyPr wrap="square">
            <a:prstTxWarp prst="textNoShape">
              <a:avLst/>
            </a:prstTxWarp>
            <a:spAutoFit/>
          </a:bodyPr>
          <a:lstStyle/>
          <a:p>
            <a:r>
              <a:rPr lang="en-US" sz="1400" dirty="0" smtClean="0">
                <a:solidFill>
                  <a:schemeClr val="tx1"/>
                </a:solidFill>
              </a:rPr>
              <a:t>movie</a:t>
            </a:r>
            <a:r>
              <a:rPr lang="en-US" sz="1400" dirty="0">
                <a:solidFill>
                  <a:schemeClr val="tx1"/>
                </a:solidFill>
              </a:rPr>
              <a:t> </a:t>
            </a:r>
            <a:r>
              <a:rPr lang="en-US" sz="1400" dirty="0" smtClean="0">
                <a:solidFill>
                  <a:schemeClr val="tx1"/>
                </a:solidFill>
              </a:rPr>
              <a:t>of lure in action:</a:t>
            </a:r>
          </a:p>
          <a:p>
            <a:r>
              <a:rPr lang="en-US" sz="1400" dirty="0" smtClean="0">
                <a:solidFill>
                  <a:schemeClr val="tx1"/>
                </a:solidFill>
              </a:rPr>
              <a:t>http://</a:t>
            </a:r>
            <a:r>
              <a:rPr lang="en-US" sz="1400" dirty="0" err="1" smtClean="0">
                <a:solidFill>
                  <a:schemeClr val="tx1"/>
                </a:solidFill>
              </a:rPr>
              <a:t>www.youtube.com</a:t>
            </a:r>
            <a:r>
              <a:rPr lang="en-US" sz="1400" dirty="0" smtClean="0">
                <a:solidFill>
                  <a:schemeClr val="tx1"/>
                </a:solidFill>
              </a:rPr>
              <a:t>/</a:t>
            </a:r>
            <a:r>
              <a:rPr lang="en-US" sz="1400" dirty="0" err="1" smtClean="0">
                <a:solidFill>
                  <a:schemeClr val="tx1"/>
                </a:solidFill>
              </a:rPr>
              <a:t>watch?v</a:t>
            </a:r>
            <a:r>
              <a:rPr lang="en-US" sz="1400" dirty="0" smtClean="0">
                <a:solidFill>
                  <a:schemeClr val="tx1"/>
                </a:solidFill>
              </a:rPr>
              <a:t>=UQLWuTg9FcY</a:t>
            </a:r>
            <a:endParaRPr lang="en-US" sz="1400" dirty="0">
              <a:solidFill>
                <a:schemeClr val="tx1"/>
              </a:solidFill>
            </a:endParaRPr>
          </a:p>
        </p:txBody>
      </p:sp>
      <p:pic>
        <p:nvPicPr>
          <p:cNvPr id="45058" name="Picture 2"/>
          <p:cNvPicPr>
            <a:picLocks noChangeAspect="1" noChangeArrowheads="1"/>
          </p:cNvPicPr>
          <p:nvPr/>
        </p:nvPicPr>
        <p:blipFill>
          <a:blip r:embed="rId3"/>
          <a:srcRect/>
          <a:stretch>
            <a:fillRect/>
          </a:stretch>
        </p:blipFill>
        <p:spPr bwMode="auto">
          <a:xfrm>
            <a:off x="4876800" y="1213800"/>
            <a:ext cx="3786885"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59" name="Picture 3"/>
          <p:cNvPicPr>
            <a:picLocks noChangeAspect="1" noChangeArrowheads="1"/>
          </p:cNvPicPr>
          <p:nvPr/>
        </p:nvPicPr>
        <p:blipFill>
          <a:blip r:embed="rId4"/>
          <a:srcRect/>
          <a:stretch>
            <a:fillRect/>
          </a:stretch>
        </p:blipFill>
        <p:spPr bwMode="auto">
          <a:xfrm>
            <a:off x="453450" y="1213800"/>
            <a:ext cx="381375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60" name="Picture 4"/>
          <p:cNvPicPr>
            <a:picLocks noChangeAspect="1" noChangeArrowheads="1"/>
          </p:cNvPicPr>
          <p:nvPr/>
        </p:nvPicPr>
        <p:blipFill>
          <a:blip r:embed="rId5"/>
          <a:srcRect/>
          <a:stretch>
            <a:fillRect/>
          </a:stretch>
        </p:blipFill>
        <p:spPr bwMode="auto">
          <a:xfrm>
            <a:off x="487200" y="3886200"/>
            <a:ext cx="378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5"/>
          <p:cNvSpPr txBox="1">
            <a:spLocks noChangeArrowheads="1"/>
          </p:cNvSpPr>
          <p:nvPr/>
        </p:nvSpPr>
        <p:spPr bwMode="auto">
          <a:xfrm>
            <a:off x="5486400" y="4648200"/>
            <a:ext cx="2971800" cy="830997"/>
          </a:xfrm>
          <a:prstGeom prst="rect">
            <a:avLst/>
          </a:prstGeom>
          <a:noFill/>
          <a:ln w="9525">
            <a:noFill/>
            <a:miter lim="800000"/>
            <a:headEnd/>
            <a:tailEnd/>
          </a:ln>
        </p:spPr>
        <p:txBody>
          <a:bodyPr wrap="square">
            <a:prstTxWarp prst="textNoShape">
              <a:avLst/>
            </a:prstTxWarp>
            <a:spAutoFit/>
          </a:bodyPr>
          <a:lstStyle/>
          <a:p>
            <a:r>
              <a:rPr lang="en-US" sz="2400" dirty="0" smtClean="0"/>
              <a:t>That fish lure is part of the mantle!</a:t>
            </a:r>
            <a:endParaRPr lang="en-US" sz="2400" dirty="0"/>
          </a:p>
        </p:txBody>
      </p:sp>
      <p:cxnSp>
        <p:nvCxnSpPr>
          <p:cNvPr id="11" name="Straight Arrow Connector 10"/>
          <p:cNvCxnSpPr>
            <a:stCxn id="9" idx="1"/>
          </p:cNvCxnSpPr>
          <p:nvPr/>
        </p:nvCxnSpPr>
        <p:spPr>
          <a:xfrm flipH="1" flipV="1">
            <a:off x="2590800" y="4953000"/>
            <a:ext cx="2895600" cy="110699"/>
          </a:xfrm>
          <a:prstGeom prst="straightConnector1">
            <a:avLst/>
          </a:prstGeom>
          <a:ln w="50800">
            <a:solidFill>
              <a:schemeClr val="tx1"/>
            </a:solidFill>
            <a:tailEnd type="arrow"/>
          </a:ln>
          <a:effectLst>
            <a:glow rad="101600">
              <a:srgbClr val="FF0000">
                <a:alpha val="40000"/>
              </a:srgbClr>
            </a:glo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5" name="Picture 5" descr="F:\Powerpoint\MH_DCM\DCM021-Hickman\Final_Files\Lec.ppt\Jpeg\Ch16\hic70049_16_35.jpg"/>
          <p:cNvPicPr>
            <a:picLocks noChangeAspect="1" noChangeArrowheads="1"/>
          </p:cNvPicPr>
          <p:nvPr/>
        </p:nvPicPr>
        <p:blipFill>
          <a:blip r:embed="rId2"/>
          <a:srcRect/>
          <a:stretch>
            <a:fillRect/>
          </a:stretch>
        </p:blipFill>
        <p:spPr bwMode="auto">
          <a:xfrm>
            <a:off x="1828800" y="695325"/>
            <a:ext cx="5486400" cy="5464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762000"/>
            <a:ext cx="7543800" cy="4724370"/>
          </a:xfrm>
          <a:prstGeom prst="rect">
            <a:avLst/>
          </a:prstGeom>
          <a:noFill/>
        </p:spPr>
        <p:txBody>
          <a:bodyPr wrap="square" rtlCol="0">
            <a:spAutoFit/>
          </a:bodyPr>
          <a:lstStyle/>
          <a:p>
            <a:pPr>
              <a:spcAft>
                <a:spcPts val="4200"/>
              </a:spcAft>
            </a:pPr>
            <a:r>
              <a:rPr lang="en-US" sz="2800" dirty="0" smtClean="0"/>
              <a:t>Nervous system</a:t>
            </a:r>
          </a:p>
          <a:p>
            <a:pPr>
              <a:spcAft>
                <a:spcPts val="4200"/>
              </a:spcAft>
            </a:pPr>
            <a:r>
              <a:rPr lang="en-US" sz="2800" dirty="0" smtClean="0"/>
              <a:t>The sedentary habits of the bivalves have meant that in general the nervous system is less complex than in most other </a:t>
            </a:r>
            <a:r>
              <a:rPr lang="en-US" sz="2800" dirty="0" err="1" smtClean="0"/>
              <a:t>molluscs</a:t>
            </a:r>
            <a:endParaRPr lang="en-US" sz="2800" dirty="0" smtClean="0"/>
          </a:p>
          <a:p>
            <a:pPr>
              <a:spcAft>
                <a:spcPts val="4200"/>
              </a:spcAft>
            </a:pPr>
            <a:r>
              <a:rPr lang="en-US" sz="2800" dirty="0" smtClean="0"/>
              <a:t>The animals have no brain</a:t>
            </a:r>
          </a:p>
          <a:p>
            <a:pPr>
              <a:spcAft>
                <a:spcPts val="4200"/>
              </a:spcAft>
            </a:pPr>
            <a:r>
              <a:rPr lang="en-US" sz="2800" dirty="0" smtClean="0"/>
              <a:t>the nervous system consists of a nerve network and a series of paired ganglia.</a:t>
            </a:r>
            <a:endParaRPr lang="en-U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76200" y="76200"/>
            <a:ext cx="8975725" cy="523220"/>
          </a:xfrm>
        </p:spPr>
        <p:txBody>
          <a:bodyPr/>
          <a:lstStyle/>
          <a:p>
            <a:pPr eaLnBrk="1" hangingPunct="1"/>
            <a:r>
              <a:rPr lang="en-US" dirty="0" smtClean="0"/>
              <a:t>Learning Objectives</a:t>
            </a:r>
            <a:r>
              <a:rPr lang="en-US" sz="2800" dirty="0" smtClean="0"/>
              <a:t> </a:t>
            </a:r>
            <a:endParaRPr lang="en-US" sz="2800" dirty="0"/>
          </a:p>
        </p:txBody>
      </p:sp>
      <p:sp>
        <p:nvSpPr>
          <p:cNvPr id="179203" name="Rectangle 3"/>
          <p:cNvSpPr>
            <a:spLocks noGrp="1" noChangeArrowheads="1"/>
          </p:cNvSpPr>
          <p:nvPr>
            <p:ph type="body" idx="1"/>
          </p:nvPr>
        </p:nvSpPr>
        <p:spPr>
          <a:xfrm>
            <a:off x="0" y="1219200"/>
            <a:ext cx="9144000" cy="4056495"/>
          </a:xfrm>
        </p:spPr>
        <p:txBody>
          <a:bodyPr/>
          <a:lstStyle/>
          <a:p>
            <a:pPr marL="514350" indent="-514350" eaLnBrk="1" hangingPunct="1">
              <a:lnSpc>
                <a:spcPct val="80000"/>
              </a:lnSpc>
              <a:spcAft>
                <a:spcPts val="1200"/>
              </a:spcAft>
              <a:buFont typeface="Arial" pitchFamily="-109" charset="0"/>
              <a:buAutoNum type="arabicPeriod"/>
            </a:pPr>
            <a:r>
              <a:rPr lang="en-US" sz="2800" dirty="0"/>
              <a:t>Describe common features shared by all </a:t>
            </a:r>
            <a:r>
              <a:rPr lang="en-US" sz="2800" dirty="0" err="1"/>
              <a:t>molluscs</a:t>
            </a:r>
            <a:r>
              <a:rPr lang="en-US" sz="2800" dirty="0"/>
              <a:t>.</a:t>
            </a:r>
          </a:p>
          <a:p>
            <a:pPr marL="514350" indent="-514350" eaLnBrk="1" hangingPunct="1">
              <a:lnSpc>
                <a:spcPct val="80000"/>
              </a:lnSpc>
              <a:spcAft>
                <a:spcPts val="1200"/>
              </a:spcAft>
              <a:buFont typeface="Arial" pitchFamily="-109" charset="0"/>
              <a:buAutoNum type="arabicPeriod"/>
            </a:pPr>
            <a:endParaRPr lang="en-US" sz="2800" dirty="0"/>
          </a:p>
          <a:p>
            <a:pPr marL="514350" indent="-514350" eaLnBrk="1" hangingPunct="1">
              <a:lnSpc>
                <a:spcPct val="80000"/>
              </a:lnSpc>
              <a:spcAft>
                <a:spcPts val="1200"/>
              </a:spcAft>
              <a:buFont typeface="Arial" pitchFamily="-109" charset="0"/>
              <a:buAutoNum type="arabicPeriod"/>
            </a:pPr>
            <a:r>
              <a:rPr lang="en-US" sz="2800" dirty="0"/>
              <a:t>Characterize each of these four classes of </a:t>
            </a:r>
            <a:r>
              <a:rPr lang="en-US" sz="2800" dirty="0" err="1"/>
              <a:t>molluscs</a:t>
            </a:r>
            <a:r>
              <a:rPr lang="en-US" sz="2800" dirty="0"/>
              <a:t> (describe distinguishing features)</a:t>
            </a:r>
          </a:p>
          <a:p>
            <a:pPr marL="1200150" lvl="1" indent="-457200" eaLnBrk="1" hangingPunct="1">
              <a:lnSpc>
                <a:spcPct val="80000"/>
              </a:lnSpc>
              <a:spcAft>
                <a:spcPts val="1200"/>
              </a:spcAft>
              <a:buFont typeface="Arial" pitchFamily="-109" charset="0"/>
              <a:buAutoNum type="alphaUcPeriod"/>
            </a:pPr>
            <a:r>
              <a:rPr lang="en-US" sz="2400" dirty="0" err="1"/>
              <a:t>Polyplacophora</a:t>
            </a:r>
            <a:endParaRPr lang="en-US" sz="2400" dirty="0"/>
          </a:p>
          <a:p>
            <a:pPr marL="1200150" lvl="1" indent="-457200" eaLnBrk="1" hangingPunct="1">
              <a:lnSpc>
                <a:spcPct val="80000"/>
              </a:lnSpc>
              <a:spcAft>
                <a:spcPts val="1200"/>
              </a:spcAft>
              <a:buFont typeface="Arial" pitchFamily="-109" charset="0"/>
              <a:buAutoNum type="alphaUcPeriod"/>
            </a:pPr>
            <a:r>
              <a:rPr lang="en-US" sz="2400" dirty="0" err="1"/>
              <a:t>Gastropoda</a:t>
            </a:r>
            <a:endParaRPr lang="en-US" sz="2400" dirty="0"/>
          </a:p>
          <a:p>
            <a:pPr marL="1200150" lvl="1" indent="-457200" eaLnBrk="1" hangingPunct="1">
              <a:lnSpc>
                <a:spcPct val="80000"/>
              </a:lnSpc>
              <a:spcAft>
                <a:spcPts val="1200"/>
              </a:spcAft>
              <a:buFont typeface="Arial" pitchFamily="-109" charset="0"/>
              <a:buAutoNum type="alphaUcPeriod"/>
            </a:pPr>
            <a:r>
              <a:rPr lang="en-US" sz="2400" dirty="0" err="1"/>
              <a:t>Bivalvia</a:t>
            </a:r>
            <a:endParaRPr lang="en-US" sz="2400" dirty="0"/>
          </a:p>
          <a:p>
            <a:pPr marL="1200150" lvl="1" indent="-457200" eaLnBrk="1" hangingPunct="1">
              <a:lnSpc>
                <a:spcPct val="80000"/>
              </a:lnSpc>
              <a:spcAft>
                <a:spcPts val="1200"/>
              </a:spcAft>
              <a:buFont typeface="Arial" pitchFamily="-109" charset="0"/>
              <a:buAutoNum type="alphaUcPeriod"/>
            </a:pPr>
            <a:r>
              <a:rPr lang="en-US" sz="2400" dirty="0" err="1" smtClean="0"/>
              <a:t>Cephalopoda</a:t>
            </a:r>
            <a:endParaRPr lang="en-US" sz="24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9" name="Rectangle 3"/>
          <p:cNvSpPr>
            <a:spLocks noGrp="1" noChangeArrowheads="1"/>
          </p:cNvSpPr>
          <p:nvPr>
            <p:ph type="body" idx="1"/>
          </p:nvPr>
        </p:nvSpPr>
        <p:spPr>
          <a:xfrm>
            <a:off x="457200" y="1371600"/>
            <a:ext cx="8382000" cy="5105400"/>
          </a:xfrm>
        </p:spPr>
        <p:txBody>
          <a:bodyPr/>
          <a:lstStyle/>
          <a:p>
            <a:pPr eaLnBrk="1" hangingPunct="1">
              <a:lnSpc>
                <a:spcPct val="80000"/>
              </a:lnSpc>
            </a:pPr>
            <a:r>
              <a:rPr lang="en-US" sz="2800" i="1" dirty="0">
                <a:solidFill>
                  <a:schemeClr val="hlink"/>
                </a:solidFill>
              </a:rPr>
              <a:t>Cephalopods</a:t>
            </a:r>
          </a:p>
          <a:p>
            <a:pPr lvl="1" eaLnBrk="1" hangingPunct="1">
              <a:lnSpc>
                <a:spcPct val="80000"/>
              </a:lnSpc>
            </a:pPr>
            <a:r>
              <a:rPr lang="en-US" sz="2400" dirty="0"/>
              <a:t>Mostly marine</a:t>
            </a:r>
          </a:p>
          <a:p>
            <a:pPr lvl="1" eaLnBrk="1" hangingPunct="1">
              <a:lnSpc>
                <a:spcPct val="80000"/>
              </a:lnSpc>
            </a:pPr>
            <a:r>
              <a:rPr lang="en-US" sz="2400" dirty="0"/>
              <a:t>Octopuses mostly intertidal </a:t>
            </a:r>
          </a:p>
          <a:p>
            <a:pPr lvl="1" eaLnBrk="1" hangingPunct="1">
              <a:lnSpc>
                <a:spcPct val="80000"/>
              </a:lnSpc>
            </a:pPr>
            <a:r>
              <a:rPr lang="en-US" sz="2400" dirty="0"/>
              <a:t>Squids are deep-sea animals</a:t>
            </a:r>
          </a:p>
          <a:p>
            <a:pPr eaLnBrk="1" hangingPunct="1">
              <a:lnSpc>
                <a:spcPct val="80000"/>
              </a:lnSpc>
            </a:pPr>
            <a:endParaRPr lang="en-US" sz="1600" dirty="0"/>
          </a:p>
          <a:p>
            <a:pPr eaLnBrk="1" hangingPunct="1">
              <a:lnSpc>
                <a:spcPct val="80000"/>
              </a:lnSpc>
            </a:pPr>
            <a:r>
              <a:rPr lang="en-US" sz="2800" i="1" dirty="0">
                <a:solidFill>
                  <a:schemeClr val="hlink"/>
                </a:solidFill>
              </a:rPr>
              <a:t>Nautilus </a:t>
            </a:r>
            <a:endParaRPr lang="en-US" sz="2400" dirty="0"/>
          </a:p>
          <a:p>
            <a:pPr lvl="1" eaLnBrk="1" hangingPunct="1">
              <a:lnSpc>
                <a:spcPct val="80000"/>
              </a:lnSpc>
            </a:pPr>
            <a:r>
              <a:rPr lang="en-US" sz="2400" dirty="0"/>
              <a:t>Remaining survivor of </a:t>
            </a:r>
            <a:r>
              <a:rPr lang="en-US" sz="2400" dirty="0" err="1"/>
              <a:t>nautiloids</a:t>
            </a:r>
            <a:r>
              <a:rPr lang="en-US" sz="2400" dirty="0"/>
              <a:t> </a:t>
            </a:r>
          </a:p>
          <a:p>
            <a:pPr lvl="1" eaLnBrk="1" hangingPunct="1">
              <a:lnSpc>
                <a:spcPct val="80000"/>
              </a:lnSpc>
            </a:pPr>
            <a:r>
              <a:rPr lang="en-US" sz="2400" dirty="0"/>
              <a:t>Series of gas chambers in shell </a:t>
            </a:r>
            <a:r>
              <a:rPr lang="en-US" sz="2400" i="1" dirty="0">
                <a:solidFill>
                  <a:schemeClr val="hlink"/>
                </a:solidFill>
              </a:rPr>
              <a:t>helps maintain neutral buoyancy</a:t>
            </a:r>
          </a:p>
          <a:p>
            <a:pPr eaLnBrk="1" hangingPunct="1">
              <a:lnSpc>
                <a:spcPct val="80000"/>
              </a:lnSpc>
            </a:pPr>
            <a:r>
              <a:rPr lang="en-US" sz="2800" dirty="0"/>
              <a:t>Octopi and squids apparently evolved from early straight-shelled ancestors	</a:t>
            </a:r>
          </a:p>
          <a:p>
            <a:pPr eaLnBrk="1" hangingPunct="1">
              <a:lnSpc>
                <a:spcPct val="80000"/>
              </a:lnSpc>
            </a:pPr>
            <a:r>
              <a:rPr lang="en-US" sz="2800" i="1" dirty="0" err="1">
                <a:solidFill>
                  <a:schemeClr val="hlink"/>
                </a:solidFill>
              </a:rPr>
              <a:t>Ammonoids</a:t>
            </a:r>
            <a:r>
              <a:rPr lang="en-US" sz="2800" i="1" dirty="0">
                <a:solidFill>
                  <a:schemeClr val="hlink"/>
                </a:solidFill>
              </a:rPr>
              <a:t> </a:t>
            </a:r>
          </a:p>
          <a:p>
            <a:pPr lvl="1" eaLnBrk="1" hangingPunct="1">
              <a:lnSpc>
                <a:spcPct val="80000"/>
              </a:lnSpc>
            </a:pPr>
            <a:r>
              <a:rPr lang="en-US" sz="2400" dirty="0"/>
              <a:t>Extinct but had elaborate shells</a:t>
            </a:r>
          </a:p>
        </p:txBody>
      </p:sp>
      <p:sp>
        <p:nvSpPr>
          <p:cNvPr id="285700"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5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5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5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56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56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56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569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5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bldLvl="2"/>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10"/>
          <p:cNvSpPr txBox="1">
            <a:spLocks noChangeArrowheads="1"/>
          </p:cNvSpPr>
          <p:nvPr/>
        </p:nvSpPr>
        <p:spPr bwMode="auto">
          <a:xfrm>
            <a:off x="304800" y="4495800"/>
            <a:ext cx="1586242" cy="307777"/>
          </a:xfrm>
          <a:prstGeom prst="rect">
            <a:avLst/>
          </a:prstGeom>
          <a:noFill/>
          <a:ln w="9525">
            <a:noFill/>
            <a:miter lim="800000"/>
            <a:headEnd/>
            <a:tailEnd/>
          </a:ln>
        </p:spPr>
        <p:txBody>
          <a:bodyPr wrap="none">
            <a:prstTxWarp prst="textNoShape">
              <a:avLst/>
            </a:prstTxWarp>
            <a:spAutoFit/>
          </a:bodyPr>
          <a:lstStyle/>
          <a:p>
            <a:r>
              <a:rPr lang="en-US" sz="1400" dirty="0" err="1" smtClean="0"/>
              <a:t>www.mesa.edu.au</a:t>
            </a:r>
            <a:endParaRPr lang="en-US" sz="1400" dirty="0"/>
          </a:p>
        </p:txBody>
      </p:sp>
      <p:pic>
        <p:nvPicPr>
          <p:cNvPr id="5" name="Picture 9"/>
          <p:cNvPicPr>
            <a:picLocks noChangeAspect="1" noChangeArrowheads="1"/>
          </p:cNvPicPr>
          <p:nvPr/>
        </p:nvPicPr>
        <p:blipFill>
          <a:blip r:embed="rId2"/>
          <a:srcRect/>
          <a:stretch>
            <a:fillRect/>
          </a:stretch>
        </p:blipFill>
        <p:spPr bwMode="auto">
          <a:xfrm>
            <a:off x="304800" y="1447800"/>
            <a:ext cx="4953000" cy="3055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3"/>
          <a:srcRect/>
          <a:stretch>
            <a:fillRect/>
          </a:stretch>
        </p:blipFill>
        <p:spPr bwMode="auto">
          <a:xfrm>
            <a:off x="4800600" y="4419600"/>
            <a:ext cx="39624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ChangeAspect="1" noChangeArrowheads="1"/>
          </p:cNvPicPr>
          <p:nvPr/>
        </p:nvPicPr>
        <p:blipFill>
          <a:blip r:embed="rId4"/>
          <a:srcRect/>
          <a:stretch>
            <a:fillRect/>
          </a:stretch>
        </p:blipFill>
        <p:spPr bwMode="auto">
          <a:xfrm>
            <a:off x="457200" y="2667000"/>
            <a:ext cx="3276600" cy="2796032"/>
          </a:xfrm>
          <a:prstGeom prst="rect">
            <a:avLst/>
          </a:prstGeom>
          <a:noFill/>
          <a:ln w="9525">
            <a:noFill/>
            <a:miter lim="800000"/>
            <a:headEnd/>
            <a:tailEnd/>
          </a:ln>
          <a:effectLst/>
        </p:spPr>
      </p:pic>
      <p:sp>
        <p:nvSpPr>
          <p:cNvPr id="8" name="TextBox 7"/>
          <p:cNvSpPr txBox="1"/>
          <p:nvPr/>
        </p:nvSpPr>
        <p:spPr>
          <a:xfrm>
            <a:off x="457200" y="5410200"/>
            <a:ext cx="1807706" cy="276999"/>
          </a:xfrm>
          <a:prstGeom prst="rect">
            <a:avLst/>
          </a:prstGeom>
          <a:noFill/>
        </p:spPr>
        <p:txBody>
          <a:bodyPr wrap="none" rtlCol="0">
            <a:spAutoFit/>
          </a:bodyPr>
          <a:lstStyle/>
          <a:p>
            <a:r>
              <a:rPr lang="en-US" sz="1200" dirty="0" err="1" smtClean="0">
                <a:solidFill>
                  <a:srgbClr val="000000"/>
                </a:solidFill>
              </a:rPr>
              <a:t>www.asnailsodyssey.com</a:t>
            </a:r>
            <a:endParaRPr lang="en-US" sz="1200" dirty="0">
              <a:solidFill>
                <a:srgbClr val="000000"/>
              </a:solidFill>
            </a:endParaRPr>
          </a:p>
        </p:txBody>
      </p:sp>
      <p:grpSp>
        <p:nvGrpSpPr>
          <p:cNvPr id="9" name="Group 8"/>
          <p:cNvGrpSpPr/>
          <p:nvPr/>
        </p:nvGrpSpPr>
        <p:grpSpPr>
          <a:xfrm>
            <a:off x="3543300" y="685800"/>
            <a:ext cx="2057400" cy="3141821"/>
            <a:chOff x="2057400" y="3810000"/>
            <a:chExt cx="2057400" cy="3141821"/>
          </a:xfrm>
        </p:grpSpPr>
        <p:pic>
          <p:nvPicPr>
            <p:cNvPr id="10" name="Picture 9" descr="F2.large.jp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1445"/>
            <a:stretch/>
          </p:blipFill>
          <p:spPr>
            <a:xfrm>
              <a:off x="2057400" y="3810000"/>
              <a:ext cx="1932435" cy="2936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029760" y="6705600"/>
              <a:ext cx="1085040" cy="246221"/>
            </a:xfrm>
            <a:prstGeom prst="rect">
              <a:avLst/>
            </a:prstGeom>
            <a:noFill/>
          </p:spPr>
          <p:txBody>
            <a:bodyPr wrap="none" rtlCol="0">
              <a:spAutoFit/>
            </a:bodyPr>
            <a:lstStyle/>
            <a:p>
              <a:r>
                <a:rPr lang="en-US" sz="1000" dirty="0" err="1" smtClean="0">
                  <a:solidFill>
                    <a:schemeClr val="tx1"/>
                  </a:solidFill>
                </a:rPr>
                <a:t>www.biobull.org</a:t>
              </a:r>
              <a:endParaRPr lang="en-US" sz="1000" dirty="0">
                <a:solidFill>
                  <a:schemeClr val="tx1"/>
                </a:solidFill>
              </a:endParaRPr>
            </a:p>
          </p:txBody>
        </p:sp>
      </p:grpSp>
      <p:grpSp>
        <p:nvGrpSpPr>
          <p:cNvPr id="22" name="Group 21"/>
          <p:cNvGrpSpPr/>
          <p:nvPr/>
        </p:nvGrpSpPr>
        <p:grpSpPr>
          <a:xfrm>
            <a:off x="5867400" y="990600"/>
            <a:ext cx="3013152" cy="1541621"/>
            <a:chOff x="609600" y="4953000"/>
            <a:chExt cx="3013152" cy="1541621"/>
          </a:xfrm>
        </p:grpSpPr>
        <p:pic>
          <p:nvPicPr>
            <p:cNvPr id="23" name="Picture 6"/>
            <p:cNvPicPr>
              <a:picLocks noChangeAspect="1" noChangeArrowheads="1"/>
            </p:cNvPicPr>
            <p:nvPr/>
          </p:nvPicPr>
          <p:blipFill rotWithShape="1">
            <a:blip r:embed="rId6"/>
            <a:srcRect l="19929" t="29456" r="20416" b="20389"/>
            <a:stretch/>
          </p:blipFill>
          <p:spPr bwMode="auto">
            <a:xfrm>
              <a:off x="685800" y="4953000"/>
              <a:ext cx="2265680"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
            <p:cNvSpPr txBox="1">
              <a:spLocks noChangeArrowheads="1"/>
            </p:cNvSpPr>
            <p:nvPr/>
          </p:nvSpPr>
          <p:spPr bwMode="auto">
            <a:xfrm>
              <a:off x="609600" y="6248400"/>
              <a:ext cx="3013152" cy="246221"/>
            </a:xfrm>
            <a:prstGeom prst="rect">
              <a:avLst/>
            </a:prstGeom>
            <a:noFill/>
            <a:ln w="9525">
              <a:noFill/>
              <a:miter lim="800000"/>
              <a:headEnd/>
              <a:tailEnd/>
            </a:ln>
          </p:spPr>
          <p:txBody>
            <a:bodyPr wrap="none">
              <a:prstTxWarp prst="textNoShape">
                <a:avLst/>
              </a:prstTxWarp>
              <a:spAutoFit/>
            </a:bodyPr>
            <a:lstStyle/>
            <a:p>
              <a:r>
                <a:rPr lang="en-US" sz="1000" dirty="0" err="1" smtClean="0">
                  <a:solidFill>
                    <a:srgbClr val="000000"/>
                  </a:solidFill>
                </a:rPr>
                <a:t>http://www.justjulieb.com/the-notable-nudibranch</a:t>
              </a:r>
              <a:r>
                <a:rPr lang="en-US" sz="1000" dirty="0" smtClean="0">
                  <a:solidFill>
                    <a:srgbClr val="000000"/>
                  </a:solidFill>
                </a:rPr>
                <a:t>/</a:t>
              </a:r>
              <a:endParaRPr lang="en-US" sz="1000" dirty="0">
                <a:solidFill>
                  <a:srgbClr val="000000"/>
                </a:solidFill>
              </a:endParaRPr>
            </a:p>
          </p:txBody>
        </p:sp>
      </p:grpSp>
      <p:pic>
        <p:nvPicPr>
          <p:cNvPr id="25" name="Picture 2"/>
          <p:cNvPicPr>
            <a:picLocks noChangeAspect="1" noChangeArrowheads="1"/>
          </p:cNvPicPr>
          <p:nvPr/>
        </p:nvPicPr>
        <p:blipFill>
          <a:blip r:embed="rId7"/>
          <a:srcRect/>
          <a:stretch>
            <a:fillRect/>
          </a:stretch>
        </p:blipFill>
        <p:spPr bwMode="auto">
          <a:xfrm>
            <a:off x="5867400" y="2590800"/>
            <a:ext cx="2514600" cy="188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51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0"/>
          </p:nvPr>
        </p:nvSpPr>
        <p:spPr bwMode="auto">
          <a:noFill/>
          <a:ln>
            <a:miter lim="800000"/>
            <a:headEnd/>
            <a:tailEnd/>
          </a:ln>
        </p:spPr>
        <p:txBody>
          <a:bodyPr/>
          <a:lstStyle/>
          <a:p>
            <a:fld id="{2D07220D-9D80-8E4D-8400-A5933F78CAC0}" type="slidenum">
              <a:rPr lang="en-US"/>
              <a:pPr/>
              <a:t>6</a:t>
            </a:fld>
            <a:endParaRPr lang="en-US"/>
          </a:p>
        </p:txBody>
      </p:sp>
      <p:sp>
        <p:nvSpPr>
          <p:cNvPr id="18434" name="Rectangle 2"/>
          <p:cNvSpPr>
            <a:spLocks noGrp="1" noChangeArrowheads="1"/>
          </p:cNvSpPr>
          <p:nvPr>
            <p:ph type="title"/>
          </p:nvPr>
        </p:nvSpPr>
        <p:spPr>
          <a:xfrm>
            <a:off x="76200" y="120650"/>
            <a:ext cx="9023350" cy="646331"/>
          </a:xfrm>
        </p:spPr>
        <p:txBody>
          <a:bodyPr/>
          <a:lstStyle/>
          <a:p>
            <a:pPr algn="ctr" eaLnBrk="1" hangingPunct="1"/>
            <a:r>
              <a:rPr lang="en-US" sz="3600" dirty="0" err="1" smtClean="0">
                <a:solidFill>
                  <a:srgbClr val="0000FF"/>
                </a:solidFill>
                <a:latin typeface="Calibri" charset="0"/>
              </a:rPr>
              <a:t>Cephalopoda</a:t>
            </a:r>
            <a:endParaRPr lang="en-US" sz="3600" dirty="0">
              <a:latin typeface="Calibri" charset="0"/>
            </a:endParaRPr>
          </a:p>
        </p:txBody>
      </p:sp>
      <p:pic>
        <p:nvPicPr>
          <p:cNvPr id="18438" name="Picture 6"/>
          <p:cNvPicPr>
            <a:picLocks noChangeAspect="1" noChangeArrowheads="1"/>
          </p:cNvPicPr>
          <p:nvPr/>
        </p:nvPicPr>
        <p:blipFill>
          <a:blip r:embed="rId3"/>
          <a:srcRect/>
          <a:stretch>
            <a:fillRect/>
          </a:stretch>
        </p:blipFill>
        <p:spPr bwMode="auto">
          <a:xfrm>
            <a:off x="381000" y="1247001"/>
            <a:ext cx="3492500" cy="232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
          <p:cNvGrpSpPr/>
          <p:nvPr/>
        </p:nvGrpSpPr>
        <p:grpSpPr>
          <a:xfrm>
            <a:off x="5232400" y="1219200"/>
            <a:ext cx="3149600" cy="2362200"/>
            <a:chOff x="5156200" y="1219200"/>
            <a:chExt cx="3149600" cy="2362200"/>
          </a:xfrm>
        </p:grpSpPr>
        <p:pic>
          <p:nvPicPr>
            <p:cNvPr id="18439" name="Picture 7"/>
            <p:cNvPicPr>
              <a:picLocks noChangeAspect="1" noChangeArrowheads="1"/>
            </p:cNvPicPr>
            <p:nvPr/>
          </p:nvPicPr>
          <p:blipFill>
            <a:blip r:embed="rId4"/>
            <a:srcRect/>
            <a:stretch>
              <a:fillRect/>
            </a:stretch>
          </p:blipFill>
          <p:spPr bwMode="auto">
            <a:xfrm>
              <a:off x="5156200" y="1219200"/>
              <a:ext cx="31496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7"/>
            <p:cNvSpPr txBox="1">
              <a:spLocks noChangeArrowheads="1"/>
            </p:cNvSpPr>
            <p:nvPr/>
          </p:nvSpPr>
          <p:spPr bwMode="auto">
            <a:xfrm>
              <a:off x="5156200" y="3304401"/>
              <a:ext cx="902811" cy="276999"/>
            </a:xfrm>
            <a:prstGeom prst="rect">
              <a:avLst/>
            </a:prstGeom>
            <a:solidFill>
              <a:srgbClr val="000000"/>
            </a:solidFill>
            <a:ln w="9525">
              <a:noFill/>
              <a:miter lim="800000"/>
              <a:headEnd/>
              <a:tailEnd/>
            </a:ln>
          </p:spPr>
          <p:txBody>
            <a:bodyPr wrap="none">
              <a:prstTxWarp prst="textNoShape">
                <a:avLst/>
              </a:prstTxWarp>
              <a:spAutoFit/>
            </a:bodyPr>
            <a:lstStyle/>
            <a:p>
              <a:r>
                <a:rPr lang="en-US" sz="1200" dirty="0" err="1" smtClean="0">
                  <a:solidFill>
                    <a:schemeClr val="bg1"/>
                  </a:solidFill>
                </a:rPr>
                <a:t>Tnaqua.org</a:t>
              </a:r>
              <a:endParaRPr lang="en-US" sz="1200" dirty="0" smtClean="0">
                <a:solidFill>
                  <a:schemeClr val="bg1"/>
                </a:solidFill>
              </a:endParaRPr>
            </a:p>
          </p:txBody>
        </p:sp>
      </p:grpSp>
      <p:grpSp>
        <p:nvGrpSpPr>
          <p:cNvPr id="12" name="Group 11"/>
          <p:cNvGrpSpPr/>
          <p:nvPr/>
        </p:nvGrpSpPr>
        <p:grpSpPr>
          <a:xfrm>
            <a:off x="5257800" y="3962399"/>
            <a:ext cx="3048000" cy="2209799"/>
            <a:chOff x="3047999" y="4622794"/>
            <a:chExt cx="2757703" cy="1964191"/>
          </a:xfrm>
        </p:grpSpPr>
        <p:pic>
          <p:nvPicPr>
            <p:cNvPr id="18440" name="Picture 8"/>
            <p:cNvPicPr>
              <a:picLocks noChangeAspect="1" noChangeArrowheads="1"/>
            </p:cNvPicPr>
            <p:nvPr/>
          </p:nvPicPr>
          <p:blipFill rotWithShape="1">
            <a:blip r:embed="rId5"/>
            <a:srcRect t="10829"/>
            <a:stretch/>
          </p:blipFill>
          <p:spPr bwMode="auto">
            <a:xfrm>
              <a:off x="3047999" y="4622794"/>
              <a:ext cx="2757703" cy="1932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7"/>
            <p:cNvSpPr txBox="1">
              <a:spLocks noChangeArrowheads="1"/>
            </p:cNvSpPr>
            <p:nvPr/>
          </p:nvSpPr>
          <p:spPr bwMode="auto">
            <a:xfrm>
              <a:off x="4995038" y="6340773"/>
              <a:ext cx="810664" cy="246212"/>
            </a:xfrm>
            <a:prstGeom prst="rect">
              <a:avLst/>
            </a:prstGeom>
            <a:solidFill>
              <a:srgbClr val="000000"/>
            </a:solidFill>
            <a:ln w="9525">
              <a:noFill/>
              <a:miter lim="800000"/>
              <a:headEnd/>
              <a:tailEnd/>
            </a:ln>
          </p:spPr>
          <p:txBody>
            <a:bodyPr wrap="square">
              <a:prstTxWarp prst="textNoShape">
                <a:avLst/>
              </a:prstTxWarp>
              <a:spAutoFit/>
            </a:bodyPr>
            <a:lstStyle/>
            <a:p>
              <a:r>
                <a:rPr lang="en-US" sz="1200" dirty="0" err="1" smtClean="0">
                  <a:solidFill>
                    <a:srgbClr val="FFFFFF"/>
                  </a:solidFill>
                </a:rPr>
                <a:t>Howto.gd</a:t>
              </a:r>
              <a:endParaRPr lang="en-US" sz="1200" dirty="0" smtClean="0">
                <a:solidFill>
                  <a:srgbClr val="FFFFFF"/>
                </a:solidFill>
              </a:endParaRPr>
            </a:p>
          </p:txBody>
        </p:sp>
      </p:grpSp>
      <p:pic>
        <p:nvPicPr>
          <p:cNvPr id="12290" name="Picture 2"/>
          <p:cNvPicPr>
            <a:picLocks noChangeAspect="1" noChangeArrowheads="1"/>
          </p:cNvPicPr>
          <p:nvPr/>
        </p:nvPicPr>
        <p:blipFill>
          <a:blip r:embed="rId6"/>
          <a:srcRect/>
          <a:stretch>
            <a:fillRect/>
          </a:stretch>
        </p:blipFill>
        <p:spPr bwMode="auto">
          <a:xfrm>
            <a:off x="381000" y="1247001"/>
            <a:ext cx="914400" cy="665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435" name="TextBox 7"/>
          <p:cNvSpPr txBox="1">
            <a:spLocks noChangeArrowheads="1"/>
          </p:cNvSpPr>
          <p:nvPr/>
        </p:nvSpPr>
        <p:spPr bwMode="auto">
          <a:xfrm>
            <a:off x="381000" y="3304401"/>
            <a:ext cx="2223686" cy="276999"/>
          </a:xfrm>
          <a:prstGeom prst="rect">
            <a:avLst/>
          </a:prstGeom>
          <a:solidFill>
            <a:srgbClr val="000000"/>
          </a:solidFill>
          <a:ln w="9525">
            <a:noFill/>
            <a:miter lim="800000"/>
            <a:headEnd/>
            <a:tailEnd/>
          </a:ln>
        </p:spPr>
        <p:txBody>
          <a:bodyPr wrap="none">
            <a:prstTxWarp prst="textNoShape">
              <a:avLst/>
            </a:prstTxWarp>
            <a:spAutoFit/>
          </a:bodyPr>
          <a:lstStyle/>
          <a:p>
            <a:r>
              <a:rPr lang="en-US" sz="1200" dirty="0" err="1" smtClean="0">
                <a:solidFill>
                  <a:schemeClr val="bg1"/>
                </a:solidFill>
              </a:rPr>
              <a:t>www.practicalfishkeeping.co.uk</a:t>
            </a:r>
            <a:r>
              <a:rPr lang="en-US" sz="1200" dirty="0" smtClean="0">
                <a:solidFill>
                  <a:schemeClr val="bg1"/>
                </a:solidFill>
              </a:rPr>
              <a:t> </a:t>
            </a:r>
            <a:endParaRPr lang="en-US" sz="1200" dirty="0">
              <a:solidFill>
                <a:schemeClr val="bg1"/>
              </a:solidFill>
            </a:endParaRPr>
          </a:p>
        </p:txBody>
      </p:sp>
      <p:grpSp>
        <p:nvGrpSpPr>
          <p:cNvPr id="4" name="Group 3"/>
          <p:cNvGrpSpPr/>
          <p:nvPr/>
        </p:nvGrpSpPr>
        <p:grpSpPr>
          <a:xfrm>
            <a:off x="381000" y="3962400"/>
            <a:ext cx="4191000" cy="2432218"/>
            <a:chOff x="381000" y="3962400"/>
            <a:chExt cx="4191000" cy="2432218"/>
          </a:xfrm>
        </p:grpSpPr>
        <p:pic>
          <p:nvPicPr>
            <p:cNvPr id="12291" name="Picture 3"/>
            <p:cNvPicPr>
              <a:picLocks noChangeAspect="1" noChangeArrowheads="1"/>
            </p:cNvPicPr>
            <p:nvPr/>
          </p:nvPicPr>
          <p:blipFill>
            <a:blip r:embed="rId7"/>
            <a:srcRect/>
            <a:stretch>
              <a:fillRect/>
            </a:stretch>
          </p:blipFill>
          <p:spPr bwMode="auto">
            <a:xfrm>
              <a:off x="381001" y="3962400"/>
              <a:ext cx="4190999" cy="2432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81000" y="3962400"/>
              <a:ext cx="4191000" cy="338554"/>
            </a:xfrm>
            <a:prstGeom prst="rect">
              <a:avLst/>
            </a:prstGeom>
            <a:solidFill>
              <a:schemeClr val="tx1"/>
            </a:solidFill>
          </p:spPr>
          <p:txBody>
            <a:bodyPr wrap="square" rtlCol="0">
              <a:spAutoFit/>
            </a:bodyPr>
            <a:lstStyle/>
            <a:p>
              <a:r>
                <a:rPr lang="en-US" sz="1600" dirty="0" smtClean="0">
                  <a:solidFill>
                    <a:schemeClr val="bg1"/>
                  </a:solidFill>
                </a:rPr>
                <a:t>With a reduced shell, you need other defenses.</a:t>
              </a:r>
              <a:endParaRPr lang="en-US" sz="1600" dirty="0">
                <a:solidFill>
                  <a:schemeClr val="bg1"/>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0"/>
          </p:nvPr>
        </p:nvSpPr>
        <p:spPr bwMode="auto">
          <a:noFill/>
          <a:ln>
            <a:miter lim="800000"/>
            <a:headEnd/>
            <a:tailEnd/>
          </a:ln>
        </p:spPr>
        <p:txBody>
          <a:bodyPr/>
          <a:lstStyle/>
          <a:p>
            <a:fld id="{303BCF99-6997-EA4B-BCD8-31E4ED6E4685}" type="slidenum">
              <a:rPr lang="en-US"/>
              <a:pPr/>
              <a:t>7</a:t>
            </a:fld>
            <a:endParaRPr lang="en-US"/>
          </a:p>
        </p:txBody>
      </p:sp>
      <p:pic>
        <p:nvPicPr>
          <p:cNvPr id="45058" name="Picture 2"/>
          <p:cNvPicPr>
            <a:picLocks noChangeAspect="1" noChangeArrowheads="1"/>
          </p:cNvPicPr>
          <p:nvPr/>
        </p:nvPicPr>
        <p:blipFill>
          <a:blip r:embed="rId3"/>
          <a:srcRect/>
          <a:stretch>
            <a:fillRect/>
          </a:stretch>
        </p:blipFill>
        <p:spPr bwMode="auto">
          <a:xfrm>
            <a:off x="4559300" y="381000"/>
            <a:ext cx="3975100" cy="1541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59" name="Picture 3"/>
          <p:cNvPicPr>
            <a:picLocks noChangeAspect="1" noChangeArrowheads="1"/>
          </p:cNvPicPr>
          <p:nvPr/>
        </p:nvPicPr>
        <p:blipFill>
          <a:blip r:embed="rId4"/>
          <a:srcRect/>
          <a:stretch>
            <a:fillRect/>
          </a:stretch>
        </p:blipFill>
        <p:spPr bwMode="auto">
          <a:xfrm>
            <a:off x="304800" y="381000"/>
            <a:ext cx="3962400" cy="2972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60" name="Picture 4"/>
          <p:cNvPicPr>
            <a:picLocks noChangeAspect="1" noChangeArrowheads="1"/>
          </p:cNvPicPr>
          <p:nvPr/>
        </p:nvPicPr>
        <p:blipFill>
          <a:blip r:embed="rId5"/>
          <a:srcRect/>
          <a:stretch>
            <a:fillRect/>
          </a:stretch>
        </p:blipFill>
        <p:spPr bwMode="auto">
          <a:xfrm>
            <a:off x="304800" y="3581400"/>
            <a:ext cx="3975943" cy="2913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62" name="Picture 6"/>
          <p:cNvPicPr>
            <a:picLocks noChangeAspect="1" noChangeArrowheads="1"/>
          </p:cNvPicPr>
          <p:nvPr/>
        </p:nvPicPr>
        <p:blipFill>
          <a:blip r:embed="rId6"/>
          <a:srcRect/>
          <a:stretch>
            <a:fillRect/>
          </a:stretch>
        </p:blipFill>
        <p:spPr bwMode="auto">
          <a:xfrm>
            <a:off x="4876800" y="2286000"/>
            <a:ext cx="3276600" cy="4184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0"/>
          </p:nvPr>
        </p:nvSpPr>
        <p:spPr bwMode="auto">
          <a:noFill/>
          <a:ln>
            <a:miter lim="800000"/>
            <a:headEnd/>
            <a:tailEnd/>
          </a:ln>
        </p:spPr>
        <p:txBody>
          <a:bodyPr/>
          <a:lstStyle/>
          <a:p>
            <a:fld id="{303BCF99-6997-EA4B-BCD8-31E4ED6E4685}" type="slidenum">
              <a:rPr lang="en-US"/>
              <a:pPr/>
              <a:t>8</a:t>
            </a:fld>
            <a:endParaRPr lang="en-US"/>
          </a:p>
        </p:txBody>
      </p:sp>
      <p:sp>
        <p:nvSpPr>
          <p:cNvPr id="7"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A nautilus is the only shelled cephalopod. </a:t>
            </a:r>
            <a:br>
              <a:rPr lang="en-US" dirty="0" smtClean="0">
                <a:latin typeface="Calibri" charset="0"/>
              </a:rPr>
            </a:br>
            <a:r>
              <a:rPr lang="en-US" dirty="0" smtClean="0">
                <a:latin typeface="Calibri" charset="0"/>
              </a:rPr>
              <a:t>Does it produce ink?</a:t>
            </a:r>
            <a:endParaRPr lang="en-US" dirty="0">
              <a:latin typeface="Calibri" charset="0"/>
            </a:endParaRPr>
          </a:p>
        </p:txBody>
      </p:sp>
      <p:pic>
        <p:nvPicPr>
          <p:cNvPr id="3" name="Picture 2" descr="Nautilus_Shell.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7800" y="1524000"/>
            <a:ext cx="350719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nautilus1.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507938"/>
            <a:ext cx="4572000" cy="3121152"/>
          </a:xfrm>
          <a:prstGeom prst="rect">
            <a:avLst/>
          </a:prstGeom>
        </p:spPr>
      </p:pic>
      <p:sp>
        <p:nvSpPr>
          <p:cNvPr id="5" name="TextBox 4"/>
          <p:cNvSpPr txBox="1"/>
          <p:nvPr/>
        </p:nvSpPr>
        <p:spPr>
          <a:xfrm>
            <a:off x="6248400" y="5238690"/>
            <a:ext cx="1199943" cy="400110"/>
          </a:xfrm>
          <a:prstGeom prst="rect">
            <a:avLst/>
          </a:prstGeom>
          <a:noFill/>
        </p:spPr>
        <p:txBody>
          <a:bodyPr wrap="none" rtlCol="0">
            <a:spAutoFit/>
          </a:bodyPr>
          <a:lstStyle/>
          <a:p>
            <a:r>
              <a:rPr lang="en-US" dirty="0" err="1" smtClean="0"/>
              <a:t>siphuncle</a:t>
            </a:r>
            <a:endParaRPr lang="en-US" dirty="0"/>
          </a:p>
        </p:txBody>
      </p:sp>
      <p:cxnSp>
        <p:nvCxnSpPr>
          <p:cNvPr id="8" name="Straight Arrow Connector 7"/>
          <p:cNvCxnSpPr/>
          <p:nvPr/>
        </p:nvCxnSpPr>
        <p:spPr>
          <a:xfrm flipV="1">
            <a:off x="6858000" y="3943290"/>
            <a:ext cx="685800" cy="1295400"/>
          </a:xfrm>
          <a:prstGeom prst="straightConnector1">
            <a:avLst/>
          </a:prstGeom>
          <a:ln>
            <a:solidFill>
              <a:srgbClr val="000000"/>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629400" y="3790890"/>
            <a:ext cx="228600" cy="1447800"/>
          </a:xfrm>
          <a:prstGeom prst="straightConnector1">
            <a:avLst/>
          </a:prstGeom>
          <a:ln>
            <a:solidFill>
              <a:srgbClr val="000000"/>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0730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1" name="Picture 5" descr="F:\Powerpoint\MH_DCM\DCM021-Hickman\Final_Files\Lec.ppt\Jpeg\Ch16\hic70049_16_37.jpg"/>
          <p:cNvPicPr>
            <a:picLocks noChangeAspect="1" noChangeArrowheads="1"/>
          </p:cNvPicPr>
          <p:nvPr/>
        </p:nvPicPr>
        <p:blipFill>
          <a:blip r:embed="rId2"/>
          <a:srcRect/>
          <a:stretch>
            <a:fillRect/>
          </a:stretch>
        </p:blipFill>
        <p:spPr bwMode="auto">
          <a:xfrm>
            <a:off x="609600" y="863600"/>
            <a:ext cx="7924800" cy="513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3402</TotalTime>
  <Words>1595</Words>
  <Application>Microsoft Macintosh PowerPoint</Application>
  <PresentationFormat>On-screen Show (4:3)</PresentationFormat>
  <Paragraphs>223</Paragraphs>
  <Slides>50</Slides>
  <Notes>5</Notes>
  <HiddenSlides>0</HiddenSlides>
  <MMClips>4</MMClips>
  <ScaleCrop>false</ScaleCrop>
  <HeadingPairs>
    <vt:vector size="4" baseType="variant">
      <vt:variant>
        <vt:lpstr>Design Template</vt:lpstr>
      </vt:variant>
      <vt:variant>
        <vt:i4>1</vt:i4>
      </vt:variant>
      <vt:variant>
        <vt:lpstr>Slide Titles</vt:lpstr>
      </vt:variant>
      <vt:variant>
        <vt:i4>50</vt:i4>
      </vt:variant>
    </vt:vector>
  </HeadingPairs>
  <TitlesOfParts>
    <vt:vector size="51" baseType="lpstr">
      <vt:lpstr>2_Office Theme</vt:lpstr>
      <vt:lpstr>Adaptive value of torsion?</vt:lpstr>
      <vt:lpstr>Slide 2</vt:lpstr>
      <vt:lpstr>Classes of Molluscs</vt:lpstr>
      <vt:lpstr>Slide 4</vt:lpstr>
      <vt:lpstr>Classes of Molluscs</vt:lpstr>
      <vt:lpstr>Cephalopoda</vt:lpstr>
      <vt:lpstr>Slide 7</vt:lpstr>
      <vt:lpstr>A nautilus is the only shelled cephalopod.  Does it produce ink?</vt:lpstr>
      <vt:lpstr>Slide 9</vt:lpstr>
      <vt:lpstr>Slide 10</vt:lpstr>
      <vt:lpstr>Classes of Mollusks</vt:lpstr>
      <vt:lpstr>Classes of Mollusks</vt:lpstr>
      <vt:lpstr>Slide 13</vt:lpstr>
      <vt:lpstr>Classes of Molluscs</vt:lpstr>
      <vt:lpstr>Slide 15</vt:lpstr>
      <vt:lpstr>Classes of Molluscs</vt:lpstr>
      <vt:lpstr>Slide 17</vt:lpstr>
      <vt:lpstr>Slide 18</vt:lpstr>
      <vt:lpstr>Slide 19</vt:lpstr>
      <vt:lpstr>Classes of Molluscs</vt:lpstr>
      <vt:lpstr>Slide 21</vt:lpstr>
      <vt:lpstr>Classes of Molluscs</vt:lpstr>
      <vt:lpstr>Slide 23</vt:lpstr>
      <vt:lpstr>Slide 24</vt:lpstr>
      <vt:lpstr>Slide 25</vt:lpstr>
      <vt:lpstr>Slide 26</vt:lpstr>
      <vt:lpstr>Slide 27</vt:lpstr>
      <vt:lpstr>Slide 28</vt:lpstr>
      <vt:lpstr>Classes of Molluscs</vt:lpstr>
      <vt:lpstr>Slide 30</vt:lpstr>
      <vt:lpstr>Slide 31</vt:lpstr>
      <vt:lpstr>Classes of Molluscs</vt:lpstr>
      <vt:lpstr>Bivalves include scallops, mussels, clams, oysters, and are aptly named for having 2 valves. </vt:lpstr>
      <vt:lpstr>Freshwater bivalves are at high risk of extinction due to habitat loss/degradation, invasive species, pollutants.</vt:lpstr>
      <vt:lpstr>Classes of Molluscs</vt:lpstr>
      <vt:lpstr>Classes of Molluscs</vt:lpstr>
      <vt:lpstr>Slide 37</vt:lpstr>
      <vt:lpstr>Classes of Molluscs</vt:lpstr>
      <vt:lpstr>Classes of Molluscs</vt:lpstr>
      <vt:lpstr>Slide 40</vt:lpstr>
      <vt:lpstr>Classes of Molluscs</vt:lpstr>
      <vt:lpstr>Classes of Molluscs</vt:lpstr>
      <vt:lpstr>Slide 43</vt:lpstr>
      <vt:lpstr>Slide 44</vt:lpstr>
      <vt:lpstr>Classes of Molluscs</vt:lpstr>
      <vt:lpstr>The glochidium is a specialized parasitic veliger larva found in freshwater bivalves.</vt:lpstr>
      <vt:lpstr>Slide 47</vt:lpstr>
      <vt:lpstr>Slide 48</vt:lpstr>
      <vt:lpstr>Learning Objectives </vt:lpstr>
      <vt:lpstr>Slide 50</vt:lpstr>
    </vt:vector>
  </TitlesOfParts>
  <Company>Penn State University</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malley</dc:creator>
  <cp:lastModifiedBy>Li, Chenhong</cp:lastModifiedBy>
  <cp:revision>300</cp:revision>
  <dcterms:created xsi:type="dcterms:W3CDTF">2018-04-13T06:12:13Z</dcterms:created>
  <dcterms:modified xsi:type="dcterms:W3CDTF">2018-04-13T07:14:04Z</dcterms:modified>
</cp:coreProperties>
</file>